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50" r:id="rId3"/>
    <p:sldId id="551" r:id="rId4"/>
    <p:sldId id="552" r:id="rId5"/>
    <p:sldId id="607" r:id="rId6"/>
    <p:sldId id="608" r:id="rId7"/>
    <p:sldId id="610" r:id="rId8"/>
    <p:sldId id="611" r:id="rId9"/>
    <p:sldId id="612" r:id="rId10"/>
    <p:sldId id="613" r:id="rId11"/>
    <p:sldId id="614" r:id="rId12"/>
    <p:sldId id="616" r:id="rId13"/>
    <p:sldId id="61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b.or.kr/fe/accstd/NR_list.do?sortCd=G-COMPANY" TargetMode="External"/><Relationship Id="rId2" Type="http://schemas.openxmlformats.org/officeDocument/2006/relationships/hyperlink" Target="https://dart.fss.or.kr/dsaf001/main.do?rcpNo=2022032300084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b.or.kr/fe/accstd/NR_list.do?sortCd=K-IF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Inventories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$100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9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realizable value.”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(K-GAAP 7 – Paragraph 7.20)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182045" y="5636442"/>
            <a:ext cx="42720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write-down (expense)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5486306" y="5636641"/>
            <a:ext cx="35497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Accumulated loss (asset)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993734" y="5649347"/>
            <a:ext cx="7814125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CE3F-0040-4F02-B4D8-832BE37A2D9E}"/>
              </a:ext>
            </a:extLst>
          </p:cNvPr>
          <p:cNvSpPr txBox="1"/>
          <p:nvPr/>
        </p:nvSpPr>
        <p:spPr>
          <a:xfrm>
            <a:off x="925833" y="6494911"/>
            <a:ext cx="7224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https://dart.fss.or.kr/dsaf001/main.do?rcpNo=20220323000843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470EF-1189-4067-9CEF-21E28E43A9A9}"/>
              </a:ext>
            </a:extLst>
          </p:cNvPr>
          <p:cNvSpPr txBox="1"/>
          <p:nvPr/>
        </p:nvSpPr>
        <p:spPr>
          <a:xfrm>
            <a:off x="925833" y="6159606"/>
            <a:ext cx="4897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http://www.kasb.or.kr/fe/accstd/NR_list.do?sortCd=G-COMPANY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57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Inventories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#7)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6EDDD-5546-4976-9FD1-22D1AEFD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6" y="2452233"/>
            <a:ext cx="7592256" cy="2621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3108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Inventories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#7)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890D9-4605-4502-B32A-F00CABA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2" y="2303460"/>
            <a:ext cx="7605656" cy="33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First-in, first out (FIFO)</a:t>
            </a:r>
          </a:p>
          <a:p>
            <a:pPr marL="287338" indent="-28733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First purchase amount is the first cost assigned to cost of goods sold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latest purchase amounts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Last-in, first-out (LIFO)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Costing is the opposite of FIFO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Last purchase amount goes immediately to cost of goods sold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oldest purchase amount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Weighted-Average Cost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Based on the average unit amount of inventory during the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 The company use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FIFO methods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100 * 20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+ 250 * 15  = 2000 + 3750 = 5,750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3. 26. the shop sold 600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50 * 15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+ 500*18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  50 *16   = 750 + 9000 + 800 = 10050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/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5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 The company use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FIFO methods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3. 26. the shop sold 600 liters. How much is the cost of goods?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/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05437-C4F4-4191-9BFE-199B3DF4FC61}"/>
              </a:ext>
            </a:extLst>
          </p:cNvPr>
          <p:cNvSpPr txBox="1"/>
          <p:nvPr/>
        </p:nvSpPr>
        <p:spPr>
          <a:xfrm>
            <a:off x="1505986" y="4872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2CE1F-967B-4E78-BBFF-2495716AAC8B}"/>
              </a:ext>
            </a:extLst>
          </p:cNvPr>
          <p:cNvSpPr txBox="1"/>
          <p:nvPr/>
        </p:nvSpPr>
        <p:spPr>
          <a:xfrm>
            <a:off x="5225829" y="48768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FAC461-BA38-4BD0-BE8F-06BF9DEE258D}"/>
              </a:ext>
            </a:extLst>
          </p:cNvPr>
          <p:cNvSpPr/>
          <p:nvPr/>
        </p:nvSpPr>
        <p:spPr>
          <a:xfrm>
            <a:off x="1068307" y="491439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F209-9310-479B-95A0-B777EE1AC9A9}"/>
              </a:ext>
            </a:extLst>
          </p:cNvPr>
          <p:cNvSpPr txBox="1"/>
          <p:nvPr/>
        </p:nvSpPr>
        <p:spPr>
          <a:xfrm>
            <a:off x="1513533" y="523299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5,750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8F34-78C6-4852-A01B-E9AE68B070FC}"/>
              </a:ext>
            </a:extLst>
          </p:cNvPr>
          <p:cNvSpPr txBox="1"/>
          <p:nvPr/>
        </p:nvSpPr>
        <p:spPr>
          <a:xfrm>
            <a:off x="5233376" y="523743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5,750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054E94-8072-43FB-9540-1A0A2FD4FB6C}"/>
              </a:ext>
            </a:extLst>
          </p:cNvPr>
          <p:cNvSpPr/>
          <p:nvPr/>
        </p:nvSpPr>
        <p:spPr>
          <a:xfrm>
            <a:off x="1075854" y="527502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50F9B-289F-4BF0-A099-5DD7C56AA91D}"/>
              </a:ext>
            </a:extLst>
          </p:cNvPr>
          <p:cNvSpPr txBox="1"/>
          <p:nvPr/>
        </p:nvSpPr>
        <p:spPr>
          <a:xfrm>
            <a:off x="1495426" y="594822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5DD6F-E2D0-4C94-9CBE-4923310E47D6}"/>
              </a:ext>
            </a:extLst>
          </p:cNvPr>
          <p:cNvSpPr txBox="1"/>
          <p:nvPr/>
        </p:nvSpPr>
        <p:spPr>
          <a:xfrm>
            <a:off x="5215269" y="59526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5BE003-7055-4755-9335-5DF1F78C67DB}"/>
              </a:ext>
            </a:extLst>
          </p:cNvPr>
          <p:cNvSpPr/>
          <p:nvPr/>
        </p:nvSpPr>
        <p:spPr>
          <a:xfrm>
            <a:off x="1057747" y="599024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0ECBA-321E-47F7-9AB6-9689FB780237}"/>
              </a:ext>
            </a:extLst>
          </p:cNvPr>
          <p:cNvSpPr txBox="1"/>
          <p:nvPr/>
        </p:nvSpPr>
        <p:spPr>
          <a:xfrm>
            <a:off x="1502973" y="630884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10,050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AA1A8-4E25-444F-9AB4-7A44A9407974}"/>
              </a:ext>
            </a:extLst>
          </p:cNvPr>
          <p:cNvSpPr txBox="1"/>
          <p:nvPr/>
        </p:nvSpPr>
        <p:spPr>
          <a:xfrm>
            <a:off x="5222816" y="631328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10,050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92A35B-A474-46DD-9B03-7BFFE3588A02}"/>
              </a:ext>
            </a:extLst>
          </p:cNvPr>
          <p:cNvSpPr/>
          <p:nvPr/>
        </p:nvSpPr>
        <p:spPr>
          <a:xfrm>
            <a:off x="1065294" y="635087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IFRS Standard</a:t>
            </a:r>
          </a:p>
          <a:p>
            <a:pPr marL="287338" indent="-28733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IAS 2 Inventories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This is equivalent to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기업회계기준서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(K-IFRS) 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제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1002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호 재고자산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.”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9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Inventories shall be measured at the lower of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net realizable value.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</a:t>
            </a:r>
          </a:p>
          <a:p>
            <a:pPr marL="290513" indent="-290513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cost of inventories shall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C39EF-ED15-42AE-A829-ED0CC7A3D133}"/>
              </a:ext>
            </a:extLst>
          </p:cNvPr>
          <p:cNvSpPr txBox="1"/>
          <p:nvPr/>
        </p:nvSpPr>
        <p:spPr>
          <a:xfrm>
            <a:off x="822959" y="6169581"/>
            <a:ext cx="6556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http://www.kasb.or.kr/fe/accstd/NR_list.do?sortCd=K-IFRS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945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ABC OIL bought gasoline from its supplier. ABC OIL paid $100 to its supplier. In addition, ABC OIL paid $10 to a delivery company for oil transportation. All transactions occurred with cash.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journal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“The cost of inventories shall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483257" y="4474612"/>
            <a:ext cx="3177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4926903" y="4474811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$100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1112066" y="4487517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A1C0A-5DC6-49E6-86F5-AE156C27305D}"/>
              </a:ext>
            </a:extLst>
          </p:cNvPr>
          <p:cNvSpPr txBox="1"/>
          <p:nvPr/>
        </p:nvSpPr>
        <p:spPr>
          <a:xfrm>
            <a:off x="1420504" y="601475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$110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D74CC-C0BF-4D4B-BAB2-69166680A5ED}"/>
              </a:ext>
            </a:extLst>
          </p:cNvPr>
          <p:cNvSpPr txBox="1"/>
          <p:nvPr/>
        </p:nvSpPr>
        <p:spPr>
          <a:xfrm>
            <a:off x="4444596" y="6004193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$100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E4A95B-0D33-4BEA-BFC7-72F4828EFF35}"/>
              </a:ext>
            </a:extLst>
          </p:cNvPr>
          <p:cNvSpPr/>
          <p:nvPr/>
        </p:nvSpPr>
        <p:spPr>
          <a:xfrm>
            <a:off x="1049312" y="5958017"/>
            <a:ext cx="7161144" cy="83813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60EA0-9646-45F3-83B0-51E0CE813888}"/>
              </a:ext>
            </a:extLst>
          </p:cNvPr>
          <p:cNvSpPr txBox="1"/>
          <p:nvPr/>
        </p:nvSpPr>
        <p:spPr>
          <a:xfrm>
            <a:off x="4469995" y="6334393"/>
            <a:ext cx="424936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$10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212-343E-4E77-B50C-8167B1851171}"/>
              </a:ext>
            </a:extLst>
          </p:cNvPr>
          <p:cNvSpPr txBox="1"/>
          <p:nvPr/>
        </p:nvSpPr>
        <p:spPr>
          <a:xfrm>
            <a:off x="1452778" y="4874436"/>
            <a:ext cx="32079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Transportation expense      $10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4FC43-F287-4A42-AE72-50F2E6BFF2A0}"/>
              </a:ext>
            </a:extLst>
          </p:cNvPr>
          <p:cNvSpPr txBox="1"/>
          <p:nvPr/>
        </p:nvSpPr>
        <p:spPr>
          <a:xfrm>
            <a:off x="4896423" y="4874635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$10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06BFA-69EE-4383-9F36-CD35B8D6DC3A}"/>
              </a:ext>
            </a:extLst>
          </p:cNvPr>
          <p:cNvSpPr/>
          <p:nvPr/>
        </p:nvSpPr>
        <p:spPr>
          <a:xfrm>
            <a:off x="1081586" y="4887341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C5F76-B2DC-4F95-8E46-7BCE11BC8393}"/>
              </a:ext>
            </a:extLst>
          </p:cNvPr>
          <p:cNvSpPr txBox="1"/>
          <p:nvPr/>
        </p:nvSpPr>
        <p:spPr>
          <a:xfrm>
            <a:off x="1476084" y="5274263"/>
            <a:ext cx="3184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   $10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3A06-07A2-4E67-9C9C-7A0B735FDCDF}"/>
              </a:ext>
            </a:extLst>
          </p:cNvPr>
          <p:cNvSpPr txBox="1"/>
          <p:nvPr/>
        </p:nvSpPr>
        <p:spPr>
          <a:xfrm>
            <a:off x="4919729" y="5274462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Transportation expense        $10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0E744E-ADA0-4387-9259-5E3CA068020F}"/>
              </a:ext>
            </a:extLst>
          </p:cNvPr>
          <p:cNvSpPr/>
          <p:nvPr/>
        </p:nvSpPr>
        <p:spPr>
          <a:xfrm>
            <a:off x="1104892" y="5287168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82297-9EFA-4451-B76D-AA8D83B6D925}"/>
              </a:ext>
            </a:extLst>
          </p:cNvPr>
          <p:cNvSpPr txBox="1"/>
          <p:nvPr/>
        </p:nvSpPr>
        <p:spPr>
          <a:xfrm>
            <a:off x="594863" y="6081305"/>
            <a:ext cx="45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“The cost of inventories shall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300376" y="4474612"/>
            <a:ext cx="37539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Raw material (asset)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4926903" y="4474811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$200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1112066" y="4487517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212-343E-4E77-B50C-8167B1851171}"/>
              </a:ext>
            </a:extLst>
          </p:cNvPr>
          <p:cNvSpPr txBox="1"/>
          <p:nvPr/>
        </p:nvSpPr>
        <p:spPr>
          <a:xfrm>
            <a:off x="1269896" y="4874436"/>
            <a:ext cx="3753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Factory worker salary expense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4FC43-F287-4A42-AE72-50F2E6BFF2A0}"/>
              </a:ext>
            </a:extLst>
          </p:cNvPr>
          <p:cNvSpPr txBox="1"/>
          <p:nvPr/>
        </p:nvSpPr>
        <p:spPr>
          <a:xfrm>
            <a:off x="4896423" y="4874635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$80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06BFA-69EE-4383-9F36-CD35B8D6DC3A}"/>
              </a:ext>
            </a:extLst>
          </p:cNvPr>
          <p:cNvSpPr/>
          <p:nvPr/>
        </p:nvSpPr>
        <p:spPr>
          <a:xfrm>
            <a:off x="1081586" y="4887341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C5F76-B2DC-4F95-8E46-7BCE11BC8393}"/>
              </a:ext>
            </a:extLst>
          </p:cNvPr>
          <p:cNvSpPr txBox="1"/>
          <p:nvPr/>
        </p:nvSpPr>
        <p:spPr>
          <a:xfrm>
            <a:off x="1293203" y="5274263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Acct worker salary expense         $40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3A06-07A2-4E67-9C9C-7A0B735FDCDF}"/>
              </a:ext>
            </a:extLst>
          </p:cNvPr>
          <p:cNvSpPr txBox="1"/>
          <p:nvPr/>
        </p:nvSpPr>
        <p:spPr>
          <a:xfrm>
            <a:off x="4919729" y="5274462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$40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0E744E-ADA0-4387-9259-5E3CA068020F}"/>
              </a:ext>
            </a:extLst>
          </p:cNvPr>
          <p:cNvSpPr/>
          <p:nvPr/>
        </p:nvSpPr>
        <p:spPr>
          <a:xfrm>
            <a:off x="1104892" y="5287168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B69ED3-5B9A-4B6D-A4AE-C6E495AE6643}"/>
              </a:ext>
            </a:extLst>
          </p:cNvPr>
          <p:cNvSpPr txBox="1"/>
          <p:nvPr/>
        </p:nvSpPr>
        <p:spPr>
          <a:xfrm>
            <a:off x="1273480" y="5781663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(asset, inventory)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F28F4-3A23-4BCA-A451-1628E34F1741}"/>
              </a:ext>
            </a:extLst>
          </p:cNvPr>
          <p:cNvSpPr txBox="1"/>
          <p:nvPr/>
        </p:nvSpPr>
        <p:spPr>
          <a:xfrm>
            <a:off x="4900006" y="5781862"/>
            <a:ext cx="3800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Raw material (asset)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C4198D-C95E-423A-82A4-5A7CB29F0B06}"/>
              </a:ext>
            </a:extLst>
          </p:cNvPr>
          <p:cNvSpPr/>
          <p:nvPr/>
        </p:nvSpPr>
        <p:spPr>
          <a:xfrm>
            <a:off x="1085168" y="5794568"/>
            <a:ext cx="7615211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53C8A-A2CC-4305-B169-F4D7C20F9B00}"/>
              </a:ext>
            </a:extLst>
          </p:cNvPr>
          <p:cNvSpPr txBox="1"/>
          <p:nvPr/>
        </p:nvSpPr>
        <p:spPr>
          <a:xfrm>
            <a:off x="1286033" y="6181490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 , inventory)    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C8A68-C2D0-4DBD-9972-96530D340279}"/>
              </a:ext>
            </a:extLst>
          </p:cNvPr>
          <p:cNvSpPr txBox="1"/>
          <p:nvPr/>
        </p:nvSpPr>
        <p:spPr>
          <a:xfrm>
            <a:off x="4912559" y="6181689"/>
            <a:ext cx="3800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Factory worker salary expense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CA297A-4F77-48A3-8416-56503C052242}"/>
              </a:ext>
            </a:extLst>
          </p:cNvPr>
          <p:cNvSpPr/>
          <p:nvPr/>
        </p:nvSpPr>
        <p:spPr>
          <a:xfrm>
            <a:off x="1097721" y="6194395"/>
            <a:ext cx="7615211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3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$500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9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realizable value.”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$280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No additional journal entry is needed.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$100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9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realizable value.”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$100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106740" y="5362805"/>
            <a:ext cx="42720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write-down (expense)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5411001" y="5363004"/>
            <a:ext cx="35497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(asset)             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918430" y="5375710"/>
            <a:ext cx="7624536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20723</TotalTime>
  <Words>1299</Words>
  <Application>Microsoft Office PowerPoint</Application>
  <PresentationFormat>화면 슬라이드 쇼(4:3)</PresentationFormat>
  <Paragraphs>185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Calibri Light</vt:lpstr>
      <vt:lpstr>Cambria Math</vt:lpstr>
      <vt:lpstr>Arial</vt:lpstr>
      <vt:lpstr>Office Theme</vt:lpstr>
      <vt:lpstr>Inventories - Accounting Principles</vt:lpstr>
      <vt:lpstr>Recap the previous class</vt:lpstr>
      <vt:lpstr>Recap the previous class</vt:lpstr>
      <vt:lpstr>Recap the previous class</vt:lpstr>
      <vt:lpstr>Measurement of Inventories</vt:lpstr>
      <vt:lpstr>Measurement of Inventories</vt:lpstr>
      <vt:lpstr>Measurement of Inventories</vt:lpstr>
      <vt:lpstr>Measurement of Inventories</vt:lpstr>
      <vt:lpstr>Measurement of Inventories</vt:lpstr>
      <vt:lpstr>Measurement of Inventories</vt:lpstr>
      <vt:lpstr>Inventories (exercise)</vt:lpstr>
      <vt:lpstr>Inventories (exercise)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이정윤</cp:lastModifiedBy>
  <cp:revision>268</cp:revision>
  <dcterms:created xsi:type="dcterms:W3CDTF">2021-07-21T22:11:42Z</dcterms:created>
  <dcterms:modified xsi:type="dcterms:W3CDTF">2022-05-02T02:04:56Z</dcterms:modified>
</cp:coreProperties>
</file>