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550" r:id="rId3"/>
    <p:sldId id="618" r:id="rId4"/>
    <p:sldId id="619" r:id="rId5"/>
    <p:sldId id="621" r:id="rId6"/>
    <p:sldId id="622" r:id="rId7"/>
    <p:sldId id="623" r:id="rId8"/>
    <p:sldId id="624" r:id="rId9"/>
    <p:sldId id="625" r:id="rId10"/>
    <p:sldId id="627" r:id="rId11"/>
    <p:sldId id="392" r:id="rId12"/>
    <p:sldId id="393" r:id="rId13"/>
    <p:sldId id="628" r:id="rId14"/>
    <p:sldId id="630" r:id="rId15"/>
    <p:sldId id="629" r:id="rId16"/>
    <p:sldId id="631" r:id="rId17"/>
    <p:sldId id="604" r:id="rId18"/>
    <p:sldId id="632" r:id="rId19"/>
    <p:sldId id="633" r:id="rId20"/>
    <p:sldId id="634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mbria Math" panose="02040503050406030204" pitchFamily="18" charset="0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.gov/Archives/edgar/data/887225/000119312522132015/d276732d20f.htm#fin276732_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rt.fss.or.kr/dsaf001/main.do?rcpNo=20220321001499&amp;dcmNo=84877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wcu.com/learn/how-to-use-chec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.blog.naver.com/kgattaca/220427008499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Receivable and Payable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2022. 5.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C89BC-C3A1-478C-B593-8D8135CA14F7}"/>
              </a:ext>
            </a:extLst>
          </p:cNvPr>
          <p:cNvSpPr txBox="1"/>
          <p:nvPr/>
        </p:nvSpPr>
        <p:spPr>
          <a:xfrm>
            <a:off x="549962" y="6639254"/>
            <a:ext cx="7592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© 2017 Cengage Learning, Principles of Financial Accounting, 2/E (IFRS Edition)</a:t>
            </a:r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Payable and Other Liability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Payable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One type of liability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- Obligation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 money, goods, or services.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Accounts Payable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current liability representing money due for services received or merchandise purchased on credit.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Advances from customers (or unearned revenue)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money received but we have not provided merchandise or service to our customer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We will provide the merchandise or service in the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0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Bakery Case #3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(Week #1 Slides)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AP Bakery Inc.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All transactions were made by cash.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99AF6-039C-4AF1-85BF-481721538512}"/>
              </a:ext>
            </a:extLst>
          </p:cNvPr>
          <p:cNvGraphicFramePr>
            <a:graphicFrameLocks noGrp="1"/>
          </p:cNvGraphicFramePr>
          <p:nvPr/>
        </p:nvGraphicFramePr>
        <p:xfrm>
          <a:off x="493010" y="2678479"/>
          <a:ext cx="8242616" cy="3556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8923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74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Shop rent (deposit)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Shop monthly rent fee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  <a:tr h="174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Oven, tables, and chairs purchase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39613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Flour, sugar, and egg purchase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04513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baked muffins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38783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 of baked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40979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sold muffins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04472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 of sold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21448"/>
                  </a:ext>
                </a:extLst>
              </a:tr>
              <a:tr h="174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Electricity charge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(paid on the 20th of every month)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087460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Donation of muffins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997160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for Tom and Sam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27562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Dividend to the shareholders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329945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Number of muffin </a:t>
                      </a:r>
                      <a:r>
                        <a:rPr 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gifticons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issued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10,000</a:t>
                      </a: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95470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Received cash for the </a:t>
                      </a:r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gifticon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issuance</a:t>
                      </a: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9,000,000</a:t>
                      </a: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31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15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Bakery Case #3</a:t>
            </a: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(Week #1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642099" cy="4351338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 this case,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issued </a:t>
            </a:r>
            <a:r>
              <a:rPr lang="en-US" sz="2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gifiticons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instead of borrowing money from a bank on Jan. 31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515938" indent="-515938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On Feb. 1</a:t>
            </a:r>
            <a:r>
              <a:rPr lang="en-US" sz="1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your cousin, Chris, said that he wanted to buy the whole AP Bakery Inc. What would be the appropriate amount for this deal?</a:t>
            </a:r>
          </a:p>
          <a:p>
            <a:pPr marL="515938" indent="-515938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2) The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gifticons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were non-refundable. What would be your answer to Question#1?</a:t>
            </a:r>
          </a:p>
          <a:p>
            <a:pPr marL="515938" indent="-515938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3) The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gifticons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were fully refundable. What would be your answer to Question#1?</a:t>
            </a:r>
          </a:p>
          <a:p>
            <a:pPr marL="0" indent="0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4) Is the amount different from Bakery Case #2?</a:t>
            </a:r>
          </a:p>
          <a:p>
            <a:pPr marL="515938" indent="-515938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5) AP Bakery Inc. paid its electricity bill on Jan 20</a:t>
            </a:r>
            <a:r>
              <a:rPr lang="en-US" sz="1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 The bill covered the period between Dec 15</a:t>
            </a:r>
            <a:r>
              <a:rPr lang="en-US" sz="1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Jan 15</a:t>
            </a:r>
            <a:r>
              <a:rPr lang="en-US" sz="1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electricity charge between Jan. 15</a:t>
            </a:r>
            <a:r>
              <a:rPr lang="en-US" sz="1800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Jan. 31</a:t>
            </a:r>
            <a:r>
              <a:rPr lang="en-US" sz="1800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would be 500,000 KRW. </a:t>
            </a:r>
          </a:p>
          <a:p>
            <a:pPr marL="515938" indent="-515938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Does this additional information change the amounts that Chris may offer?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3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Payable and Other Liability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Accounts Payable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company bought goods of $400 on credit.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Advances from customers (or unearned revenue)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company issued 100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gifticons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It received $500 of cash from customers. 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24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customer presented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gifticon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The company gave the customer the goods whose book value was $4.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8F1F0-475A-4BBE-9852-864F120167D7}"/>
              </a:ext>
            </a:extLst>
          </p:cNvPr>
          <p:cNvSpPr txBox="1"/>
          <p:nvPr/>
        </p:nvSpPr>
        <p:spPr>
          <a:xfrm>
            <a:off x="1247798" y="2591738"/>
            <a:ext cx="3146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      $400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51137-C0E5-433D-9FEB-0DFDB078ED3F}"/>
              </a:ext>
            </a:extLst>
          </p:cNvPr>
          <p:cNvSpPr txBox="1"/>
          <p:nvPr/>
        </p:nvSpPr>
        <p:spPr>
          <a:xfrm>
            <a:off x="4735403" y="2591738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Accounts Payable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$400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F1BB0F-7EC9-4510-A047-5569CEFFF136}"/>
              </a:ext>
            </a:extLst>
          </p:cNvPr>
          <p:cNvSpPr/>
          <p:nvPr/>
        </p:nvSpPr>
        <p:spPr>
          <a:xfrm>
            <a:off x="1143613" y="2601490"/>
            <a:ext cx="7098390" cy="36489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FEE25-981C-4A8A-9832-8D3751FE593D}"/>
              </a:ext>
            </a:extLst>
          </p:cNvPr>
          <p:cNvSpPr txBox="1"/>
          <p:nvPr/>
        </p:nvSpPr>
        <p:spPr>
          <a:xfrm>
            <a:off x="1271107" y="4239455"/>
            <a:ext cx="34122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$500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A7204-5927-454E-9720-B3EE2B2582CC}"/>
              </a:ext>
            </a:extLst>
          </p:cNvPr>
          <p:cNvSpPr txBox="1"/>
          <p:nvPr/>
        </p:nvSpPr>
        <p:spPr>
          <a:xfrm>
            <a:off x="4758711" y="4239455"/>
            <a:ext cx="34312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Advanced from customers    $500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B1D215-6B20-4287-9FC0-1A1EFF2026A2}"/>
              </a:ext>
            </a:extLst>
          </p:cNvPr>
          <p:cNvSpPr/>
          <p:nvPr/>
        </p:nvSpPr>
        <p:spPr>
          <a:xfrm>
            <a:off x="1166921" y="4249207"/>
            <a:ext cx="7098390" cy="36489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D9F88-F0F6-4B2F-90F1-DFFFEE760710}"/>
              </a:ext>
            </a:extLst>
          </p:cNvPr>
          <p:cNvSpPr txBox="1"/>
          <p:nvPr/>
        </p:nvSpPr>
        <p:spPr>
          <a:xfrm>
            <a:off x="1247796" y="4614478"/>
            <a:ext cx="72675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mbria Math" panose="02040503050406030204" pitchFamily="18" charset="0"/>
              </a:rPr>
              <a:t>* “Cash” is an asset type account.</a:t>
            </a:r>
          </a:p>
          <a:p>
            <a:r>
              <a:rPr lang="en-US" sz="1400" dirty="0"/>
              <a:t>   “</a:t>
            </a:r>
            <a:r>
              <a:rPr lang="en-US" sz="1400" dirty="0">
                <a:ea typeface="Cambria Math" panose="02040503050406030204" pitchFamily="18" charset="0"/>
              </a:rPr>
              <a:t>Advanced from customers” is a liability type account (“Unearned revenue” is also liability.)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D14C8-9C71-4511-A4A8-019FF2A882D1}"/>
              </a:ext>
            </a:extLst>
          </p:cNvPr>
          <p:cNvSpPr txBox="1"/>
          <p:nvPr/>
        </p:nvSpPr>
        <p:spPr>
          <a:xfrm>
            <a:off x="1258555" y="5954723"/>
            <a:ext cx="3991176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Advanced from customers                  $5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                             $4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55109-818B-4C84-B3FB-AB46F184A296}"/>
              </a:ext>
            </a:extLst>
          </p:cNvPr>
          <p:cNvSpPr txBox="1"/>
          <p:nvPr/>
        </p:nvSpPr>
        <p:spPr>
          <a:xfrm>
            <a:off x="5585260" y="5949081"/>
            <a:ext cx="3431293" cy="7797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      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$5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        $4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9479AD-17A0-4106-886F-BC18024C0B8B}"/>
              </a:ext>
            </a:extLst>
          </p:cNvPr>
          <p:cNvSpPr/>
          <p:nvPr/>
        </p:nvSpPr>
        <p:spPr>
          <a:xfrm>
            <a:off x="1136264" y="5949080"/>
            <a:ext cx="7565376" cy="33565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F250A7-8637-47EC-B95A-EF6F535BC2FA}"/>
              </a:ext>
            </a:extLst>
          </p:cNvPr>
          <p:cNvSpPr/>
          <p:nvPr/>
        </p:nvSpPr>
        <p:spPr>
          <a:xfrm>
            <a:off x="1148533" y="6396939"/>
            <a:ext cx="7565376" cy="33565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 and Payable(exercise)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 (in the e-class, Chapter #6)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3B9FD-4748-459E-A65F-D592CAC1BEC6}"/>
              </a:ext>
            </a:extLst>
          </p:cNvPr>
          <p:cNvSpPr txBox="1"/>
          <p:nvPr/>
        </p:nvSpPr>
        <p:spPr>
          <a:xfrm>
            <a:off x="628649" y="6231136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B4BDD-0A67-4F55-8256-0C406093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0" y="2314773"/>
            <a:ext cx="7658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61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 and Payable(exercise)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 (in the e-class, Chapter #6)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3B9FD-4748-459E-A65F-D592CAC1BEC6}"/>
              </a:ext>
            </a:extLst>
          </p:cNvPr>
          <p:cNvSpPr txBox="1"/>
          <p:nvPr/>
        </p:nvSpPr>
        <p:spPr>
          <a:xfrm>
            <a:off x="628649" y="6231136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E2B53-E5D0-4232-AD68-025E67BF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29" y="2380409"/>
            <a:ext cx="7677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9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3387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Audit </a:t>
            </a: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(Financial Statement Audit)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You and your friends made Company ABC with $80,000 of cash. You hired CEO, CFO, and other workers for the company. After one year, the CEO presented you the following financial statements.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If you want to check a few things about the financial statements. What will you check?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7A9D9-FD0C-4B57-A668-DB15C3D44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99" y="3928921"/>
            <a:ext cx="4876800" cy="2114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A8B56-CCDC-43FB-8FD2-4D7C7CF1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205" y="3938446"/>
            <a:ext cx="2743200" cy="2105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578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Audit 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(Financial Statement Audit)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trusted third party (auditor) checks the financial statements.</a:t>
            </a:r>
          </a:p>
          <a:p>
            <a:pPr marL="398463" indent="-398463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Accounting information users can make a decision based on the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audited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A50ABE-5046-4EB4-8AFB-8BEEE82A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63" y="3063059"/>
            <a:ext cx="6136834" cy="2930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F9AA52-EF3E-4BD9-B53E-86CB46B6646A}"/>
              </a:ext>
            </a:extLst>
          </p:cNvPr>
          <p:cNvSpPr txBox="1"/>
          <p:nvPr/>
        </p:nvSpPr>
        <p:spPr>
          <a:xfrm>
            <a:off x="973247" y="6173399"/>
            <a:ext cx="7668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https://www.sec.gov/Archives/edgar/data/887225/000119312522132015/d276732d20f.htm#fin276732_1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434E7-60B5-43C3-A8E2-F03C32EAEB76}"/>
              </a:ext>
            </a:extLst>
          </p:cNvPr>
          <p:cNvSpPr txBox="1"/>
          <p:nvPr/>
        </p:nvSpPr>
        <p:spPr>
          <a:xfrm>
            <a:off x="973247" y="6506032"/>
            <a:ext cx="6229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https://dart.fss.or.kr/dsaf001/main.do?rcpNo=20220321001499&amp;dcmNo=8487719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882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One type of assets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-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Claims for money, goods, or services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Accounts Receivable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current asset representing money due for services performed or merchandise sold on credit.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Notes Receivable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contract in the form of a note received by a company and written by its customer as a result of the company’s selling goods or providing services to the customer on credit.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1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Notes or Checks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FEAB1-D1A1-4C74-BDD1-5363DE70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21" y="2471738"/>
            <a:ext cx="6669066" cy="295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0D16A-2CDC-4149-9405-7FE5DBAB3751}"/>
              </a:ext>
            </a:extLst>
          </p:cNvPr>
          <p:cNvSpPr txBox="1"/>
          <p:nvPr/>
        </p:nvSpPr>
        <p:spPr>
          <a:xfrm>
            <a:off x="475893" y="6186726"/>
            <a:ext cx="71190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https://www.nwcu.com/learn/how-to-use-checks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BBB92-1F82-4A9D-B19C-CC45BB700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555" y="3429000"/>
            <a:ext cx="6600825" cy="243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0F5CD4-2C22-4074-AF53-38C869CC0164}"/>
              </a:ext>
            </a:extLst>
          </p:cNvPr>
          <p:cNvSpPr txBox="1"/>
          <p:nvPr/>
        </p:nvSpPr>
        <p:spPr>
          <a:xfrm>
            <a:off x="475893" y="6470212"/>
            <a:ext cx="6114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https://m.blog.naver.com/kgattaca/220427008499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5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- 2022.4.30. 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ABC Company sold goods to XYZ Company for $500.  ABC Company accepted a 90-day, 7% note for this transaction from XYZ Company.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- 2022.7.29.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ABC Company received cash of $508.63 for the exchange of the note that it received in April.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9B180-EFDB-4CFA-B61B-7D2AB20476C7}"/>
              </a:ext>
            </a:extLst>
          </p:cNvPr>
          <p:cNvSpPr txBox="1"/>
          <p:nvPr/>
        </p:nvSpPr>
        <p:spPr>
          <a:xfrm>
            <a:off x="1505986" y="4872371"/>
            <a:ext cx="29242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Note receivable              $500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2161D-F727-4F50-9DD9-56B7575166B4}"/>
              </a:ext>
            </a:extLst>
          </p:cNvPr>
          <p:cNvSpPr txBox="1"/>
          <p:nvPr/>
        </p:nvSpPr>
        <p:spPr>
          <a:xfrm>
            <a:off x="5225829" y="4876804"/>
            <a:ext cx="2924270" cy="6822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$500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XXX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E36B0D-F4F8-4AF6-92D7-CF132484132B}"/>
              </a:ext>
            </a:extLst>
          </p:cNvPr>
          <p:cNvSpPr/>
          <p:nvPr/>
        </p:nvSpPr>
        <p:spPr>
          <a:xfrm>
            <a:off x="1068307" y="4914397"/>
            <a:ext cx="7098390" cy="6448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737DC-4527-46F7-BB05-B5920D23CD5B}"/>
              </a:ext>
            </a:extLst>
          </p:cNvPr>
          <p:cNvSpPr txBox="1"/>
          <p:nvPr/>
        </p:nvSpPr>
        <p:spPr>
          <a:xfrm>
            <a:off x="819289" y="4621552"/>
            <a:ext cx="2924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2022.4.30.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798C7-19B0-4D03-83C8-F67BAE3A4248}"/>
              </a:ext>
            </a:extLst>
          </p:cNvPr>
          <p:cNvSpPr txBox="1"/>
          <p:nvPr/>
        </p:nvSpPr>
        <p:spPr>
          <a:xfrm>
            <a:off x="1486262" y="5928417"/>
            <a:ext cx="31664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$508.63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EE9E40-79DA-459C-ABBB-C20EC17CEDE5}"/>
              </a:ext>
            </a:extLst>
          </p:cNvPr>
          <p:cNvSpPr txBox="1"/>
          <p:nvPr/>
        </p:nvSpPr>
        <p:spPr>
          <a:xfrm>
            <a:off x="5206106" y="5932850"/>
            <a:ext cx="2924270" cy="6258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Note receivable       $500.00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           $8.63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14534E1-A606-41EE-B979-47F0DEA40276}"/>
              </a:ext>
            </a:extLst>
          </p:cNvPr>
          <p:cNvSpPr/>
          <p:nvPr/>
        </p:nvSpPr>
        <p:spPr>
          <a:xfrm>
            <a:off x="1048584" y="5970443"/>
            <a:ext cx="7098390" cy="6448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0D36D9-09F9-487A-BD28-6513EEBBCDE3}"/>
              </a:ext>
            </a:extLst>
          </p:cNvPr>
          <p:cNvSpPr txBox="1"/>
          <p:nvPr/>
        </p:nvSpPr>
        <p:spPr>
          <a:xfrm>
            <a:off x="799566" y="5677598"/>
            <a:ext cx="2924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2022.7.29.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D495C8-C332-45A4-BC9A-C5DF1CBB3537}"/>
              </a:ext>
            </a:extLst>
          </p:cNvPr>
          <p:cNvSpPr txBox="1"/>
          <p:nvPr/>
        </p:nvSpPr>
        <p:spPr>
          <a:xfrm>
            <a:off x="1247796" y="6611995"/>
            <a:ext cx="72675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mbria Math" panose="02040503050406030204" pitchFamily="18" charset="0"/>
              </a:rPr>
              <a:t>* “Interest Income” is a revenue type account.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072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Evaluation of Receivable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We evaluate the value of receivable periodically.</a:t>
            </a:r>
          </a:p>
          <a:p>
            <a:pPr marL="290513" indent="-290513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If a customer is broken, or in trouble, we may not receive the promised amount of money from the customer. If so, we need to include this information in the financial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9B180-EFDB-4CFA-B61B-7D2AB20476C7}"/>
              </a:ext>
            </a:extLst>
          </p:cNvPr>
          <p:cNvSpPr txBox="1"/>
          <p:nvPr/>
        </p:nvSpPr>
        <p:spPr>
          <a:xfrm>
            <a:off x="1247798" y="3429132"/>
            <a:ext cx="3146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Bad Debt Expense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2161D-F727-4F50-9DD9-56B7575166B4}"/>
              </a:ext>
            </a:extLst>
          </p:cNvPr>
          <p:cNvSpPr txBox="1"/>
          <p:nvPr/>
        </p:nvSpPr>
        <p:spPr>
          <a:xfrm>
            <a:off x="4735403" y="3429132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Allowance for Bad Debts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XXX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E36B0D-F4F8-4AF6-92D7-CF132484132B}"/>
              </a:ext>
            </a:extLst>
          </p:cNvPr>
          <p:cNvSpPr/>
          <p:nvPr/>
        </p:nvSpPr>
        <p:spPr>
          <a:xfrm>
            <a:off x="1143613" y="3438884"/>
            <a:ext cx="7098390" cy="36489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3D6A5-455A-47E3-B6EE-DF139C3EB861}"/>
              </a:ext>
            </a:extLst>
          </p:cNvPr>
          <p:cNvSpPr txBox="1"/>
          <p:nvPr/>
        </p:nvSpPr>
        <p:spPr>
          <a:xfrm>
            <a:off x="1247796" y="3850685"/>
            <a:ext cx="72675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mbria Math" panose="02040503050406030204" pitchFamily="18" charset="0"/>
              </a:rPr>
              <a:t>* “Bad Debt Expense” is an expense type account.</a:t>
            </a:r>
          </a:p>
          <a:p>
            <a:r>
              <a:rPr lang="en-US" sz="1400" dirty="0"/>
              <a:t>   “</a:t>
            </a:r>
            <a:r>
              <a:rPr lang="en-US" sz="1400" dirty="0">
                <a:ea typeface="Cambria Math" panose="02040503050406030204" pitchFamily="18" charset="0"/>
              </a:rPr>
              <a:t>Allowance for Bad Debts” is an asset type account (A contra account to Accounts Receivable).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CE4027-B0FF-4479-9878-44D77CB5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0" y="4879046"/>
            <a:ext cx="3019815" cy="1613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6385B3-76BD-414E-8226-A72D068D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234" y="4798338"/>
            <a:ext cx="5053630" cy="18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Settlement of Receivable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Finally, it is settled that the account receivable is paid by cash (all, some, or nothing). 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If the final decision is made, we remove (derecognize) the relevant accounts from our accounting book.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9B180-EFDB-4CFA-B61B-7D2AB20476C7}"/>
              </a:ext>
            </a:extLst>
          </p:cNvPr>
          <p:cNvSpPr txBox="1"/>
          <p:nvPr/>
        </p:nvSpPr>
        <p:spPr>
          <a:xfrm>
            <a:off x="1054159" y="3559921"/>
            <a:ext cx="39911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XXX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Allowance for Bad Debts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ZZZ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Bad Debt Expense         YYY – XXX - ZZZ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2161D-F727-4F50-9DD9-56B7575166B4}"/>
              </a:ext>
            </a:extLst>
          </p:cNvPr>
          <p:cNvSpPr txBox="1"/>
          <p:nvPr/>
        </p:nvSpPr>
        <p:spPr>
          <a:xfrm>
            <a:off x="5380864" y="3581438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Accounts Receivable         YYY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E36B0D-F4F8-4AF6-92D7-CF132484132B}"/>
              </a:ext>
            </a:extLst>
          </p:cNvPr>
          <p:cNvSpPr/>
          <p:nvPr/>
        </p:nvSpPr>
        <p:spPr>
          <a:xfrm>
            <a:off x="949974" y="3523680"/>
            <a:ext cx="7565376" cy="95957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Evaluation of Receivable (Aging)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Estimating the value of accounts receivable</a:t>
            </a:r>
          </a:p>
          <a:p>
            <a:pPr>
              <a:lnSpc>
                <a:spcPts val="22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Aging is one of the way to estimate the uncollectible amounts (and collectible amounts).</a:t>
            </a:r>
          </a:p>
          <a:p>
            <a:pPr marL="290513" indent="-290513">
              <a:lnSpc>
                <a:spcPts val="22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Each receivable is categorized by the number of days it has been outstanding (or the number of days from its due date).</a:t>
            </a:r>
          </a:p>
          <a:p>
            <a:pPr marL="290513" indent="-290513">
              <a:lnSpc>
                <a:spcPts val="22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Each total is multiplied by an appropriate uncollectible percentage. This is based on the assumption that the older the receivable, the less likely the company is to collect.</a:t>
            </a:r>
          </a:p>
          <a:p>
            <a:pPr marL="290513" indent="-290513">
              <a:lnSpc>
                <a:spcPts val="22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Usually, the uncollectible percentage is decided based on the historical records.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9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Evaluation of Receivable (Aging)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圖片 6">
            <a:extLst>
              <a:ext uri="{FF2B5EF4-FFF2-40B4-BE49-F238E27FC236}">
                <a16:creationId xmlns:a16="http://schemas.microsoft.com/office/drawing/2014/main" id="{171EA8A4-CAE8-4C09-90A9-03C70DF48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65" y="1825625"/>
            <a:ext cx="5303839" cy="4895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6AE4C-2935-4B92-A6FE-09BEE441A0D5}"/>
              </a:ext>
            </a:extLst>
          </p:cNvPr>
          <p:cNvSpPr txBox="1"/>
          <p:nvPr/>
        </p:nvSpPr>
        <p:spPr>
          <a:xfrm>
            <a:off x="549962" y="6639254"/>
            <a:ext cx="7592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© 2017 Cengage Learning, Principles of Financial Accounting, 2/E (IFRS Edition)</a:t>
            </a:r>
          </a:p>
        </p:txBody>
      </p:sp>
    </p:spTree>
    <p:extLst>
      <p:ext uri="{BB962C8B-B14F-4D97-AF65-F5344CB8AC3E}">
        <p14:creationId xmlns:p14="http://schemas.microsoft.com/office/powerpoint/2010/main" val="200684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Evaluation of Receivable (Aging)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圖片 6">
            <a:extLst>
              <a:ext uri="{FF2B5EF4-FFF2-40B4-BE49-F238E27FC236}">
                <a16:creationId xmlns:a16="http://schemas.microsoft.com/office/drawing/2014/main" id="{171EA8A4-CAE8-4C09-90A9-03C70DF48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862564"/>
            <a:ext cx="5263822" cy="4858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2DE79-585D-4A6E-BB5F-A2004CE7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35" y="4343401"/>
            <a:ext cx="4666223" cy="16087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8EAC7-600C-4DED-A1BA-5B5D2A0FFA9C}"/>
              </a:ext>
            </a:extLst>
          </p:cNvPr>
          <p:cNvSpPr txBox="1"/>
          <p:nvPr/>
        </p:nvSpPr>
        <p:spPr>
          <a:xfrm>
            <a:off x="549962" y="6639254"/>
            <a:ext cx="7592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© 2017 Cengage Learning, Principles of Financial Accounting, 2/E (IFRS Edition)</a:t>
            </a:r>
          </a:p>
        </p:txBody>
      </p:sp>
    </p:spTree>
    <p:extLst>
      <p:ext uri="{BB962C8B-B14F-4D97-AF65-F5344CB8AC3E}">
        <p14:creationId xmlns:p14="http://schemas.microsoft.com/office/powerpoint/2010/main" val="20031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20865</TotalTime>
  <Words>1313</Words>
  <Application>Microsoft Office PowerPoint</Application>
  <PresentationFormat>화면 슬라이드 쇼(4:3)</PresentationFormat>
  <Paragraphs>196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Calibri</vt:lpstr>
      <vt:lpstr>Times New Roman</vt:lpstr>
      <vt:lpstr>Calibri Light</vt:lpstr>
      <vt:lpstr>Cambria Math</vt:lpstr>
      <vt:lpstr>Arial</vt:lpstr>
      <vt:lpstr>Office Theme</vt:lpstr>
      <vt:lpstr>Receivable and Payable - Accounting Principles</vt:lpstr>
      <vt:lpstr>Receivable</vt:lpstr>
      <vt:lpstr>Receivable</vt:lpstr>
      <vt:lpstr>Receivable</vt:lpstr>
      <vt:lpstr>Evaluation of Receivable</vt:lpstr>
      <vt:lpstr>Settlement of Receivable</vt:lpstr>
      <vt:lpstr>Evaluation of Receivable (Aging)</vt:lpstr>
      <vt:lpstr>Evaluation of Receivable (Aging)</vt:lpstr>
      <vt:lpstr>Evaluation of Receivable (Aging)</vt:lpstr>
      <vt:lpstr>Payable and Other Liability</vt:lpstr>
      <vt:lpstr>Bakery Case #3 (Week #1 Slides)</vt:lpstr>
      <vt:lpstr>Bakery Case #3 (Week #1 Slides)</vt:lpstr>
      <vt:lpstr>Payable and Other Liability</vt:lpstr>
      <vt:lpstr>Any Questions?</vt:lpstr>
      <vt:lpstr>Receivable and Payable(exercise)</vt:lpstr>
      <vt:lpstr>Receivable and Payable(exercise)</vt:lpstr>
      <vt:lpstr>Any Questions?</vt:lpstr>
      <vt:lpstr>Audit (Financial Statement Audit)</vt:lpstr>
      <vt:lpstr>Audit (Financial Statement Audit)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이정윤</cp:lastModifiedBy>
  <cp:revision>271</cp:revision>
  <dcterms:created xsi:type="dcterms:W3CDTF">2021-07-21T22:11:42Z</dcterms:created>
  <dcterms:modified xsi:type="dcterms:W3CDTF">2022-05-02T03:36:24Z</dcterms:modified>
</cp:coreProperties>
</file>