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624" r:id="rId4"/>
    <p:sldId id="625" r:id="rId5"/>
    <p:sldId id="626" r:id="rId6"/>
    <p:sldId id="628" r:id="rId7"/>
    <p:sldId id="629" r:id="rId8"/>
    <p:sldId id="550" r:id="rId9"/>
    <p:sldId id="632" r:id="rId10"/>
    <p:sldId id="631" r:id="rId11"/>
    <p:sldId id="635" r:id="rId12"/>
    <p:sldId id="636" r:id="rId13"/>
    <p:sldId id="637" r:id="rId14"/>
    <p:sldId id="639" r:id="rId15"/>
    <p:sldId id="640" r:id="rId16"/>
    <p:sldId id="642" r:id="rId17"/>
    <p:sldId id="643" r:id="rId18"/>
    <p:sldId id="644" r:id="rId19"/>
    <p:sldId id="645" r:id="rId20"/>
    <p:sldId id="646" r:id="rId21"/>
    <p:sldId id="641" r:id="rId22"/>
    <p:sldId id="650" r:id="rId23"/>
    <p:sldId id="651" r:id="rId24"/>
    <p:sldId id="653" r:id="rId25"/>
    <p:sldId id="654" r:id="rId26"/>
    <p:sldId id="655" r:id="rId27"/>
    <p:sldId id="656" r:id="rId28"/>
    <p:sldId id="659" r:id="rId29"/>
    <p:sldId id="660" r:id="rId30"/>
    <p:sldId id="661" r:id="rId31"/>
    <p:sldId id="657" r:id="rId32"/>
    <p:sldId id="662" r:id="rId33"/>
    <p:sldId id="665" r:id="rId34"/>
    <p:sldId id="664" r:id="rId35"/>
    <p:sldId id="616" r:id="rId36"/>
    <p:sldId id="666" r:id="rId37"/>
    <p:sldId id="617" r:id="rId38"/>
    <p:sldId id="667" r:id="rId39"/>
    <p:sldId id="668" r:id="rId40"/>
    <p:sldId id="572" r:id="rId41"/>
    <p:sldId id="574" r:id="rId42"/>
    <p:sldId id="669" r:id="rId43"/>
    <p:sldId id="670" r:id="rId44"/>
    <p:sldId id="671" r:id="rId45"/>
    <p:sldId id="672" r:id="rId46"/>
    <p:sldId id="673" r:id="rId47"/>
    <p:sldId id="674" r:id="rId48"/>
    <p:sldId id="675" r:id="rId49"/>
    <p:sldId id="676" r:id="rId50"/>
    <p:sldId id="677" r:id="rId51"/>
    <p:sldId id="678" r:id="rId52"/>
    <p:sldId id="614" r:id="rId53"/>
    <p:sldId id="679" r:id="rId54"/>
    <p:sldId id="680" r:id="rId5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78" y="1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78C7EB-7838-928E-7EAE-F044B8C4887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DBA2AB4-70E0-085C-6AF8-FFE33CE7E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BC6A9E8-A9B6-05B3-0150-65ED719C3146}"/>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F422A09A-BD0D-2314-C06A-4009AEF1AB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904C285-6402-FE56-D02A-C87FEB96D09D}"/>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29520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028722-59F6-99FD-6436-3767D102FB7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9C39FD9-C368-22B3-BF64-DBA6873A320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D361E4-CBFE-E51A-C91E-200AB05B2066}"/>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42074725-B2BE-CA94-BB08-98D498C325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4EE374-61BA-7755-1AEA-2D9816C5A96D}"/>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378537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A3D07AE-61CE-0316-A3AE-15162D27460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91BC55C-84EA-B1E5-7670-EDAD51B1CA0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1EAD25-57B2-0991-CC90-1D61F0AEFDB7}"/>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D80671BE-E4CB-186E-443C-EAD08BF2BF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EC93FF3-8F8A-46FD-1CB8-795458DA815D}"/>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22968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C23A20-7DC0-4CE3-ABAB-4D44EF9A7AD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24CF3F8-098A-7007-288F-9DED77A7633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7F46DC3-4DD0-784F-3E40-4134D3951843}"/>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04ABEC59-33EB-B96D-0A0C-6D9319444B1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AE81E03-A5CC-1178-ACAE-E86A6E1D4B28}"/>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209729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CA4E9C-A114-82E5-157F-A056F62C292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B7F7484-6673-59D8-3C49-C53861E7C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E1FABCB-04AB-91B5-955E-8914451BD7D0}"/>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ED373201-EA66-62B2-876C-8A5D0F669A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10F4AC-6664-5F81-8C4B-99878DF02C2F}"/>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114161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51671F-E7AA-3898-E8A0-ED0371B1DEC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EF7652F-AB49-EBB3-9EED-7F9AE72DFB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BCFB9D2-1EFC-8B13-7068-8EC7448030A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87373BA-70FB-B694-0424-97AEEAEBD96E}"/>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6" name="바닥글 개체 틀 5">
            <a:extLst>
              <a:ext uri="{FF2B5EF4-FFF2-40B4-BE49-F238E27FC236}">
                <a16:creationId xmlns:a16="http://schemas.microsoft.com/office/drawing/2014/main" id="{BAC52F7E-95FA-C60D-AD62-3EC4DA176F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3AEB44A-8D45-90F5-DABD-3D2969D683E2}"/>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122776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B517E6-9E47-3046-FFEA-1D31F69CBD1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1251C2A-B9A7-F844-5421-9BB80681E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DC82217-31D3-B1BA-7F07-73BFFDCC0D1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3A8817D-6B9E-9844-5BDC-34949CDB6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0CA3A1A-A01C-B0AC-F858-81E89D7BE8F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5B9B4B7-1970-745A-FD7F-24B4CF7E948E}"/>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8" name="바닥글 개체 틀 7">
            <a:extLst>
              <a:ext uri="{FF2B5EF4-FFF2-40B4-BE49-F238E27FC236}">
                <a16:creationId xmlns:a16="http://schemas.microsoft.com/office/drawing/2014/main" id="{2BED58DE-FF98-D417-B57D-22FE9680BF5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77EA8FA-C1FA-F9AC-951F-6EFE71CBB919}"/>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123433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647ADF-39B9-4DC6-5CF2-3AE645463EA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A34442C-B3A7-E6F1-B1B8-6A70D157579C}"/>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4" name="바닥글 개체 틀 3">
            <a:extLst>
              <a:ext uri="{FF2B5EF4-FFF2-40B4-BE49-F238E27FC236}">
                <a16:creationId xmlns:a16="http://schemas.microsoft.com/office/drawing/2014/main" id="{B77A6D81-E3AA-A2E0-B4C4-3976832074B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E6CD427-AECD-7AF6-15DC-42589022AA81}"/>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12908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C1C702A-6464-DDBB-1054-03804EB36F99}"/>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3" name="바닥글 개체 틀 2">
            <a:extLst>
              <a:ext uri="{FF2B5EF4-FFF2-40B4-BE49-F238E27FC236}">
                <a16:creationId xmlns:a16="http://schemas.microsoft.com/office/drawing/2014/main" id="{C5C27DFB-A2A9-A530-09D4-BA1D6D39093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D7A5DE6-1E38-7012-7945-FDF8C66CCB1B}"/>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97733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56D8E0-9F9C-861F-C0F7-36407EA7E2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F8D7FDD-8EE9-BC43-B128-B682E8881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EB6FFFD-7258-54A5-6F38-3C95EB97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771720F-FB22-234C-D5E7-A3CFDCC3A808}"/>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6" name="바닥글 개체 틀 5">
            <a:extLst>
              <a:ext uri="{FF2B5EF4-FFF2-40B4-BE49-F238E27FC236}">
                <a16:creationId xmlns:a16="http://schemas.microsoft.com/office/drawing/2014/main" id="{92CA8A14-9BFD-697B-F68A-8E9175908D7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C2B6DF1-6962-E287-52AF-6F96E9B1061F}"/>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21267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02AA22-D314-B3A6-82A9-B98C66ACC23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7935080-0180-964A-A7BF-DB73D15DE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ACF9396-EF22-F491-110E-186813064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9017180-EC09-E074-293A-7F4A045514BC}"/>
              </a:ext>
            </a:extLst>
          </p:cNvPr>
          <p:cNvSpPr>
            <a:spLocks noGrp="1"/>
          </p:cNvSpPr>
          <p:nvPr>
            <p:ph type="dt" sz="half" idx="10"/>
          </p:nvPr>
        </p:nvSpPr>
        <p:spPr/>
        <p:txBody>
          <a:bodyPr/>
          <a:lstStyle/>
          <a:p>
            <a:fld id="{79FEA131-9FCA-4757-AE1E-653C91BDC6E4}" type="datetimeFigureOut">
              <a:rPr lang="ko-KR" altLang="en-US" smtClean="0"/>
              <a:t>2022-05-09</a:t>
            </a:fld>
            <a:endParaRPr lang="ko-KR" altLang="en-US"/>
          </a:p>
        </p:txBody>
      </p:sp>
      <p:sp>
        <p:nvSpPr>
          <p:cNvPr id="6" name="바닥글 개체 틀 5">
            <a:extLst>
              <a:ext uri="{FF2B5EF4-FFF2-40B4-BE49-F238E27FC236}">
                <a16:creationId xmlns:a16="http://schemas.microsoft.com/office/drawing/2014/main" id="{565F021D-B280-68D9-A23C-3773F007DA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E609D61-2D4C-7798-E7B2-58E8D628F27A}"/>
              </a:ext>
            </a:extLst>
          </p:cNvPr>
          <p:cNvSpPr>
            <a:spLocks noGrp="1"/>
          </p:cNvSpPr>
          <p:nvPr>
            <p:ph type="sldNum" sz="quarter" idx="12"/>
          </p:nvPr>
        </p:nvSpPr>
        <p:spPr/>
        <p:txBody>
          <a:body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266612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6BF7A65-2B27-B062-A20C-A4A4854FF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E9D91C9-8C42-EB99-174C-E8EC48A12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5235E9D-CF06-D369-6453-CFF3C6E1D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EA131-9FCA-4757-AE1E-653C91BDC6E4}" type="datetimeFigureOut">
              <a:rPr lang="ko-KR" altLang="en-US" smtClean="0"/>
              <a:t>2022-05-09</a:t>
            </a:fld>
            <a:endParaRPr lang="ko-KR" altLang="en-US"/>
          </a:p>
        </p:txBody>
      </p:sp>
      <p:sp>
        <p:nvSpPr>
          <p:cNvPr id="5" name="바닥글 개체 틀 4">
            <a:extLst>
              <a:ext uri="{FF2B5EF4-FFF2-40B4-BE49-F238E27FC236}">
                <a16:creationId xmlns:a16="http://schemas.microsoft.com/office/drawing/2014/main" id="{CFC260C4-642C-F82B-70C1-FC6158FFA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2A53BE3-24E3-C8AD-5E78-D863C3474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896FA-C76B-4B1E-A846-C9CA03A83A83}" type="slidenum">
              <a:rPr lang="ko-KR" altLang="en-US" smtClean="0"/>
              <a:t>‹#›</a:t>
            </a:fld>
            <a:endParaRPr lang="ko-KR" altLang="en-US"/>
          </a:p>
        </p:txBody>
      </p:sp>
    </p:spTree>
    <p:extLst>
      <p:ext uri="{BB962C8B-B14F-4D97-AF65-F5344CB8AC3E}">
        <p14:creationId xmlns:p14="http://schemas.microsoft.com/office/powerpoint/2010/main" val="52501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art.fss.or.kr/dsaf001/main.do?rcpNo=20220317000816&amp;dcmNo=8471591"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art.fss.or.kr/dsaf001/main.do?rcpNo=20220317000816&amp;dcmNo=8471591"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88B7-C5BC-4488-A3D4-7A31B4773FCF}"/>
              </a:ext>
            </a:extLst>
          </p:cNvPr>
          <p:cNvSpPr>
            <a:spLocks noGrp="1"/>
          </p:cNvSpPr>
          <p:nvPr>
            <p:ph type="ctrTitle"/>
          </p:nvPr>
        </p:nvSpPr>
        <p:spPr>
          <a:xfrm>
            <a:off x="1933303" y="2263436"/>
            <a:ext cx="8325393" cy="3365009"/>
          </a:xfrm>
        </p:spPr>
        <p:txBody>
          <a:bodyPr anchor="t">
            <a:noAutofit/>
          </a:bodyPr>
          <a:lstStyle/>
          <a:p>
            <a:pPr>
              <a:lnSpc>
                <a:spcPts val="4800"/>
              </a:lnSpc>
              <a:spcBef>
                <a:spcPts val="0"/>
              </a:spcBef>
            </a:pPr>
            <a:r>
              <a:rPr lang="en-US" sz="4800" dirty="0">
                <a:latin typeface="Times New Roman" panose="02020603050405020304" pitchFamily="18" charset="0"/>
                <a:cs typeface="Times New Roman" panose="02020603050405020304" pitchFamily="18" charset="0"/>
              </a:rPr>
              <a:t>Property, Plant and Equipment, and Intangible Assets</a:t>
            </a:r>
            <a:br>
              <a:rPr lang="en-US" sz="66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Accounting Principles</a:t>
            </a:r>
            <a:endParaRPr lang="en-US"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5D8F66-E1F3-43BC-90B9-286215981DF1}"/>
              </a:ext>
            </a:extLst>
          </p:cNvPr>
          <p:cNvSpPr>
            <a:spLocks noGrp="1"/>
          </p:cNvSpPr>
          <p:nvPr>
            <p:ph type="subTitle" idx="1"/>
          </p:nvPr>
        </p:nvSpPr>
        <p:spPr>
          <a:xfrm>
            <a:off x="2906939" y="4315045"/>
            <a:ext cx="6378122" cy="1863813"/>
          </a:xfrm>
        </p:spPr>
        <p:txBody>
          <a:bodyPr>
            <a:normAutofit/>
          </a:bodyPr>
          <a:lstStyle/>
          <a:p>
            <a:r>
              <a:rPr lang="en-US" altLang="ko-KR" dirty="0">
                <a:latin typeface="Times New Roman" panose="02020603050405020304" pitchFamily="18" charset="0"/>
                <a:cs typeface="Times New Roman" panose="02020603050405020304" pitchFamily="18" charset="0"/>
              </a:rPr>
              <a:t>2022. 5. </a:t>
            </a:r>
          </a:p>
          <a:p>
            <a:endParaRPr lang="en-US" altLang="ko-KR" dirty="0">
              <a:latin typeface="Times New Roman" panose="02020603050405020304" pitchFamily="18" charset="0"/>
              <a:cs typeface="Times New Roman" panose="02020603050405020304" pitchFamily="18" charset="0"/>
            </a:endParaRPr>
          </a:p>
          <a:p>
            <a:r>
              <a:rPr lang="en-US" altLang="ko-KR" dirty="0" err="1">
                <a:latin typeface="Times New Roman" panose="02020603050405020304" pitchFamily="18" charset="0"/>
                <a:cs typeface="Times New Roman" panose="02020603050405020304" pitchFamily="18" charset="0"/>
              </a:rPr>
              <a:t>Yangin</a:t>
            </a:r>
            <a:r>
              <a:rPr lang="en-US" altLang="ko-KR" dirty="0">
                <a:latin typeface="Times New Roman" panose="02020603050405020304" pitchFamily="18" charset="0"/>
                <a:cs typeface="Times New Roman" panose="02020603050405020304" pitchFamily="18" charset="0"/>
              </a:rPr>
              <a:t> Yoon</a:t>
            </a:r>
          </a:p>
        </p:txBody>
      </p:sp>
      <p:sp>
        <p:nvSpPr>
          <p:cNvPr id="5" name="Rectangle 4">
            <a:extLst>
              <a:ext uri="{FF2B5EF4-FFF2-40B4-BE49-F238E27FC236}">
                <a16:creationId xmlns:a16="http://schemas.microsoft.com/office/drawing/2014/main" id="{FF474283-B9CE-4E32-9558-AF09FDC3E504}"/>
              </a:ext>
            </a:extLst>
          </p:cNvPr>
          <p:cNvSpPr/>
          <p:nvPr/>
        </p:nvSpPr>
        <p:spPr>
          <a:xfrm>
            <a:off x="3112225" y="0"/>
            <a:ext cx="7101204" cy="1775534"/>
          </a:xfrm>
          <a:prstGeom prst="rect">
            <a:avLst/>
          </a:prstGeom>
          <a:solidFill>
            <a:srgbClr val="B9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1A3FF6B-47E2-4DDC-82FC-E73DBB203B10}"/>
              </a:ext>
            </a:extLst>
          </p:cNvPr>
          <p:cNvSpPr/>
          <p:nvPr/>
        </p:nvSpPr>
        <p:spPr>
          <a:xfrm rot="10800000">
            <a:off x="4595675" y="-3"/>
            <a:ext cx="6080274" cy="2334829"/>
          </a:xfrm>
          <a:prstGeom prst="triangle">
            <a:avLst>
              <a:gd name="adj" fmla="val 0"/>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6CFADFBC-9E32-489C-AD6B-4CA72EC40042}"/>
              </a:ext>
            </a:extLst>
          </p:cNvPr>
          <p:cNvSpPr/>
          <p:nvPr/>
        </p:nvSpPr>
        <p:spPr>
          <a:xfrm rot="5400000">
            <a:off x="2397747" y="-892205"/>
            <a:ext cx="2760958" cy="4545367"/>
          </a:xfrm>
          <a:prstGeom prst="triangle">
            <a:avLst>
              <a:gd name="adj" fmla="val 0"/>
            </a:avLst>
          </a:prstGeom>
          <a:solidFill>
            <a:srgbClr val="0A1F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9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300"/>
              </a:spcBef>
              <a:spcAft>
                <a:spcPts val="300"/>
              </a:spcAft>
            </a:pPr>
            <a:r>
              <a:rPr lang="en-US" altLang="ko-KR" sz="2000" dirty="0">
                <a:latin typeface="Cambria Math" panose="02040503050406030204" pitchFamily="18" charset="0"/>
                <a:ea typeface="Cambria Math" panose="02040503050406030204" pitchFamily="18" charset="0"/>
              </a:rPr>
              <a:t>If we use PPE assets over the years, the values of PPE assets are changed. </a:t>
            </a:r>
          </a:p>
          <a:p>
            <a:pPr marL="0" indent="0">
              <a:lnSpc>
                <a:spcPct val="15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In most cases, the values are decrease. </a:t>
            </a:r>
          </a:p>
          <a:p>
            <a:pPr marL="398463" indent="-398463">
              <a:lnSpc>
                <a:spcPct val="15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We cannot use machines or cars forever. For example, we can use them for 10 years or at most 20 years, depending on the situation.</a:t>
            </a:r>
          </a:p>
          <a:p>
            <a:pPr marL="0" indent="0">
              <a:lnSpc>
                <a:spcPct val="150000"/>
              </a:lnSpc>
              <a:spcBef>
                <a:spcPts val="300"/>
              </a:spcBef>
              <a:spcAft>
                <a:spcPts val="300"/>
              </a:spcAft>
              <a:buNone/>
            </a:pPr>
            <a:endParaRPr lang="en-US" altLang="ko-KR" sz="2000" dirty="0">
              <a:latin typeface="Cambria Math" panose="02040503050406030204" pitchFamily="18" charset="0"/>
              <a:ea typeface="Cambria Math" panose="02040503050406030204" pitchFamily="18" charset="0"/>
            </a:endParaRPr>
          </a:p>
          <a:p>
            <a:pPr marL="0" indent="0">
              <a:lnSpc>
                <a:spcPct val="15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sym typeface="Wingdings" panose="05000000000000000000" pitchFamily="2" charset="2"/>
              </a:rPr>
              <a:t>      So, we need to change the value of these assets.</a:t>
            </a:r>
            <a:endParaRPr lang="en-US" altLang="ko-KR"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10</a:t>
            </a:fld>
            <a:endParaRPr lang="en-US" dirty="0"/>
          </a:p>
        </p:txBody>
      </p:sp>
    </p:spTree>
    <p:extLst>
      <p:ext uri="{BB962C8B-B14F-4D97-AF65-F5344CB8AC3E}">
        <p14:creationId xmlns:p14="http://schemas.microsoft.com/office/powerpoint/2010/main" val="335069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10 years. And after 10 years, ST Consulting thinks the car has no value (For example, used car dealers will not buy this car, because it has no value.)</a:t>
            </a:r>
          </a:p>
          <a:p>
            <a:pPr marL="398463" indent="-398463">
              <a:lnSpc>
                <a:spcPts val="2000"/>
              </a:lnSpc>
              <a:spcBef>
                <a:spcPts val="300"/>
              </a:spcBef>
              <a:spcAft>
                <a:spcPts val="900"/>
              </a:spcAft>
              <a:buNone/>
            </a:pPr>
            <a:r>
              <a:rPr lang="en-US" sz="2000" dirty="0">
                <a:latin typeface="Cambria Math" panose="02040503050406030204" pitchFamily="18" charset="0"/>
                <a:ea typeface="Cambria Math" panose="02040503050406030204" pitchFamily="18" charset="0"/>
              </a:rPr>
              <a:t>    - IAS 16, Paragraph 50 – “The depreciable amount of an asset shall be allocated on a systematic basis over its useful life.” </a:t>
            </a:r>
          </a:p>
          <a:p>
            <a:pPr marL="398463" indent="-398463">
              <a:lnSpc>
                <a:spcPts val="2000"/>
              </a:lnSpc>
              <a:spcBef>
                <a:spcPts val="300"/>
              </a:spcBef>
              <a:spcAft>
                <a:spcPts val="900"/>
              </a:spcAft>
              <a:buNone/>
            </a:pPr>
            <a:r>
              <a:rPr lang="en-US" sz="2000" dirty="0">
                <a:latin typeface="Cambria Math" panose="02040503050406030204" pitchFamily="18" charset="0"/>
                <a:ea typeface="Cambria Math" panose="02040503050406030204" pitchFamily="18" charset="0"/>
              </a:rPr>
              <a:t>    - IAS 16, Paragraph 60 – “ The depreciation method used shall reflect the pattern in which the asset’s future economic benefits are expected to be consumed by the entity.”</a:t>
            </a:r>
          </a:p>
          <a:p>
            <a:pPr marL="225425" indent="-225425">
              <a:lnSpc>
                <a:spcPts val="2000"/>
              </a:lnSpc>
              <a:spcBef>
                <a:spcPts val="300"/>
              </a:spcBef>
              <a:spcAft>
                <a:spcPts val="900"/>
              </a:spcAft>
            </a:pPr>
            <a:endParaRPr lang="en-US" sz="18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900"/>
              </a:spcAft>
              <a:buNone/>
            </a:pPr>
            <a:r>
              <a:rPr lang="en-US" sz="2000" dirty="0">
                <a:solidFill>
                  <a:srgbClr val="C00000"/>
                </a:solidFill>
                <a:latin typeface="Cambria Math" panose="02040503050406030204" pitchFamily="18" charset="0"/>
                <a:ea typeface="Cambria Math" panose="02040503050406030204" pitchFamily="18" charset="0"/>
              </a:rPr>
              <a:t> </a:t>
            </a: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a:t>
            </a:r>
            <a:r>
              <a:rPr lang="en-US" sz="2000" dirty="0">
                <a:solidFill>
                  <a:srgbClr val="C00000"/>
                </a:solidFill>
                <a:latin typeface="Cambria Math" panose="02040503050406030204" pitchFamily="18" charset="0"/>
                <a:ea typeface="Cambria Math" panose="02040503050406030204" pitchFamily="18" charset="0"/>
              </a:rPr>
              <a:t>What is the required journal entry(entries) in each year?</a:t>
            </a:r>
            <a:endParaRPr lang="en-US" sz="24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11</a:t>
            </a:fld>
            <a:endParaRPr lang="en-US" dirty="0"/>
          </a:p>
        </p:txBody>
      </p:sp>
    </p:spTree>
    <p:extLst>
      <p:ext uri="{BB962C8B-B14F-4D97-AF65-F5344CB8AC3E}">
        <p14:creationId xmlns:p14="http://schemas.microsoft.com/office/powerpoint/2010/main" val="284606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6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10 years. And after 10 years, ST Consulting thinks the car has no value (For example, used car dealers will not buy this car, because it has no value.)</a:t>
            </a:r>
          </a:p>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Journal Entry</a:t>
            </a:r>
          </a:p>
          <a:p>
            <a:pPr>
              <a:lnSpc>
                <a:spcPts val="2300"/>
              </a:lnSpc>
              <a:spcBef>
                <a:spcPts val="300"/>
              </a:spcBef>
              <a:spcAft>
                <a:spcPts val="18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12</a:t>
            </a:fld>
            <a:endParaRPr lang="en-US" dirty="0"/>
          </a:p>
        </p:txBody>
      </p:sp>
      <p:sp>
        <p:nvSpPr>
          <p:cNvPr id="5" name="TextBox 4">
            <a:extLst>
              <a:ext uri="{FF2B5EF4-FFF2-40B4-BE49-F238E27FC236}">
                <a16:creationId xmlns:a16="http://schemas.microsoft.com/office/drawing/2014/main" id="{C890EB53-D978-8060-02EA-C048D0B9992C}"/>
              </a:ext>
            </a:extLst>
          </p:cNvPr>
          <p:cNvSpPr txBox="1"/>
          <p:nvPr/>
        </p:nvSpPr>
        <p:spPr>
          <a:xfrm>
            <a:off x="2824376" y="3949525"/>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Car (asset)                            $10,000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CF928E5E-C0CD-F66E-EF4B-E4C47D8CA5DB}"/>
              </a:ext>
            </a:extLst>
          </p:cNvPr>
          <p:cNvSpPr txBox="1"/>
          <p:nvPr/>
        </p:nvSpPr>
        <p:spPr>
          <a:xfrm>
            <a:off x="6450904" y="3949725"/>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$10,000</a:t>
            </a:r>
          </a:p>
        </p:txBody>
      </p:sp>
      <p:sp>
        <p:nvSpPr>
          <p:cNvPr id="7" name="Rectangle: Rounded Corners 6">
            <a:extLst>
              <a:ext uri="{FF2B5EF4-FFF2-40B4-BE49-F238E27FC236}">
                <a16:creationId xmlns:a16="http://schemas.microsoft.com/office/drawing/2014/main" id="{E40A95FF-6391-5B6D-5A51-44E1D1E88CBA}"/>
              </a:ext>
            </a:extLst>
          </p:cNvPr>
          <p:cNvSpPr/>
          <p:nvPr/>
        </p:nvSpPr>
        <p:spPr>
          <a:xfrm>
            <a:off x="2636066" y="3962431"/>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66A15A-D3DE-8F3F-C62D-0305A52511AB}"/>
              </a:ext>
            </a:extLst>
          </p:cNvPr>
          <p:cNvSpPr txBox="1"/>
          <p:nvPr/>
        </p:nvSpPr>
        <p:spPr>
          <a:xfrm>
            <a:off x="2361117" y="3642829"/>
            <a:ext cx="933631"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2022.1.1.</a:t>
            </a:r>
            <a:endParaRPr lang="en-US" sz="1400" dirty="0">
              <a:solidFill>
                <a:srgbClr val="C00000"/>
              </a:solidFill>
            </a:endParaRPr>
          </a:p>
        </p:txBody>
      </p:sp>
      <p:sp>
        <p:nvSpPr>
          <p:cNvPr id="15" name="TextBox 14">
            <a:extLst>
              <a:ext uri="{FF2B5EF4-FFF2-40B4-BE49-F238E27FC236}">
                <a16:creationId xmlns:a16="http://schemas.microsoft.com/office/drawing/2014/main" id="{DC46F394-08DB-6DA9-239C-32F9EC50E917}"/>
              </a:ext>
            </a:extLst>
          </p:cNvPr>
          <p:cNvSpPr txBox="1"/>
          <p:nvPr/>
        </p:nvSpPr>
        <p:spPr>
          <a:xfrm>
            <a:off x="2850027" y="4708506"/>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2720244F-FAA1-739A-E089-24D7289157A6}"/>
              </a:ext>
            </a:extLst>
          </p:cNvPr>
          <p:cNvSpPr txBox="1"/>
          <p:nvPr/>
        </p:nvSpPr>
        <p:spPr>
          <a:xfrm>
            <a:off x="6476555" y="4708706"/>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Car (asset)                          $1,000</a:t>
            </a:r>
          </a:p>
        </p:txBody>
      </p:sp>
      <p:sp>
        <p:nvSpPr>
          <p:cNvPr id="17" name="Rectangle: Rounded Corners 16">
            <a:extLst>
              <a:ext uri="{FF2B5EF4-FFF2-40B4-BE49-F238E27FC236}">
                <a16:creationId xmlns:a16="http://schemas.microsoft.com/office/drawing/2014/main" id="{8887E519-DBDA-7A29-37A2-BCDD6C631F79}"/>
              </a:ext>
            </a:extLst>
          </p:cNvPr>
          <p:cNvSpPr/>
          <p:nvPr/>
        </p:nvSpPr>
        <p:spPr>
          <a:xfrm>
            <a:off x="2661717" y="4721412"/>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0C002A7-34AD-522B-30DD-9BCB607688CE}"/>
              </a:ext>
            </a:extLst>
          </p:cNvPr>
          <p:cNvSpPr txBox="1"/>
          <p:nvPr/>
        </p:nvSpPr>
        <p:spPr>
          <a:xfrm>
            <a:off x="2386768" y="4401810"/>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2022.12.31.</a:t>
            </a:r>
            <a:endParaRPr lang="en-US" sz="1400" dirty="0">
              <a:solidFill>
                <a:srgbClr val="C00000"/>
              </a:solidFill>
            </a:endParaRPr>
          </a:p>
        </p:txBody>
      </p:sp>
      <p:sp>
        <p:nvSpPr>
          <p:cNvPr id="19" name="TextBox 18">
            <a:extLst>
              <a:ext uri="{FF2B5EF4-FFF2-40B4-BE49-F238E27FC236}">
                <a16:creationId xmlns:a16="http://schemas.microsoft.com/office/drawing/2014/main" id="{79223D73-DF27-FB12-FDB5-D8007E050928}"/>
              </a:ext>
            </a:extLst>
          </p:cNvPr>
          <p:cNvSpPr txBox="1"/>
          <p:nvPr/>
        </p:nvSpPr>
        <p:spPr>
          <a:xfrm>
            <a:off x="2848521" y="5621385"/>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20" name="TextBox 19">
            <a:extLst>
              <a:ext uri="{FF2B5EF4-FFF2-40B4-BE49-F238E27FC236}">
                <a16:creationId xmlns:a16="http://schemas.microsoft.com/office/drawing/2014/main" id="{3C2AC477-32BF-05B0-B9CA-F097F6C11D28}"/>
              </a:ext>
            </a:extLst>
          </p:cNvPr>
          <p:cNvSpPr txBox="1"/>
          <p:nvPr/>
        </p:nvSpPr>
        <p:spPr>
          <a:xfrm>
            <a:off x="6475049" y="5621585"/>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Car (asset)                          $1,000</a:t>
            </a:r>
          </a:p>
        </p:txBody>
      </p:sp>
      <p:sp>
        <p:nvSpPr>
          <p:cNvPr id="21" name="Rectangle: Rounded Corners 20">
            <a:extLst>
              <a:ext uri="{FF2B5EF4-FFF2-40B4-BE49-F238E27FC236}">
                <a16:creationId xmlns:a16="http://schemas.microsoft.com/office/drawing/2014/main" id="{E7C1E056-3C9A-5F76-46B6-68CF40FFCF2E}"/>
              </a:ext>
            </a:extLst>
          </p:cNvPr>
          <p:cNvSpPr/>
          <p:nvPr/>
        </p:nvSpPr>
        <p:spPr>
          <a:xfrm>
            <a:off x="2660211" y="5634291"/>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98BEAFB-A904-45C8-3C08-8FC7CE2FCE31}"/>
              </a:ext>
            </a:extLst>
          </p:cNvPr>
          <p:cNvSpPr txBox="1"/>
          <p:nvPr/>
        </p:nvSpPr>
        <p:spPr>
          <a:xfrm>
            <a:off x="2385262" y="5314689"/>
            <a:ext cx="1165209"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202</a:t>
            </a:r>
            <a:r>
              <a:rPr lang="en-US" sz="1400" dirty="0">
                <a:solidFill>
                  <a:srgbClr val="C00000"/>
                </a:solidFill>
                <a:latin typeface="Cambria Math" panose="02040503050406030204" pitchFamily="18" charset="0"/>
                <a:ea typeface="Cambria Math" panose="02040503050406030204" pitchFamily="18" charset="0"/>
              </a:rPr>
              <a:t>3</a:t>
            </a:r>
            <a:r>
              <a:rPr lang="en-US" sz="1400" dirty="0">
                <a:solidFill>
                  <a:schemeClr val="accent5">
                    <a:lumMod val="75000"/>
                  </a:schemeClr>
                </a:solidFill>
                <a:latin typeface="Cambria Math" panose="02040503050406030204" pitchFamily="18" charset="0"/>
                <a:ea typeface="Cambria Math" panose="02040503050406030204" pitchFamily="18" charset="0"/>
              </a:rPr>
              <a:t>.12.31.</a:t>
            </a:r>
            <a:endParaRPr lang="en-US" sz="1400" dirty="0">
              <a:solidFill>
                <a:schemeClr val="accent5">
                  <a:lumMod val="75000"/>
                </a:schemeClr>
              </a:solidFill>
            </a:endParaRPr>
          </a:p>
        </p:txBody>
      </p:sp>
      <p:sp>
        <p:nvSpPr>
          <p:cNvPr id="23" name="TextBox 22">
            <a:extLst>
              <a:ext uri="{FF2B5EF4-FFF2-40B4-BE49-F238E27FC236}">
                <a16:creationId xmlns:a16="http://schemas.microsoft.com/office/drawing/2014/main" id="{AC18BD5C-428D-7814-E84D-678F1E0D8E11}"/>
              </a:ext>
            </a:extLst>
          </p:cNvPr>
          <p:cNvSpPr txBox="1"/>
          <p:nvPr/>
        </p:nvSpPr>
        <p:spPr>
          <a:xfrm>
            <a:off x="2865117" y="6371311"/>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24" name="TextBox 23">
            <a:extLst>
              <a:ext uri="{FF2B5EF4-FFF2-40B4-BE49-F238E27FC236}">
                <a16:creationId xmlns:a16="http://schemas.microsoft.com/office/drawing/2014/main" id="{B96668FE-5EB6-1CE2-7605-849B75D4D9C1}"/>
              </a:ext>
            </a:extLst>
          </p:cNvPr>
          <p:cNvSpPr txBox="1"/>
          <p:nvPr/>
        </p:nvSpPr>
        <p:spPr>
          <a:xfrm>
            <a:off x="6491645" y="6371511"/>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Car (asset)                          $1,000</a:t>
            </a:r>
          </a:p>
        </p:txBody>
      </p:sp>
      <p:sp>
        <p:nvSpPr>
          <p:cNvPr id="25" name="Rectangle: Rounded Corners 24">
            <a:extLst>
              <a:ext uri="{FF2B5EF4-FFF2-40B4-BE49-F238E27FC236}">
                <a16:creationId xmlns:a16="http://schemas.microsoft.com/office/drawing/2014/main" id="{FC62CFAB-CCC0-007D-BDB1-9BBA79791EB3}"/>
              </a:ext>
            </a:extLst>
          </p:cNvPr>
          <p:cNvSpPr/>
          <p:nvPr/>
        </p:nvSpPr>
        <p:spPr>
          <a:xfrm>
            <a:off x="2676807" y="6384217"/>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1883335-17F8-7F1C-B1AD-94A20BB77A9F}"/>
              </a:ext>
            </a:extLst>
          </p:cNvPr>
          <p:cNvSpPr txBox="1"/>
          <p:nvPr/>
        </p:nvSpPr>
        <p:spPr>
          <a:xfrm>
            <a:off x="2401857" y="6064615"/>
            <a:ext cx="1267814"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20</a:t>
            </a:r>
            <a:r>
              <a:rPr lang="en-US" sz="1400" dirty="0">
                <a:solidFill>
                  <a:srgbClr val="C00000"/>
                </a:solidFill>
                <a:latin typeface="Cambria Math" panose="02040503050406030204" pitchFamily="18" charset="0"/>
                <a:ea typeface="Cambria Math" panose="02040503050406030204" pitchFamily="18" charset="0"/>
              </a:rPr>
              <a:t>31</a:t>
            </a:r>
            <a:r>
              <a:rPr lang="en-US" sz="1400" dirty="0">
                <a:solidFill>
                  <a:schemeClr val="accent5">
                    <a:lumMod val="75000"/>
                  </a:schemeClr>
                </a:solidFill>
                <a:latin typeface="Cambria Math" panose="02040503050406030204" pitchFamily="18" charset="0"/>
                <a:ea typeface="Cambria Math" panose="02040503050406030204" pitchFamily="18" charset="0"/>
              </a:rPr>
              <a:t>.12.31.</a:t>
            </a:r>
            <a:endParaRPr lang="en-US" sz="1400" dirty="0">
              <a:solidFill>
                <a:schemeClr val="accent5">
                  <a:lumMod val="75000"/>
                </a:schemeClr>
              </a:solidFill>
            </a:endParaRPr>
          </a:p>
        </p:txBody>
      </p:sp>
      <p:sp>
        <p:nvSpPr>
          <p:cNvPr id="27" name="TextBox 26">
            <a:extLst>
              <a:ext uri="{FF2B5EF4-FFF2-40B4-BE49-F238E27FC236}">
                <a16:creationId xmlns:a16="http://schemas.microsoft.com/office/drawing/2014/main" id="{E19DA95E-E35D-C298-9AD3-A278C17DD70F}"/>
              </a:ext>
            </a:extLst>
          </p:cNvPr>
          <p:cNvSpPr txBox="1"/>
          <p:nvPr/>
        </p:nvSpPr>
        <p:spPr>
          <a:xfrm>
            <a:off x="2798960" y="5027643"/>
            <a:ext cx="7267554" cy="307777"/>
          </a:xfrm>
          <a:prstGeom prst="rect">
            <a:avLst/>
          </a:prstGeom>
          <a:noFill/>
          <a:ln>
            <a:noFill/>
          </a:ln>
        </p:spPr>
        <p:txBody>
          <a:bodyPr wrap="square" rtlCol="0">
            <a:spAutoFit/>
          </a:bodyPr>
          <a:lstStyle/>
          <a:p>
            <a:r>
              <a:rPr lang="en-US" sz="1400" dirty="0">
                <a:ea typeface="Cambria Math" panose="02040503050406030204" pitchFamily="18" charset="0"/>
              </a:rPr>
              <a:t>* “Depreciation expense” is an expense type account.</a:t>
            </a:r>
            <a:endParaRPr lang="en-US" sz="1400" dirty="0"/>
          </a:p>
        </p:txBody>
      </p:sp>
    </p:spTree>
    <p:extLst>
      <p:ext uri="{BB962C8B-B14F-4D97-AF65-F5344CB8AC3E}">
        <p14:creationId xmlns:p14="http://schemas.microsoft.com/office/powerpoint/2010/main" val="151146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6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10 years. And after 10 years, ST Consulting thinks the car has no value (For example, used car dealers will not buy this car, because it has no value.)</a:t>
            </a:r>
          </a:p>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Journal Entry (</a:t>
            </a:r>
            <a:r>
              <a:rPr lang="en-US" sz="2000" dirty="0">
                <a:solidFill>
                  <a:srgbClr val="C00000"/>
                </a:solidFill>
                <a:latin typeface="Cambria Math" panose="02040503050406030204" pitchFamily="18" charset="0"/>
                <a:ea typeface="Cambria Math" panose="02040503050406030204" pitchFamily="18" charset="0"/>
              </a:rPr>
              <a:t>Contra-asset account</a:t>
            </a:r>
            <a:r>
              <a:rPr lang="en-US" sz="2000" dirty="0">
                <a:latin typeface="Cambria Math" panose="02040503050406030204" pitchFamily="18" charset="0"/>
                <a:ea typeface="Cambria Math" panose="02040503050406030204" pitchFamily="18" charset="0"/>
              </a:rPr>
              <a:t>)</a:t>
            </a:r>
          </a:p>
          <a:p>
            <a:pPr>
              <a:lnSpc>
                <a:spcPts val="2300"/>
              </a:lnSpc>
              <a:spcBef>
                <a:spcPts val="300"/>
              </a:spcBef>
              <a:spcAft>
                <a:spcPts val="18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C890EB53-D978-8060-02EA-C048D0B9992C}"/>
              </a:ext>
            </a:extLst>
          </p:cNvPr>
          <p:cNvSpPr txBox="1"/>
          <p:nvPr/>
        </p:nvSpPr>
        <p:spPr>
          <a:xfrm>
            <a:off x="2824376" y="3922362"/>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Car (asset)                            $10,000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CF928E5E-C0CD-F66E-EF4B-E4C47D8CA5DB}"/>
              </a:ext>
            </a:extLst>
          </p:cNvPr>
          <p:cNvSpPr txBox="1"/>
          <p:nvPr/>
        </p:nvSpPr>
        <p:spPr>
          <a:xfrm>
            <a:off x="6450904" y="3922562"/>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$10,000</a:t>
            </a:r>
          </a:p>
        </p:txBody>
      </p:sp>
      <p:sp>
        <p:nvSpPr>
          <p:cNvPr id="7" name="Rectangle: Rounded Corners 6">
            <a:extLst>
              <a:ext uri="{FF2B5EF4-FFF2-40B4-BE49-F238E27FC236}">
                <a16:creationId xmlns:a16="http://schemas.microsoft.com/office/drawing/2014/main" id="{E40A95FF-6391-5B6D-5A51-44E1D1E88CBA}"/>
              </a:ext>
            </a:extLst>
          </p:cNvPr>
          <p:cNvSpPr/>
          <p:nvPr/>
        </p:nvSpPr>
        <p:spPr>
          <a:xfrm>
            <a:off x="2636066" y="3935268"/>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66A15A-D3DE-8F3F-C62D-0305A52511AB}"/>
              </a:ext>
            </a:extLst>
          </p:cNvPr>
          <p:cNvSpPr txBox="1"/>
          <p:nvPr/>
        </p:nvSpPr>
        <p:spPr>
          <a:xfrm>
            <a:off x="2361117" y="3615666"/>
            <a:ext cx="933631"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2022.1.1.</a:t>
            </a:r>
            <a:endParaRPr lang="en-US" sz="1400" dirty="0">
              <a:solidFill>
                <a:srgbClr val="C00000"/>
              </a:solidFill>
            </a:endParaRPr>
          </a:p>
        </p:txBody>
      </p:sp>
      <p:sp>
        <p:nvSpPr>
          <p:cNvPr id="15" name="TextBox 14">
            <a:extLst>
              <a:ext uri="{FF2B5EF4-FFF2-40B4-BE49-F238E27FC236}">
                <a16:creationId xmlns:a16="http://schemas.microsoft.com/office/drawing/2014/main" id="{DC46F394-08DB-6DA9-239C-32F9EC50E917}"/>
              </a:ext>
            </a:extLst>
          </p:cNvPr>
          <p:cNvSpPr txBox="1"/>
          <p:nvPr/>
        </p:nvSpPr>
        <p:spPr>
          <a:xfrm>
            <a:off x="2850027" y="4536487"/>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2720244F-FAA1-739A-E089-24D7289157A6}"/>
              </a:ext>
            </a:extLst>
          </p:cNvPr>
          <p:cNvSpPr txBox="1"/>
          <p:nvPr/>
        </p:nvSpPr>
        <p:spPr>
          <a:xfrm>
            <a:off x="6476555" y="4536687"/>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17" name="Rectangle: Rounded Corners 16">
            <a:extLst>
              <a:ext uri="{FF2B5EF4-FFF2-40B4-BE49-F238E27FC236}">
                <a16:creationId xmlns:a16="http://schemas.microsoft.com/office/drawing/2014/main" id="{8887E519-DBDA-7A29-37A2-BCDD6C631F79}"/>
              </a:ext>
            </a:extLst>
          </p:cNvPr>
          <p:cNvSpPr/>
          <p:nvPr/>
        </p:nvSpPr>
        <p:spPr>
          <a:xfrm>
            <a:off x="2661718" y="4549393"/>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0C002A7-34AD-522B-30DD-9BCB607688CE}"/>
              </a:ext>
            </a:extLst>
          </p:cNvPr>
          <p:cNvSpPr txBox="1"/>
          <p:nvPr/>
        </p:nvSpPr>
        <p:spPr>
          <a:xfrm>
            <a:off x="2386768" y="4229791"/>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2022.12.31.</a:t>
            </a:r>
            <a:endParaRPr lang="en-US" sz="1400" dirty="0">
              <a:solidFill>
                <a:srgbClr val="C00000"/>
              </a:solidFill>
            </a:endParaRPr>
          </a:p>
        </p:txBody>
      </p:sp>
      <p:sp>
        <p:nvSpPr>
          <p:cNvPr id="19" name="TextBox 18">
            <a:extLst>
              <a:ext uri="{FF2B5EF4-FFF2-40B4-BE49-F238E27FC236}">
                <a16:creationId xmlns:a16="http://schemas.microsoft.com/office/drawing/2014/main" id="{79223D73-DF27-FB12-FDB5-D8007E050928}"/>
              </a:ext>
            </a:extLst>
          </p:cNvPr>
          <p:cNvSpPr txBox="1"/>
          <p:nvPr/>
        </p:nvSpPr>
        <p:spPr>
          <a:xfrm>
            <a:off x="2848521" y="5621385"/>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20" name="TextBox 19">
            <a:extLst>
              <a:ext uri="{FF2B5EF4-FFF2-40B4-BE49-F238E27FC236}">
                <a16:creationId xmlns:a16="http://schemas.microsoft.com/office/drawing/2014/main" id="{3C2AC477-32BF-05B0-B9CA-F097F6C11D28}"/>
              </a:ext>
            </a:extLst>
          </p:cNvPr>
          <p:cNvSpPr txBox="1"/>
          <p:nvPr/>
        </p:nvSpPr>
        <p:spPr>
          <a:xfrm>
            <a:off x="6475048" y="5621585"/>
            <a:ext cx="3749332"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21" name="Rectangle: Rounded Corners 20">
            <a:extLst>
              <a:ext uri="{FF2B5EF4-FFF2-40B4-BE49-F238E27FC236}">
                <a16:creationId xmlns:a16="http://schemas.microsoft.com/office/drawing/2014/main" id="{E7C1E056-3C9A-5F76-46B6-68CF40FFCF2E}"/>
              </a:ext>
            </a:extLst>
          </p:cNvPr>
          <p:cNvSpPr/>
          <p:nvPr/>
        </p:nvSpPr>
        <p:spPr>
          <a:xfrm>
            <a:off x="2660212" y="5634291"/>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98BEAFB-A904-45C8-3C08-8FC7CE2FCE31}"/>
              </a:ext>
            </a:extLst>
          </p:cNvPr>
          <p:cNvSpPr txBox="1"/>
          <p:nvPr/>
        </p:nvSpPr>
        <p:spPr>
          <a:xfrm>
            <a:off x="2385262" y="5314689"/>
            <a:ext cx="1165209"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202</a:t>
            </a:r>
            <a:r>
              <a:rPr lang="en-US" sz="1400" dirty="0">
                <a:solidFill>
                  <a:srgbClr val="C00000"/>
                </a:solidFill>
                <a:latin typeface="Cambria Math" panose="02040503050406030204" pitchFamily="18" charset="0"/>
                <a:ea typeface="Cambria Math" panose="02040503050406030204" pitchFamily="18" charset="0"/>
              </a:rPr>
              <a:t>3</a:t>
            </a:r>
            <a:r>
              <a:rPr lang="en-US" sz="1400" dirty="0">
                <a:solidFill>
                  <a:schemeClr val="accent5">
                    <a:lumMod val="75000"/>
                  </a:schemeClr>
                </a:solidFill>
                <a:latin typeface="Cambria Math" panose="02040503050406030204" pitchFamily="18" charset="0"/>
                <a:ea typeface="Cambria Math" panose="02040503050406030204" pitchFamily="18" charset="0"/>
              </a:rPr>
              <a:t>.12.31.</a:t>
            </a:r>
            <a:endParaRPr lang="en-US" sz="1400" dirty="0">
              <a:solidFill>
                <a:schemeClr val="accent5">
                  <a:lumMod val="75000"/>
                </a:schemeClr>
              </a:solidFill>
            </a:endParaRPr>
          </a:p>
        </p:txBody>
      </p:sp>
      <p:sp>
        <p:nvSpPr>
          <p:cNvPr id="23" name="TextBox 22">
            <a:extLst>
              <a:ext uri="{FF2B5EF4-FFF2-40B4-BE49-F238E27FC236}">
                <a16:creationId xmlns:a16="http://schemas.microsoft.com/office/drawing/2014/main" id="{AC18BD5C-428D-7814-E84D-678F1E0D8E11}"/>
              </a:ext>
            </a:extLst>
          </p:cNvPr>
          <p:cNvSpPr txBox="1"/>
          <p:nvPr/>
        </p:nvSpPr>
        <p:spPr>
          <a:xfrm>
            <a:off x="2865117" y="6371311"/>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24" name="TextBox 23">
            <a:extLst>
              <a:ext uri="{FF2B5EF4-FFF2-40B4-BE49-F238E27FC236}">
                <a16:creationId xmlns:a16="http://schemas.microsoft.com/office/drawing/2014/main" id="{B96668FE-5EB6-1CE2-7605-849B75D4D9C1}"/>
              </a:ext>
            </a:extLst>
          </p:cNvPr>
          <p:cNvSpPr txBox="1"/>
          <p:nvPr/>
        </p:nvSpPr>
        <p:spPr>
          <a:xfrm>
            <a:off x="6491645" y="6371511"/>
            <a:ext cx="3963841"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25" name="Rectangle: Rounded Corners 24">
            <a:extLst>
              <a:ext uri="{FF2B5EF4-FFF2-40B4-BE49-F238E27FC236}">
                <a16:creationId xmlns:a16="http://schemas.microsoft.com/office/drawing/2014/main" id="{FC62CFAB-CCC0-007D-BDB1-9BBA79791EB3}"/>
              </a:ext>
            </a:extLst>
          </p:cNvPr>
          <p:cNvSpPr/>
          <p:nvPr/>
        </p:nvSpPr>
        <p:spPr>
          <a:xfrm>
            <a:off x="2676807" y="6384217"/>
            <a:ext cx="7473639"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1883335-17F8-7F1C-B1AD-94A20BB77A9F}"/>
              </a:ext>
            </a:extLst>
          </p:cNvPr>
          <p:cNvSpPr txBox="1"/>
          <p:nvPr/>
        </p:nvSpPr>
        <p:spPr>
          <a:xfrm>
            <a:off x="2401857" y="6064615"/>
            <a:ext cx="1267814"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20</a:t>
            </a:r>
            <a:r>
              <a:rPr lang="en-US" sz="1400" dirty="0">
                <a:solidFill>
                  <a:srgbClr val="C00000"/>
                </a:solidFill>
                <a:latin typeface="Cambria Math" panose="02040503050406030204" pitchFamily="18" charset="0"/>
                <a:ea typeface="Cambria Math" panose="02040503050406030204" pitchFamily="18" charset="0"/>
              </a:rPr>
              <a:t>31</a:t>
            </a:r>
            <a:r>
              <a:rPr lang="en-US" sz="1400" dirty="0">
                <a:solidFill>
                  <a:schemeClr val="accent5">
                    <a:lumMod val="75000"/>
                  </a:schemeClr>
                </a:solidFill>
                <a:latin typeface="Cambria Math" panose="02040503050406030204" pitchFamily="18" charset="0"/>
                <a:ea typeface="Cambria Math" panose="02040503050406030204" pitchFamily="18" charset="0"/>
              </a:rPr>
              <a:t>.12.31.</a:t>
            </a:r>
            <a:endParaRPr lang="en-US" sz="1400" dirty="0">
              <a:solidFill>
                <a:schemeClr val="accent5">
                  <a:lumMod val="75000"/>
                </a:schemeClr>
              </a:solidFill>
            </a:endParaRPr>
          </a:p>
        </p:txBody>
      </p:sp>
      <p:sp>
        <p:nvSpPr>
          <p:cNvPr id="27" name="TextBox 26">
            <a:extLst>
              <a:ext uri="{FF2B5EF4-FFF2-40B4-BE49-F238E27FC236}">
                <a16:creationId xmlns:a16="http://schemas.microsoft.com/office/drawing/2014/main" id="{C1F73108-48BB-1FA8-019C-18AEB5C21CFF}"/>
              </a:ext>
            </a:extLst>
          </p:cNvPr>
          <p:cNvSpPr txBox="1"/>
          <p:nvPr/>
        </p:nvSpPr>
        <p:spPr>
          <a:xfrm>
            <a:off x="2798960" y="4873733"/>
            <a:ext cx="7267554" cy="738664"/>
          </a:xfrm>
          <a:prstGeom prst="rect">
            <a:avLst/>
          </a:prstGeom>
          <a:noFill/>
          <a:ln>
            <a:noFill/>
          </a:ln>
        </p:spPr>
        <p:txBody>
          <a:bodyPr wrap="square" rtlCol="0">
            <a:spAutoFit/>
          </a:bodyPr>
          <a:lstStyle/>
          <a:p>
            <a:r>
              <a:rPr lang="en-US" sz="1400" dirty="0">
                <a:ea typeface="Cambria Math" panose="02040503050406030204" pitchFamily="18" charset="0"/>
              </a:rPr>
              <a:t>* “Depreciation expense” is an expense type account. </a:t>
            </a:r>
            <a:r>
              <a:rPr lang="en-US" sz="1400" dirty="0">
                <a:solidFill>
                  <a:srgbClr val="C00000"/>
                </a:solidFill>
                <a:ea typeface="Cambria Math" panose="02040503050406030204" pitchFamily="18" charset="0"/>
              </a:rPr>
              <a:t>“Accumulated depreciation” is an asset type account.</a:t>
            </a:r>
            <a:endParaRPr lang="en-US" sz="1400" dirty="0">
              <a:solidFill>
                <a:srgbClr val="C00000"/>
              </a:solidFill>
            </a:endParaRPr>
          </a:p>
          <a:p>
            <a:endParaRPr lang="en-US" sz="1400" dirty="0"/>
          </a:p>
        </p:txBody>
      </p:sp>
    </p:spTree>
    <p:extLst>
      <p:ext uri="{BB962C8B-B14F-4D97-AF65-F5344CB8AC3E}">
        <p14:creationId xmlns:p14="http://schemas.microsoft.com/office/powerpoint/2010/main" val="426390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Financial Statements</a:t>
            </a:r>
          </a:p>
          <a:p>
            <a:pPr>
              <a:lnSpc>
                <a:spcPts val="2300"/>
              </a:lnSpc>
              <a:spcBef>
                <a:spcPts val="300"/>
              </a:spcBef>
            </a:pPr>
            <a:r>
              <a:rPr lang="en-US" sz="2000" dirty="0">
                <a:latin typeface="Cambria Math" panose="02040503050406030204" pitchFamily="18" charset="0"/>
                <a:ea typeface="Cambria Math" panose="02040503050406030204" pitchFamily="18" charset="0"/>
              </a:rPr>
              <a:t>2022</a:t>
            </a:r>
          </a:p>
          <a:p>
            <a:pPr>
              <a:lnSpc>
                <a:spcPts val="2300"/>
              </a:lnSpc>
              <a:spcBef>
                <a:spcPts val="300"/>
              </a:spcBef>
              <a:spcAft>
                <a:spcPts val="1800"/>
              </a:spcAft>
            </a:pPr>
            <a:endParaRPr lang="en-US" sz="2000" dirty="0">
              <a:latin typeface="Cambria Math" panose="02040503050406030204" pitchFamily="18" charset="0"/>
              <a:ea typeface="Cambria Math" panose="02040503050406030204" pitchFamily="18" charset="0"/>
            </a:endParaRPr>
          </a:p>
          <a:p>
            <a:pPr>
              <a:lnSpc>
                <a:spcPts val="2300"/>
              </a:lnSpc>
              <a:spcBef>
                <a:spcPts val="300"/>
              </a:spcBef>
              <a:spcAft>
                <a:spcPts val="1800"/>
              </a:spcAft>
            </a:pPr>
            <a:endParaRPr lang="en-US" sz="2000" dirty="0">
              <a:latin typeface="Cambria Math" panose="02040503050406030204" pitchFamily="18" charset="0"/>
              <a:ea typeface="Cambria Math" panose="02040503050406030204" pitchFamily="18" charset="0"/>
            </a:endParaRPr>
          </a:p>
          <a:p>
            <a:pPr>
              <a:lnSpc>
                <a:spcPts val="2300"/>
              </a:lnSpc>
              <a:spcBef>
                <a:spcPts val="300"/>
              </a:spcBef>
              <a:spcAft>
                <a:spcPts val="1800"/>
              </a:spcAft>
            </a:pPr>
            <a:endParaRPr lang="en-US" sz="2000" dirty="0">
              <a:latin typeface="Cambria Math" panose="02040503050406030204" pitchFamily="18" charset="0"/>
              <a:ea typeface="Cambria Math" panose="02040503050406030204" pitchFamily="18" charset="0"/>
            </a:endParaRPr>
          </a:p>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2023</a:t>
            </a:r>
            <a:endParaRPr lang="en-US" sz="2000" dirty="0">
              <a:solidFill>
                <a:srgbClr val="C00000"/>
              </a:solidFill>
              <a:latin typeface="Cambria Math" panose="02040503050406030204" pitchFamily="18" charset="0"/>
              <a:ea typeface="Cambria Math" panose="02040503050406030204" pitchFamily="18" charset="0"/>
            </a:endParaRPr>
          </a:p>
        </p:txBody>
      </p:sp>
      <p:pic>
        <p:nvPicPr>
          <p:cNvPr id="12" name="Picture 11">
            <a:extLst>
              <a:ext uri="{FF2B5EF4-FFF2-40B4-BE49-F238E27FC236}">
                <a16:creationId xmlns:a16="http://schemas.microsoft.com/office/drawing/2014/main" id="{42E5F888-CBA1-269A-0BC6-F150B9384991}"/>
              </a:ext>
            </a:extLst>
          </p:cNvPr>
          <p:cNvPicPr>
            <a:picLocks noChangeAspect="1"/>
          </p:cNvPicPr>
          <p:nvPr/>
        </p:nvPicPr>
        <p:blipFill>
          <a:blip r:embed="rId2"/>
          <a:stretch>
            <a:fillRect/>
          </a:stretch>
        </p:blipFill>
        <p:spPr>
          <a:xfrm>
            <a:off x="5837410" y="2580781"/>
            <a:ext cx="4386970" cy="1679769"/>
          </a:xfrm>
          <a:prstGeom prst="rect">
            <a:avLst/>
          </a:prstGeom>
        </p:spPr>
      </p:pic>
      <p:pic>
        <p:nvPicPr>
          <p:cNvPr id="27" name="Picture 26">
            <a:extLst>
              <a:ext uri="{FF2B5EF4-FFF2-40B4-BE49-F238E27FC236}">
                <a16:creationId xmlns:a16="http://schemas.microsoft.com/office/drawing/2014/main" id="{68D8458F-C58B-CB6F-CD3D-90C7BA28A120}"/>
              </a:ext>
            </a:extLst>
          </p:cNvPr>
          <p:cNvPicPr>
            <a:picLocks noChangeAspect="1"/>
          </p:cNvPicPr>
          <p:nvPr/>
        </p:nvPicPr>
        <p:blipFill>
          <a:blip r:embed="rId3"/>
          <a:stretch>
            <a:fillRect/>
          </a:stretch>
        </p:blipFill>
        <p:spPr>
          <a:xfrm>
            <a:off x="2723116" y="4905627"/>
            <a:ext cx="2752725" cy="1533525"/>
          </a:xfrm>
          <a:prstGeom prst="rect">
            <a:avLst/>
          </a:prstGeom>
        </p:spPr>
      </p:pic>
      <p:pic>
        <p:nvPicPr>
          <p:cNvPr id="29" name="Picture 28">
            <a:extLst>
              <a:ext uri="{FF2B5EF4-FFF2-40B4-BE49-F238E27FC236}">
                <a16:creationId xmlns:a16="http://schemas.microsoft.com/office/drawing/2014/main" id="{CC89023F-1924-D7F5-E7FD-805BC7D44255}"/>
              </a:ext>
            </a:extLst>
          </p:cNvPr>
          <p:cNvPicPr>
            <a:picLocks noChangeAspect="1"/>
          </p:cNvPicPr>
          <p:nvPr/>
        </p:nvPicPr>
        <p:blipFill>
          <a:blip r:embed="rId4"/>
          <a:stretch>
            <a:fillRect/>
          </a:stretch>
        </p:blipFill>
        <p:spPr>
          <a:xfrm>
            <a:off x="5917054" y="4796162"/>
            <a:ext cx="4267735" cy="1679768"/>
          </a:xfrm>
          <a:prstGeom prst="rect">
            <a:avLst/>
          </a:prstGeom>
        </p:spPr>
      </p:pic>
      <p:pic>
        <p:nvPicPr>
          <p:cNvPr id="10" name="Picture 9">
            <a:extLst>
              <a:ext uri="{FF2B5EF4-FFF2-40B4-BE49-F238E27FC236}">
                <a16:creationId xmlns:a16="http://schemas.microsoft.com/office/drawing/2014/main" id="{0C424EB2-78F6-E640-A353-3772FD949970}"/>
              </a:ext>
            </a:extLst>
          </p:cNvPr>
          <p:cNvPicPr>
            <a:picLocks noChangeAspect="1"/>
          </p:cNvPicPr>
          <p:nvPr/>
        </p:nvPicPr>
        <p:blipFill>
          <a:blip r:embed="rId5"/>
          <a:stretch>
            <a:fillRect/>
          </a:stretch>
        </p:blipFill>
        <p:spPr>
          <a:xfrm>
            <a:off x="2723115" y="2706087"/>
            <a:ext cx="2762250" cy="1590675"/>
          </a:xfrm>
          <a:prstGeom prst="rect">
            <a:avLst/>
          </a:prstGeom>
        </p:spPr>
      </p:pic>
    </p:spTree>
    <p:extLst>
      <p:ext uri="{BB962C8B-B14F-4D97-AF65-F5344CB8AC3E}">
        <p14:creationId xmlns:p14="http://schemas.microsoft.com/office/powerpoint/2010/main" val="175033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15</a:t>
            </a:fld>
            <a:endParaRPr lang="en-US" dirty="0"/>
          </a:p>
        </p:txBody>
      </p:sp>
    </p:spTree>
    <p:extLst>
      <p:ext uri="{BB962C8B-B14F-4D97-AF65-F5344CB8AC3E}">
        <p14:creationId xmlns:p14="http://schemas.microsoft.com/office/powerpoint/2010/main" val="267667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 Variations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a:t>
            </a:r>
            <a:r>
              <a:rPr lang="en-US" sz="2000" dirty="0">
                <a:solidFill>
                  <a:srgbClr val="C00000"/>
                </a:solidFill>
                <a:latin typeface="Cambria Math" panose="02040503050406030204" pitchFamily="18" charset="0"/>
                <a:ea typeface="Cambria Math" panose="02040503050406030204" pitchFamily="18" charset="0"/>
              </a:rPr>
              <a:t>10 years</a:t>
            </a:r>
            <a:r>
              <a:rPr lang="en-US" sz="2000" dirty="0">
                <a:latin typeface="Cambria Math" panose="02040503050406030204" pitchFamily="18" charset="0"/>
                <a:ea typeface="Cambria Math" panose="02040503050406030204" pitchFamily="18" charset="0"/>
              </a:rPr>
              <a:t>. And after 10 years, ST Consulting thinks the car has </a:t>
            </a:r>
            <a:r>
              <a:rPr lang="en-US" sz="2000" dirty="0">
                <a:solidFill>
                  <a:srgbClr val="C00000"/>
                </a:solidFill>
                <a:latin typeface="Cambria Math" panose="02040503050406030204" pitchFamily="18" charset="0"/>
                <a:ea typeface="Cambria Math" panose="02040503050406030204" pitchFamily="18" charset="0"/>
              </a:rPr>
              <a:t>no value. </a:t>
            </a:r>
            <a:r>
              <a:rPr lang="en-US" sz="2000" dirty="0">
                <a:latin typeface="Cambria Math" panose="02040503050406030204" pitchFamily="18" charset="0"/>
                <a:ea typeface="Cambria Math" panose="02040503050406030204" pitchFamily="18" charset="0"/>
              </a:rPr>
              <a:t>(For example, used car dealers will not buy this car, because it has no value.)</a:t>
            </a:r>
          </a:p>
          <a:p>
            <a:pPr>
              <a:lnSpc>
                <a:spcPts val="2300"/>
              </a:lnSpc>
              <a:spcBef>
                <a:spcPts val="300"/>
              </a:spcBef>
              <a:spcAft>
                <a:spcPts val="600"/>
              </a:spcAft>
            </a:pPr>
            <a:r>
              <a:rPr lang="en-US" sz="2000" dirty="0">
                <a:latin typeface="Cambria Math" panose="02040503050406030204" pitchFamily="18" charset="0"/>
                <a:ea typeface="Cambria Math" panose="02040503050406030204" pitchFamily="18" charset="0"/>
              </a:rPr>
              <a:t>Other Assumptions (Accounting Estimation)</a:t>
            </a: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 </a:t>
            </a:r>
            <a:r>
              <a:rPr lang="en-US" sz="2000" dirty="0">
                <a:solidFill>
                  <a:srgbClr val="C00000"/>
                </a:solidFill>
                <a:latin typeface="Cambria Math" panose="02040503050406030204" pitchFamily="18" charset="0"/>
                <a:ea typeface="Cambria Math" panose="02040503050406030204" pitchFamily="18" charset="0"/>
              </a:rPr>
              <a:t>Estimated Residual Value (Salvage Value)</a:t>
            </a: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 If the car is </a:t>
            </a:r>
            <a:r>
              <a:rPr lang="en-US" sz="2000" dirty="0">
                <a:solidFill>
                  <a:srgbClr val="C00000"/>
                </a:solidFill>
                <a:latin typeface="Cambria Math" panose="02040503050406030204" pitchFamily="18" charset="0"/>
                <a:ea typeface="Cambria Math" panose="02040503050406030204" pitchFamily="18" charset="0"/>
              </a:rPr>
              <a:t>expected to be sold for $3,000 after 10 years</a:t>
            </a:r>
            <a:r>
              <a:rPr lang="en-US" sz="2000" dirty="0">
                <a:latin typeface="Cambria Math" panose="02040503050406030204" pitchFamily="18" charset="0"/>
                <a:ea typeface="Cambria Math" panose="02040503050406030204" pitchFamily="18" charset="0"/>
              </a:rPr>
              <a:t>, then?</a:t>
            </a: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Annual depreciation amount = (10,000 – 3,000) / 10 = $800</a:t>
            </a:r>
            <a:endParaRPr lang="en-US" sz="2000" dirty="0">
              <a:latin typeface="Cambria Math" panose="02040503050406030204" pitchFamily="18" charset="0"/>
              <a:ea typeface="Cambria Math" panose="02040503050406030204" pitchFamily="18" charset="0"/>
            </a:endParaRP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 </a:t>
            </a:r>
            <a:r>
              <a:rPr lang="en-US" sz="2000" dirty="0">
                <a:solidFill>
                  <a:srgbClr val="C00000"/>
                </a:solidFill>
                <a:latin typeface="Cambria Math" panose="02040503050406030204" pitchFamily="18" charset="0"/>
                <a:ea typeface="Cambria Math" panose="02040503050406030204" pitchFamily="18" charset="0"/>
              </a:rPr>
              <a:t>Estimated Useful life</a:t>
            </a: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 If the car is </a:t>
            </a:r>
            <a:r>
              <a:rPr lang="en-US" sz="2000" dirty="0">
                <a:solidFill>
                  <a:srgbClr val="C00000"/>
                </a:solidFill>
                <a:latin typeface="Cambria Math" panose="02040503050406030204" pitchFamily="18" charset="0"/>
                <a:ea typeface="Cambria Math" panose="02040503050406030204" pitchFamily="18" charset="0"/>
              </a:rPr>
              <a:t>expected to be used for only 5 years</a:t>
            </a:r>
            <a:r>
              <a:rPr lang="en-US" sz="2000" dirty="0">
                <a:latin typeface="Cambria Math" panose="02040503050406030204" pitchFamily="18" charset="0"/>
                <a:ea typeface="Cambria Math" panose="02040503050406030204" pitchFamily="18" charset="0"/>
              </a:rPr>
              <a:t>, then?</a:t>
            </a:r>
          </a:p>
          <a:p>
            <a:pPr marL="0" indent="0">
              <a:lnSpc>
                <a:spcPts val="2300"/>
              </a:lnSpc>
              <a:spcBef>
                <a:spcPts val="300"/>
              </a:spcBef>
              <a:spcAft>
                <a:spcPts val="6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Annual depreciation amount = (10,000 – 3,000) / 5 = $1,400</a:t>
            </a:r>
            <a:endParaRPr lang="en-US" sz="20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16</a:t>
            </a:fld>
            <a:endParaRPr lang="en-US" dirty="0"/>
          </a:p>
        </p:txBody>
      </p:sp>
    </p:spTree>
    <p:extLst>
      <p:ext uri="{BB962C8B-B14F-4D97-AF65-F5344CB8AC3E}">
        <p14:creationId xmlns:p14="http://schemas.microsoft.com/office/powerpoint/2010/main" val="410669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600" dirty="0">
                <a:latin typeface="Cambria Math" panose="02040503050406030204" pitchFamily="18" charset="0"/>
                <a:ea typeface="Cambria Math" panose="02040503050406030204" pitchFamily="18" charset="0"/>
              </a:rPr>
              <a:t>Derecognition (disposal)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a:t>
            </a:r>
            <a:r>
              <a:rPr lang="en-US" sz="2000" dirty="0">
                <a:solidFill>
                  <a:srgbClr val="C00000"/>
                </a:solidFill>
                <a:latin typeface="Cambria Math" panose="02040503050406030204" pitchFamily="18" charset="0"/>
                <a:ea typeface="Cambria Math" panose="02040503050406030204" pitchFamily="18" charset="0"/>
              </a:rPr>
              <a:t>10 years</a:t>
            </a:r>
            <a:r>
              <a:rPr lang="en-US" sz="2000" dirty="0">
                <a:latin typeface="Cambria Math" panose="02040503050406030204" pitchFamily="18" charset="0"/>
                <a:ea typeface="Cambria Math" panose="02040503050406030204" pitchFamily="18" charset="0"/>
              </a:rPr>
              <a:t>. And after 10 years, ST Consulting thinks the car has </a:t>
            </a:r>
            <a:r>
              <a:rPr lang="en-US" sz="2000" dirty="0">
                <a:solidFill>
                  <a:srgbClr val="C00000"/>
                </a:solidFill>
                <a:latin typeface="Cambria Math" panose="02040503050406030204" pitchFamily="18" charset="0"/>
                <a:ea typeface="Cambria Math" panose="02040503050406030204" pitchFamily="18" charset="0"/>
              </a:rPr>
              <a:t>no value. </a:t>
            </a:r>
            <a:r>
              <a:rPr lang="en-US" sz="2000" dirty="0">
                <a:latin typeface="Cambria Math" panose="02040503050406030204" pitchFamily="18" charset="0"/>
                <a:ea typeface="Cambria Math" panose="02040503050406030204" pitchFamily="18" charset="0"/>
              </a:rPr>
              <a:t>(For example, used car dealers will not buy this car, because it has no value.)</a:t>
            </a:r>
          </a:p>
          <a:p>
            <a:pPr>
              <a:lnSpc>
                <a:spcPts val="2300"/>
              </a:lnSpc>
              <a:spcBef>
                <a:spcPts val="300"/>
              </a:spcBef>
              <a:spcAft>
                <a:spcPts val="600"/>
              </a:spcAft>
            </a:pPr>
            <a:r>
              <a:rPr lang="en-US" sz="2000" dirty="0">
                <a:latin typeface="Cambria Math" panose="02040503050406030204" pitchFamily="18" charset="0"/>
                <a:ea typeface="Cambria Math" panose="02040503050406030204" pitchFamily="18" charset="0"/>
              </a:rPr>
              <a:t>After 10 years, the company disposes the car. No cash is involved.</a:t>
            </a:r>
            <a:endParaRPr lang="en-US" sz="20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17</a:t>
            </a:fld>
            <a:endParaRPr lang="en-US" dirty="0"/>
          </a:p>
        </p:txBody>
      </p:sp>
      <p:sp>
        <p:nvSpPr>
          <p:cNvPr id="5" name="TextBox 4">
            <a:extLst>
              <a:ext uri="{FF2B5EF4-FFF2-40B4-BE49-F238E27FC236}">
                <a16:creationId xmlns:a16="http://schemas.microsoft.com/office/drawing/2014/main" id="{42A5769A-B5E3-0A79-BBA5-33893F48EDBD}"/>
              </a:ext>
            </a:extLst>
          </p:cNvPr>
          <p:cNvSpPr txBox="1"/>
          <p:nvPr/>
        </p:nvSpPr>
        <p:spPr>
          <a:xfrm>
            <a:off x="2850027" y="4273939"/>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9B7C764B-90B6-F0E0-9144-9B005D767400}"/>
              </a:ext>
            </a:extLst>
          </p:cNvPr>
          <p:cNvSpPr txBox="1"/>
          <p:nvPr/>
        </p:nvSpPr>
        <p:spPr>
          <a:xfrm>
            <a:off x="6476555" y="4274139"/>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7" name="Rectangle: Rounded Corners 6">
            <a:extLst>
              <a:ext uri="{FF2B5EF4-FFF2-40B4-BE49-F238E27FC236}">
                <a16:creationId xmlns:a16="http://schemas.microsoft.com/office/drawing/2014/main" id="{4C40E17A-6B1B-FC2F-6528-FEEEC214B14A}"/>
              </a:ext>
            </a:extLst>
          </p:cNvPr>
          <p:cNvSpPr/>
          <p:nvPr/>
        </p:nvSpPr>
        <p:spPr>
          <a:xfrm>
            <a:off x="2661718" y="4286845"/>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CE2E4F-1658-FFDA-D17E-19255343E19B}"/>
              </a:ext>
            </a:extLst>
          </p:cNvPr>
          <p:cNvSpPr txBox="1"/>
          <p:nvPr/>
        </p:nvSpPr>
        <p:spPr>
          <a:xfrm>
            <a:off x="2386768" y="3967243"/>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2031.12.31.</a:t>
            </a:r>
            <a:endParaRPr lang="en-US" sz="1400" dirty="0">
              <a:solidFill>
                <a:srgbClr val="C00000"/>
              </a:solidFill>
            </a:endParaRPr>
          </a:p>
        </p:txBody>
      </p:sp>
      <p:sp>
        <p:nvSpPr>
          <p:cNvPr id="9" name="TextBox 8">
            <a:extLst>
              <a:ext uri="{FF2B5EF4-FFF2-40B4-BE49-F238E27FC236}">
                <a16:creationId xmlns:a16="http://schemas.microsoft.com/office/drawing/2014/main" id="{1BDB2D16-5994-52E4-45BF-05F789AAB82D}"/>
              </a:ext>
            </a:extLst>
          </p:cNvPr>
          <p:cNvSpPr txBox="1"/>
          <p:nvPr/>
        </p:nvSpPr>
        <p:spPr>
          <a:xfrm>
            <a:off x="2757989" y="5395052"/>
            <a:ext cx="3753924"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$10,000</a:t>
            </a:r>
          </a:p>
        </p:txBody>
      </p:sp>
      <p:sp>
        <p:nvSpPr>
          <p:cNvPr id="10" name="TextBox 9">
            <a:extLst>
              <a:ext uri="{FF2B5EF4-FFF2-40B4-BE49-F238E27FC236}">
                <a16:creationId xmlns:a16="http://schemas.microsoft.com/office/drawing/2014/main" id="{3916A1BB-3745-8133-07A5-A551EFA03192}"/>
              </a:ext>
            </a:extLst>
          </p:cNvPr>
          <p:cNvSpPr txBox="1"/>
          <p:nvPr/>
        </p:nvSpPr>
        <p:spPr>
          <a:xfrm>
            <a:off x="6520314" y="5395250"/>
            <a:ext cx="3889605"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   Car (asset)                            $10,000</a:t>
            </a:r>
            <a:endParaRPr lang="en-US" dirty="0">
              <a:solidFill>
                <a:schemeClr val="accent5">
                  <a:lumMod val="75000"/>
                </a:schemeClr>
              </a:solidFill>
            </a:endParaRPr>
          </a:p>
        </p:txBody>
      </p:sp>
      <p:sp>
        <p:nvSpPr>
          <p:cNvPr id="11" name="Rectangle: Rounded Corners 10">
            <a:extLst>
              <a:ext uri="{FF2B5EF4-FFF2-40B4-BE49-F238E27FC236}">
                <a16:creationId xmlns:a16="http://schemas.microsoft.com/office/drawing/2014/main" id="{25E9509E-C914-579A-FC4A-BEA6F7EA3926}"/>
              </a:ext>
            </a:extLst>
          </p:cNvPr>
          <p:cNvSpPr/>
          <p:nvPr/>
        </p:nvSpPr>
        <p:spPr>
          <a:xfrm>
            <a:off x="2705477" y="5407957"/>
            <a:ext cx="7490235" cy="33590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DBECD58-C183-0F9F-EC38-F1A4828F55D5}"/>
              </a:ext>
            </a:extLst>
          </p:cNvPr>
          <p:cNvSpPr txBox="1"/>
          <p:nvPr/>
        </p:nvSpPr>
        <p:spPr>
          <a:xfrm>
            <a:off x="2430527" y="5088355"/>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2031.12.31.</a:t>
            </a:r>
            <a:endParaRPr lang="en-US" sz="1400" dirty="0">
              <a:solidFill>
                <a:srgbClr val="C00000"/>
              </a:solidFill>
            </a:endParaRPr>
          </a:p>
        </p:txBody>
      </p:sp>
    </p:spTree>
    <p:extLst>
      <p:ext uri="{BB962C8B-B14F-4D97-AF65-F5344CB8AC3E}">
        <p14:creationId xmlns:p14="http://schemas.microsoft.com/office/powerpoint/2010/main" val="79104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600" dirty="0">
                <a:latin typeface="Cambria Math" panose="02040503050406030204" pitchFamily="18" charset="0"/>
                <a:ea typeface="Cambria Math" panose="02040503050406030204" pitchFamily="18" charset="0"/>
              </a:rPr>
              <a:t>Derecognition (disposal)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a:t>
            </a:r>
            <a:r>
              <a:rPr lang="en-US" sz="2000" dirty="0">
                <a:solidFill>
                  <a:srgbClr val="C00000"/>
                </a:solidFill>
                <a:latin typeface="Cambria Math" panose="02040503050406030204" pitchFamily="18" charset="0"/>
                <a:ea typeface="Cambria Math" panose="02040503050406030204" pitchFamily="18" charset="0"/>
              </a:rPr>
              <a:t>10 years</a:t>
            </a:r>
            <a:r>
              <a:rPr lang="en-US" sz="2000" dirty="0">
                <a:latin typeface="Cambria Math" panose="02040503050406030204" pitchFamily="18" charset="0"/>
                <a:ea typeface="Cambria Math" panose="02040503050406030204" pitchFamily="18" charset="0"/>
              </a:rPr>
              <a:t>. And after 10 years, ST Consulting thinks the car has </a:t>
            </a:r>
            <a:r>
              <a:rPr lang="en-US" sz="2000" dirty="0">
                <a:solidFill>
                  <a:srgbClr val="C00000"/>
                </a:solidFill>
                <a:latin typeface="Cambria Math" panose="02040503050406030204" pitchFamily="18" charset="0"/>
                <a:ea typeface="Cambria Math" panose="02040503050406030204" pitchFamily="18" charset="0"/>
              </a:rPr>
              <a:t>no value. </a:t>
            </a:r>
            <a:r>
              <a:rPr lang="en-US" sz="2000" dirty="0">
                <a:latin typeface="Cambria Math" panose="02040503050406030204" pitchFamily="18" charset="0"/>
                <a:ea typeface="Cambria Math" panose="02040503050406030204" pitchFamily="18" charset="0"/>
              </a:rPr>
              <a:t>(For example, used car dealers will not buy this car, because it has no value.)</a:t>
            </a:r>
          </a:p>
          <a:p>
            <a:pPr>
              <a:lnSpc>
                <a:spcPts val="2300"/>
              </a:lnSpc>
              <a:spcBef>
                <a:spcPts val="300"/>
              </a:spcBef>
              <a:spcAft>
                <a:spcPts val="600"/>
              </a:spcAft>
            </a:pPr>
            <a:r>
              <a:rPr lang="en-US" sz="2000" dirty="0">
                <a:solidFill>
                  <a:srgbClr val="C00000"/>
                </a:solidFill>
                <a:latin typeface="Cambria Math" panose="02040503050406030204" pitchFamily="18" charset="0"/>
                <a:ea typeface="Cambria Math" panose="02040503050406030204" pitchFamily="18" charset="0"/>
              </a:rPr>
              <a:t>After 10 years</a:t>
            </a:r>
            <a:r>
              <a:rPr lang="en-US" sz="2000" dirty="0">
                <a:latin typeface="Cambria Math" panose="02040503050406030204" pitchFamily="18" charset="0"/>
                <a:ea typeface="Cambria Math" panose="02040503050406030204" pitchFamily="18" charset="0"/>
              </a:rPr>
              <a:t>, the company disposes the car. ST Consulting sells the car for </a:t>
            </a:r>
            <a:r>
              <a:rPr lang="en-US" sz="2000" dirty="0">
                <a:solidFill>
                  <a:srgbClr val="C00000"/>
                </a:solidFill>
                <a:latin typeface="Cambria Math" panose="02040503050406030204" pitchFamily="18" charset="0"/>
                <a:ea typeface="Cambria Math" panose="02040503050406030204" pitchFamily="18" charset="0"/>
              </a:rPr>
              <a:t>$500</a:t>
            </a:r>
            <a:r>
              <a:rPr lang="en-US" sz="2000" dirty="0">
                <a:latin typeface="Cambria Math" panose="02040503050406030204" pitchFamily="18" charset="0"/>
                <a:ea typeface="Cambria Math" panose="02040503050406030204" pitchFamily="18" charset="0"/>
              </a:rPr>
              <a:t>.</a:t>
            </a:r>
            <a:endParaRPr lang="en-US" sz="20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18</a:t>
            </a:fld>
            <a:endParaRPr lang="en-US" dirty="0"/>
          </a:p>
        </p:txBody>
      </p:sp>
      <p:sp>
        <p:nvSpPr>
          <p:cNvPr id="5" name="TextBox 4">
            <a:extLst>
              <a:ext uri="{FF2B5EF4-FFF2-40B4-BE49-F238E27FC236}">
                <a16:creationId xmlns:a16="http://schemas.microsoft.com/office/drawing/2014/main" id="{42A5769A-B5E3-0A79-BBA5-33893F48EDBD}"/>
              </a:ext>
            </a:extLst>
          </p:cNvPr>
          <p:cNvSpPr txBox="1"/>
          <p:nvPr/>
        </p:nvSpPr>
        <p:spPr>
          <a:xfrm>
            <a:off x="2850027" y="4500269"/>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9B7C764B-90B6-F0E0-9144-9B005D767400}"/>
              </a:ext>
            </a:extLst>
          </p:cNvPr>
          <p:cNvSpPr txBox="1"/>
          <p:nvPr/>
        </p:nvSpPr>
        <p:spPr>
          <a:xfrm>
            <a:off x="6476555" y="4500469"/>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7" name="Rectangle: Rounded Corners 6">
            <a:extLst>
              <a:ext uri="{FF2B5EF4-FFF2-40B4-BE49-F238E27FC236}">
                <a16:creationId xmlns:a16="http://schemas.microsoft.com/office/drawing/2014/main" id="{4C40E17A-6B1B-FC2F-6528-FEEEC214B14A}"/>
              </a:ext>
            </a:extLst>
          </p:cNvPr>
          <p:cNvSpPr/>
          <p:nvPr/>
        </p:nvSpPr>
        <p:spPr>
          <a:xfrm>
            <a:off x="2661718" y="4513175"/>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CE2E4F-1658-FFDA-D17E-19255343E19B}"/>
              </a:ext>
            </a:extLst>
          </p:cNvPr>
          <p:cNvSpPr txBox="1"/>
          <p:nvPr/>
        </p:nvSpPr>
        <p:spPr>
          <a:xfrm>
            <a:off x="2386768" y="4193573"/>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2031.12.31.</a:t>
            </a:r>
            <a:endParaRPr lang="en-US" sz="1400" dirty="0">
              <a:solidFill>
                <a:srgbClr val="C00000"/>
              </a:solidFill>
            </a:endParaRPr>
          </a:p>
        </p:txBody>
      </p:sp>
      <p:sp>
        <p:nvSpPr>
          <p:cNvPr id="9" name="TextBox 8">
            <a:extLst>
              <a:ext uri="{FF2B5EF4-FFF2-40B4-BE49-F238E27FC236}">
                <a16:creationId xmlns:a16="http://schemas.microsoft.com/office/drawing/2014/main" id="{1BDB2D16-5994-52E4-45BF-05F789AAB82D}"/>
              </a:ext>
            </a:extLst>
          </p:cNvPr>
          <p:cNvSpPr txBox="1"/>
          <p:nvPr/>
        </p:nvSpPr>
        <p:spPr>
          <a:xfrm>
            <a:off x="2757989" y="5612329"/>
            <a:ext cx="3753924" cy="625812"/>
          </a:xfrm>
          <a:prstGeom prst="rect">
            <a:avLst/>
          </a:prstGeom>
          <a:noFill/>
          <a:ln>
            <a:noFill/>
          </a:ln>
        </p:spPr>
        <p:txBody>
          <a:bodyPr wrap="square" rtlCol="0">
            <a:spAutoFit/>
          </a:bodyPr>
          <a:lstStyle/>
          <a:p>
            <a:pPr marL="344488" indent="-344488"/>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$10,000</a:t>
            </a:r>
          </a:p>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$500</a:t>
            </a:r>
          </a:p>
        </p:txBody>
      </p:sp>
      <p:sp>
        <p:nvSpPr>
          <p:cNvPr id="10" name="TextBox 9">
            <a:extLst>
              <a:ext uri="{FF2B5EF4-FFF2-40B4-BE49-F238E27FC236}">
                <a16:creationId xmlns:a16="http://schemas.microsoft.com/office/drawing/2014/main" id="{3916A1BB-3745-8133-07A5-A551EFA03192}"/>
              </a:ext>
            </a:extLst>
          </p:cNvPr>
          <p:cNvSpPr txBox="1"/>
          <p:nvPr/>
        </p:nvSpPr>
        <p:spPr>
          <a:xfrm>
            <a:off x="6520314" y="5612529"/>
            <a:ext cx="3889605" cy="646331"/>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   Car (asset)                            $10,000</a:t>
            </a:r>
          </a:p>
          <a:p>
            <a:r>
              <a:rPr lang="en-US" dirty="0">
                <a:solidFill>
                  <a:schemeClr val="accent5">
                    <a:lumMod val="75000"/>
                  </a:schemeClr>
                </a:solidFill>
                <a:latin typeface="Cambria Math" panose="02040503050406030204" pitchFamily="18" charset="0"/>
                <a:ea typeface="Cambria Math" panose="02040503050406030204" pitchFamily="18" charset="0"/>
              </a:rPr>
              <a:t>   Gain on disposal of cars         $500</a:t>
            </a:r>
            <a:endParaRPr lang="en-US" dirty="0">
              <a:solidFill>
                <a:schemeClr val="accent5">
                  <a:lumMod val="75000"/>
                </a:schemeClr>
              </a:solidFill>
            </a:endParaRPr>
          </a:p>
        </p:txBody>
      </p:sp>
      <p:sp>
        <p:nvSpPr>
          <p:cNvPr id="11" name="Rectangle: Rounded Corners 10">
            <a:extLst>
              <a:ext uri="{FF2B5EF4-FFF2-40B4-BE49-F238E27FC236}">
                <a16:creationId xmlns:a16="http://schemas.microsoft.com/office/drawing/2014/main" id="{25E9509E-C914-579A-FC4A-BEA6F7EA3926}"/>
              </a:ext>
            </a:extLst>
          </p:cNvPr>
          <p:cNvSpPr/>
          <p:nvPr/>
        </p:nvSpPr>
        <p:spPr>
          <a:xfrm>
            <a:off x="2705477" y="5625235"/>
            <a:ext cx="7490235" cy="686665"/>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DBECD58-C183-0F9F-EC38-F1A4828F55D5}"/>
              </a:ext>
            </a:extLst>
          </p:cNvPr>
          <p:cNvSpPr txBox="1"/>
          <p:nvPr/>
        </p:nvSpPr>
        <p:spPr>
          <a:xfrm>
            <a:off x="2430527" y="5305633"/>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2031.12.31.</a:t>
            </a:r>
            <a:endParaRPr lang="en-US" sz="1400" dirty="0">
              <a:solidFill>
                <a:srgbClr val="C00000"/>
              </a:solidFill>
            </a:endParaRPr>
          </a:p>
        </p:txBody>
      </p:sp>
      <p:sp>
        <p:nvSpPr>
          <p:cNvPr id="13" name="TextBox 12">
            <a:extLst>
              <a:ext uri="{FF2B5EF4-FFF2-40B4-BE49-F238E27FC236}">
                <a16:creationId xmlns:a16="http://schemas.microsoft.com/office/drawing/2014/main" id="{50D220D1-09B5-E840-BA90-E2C978BECCCC}"/>
              </a:ext>
            </a:extLst>
          </p:cNvPr>
          <p:cNvSpPr txBox="1"/>
          <p:nvPr/>
        </p:nvSpPr>
        <p:spPr>
          <a:xfrm>
            <a:off x="2771801" y="6376607"/>
            <a:ext cx="7267554" cy="307777"/>
          </a:xfrm>
          <a:prstGeom prst="rect">
            <a:avLst/>
          </a:prstGeom>
          <a:noFill/>
          <a:ln>
            <a:noFill/>
          </a:ln>
        </p:spPr>
        <p:txBody>
          <a:bodyPr wrap="square" rtlCol="0">
            <a:spAutoFit/>
          </a:bodyPr>
          <a:lstStyle/>
          <a:p>
            <a:r>
              <a:rPr lang="en-US" sz="1400" dirty="0">
                <a:ea typeface="Cambria Math" panose="02040503050406030204" pitchFamily="18" charset="0"/>
              </a:rPr>
              <a:t>* “Gain on disposal of cars” is a revenue type account.</a:t>
            </a:r>
            <a:endParaRPr lang="en-US" sz="1400" dirty="0"/>
          </a:p>
        </p:txBody>
      </p:sp>
    </p:spTree>
    <p:extLst>
      <p:ext uri="{BB962C8B-B14F-4D97-AF65-F5344CB8AC3E}">
        <p14:creationId xmlns:p14="http://schemas.microsoft.com/office/powerpoint/2010/main" val="2171303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600" dirty="0">
                <a:latin typeface="Cambria Math" panose="02040503050406030204" pitchFamily="18" charset="0"/>
                <a:ea typeface="Cambria Math" panose="02040503050406030204" pitchFamily="18" charset="0"/>
              </a:rPr>
              <a:t>Derecognition (disposal)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a:t>
            </a:r>
            <a:r>
              <a:rPr lang="en-US" sz="2000" dirty="0">
                <a:solidFill>
                  <a:srgbClr val="C00000"/>
                </a:solidFill>
                <a:latin typeface="Cambria Math" panose="02040503050406030204" pitchFamily="18" charset="0"/>
                <a:ea typeface="Cambria Math" panose="02040503050406030204" pitchFamily="18" charset="0"/>
              </a:rPr>
              <a:t>10 years</a:t>
            </a:r>
            <a:r>
              <a:rPr lang="en-US" sz="2000" dirty="0">
                <a:latin typeface="Cambria Math" panose="02040503050406030204" pitchFamily="18" charset="0"/>
                <a:ea typeface="Cambria Math" panose="02040503050406030204" pitchFamily="18" charset="0"/>
              </a:rPr>
              <a:t>. And after 10 years, ST Consulting thinks the car has </a:t>
            </a:r>
            <a:r>
              <a:rPr lang="en-US" sz="2000" dirty="0">
                <a:solidFill>
                  <a:srgbClr val="C00000"/>
                </a:solidFill>
                <a:latin typeface="Cambria Math" panose="02040503050406030204" pitchFamily="18" charset="0"/>
                <a:ea typeface="Cambria Math" panose="02040503050406030204" pitchFamily="18" charset="0"/>
              </a:rPr>
              <a:t>no value. </a:t>
            </a:r>
            <a:r>
              <a:rPr lang="en-US" sz="2000" dirty="0">
                <a:latin typeface="Cambria Math" panose="02040503050406030204" pitchFamily="18" charset="0"/>
                <a:ea typeface="Cambria Math" panose="02040503050406030204" pitchFamily="18" charset="0"/>
              </a:rPr>
              <a:t>(For example, used car dealers will not buy this car, because it has no value.)</a:t>
            </a:r>
          </a:p>
          <a:p>
            <a:pPr>
              <a:lnSpc>
                <a:spcPts val="2300"/>
              </a:lnSpc>
              <a:spcBef>
                <a:spcPts val="300"/>
              </a:spcBef>
              <a:spcAft>
                <a:spcPts val="600"/>
              </a:spcAft>
            </a:pPr>
            <a:r>
              <a:rPr lang="en-US" sz="2000" dirty="0">
                <a:solidFill>
                  <a:srgbClr val="C00000"/>
                </a:solidFill>
                <a:latin typeface="Cambria Math" panose="02040503050406030204" pitchFamily="18" charset="0"/>
                <a:ea typeface="Cambria Math" panose="02040503050406030204" pitchFamily="18" charset="0"/>
              </a:rPr>
              <a:t>On June 30</a:t>
            </a:r>
            <a:r>
              <a:rPr lang="en-US" sz="2000" baseline="30000" dirty="0">
                <a:solidFill>
                  <a:srgbClr val="C00000"/>
                </a:solidFill>
                <a:latin typeface="Cambria Math" panose="02040503050406030204" pitchFamily="18" charset="0"/>
                <a:ea typeface="Cambria Math" panose="02040503050406030204" pitchFamily="18" charset="0"/>
              </a:rPr>
              <a:t>th</a:t>
            </a:r>
            <a:r>
              <a:rPr lang="en-US" sz="2000" dirty="0">
                <a:solidFill>
                  <a:srgbClr val="C00000"/>
                </a:solidFill>
                <a:latin typeface="Cambria Math" panose="02040503050406030204" pitchFamily="18" charset="0"/>
                <a:ea typeface="Cambria Math" panose="02040503050406030204" pitchFamily="18" charset="0"/>
              </a:rPr>
              <a:t>, 2029</a:t>
            </a:r>
            <a:r>
              <a:rPr lang="en-US" sz="2000" dirty="0">
                <a:latin typeface="Cambria Math" panose="02040503050406030204" pitchFamily="18" charset="0"/>
                <a:ea typeface="Cambria Math" panose="02040503050406030204" pitchFamily="18" charset="0"/>
              </a:rPr>
              <a:t>, the company disposes the car. ST Consulting sells the car for </a:t>
            </a:r>
            <a:r>
              <a:rPr lang="en-US" sz="2000" dirty="0">
                <a:solidFill>
                  <a:srgbClr val="00B050"/>
                </a:solidFill>
                <a:latin typeface="Cambria Math" panose="02040503050406030204" pitchFamily="18" charset="0"/>
                <a:ea typeface="Cambria Math" panose="02040503050406030204" pitchFamily="18" charset="0"/>
              </a:rPr>
              <a:t>$1,500</a:t>
            </a:r>
            <a:r>
              <a:rPr lang="en-US" sz="2000" dirty="0">
                <a:latin typeface="Cambria Math" panose="02040503050406030204" pitchFamily="18" charset="0"/>
                <a:ea typeface="Cambria Math" panose="02040503050406030204" pitchFamily="18" charset="0"/>
              </a:rPr>
              <a:t>.</a:t>
            </a:r>
            <a:endParaRPr lang="en-US" sz="20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19</a:t>
            </a:fld>
            <a:endParaRPr lang="en-US" dirty="0"/>
          </a:p>
        </p:txBody>
      </p:sp>
      <p:sp>
        <p:nvSpPr>
          <p:cNvPr id="5" name="TextBox 4">
            <a:extLst>
              <a:ext uri="{FF2B5EF4-FFF2-40B4-BE49-F238E27FC236}">
                <a16:creationId xmlns:a16="http://schemas.microsoft.com/office/drawing/2014/main" id="{42A5769A-B5E3-0A79-BBA5-33893F48EDBD}"/>
              </a:ext>
            </a:extLst>
          </p:cNvPr>
          <p:cNvSpPr txBox="1"/>
          <p:nvPr/>
        </p:nvSpPr>
        <p:spPr>
          <a:xfrm>
            <a:off x="2850027" y="4500269"/>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a:t>
            </a:r>
            <a:r>
              <a:rPr lang="en-US" dirty="0">
                <a:solidFill>
                  <a:srgbClr val="C00000"/>
                </a:solidFill>
                <a:latin typeface="Cambria Math" panose="02040503050406030204" pitchFamily="18" charset="0"/>
                <a:ea typeface="Cambria Math" panose="02040503050406030204" pitchFamily="18" charset="0"/>
              </a:rPr>
              <a:t>$500</a:t>
            </a:r>
            <a:endParaRPr lang="en-US" dirty="0">
              <a:solidFill>
                <a:srgbClr val="C00000"/>
              </a:solidFill>
            </a:endParaRPr>
          </a:p>
        </p:txBody>
      </p:sp>
      <p:sp>
        <p:nvSpPr>
          <p:cNvPr id="6" name="TextBox 5">
            <a:extLst>
              <a:ext uri="{FF2B5EF4-FFF2-40B4-BE49-F238E27FC236}">
                <a16:creationId xmlns:a16="http://schemas.microsoft.com/office/drawing/2014/main" id="{9B7C764B-90B6-F0E0-9144-9B005D767400}"/>
              </a:ext>
            </a:extLst>
          </p:cNvPr>
          <p:cNvSpPr txBox="1"/>
          <p:nvPr/>
        </p:nvSpPr>
        <p:spPr>
          <a:xfrm>
            <a:off x="6476555" y="4500469"/>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a:t>
            </a:r>
            <a:r>
              <a:rPr lang="en-US" dirty="0">
                <a:solidFill>
                  <a:srgbClr val="C00000"/>
                </a:solidFill>
                <a:latin typeface="Cambria Math" panose="02040503050406030204" pitchFamily="18" charset="0"/>
                <a:ea typeface="Cambria Math" panose="02040503050406030204" pitchFamily="18" charset="0"/>
              </a:rPr>
              <a:t> $500</a:t>
            </a:r>
          </a:p>
        </p:txBody>
      </p:sp>
      <p:sp>
        <p:nvSpPr>
          <p:cNvPr id="7" name="Rectangle: Rounded Corners 6">
            <a:extLst>
              <a:ext uri="{FF2B5EF4-FFF2-40B4-BE49-F238E27FC236}">
                <a16:creationId xmlns:a16="http://schemas.microsoft.com/office/drawing/2014/main" id="{4C40E17A-6B1B-FC2F-6528-FEEEC214B14A}"/>
              </a:ext>
            </a:extLst>
          </p:cNvPr>
          <p:cNvSpPr/>
          <p:nvPr/>
        </p:nvSpPr>
        <p:spPr>
          <a:xfrm>
            <a:off x="2661718" y="4513175"/>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CE2E4F-1658-FFDA-D17E-19255343E19B}"/>
              </a:ext>
            </a:extLst>
          </p:cNvPr>
          <p:cNvSpPr txBox="1"/>
          <p:nvPr/>
        </p:nvSpPr>
        <p:spPr>
          <a:xfrm>
            <a:off x="2386768" y="4193573"/>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2029.6.30.</a:t>
            </a:r>
            <a:endParaRPr lang="en-US" sz="1400" dirty="0">
              <a:solidFill>
                <a:srgbClr val="C00000"/>
              </a:solidFill>
            </a:endParaRPr>
          </a:p>
        </p:txBody>
      </p:sp>
      <p:sp>
        <p:nvSpPr>
          <p:cNvPr id="9" name="TextBox 8">
            <a:extLst>
              <a:ext uri="{FF2B5EF4-FFF2-40B4-BE49-F238E27FC236}">
                <a16:creationId xmlns:a16="http://schemas.microsoft.com/office/drawing/2014/main" id="{1BDB2D16-5994-52E4-45BF-05F789AAB82D}"/>
              </a:ext>
            </a:extLst>
          </p:cNvPr>
          <p:cNvSpPr txBox="1"/>
          <p:nvPr/>
        </p:nvSpPr>
        <p:spPr>
          <a:xfrm>
            <a:off x="2757989" y="5376944"/>
            <a:ext cx="3753924" cy="959237"/>
          </a:xfrm>
          <a:prstGeom prst="rect">
            <a:avLst/>
          </a:prstGeom>
          <a:noFill/>
          <a:ln>
            <a:noFill/>
          </a:ln>
        </p:spPr>
        <p:txBody>
          <a:bodyPr wrap="square" rtlCol="0">
            <a:spAutoFit/>
          </a:bodyPr>
          <a:lstStyle/>
          <a:p>
            <a:pPr marL="344488" indent="-344488"/>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a:t>
            </a:r>
            <a:r>
              <a:rPr lang="en-US" dirty="0">
                <a:solidFill>
                  <a:srgbClr val="C00000"/>
                </a:solidFill>
                <a:latin typeface="Cambria Math" panose="02040503050406030204" pitchFamily="18" charset="0"/>
                <a:ea typeface="Cambria Math" panose="02040503050406030204" pitchFamily="18" charset="0"/>
              </a:rPr>
              <a:t>$7,500</a:t>
            </a:r>
          </a:p>
          <a:p>
            <a:pPr marL="344488" indent="-344488"/>
            <a:r>
              <a:rPr lang="en-US" dirty="0">
                <a:solidFill>
                  <a:schemeClr val="accent5">
                    <a:lumMod val="75000"/>
                  </a:schemeClr>
                </a:solidFill>
                <a:latin typeface="Cambria Math" panose="02040503050406030204" pitchFamily="18" charset="0"/>
                <a:ea typeface="Cambria Math" panose="02040503050406030204" pitchFamily="18" charset="0"/>
              </a:rPr>
              <a:t>Cash                                               </a:t>
            </a:r>
            <a:r>
              <a:rPr lang="en-US" dirty="0">
                <a:solidFill>
                  <a:srgbClr val="00B050"/>
                </a:solidFill>
                <a:latin typeface="Cambria Math" panose="02040503050406030204" pitchFamily="18" charset="0"/>
                <a:ea typeface="Cambria Math" panose="02040503050406030204" pitchFamily="18" charset="0"/>
              </a:rPr>
              <a:t>$1,500</a:t>
            </a:r>
          </a:p>
          <a:p>
            <a:pPr marL="344488" indent="-344488"/>
            <a:r>
              <a:rPr lang="en-US" dirty="0">
                <a:solidFill>
                  <a:srgbClr val="C00000"/>
                </a:solidFill>
                <a:latin typeface="Cambria Math" panose="02040503050406030204" pitchFamily="18" charset="0"/>
                <a:ea typeface="Cambria Math" panose="02040503050406030204" pitchFamily="18" charset="0"/>
              </a:rPr>
              <a:t>Loss on disposal of cars           $2,000</a:t>
            </a:r>
          </a:p>
        </p:txBody>
      </p:sp>
      <p:sp>
        <p:nvSpPr>
          <p:cNvPr id="10" name="TextBox 9">
            <a:extLst>
              <a:ext uri="{FF2B5EF4-FFF2-40B4-BE49-F238E27FC236}">
                <a16:creationId xmlns:a16="http://schemas.microsoft.com/office/drawing/2014/main" id="{3916A1BB-3745-8133-07A5-A551EFA03192}"/>
              </a:ext>
            </a:extLst>
          </p:cNvPr>
          <p:cNvSpPr txBox="1"/>
          <p:nvPr/>
        </p:nvSpPr>
        <p:spPr>
          <a:xfrm>
            <a:off x="6520314" y="5377142"/>
            <a:ext cx="3889605"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   Car (asset)                            $10,000</a:t>
            </a:r>
            <a:endParaRPr lang="en-US" dirty="0">
              <a:solidFill>
                <a:schemeClr val="accent5">
                  <a:lumMod val="75000"/>
                </a:schemeClr>
              </a:solidFill>
            </a:endParaRPr>
          </a:p>
        </p:txBody>
      </p:sp>
      <p:sp>
        <p:nvSpPr>
          <p:cNvPr id="11" name="Rectangle: Rounded Corners 10">
            <a:extLst>
              <a:ext uri="{FF2B5EF4-FFF2-40B4-BE49-F238E27FC236}">
                <a16:creationId xmlns:a16="http://schemas.microsoft.com/office/drawing/2014/main" id="{25E9509E-C914-579A-FC4A-BEA6F7EA3926}"/>
              </a:ext>
            </a:extLst>
          </p:cNvPr>
          <p:cNvSpPr/>
          <p:nvPr/>
        </p:nvSpPr>
        <p:spPr>
          <a:xfrm>
            <a:off x="2705477" y="5389849"/>
            <a:ext cx="7490235" cy="96650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DBECD58-C183-0F9F-EC38-F1A4828F55D5}"/>
              </a:ext>
            </a:extLst>
          </p:cNvPr>
          <p:cNvSpPr txBox="1"/>
          <p:nvPr/>
        </p:nvSpPr>
        <p:spPr>
          <a:xfrm>
            <a:off x="2430527" y="5070247"/>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2029.6.30.</a:t>
            </a:r>
            <a:endParaRPr lang="en-US" sz="1400" dirty="0">
              <a:solidFill>
                <a:srgbClr val="C00000"/>
              </a:solidFill>
            </a:endParaRPr>
          </a:p>
        </p:txBody>
      </p:sp>
      <p:sp>
        <p:nvSpPr>
          <p:cNvPr id="13" name="TextBox 12">
            <a:extLst>
              <a:ext uri="{FF2B5EF4-FFF2-40B4-BE49-F238E27FC236}">
                <a16:creationId xmlns:a16="http://schemas.microsoft.com/office/drawing/2014/main" id="{50D220D1-09B5-E840-BA90-E2C978BECCCC}"/>
              </a:ext>
            </a:extLst>
          </p:cNvPr>
          <p:cNvSpPr txBox="1"/>
          <p:nvPr/>
        </p:nvSpPr>
        <p:spPr>
          <a:xfrm>
            <a:off x="2771801" y="6376607"/>
            <a:ext cx="7267554" cy="307777"/>
          </a:xfrm>
          <a:prstGeom prst="rect">
            <a:avLst/>
          </a:prstGeom>
          <a:noFill/>
          <a:ln>
            <a:noFill/>
          </a:ln>
        </p:spPr>
        <p:txBody>
          <a:bodyPr wrap="square" rtlCol="0">
            <a:spAutoFit/>
          </a:bodyPr>
          <a:lstStyle/>
          <a:p>
            <a:r>
              <a:rPr lang="en-US" sz="1400" dirty="0">
                <a:ea typeface="Cambria Math" panose="02040503050406030204" pitchFamily="18" charset="0"/>
              </a:rPr>
              <a:t>* From 2022.1.1. to 2029.6.30. , it is 7.5 years.</a:t>
            </a:r>
            <a:endParaRPr lang="en-US" sz="1400" dirty="0"/>
          </a:p>
        </p:txBody>
      </p:sp>
    </p:spTree>
    <p:extLst>
      <p:ext uri="{BB962C8B-B14F-4D97-AF65-F5344CB8AC3E}">
        <p14:creationId xmlns:p14="http://schemas.microsoft.com/office/powerpoint/2010/main" val="262899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Agenda</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p:txBody>
          <a:bodyPr>
            <a:noAutofit/>
          </a:bodyPr>
          <a:lstStyle/>
          <a:p>
            <a:pPr>
              <a:spcBef>
                <a:spcPts val="300"/>
              </a:spcBef>
              <a:spcAft>
                <a:spcPts val="300"/>
              </a:spcAft>
            </a:pPr>
            <a:r>
              <a:rPr lang="en-US" altLang="ko-KR" sz="2000" dirty="0">
                <a:latin typeface="Cambria Math" panose="02040503050406030204" pitchFamily="18" charset="0"/>
                <a:ea typeface="Cambria Math" panose="02040503050406030204" pitchFamily="18" charset="0"/>
              </a:rPr>
              <a:t>Recap the previous class</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Property, plant and equipment</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Depreciation</a:t>
            </a:r>
          </a:p>
          <a:p>
            <a:pPr marL="0" indent="0">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Depreciation Methods</a:t>
            </a:r>
          </a:p>
          <a:p>
            <a:pPr marL="0" indent="0">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Change of Estimation</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Derecognition</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Capital expenditure vs. Income expenditure</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Impairment</a:t>
            </a:r>
          </a:p>
          <a:p>
            <a:pPr>
              <a:spcBef>
                <a:spcPts val="300"/>
              </a:spcBef>
              <a:spcAft>
                <a:spcPts val="300"/>
              </a:spcAft>
            </a:pPr>
            <a:r>
              <a:rPr lang="en-US" altLang="ko-KR" sz="2000" dirty="0">
                <a:latin typeface="Cambria Math" panose="02040503050406030204" pitchFamily="18" charset="0"/>
                <a:ea typeface="Cambria Math" panose="02040503050406030204" pitchFamily="18" charset="0"/>
              </a:rPr>
              <a:t>Intangible Assets</a:t>
            </a:r>
            <a:endParaRPr lang="en-US"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47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600" dirty="0">
                <a:latin typeface="Cambria Math" panose="02040503050406030204" pitchFamily="18" charset="0"/>
                <a:ea typeface="Cambria Math" panose="02040503050406030204" pitchFamily="18" charset="0"/>
              </a:rPr>
              <a:t>Depreciation – Change of estimation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car for </a:t>
            </a:r>
            <a:r>
              <a:rPr lang="en-US" sz="2000" dirty="0">
                <a:solidFill>
                  <a:srgbClr val="C00000"/>
                </a:solidFill>
                <a:latin typeface="Cambria Math" panose="02040503050406030204" pitchFamily="18" charset="0"/>
                <a:ea typeface="Cambria Math" panose="02040503050406030204" pitchFamily="18" charset="0"/>
              </a:rPr>
              <a:t>10 years</a:t>
            </a:r>
            <a:r>
              <a:rPr lang="en-US" sz="2000" dirty="0">
                <a:latin typeface="Cambria Math" panose="02040503050406030204" pitchFamily="18" charset="0"/>
                <a:ea typeface="Cambria Math" panose="02040503050406030204" pitchFamily="18" charset="0"/>
              </a:rPr>
              <a:t>. And after 10 years, ST Consulting thinks the car has </a:t>
            </a:r>
            <a:r>
              <a:rPr lang="en-US" sz="2000" dirty="0">
                <a:solidFill>
                  <a:srgbClr val="C00000"/>
                </a:solidFill>
                <a:latin typeface="Cambria Math" panose="02040503050406030204" pitchFamily="18" charset="0"/>
                <a:ea typeface="Cambria Math" panose="02040503050406030204" pitchFamily="18" charset="0"/>
              </a:rPr>
              <a:t>no value. </a:t>
            </a:r>
            <a:r>
              <a:rPr lang="en-US" sz="2000" dirty="0">
                <a:latin typeface="Cambria Math" panose="02040503050406030204" pitchFamily="18" charset="0"/>
                <a:ea typeface="Cambria Math" panose="02040503050406030204" pitchFamily="18" charset="0"/>
              </a:rPr>
              <a:t>(For example, used car dealers will not buy this car, because it has no value.)</a:t>
            </a:r>
          </a:p>
          <a:p>
            <a:pPr>
              <a:lnSpc>
                <a:spcPts val="2300"/>
              </a:lnSpc>
              <a:spcBef>
                <a:spcPts val="300"/>
              </a:spcBef>
              <a:spcAft>
                <a:spcPts val="600"/>
              </a:spcAft>
            </a:pPr>
            <a:r>
              <a:rPr lang="en-US" sz="2000" dirty="0">
                <a:latin typeface="Cambria Math" panose="02040503050406030204" pitchFamily="18" charset="0"/>
                <a:ea typeface="Cambria Math" panose="02040503050406030204" pitchFamily="18" charset="0"/>
              </a:rPr>
              <a:t>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 </a:t>
            </a:r>
            <a:r>
              <a:rPr lang="en-US" sz="2000" dirty="0">
                <a:solidFill>
                  <a:srgbClr val="C00000"/>
                </a:solidFill>
                <a:latin typeface="Cambria Math" panose="02040503050406030204" pitchFamily="18" charset="0"/>
                <a:ea typeface="Cambria Math" panose="02040503050406030204" pitchFamily="18" charset="0"/>
              </a:rPr>
              <a:t>2024</a:t>
            </a:r>
            <a:r>
              <a:rPr lang="en-US" sz="2000" dirty="0">
                <a:latin typeface="Cambria Math" panose="02040503050406030204" pitchFamily="18" charset="0"/>
                <a:ea typeface="Cambria Math" panose="02040503050406030204" pitchFamily="18" charset="0"/>
              </a:rPr>
              <a:t>, the company re-estimates that it can use the car for </a:t>
            </a:r>
            <a:r>
              <a:rPr lang="en-US" sz="2000" dirty="0">
                <a:solidFill>
                  <a:srgbClr val="C00000"/>
                </a:solidFill>
                <a:latin typeface="Cambria Math" panose="02040503050406030204" pitchFamily="18" charset="0"/>
                <a:ea typeface="Cambria Math" panose="02040503050406030204" pitchFamily="18" charset="0"/>
              </a:rPr>
              <a:t>5 additional years</a:t>
            </a:r>
            <a:r>
              <a:rPr lang="en-US" sz="2000" dirty="0">
                <a:latin typeface="Cambria Math" panose="02040503050406030204" pitchFamily="18" charset="0"/>
                <a:ea typeface="Cambria Math" panose="02040503050406030204" pitchFamily="18" charset="0"/>
              </a:rPr>
              <a:t>. The residual value is </a:t>
            </a:r>
            <a:r>
              <a:rPr lang="en-US" sz="2000" dirty="0">
                <a:solidFill>
                  <a:srgbClr val="00B050"/>
                </a:solidFill>
                <a:latin typeface="Cambria Math" panose="02040503050406030204" pitchFamily="18" charset="0"/>
                <a:ea typeface="Cambria Math" panose="02040503050406030204" pitchFamily="18" charset="0"/>
              </a:rPr>
              <a:t>$500</a:t>
            </a:r>
            <a:r>
              <a:rPr lang="en-US" sz="2000" dirty="0">
                <a:latin typeface="Cambria Math" panose="02040503050406030204" pitchFamily="18" charset="0"/>
                <a:ea typeface="Cambria Math" panose="02040503050406030204" pitchFamily="18" charset="0"/>
              </a:rPr>
              <a:t>.</a:t>
            </a:r>
            <a:endParaRPr lang="en-US" sz="2000" dirty="0">
              <a:solidFill>
                <a:srgbClr val="C0000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42A5769A-B5E3-0A79-BBA5-33893F48EDBD}"/>
              </a:ext>
            </a:extLst>
          </p:cNvPr>
          <p:cNvSpPr txBox="1"/>
          <p:nvPr/>
        </p:nvSpPr>
        <p:spPr>
          <a:xfrm>
            <a:off x="2850027" y="4500269"/>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9B7C764B-90B6-F0E0-9144-9B005D767400}"/>
              </a:ext>
            </a:extLst>
          </p:cNvPr>
          <p:cNvSpPr txBox="1"/>
          <p:nvPr/>
        </p:nvSpPr>
        <p:spPr>
          <a:xfrm>
            <a:off x="6476555" y="4500469"/>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$1,000</a:t>
            </a:r>
          </a:p>
        </p:txBody>
      </p:sp>
      <p:sp>
        <p:nvSpPr>
          <p:cNvPr id="7" name="Rectangle: Rounded Corners 6">
            <a:extLst>
              <a:ext uri="{FF2B5EF4-FFF2-40B4-BE49-F238E27FC236}">
                <a16:creationId xmlns:a16="http://schemas.microsoft.com/office/drawing/2014/main" id="{4C40E17A-6B1B-FC2F-6528-FEEEC214B14A}"/>
              </a:ext>
            </a:extLst>
          </p:cNvPr>
          <p:cNvSpPr/>
          <p:nvPr/>
        </p:nvSpPr>
        <p:spPr>
          <a:xfrm>
            <a:off x="2661718" y="4513175"/>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CE2E4F-1658-FFDA-D17E-19255343E19B}"/>
              </a:ext>
            </a:extLst>
          </p:cNvPr>
          <p:cNvSpPr txBox="1"/>
          <p:nvPr/>
        </p:nvSpPr>
        <p:spPr>
          <a:xfrm>
            <a:off x="2386768" y="4193573"/>
            <a:ext cx="1165209" cy="307777"/>
          </a:xfrm>
          <a:prstGeom prst="rect">
            <a:avLst/>
          </a:prstGeom>
          <a:noFill/>
          <a:ln>
            <a:noFill/>
          </a:ln>
        </p:spPr>
        <p:txBody>
          <a:bodyPr wrap="square" rtlCol="0">
            <a:spAutoFit/>
          </a:bodyPr>
          <a:lstStyle/>
          <a:p>
            <a:r>
              <a:rPr lang="en-US" sz="1400" dirty="0">
                <a:latin typeface="Cambria Math" panose="02040503050406030204" pitchFamily="18" charset="0"/>
                <a:ea typeface="Cambria Math" panose="02040503050406030204" pitchFamily="18" charset="0"/>
              </a:rPr>
              <a:t>2023.12.31.</a:t>
            </a:r>
            <a:endParaRPr lang="en-US" sz="1400" dirty="0"/>
          </a:p>
        </p:txBody>
      </p:sp>
      <p:sp>
        <p:nvSpPr>
          <p:cNvPr id="14" name="TextBox 13">
            <a:extLst>
              <a:ext uri="{FF2B5EF4-FFF2-40B4-BE49-F238E27FC236}">
                <a16:creationId xmlns:a16="http://schemas.microsoft.com/office/drawing/2014/main" id="{C6A33AEA-CDEB-0A10-446B-16EA81AF747A}"/>
              </a:ext>
            </a:extLst>
          </p:cNvPr>
          <p:cNvSpPr txBox="1"/>
          <p:nvPr/>
        </p:nvSpPr>
        <p:spPr>
          <a:xfrm>
            <a:off x="2866628" y="5349780"/>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a:t>
            </a:r>
            <a:r>
              <a:rPr lang="en-US" dirty="0">
                <a:solidFill>
                  <a:srgbClr val="C00000"/>
                </a:solidFill>
                <a:latin typeface="Cambria Math" panose="02040503050406030204" pitchFamily="18" charset="0"/>
                <a:ea typeface="Cambria Math" panose="02040503050406030204" pitchFamily="18" charset="0"/>
              </a:rPr>
              <a:t>$1,500</a:t>
            </a:r>
            <a:endParaRPr lang="en-US" dirty="0">
              <a:solidFill>
                <a:srgbClr val="C00000"/>
              </a:solidFill>
            </a:endParaRPr>
          </a:p>
        </p:txBody>
      </p:sp>
      <p:sp>
        <p:nvSpPr>
          <p:cNvPr id="15" name="TextBox 14">
            <a:extLst>
              <a:ext uri="{FF2B5EF4-FFF2-40B4-BE49-F238E27FC236}">
                <a16:creationId xmlns:a16="http://schemas.microsoft.com/office/drawing/2014/main" id="{895D99D4-C6A2-D89E-CB52-54EEAEFF5231}"/>
              </a:ext>
            </a:extLst>
          </p:cNvPr>
          <p:cNvSpPr txBox="1"/>
          <p:nvPr/>
        </p:nvSpPr>
        <p:spPr>
          <a:xfrm>
            <a:off x="6493156" y="5349980"/>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a:t>
            </a:r>
            <a:r>
              <a:rPr lang="en-US" dirty="0">
                <a:solidFill>
                  <a:srgbClr val="C00000"/>
                </a:solidFill>
                <a:latin typeface="Cambria Math" panose="02040503050406030204" pitchFamily="18" charset="0"/>
                <a:ea typeface="Cambria Math" panose="02040503050406030204" pitchFamily="18" charset="0"/>
              </a:rPr>
              <a:t>$1,500</a:t>
            </a:r>
          </a:p>
        </p:txBody>
      </p:sp>
      <p:sp>
        <p:nvSpPr>
          <p:cNvPr id="16" name="Rectangle: Rounded Corners 15">
            <a:extLst>
              <a:ext uri="{FF2B5EF4-FFF2-40B4-BE49-F238E27FC236}">
                <a16:creationId xmlns:a16="http://schemas.microsoft.com/office/drawing/2014/main" id="{8886939A-24A2-6796-F125-4FB1D30700E0}"/>
              </a:ext>
            </a:extLst>
          </p:cNvPr>
          <p:cNvSpPr/>
          <p:nvPr/>
        </p:nvSpPr>
        <p:spPr>
          <a:xfrm>
            <a:off x="2678319" y="5362686"/>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39E1C82-8243-5EA6-0C94-F4C905FF9B50}"/>
              </a:ext>
            </a:extLst>
          </p:cNvPr>
          <p:cNvSpPr txBox="1"/>
          <p:nvPr/>
        </p:nvSpPr>
        <p:spPr>
          <a:xfrm>
            <a:off x="2403369" y="5043084"/>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2024.12.31.</a:t>
            </a:r>
            <a:endParaRPr lang="en-US" sz="1400" dirty="0">
              <a:solidFill>
                <a:srgbClr val="C00000"/>
              </a:solidFill>
            </a:endParaRPr>
          </a:p>
        </p:txBody>
      </p:sp>
      <p:sp>
        <p:nvSpPr>
          <p:cNvPr id="18" name="TextBox 17">
            <a:extLst>
              <a:ext uri="{FF2B5EF4-FFF2-40B4-BE49-F238E27FC236}">
                <a16:creationId xmlns:a16="http://schemas.microsoft.com/office/drawing/2014/main" id="{EAD3BCAF-E131-77FB-3DE4-EB1442D24A3A}"/>
              </a:ext>
            </a:extLst>
          </p:cNvPr>
          <p:cNvSpPr txBox="1"/>
          <p:nvPr/>
        </p:nvSpPr>
        <p:spPr>
          <a:xfrm>
            <a:off x="2847013" y="6389409"/>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$1,500</a:t>
            </a:r>
            <a:endParaRPr lang="en-US" dirty="0">
              <a:solidFill>
                <a:schemeClr val="accent5">
                  <a:lumMod val="75000"/>
                </a:schemeClr>
              </a:solidFill>
            </a:endParaRPr>
          </a:p>
        </p:txBody>
      </p:sp>
      <p:sp>
        <p:nvSpPr>
          <p:cNvPr id="19" name="TextBox 18">
            <a:extLst>
              <a:ext uri="{FF2B5EF4-FFF2-40B4-BE49-F238E27FC236}">
                <a16:creationId xmlns:a16="http://schemas.microsoft.com/office/drawing/2014/main" id="{907C8CFD-B491-1E61-1D2A-1EF4630CAC64}"/>
              </a:ext>
            </a:extLst>
          </p:cNvPr>
          <p:cNvSpPr txBox="1"/>
          <p:nvPr/>
        </p:nvSpPr>
        <p:spPr>
          <a:xfrm>
            <a:off x="6473541" y="6389609"/>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$1,500</a:t>
            </a:r>
          </a:p>
        </p:txBody>
      </p:sp>
      <p:sp>
        <p:nvSpPr>
          <p:cNvPr id="20" name="Rectangle: Rounded Corners 19">
            <a:extLst>
              <a:ext uri="{FF2B5EF4-FFF2-40B4-BE49-F238E27FC236}">
                <a16:creationId xmlns:a16="http://schemas.microsoft.com/office/drawing/2014/main" id="{1213C5A7-C649-79E6-F525-670156B1082F}"/>
              </a:ext>
            </a:extLst>
          </p:cNvPr>
          <p:cNvSpPr/>
          <p:nvPr/>
        </p:nvSpPr>
        <p:spPr>
          <a:xfrm>
            <a:off x="2658704" y="6402315"/>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6FA9B3F-588F-690A-BFCE-3A279F6CAAB0}"/>
              </a:ext>
            </a:extLst>
          </p:cNvPr>
          <p:cNvSpPr txBox="1"/>
          <p:nvPr/>
        </p:nvSpPr>
        <p:spPr>
          <a:xfrm>
            <a:off x="2383754" y="6082713"/>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2025.12.31.</a:t>
            </a:r>
            <a:endParaRPr lang="en-US" sz="1400" dirty="0">
              <a:solidFill>
                <a:srgbClr val="C00000"/>
              </a:solidFill>
            </a:endParaRPr>
          </a:p>
        </p:txBody>
      </p:sp>
      <p:sp>
        <p:nvSpPr>
          <p:cNvPr id="22" name="TextBox 21">
            <a:extLst>
              <a:ext uri="{FF2B5EF4-FFF2-40B4-BE49-F238E27FC236}">
                <a16:creationId xmlns:a16="http://schemas.microsoft.com/office/drawing/2014/main" id="{BB3C32E7-4FD1-CAB2-BE20-BE55C3ABB620}"/>
              </a:ext>
            </a:extLst>
          </p:cNvPr>
          <p:cNvSpPr txBox="1"/>
          <p:nvPr/>
        </p:nvSpPr>
        <p:spPr>
          <a:xfrm>
            <a:off x="2771801" y="5742867"/>
            <a:ext cx="7267554" cy="307777"/>
          </a:xfrm>
          <a:prstGeom prst="rect">
            <a:avLst/>
          </a:prstGeom>
          <a:noFill/>
          <a:ln>
            <a:noFill/>
          </a:ln>
        </p:spPr>
        <p:txBody>
          <a:bodyPr wrap="square" rtlCol="0">
            <a:spAutoFit/>
          </a:bodyPr>
          <a:lstStyle/>
          <a:p>
            <a:r>
              <a:rPr lang="en-US" sz="1400" dirty="0">
                <a:ea typeface="Cambria Math" panose="02040503050406030204" pitchFamily="18" charset="0"/>
              </a:rPr>
              <a:t>* (10,000 – 1,000*2 - </a:t>
            </a:r>
            <a:r>
              <a:rPr lang="en-US" sz="1400" dirty="0">
                <a:solidFill>
                  <a:srgbClr val="00B050"/>
                </a:solidFill>
                <a:ea typeface="Cambria Math" panose="02040503050406030204" pitchFamily="18" charset="0"/>
              </a:rPr>
              <a:t>500</a:t>
            </a:r>
            <a:r>
              <a:rPr lang="en-US" sz="1400" dirty="0">
                <a:ea typeface="Cambria Math" panose="02040503050406030204" pitchFamily="18" charset="0"/>
              </a:rPr>
              <a:t> ) / 5 =1,500</a:t>
            </a:r>
            <a:endParaRPr lang="en-US" sz="1400" dirty="0"/>
          </a:p>
        </p:txBody>
      </p:sp>
    </p:spTree>
    <p:extLst>
      <p:ext uri="{BB962C8B-B14F-4D97-AF65-F5344CB8AC3E}">
        <p14:creationId xmlns:p14="http://schemas.microsoft.com/office/powerpoint/2010/main" val="297630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200" dirty="0">
                <a:latin typeface="Cambria Math" panose="02040503050406030204" pitchFamily="18" charset="0"/>
                <a:ea typeface="Cambria Math" panose="02040503050406030204" pitchFamily="18" charset="0"/>
              </a:rPr>
              <a:t>Capital expenditure vs. Income expenditure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building by paying $1,000,000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building for 20 years. And after 20 years, ST Consulting thinks the building has no value.</a:t>
            </a:r>
          </a:p>
          <a:p>
            <a:pPr>
              <a:lnSpc>
                <a:spcPct val="150000"/>
              </a:lnSpc>
              <a:spcBef>
                <a:spcPts val="300"/>
              </a:spcBef>
              <a:spcAft>
                <a:spcPts val="600"/>
              </a:spcAft>
            </a:pPr>
            <a:r>
              <a:rPr lang="en-US" sz="2000" dirty="0">
                <a:latin typeface="Cambria Math" panose="02040503050406030204" pitchFamily="18" charset="0"/>
                <a:ea typeface="Cambria Math" panose="02040503050406030204" pitchFamily="18" charset="0"/>
              </a:rPr>
              <a:t>Income expenditure</a:t>
            </a:r>
          </a:p>
          <a:p>
            <a:pPr marL="0" indent="0">
              <a:lnSpc>
                <a:spcPct val="150000"/>
              </a:lnSpc>
              <a:spcBef>
                <a:spcPts val="300"/>
              </a:spcBef>
              <a:spcAft>
                <a:spcPts val="600"/>
              </a:spcAft>
              <a:buNone/>
            </a:pPr>
            <a:r>
              <a:rPr lang="en-US" sz="2000" dirty="0">
                <a:latin typeface="Cambria Math" panose="02040503050406030204" pitchFamily="18" charset="0"/>
                <a:ea typeface="Cambria Math" panose="02040503050406030204" pitchFamily="18" charset="0"/>
              </a:rPr>
              <a:t>    - On 2024. 1. 1., the company painted the building. It costs $1,000</a:t>
            </a:r>
          </a:p>
          <a:p>
            <a:pPr>
              <a:lnSpc>
                <a:spcPct val="100000"/>
              </a:lnSpc>
              <a:spcBef>
                <a:spcPts val="300"/>
              </a:spcBef>
              <a:spcAft>
                <a:spcPts val="600"/>
              </a:spcAft>
            </a:pPr>
            <a:endParaRPr lang="en-US"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C890EB53-D978-8060-02EA-C048D0B9992C}"/>
              </a:ext>
            </a:extLst>
          </p:cNvPr>
          <p:cNvSpPr txBox="1"/>
          <p:nvPr/>
        </p:nvSpPr>
        <p:spPr>
          <a:xfrm>
            <a:off x="2824376" y="4655684"/>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Maintenance expense             $1,000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CF928E5E-C0CD-F66E-EF4B-E4C47D8CA5DB}"/>
              </a:ext>
            </a:extLst>
          </p:cNvPr>
          <p:cNvSpPr txBox="1"/>
          <p:nvPr/>
        </p:nvSpPr>
        <p:spPr>
          <a:xfrm>
            <a:off x="6450904" y="4655884"/>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$1,000</a:t>
            </a:r>
          </a:p>
        </p:txBody>
      </p:sp>
      <p:sp>
        <p:nvSpPr>
          <p:cNvPr id="7" name="Rectangle: Rounded Corners 6">
            <a:extLst>
              <a:ext uri="{FF2B5EF4-FFF2-40B4-BE49-F238E27FC236}">
                <a16:creationId xmlns:a16="http://schemas.microsoft.com/office/drawing/2014/main" id="{E40A95FF-6391-5B6D-5A51-44E1D1E88CBA}"/>
              </a:ext>
            </a:extLst>
          </p:cNvPr>
          <p:cNvSpPr/>
          <p:nvPr/>
        </p:nvSpPr>
        <p:spPr>
          <a:xfrm>
            <a:off x="2636066" y="4668590"/>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66A15A-D3DE-8F3F-C62D-0305A52511AB}"/>
              </a:ext>
            </a:extLst>
          </p:cNvPr>
          <p:cNvSpPr txBox="1"/>
          <p:nvPr/>
        </p:nvSpPr>
        <p:spPr>
          <a:xfrm>
            <a:off x="2361117" y="4348988"/>
            <a:ext cx="933631"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2024.1.1.</a:t>
            </a:r>
            <a:endParaRPr lang="en-US" sz="1400" dirty="0">
              <a:solidFill>
                <a:srgbClr val="C00000"/>
              </a:solidFill>
            </a:endParaRPr>
          </a:p>
        </p:txBody>
      </p:sp>
      <p:sp>
        <p:nvSpPr>
          <p:cNvPr id="15" name="TextBox 14">
            <a:extLst>
              <a:ext uri="{FF2B5EF4-FFF2-40B4-BE49-F238E27FC236}">
                <a16:creationId xmlns:a16="http://schemas.microsoft.com/office/drawing/2014/main" id="{DC46F394-08DB-6DA9-239C-32F9EC50E917}"/>
              </a:ext>
            </a:extLst>
          </p:cNvPr>
          <p:cNvSpPr txBox="1"/>
          <p:nvPr/>
        </p:nvSpPr>
        <p:spPr>
          <a:xfrm>
            <a:off x="2850027" y="5822071"/>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$50,000</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2720244F-FAA1-739A-E089-24D7289157A6}"/>
              </a:ext>
            </a:extLst>
          </p:cNvPr>
          <p:cNvSpPr txBox="1"/>
          <p:nvPr/>
        </p:nvSpPr>
        <p:spPr>
          <a:xfrm>
            <a:off x="6476555" y="5822271"/>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$5,000</a:t>
            </a:r>
          </a:p>
        </p:txBody>
      </p:sp>
      <p:sp>
        <p:nvSpPr>
          <p:cNvPr id="17" name="Rectangle: Rounded Corners 16">
            <a:extLst>
              <a:ext uri="{FF2B5EF4-FFF2-40B4-BE49-F238E27FC236}">
                <a16:creationId xmlns:a16="http://schemas.microsoft.com/office/drawing/2014/main" id="{8887E519-DBDA-7A29-37A2-BCDD6C631F79}"/>
              </a:ext>
            </a:extLst>
          </p:cNvPr>
          <p:cNvSpPr/>
          <p:nvPr/>
        </p:nvSpPr>
        <p:spPr>
          <a:xfrm>
            <a:off x="2661718" y="5834977"/>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0C002A7-34AD-522B-30DD-9BCB607688CE}"/>
              </a:ext>
            </a:extLst>
          </p:cNvPr>
          <p:cNvSpPr txBox="1"/>
          <p:nvPr/>
        </p:nvSpPr>
        <p:spPr>
          <a:xfrm>
            <a:off x="2386768" y="5515375"/>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2024.12.31.</a:t>
            </a:r>
            <a:endParaRPr lang="en-US" sz="1400" dirty="0">
              <a:solidFill>
                <a:srgbClr val="C00000"/>
              </a:solidFill>
            </a:endParaRPr>
          </a:p>
        </p:txBody>
      </p:sp>
      <p:sp>
        <p:nvSpPr>
          <p:cNvPr id="27" name="TextBox 26">
            <a:extLst>
              <a:ext uri="{FF2B5EF4-FFF2-40B4-BE49-F238E27FC236}">
                <a16:creationId xmlns:a16="http://schemas.microsoft.com/office/drawing/2014/main" id="{5E1BEA25-015C-4F3E-D01C-CA1C90D87B48}"/>
              </a:ext>
            </a:extLst>
          </p:cNvPr>
          <p:cNvSpPr txBox="1"/>
          <p:nvPr/>
        </p:nvSpPr>
        <p:spPr>
          <a:xfrm>
            <a:off x="2798960" y="5000482"/>
            <a:ext cx="7267554" cy="307777"/>
          </a:xfrm>
          <a:prstGeom prst="rect">
            <a:avLst/>
          </a:prstGeom>
          <a:noFill/>
          <a:ln>
            <a:noFill/>
          </a:ln>
        </p:spPr>
        <p:txBody>
          <a:bodyPr wrap="square" rtlCol="0">
            <a:spAutoFit/>
          </a:bodyPr>
          <a:lstStyle/>
          <a:p>
            <a:r>
              <a:rPr lang="en-US" sz="1400" dirty="0">
                <a:ea typeface="Cambria Math" panose="02040503050406030204" pitchFamily="18" charset="0"/>
              </a:rPr>
              <a:t>* “Maintenance expense ” is an expense type account.</a:t>
            </a:r>
            <a:endParaRPr lang="en-US" sz="1400" dirty="0"/>
          </a:p>
        </p:txBody>
      </p:sp>
      <p:sp>
        <p:nvSpPr>
          <p:cNvPr id="28" name="TextBox 27">
            <a:extLst>
              <a:ext uri="{FF2B5EF4-FFF2-40B4-BE49-F238E27FC236}">
                <a16:creationId xmlns:a16="http://schemas.microsoft.com/office/drawing/2014/main" id="{AEDA01EA-2CEB-AC3D-F359-67786240EC5C}"/>
              </a:ext>
            </a:extLst>
          </p:cNvPr>
          <p:cNvSpPr txBox="1"/>
          <p:nvPr/>
        </p:nvSpPr>
        <p:spPr>
          <a:xfrm>
            <a:off x="2806505" y="6266454"/>
            <a:ext cx="7267554" cy="307777"/>
          </a:xfrm>
          <a:prstGeom prst="rect">
            <a:avLst/>
          </a:prstGeom>
          <a:noFill/>
          <a:ln>
            <a:noFill/>
          </a:ln>
        </p:spPr>
        <p:txBody>
          <a:bodyPr wrap="square" rtlCol="0">
            <a:spAutoFit/>
          </a:bodyPr>
          <a:lstStyle/>
          <a:p>
            <a:r>
              <a:rPr lang="en-US" sz="1400" dirty="0">
                <a:ea typeface="Cambria Math" panose="02040503050406030204" pitchFamily="18" charset="0"/>
              </a:rPr>
              <a:t>* (1,000,000 – 0 ) / 20 = 50,000</a:t>
            </a:r>
            <a:endParaRPr lang="en-US" sz="1400" dirty="0"/>
          </a:p>
        </p:txBody>
      </p:sp>
    </p:spTree>
    <p:extLst>
      <p:ext uri="{BB962C8B-B14F-4D97-AF65-F5344CB8AC3E}">
        <p14:creationId xmlns:p14="http://schemas.microsoft.com/office/powerpoint/2010/main" val="316254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sz="3200" dirty="0">
                <a:latin typeface="Cambria Math" panose="02040503050406030204" pitchFamily="18" charset="0"/>
                <a:ea typeface="Cambria Math" panose="02040503050406030204" pitchFamily="18" charset="0"/>
              </a:rPr>
              <a:t>Capital expenditure vs. Income expenditure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building by paying $1,000,000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building for 20 years. And after 20 years, ST Consulting thinks the building has no value.</a:t>
            </a:r>
          </a:p>
          <a:p>
            <a:pPr>
              <a:lnSpc>
                <a:spcPct val="100000"/>
              </a:lnSpc>
              <a:spcBef>
                <a:spcPts val="300"/>
              </a:spcBef>
            </a:pPr>
            <a:r>
              <a:rPr lang="en-US" sz="2000" dirty="0">
                <a:latin typeface="Cambria Math" panose="02040503050406030204" pitchFamily="18" charset="0"/>
                <a:ea typeface="Cambria Math" panose="02040503050406030204" pitchFamily="18" charset="0"/>
              </a:rPr>
              <a:t>Capital expenditure</a:t>
            </a:r>
          </a:p>
          <a:p>
            <a:pPr marL="398463" indent="-398463">
              <a:lnSpc>
                <a:spcPct val="100000"/>
              </a:lnSpc>
              <a:spcBef>
                <a:spcPts val="300"/>
              </a:spcBef>
              <a:buNone/>
            </a:pPr>
            <a:r>
              <a:rPr lang="en-US" sz="2000" dirty="0">
                <a:latin typeface="Cambria Math" panose="02040503050406030204" pitchFamily="18" charset="0"/>
                <a:ea typeface="Cambria Math" panose="02040503050406030204" pitchFamily="18" charset="0"/>
              </a:rPr>
              <a:t>    - On 2024. 1. 1., the building has 10 office rooms. The company added 2 more rooms. The total cost is $72,000. The residual value is still zero.</a:t>
            </a:r>
          </a:p>
          <a:p>
            <a:pPr>
              <a:lnSpc>
                <a:spcPct val="100000"/>
              </a:lnSpc>
              <a:spcBef>
                <a:spcPts val="300"/>
              </a:spcBef>
              <a:spcAft>
                <a:spcPts val="6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C890EB53-D978-8060-02EA-C048D0B9992C}"/>
              </a:ext>
            </a:extLst>
          </p:cNvPr>
          <p:cNvSpPr txBox="1"/>
          <p:nvPr/>
        </p:nvSpPr>
        <p:spPr>
          <a:xfrm>
            <a:off x="2824376" y="4791483"/>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Building                                  $72,000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CF928E5E-C0CD-F66E-EF4B-E4C47D8CA5DB}"/>
              </a:ext>
            </a:extLst>
          </p:cNvPr>
          <p:cNvSpPr txBox="1"/>
          <p:nvPr/>
        </p:nvSpPr>
        <p:spPr>
          <a:xfrm>
            <a:off x="6450904" y="4791683"/>
            <a:ext cx="325307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$72,000</a:t>
            </a:r>
          </a:p>
        </p:txBody>
      </p:sp>
      <p:sp>
        <p:nvSpPr>
          <p:cNvPr id="7" name="Rectangle: Rounded Corners 6">
            <a:extLst>
              <a:ext uri="{FF2B5EF4-FFF2-40B4-BE49-F238E27FC236}">
                <a16:creationId xmlns:a16="http://schemas.microsoft.com/office/drawing/2014/main" id="{E40A95FF-6391-5B6D-5A51-44E1D1E88CBA}"/>
              </a:ext>
            </a:extLst>
          </p:cNvPr>
          <p:cNvSpPr/>
          <p:nvPr/>
        </p:nvSpPr>
        <p:spPr>
          <a:xfrm>
            <a:off x="2636066" y="4804389"/>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66A15A-D3DE-8F3F-C62D-0305A52511AB}"/>
              </a:ext>
            </a:extLst>
          </p:cNvPr>
          <p:cNvSpPr txBox="1"/>
          <p:nvPr/>
        </p:nvSpPr>
        <p:spPr>
          <a:xfrm>
            <a:off x="2361117" y="4484787"/>
            <a:ext cx="933631"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2024.1.1.</a:t>
            </a:r>
            <a:endParaRPr lang="en-US" sz="1400" dirty="0">
              <a:solidFill>
                <a:srgbClr val="C00000"/>
              </a:solidFill>
            </a:endParaRPr>
          </a:p>
        </p:txBody>
      </p:sp>
      <p:sp>
        <p:nvSpPr>
          <p:cNvPr id="15" name="TextBox 14">
            <a:extLst>
              <a:ext uri="{FF2B5EF4-FFF2-40B4-BE49-F238E27FC236}">
                <a16:creationId xmlns:a16="http://schemas.microsoft.com/office/drawing/2014/main" id="{DC46F394-08DB-6DA9-239C-32F9EC50E917}"/>
              </a:ext>
            </a:extLst>
          </p:cNvPr>
          <p:cNvSpPr txBox="1"/>
          <p:nvPr/>
        </p:nvSpPr>
        <p:spPr>
          <a:xfrm>
            <a:off x="2850027" y="5849231"/>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$54,000</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2720244F-FAA1-739A-E089-24D7289157A6}"/>
              </a:ext>
            </a:extLst>
          </p:cNvPr>
          <p:cNvSpPr txBox="1"/>
          <p:nvPr/>
        </p:nvSpPr>
        <p:spPr>
          <a:xfrm>
            <a:off x="6476555" y="5849431"/>
            <a:ext cx="3889605"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$54,000</a:t>
            </a:r>
          </a:p>
        </p:txBody>
      </p:sp>
      <p:sp>
        <p:nvSpPr>
          <p:cNvPr id="17" name="Rectangle: Rounded Corners 16">
            <a:extLst>
              <a:ext uri="{FF2B5EF4-FFF2-40B4-BE49-F238E27FC236}">
                <a16:creationId xmlns:a16="http://schemas.microsoft.com/office/drawing/2014/main" id="{8887E519-DBDA-7A29-37A2-BCDD6C631F79}"/>
              </a:ext>
            </a:extLst>
          </p:cNvPr>
          <p:cNvSpPr/>
          <p:nvPr/>
        </p:nvSpPr>
        <p:spPr>
          <a:xfrm>
            <a:off x="2661718" y="5862137"/>
            <a:ext cx="7490235"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0C002A7-34AD-522B-30DD-9BCB607688CE}"/>
              </a:ext>
            </a:extLst>
          </p:cNvPr>
          <p:cNvSpPr txBox="1"/>
          <p:nvPr/>
        </p:nvSpPr>
        <p:spPr>
          <a:xfrm>
            <a:off x="2386768" y="5542535"/>
            <a:ext cx="1165209"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2024.12.31.</a:t>
            </a:r>
            <a:endParaRPr lang="en-US" sz="1400" dirty="0">
              <a:solidFill>
                <a:srgbClr val="C00000"/>
              </a:solidFill>
            </a:endParaRPr>
          </a:p>
        </p:txBody>
      </p:sp>
      <p:sp>
        <p:nvSpPr>
          <p:cNvPr id="27" name="TextBox 26">
            <a:extLst>
              <a:ext uri="{FF2B5EF4-FFF2-40B4-BE49-F238E27FC236}">
                <a16:creationId xmlns:a16="http://schemas.microsoft.com/office/drawing/2014/main" id="{5E1BEA25-015C-4F3E-D01C-CA1C90D87B48}"/>
              </a:ext>
            </a:extLst>
          </p:cNvPr>
          <p:cNvSpPr txBox="1"/>
          <p:nvPr/>
        </p:nvSpPr>
        <p:spPr>
          <a:xfrm>
            <a:off x="2798960" y="5136281"/>
            <a:ext cx="7267554" cy="307777"/>
          </a:xfrm>
          <a:prstGeom prst="rect">
            <a:avLst/>
          </a:prstGeom>
          <a:noFill/>
          <a:ln>
            <a:noFill/>
          </a:ln>
        </p:spPr>
        <p:txBody>
          <a:bodyPr wrap="square" rtlCol="0">
            <a:spAutoFit/>
          </a:bodyPr>
          <a:lstStyle/>
          <a:p>
            <a:r>
              <a:rPr lang="en-US" sz="1400" dirty="0">
                <a:ea typeface="Cambria Math" panose="02040503050406030204" pitchFamily="18" charset="0"/>
              </a:rPr>
              <a:t>* “Building ” is an asset type account.</a:t>
            </a:r>
            <a:endParaRPr lang="en-US" sz="1400" dirty="0"/>
          </a:p>
        </p:txBody>
      </p:sp>
      <p:sp>
        <p:nvSpPr>
          <p:cNvPr id="28" name="TextBox 27">
            <a:extLst>
              <a:ext uri="{FF2B5EF4-FFF2-40B4-BE49-F238E27FC236}">
                <a16:creationId xmlns:a16="http://schemas.microsoft.com/office/drawing/2014/main" id="{AEDA01EA-2CEB-AC3D-F359-67786240EC5C}"/>
              </a:ext>
            </a:extLst>
          </p:cNvPr>
          <p:cNvSpPr txBox="1"/>
          <p:nvPr/>
        </p:nvSpPr>
        <p:spPr>
          <a:xfrm>
            <a:off x="2806505" y="6293613"/>
            <a:ext cx="7267554" cy="523220"/>
          </a:xfrm>
          <a:prstGeom prst="rect">
            <a:avLst/>
          </a:prstGeom>
          <a:noFill/>
          <a:ln>
            <a:noFill/>
          </a:ln>
        </p:spPr>
        <p:txBody>
          <a:bodyPr wrap="square" rtlCol="0">
            <a:spAutoFit/>
          </a:bodyPr>
          <a:lstStyle/>
          <a:p>
            <a:r>
              <a:rPr lang="en-US" sz="1400" dirty="0">
                <a:ea typeface="Cambria Math" panose="02040503050406030204" pitchFamily="18" charset="0"/>
              </a:rPr>
              <a:t>  *  (1,000,000 – 0 ) / 20 = 50,000</a:t>
            </a:r>
          </a:p>
          <a:p>
            <a:r>
              <a:rPr lang="en-US" sz="1400" dirty="0"/>
              <a:t>**  (1,000,000 – 50,000 * 2 + 72,000 – 0 ) / (20 – 2) = 54,000</a:t>
            </a:r>
          </a:p>
        </p:txBody>
      </p:sp>
    </p:spTree>
    <p:extLst>
      <p:ext uri="{BB962C8B-B14F-4D97-AF65-F5344CB8AC3E}">
        <p14:creationId xmlns:p14="http://schemas.microsoft.com/office/powerpoint/2010/main" val="55205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23</a:t>
            </a:fld>
            <a:endParaRPr lang="en-US" dirty="0"/>
          </a:p>
        </p:txBody>
      </p:sp>
    </p:spTree>
    <p:extLst>
      <p:ext uri="{BB962C8B-B14F-4D97-AF65-F5344CB8AC3E}">
        <p14:creationId xmlns:p14="http://schemas.microsoft.com/office/powerpoint/2010/main" val="280175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Methods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300"/>
              </a:spcBef>
              <a:spcAft>
                <a:spcPts val="1800"/>
              </a:spcAft>
            </a:pPr>
            <a:r>
              <a:rPr lang="en-US" sz="2000" dirty="0">
                <a:latin typeface="Cambria Math" panose="02040503050406030204" pitchFamily="18" charset="0"/>
                <a:ea typeface="Cambria Math" panose="02040503050406030204" pitchFamily="18" charset="0"/>
              </a:rPr>
              <a:t>Depreciation and Accounting Standard</a:t>
            </a:r>
          </a:p>
          <a:p>
            <a:pPr marL="344488" indent="-344488">
              <a:lnSpc>
                <a:spcPct val="150000"/>
              </a:lnSpc>
              <a:spcBef>
                <a:spcPts val="300"/>
              </a:spcBef>
              <a:spcAft>
                <a:spcPts val="1800"/>
              </a:spcAft>
              <a:buNone/>
            </a:pPr>
            <a:r>
              <a:rPr lang="en-US" sz="2000" dirty="0">
                <a:latin typeface="Cambria Math" panose="02040503050406030204" pitchFamily="18" charset="0"/>
                <a:ea typeface="Cambria Math" panose="02040503050406030204" pitchFamily="18" charset="0"/>
              </a:rPr>
              <a:t>   - IAS 16, Paragraph 50 – “The depreciable amount of an asset shall be </a:t>
            </a:r>
            <a:r>
              <a:rPr lang="en-US" sz="2000" dirty="0">
                <a:solidFill>
                  <a:srgbClr val="C00000"/>
                </a:solidFill>
                <a:latin typeface="Cambria Math" panose="02040503050406030204" pitchFamily="18" charset="0"/>
                <a:ea typeface="Cambria Math" panose="02040503050406030204" pitchFamily="18" charset="0"/>
              </a:rPr>
              <a:t>allocated on a systematic basis </a:t>
            </a:r>
            <a:r>
              <a:rPr lang="en-US" sz="2000" dirty="0">
                <a:latin typeface="Cambria Math" panose="02040503050406030204" pitchFamily="18" charset="0"/>
                <a:ea typeface="Cambria Math" panose="02040503050406030204" pitchFamily="18" charset="0"/>
              </a:rPr>
              <a:t>over </a:t>
            </a:r>
            <a:r>
              <a:rPr lang="en-US" sz="2000" dirty="0">
                <a:solidFill>
                  <a:srgbClr val="C00000"/>
                </a:solidFill>
                <a:latin typeface="Cambria Math" panose="02040503050406030204" pitchFamily="18" charset="0"/>
                <a:ea typeface="Cambria Math" panose="02040503050406030204" pitchFamily="18" charset="0"/>
              </a:rPr>
              <a:t>its useful life</a:t>
            </a:r>
            <a:r>
              <a:rPr lang="en-US" sz="2000" dirty="0">
                <a:latin typeface="Cambria Math" panose="02040503050406030204" pitchFamily="18" charset="0"/>
                <a:ea typeface="Cambria Math" panose="02040503050406030204" pitchFamily="18" charset="0"/>
              </a:rPr>
              <a:t>.” </a:t>
            </a:r>
          </a:p>
          <a:p>
            <a:pPr marL="344488" indent="-344488">
              <a:lnSpc>
                <a:spcPct val="150000"/>
              </a:lnSpc>
              <a:spcBef>
                <a:spcPts val="300"/>
              </a:spcBef>
              <a:spcAft>
                <a:spcPts val="1800"/>
              </a:spcAft>
              <a:buNone/>
            </a:pPr>
            <a:r>
              <a:rPr lang="en-US" sz="2000" dirty="0">
                <a:latin typeface="Cambria Math" panose="02040503050406030204" pitchFamily="18" charset="0"/>
                <a:ea typeface="Cambria Math" panose="02040503050406030204" pitchFamily="18" charset="0"/>
              </a:rPr>
              <a:t>   - IAS 16, Paragraph 60 – “ The depreciation method used shall </a:t>
            </a:r>
            <a:r>
              <a:rPr lang="en-US" sz="2000" dirty="0">
                <a:solidFill>
                  <a:srgbClr val="C00000"/>
                </a:solidFill>
                <a:latin typeface="Cambria Math" panose="02040503050406030204" pitchFamily="18" charset="0"/>
                <a:ea typeface="Cambria Math" panose="02040503050406030204" pitchFamily="18" charset="0"/>
              </a:rPr>
              <a:t>reflect</a:t>
            </a:r>
            <a:r>
              <a:rPr lang="en-US" sz="2000" dirty="0">
                <a:latin typeface="Cambria Math" panose="02040503050406030204" pitchFamily="18" charset="0"/>
                <a:ea typeface="Cambria Math" panose="02040503050406030204" pitchFamily="18" charset="0"/>
              </a:rPr>
              <a:t> the pattern in which the asset’s </a:t>
            </a:r>
            <a:r>
              <a:rPr lang="en-US" sz="2000" dirty="0">
                <a:solidFill>
                  <a:srgbClr val="C00000"/>
                </a:solidFill>
                <a:latin typeface="Cambria Math" panose="02040503050406030204" pitchFamily="18" charset="0"/>
                <a:ea typeface="Cambria Math" panose="02040503050406030204" pitchFamily="18" charset="0"/>
              </a:rPr>
              <a:t>future economic benefits </a:t>
            </a:r>
            <a:r>
              <a:rPr lang="en-US" sz="2000" dirty="0">
                <a:latin typeface="Cambria Math" panose="02040503050406030204" pitchFamily="18" charset="0"/>
                <a:ea typeface="Cambria Math" panose="02040503050406030204" pitchFamily="18" charset="0"/>
              </a:rPr>
              <a:t>are expected to be consumed by the entity.”</a:t>
            </a:r>
            <a:endParaRPr lang="en-US" sz="2400" dirty="0">
              <a:solidFill>
                <a:srgbClr val="C00000"/>
              </a:solidFill>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24</a:t>
            </a:fld>
            <a:endParaRPr lang="en-US" dirty="0"/>
          </a:p>
        </p:txBody>
      </p:sp>
    </p:spTree>
    <p:extLst>
      <p:ext uri="{BB962C8B-B14F-4D97-AF65-F5344CB8AC3E}">
        <p14:creationId xmlns:p14="http://schemas.microsoft.com/office/powerpoint/2010/main" val="21649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Methods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Straight-Line Method</a:t>
            </a:r>
          </a:p>
          <a:p>
            <a:pPr marL="344488" indent="-344488">
              <a:lnSpc>
                <a:spcPct val="100000"/>
              </a:lnSpc>
              <a:spcBef>
                <a:spcPts val="300"/>
              </a:spcBef>
              <a:spcAft>
                <a:spcPts val="2400"/>
              </a:spcAft>
              <a:buNone/>
            </a:pPr>
            <a:r>
              <a:rPr lang="en-US" sz="2000" dirty="0">
                <a:latin typeface="Cambria Math" panose="02040503050406030204" pitchFamily="18" charset="0"/>
                <a:ea typeface="Cambria Math" panose="02040503050406030204" pitchFamily="18" charset="0"/>
              </a:rPr>
              <a:t>   - Assume that an asset will benefit </a:t>
            </a:r>
            <a:r>
              <a:rPr lang="en-US" sz="2000" dirty="0">
                <a:solidFill>
                  <a:srgbClr val="C00000"/>
                </a:solidFill>
                <a:latin typeface="Cambria Math" panose="02040503050406030204" pitchFamily="18" charset="0"/>
                <a:ea typeface="Cambria Math" panose="02040503050406030204" pitchFamily="18" charset="0"/>
              </a:rPr>
              <a:t>all periods equally </a:t>
            </a:r>
            <a:r>
              <a:rPr lang="en-US" sz="2000" dirty="0">
                <a:latin typeface="Cambria Math" panose="02040503050406030204" pitchFamily="18" charset="0"/>
                <a:ea typeface="Cambria Math" panose="02040503050406030204" pitchFamily="18" charset="0"/>
              </a:rPr>
              <a:t>and that the </a:t>
            </a:r>
            <a:r>
              <a:rPr lang="en-US" sz="2000" dirty="0">
                <a:solidFill>
                  <a:srgbClr val="C00000"/>
                </a:solidFill>
                <a:latin typeface="Cambria Math" panose="02040503050406030204" pitchFamily="18" charset="0"/>
                <a:ea typeface="Cambria Math" panose="02040503050406030204" pitchFamily="18" charset="0"/>
              </a:rPr>
              <a:t>cost</a:t>
            </a:r>
            <a:r>
              <a:rPr lang="en-US" sz="2000" dirty="0">
                <a:latin typeface="Cambria Math" panose="02040503050406030204" pitchFamily="18" charset="0"/>
                <a:ea typeface="Cambria Math" panose="02040503050406030204" pitchFamily="18" charset="0"/>
              </a:rPr>
              <a:t> should be assigned </a:t>
            </a:r>
            <a:r>
              <a:rPr lang="en-US" sz="2000" dirty="0">
                <a:solidFill>
                  <a:srgbClr val="C00000"/>
                </a:solidFill>
                <a:latin typeface="Cambria Math" panose="02040503050406030204" pitchFamily="18" charset="0"/>
                <a:ea typeface="Cambria Math" panose="02040503050406030204" pitchFamily="18" charset="0"/>
              </a:rPr>
              <a:t>on a uniform basis for all periods</a:t>
            </a:r>
            <a:r>
              <a:rPr lang="en-US" sz="2000" dirty="0">
                <a:latin typeface="Cambria Math" panose="02040503050406030204" pitchFamily="18" charset="0"/>
                <a:ea typeface="Cambria Math" panose="02040503050406030204" pitchFamily="18" charset="0"/>
              </a:rPr>
              <a:t>.</a:t>
            </a: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Units-of-Production Depreciation</a:t>
            </a:r>
          </a:p>
          <a:p>
            <a:pPr marL="0" indent="0">
              <a:lnSpc>
                <a:spcPct val="100000"/>
              </a:lnSpc>
              <a:spcBef>
                <a:spcPts val="300"/>
              </a:spcBef>
              <a:spcAft>
                <a:spcPts val="2400"/>
              </a:spcAft>
              <a:buNone/>
            </a:pPr>
            <a:r>
              <a:rPr lang="en-US" sz="2000" dirty="0">
                <a:latin typeface="Cambria Math" panose="02040503050406030204" pitchFamily="18" charset="0"/>
                <a:ea typeface="Cambria Math" panose="02040503050406030204" pitchFamily="18" charset="0"/>
              </a:rPr>
              <a:t>   - Allocates an asset’s cost </a:t>
            </a:r>
            <a:r>
              <a:rPr lang="en-US" sz="2000" dirty="0">
                <a:solidFill>
                  <a:srgbClr val="C00000"/>
                </a:solidFill>
                <a:latin typeface="Cambria Math" panose="02040503050406030204" pitchFamily="18" charset="0"/>
                <a:ea typeface="Cambria Math" panose="02040503050406030204" pitchFamily="18" charset="0"/>
              </a:rPr>
              <a:t>on the basis of use </a:t>
            </a:r>
            <a:r>
              <a:rPr lang="en-US" sz="2000" dirty="0">
                <a:latin typeface="Cambria Math" panose="02040503050406030204" pitchFamily="18" charset="0"/>
                <a:ea typeface="Cambria Math" panose="02040503050406030204" pitchFamily="18" charset="0"/>
              </a:rPr>
              <a:t>rather than time.</a:t>
            </a: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Accelerated Depreciation</a:t>
            </a:r>
          </a:p>
          <a:p>
            <a:pPr marL="288925" indent="-288925">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 Methods that assign </a:t>
            </a:r>
            <a:r>
              <a:rPr lang="en-US" sz="2000" dirty="0">
                <a:solidFill>
                  <a:srgbClr val="C00000"/>
                </a:solidFill>
                <a:latin typeface="Cambria Math" panose="02040503050406030204" pitchFamily="18" charset="0"/>
                <a:ea typeface="Cambria Math" panose="02040503050406030204" pitchFamily="18" charset="0"/>
              </a:rPr>
              <a:t>more depreciation to the earlier years </a:t>
            </a:r>
            <a:r>
              <a:rPr lang="en-US" sz="2000" dirty="0">
                <a:latin typeface="Cambria Math" panose="02040503050406030204" pitchFamily="18" charset="0"/>
                <a:ea typeface="Cambria Math" panose="02040503050406030204" pitchFamily="18" charset="0"/>
              </a:rPr>
              <a:t>and less to the later years. An asset’s carrying amount is </a:t>
            </a:r>
            <a:r>
              <a:rPr lang="en-US" sz="2000" dirty="0">
                <a:solidFill>
                  <a:srgbClr val="C00000"/>
                </a:solidFill>
                <a:latin typeface="Cambria Math" panose="02040503050406030204" pitchFamily="18" charset="0"/>
                <a:ea typeface="Cambria Math" panose="02040503050406030204" pitchFamily="18" charset="0"/>
              </a:rPr>
              <a:t>multiplied by a constant depreciation rate</a:t>
            </a:r>
            <a:r>
              <a:rPr lang="en-US" sz="2000" dirty="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25</a:t>
            </a:fld>
            <a:endParaRPr lang="en-US" dirty="0"/>
          </a:p>
        </p:txBody>
      </p:sp>
      <p:sp>
        <p:nvSpPr>
          <p:cNvPr id="5" name="TextBox 4">
            <a:extLst>
              <a:ext uri="{FF2B5EF4-FFF2-40B4-BE49-F238E27FC236}">
                <a16:creationId xmlns:a16="http://schemas.microsoft.com/office/drawing/2014/main" id="{7824EC66-9CE2-4998-5AF1-0142CA26976E}"/>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spTree>
    <p:extLst>
      <p:ext uri="{BB962C8B-B14F-4D97-AF65-F5344CB8AC3E}">
        <p14:creationId xmlns:p14="http://schemas.microsoft.com/office/powerpoint/2010/main" val="256595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Methods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00000"/>
              </a:lnSpc>
              <a:spcBef>
                <a:spcPts val="300"/>
              </a:spcBef>
              <a:spcAft>
                <a:spcPts val="600"/>
              </a:spcAft>
            </a:pPr>
            <a:r>
              <a:rPr lang="en-US" sz="2000" dirty="0">
                <a:latin typeface="Cambria Math" panose="02040503050406030204" pitchFamily="18" charset="0"/>
                <a:ea typeface="Cambria Math" panose="02040503050406030204" pitchFamily="18" charset="0"/>
              </a:rPr>
              <a:t>ST Consulting bought a new car by paying $10,000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It will use it for 5 years, and the estimated residual value is $500. The estimated total mileage is 200,000 km.</a:t>
            </a:r>
          </a:p>
          <a:p>
            <a:pPr marL="344488" indent="-344488">
              <a:lnSpc>
                <a:spcPct val="100000"/>
              </a:lnSpc>
              <a:spcBef>
                <a:spcPts val="300"/>
              </a:spcBef>
              <a:spcAft>
                <a:spcPts val="600"/>
              </a:spcAft>
              <a:buNone/>
            </a:pPr>
            <a:r>
              <a:rPr lang="en-US" sz="2000" dirty="0">
                <a:latin typeface="Cambria Math" panose="02040503050406030204" pitchFamily="18" charset="0"/>
                <a:ea typeface="Cambria Math" panose="02040503050406030204" pitchFamily="18" charset="0"/>
              </a:rPr>
              <a:t>   - The car is used for 30,000km</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(1st</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year),</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60,000km</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(2nd</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year),</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40,000km</a:t>
            </a:r>
            <a:r>
              <a:rPr lang="ko-KR" altLang="en-US" sz="2000" dirty="0">
                <a:latin typeface="Cambria Math" panose="02040503050406030204" pitchFamily="18" charset="0"/>
                <a:ea typeface="Cambria Math" panose="02040503050406030204" pitchFamily="18" charset="0"/>
              </a:rPr>
              <a:t> </a:t>
            </a:r>
            <a:r>
              <a:rPr lang="en-US" altLang="ko-KR" sz="2000" dirty="0">
                <a:latin typeface="Cambria Math" panose="02040503050406030204" pitchFamily="18" charset="0"/>
                <a:ea typeface="Cambria Math" panose="02040503050406030204" pitchFamily="18" charset="0"/>
              </a:rPr>
              <a:t>(3</a:t>
            </a:r>
            <a:r>
              <a:rPr lang="en-US" altLang="ko-KR" sz="2000" baseline="30000" dirty="0">
                <a:latin typeface="Cambria Math" panose="02040503050406030204" pitchFamily="18" charset="0"/>
                <a:ea typeface="Cambria Math" panose="02040503050406030204" pitchFamily="18" charset="0"/>
              </a:rPr>
              <a:t>rd</a:t>
            </a:r>
            <a:r>
              <a:rPr lang="en-US" altLang="ko-KR" sz="2000" dirty="0">
                <a:latin typeface="Cambria Math" panose="02040503050406030204" pitchFamily="18" charset="0"/>
                <a:ea typeface="Cambria Math" panose="02040503050406030204" pitchFamily="18" charset="0"/>
              </a:rPr>
              <a:t> and 4</a:t>
            </a:r>
            <a:r>
              <a:rPr lang="en-US" altLang="ko-KR" sz="2000" baseline="30000" dirty="0">
                <a:latin typeface="Cambria Math" panose="02040503050406030204" pitchFamily="18" charset="0"/>
                <a:ea typeface="Cambria Math" panose="02040503050406030204" pitchFamily="18" charset="0"/>
              </a:rPr>
              <a:t>th</a:t>
            </a:r>
            <a:r>
              <a:rPr lang="en-US" altLang="ko-KR" sz="2000" dirty="0">
                <a:latin typeface="Cambria Math" panose="02040503050406030204" pitchFamily="18" charset="0"/>
                <a:ea typeface="Cambria Math" panose="02040503050406030204" pitchFamily="18" charset="0"/>
              </a:rPr>
              <a:t> year), and 30,000km (5</a:t>
            </a:r>
            <a:r>
              <a:rPr lang="en-US" altLang="ko-KR" sz="2000" baseline="30000" dirty="0">
                <a:latin typeface="Cambria Math" panose="02040503050406030204" pitchFamily="18" charset="0"/>
                <a:ea typeface="Cambria Math" panose="02040503050406030204" pitchFamily="18" charset="0"/>
              </a:rPr>
              <a:t>th</a:t>
            </a:r>
            <a:r>
              <a:rPr lang="en-US" altLang="ko-KR" sz="2000" dirty="0">
                <a:latin typeface="Cambria Math" panose="02040503050406030204" pitchFamily="18" charset="0"/>
                <a:ea typeface="Cambria Math" panose="02040503050406030204" pitchFamily="18" charset="0"/>
              </a:rPr>
              <a:t> year).</a:t>
            </a:r>
            <a:endParaRPr lang="en-US"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r>
              <a:rPr lang="en-US" sz="2000" dirty="0">
                <a:latin typeface="Cambria Math" panose="02040503050406030204" pitchFamily="18" charset="0"/>
                <a:ea typeface="Cambria Math" panose="02040503050406030204" pitchFamily="18" charset="0"/>
              </a:rPr>
              <a:t>What is the depreciation amount in each year?</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26</a:t>
            </a:fld>
            <a:endParaRPr lang="en-US" dirty="0"/>
          </a:p>
        </p:txBody>
      </p:sp>
      <p:graphicFrame>
        <p:nvGraphicFramePr>
          <p:cNvPr id="7" name="Table 6">
            <a:extLst>
              <a:ext uri="{FF2B5EF4-FFF2-40B4-BE49-F238E27FC236}">
                <a16:creationId xmlns:a16="http://schemas.microsoft.com/office/drawing/2014/main" id="{790C90F2-2571-C607-760F-C82989B2C997}"/>
              </a:ext>
            </a:extLst>
          </p:cNvPr>
          <p:cNvGraphicFramePr>
            <a:graphicFrameLocks noGrp="1"/>
          </p:cNvGraphicFramePr>
          <p:nvPr/>
        </p:nvGraphicFramePr>
        <p:xfrm>
          <a:off x="2821664" y="3991106"/>
          <a:ext cx="6778027" cy="2024987"/>
        </p:xfrm>
        <a:graphic>
          <a:graphicData uri="http://schemas.openxmlformats.org/drawingml/2006/table">
            <a:tbl>
              <a:tblPr>
                <a:tableStyleId>{5C22544A-7EE6-4342-B048-85BDC9FD1C3A}</a:tableStyleId>
              </a:tblPr>
              <a:tblGrid>
                <a:gridCol w="753550">
                  <a:extLst>
                    <a:ext uri="{9D8B030D-6E8A-4147-A177-3AD203B41FA5}">
                      <a16:colId xmlns:a16="http://schemas.microsoft.com/office/drawing/2014/main" val="2100522694"/>
                    </a:ext>
                  </a:extLst>
                </a:gridCol>
                <a:gridCol w="1020433">
                  <a:extLst>
                    <a:ext uri="{9D8B030D-6E8A-4147-A177-3AD203B41FA5}">
                      <a16:colId xmlns:a16="http://schemas.microsoft.com/office/drawing/2014/main" val="2393826036"/>
                    </a:ext>
                  </a:extLst>
                </a:gridCol>
                <a:gridCol w="1554197">
                  <a:extLst>
                    <a:ext uri="{9D8B030D-6E8A-4147-A177-3AD203B41FA5}">
                      <a16:colId xmlns:a16="http://schemas.microsoft.com/office/drawing/2014/main" val="1177636577"/>
                    </a:ext>
                  </a:extLst>
                </a:gridCol>
                <a:gridCol w="1966296">
                  <a:extLst>
                    <a:ext uri="{9D8B030D-6E8A-4147-A177-3AD203B41FA5}">
                      <a16:colId xmlns:a16="http://schemas.microsoft.com/office/drawing/2014/main" val="2313752657"/>
                    </a:ext>
                  </a:extLst>
                </a:gridCol>
                <a:gridCol w="1483551">
                  <a:extLst>
                    <a:ext uri="{9D8B030D-6E8A-4147-A177-3AD203B41FA5}">
                      <a16:colId xmlns:a16="http://schemas.microsoft.com/office/drawing/2014/main" val="4155483058"/>
                    </a:ext>
                  </a:extLst>
                </a:gridCol>
              </a:tblGrid>
              <a:tr h="209546">
                <a:tc rowSpan="2">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rowSpan="2">
                  <a:txBody>
                    <a:bodyPr/>
                    <a:lstStyle/>
                    <a:p>
                      <a:pPr algn="ctr" fontAlgn="ctr"/>
                      <a:r>
                        <a:rPr lang="en-US" sz="1200" b="1" u="none" strike="noStrike" dirty="0">
                          <a:effectLst/>
                        </a:rPr>
                        <a:t>Straight-Line</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rowSpan="2">
                  <a:txBody>
                    <a:bodyPr/>
                    <a:lstStyle/>
                    <a:p>
                      <a:pPr algn="ctr" fontAlgn="ctr"/>
                      <a:r>
                        <a:rPr lang="en-US" sz="1200" b="1" u="none" strike="noStrike" dirty="0">
                          <a:effectLst/>
                        </a:rPr>
                        <a:t>Units-of-Production</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gridSpan="2">
                  <a:txBody>
                    <a:bodyPr/>
                    <a:lstStyle/>
                    <a:p>
                      <a:pPr algn="ctr" fontAlgn="ctr"/>
                      <a:r>
                        <a:rPr lang="en-US" sz="1200" b="1" u="none" strike="noStrike" dirty="0">
                          <a:effectLst/>
                        </a:rPr>
                        <a:t>Accelerated Depreciation</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hMerge="1">
                  <a:txBody>
                    <a:bodyPr/>
                    <a:lstStyle/>
                    <a:p>
                      <a:endParaRPr lang="en-US"/>
                    </a:p>
                  </a:txBody>
                  <a:tcPr/>
                </a:tc>
                <a:extLst>
                  <a:ext uri="{0D108BD9-81ED-4DB2-BD59-A6C34878D82A}">
                    <a16:rowId xmlns:a16="http://schemas.microsoft.com/office/drawing/2014/main" val="1904939280"/>
                  </a:ext>
                </a:extLst>
              </a:tr>
              <a:tr h="20954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1" u="none" strike="noStrike" dirty="0">
                          <a:effectLst/>
                        </a:rPr>
                        <a:t>Carrying Book Value</a:t>
                      </a:r>
                    </a:p>
                    <a:p>
                      <a:pPr algn="ctr" fontAlgn="ctr"/>
                      <a:r>
                        <a:rPr lang="en-US" sz="1200" b="1" i="0" u="none" strike="noStrike" dirty="0">
                          <a:solidFill>
                            <a:srgbClr val="000000"/>
                          </a:solidFill>
                          <a:effectLst/>
                          <a:latin typeface="Calibri" panose="020F0502020204030204" pitchFamily="34" charset="0"/>
                        </a:rPr>
                        <a:t>(A)</a:t>
                      </a:r>
                    </a:p>
                  </a:txBody>
                  <a:tcPr marL="9525" marR="9525" marT="9525" marB="0" anchor="ctr">
                    <a:solidFill>
                      <a:schemeClr val="accent5">
                        <a:lumMod val="40000"/>
                        <a:lumOff val="60000"/>
                      </a:schemeClr>
                    </a:solidFill>
                  </a:tcPr>
                </a:tc>
                <a:tc>
                  <a:txBody>
                    <a:bodyPr/>
                    <a:lstStyle/>
                    <a:p>
                      <a:pPr algn="ctr" fontAlgn="b"/>
                      <a:r>
                        <a:rPr lang="en-US" sz="1200" b="1" u="none" strike="noStrike" dirty="0">
                          <a:effectLst/>
                        </a:rPr>
                        <a:t>Depreciation Amount</a:t>
                      </a:r>
                    </a:p>
                    <a:p>
                      <a:pPr algn="ctr" fontAlgn="b"/>
                      <a:r>
                        <a:rPr lang="en-US" sz="1200" b="1" i="0" u="none" strike="noStrike" dirty="0">
                          <a:solidFill>
                            <a:srgbClr val="000000"/>
                          </a:solidFill>
                          <a:effectLst/>
                          <a:latin typeface="Calibri" panose="020F0502020204030204" pitchFamily="34" charset="0"/>
                        </a:rPr>
                        <a:t>(A * 0.45)</a:t>
                      </a:r>
                    </a:p>
                  </a:txBody>
                  <a:tcPr marL="9525" marR="9525" marT="9525" marB="0" anchor="ctr">
                    <a:solidFill>
                      <a:schemeClr val="accent5">
                        <a:lumMod val="40000"/>
                        <a:lumOff val="60000"/>
                      </a:schemeClr>
                    </a:solidFill>
                  </a:tcPr>
                </a:tc>
                <a:extLst>
                  <a:ext uri="{0D108BD9-81ED-4DB2-BD59-A6C34878D82A}">
                    <a16:rowId xmlns:a16="http://schemas.microsoft.com/office/drawing/2014/main" val="1653462429"/>
                  </a:ext>
                </a:extLst>
              </a:tr>
              <a:tr h="209546">
                <a:tc>
                  <a:txBody>
                    <a:bodyPr/>
                    <a:lstStyle/>
                    <a:p>
                      <a:pPr algn="ctr" fontAlgn="ctr"/>
                      <a:r>
                        <a:rPr lang="en-US" sz="1200" u="none" strike="noStrike" dirty="0">
                          <a:effectLst/>
                        </a:rPr>
                        <a:t>1</a:t>
                      </a:r>
                      <a:r>
                        <a:rPr lang="en-US" sz="1200" u="none" strike="noStrike" baseline="30000" dirty="0">
                          <a:effectLst/>
                        </a:rPr>
                        <a:t>st</a:t>
                      </a:r>
                      <a:r>
                        <a:rPr lang="en-US" sz="1200" u="none" strike="noStrike" dirty="0">
                          <a:effectLst/>
                        </a:rPr>
                        <a:t> year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1,425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10,000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4,507</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632115"/>
                  </a:ext>
                </a:extLst>
              </a:tr>
              <a:tr h="209546">
                <a:tc>
                  <a:txBody>
                    <a:bodyPr/>
                    <a:lstStyle/>
                    <a:p>
                      <a:pPr algn="ctr" fontAlgn="ctr"/>
                      <a:r>
                        <a:rPr lang="en-US" sz="1200" u="none" strike="noStrike" dirty="0">
                          <a:effectLst/>
                        </a:rPr>
                        <a:t>2</a:t>
                      </a:r>
                      <a:r>
                        <a:rPr lang="en-US" sz="1200" u="none" strike="noStrike" baseline="30000" dirty="0">
                          <a:effectLst/>
                        </a:rPr>
                        <a:t>nd</a:t>
                      </a:r>
                      <a:r>
                        <a:rPr lang="en-US" sz="1200" u="none" strike="noStrike" dirty="0">
                          <a:effectLst/>
                        </a:rPr>
                        <a:t> year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2,850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5,493 (=10000 – 4507)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2,476</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4126706"/>
                  </a:ext>
                </a:extLst>
              </a:tr>
              <a:tr h="209546">
                <a:tc>
                  <a:txBody>
                    <a:bodyPr/>
                    <a:lstStyle/>
                    <a:p>
                      <a:pPr algn="ctr" fontAlgn="ctr"/>
                      <a:r>
                        <a:rPr lang="en-US" sz="1200" u="none" strike="noStrike" dirty="0">
                          <a:effectLst/>
                        </a:rPr>
                        <a:t>3</a:t>
                      </a:r>
                      <a:r>
                        <a:rPr lang="en-US" sz="1200" u="none" strike="noStrike" baseline="30000" dirty="0">
                          <a:effectLst/>
                        </a:rPr>
                        <a:t>rd</a:t>
                      </a:r>
                      <a:r>
                        <a:rPr lang="en-US" sz="1200" u="none" strike="noStrike" dirty="0">
                          <a:effectLst/>
                        </a:rPr>
                        <a:t> year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3,017 (=5493 – 2476)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1,360</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7062964"/>
                  </a:ext>
                </a:extLst>
              </a:tr>
              <a:tr h="209546">
                <a:tc>
                  <a:txBody>
                    <a:bodyPr/>
                    <a:lstStyle/>
                    <a:p>
                      <a:pPr algn="ctr" fontAlgn="ctr"/>
                      <a:r>
                        <a:rPr lang="en-US" sz="1200" u="none" strike="noStrike" dirty="0">
                          <a:effectLst/>
                        </a:rPr>
                        <a:t>4</a:t>
                      </a:r>
                      <a:r>
                        <a:rPr lang="en-US" sz="1200" u="none" strike="noStrike" baseline="30000" dirty="0">
                          <a:effectLst/>
                        </a:rPr>
                        <a:t>th</a:t>
                      </a:r>
                      <a:r>
                        <a:rPr lang="en-US" sz="1200" u="none" strike="noStrike" dirty="0">
                          <a:effectLst/>
                        </a:rPr>
                        <a:t> year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1,657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747</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0816964"/>
                  </a:ext>
                </a:extLst>
              </a:tr>
              <a:tr h="209546">
                <a:tc>
                  <a:txBody>
                    <a:bodyPr/>
                    <a:lstStyle/>
                    <a:p>
                      <a:pPr algn="ctr" fontAlgn="ctr"/>
                      <a:r>
                        <a:rPr lang="en-US" sz="1200" u="none" strike="noStrike" dirty="0">
                          <a:effectLst/>
                        </a:rPr>
                        <a:t>5</a:t>
                      </a:r>
                      <a:r>
                        <a:rPr lang="en-US" sz="1200" u="none" strike="noStrike" baseline="30000" dirty="0">
                          <a:effectLst/>
                        </a:rPr>
                        <a:t>th</a:t>
                      </a:r>
                      <a:r>
                        <a:rPr lang="en-US" sz="1200" u="none" strike="noStrike" dirty="0">
                          <a:effectLst/>
                        </a:rPr>
                        <a:t> year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1,900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1,425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910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410</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1655028"/>
                  </a:ext>
                </a:extLst>
              </a:tr>
              <a:tr h="209546">
                <a:tc>
                  <a:txBody>
                    <a:bodyPr/>
                    <a:lstStyle/>
                    <a:p>
                      <a:pPr algn="ctr" fontAlgn="ctr"/>
                      <a:r>
                        <a:rPr lang="en-US" sz="1200" u="none" strike="noStrike" dirty="0">
                          <a:solidFill>
                            <a:srgbClr val="C00000"/>
                          </a:solidFill>
                          <a:effectLst/>
                        </a:rPr>
                        <a:t>Total</a:t>
                      </a:r>
                      <a:endParaRPr lang="en-US" sz="1200" b="0"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9,500</a:t>
                      </a:r>
                      <a:endParaRPr lang="en-US" sz="1200" b="0"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9,500</a:t>
                      </a:r>
                      <a:endParaRPr lang="en-US" sz="1200" b="0"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21,077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9,500</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87118050"/>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76EAE95-A8E6-43CB-4110-A82A6E0156E3}"/>
                  </a:ext>
                </a:extLst>
              </p:cNvPr>
              <p:cNvSpPr txBox="1"/>
              <p:nvPr/>
            </p:nvSpPr>
            <p:spPr>
              <a:xfrm>
                <a:off x="2821664" y="5921117"/>
                <a:ext cx="7267554" cy="963982"/>
              </a:xfrm>
              <a:prstGeom prst="rect">
                <a:avLst/>
              </a:prstGeom>
              <a:noFill/>
              <a:ln>
                <a:noFill/>
              </a:ln>
            </p:spPr>
            <p:txBody>
              <a:bodyPr wrap="square" rtlCol="0">
                <a:spAutoFit/>
              </a:bodyPr>
              <a:lstStyle/>
              <a:p>
                <a:r>
                  <a:rPr lang="en-US" sz="1400" dirty="0">
                    <a:ea typeface="Cambria Math" panose="02040503050406030204" pitchFamily="18" charset="0"/>
                  </a:rPr>
                  <a:t>    *     1 – </a:t>
                </a:r>
                <a14:m>
                  <m:oMath xmlns:m="http://schemas.openxmlformats.org/officeDocument/2006/math">
                    <m:rad>
                      <m:radPr>
                        <m:ctrlPr>
                          <a:rPr lang="en-US" sz="1400" i="1">
                            <a:latin typeface="Cambria Math" panose="02040503050406030204" pitchFamily="18" charset="0"/>
                            <a:ea typeface="Cambria Math" panose="02040503050406030204" pitchFamily="18" charset="0"/>
                          </a:rPr>
                        </m:ctrlPr>
                      </m:radPr>
                      <m:deg>
                        <m:r>
                          <m:rPr>
                            <m:brk m:alnAt="7"/>
                          </m:rPr>
                          <a:rPr lang="en-US" sz="1400" i="1">
                            <a:latin typeface="Cambria Math" panose="02040503050406030204" pitchFamily="18" charset="0"/>
                            <a:ea typeface="Cambria Math" panose="02040503050406030204" pitchFamily="18" charset="0"/>
                          </a:rPr>
                          <m:t>5</m:t>
                        </m:r>
                      </m:deg>
                      <m:e>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500</m:t>
                            </m:r>
                          </m:num>
                          <m:den>
                            <m:r>
                              <a:rPr lang="en-US" sz="1400" i="1">
                                <a:latin typeface="Cambria Math" panose="02040503050406030204" pitchFamily="18" charset="0"/>
                                <a:ea typeface="Cambria Math" panose="02040503050406030204" pitchFamily="18" charset="0"/>
                              </a:rPr>
                              <m:t>10000</m:t>
                            </m:r>
                          </m:den>
                        </m:f>
                      </m:e>
                    </m:rad>
                  </m:oMath>
                </a14:m>
                <a:r>
                  <a:rPr lang="en-US" sz="1400" dirty="0">
                    <a:ea typeface="Cambria Math" panose="02040503050406030204" pitchFamily="18" charset="0"/>
                  </a:rPr>
                  <a:t>  = 0.45  </a:t>
                </a:r>
              </a:p>
              <a:p>
                <a:endParaRPr lang="en-US" sz="1400" dirty="0">
                  <a:ea typeface="Cambria Math" panose="02040503050406030204" pitchFamily="18" charset="0"/>
                </a:endParaRPr>
              </a:p>
              <a:p>
                <a:r>
                  <a:rPr lang="en-US" sz="1400" dirty="0">
                    <a:ea typeface="Cambria Math" panose="02040503050406030204" pitchFamily="18" charset="0"/>
                  </a:rPr>
                  <a:t>            [or    10,000 *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(1−0.45)</m:t>
                        </m:r>
                      </m:e>
                      <m:sup>
                        <m:r>
                          <a:rPr lang="en-US" sz="1400" i="1">
                            <a:latin typeface="Cambria Math" panose="02040503050406030204" pitchFamily="18" charset="0"/>
                            <a:ea typeface="Cambria Math" panose="02040503050406030204" pitchFamily="18" charset="0"/>
                          </a:rPr>
                          <m:t>5</m:t>
                        </m:r>
                      </m:sup>
                    </m:sSup>
                  </m:oMath>
                </a14:m>
                <a:r>
                  <a:rPr lang="en-US" sz="1400" dirty="0"/>
                  <a:t> = 500 ]</a:t>
                </a:r>
              </a:p>
            </p:txBody>
          </p:sp>
        </mc:Choice>
        <mc:Fallback>
          <p:sp>
            <p:nvSpPr>
              <p:cNvPr id="8" name="TextBox 7">
                <a:extLst>
                  <a:ext uri="{FF2B5EF4-FFF2-40B4-BE49-F238E27FC236}">
                    <a16:creationId xmlns:a16="http://schemas.microsoft.com/office/drawing/2014/main" id="{D76EAE95-A8E6-43CB-4110-A82A6E0156E3}"/>
                  </a:ext>
                </a:extLst>
              </p:cNvPr>
              <p:cNvSpPr txBox="1">
                <a:spLocks noRot="1" noChangeAspect="1" noMove="1" noResize="1" noEditPoints="1" noAdjustHandles="1" noChangeArrowheads="1" noChangeShapeType="1" noTextEdit="1"/>
              </p:cNvSpPr>
              <p:nvPr/>
            </p:nvSpPr>
            <p:spPr>
              <a:xfrm>
                <a:off x="2821664" y="5921117"/>
                <a:ext cx="7267554" cy="963982"/>
              </a:xfrm>
              <a:prstGeom prst="rect">
                <a:avLst/>
              </a:prstGeom>
              <a:blipFill>
                <a:blip r:embed="rId2"/>
                <a:stretch>
                  <a:fillRect b="-5696"/>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120706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27</a:t>
            </a:fld>
            <a:endParaRPr lang="en-US" dirty="0"/>
          </a:p>
        </p:txBody>
      </p:sp>
    </p:spTree>
    <p:extLst>
      <p:ext uri="{BB962C8B-B14F-4D97-AF65-F5344CB8AC3E}">
        <p14:creationId xmlns:p14="http://schemas.microsoft.com/office/powerpoint/2010/main" val="97619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dirty="0">
                <a:latin typeface="Cambria Math" panose="02040503050406030204" pitchFamily="18" charset="0"/>
                <a:ea typeface="Cambria Math" panose="02040503050406030204" pitchFamily="18" charset="0"/>
              </a:rPr>
              <a:t>Impairment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building by paying $1,000,000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building for 20 years. And after 20 years, ST Consulting thinks the building has no value.</a:t>
            </a:r>
          </a:p>
          <a:p>
            <a:pPr>
              <a:lnSpc>
                <a:spcPct val="100000"/>
              </a:lnSpc>
              <a:spcBef>
                <a:spcPts val="300"/>
              </a:spcBef>
              <a:spcAft>
                <a:spcPts val="600"/>
              </a:spcAft>
            </a:pPr>
            <a:r>
              <a:rPr lang="en-US" sz="2000" dirty="0">
                <a:latin typeface="Cambria Math" panose="02040503050406030204" pitchFamily="18" charset="0"/>
                <a:ea typeface="Cambria Math" panose="02040503050406030204" pitchFamily="18" charset="0"/>
              </a:rPr>
              <a:t>Impairment</a:t>
            </a:r>
          </a:p>
          <a:p>
            <a:pPr marL="398463" indent="-398463">
              <a:lnSpc>
                <a:spcPct val="100000"/>
              </a:lnSpc>
              <a:spcBef>
                <a:spcPts val="300"/>
              </a:spcBef>
              <a:spcAft>
                <a:spcPts val="600"/>
              </a:spcAft>
              <a:buNone/>
            </a:pPr>
            <a:r>
              <a:rPr lang="en-US" sz="2000" dirty="0">
                <a:latin typeface="Cambria Math" panose="02040503050406030204" pitchFamily="18" charset="0"/>
                <a:ea typeface="Cambria Math" panose="02040503050406030204" pitchFamily="18" charset="0"/>
              </a:rPr>
              <a:t>    - On 2023. 12. 31., the recoverable amount of the building is 700,000. The estimated residual value and expected useful life are the same.</a:t>
            </a:r>
          </a:p>
          <a:p>
            <a:pPr>
              <a:lnSpc>
                <a:spcPct val="100000"/>
              </a:lnSpc>
              <a:spcBef>
                <a:spcPts val="300"/>
              </a:spcBef>
              <a:spcAft>
                <a:spcPts val="6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C890EB53-D978-8060-02EA-C048D0B9992C}"/>
              </a:ext>
            </a:extLst>
          </p:cNvPr>
          <p:cNvSpPr txBox="1"/>
          <p:nvPr/>
        </p:nvSpPr>
        <p:spPr>
          <a:xfrm>
            <a:off x="2824376" y="4682844"/>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Depreciation expense        $50,000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CF928E5E-C0CD-F66E-EF4B-E4C47D8CA5DB}"/>
              </a:ext>
            </a:extLst>
          </p:cNvPr>
          <p:cNvSpPr txBox="1"/>
          <p:nvPr/>
        </p:nvSpPr>
        <p:spPr>
          <a:xfrm>
            <a:off x="6450903" y="4683044"/>
            <a:ext cx="3753924"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Accumulated depreciation    $50,000</a:t>
            </a:r>
          </a:p>
        </p:txBody>
      </p:sp>
      <p:sp>
        <p:nvSpPr>
          <p:cNvPr id="7" name="Rectangle: Rounded Corners 6">
            <a:extLst>
              <a:ext uri="{FF2B5EF4-FFF2-40B4-BE49-F238E27FC236}">
                <a16:creationId xmlns:a16="http://schemas.microsoft.com/office/drawing/2014/main" id="{E40A95FF-6391-5B6D-5A51-44E1D1E88CBA}"/>
              </a:ext>
            </a:extLst>
          </p:cNvPr>
          <p:cNvSpPr/>
          <p:nvPr/>
        </p:nvSpPr>
        <p:spPr>
          <a:xfrm>
            <a:off x="2636066" y="4695750"/>
            <a:ext cx="7588314"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66A15A-D3DE-8F3F-C62D-0305A52511AB}"/>
              </a:ext>
            </a:extLst>
          </p:cNvPr>
          <p:cNvSpPr txBox="1"/>
          <p:nvPr/>
        </p:nvSpPr>
        <p:spPr>
          <a:xfrm>
            <a:off x="2361116" y="4376148"/>
            <a:ext cx="1190860"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2023.12.31.</a:t>
            </a:r>
            <a:endParaRPr lang="en-US" sz="1400" dirty="0">
              <a:solidFill>
                <a:srgbClr val="C00000"/>
              </a:solidFill>
            </a:endParaRPr>
          </a:p>
        </p:txBody>
      </p:sp>
      <p:sp>
        <p:nvSpPr>
          <p:cNvPr id="28" name="TextBox 27">
            <a:extLst>
              <a:ext uri="{FF2B5EF4-FFF2-40B4-BE49-F238E27FC236}">
                <a16:creationId xmlns:a16="http://schemas.microsoft.com/office/drawing/2014/main" id="{AEDA01EA-2CEB-AC3D-F359-67786240EC5C}"/>
              </a:ext>
            </a:extLst>
          </p:cNvPr>
          <p:cNvSpPr txBox="1"/>
          <p:nvPr/>
        </p:nvSpPr>
        <p:spPr>
          <a:xfrm>
            <a:off x="2806505" y="6936406"/>
            <a:ext cx="7267554" cy="523220"/>
          </a:xfrm>
          <a:prstGeom prst="rect">
            <a:avLst/>
          </a:prstGeom>
          <a:noFill/>
          <a:ln>
            <a:noFill/>
          </a:ln>
        </p:spPr>
        <p:txBody>
          <a:bodyPr wrap="square" rtlCol="0">
            <a:spAutoFit/>
          </a:bodyPr>
          <a:lstStyle/>
          <a:p>
            <a:r>
              <a:rPr lang="en-US" sz="1400" dirty="0">
                <a:ea typeface="Cambria Math" panose="02040503050406030204" pitchFamily="18" charset="0"/>
              </a:rPr>
              <a:t>  *  (1,000,000 – 0 ) / 20 = 50,000</a:t>
            </a:r>
          </a:p>
          <a:p>
            <a:r>
              <a:rPr lang="en-US" sz="1400" dirty="0"/>
              <a:t>**  (1,000,000 – 50,000 * 2 + 72,000 – 0 ) / (20 – 2) = 54,000</a:t>
            </a:r>
          </a:p>
        </p:txBody>
      </p:sp>
      <p:sp>
        <p:nvSpPr>
          <p:cNvPr id="19" name="TextBox 18">
            <a:extLst>
              <a:ext uri="{FF2B5EF4-FFF2-40B4-BE49-F238E27FC236}">
                <a16:creationId xmlns:a16="http://schemas.microsoft.com/office/drawing/2014/main" id="{1460C54A-D0CE-65B1-4273-7760CEE23B43}"/>
              </a:ext>
            </a:extLst>
          </p:cNvPr>
          <p:cNvSpPr txBox="1"/>
          <p:nvPr/>
        </p:nvSpPr>
        <p:spPr>
          <a:xfrm>
            <a:off x="2937273" y="6160295"/>
            <a:ext cx="7267554" cy="738664"/>
          </a:xfrm>
          <a:prstGeom prst="rect">
            <a:avLst/>
          </a:prstGeom>
          <a:noFill/>
          <a:ln>
            <a:noFill/>
          </a:ln>
        </p:spPr>
        <p:txBody>
          <a:bodyPr wrap="square" rtlCol="0">
            <a:spAutoFit/>
          </a:bodyPr>
          <a:lstStyle/>
          <a:p>
            <a:r>
              <a:rPr lang="en-US" sz="1400" dirty="0">
                <a:ea typeface="Cambria Math" panose="02040503050406030204" pitchFamily="18" charset="0"/>
              </a:rPr>
              <a:t>* “Impairment Loss” is an expense type account.</a:t>
            </a:r>
          </a:p>
          <a:p>
            <a:r>
              <a:rPr lang="en-US" sz="1400" dirty="0">
                <a:ea typeface="Cambria Math" panose="02040503050406030204" pitchFamily="18" charset="0"/>
              </a:rPr>
              <a:t>   “Accumulated Impairment Losses” is an asset type account (contra-asset).</a:t>
            </a:r>
            <a:endParaRPr lang="en-US" sz="1400" dirty="0"/>
          </a:p>
          <a:p>
            <a:endParaRPr lang="en-US" sz="1400" dirty="0"/>
          </a:p>
        </p:txBody>
      </p:sp>
      <p:sp>
        <p:nvSpPr>
          <p:cNvPr id="20" name="TextBox 19">
            <a:extLst>
              <a:ext uri="{FF2B5EF4-FFF2-40B4-BE49-F238E27FC236}">
                <a16:creationId xmlns:a16="http://schemas.microsoft.com/office/drawing/2014/main" id="{C9475667-CAE0-EAAE-2D8B-35C0B2F03A13}"/>
              </a:ext>
            </a:extLst>
          </p:cNvPr>
          <p:cNvSpPr txBox="1"/>
          <p:nvPr/>
        </p:nvSpPr>
        <p:spPr>
          <a:xfrm>
            <a:off x="2840975" y="5659106"/>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Impairment Loss              $200,000</a:t>
            </a:r>
            <a:endParaRPr lang="en-US" dirty="0">
              <a:solidFill>
                <a:schemeClr val="accent5">
                  <a:lumMod val="75000"/>
                </a:schemeClr>
              </a:solidFill>
            </a:endParaRPr>
          </a:p>
        </p:txBody>
      </p:sp>
      <p:sp>
        <p:nvSpPr>
          <p:cNvPr id="21" name="TextBox 20">
            <a:extLst>
              <a:ext uri="{FF2B5EF4-FFF2-40B4-BE49-F238E27FC236}">
                <a16:creationId xmlns:a16="http://schemas.microsoft.com/office/drawing/2014/main" id="{79BDA106-46AC-8D21-22FC-F81DD80D91AD}"/>
              </a:ext>
            </a:extLst>
          </p:cNvPr>
          <p:cNvSpPr txBox="1"/>
          <p:nvPr/>
        </p:nvSpPr>
        <p:spPr>
          <a:xfrm>
            <a:off x="6467502" y="5659306"/>
            <a:ext cx="3753924" cy="348813"/>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Accumulated Impairment Losses</a:t>
            </a:r>
            <a:r>
              <a:rPr lang="en-US" dirty="0">
                <a:solidFill>
                  <a:schemeClr val="accent5">
                    <a:lumMod val="75000"/>
                  </a:schemeClr>
                </a:solidFill>
                <a:latin typeface="Cambria Math" panose="02040503050406030204" pitchFamily="18" charset="0"/>
                <a:ea typeface="Cambria Math" panose="02040503050406030204" pitchFamily="18" charset="0"/>
              </a:rPr>
              <a:t> $200,000</a:t>
            </a:r>
          </a:p>
        </p:txBody>
      </p:sp>
      <p:sp>
        <p:nvSpPr>
          <p:cNvPr id="22" name="Rectangle: Rounded Corners 21">
            <a:extLst>
              <a:ext uri="{FF2B5EF4-FFF2-40B4-BE49-F238E27FC236}">
                <a16:creationId xmlns:a16="http://schemas.microsoft.com/office/drawing/2014/main" id="{CE815159-A47A-D37F-1533-70946FC18635}"/>
              </a:ext>
            </a:extLst>
          </p:cNvPr>
          <p:cNvSpPr/>
          <p:nvPr/>
        </p:nvSpPr>
        <p:spPr>
          <a:xfrm>
            <a:off x="2652665" y="5672012"/>
            <a:ext cx="7588314"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F0437D3-5FA6-59BC-3012-2027CCC99B60}"/>
              </a:ext>
            </a:extLst>
          </p:cNvPr>
          <p:cNvSpPr txBox="1"/>
          <p:nvPr/>
        </p:nvSpPr>
        <p:spPr>
          <a:xfrm>
            <a:off x="2377715" y="5352410"/>
            <a:ext cx="1190860"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2023.12.31.</a:t>
            </a:r>
            <a:endParaRPr lang="en-US" sz="1400" dirty="0">
              <a:solidFill>
                <a:srgbClr val="C00000"/>
              </a:solidFill>
            </a:endParaRPr>
          </a:p>
        </p:txBody>
      </p:sp>
    </p:spTree>
    <p:extLst>
      <p:ext uri="{BB962C8B-B14F-4D97-AF65-F5344CB8AC3E}">
        <p14:creationId xmlns:p14="http://schemas.microsoft.com/office/powerpoint/2010/main" val="3392576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515351" cy="1325563"/>
          </a:xfrm>
        </p:spPr>
        <p:txBody>
          <a:bodyPr>
            <a:normAutofit/>
          </a:bodyPr>
          <a:lstStyle/>
          <a:p>
            <a:r>
              <a:rPr lang="en-US" dirty="0">
                <a:latin typeface="Cambria Math" panose="02040503050406030204" pitchFamily="18" charset="0"/>
                <a:ea typeface="Cambria Math" panose="02040503050406030204" pitchFamily="18" charset="0"/>
              </a:rPr>
              <a:t>Impairment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300"/>
              </a:lnSpc>
              <a:spcBef>
                <a:spcPts val="300"/>
              </a:spcBef>
              <a:spcAft>
                <a:spcPts val="1800"/>
              </a:spcAft>
            </a:pPr>
            <a:r>
              <a:rPr lang="en-US" sz="2000" dirty="0">
                <a:latin typeface="Cambria Math" panose="02040503050406030204" pitchFamily="18" charset="0"/>
                <a:ea typeface="Cambria Math" panose="02040503050406030204" pitchFamily="18" charset="0"/>
              </a:rPr>
              <a:t>ST Consulting bought a new building by paying $1,000,000 of cash on January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2022. ST Consulting guesses that it will use the building for 20 years. And after 20 years, ST Consulting thinks the building has no value.</a:t>
            </a:r>
          </a:p>
          <a:p>
            <a:pPr>
              <a:lnSpc>
                <a:spcPct val="100000"/>
              </a:lnSpc>
              <a:spcBef>
                <a:spcPts val="300"/>
              </a:spcBef>
              <a:spcAft>
                <a:spcPts val="600"/>
              </a:spcAft>
            </a:pPr>
            <a:r>
              <a:rPr lang="en-US" sz="2000" dirty="0">
                <a:latin typeface="Cambria Math" panose="02040503050406030204" pitchFamily="18" charset="0"/>
                <a:ea typeface="Cambria Math" panose="02040503050406030204" pitchFamily="18" charset="0"/>
              </a:rPr>
              <a:t>Impairment</a:t>
            </a:r>
          </a:p>
          <a:p>
            <a:pPr marL="398463" indent="-398463">
              <a:lnSpc>
                <a:spcPct val="100000"/>
              </a:lnSpc>
              <a:spcBef>
                <a:spcPts val="300"/>
              </a:spcBef>
              <a:spcAft>
                <a:spcPts val="600"/>
              </a:spcAft>
              <a:buNone/>
            </a:pPr>
            <a:r>
              <a:rPr lang="en-US" sz="2000" dirty="0">
                <a:latin typeface="Cambria Math" panose="02040503050406030204" pitchFamily="18" charset="0"/>
                <a:ea typeface="Cambria Math" panose="02040503050406030204" pitchFamily="18" charset="0"/>
              </a:rPr>
              <a:t>    - On 2023. 12. 31., the recoverable amount of the building is 700,000. The estimated residual value and expected useful life are the same.</a:t>
            </a:r>
          </a:p>
          <a:p>
            <a:pPr>
              <a:lnSpc>
                <a:spcPct val="100000"/>
              </a:lnSpc>
              <a:spcBef>
                <a:spcPts val="300"/>
              </a:spcBef>
              <a:spcAft>
                <a:spcPts val="600"/>
              </a:spcAft>
            </a:pPr>
            <a:endParaRPr lang="en-US" sz="2000" dirty="0">
              <a:solidFill>
                <a:srgbClr val="C00000"/>
              </a:solidFill>
              <a:latin typeface="Cambria Math" panose="02040503050406030204" pitchFamily="18" charset="0"/>
              <a:ea typeface="Cambria Math" panose="02040503050406030204" pitchFamily="18" charset="0"/>
            </a:endParaRPr>
          </a:p>
        </p:txBody>
      </p:sp>
      <p:sp>
        <p:nvSpPr>
          <p:cNvPr id="28" name="TextBox 27">
            <a:extLst>
              <a:ext uri="{FF2B5EF4-FFF2-40B4-BE49-F238E27FC236}">
                <a16:creationId xmlns:a16="http://schemas.microsoft.com/office/drawing/2014/main" id="{AEDA01EA-2CEB-AC3D-F359-67786240EC5C}"/>
              </a:ext>
            </a:extLst>
          </p:cNvPr>
          <p:cNvSpPr txBox="1"/>
          <p:nvPr/>
        </p:nvSpPr>
        <p:spPr>
          <a:xfrm>
            <a:off x="2806505" y="6936406"/>
            <a:ext cx="7267554" cy="523220"/>
          </a:xfrm>
          <a:prstGeom prst="rect">
            <a:avLst/>
          </a:prstGeom>
          <a:noFill/>
          <a:ln>
            <a:noFill/>
          </a:ln>
        </p:spPr>
        <p:txBody>
          <a:bodyPr wrap="square" rtlCol="0">
            <a:spAutoFit/>
          </a:bodyPr>
          <a:lstStyle/>
          <a:p>
            <a:r>
              <a:rPr lang="en-US" sz="1400" dirty="0">
                <a:ea typeface="Cambria Math" panose="02040503050406030204" pitchFamily="18" charset="0"/>
              </a:rPr>
              <a:t>  *  (1,000,000 – 0 ) / 20 = 50,000</a:t>
            </a:r>
          </a:p>
          <a:p>
            <a:r>
              <a:rPr lang="en-US" sz="1400" dirty="0"/>
              <a:t>**  (1,000,000 – 50,000 * 2 + 72,000 – 0 ) / (20 – 2) = 54,000</a:t>
            </a:r>
          </a:p>
        </p:txBody>
      </p:sp>
      <p:pic>
        <p:nvPicPr>
          <p:cNvPr id="8" name="Picture 7">
            <a:extLst>
              <a:ext uri="{FF2B5EF4-FFF2-40B4-BE49-F238E27FC236}">
                <a16:creationId xmlns:a16="http://schemas.microsoft.com/office/drawing/2014/main" id="{FDA48CDE-CB10-6146-1209-DBA41BF12230}"/>
              </a:ext>
            </a:extLst>
          </p:cNvPr>
          <p:cNvPicPr>
            <a:picLocks noChangeAspect="1"/>
          </p:cNvPicPr>
          <p:nvPr/>
        </p:nvPicPr>
        <p:blipFill>
          <a:blip r:embed="rId2"/>
          <a:stretch>
            <a:fillRect/>
          </a:stretch>
        </p:blipFill>
        <p:spPr>
          <a:xfrm>
            <a:off x="3266685" y="4600666"/>
            <a:ext cx="5658631" cy="2055170"/>
          </a:xfrm>
          <a:prstGeom prst="rect">
            <a:avLst/>
          </a:prstGeom>
        </p:spPr>
      </p:pic>
    </p:spTree>
    <p:extLst>
      <p:ext uri="{BB962C8B-B14F-4D97-AF65-F5344CB8AC3E}">
        <p14:creationId xmlns:p14="http://schemas.microsoft.com/office/powerpoint/2010/main" val="31556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Recap the previous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900"/>
              </a:spcAft>
            </a:pPr>
            <a:r>
              <a:rPr lang="en-US" sz="2000" dirty="0">
                <a:latin typeface="Cambria Math" panose="02040503050406030204" pitchFamily="18" charset="0"/>
                <a:ea typeface="Cambria Math" panose="02040503050406030204" pitchFamily="18" charset="0"/>
              </a:rPr>
              <a:t>We evaluate the value of receivable periodically.</a:t>
            </a:r>
          </a:p>
          <a:p>
            <a:pPr marL="290513" indent="-290513">
              <a:lnSpc>
                <a:spcPts val="2000"/>
              </a:lnSpc>
              <a:spcBef>
                <a:spcPts val="300"/>
              </a:spcBef>
              <a:spcAft>
                <a:spcPts val="900"/>
              </a:spcAft>
              <a:buNone/>
            </a:pPr>
            <a:r>
              <a:rPr lang="en-US" sz="2000" dirty="0">
                <a:latin typeface="Cambria Math" panose="02040503050406030204" pitchFamily="18" charset="0"/>
                <a:ea typeface="Cambria Math" panose="02040503050406030204" pitchFamily="18" charset="0"/>
              </a:rPr>
              <a:t>   - If a customer is broken, or in trouble, we may not receive the promised amount of money from the customer. If so, we need to include this information in the financial statements.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a:t>
            </a:fld>
            <a:endParaRPr lang="en-US" dirty="0"/>
          </a:p>
        </p:txBody>
      </p:sp>
      <p:sp>
        <p:nvSpPr>
          <p:cNvPr id="9" name="TextBox 8">
            <a:extLst>
              <a:ext uri="{FF2B5EF4-FFF2-40B4-BE49-F238E27FC236}">
                <a16:creationId xmlns:a16="http://schemas.microsoft.com/office/drawing/2014/main" id="{A229B180-EFDB-4CFA-B61B-7D2AB20476C7}"/>
              </a:ext>
            </a:extLst>
          </p:cNvPr>
          <p:cNvSpPr txBox="1"/>
          <p:nvPr/>
        </p:nvSpPr>
        <p:spPr>
          <a:xfrm>
            <a:off x="2771799" y="3429132"/>
            <a:ext cx="3146713"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Bad Debt Expense         XXX</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1E72161D-F727-4F50-9DD9-56B7575166B4}"/>
              </a:ext>
            </a:extLst>
          </p:cNvPr>
          <p:cNvSpPr txBox="1"/>
          <p:nvPr/>
        </p:nvSpPr>
        <p:spPr>
          <a:xfrm>
            <a:off x="6259404" y="3429133"/>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Allowance for Bad Debts        XXX</a:t>
            </a:r>
          </a:p>
        </p:txBody>
      </p:sp>
      <p:sp>
        <p:nvSpPr>
          <p:cNvPr id="13" name="Rectangle: Rounded Corners 12">
            <a:extLst>
              <a:ext uri="{FF2B5EF4-FFF2-40B4-BE49-F238E27FC236}">
                <a16:creationId xmlns:a16="http://schemas.microsoft.com/office/drawing/2014/main" id="{47E36B0D-F4F8-4AF6-92D7-CF132484132B}"/>
              </a:ext>
            </a:extLst>
          </p:cNvPr>
          <p:cNvSpPr/>
          <p:nvPr/>
        </p:nvSpPr>
        <p:spPr>
          <a:xfrm>
            <a:off x="2667613" y="3438885"/>
            <a:ext cx="7098390" cy="36489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7A3D6A5-455A-47E3-B6EE-DF139C3EB861}"/>
              </a:ext>
            </a:extLst>
          </p:cNvPr>
          <p:cNvSpPr txBox="1"/>
          <p:nvPr/>
        </p:nvSpPr>
        <p:spPr>
          <a:xfrm>
            <a:off x="2771796" y="3850685"/>
            <a:ext cx="7267554" cy="738664"/>
          </a:xfrm>
          <a:prstGeom prst="rect">
            <a:avLst/>
          </a:prstGeom>
          <a:noFill/>
          <a:ln>
            <a:noFill/>
          </a:ln>
        </p:spPr>
        <p:txBody>
          <a:bodyPr wrap="square" rtlCol="0">
            <a:spAutoFit/>
          </a:bodyPr>
          <a:lstStyle/>
          <a:p>
            <a:r>
              <a:rPr lang="en-US" sz="1400" dirty="0">
                <a:ea typeface="Cambria Math" panose="02040503050406030204" pitchFamily="18" charset="0"/>
              </a:rPr>
              <a:t>* “Bad Debt Expense” is an expense type account.</a:t>
            </a:r>
          </a:p>
          <a:p>
            <a:r>
              <a:rPr lang="en-US" sz="1400" dirty="0"/>
              <a:t>   “</a:t>
            </a:r>
            <a:r>
              <a:rPr lang="en-US" sz="1400" dirty="0">
                <a:ea typeface="Cambria Math" panose="02040503050406030204" pitchFamily="18" charset="0"/>
              </a:rPr>
              <a:t>Allowance for Bad Debts” is an asset type account (A contra account to Accounts Receivable).</a:t>
            </a:r>
            <a:endParaRPr lang="en-US" sz="1400" dirty="0"/>
          </a:p>
        </p:txBody>
      </p:sp>
      <p:pic>
        <p:nvPicPr>
          <p:cNvPr id="8" name="Picture 7">
            <a:extLst>
              <a:ext uri="{FF2B5EF4-FFF2-40B4-BE49-F238E27FC236}">
                <a16:creationId xmlns:a16="http://schemas.microsoft.com/office/drawing/2014/main" id="{E2CE4027-B0FF-4479-9878-44D77CB5167F}"/>
              </a:ext>
            </a:extLst>
          </p:cNvPr>
          <p:cNvPicPr>
            <a:picLocks noChangeAspect="1"/>
          </p:cNvPicPr>
          <p:nvPr/>
        </p:nvPicPr>
        <p:blipFill>
          <a:blip r:embed="rId2"/>
          <a:stretch>
            <a:fillRect/>
          </a:stretch>
        </p:blipFill>
        <p:spPr>
          <a:xfrm>
            <a:off x="1967621" y="4879046"/>
            <a:ext cx="3019815" cy="1613828"/>
          </a:xfrm>
          <a:prstGeom prst="rect">
            <a:avLst/>
          </a:prstGeom>
        </p:spPr>
      </p:pic>
      <p:pic>
        <p:nvPicPr>
          <p:cNvPr id="12" name="Picture 11">
            <a:extLst>
              <a:ext uri="{FF2B5EF4-FFF2-40B4-BE49-F238E27FC236}">
                <a16:creationId xmlns:a16="http://schemas.microsoft.com/office/drawing/2014/main" id="{946385B3-76BD-414E-8226-A72D068D70A4}"/>
              </a:ext>
            </a:extLst>
          </p:cNvPr>
          <p:cNvPicPr>
            <a:picLocks noChangeAspect="1"/>
          </p:cNvPicPr>
          <p:nvPr/>
        </p:nvPicPr>
        <p:blipFill>
          <a:blip r:embed="rId3"/>
          <a:stretch>
            <a:fillRect/>
          </a:stretch>
        </p:blipFill>
        <p:spPr>
          <a:xfrm>
            <a:off x="5448234" y="4798338"/>
            <a:ext cx="5053630" cy="1815986"/>
          </a:xfrm>
          <a:prstGeom prst="rect">
            <a:avLst/>
          </a:prstGeom>
        </p:spPr>
      </p:pic>
    </p:spTree>
    <p:extLst>
      <p:ext uri="{BB962C8B-B14F-4D97-AF65-F5344CB8AC3E}">
        <p14:creationId xmlns:p14="http://schemas.microsoft.com/office/powerpoint/2010/main" val="158695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30</a:t>
            </a:fld>
            <a:endParaRPr lang="en-US" dirty="0"/>
          </a:p>
        </p:txBody>
      </p:sp>
    </p:spTree>
    <p:extLst>
      <p:ext uri="{BB962C8B-B14F-4D97-AF65-F5344CB8AC3E}">
        <p14:creationId xmlns:p14="http://schemas.microsoft.com/office/powerpoint/2010/main" val="3603131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Intangible Assets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00000"/>
              </a:lnSpc>
              <a:spcBef>
                <a:spcPts val="300"/>
              </a:spcBef>
              <a:spcAft>
                <a:spcPts val="300"/>
              </a:spcAft>
            </a:pPr>
            <a:r>
              <a:rPr lang="en-US" altLang="ko-KR" sz="2000" dirty="0">
                <a:latin typeface="Cambria Math" panose="02040503050406030204" pitchFamily="18" charset="0"/>
                <a:ea typeface="Cambria Math" panose="02040503050406030204" pitchFamily="18" charset="0"/>
              </a:rPr>
              <a:t>Rights and privileges that are:</a:t>
            </a:r>
          </a:p>
          <a:p>
            <a:pPr marL="0" indent="288925">
              <a:lnSpc>
                <a:spcPct val="10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Long-lived.</a:t>
            </a:r>
          </a:p>
          <a:p>
            <a:pPr marL="0" indent="288925">
              <a:lnSpc>
                <a:spcPct val="10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Not held for resale.</a:t>
            </a:r>
          </a:p>
          <a:p>
            <a:pPr marL="0" indent="288925">
              <a:lnSpc>
                <a:spcPct val="10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Have </a:t>
            </a:r>
            <a:r>
              <a:rPr lang="en-US" altLang="ko-KR" sz="2000" dirty="0">
                <a:solidFill>
                  <a:srgbClr val="C00000"/>
                </a:solidFill>
                <a:latin typeface="Cambria Math" panose="02040503050406030204" pitchFamily="18" charset="0"/>
                <a:ea typeface="Cambria Math" panose="02040503050406030204" pitchFamily="18" charset="0"/>
              </a:rPr>
              <a:t>no physical substance</a:t>
            </a:r>
            <a:r>
              <a:rPr lang="en-US" altLang="ko-KR" sz="2000" dirty="0">
                <a:latin typeface="Cambria Math" panose="02040503050406030204" pitchFamily="18" charset="0"/>
                <a:ea typeface="Cambria Math" panose="02040503050406030204" pitchFamily="18" charset="0"/>
              </a:rPr>
              <a:t>.</a:t>
            </a:r>
          </a:p>
          <a:p>
            <a:pPr marL="0" indent="288925">
              <a:lnSpc>
                <a:spcPct val="100000"/>
              </a:lnSpc>
              <a:spcBef>
                <a:spcPts val="300"/>
              </a:spcBef>
              <a:spcAft>
                <a:spcPts val="1800"/>
              </a:spcAft>
              <a:buNone/>
            </a:pPr>
            <a:r>
              <a:rPr lang="en-US" altLang="ko-KR" sz="2000" dirty="0">
                <a:latin typeface="Cambria Math" panose="02040503050406030204" pitchFamily="18" charset="0"/>
                <a:ea typeface="Cambria Math" panose="02040503050406030204" pitchFamily="18" charset="0"/>
              </a:rPr>
              <a:t> - Providing owner with competitive advantage over other firms.</a:t>
            </a: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Internally Generated Intangible Assets</a:t>
            </a:r>
          </a:p>
          <a:p>
            <a:pPr marL="398463" indent="-398463">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 They are not recognized on the balance sheet, but they have economical values.</a:t>
            </a: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Acquired Intangible Assets</a:t>
            </a:r>
          </a:p>
          <a:p>
            <a:pPr marL="398463" indent="-398463">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 Valued at the amount paid to acquire them (e.g., patent, goodwill)</a:t>
            </a:r>
          </a:p>
          <a:p>
            <a:pPr marL="398463" indent="-398463">
              <a:lnSpc>
                <a:spcPct val="100000"/>
              </a:lnSpc>
              <a:spcBef>
                <a:spcPts val="300"/>
              </a:spcBef>
              <a:spcAft>
                <a:spcPts val="300"/>
              </a:spcAft>
              <a:buNone/>
            </a:pPr>
            <a:endParaRPr lang="en-US" sz="2000" dirty="0">
              <a:latin typeface="Cambria Math" panose="02040503050406030204" pitchFamily="18" charset="0"/>
              <a:ea typeface="Cambria Math" panose="02040503050406030204" pitchFamily="18" charset="0"/>
            </a:endParaRPr>
          </a:p>
          <a:p>
            <a:pPr marL="0" indent="288925">
              <a:lnSpc>
                <a:spcPct val="100000"/>
              </a:lnSpc>
              <a:spcBef>
                <a:spcPts val="300"/>
              </a:spcBef>
              <a:spcAft>
                <a:spcPts val="300"/>
              </a:spcAft>
              <a:buNone/>
            </a:pPr>
            <a:endParaRPr lang="en-US" altLang="ko-KR"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31</a:t>
            </a:fld>
            <a:endParaRPr lang="en-US" dirty="0"/>
          </a:p>
        </p:txBody>
      </p:sp>
      <p:sp>
        <p:nvSpPr>
          <p:cNvPr id="5" name="TextBox 4">
            <a:extLst>
              <a:ext uri="{FF2B5EF4-FFF2-40B4-BE49-F238E27FC236}">
                <a16:creationId xmlns:a16="http://schemas.microsoft.com/office/drawing/2014/main" id="{AD19A95F-C1FC-8747-A9B5-B870464DBC6E}"/>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spTree>
    <p:extLst>
      <p:ext uri="{BB962C8B-B14F-4D97-AF65-F5344CB8AC3E}">
        <p14:creationId xmlns:p14="http://schemas.microsoft.com/office/powerpoint/2010/main" val="446047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Intangible Assets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7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Acquisition</a:t>
            </a:r>
          </a:p>
          <a:p>
            <a:pPr marL="0" indent="288925">
              <a:lnSpc>
                <a:spcPts val="2700"/>
              </a:lnSpc>
              <a:spcBef>
                <a:spcPts val="300"/>
              </a:spcBef>
              <a:spcAft>
                <a:spcPts val="1200"/>
              </a:spcAft>
              <a:buNone/>
            </a:pPr>
            <a:r>
              <a:rPr lang="en-US" altLang="ko-KR" sz="2000" dirty="0">
                <a:latin typeface="Cambria Math" panose="02040503050406030204" pitchFamily="18" charset="0"/>
                <a:ea typeface="Cambria Math" panose="02040503050406030204" pitchFamily="18" charset="0"/>
              </a:rPr>
              <a:t> - Recognized as the paid value</a:t>
            </a:r>
          </a:p>
          <a:p>
            <a:pPr>
              <a:lnSpc>
                <a:spcPts val="2700"/>
              </a:lnSpc>
              <a:spcBef>
                <a:spcPts val="300"/>
              </a:spcBef>
              <a:spcAft>
                <a:spcPts val="600"/>
              </a:spcAft>
            </a:pPr>
            <a:r>
              <a:rPr lang="en-US" sz="2000" dirty="0">
                <a:latin typeface="Cambria Math" panose="02040503050406030204" pitchFamily="18" charset="0"/>
                <a:ea typeface="Cambria Math" panose="02040503050406030204" pitchFamily="18" charset="0"/>
              </a:rPr>
              <a:t>Amortization</a:t>
            </a:r>
          </a:p>
          <a:p>
            <a:pPr marL="398463" indent="-398463">
              <a:lnSpc>
                <a:spcPts val="2700"/>
              </a:lnSpc>
              <a:spcBef>
                <a:spcPts val="300"/>
              </a:spcBef>
              <a:spcAft>
                <a:spcPts val="600"/>
              </a:spcAft>
              <a:buNone/>
            </a:pPr>
            <a:r>
              <a:rPr lang="en-US" sz="2000" dirty="0">
                <a:latin typeface="Cambria Math" panose="02040503050406030204" pitchFamily="18" charset="0"/>
                <a:ea typeface="Cambria Math" panose="02040503050406030204" pitchFamily="18" charset="0"/>
              </a:rPr>
              <a:t>    - The process of cost allocation that assigns the original cost of an intangible asset to the periods benefited. </a:t>
            </a:r>
          </a:p>
          <a:p>
            <a:pPr marL="398463" indent="-398463">
              <a:lnSpc>
                <a:spcPts val="2700"/>
              </a:lnSpc>
              <a:spcBef>
                <a:spcPts val="300"/>
              </a:spcBef>
              <a:spcAft>
                <a:spcPts val="600"/>
              </a:spcAft>
              <a:buNone/>
            </a:pPr>
            <a:r>
              <a:rPr lang="en-US" sz="2000" dirty="0">
                <a:latin typeface="Cambria Math" panose="02040503050406030204" pitchFamily="18" charset="0"/>
                <a:ea typeface="Cambria Math" panose="02040503050406030204" pitchFamily="18" charset="0"/>
              </a:rPr>
              <a:t>    - Straight-line amortization is generally used.</a:t>
            </a:r>
          </a:p>
          <a:p>
            <a:pPr marL="398463" indent="-398463">
              <a:lnSpc>
                <a:spcPts val="2700"/>
              </a:lnSpc>
              <a:spcBef>
                <a:spcPts val="300"/>
              </a:spcBef>
              <a:spcAft>
                <a:spcPts val="600"/>
              </a:spcAft>
              <a:buNone/>
            </a:pPr>
            <a:r>
              <a:rPr lang="en-US" altLang="ko-KR" sz="2000" dirty="0">
                <a:latin typeface="Cambria Math" panose="02040503050406030204" pitchFamily="18" charset="0"/>
                <a:ea typeface="Cambria Math" panose="02040503050406030204" pitchFamily="18" charset="0"/>
              </a:rPr>
              <a:t>    - Directly written-off without contra-account (unlike depreciation)</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32</a:t>
            </a:fld>
            <a:endParaRPr lang="en-US" dirty="0"/>
          </a:p>
        </p:txBody>
      </p:sp>
      <p:sp>
        <p:nvSpPr>
          <p:cNvPr id="5" name="TextBox 4">
            <a:extLst>
              <a:ext uri="{FF2B5EF4-FFF2-40B4-BE49-F238E27FC236}">
                <a16:creationId xmlns:a16="http://schemas.microsoft.com/office/drawing/2014/main" id="{C4794BEB-BE63-D0C8-E99A-650F25AE46D0}"/>
              </a:ext>
            </a:extLst>
          </p:cNvPr>
          <p:cNvSpPr txBox="1"/>
          <p:nvPr/>
        </p:nvSpPr>
        <p:spPr>
          <a:xfrm>
            <a:off x="2824376" y="5035932"/>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Amortization Expense        $5,000</a:t>
            </a:r>
            <a:endParaRPr lang="en-US" dirty="0">
              <a:solidFill>
                <a:schemeClr val="accent5">
                  <a:lumMod val="75000"/>
                </a:schemeClr>
              </a:solidFill>
            </a:endParaRPr>
          </a:p>
        </p:txBody>
      </p:sp>
      <p:sp>
        <p:nvSpPr>
          <p:cNvPr id="6" name="TextBox 5">
            <a:extLst>
              <a:ext uri="{FF2B5EF4-FFF2-40B4-BE49-F238E27FC236}">
                <a16:creationId xmlns:a16="http://schemas.microsoft.com/office/drawing/2014/main" id="{B5815D76-E71A-A4F8-3CAD-3899BD2E1539}"/>
              </a:ext>
            </a:extLst>
          </p:cNvPr>
          <p:cNvSpPr txBox="1"/>
          <p:nvPr/>
        </p:nvSpPr>
        <p:spPr>
          <a:xfrm>
            <a:off x="6450903" y="5036132"/>
            <a:ext cx="3753924"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Patent                                     $5,000</a:t>
            </a:r>
          </a:p>
        </p:txBody>
      </p:sp>
      <p:sp>
        <p:nvSpPr>
          <p:cNvPr id="7" name="Rectangle: Rounded Corners 6">
            <a:extLst>
              <a:ext uri="{FF2B5EF4-FFF2-40B4-BE49-F238E27FC236}">
                <a16:creationId xmlns:a16="http://schemas.microsoft.com/office/drawing/2014/main" id="{DE35E5C7-1E3F-8D43-E471-6FA4C2A31D22}"/>
              </a:ext>
            </a:extLst>
          </p:cNvPr>
          <p:cNvSpPr/>
          <p:nvPr/>
        </p:nvSpPr>
        <p:spPr>
          <a:xfrm>
            <a:off x="2636066" y="5048838"/>
            <a:ext cx="7588314"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98B6F7B-EFB7-4B44-A0C0-F1996D788A0C}"/>
              </a:ext>
            </a:extLst>
          </p:cNvPr>
          <p:cNvSpPr txBox="1"/>
          <p:nvPr/>
        </p:nvSpPr>
        <p:spPr>
          <a:xfrm>
            <a:off x="2683780" y="5472237"/>
            <a:ext cx="7267554" cy="738664"/>
          </a:xfrm>
          <a:prstGeom prst="rect">
            <a:avLst/>
          </a:prstGeom>
          <a:noFill/>
          <a:ln>
            <a:noFill/>
          </a:ln>
        </p:spPr>
        <p:txBody>
          <a:bodyPr wrap="square" rtlCol="0">
            <a:spAutoFit/>
          </a:bodyPr>
          <a:lstStyle/>
          <a:p>
            <a:r>
              <a:rPr lang="en-US" sz="1400" dirty="0">
                <a:ea typeface="Cambria Math" panose="02040503050406030204" pitchFamily="18" charset="0"/>
              </a:rPr>
              <a:t>* “Amortization Expense” is an expense type account.</a:t>
            </a:r>
          </a:p>
          <a:p>
            <a:r>
              <a:rPr lang="en-US" sz="1400" dirty="0">
                <a:ea typeface="Cambria Math" panose="02040503050406030204" pitchFamily="18" charset="0"/>
              </a:rPr>
              <a:t>   “Patent” is an asset type account (intangible asset).</a:t>
            </a:r>
            <a:endParaRPr lang="en-US" sz="1400" dirty="0"/>
          </a:p>
          <a:p>
            <a:endParaRPr lang="en-US" sz="1400" dirty="0"/>
          </a:p>
        </p:txBody>
      </p:sp>
    </p:spTree>
    <p:extLst>
      <p:ext uri="{BB962C8B-B14F-4D97-AF65-F5344CB8AC3E}">
        <p14:creationId xmlns:p14="http://schemas.microsoft.com/office/powerpoint/2010/main" val="2496492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Chapter Summary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7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Property, plant and equipment</a:t>
            </a:r>
          </a:p>
          <a:p>
            <a:pPr marL="0" indent="288925">
              <a:lnSpc>
                <a:spcPts val="2700"/>
              </a:lnSpc>
              <a:spcBef>
                <a:spcPts val="300"/>
              </a:spcBef>
              <a:spcAft>
                <a:spcPts val="1200"/>
              </a:spcAft>
              <a:buNone/>
            </a:pPr>
            <a:r>
              <a:rPr lang="en-US" altLang="ko-KR" sz="2000" dirty="0">
                <a:latin typeface="Cambria Math" panose="02040503050406030204" pitchFamily="18" charset="0"/>
                <a:ea typeface="Cambria Math" panose="02040503050406030204" pitchFamily="18" charset="0"/>
              </a:rPr>
              <a:t> - Depreciation , Expected useful life, Expected residual value</a:t>
            </a:r>
          </a:p>
          <a:p>
            <a:pPr marL="0" indent="288925">
              <a:lnSpc>
                <a:spcPts val="2700"/>
              </a:lnSpc>
              <a:spcBef>
                <a:spcPts val="300"/>
              </a:spcBef>
              <a:spcAft>
                <a:spcPts val="1200"/>
              </a:spcAft>
              <a:buNone/>
            </a:pPr>
            <a:r>
              <a:rPr lang="en-US" altLang="ko-KR" sz="2000" dirty="0">
                <a:latin typeface="Cambria Math" panose="02040503050406030204" pitchFamily="18" charset="0"/>
                <a:ea typeface="Cambria Math" panose="02040503050406030204" pitchFamily="18" charset="0"/>
              </a:rPr>
              <a:t> - Change of estimation</a:t>
            </a:r>
          </a:p>
          <a:p>
            <a:pPr>
              <a:lnSpc>
                <a:spcPts val="2700"/>
              </a:lnSpc>
              <a:spcBef>
                <a:spcPts val="300"/>
              </a:spcBef>
              <a:spcAft>
                <a:spcPts val="600"/>
              </a:spcAft>
            </a:pPr>
            <a:r>
              <a:rPr lang="en-US" sz="2000" dirty="0">
                <a:latin typeface="Cambria Math" panose="02040503050406030204" pitchFamily="18" charset="0"/>
                <a:ea typeface="Cambria Math" panose="02040503050406030204" pitchFamily="18" charset="0"/>
              </a:rPr>
              <a:t>Depreciation Methods</a:t>
            </a:r>
          </a:p>
          <a:p>
            <a:pPr marL="398463" indent="-398463">
              <a:lnSpc>
                <a:spcPts val="2700"/>
              </a:lnSpc>
              <a:spcBef>
                <a:spcPts val="300"/>
              </a:spcBef>
              <a:spcAft>
                <a:spcPts val="600"/>
              </a:spcAft>
              <a:buNone/>
            </a:pPr>
            <a:r>
              <a:rPr lang="en-US" sz="2000" dirty="0">
                <a:latin typeface="Cambria Math" panose="02040503050406030204" pitchFamily="18" charset="0"/>
                <a:ea typeface="Cambria Math" panose="02040503050406030204" pitchFamily="18" charset="0"/>
              </a:rPr>
              <a:t>    - Straight-Line Method, Units-of-Production Depreciation, Accelerated Depreciation</a:t>
            </a:r>
            <a:endParaRPr lang="en-US" altLang="ko-KR" sz="2000" dirty="0">
              <a:latin typeface="Cambria Math" panose="02040503050406030204" pitchFamily="18" charset="0"/>
              <a:ea typeface="Cambria Math" panose="02040503050406030204" pitchFamily="18" charset="0"/>
            </a:endParaRPr>
          </a:p>
          <a:p>
            <a:pPr>
              <a:lnSpc>
                <a:spcPts val="2700"/>
              </a:lnSpc>
              <a:spcBef>
                <a:spcPts val="300"/>
              </a:spcBef>
              <a:spcAft>
                <a:spcPts val="600"/>
              </a:spcAft>
            </a:pPr>
            <a:r>
              <a:rPr lang="en-US" sz="2000" dirty="0">
                <a:latin typeface="Cambria Math" panose="02040503050406030204" pitchFamily="18" charset="0"/>
                <a:ea typeface="Cambria Math" panose="02040503050406030204" pitchFamily="18" charset="0"/>
              </a:rPr>
              <a:t>Capital Expenditure vs. Income Expenditure</a:t>
            </a:r>
          </a:p>
          <a:p>
            <a:pPr>
              <a:lnSpc>
                <a:spcPts val="2700"/>
              </a:lnSpc>
              <a:spcBef>
                <a:spcPts val="300"/>
              </a:spcBef>
              <a:spcAft>
                <a:spcPts val="600"/>
              </a:spcAft>
            </a:pPr>
            <a:r>
              <a:rPr lang="en-US" sz="2000" dirty="0">
                <a:latin typeface="Cambria Math" panose="02040503050406030204" pitchFamily="18" charset="0"/>
                <a:ea typeface="Cambria Math" panose="02040503050406030204" pitchFamily="18" charset="0"/>
              </a:rPr>
              <a:t>Impairment</a:t>
            </a:r>
          </a:p>
          <a:p>
            <a:pPr>
              <a:lnSpc>
                <a:spcPts val="2700"/>
              </a:lnSpc>
              <a:spcBef>
                <a:spcPts val="300"/>
              </a:spcBef>
              <a:spcAft>
                <a:spcPts val="600"/>
              </a:spcAft>
            </a:pPr>
            <a:r>
              <a:rPr lang="en-US" sz="2000" dirty="0">
                <a:latin typeface="Cambria Math" panose="02040503050406030204" pitchFamily="18" charset="0"/>
                <a:ea typeface="Cambria Math" panose="02040503050406030204" pitchFamily="18" charset="0"/>
              </a:rPr>
              <a:t>Intangible Assets</a:t>
            </a:r>
            <a:endParaRPr lang="en-US" altLang="ko-KR"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33</a:t>
            </a:fld>
            <a:endParaRPr lang="en-US" dirty="0"/>
          </a:p>
        </p:txBody>
      </p:sp>
    </p:spTree>
    <p:extLst>
      <p:ext uri="{BB962C8B-B14F-4D97-AF65-F5344CB8AC3E}">
        <p14:creationId xmlns:p14="http://schemas.microsoft.com/office/powerpoint/2010/main" val="146136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34</a:t>
            </a:fld>
            <a:endParaRPr lang="en-US" dirty="0"/>
          </a:p>
        </p:txBody>
      </p:sp>
    </p:spTree>
    <p:extLst>
      <p:ext uri="{BB962C8B-B14F-4D97-AF65-F5344CB8AC3E}">
        <p14:creationId xmlns:p14="http://schemas.microsoft.com/office/powerpoint/2010/main" val="3886630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(exercise)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Self-Study Material</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35</a:t>
            </a:fld>
            <a:endParaRPr lang="en-US" dirty="0"/>
          </a:p>
        </p:txBody>
      </p:sp>
      <p:sp>
        <p:nvSpPr>
          <p:cNvPr id="7" name="TextBox 6">
            <a:extLst>
              <a:ext uri="{FF2B5EF4-FFF2-40B4-BE49-F238E27FC236}">
                <a16:creationId xmlns:a16="http://schemas.microsoft.com/office/drawing/2014/main" id="{6B05D5F3-725B-4DD3-9E42-A10DD167F54B}"/>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pic>
        <p:nvPicPr>
          <p:cNvPr id="6" name="Picture 5">
            <a:extLst>
              <a:ext uri="{FF2B5EF4-FFF2-40B4-BE49-F238E27FC236}">
                <a16:creationId xmlns:a16="http://schemas.microsoft.com/office/drawing/2014/main" id="{CFD4B883-F78A-6B78-4224-97227ED5D94D}"/>
              </a:ext>
            </a:extLst>
          </p:cNvPr>
          <p:cNvPicPr>
            <a:picLocks noChangeAspect="1"/>
          </p:cNvPicPr>
          <p:nvPr/>
        </p:nvPicPr>
        <p:blipFill>
          <a:blip r:embed="rId2"/>
          <a:stretch>
            <a:fillRect/>
          </a:stretch>
        </p:blipFill>
        <p:spPr>
          <a:xfrm>
            <a:off x="2290763" y="2219523"/>
            <a:ext cx="7610475" cy="3829050"/>
          </a:xfrm>
          <a:prstGeom prst="rect">
            <a:avLst/>
          </a:prstGeom>
        </p:spPr>
      </p:pic>
    </p:spTree>
    <p:extLst>
      <p:ext uri="{BB962C8B-B14F-4D97-AF65-F5344CB8AC3E}">
        <p14:creationId xmlns:p14="http://schemas.microsoft.com/office/powerpoint/2010/main" val="2376521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Depreciation (exercise)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Self-Study Material</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36</a:t>
            </a:fld>
            <a:endParaRPr lang="en-US" dirty="0"/>
          </a:p>
        </p:txBody>
      </p:sp>
      <p:sp>
        <p:nvSpPr>
          <p:cNvPr id="7" name="TextBox 6">
            <a:extLst>
              <a:ext uri="{FF2B5EF4-FFF2-40B4-BE49-F238E27FC236}">
                <a16:creationId xmlns:a16="http://schemas.microsoft.com/office/drawing/2014/main" id="{6B05D5F3-725B-4DD3-9E42-A10DD167F54B}"/>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pic>
        <p:nvPicPr>
          <p:cNvPr id="10" name="Picture 9">
            <a:extLst>
              <a:ext uri="{FF2B5EF4-FFF2-40B4-BE49-F238E27FC236}">
                <a16:creationId xmlns:a16="http://schemas.microsoft.com/office/drawing/2014/main" id="{16680621-2F35-2F1D-CB96-70B1CBC496F9}"/>
              </a:ext>
            </a:extLst>
          </p:cNvPr>
          <p:cNvPicPr>
            <a:picLocks noChangeAspect="1"/>
          </p:cNvPicPr>
          <p:nvPr/>
        </p:nvPicPr>
        <p:blipFill>
          <a:blip r:embed="rId2"/>
          <a:stretch>
            <a:fillRect/>
          </a:stretch>
        </p:blipFill>
        <p:spPr>
          <a:xfrm>
            <a:off x="2371726" y="2304815"/>
            <a:ext cx="7667625" cy="3171825"/>
          </a:xfrm>
          <a:prstGeom prst="rect">
            <a:avLst/>
          </a:prstGeom>
        </p:spPr>
      </p:pic>
    </p:spTree>
    <p:extLst>
      <p:ext uri="{BB962C8B-B14F-4D97-AF65-F5344CB8AC3E}">
        <p14:creationId xmlns:p14="http://schemas.microsoft.com/office/powerpoint/2010/main" val="2080233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37</a:t>
            </a:fld>
            <a:endParaRPr lang="en-US" dirty="0"/>
          </a:p>
        </p:txBody>
      </p:sp>
    </p:spTree>
    <p:extLst>
      <p:ext uri="{BB962C8B-B14F-4D97-AF65-F5344CB8AC3E}">
        <p14:creationId xmlns:p14="http://schemas.microsoft.com/office/powerpoint/2010/main" val="158140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88B7-C5BC-4488-A3D4-7A31B4773FCF}"/>
              </a:ext>
            </a:extLst>
          </p:cNvPr>
          <p:cNvSpPr>
            <a:spLocks noGrp="1"/>
          </p:cNvSpPr>
          <p:nvPr>
            <p:ph type="ctrTitle"/>
          </p:nvPr>
        </p:nvSpPr>
        <p:spPr>
          <a:xfrm>
            <a:off x="1933303" y="2263436"/>
            <a:ext cx="8325393" cy="3365009"/>
          </a:xfrm>
        </p:spPr>
        <p:txBody>
          <a:bodyPr anchor="t">
            <a:noAutofit/>
          </a:bodyPr>
          <a:lstStyle/>
          <a:p>
            <a:pPr>
              <a:lnSpc>
                <a:spcPts val="4800"/>
              </a:lnSpc>
              <a:spcBef>
                <a:spcPts val="0"/>
              </a:spcBef>
            </a:pPr>
            <a:r>
              <a:rPr lang="en-US" sz="4800" dirty="0">
                <a:latin typeface="Times New Roman" panose="02020603050405020304" pitchFamily="18" charset="0"/>
                <a:cs typeface="Times New Roman" panose="02020603050405020304" pitchFamily="18" charset="0"/>
              </a:rPr>
              <a:t>Liabilities</a:t>
            </a:r>
            <a:br>
              <a:rPr lang="en-US" sz="66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Accounting Principles</a:t>
            </a:r>
            <a:endParaRPr lang="en-US"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5D8F66-E1F3-43BC-90B9-286215981DF1}"/>
              </a:ext>
            </a:extLst>
          </p:cNvPr>
          <p:cNvSpPr>
            <a:spLocks noGrp="1"/>
          </p:cNvSpPr>
          <p:nvPr>
            <p:ph type="subTitle" idx="1"/>
          </p:nvPr>
        </p:nvSpPr>
        <p:spPr>
          <a:xfrm>
            <a:off x="2906939" y="4315045"/>
            <a:ext cx="6378122" cy="1863813"/>
          </a:xfrm>
        </p:spPr>
        <p:txBody>
          <a:bodyPr>
            <a:normAutofit/>
          </a:bodyPr>
          <a:lstStyle/>
          <a:p>
            <a:r>
              <a:rPr lang="en-US" altLang="ko-KR" dirty="0">
                <a:latin typeface="Times New Roman" panose="02020603050405020304" pitchFamily="18" charset="0"/>
                <a:cs typeface="Times New Roman" panose="02020603050405020304" pitchFamily="18" charset="0"/>
              </a:rPr>
              <a:t>2022. 5. </a:t>
            </a:r>
          </a:p>
          <a:p>
            <a:endParaRPr lang="en-US" altLang="ko-KR" dirty="0">
              <a:latin typeface="Times New Roman" panose="02020603050405020304" pitchFamily="18" charset="0"/>
              <a:cs typeface="Times New Roman" panose="02020603050405020304" pitchFamily="18" charset="0"/>
            </a:endParaRPr>
          </a:p>
          <a:p>
            <a:r>
              <a:rPr lang="en-US" altLang="ko-KR" dirty="0" err="1">
                <a:latin typeface="Times New Roman" panose="02020603050405020304" pitchFamily="18" charset="0"/>
                <a:cs typeface="Times New Roman" panose="02020603050405020304" pitchFamily="18" charset="0"/>
              </a:rPr>
              <a:t>Yangin</a:t>
            </a:r>
            <a:r>
              <a:rPr lang="en-US" altLang="ko-KR" dirty="0">
                <a:latin typeface="Times New Roman" panose="02020603050405020304" pitchFamily="18" charset="0"/>
                <a:cs typeface="Times New Roman" panose="02020603050405020304" pitchFamily="18" charset="0"/>
              </a:rPr>
              <a:t> Yoon</a:t>
            </a:r>
          </a:p>
        </p:txBody>
      </p:sp>
      <p:sp>
        <p:nvSpPr>
          <p:cNvPr id="5" name="Rectangle 4">
            <a:extLst>
              <a:ext uri="{FF2B5EF4-FFF2-40B4-BE49-F238E27FC236}">
                <a16:creationId xmlns:a16="http://schemas.microsoft.com/office/drawing/2014/main" id="{FF474283-B9CE-4E32-9558-AF09FDC3E504}"/>
              </a:ext>
            </a:extLst>
          </p:cNvPr>
          <p:cNvSpPr/>
          <p:nvPr/>
        </p:nvSpPr>
        <p:spPr>
          <a:xfrm>
            <a:off x="3112225" y="0"/>
            <a:ext cx="7101204" cy="1775534"/>
          </a:xfrm>
          <a:prstGeom prst="rect">
            <a:avLst/>
          </a:prstGeom>
          <a:solidFill>
            <a:srgbClr val="B9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1A3FF6B-47E2-4DDC-82FC-E73DBB203B10}"/>
              </a:ext>
            </a:extLst>
          </p:cNvPr>
          <p:cNvSpPr/>
          <p:nvPr/>
        </p:nvSpPr>
        <p:spPr>
          <a:xfrm rot="10800000">
            <a:off x="4595675" y="-3"/>
            <a:ext cx="6080274" cy="2334829"/>
          </a:xfrm>
          <a:prstGeom prst="triangle">
            <a:avLst>
              <a:gd name="adj" fmla="val 0"/>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6CFADFBC-9E32-489C-AD6B-4CA72EC40042}"/>
              </a:ext>
            </a:extLst>
          </p:cNvPr>
          <p:cNvSpPr/>
          <p:nvPr/>
        </p:nvSpPr>
        <p:spPr>
          <a:xfrm rot="5400000">
            <a:off x="2397747" y="-892205"/>
            <a:ext cx="2760958" cy="4545367"/>
          </a:xfrm>
          <a:prstGeom prst="triangle">
            <a:avLst>
              <a:gd name="adj" fmla="val 0"/>
            </a:avLst>
          </a:prstGeom>
          <a:solidFill>
            <a:srgbClr val="0A1F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418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Agenda</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p:txBody>
          <a:bodyPr>
            <a:noAutofit/>
          </a:bodyPr>
          <a:lstStyle/>
          <a:p>
            <a:pPr>
              <a:spcAft>
                <a:spcPts val="600"/>
              </a:spcAft>
            </a:pPr>
            <a:r>
              <a:rPr lang="en-US" altLang="ko-KR" sz="2000" dirty="0">
                <a:latin typeface="Cambria Math" panose="02040503050406030204" pitchFamily="18" charset="0"/>
                <a:ea typeface="Cambria Math" panose="02040503050406030204" pitchFamily="18" charset="0"/>
              </a:rPr>
              <a:t>Recap the last class </a:t>
            </a:r>
          </a:p>
          <a:p>
            <a:pPr>
              <a:spcAft>
                <a:spcPts val="600"/>
              </a:spcAft>
            </a:pPr>
            <a:r>
              <a:rPr lang="en-US" altLang="ko-KR" sz="2000" dirty="0">
                <a:latin typeface="Cambria Math" panose="02040503050406030204" pitchFamily="18" charset="0"/>
                <a:ea typeface="Cambria Math" panose="02040503050406030204" pitchFamily="18" charset="0"/>
              </a:rPr>
              <a:t>Bond (Liability)</a:t>
            </a:r>
          </a:p>
          <a:p>
            <a:pPr marL="0" indent="0">
              <a:spcAft>
                <a:spcPts val="600"/>
              </a:spcAft>
              <a:buNone/>
            </a:pPr>
            <a:r>
              <a:rPr lang="en-US" altLang="ko-KR" sz="2000" dirty="0">
                <a:latin typeface="Cambria Math" panose="02040503050406030204" pitchFamily="18" charset="0"/>
                <a:ea typeface="Cambria Math" panose="02040503050406030204" pitchFamily="18" charset="0"/>
              </a:rPr>
              <a:t>    - Simplified</a:t>
            </a:r>
          </a:p>
          <a:p>
            <a:pPr marL="0" indent="0">
              <a:spcAft>
                <a:spcPts val="600"/>
              </a:spcAft>
              <a:buNone/>
            </a:pPr>
            <a:r>
              <a:rPr lang="en-US" altLang="ko-KR" sz="2000" dirty="0">
                <a:latin typeface="Cambria Math" panose="02040503050406030204" pitchFamily="18" charset="0"/>
                <a:ea typeface="Cambria Math" panose="02040503050406030204" pitchFamily="18" charset="0"/>
              </a:rPr>
              <a:t>    - Using Contra Account</a:t>
            </a:r>
            <a:endParaRPr lang="en-US" sz="2000" dirty="0">
              <a:latin typeface="Cambria Math" panose="02040503050406030204" pitchFamily="18" charset="0"/>
              <a:ea typeface="Cambria Math" panose="02040503050406030204" pitchFamily="18" charset="0"/>
            </a:endParaRPr>
          </a:p>
          <a:p>
            <a:pPr>
              <a:spcAft>
                <a:spcPts val="600"/>
              </a:spcAft>
            </a:pPr>
            <a:r>
              <a:rPr lang="en-US" sz="2000" dirty="0">
                <a:latin typeface="Cambria Math" panose="02040503050406030204" pitchFamily="18" charset="0"/>
                <a:ea typeface="Cambria Math" panose="02040503050406030204" pitchFamily="18" charset="0"/>
              </a:rPr>
              <a:t>Bonds Retirements before Maturity</a:t>
            </a:r>
          </a:p>
          <a:p>
            <a:pPr>
              <a:spcAft>
                <a:spcPts val="600"/>
              </a:spcAft>
            </a:pPr>
            <a:r>
              <a:rPr lang="en-US" sz="2000" dirty="0">
                <a:latin typeface="Cambria Math" panose="02040503050406030204" pitchFamily="18" charset="0"/>
                <a:ea typeface="Cambria Math" panose="02040503050406030204" pitchFamily="18" charset="0"/>
              </a:rPr>
              <a:t>Contingent Liability</a:t>
            </a:r>
          </a:p>
        </p:txBody>
      </p:sp>
    </p:spTree>
    <p:extLst>
      <p:ext uri="{BB962C8B-B14F-4D97-AF65-F5344CB8AC3E}">
        <p14:creationId xmlns:p14="http://schemas.microsoft.com/office/powerpoint/2010/main" val="238295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Recap the previous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800"/>
              </a:spcAft>
            </a:pPr>
            <a:r>
              <a:rPr lang="en-US" sz="2000" dirty="0">
                <a:latin typeface="Cambria Math" panose="02040503050406030204" pitchFamily="18" charset="0"/>
                <a:ea typeface="Cambria Math" panose="02040503050406030204" pitchFamily="18" charset="0"/>
              </a:rPr>
              <a:t>Finally, it is settled that the account receivable is paid by cash (all, some, or nothing). </a:t>
            </a:r>
          </a:p>
          <a:p>
            <a:pPr marL="344488" indent="-344488">
              <a:lnSpc>
                <a:spcPts val="2000"/>
              </a:lnSpc>
              <a:spcBef>
                <a:spcPts val="300"/>
              </a:spcBef>
              <a:spcAft>
                <a:spcPts val="900"/>
              </a:spcAft>
              <a:buNone/>
            </a:pPr>
            <a:r>
              <a:rPr lang="en-US" sz="2000" dirty="0">
                <a:latin typeface="Cambria Math" panose="02040503050406030204" pitchFamily="18" charset="0"/>
                <a:ea typeface="Cambria Math" panose="02040503050406030204" pitchFamily="18" charset="0"/>
              </a:rPr>
              <a:t>   - If the final decision is made, we remove (derecognize) the relevant accounts from our accounting book.</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a:t>
            </a:fld>
            <a:endParaRPr lang="en-US" dirty="0"/>
          </a:p>
        </p:txBody>
      </p:sp>
      <p:sp>
        <p:nvSpPr>
          <p:cNvPr id="9" name="TextBox 8">
            <a:extLst>
              <a:ext uri="{FF2B5EF4-FFF2-40B4-BE49-F238E27FC236}">
                <a16:creationId xmlns:a16="http://schemas.microsoft.com/office/drawing/2014/main" id="{A229B180-EFDB-4CFA-B61B-7D2AB20476C7}"/>
              </a:ext>
            </a:extLst>
          </p:cNvPr>
          <p:cNvSpPr txBox="1"/>
          <p:nvPr/>
        </p:nvSpPr>
        <p:spPr>
          <a:xfrm>
            <a:off x="2578159" y="3559921"/>
            <a:ext cx="3991176" cy="923330"/>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Cash                                                          XXX</a:t>
            </a:r>
          </a:p>
          <a:p>
            <a:r>
              <a:rPr lang="en-US" dirty="0">
                <a:solidFill>
                  <a:schemeClr val="accent5">
                    <a:lumMod val="75000"/>
                  </a:schemeClr>
                </a:solidFill>
                <a:latin typeface="Cambria Math" panose="02040503050406030204" pitchFamily="18" charset="0"/>
                <a:ea typeface="Cambria Math" panose="02040503050406030204" pitchFamily="18" charset="0"/>
              </a:rPr>
              <a:t>Allowance for Bad Debts                    ZZZ</a:t>
            </a:r>
          </a:p>
          <a:p>
            <a:r>
              <a:rPr lang="en-US" dirty="0">
                <a:solidFill>
                  <a:schemeClr val="accent5">
                    <a:lumMod val="75000"/>
                  </a:schemeClr>
                </a:solidFill>
                <a:latin typeface="Cambria Math" panose="02040503050406030204" pitchFamily="18" charset="0"/>
                <a:ea typeface="Cambria Math" panose="02040503050406030204" pitchFamily="18" charset="0"/>
              </a:rPr>
              <a:t>Bad Debt Expense         YYY – XXX - ZZZ</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1E72161D-F727-4F50-9DD9-56B7575166B4}"/>
              </a:ext>
            </a:extLst>
          </p:cNvPr>
          <p:cNvSpPr txBox="1"/>
          <p:nvPr/>
        </p:nvSpPr>
        <p:spPr>
          <a:xfrm>
            <a:off x="6904865" y="3581439"/>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Accounts Receivable         YYY</a:t>
            </a:r>
          </a:p>
        </p:txBody>
      </p:sp>
      <p:sp>
        <p:nvSpPr>
          <p:cNvPr id="13" name="Rectangle: Rounded Corners 12">
            <a:extLst>
              <a:ext uri="{FF2B5EF4-FFF2-40B4-BE49-F238E27FC236}">
                <a16:creationId xmlns:a16="http://schemas.microsoft.com/office/drawing/2014/main" id="{47E36B0D-F4F8-4AF6-92D7-CF132484132B}"/>
              </a:ext>
            </a:extLst>
          </p:cNvPr>
          <p:cNvSpPr/>
          <p:nvPr/>
        </p:nvSpPr>
        <p:spPr>
          <a:xfrm>
            <a:off x="2473974" y="3523681"/>
            <a:ext cx="7565376" cy="959571"/>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935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Recap the last class (Financial Assets)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For example, the company gets $500 annually for three years, and $10,000 (principle) three years later.</a:t>
                </a:r>
              </a:p>
              <a:p>
                <a:pPr marL="449263" indent="-449263">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rPr>
                  <a:t>     - The current annual interest rate is 6%. What is the fair value of this cash flow?</a:t>
                </a: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Present value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(1+0.06)</m:t>
                            </m:r>
                          </m:e>
                          <m:sup>
                            <m:r>
                              <a:rPr lang="en-US" sz="2000" i="1">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(1+0.06)</m:t>
                            </m:r>
                          </m:e>
                          <m:sup>
                            <m:r>
                              <a:rPr lang="en-US" sz="2000" i="1">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9,733</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sym typeface="Wingdings" panose="05000000000000000000" pitchFamily="2" charset="2"/>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sym typeface="Wingdings" panose="05000000000000000000" pitchFamily="2" charset="2"/>
                  </a:rPr>
                  <a:t>   </a:t>
                </a:r>
                <a:endParaRPr lang="en-US" sz="2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2152650" y="1825625"/>
                <a:ext cx="8071730" cy="4351338"/>
              </a:xfrm>
              <a:blipFill>
                <a:blip r:embed="rId2"/>
                <a:stretch>
                  <a:fillRect l="-680" t="-1961" r="-76"/>
                </a:stretch>
              </a:blipFill>
            </p:spPr>
            <p:txBody>
              <a:bodyPr/>
              <a:lstStyle/>
              <a:p>
                <a:r>
                  <a:rPr lang="ko-KR" alt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40</a:t>
            </a:fld>
            <a:endParaRPr lang="en-US" dirty="0"/>
          </a:p>
        </p:txBody>
      </p:sp>
      <p:graphicFrame>
        <p:nvGraphicFramePr>
          <p:cNvPr id="5" name="Table 4">
            <a:extLst>
              <a:ext uri="{FF2B5EF4-FFF2-40B4-BE49-F238E27FC236}">
                <a16:creationId xmlns:a16="http://schemas.microsoft.com/office/drawing/2014/main" id="{763E9FF9-216D-4FC2-B7D4-DA47F5CFC825}"/>
              </a:ext>
            </a:extLst>
          </p:cNvPr>
          <p:cNvGraphicFramePr>
            <a:graphicFrameLocks noGrp="1"/>
          </p:cNvGraphicFramePr>
          <p:nvPr/>
        </p:nvGraphicFramePr>
        <p:xfrm>
          <a:off x="2692401" y="3886200"/>
          <a:ext cx="7023101" cy="1333500"/>
        </p:xfrm>
        <a:graphic>
          <a:graphicData uri="http://schemas.openxmlformats.org/drawingml/2006/table">
            <a:tbl>
              <a:tblPr>
                <a:tableStyleId>{5C22544A-7EE6-4342-B048-85BDC9FD1C3A}</a:tableStyleId>
              </a:tblPr>
              <a:tblGrid>
                <a:gridCol w="1831761">
                  <a:extLst>
                    <a:ext uri="{9D8B030D-6E8A-4147-A177-3AD203B41FA5}">
                      <a16:colId xmlns:a16="http://schemas.microsoft.com/office/drawing/2014/main" val="1499249382"/>
                    </a:ext>
                  </a:extLst>
                </a:gridCol>
                <a:gridCol w="778093">
                  <a:extLst>
                    <a:ext uri="{9D8B030D-6E8A-4147-A177-3AD203B41FA5}">
                      <a16:colId xmlns:a16="http://schemas.microsoft.com/office/drawing/2014/main" val="2218744129"/>
                    </a:ext>
                  </a:extLst>
                </a:gridCol>
                <a:gridCol w="810514">
                  <a:extLst>
                    <a:ext uri="{9D8B030D-6E8A-4147-A177-3AD203B41FA5}">
                      <a16:colId xmlns:a16="http://schemas.microsoft.com/office/drawing/2014/main" val="1938274464"/>
                    </a:ext>
                  </a:extLst>
                </a:gridCol>
                <a:gridCol w="810514">
                  <a:extLst>
                    <a:ext uri="{9D8B030D-6E8A-4147-A177-3AD203B41FA5}">
                      <a16:colId xmlns:a16="http://schemas.microsoft.com/office/drawing/2014/main" val="1855945492"/>
                    </a:ext>
                  </a:extLst>
                </a:gridCol>
                <a:gridCol w="907775">
                  <a:extLst>
                    <a:ext uri="{9D8B030D-6E8A-4147-A177-3AD203B41FA5}">
                      <a16:colId xmlns:a16="http://schemas.microsoft.com/office/drawing/2014/main" val="1635808657"/>
                    </a:ext>
                  </a:extLst>
                </a:gridCol>
                <a:gridCol w="1884444">
                  <a:extLst>
                    <a:ext uri="{9D8B030D-6E8A-4147-A177-3AD203B41FA5}">
                      <a16:colId xmlns:a16="http://schemas.microsoft.com/office/drawing/2014/main" val="4032318441"/>
                    </a:ext>
                  </a:extLst>
                </a:gridCol>
              </a:tblGrid>
              <a:tr h="266700">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2022.1.1.</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2023.12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2024.12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Sum of three years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424117"/>
                  </a:ext>
                </a:extLst>
              </a:tr>
              <a:tr h="266700">
                <a:tc>
                  <a:txBody>
                    <a:bodyPr/>
                    <a:lstStyle/>
                    <a:p>
                      <a:pPr algn="ctr" fontAlgn="b"/>
                      <a:r>
                        <a:rPr lang="en-US" sz="1400" u="none" strike="noStrike">
                          <a:effectLst/>
                        </a:rPr>
                        <a:t>Nominal amount</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929449"/>
                  </a:ext>
                </a:extLst>
              </a:tr>
              <a:tr h="266700">
                <a:tc>
                  <a:txBody>
                    <a:bodyPr/>
                    <a:lstStyle/>
                    <a:p>
                      <a:pPr algn="ctr" fontAlgn="b"/>
                      <a:r>
                        <a:rPr lang="en-US" sz="1400" u="none" strike="noStrike">
                          <a:effectLst/>
                        </a:rPr>
                        <a:t>Interest rate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0.06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672066"/>
                  </a:ext>
                </a:extLst>
              </a:tr>
              <a:tr h="266700">
                <a:tc>
                  <a:txBody>
                    <a:bodyPr/>
                    <a:lstStyle/>
                    <a:p>
                      <a:pPr algn="ctr" fontAlgn="b"/>
                      <a:r>
                        <a:rPr lang="en-US" sz="1400" u="none" strike="noStrike">
                          <a:effectLst/>
                        </a:rPr>
                        <a:t>Discount factor</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0.943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0.890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0.840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76016"/>
                  </a:ext>
                </a:extLst>
              </a:tr>
              <a:tr h="266700">
                <a:tc>
                  <a:txBody>
                    <a:bodyPr/>
                    <a:lstStyle/>
                    <a:p>
                      <a:pPr algn="ctr" fontAlgn="b"/>
                      <a:r>
                        <a:rPr lang="en-US" sz="1400" u="none" strike="noStrike">
                          <a:effectLst/>
                        </a:rPr>
                        <a:t>Present Value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472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445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8,816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9,733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34396"/>
                  </a:ext>
                </a:extLst>
              </a:tr>
            </a:tbl>
          </a:graphicData>
        </a:graphic>
      </p:graphicFrame>
    </p:spTree>
    <p:extLst>
      <p:ext uri="{BB962C8B-B14F-4D97-AF65-F5344CB8AC3E}">
        <p14:creationId xmlns:p14="http://schemas.microsoft.com/office/powerpoint/2010/main" val="789218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Recap the last class (Financial Assets)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2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2022.1.1.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2022.12.31.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400" dirty="0">
                <a:latin typeface="Cambria Math" panose="02040503050406030204" pitchFamily="18" charset="0"/>
                <a:ea typeface="Cambria Math" panose="02040503050406030204" pitchFamily="18" charset="0"/>
              </a:rPr>
              <a:t>                                                                                                                            9,733*0.06 = 584</a:t>
            </a:r>
          </a:p>
          <a:p>
            <a:pPr marL="0" indent="0">
              <a:lnSpc>
                <a:spcPts val="2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2023.12.31.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9,817*0.06 = 589</a:t>
            </a: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41</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nvGraphicFramePr>
        <p:xfrm>
          <a:off x="2244725" y="1901136"/>
          <a:ext cx="7702550" cy="1754505"/>
        </p:xfrm>
        <a:graphic>
          <a:graphicData uri="http://schemas.openxmlformats.org/drawingml/2006/table">
            <a:tbl>
              <a:tblPr>
                <a:tableStyleId>{5C22544A-7EE6-4342-B048-85BDC9FD1C3A}</a:tableStyleId>
              </a:tblPr>
              <a:tblGrid>
                <a:gridCol w="1062808">
                  <a:extLst>
                    <a:ext uri="{9D8B030D-6E8A-4147-A177-3AD203B41FA5}">
                      <a16:colId xmlns:a16="http://schemas.microsoft.com/office/drawing/2014/main" val="4110338083"/>
                    </a:ext>
                  </a:extLst>
                </a:gridCol>
                <a:gridCol w="1566249">
                  <a:extLst>
                    <a:ext uri="{9D8B030D-6E8A-4147-A177-3AD203B41FA5}">
                      <a16:colId xmlns:a16="http://schemas.microsoft.com/office/drawing/2014/main" val="1071448255"/>
                    </a:ext>
                  </a:extLst>
                </a:gridCol>
                <a:gridCol w="1965250">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34649">
                <a:tc>
                  <a:txBody>
                    <a:bodyPr/>
                    <a:lstStyle/>
                    <a:p>
                      <a:pPr algn="ctr" fontAlgn="ct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600" b="1" i="0" u="none" strike="noStrike" dirty="0">
                          <a:solidFill>
                            <a:srgbClr val="000000"/>
                          </a:solidFill>
                          <a:effectLst/>
                          <a:latin typeface="Calibri" panose="020F0502020204030204" pitchFamily="34" charset="0"/>
                        </a:rPr>
                        <a:t>Interest Income</a:t>
                      </a:r>
                    </a:p>
                  </a:txBody>
                  <a:tcPr marL="9525" marR="9525" marT="9525" marB="0" anchor="ctr">
                    <a:solidFill>
                      <a:schemeClr val="accent5">
                        <a:lumMod val="40000"/>
                        <a:lumOff val="60000"/>
                      </a:schemeClr>
                    </a:solidFill>
                  </a:tcPr>
                </a:tc>
                <a:tc>
                  <a:txBody>
                    <a:bodyPr/>
                    <a:lstStyle/>
                    <a:p>
                      <a:pPr algn="ctr" fontAlgn="ctr"/>
                      <a:r>
                        <a:rPr lang="en-US" sz="1600" b="1" u="none" strike="noStrike" dirty="0">
                          <a:effectLst/>
                        </a:rPr>
                        <a:t>Value before the interest payment</a:t>
                      </a:r>
                    </a:p>
                    <a:p>
                      <a:pPr algn="ctr" fontAlgn="ctr"/>
                      <a:r>
                        <a:rPr lang="en-US" sz="1600" b="1" i="0" u="none" strike="noStrike" dirty="0">
                          <a:solidFill>
                            <a:srgbClr val="000000"/>
                          </a:solidFill>
                          <a:effectLst/>
                          <a:latin typeface="Calibri" panose="020F0502020204030204" pitchFamily="34" charset="0"/>
                        </a:rPr>
                        <a:t>(A)</a:t>
                      </a:r>
                    </a:p>
                  </a:txBody>
                  <a:tcPr marL="9525" marR="9525" marT="9525" marB="0" anchor="ctr">
                    <a:solidFill>
                      <a:schemeClr val="accent5">
                        <a:lumMod val="40000"/>
                        <a:lumOff val="60000"/>
                      </a:schemeClr>
                    </a:solidFill>
                  </a:tcPr>
                </a:tc>
                <a:tc>
                  <a:txBody>
                    <a:bodyPr/>
                    <a:lstStyle/>
                    <a:p>
                      <a:pPr algn="ctr" fontAlgn="ctr"/>
                      <a:r>
                        <a:rPr lang="en-US" sz="1600" b="1" u="none" strike="noStrike" dirty="0">
                          <a:effectLst/>
                        </a:rPr>
                        <a:t>Small payback</a:t>
                      </a:r>
                    </a:p>
                    <a:p>
                      <a:pPr algn="ctr" fontAlgn="ctr"/>
                      <a:r>
                        <a:rPr lang="en-US" sz="1600" b="1" i="0" u="none" strike="noStrike" dirty="0">
                          <a:solidFill>
                            <a:srgbClr val="000000"/>
                          </a:solidFill>
                          <a:effectLst/>
                          <a:latin typeface="Calibri" panose="020F0502020204030204" pitchFamily="34" charset="0"/>
                        </a:rPr>
                        <a:t>(B)</a:t>
                      </a:r>
                    </a:p>
                  </a:txBody>
                  <a:tcPr marL="9525" marR="9525" marT="9525" marB="0" anchor="ctr">
                    <a:solidFill>
                      <a:schemeClr val="accent5">
                        <a:lumMod val="40000"/>
                        <a:lumOff val="60000"/>
                      </a:schemeClr>
                    </a:solidFill>
                  </a:tcPr>
                </a:tc>
                <a:tc>
                  <a:txBody>
                    <a:bodyPr/>
                    <a:lstStyle/>
                    <a:p>
                      <a:pPr algn="ctr" fontAlgn="ctr"/>
                      <a:r>
                        <a:rPr lang="en-US" sz="1600" b="1" u="none" strike="noStrike" dirty="0">
                          <a:effectLst/>
                        </a:rPr>
                        <a:t>Value after payment</a:t>
                      </a:r>
                    </a:p>
                    <a:p>
                      <a:pPr algn="ctr" fontAlgn="ctr"/>
                      <a:r>
                        <a:rPr lang="en-US" sz="1600" b="1" i="0" u="none" strike="noStrike" dirty="0">
                          <a:solidFill>
                            <a:srgbClr val="000000"/>
                          </a:solidFill>
                          <a:effectLst/>
                          <a:latin typeface="Calibri" panose="020F0502020204030204" pitchFamily="34" charset="0"/>
                        </a:rPr>
                        <a:t>(C=A-B)</a:t>
                      </a:r>
                    </a:p>
                  </a:txBody>
                  <a:tcPr marL="9525" marR="9525" marT="9525" marB="0" anchor="ctr">
                    <a:solidFill>
                      <a:schemeClr val="accent5">
                        <a:lumMod val="40000"/>
                        <a:lumOff val="60000"/>
                      </a:schemeClr>
                    </a:solidFill>
                  </a:tcPr>
                </a:tc>
                <a:extLst>
                  <a:ext uri="{0D108BD9-81ED-4DB2-BD59-A6C34878D82A}">
                    <a16:rowId xmlns:a16="http://schemas.microsoft.com/office/drawing/2014/main" val="789924850"/>
                  </a:ext>
                </a:extLst>
              </a:tr>
              <a:tr h="111594">
                <a:tc>
                  <a:txBody>
                    <a:bodyPr/>
                    <a:lstStyle/>
                    <a:p>
                      <a:pPr algn="ctr" fontAlgn="ctr"/>
                      <a:r>
                        <a:rPr lang="en-US" sz="1600" u="none" strike="noStrike" dirty="0">
                          <a:effectLst/>
                        </a:rPr>
                        <a:t>2022.1.1.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ctr"/>
                      <a:r>
                        <a:rPr lang="en-US" sz="1600" u="none" strike="noStrike" dirty="0">
                          <a:effectLst/>
                        </a:rPr>
                        <a:t> 9,733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9,733 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111594">
                <a:tc>
                  <a:txBody>
                    <a:bodyPr/>
                    <a:lstStyle/>
                    <a:p>
                      <a:pPr algn="ctr" fontAlgn="ctr"/>
                      <a:r>
                        <a:rPr lang="en-US" sz="1600" u="none" strike="noStrike">
                          <a:effectLst/>
                        </a:rPr>
                        <a:t>2022.12.31.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584 (=9,773 * 6%)</a:t>
                      </a:r>
                    </a:p>
                  </a:txBody>
                  <a:tcPr marL="9525" marR="9525" marT="9525" marB="0" anchor="ctr"/>
                </a:tc>
                <a:tc>
                  <a:txBody>
                    <a:bodyPr/>
                    <a:lstStyle/>
                    <a:p>
                      <a:pPr algn="ctr" fontAlgn="ctr"/>
                      <a:r>
                        <a:rPr lang="en-US" sz="1600" u="none" strike="noStrike" dirty="0">
                          <a:effectLst/>
                        </a:rPr>
                        <a:t>10,317 (=9733*1.06)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9,817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111594">
                <a:tc>
                  <a:txBody>
                    <a:bodyPr/>
                    <a:lstStyle/>
                    <a:p>
                      <a:pPr algn="ctr" fontAlgn="ctr"/>
                      <a:r>
                        <a:rPr lang="en-US" sz="1600" u="none" strike="noStrike" dirty="0">
                          <a:effectLst/>
                        </a:rPr>
                        <a:t>2023.12.31.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589 (=9,817 * 6%)</a:t>
                      </a:r>
                    </a:p>
                  </a:txBody>
                  <a:tcPr marL="9525" marR="9525" marT="9525" marB="0" anchor="ctr"/>
                </a:tc>
                <a:tc>
                  <a:txBody>
                    <a:bodyPr/>
                    <a:lstStyle/>
                    <a:p>
                      <a:pPr algn="ctr" fontAlgn="ctr"/>
                      <a:r>
                        <a:rPr lang="en-US" sz="1600" u="none" strike="noStrike" dirty="0">
                          <a:effectLst/>
                        </a:rPr>
                        <a:t> 10,406 (=9817*1.06)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9,906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111594">
                <a:tc>
                  <a:txBody>
                    <a:bodyPr/>
                    <a:lstStyle/>
                    <a:p>
                      <a:pPr algn="ctr" fontAlgn="ctr"/>
                      <a:r>
                        <a:rPr lang="en-US" sz="1600" u="none" strike="noStrike" dirty="0">
                          <a:effectLst/>
                        </a:rPr>
                        <a:t>2024.12.31.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594 (=9,906 * 6%)</a:t>
                      </a:r>
                    </a:p>
                  </a:txBody>
                  <a:tcPr marL="9525" marR="9525" marT="9525" marB="0" anchor="ctr"/>
                </a:tc>
                <a:tc>
                  <a:txBody>
                    <a:bodyPr/>
                    <a:lstStyle/>
                    <a:p>
                      <a:pPr algn="ctr" fontAlgn="ctr"/>
                      <a:r>
                        <a:rPr lang="en-US" sz="1600" u="none" strike="noStrike" dirty="0">
                          <a:effectLst/>
                        </a:rPr>
                        <a:t>10,500 (=9906*1.06)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10,000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7" name="TextBox 6">
            <a:extLst>
              <a:ext uri="{FF2B5EF4-FFF2-40B4-BE49-F238E27FC236}">
                <a16:creationId xmlns:a16="http://schemas.microsoft.com/office/drawing/2014/main" id="{21B8A939-4BC4-4249-9270-D2AFC03030F5}"/>
              </a:ext>
            </a:extLst>
          </p:cNvPr>
          <p:cNvSpPr txBox="1"/>
          <p:nvPr/>
        </p:nvSpPr>
        <p:spPr>
          <a:xfrm>
            <a:off x="2607898" y="4028422"/>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6749830" y="4017859"/>
            <a:ext cx="2381471" cy="331373"/>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2592308" y="4017859"/>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2620598" y="47650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6762530" y="4754458"/>
            <a:ext cx="2381471" cy="325538"/>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2605008" y="4754459"/>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2620598" y="58953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89</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6762530" y="5884758"/>
            <a:ext cx="2381471" cy="325538"/>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2605008" y="5884759"/>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095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42</a:t>
            </a:fld>
            <a:endParaRPr lang="en-US" dirty="0"/>
          </a:p>
        </p:txBody>
      </p:sp>
    </p:spTree>
    <p:extLst>
      <p:ext uri="{BB962C8B-B14F-4D97-AF65-F5344CB8AC3E}">
        <p14:creationId xmlns:p14="http://schemas.microsoft.com/office/powerpoint/2010/main" val="3570137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Bond (Liability)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00000"/>
              </a:lnSpc>
              <a:spcBef>
                <a:spcPts val="300"/>
              </a:spcBef>
              <a:spcAft>
                <a:spcPts val="1500"/>
              </a:spcAft>
            </a:pPr>
            <a:r>
              <a:rPr lang="en-US" altLang="ko-KR" sz="2000" dirty="0">
                <a:latin typeface="Cambria Math" panose="02040503050406030204" pitchFamily="18" charset="0"/>
                <a:ea typeface="Cambria Math" panose="02040503050406030204" pitchFamily="18" charset="0"/>
              </a:rPr>
              <a:t>One of the sources that a company borrow fund is bond.</a:t>
            </a:r>
          </a:p>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Bond has three elements.</a:t>
            </a:r>
          </a:p>
          <a:p>
            <a:pPr marL="0" indent="0">
              <a:lnSpc>
                <a:spcPct val="100000"/>
              </a:lnSpc>
              <a:spcBef>
                <a:spcPts val="300"/>
              </a:spcBef>
              <a:spcAft>
                <a:spcPts val="600"/>
              </a:spcAft>
              <a:buNone/>
            </a:pPr>
            <a:r>
              <a:rPr lang="en-US" altLang="ko-KR" sz="2000" dirty="0">
                <a:latin typeface="Cambria Math" panose="02040503050406030204" pitchFamily="18" charset="0"/>
                <a:ea typeface="Cambria Math" panose="02040503050406030204" pitchFamily="18" charset="0"/>
              </a:rPr>
              <a:t>    - Face value (principal amount)</a:t>
            </a:r>
          </a:p>
          <a:p>
            <a:pPr marL="0" indent="0">
              <a:lnSpc>
                <a:spcPct val="100000"/>
              </a:lnSpc>
              <a:spcBef>
                <a:spcPts val="300"/>
              </a:spcBef>
              <a:spcAft>
                <a:spcPts val="600"/>
              </a:spcAft>
              <a:buNone/>
            </a:pPr>
            <a:r>
              <a:rPr lang="en-US" altLang="ko-KR" sz="2000" dirty="0">
                <a:latin typeface="Cambria Math" panose="02040503050406030204" pitchFamily="18" charset="0"/>
                <a:ea typeface="Cambria Math" panose="02040503050406030204" pitchFamily="18" charset="0"/>
              </a:rPr>
              <a:t>    - Coupon rate</a:t>
            </a:r>
          </a:p>
          <a:p>
            <a:pPr marL="0" indent="0">
              <a:lnSpc>
                <a:spcPct val="100000"/>
              </a:lnSpc>
              <a:spcBef>
                <a:spcPts val="300"/>
              </a:spcBef>
              <a:spcAft>
                <a:spcPts val="1500"/>
              </a:spcAft>
              <a:buNone/>
            </a:pPr>
            <a:r>
              <a:rPr lang="en-US" altLang="ko-KR" sz="2000" dirty="0">
                <a:latin typeface="Cambria Math" panose="02040503050406030204" pitchFamily="18" charset="0"/>
                <a:ea typeface="Cambria Math" panose="02040503050406030204" pitchFamily="18" charset="0"/>
              </a:rPr>
              <a:t>    - Maturity</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43</a:t>
            </a:fld>
            <a:endParaRPr lang="en-US" dirty="0"/>
          </a:p>
        </p:txBody>
      </p:sp>
      <p:pic>
        <p:nvPicPr>
          <p:cNvPr id="6" name="Picture 5">
            <a:extLst>
              <a:ext uri="{FF2B5EF4-FFF2-40B4-BE49-F238E27FC236}">
                <a16:creationId xmlns:a16="http://schemas.microsoft.com/office/drawing/2014/main" id="{E344A0D7-4365-C784-5411-AEBE5599AE30}"/>
              </a:ext>
            </a:extLst>
          </p:cNvPr>
          <p:cNvPicPr>
            <a:picLocks noChangeAspect="1"/>
          </p:cNvPicPr>
          <p:nvPr/>
        </p:nvPicPr>
        <p:blipFill>
          <a:blip r:embed="rId2"/>
          <a:stretch>
            <a:fillRect/>
          </a:stretch>
        </p:blipFill>
        <p:spPr>
          <a:xfrm>
            <a:off x="5882254" y="2980378"/>
            <a:ext cx="4753069" cy="3036033"/>
          </a:xfrm>
          <a:prstGeom prst="rect">
            <a:avLst/>
          </a:prstGeom>
        </p:spPr>
      </p:pic>
      <p:sp>
        <p:nvSpPr>
          <p:cNvPr id="7" name="Content Placeholder 2">
            <a:extLst>
              <a:ext uri="{FF2B5EF4-FFF2-40B4-BE49-F238E27FC236}">
                <a16:creationId xmlns:a16="http://schemas.microsoft.com/office/drawing/2014/main" id="{FAC281A6-18D1-486D-3457-43FE127AC001}"/>
              </a:ext>
            </a:extLst>
          </p:cNvPr>
          <p:cNvSpPr txBox="1">
            <a:spLocks/>
          </p:cNvSpPr>
          <p:nvPr/>
        </p:nvSpPr>
        <p:spPr>
          <a:xfrm>
            <a:off x="2282936" y="4090988"/>
            <a:ext cx="346903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The initial price is calculated by calculating the present value of future cash flow. </a:t>
            </a:r>
          </a:p>
          <a:p>
            <a:pPr marL="398463" indent="-398463">
              <a:lnSpc>
                <a:spcPct val="100000"/>
              </a:lnSpc>
              <a:spcBef>
                <a:spcPts val="300"/>
              </a:spcBef>
              <a:spcAft>
                <a:spcPts val="600"/>
              </a:spcAft>
              <a:buNone/>
            </a:pPr>
            <a:r>
              <a:rPr lang="en-US" altLang="ko-KR" sz="2000" dirty="0">
                <a:latin typeface="Cambria Math" panose="02040503050406030204" pitchFamily="18" charset="0"/>
                <a:ea typeface="Cambria Math" panose="02040503050406030204" pitchFamily="18" charset="0"/>
              </a:rPr>
              <a:t>    - When we calculate an NPV, we use an effective interest rate (market interest rate).</a:t>
            </a:r>
          </a:p>
        </p:txBody>
      </p:sp>
    </p:spTree>
    <p:extLst>
      <p:ext uri="{BB962C8B-B14F-4D97-AF65-F5344CB8AC3E}">
        <p14:creationId xmlns:p14="http://schemas.microsoft.com/office/powerpoint/2010/main" val="869788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Bond (Liability)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400"/>
                  </a:spcBef>
                  <a:spcAft>
                    <a:spcPts val="400"/>
                  </a:spcAft>
                </a:pPr>
                <a:r>
                  <a:rPr lang="en-US" sz="2000" dirty="0">
                    <a:latin typeface="Cambria Math" panose="02040503050406030204" pitchFamily="18" charset="0"/>
                    <a:ea typeface="Cambria Math" panose="02040503050406030204" pitchFamily="18" charset="0"/>
                  </a:rPr>
                  <a:t>For example, the face value is $10,000, and annual coupon rate is 5% with three-year maturity.</a:t>
                </a: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If the market interest rate is 6%, what is the fair price of this bond?</a:t>
                </a: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Present value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(1+0.06)</m:t>
                            </m:r>
                          </m:e>
                          <m:sup>
                            <m:r>
                              <a:rPr lang="en-US" sz="2000" i="1">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(1+0.06)</m:t>
                            </m:r>
                          </m:e>
                          <m:sup>
                            <m:r>
                              <a:rPr lang="en-US" sz="2000" i="1">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9,733</a:t>
                </a:r>
              </a:p>
              <a:p>
                <a:pPr>
                  <a:lnSpc>
                    <a:spcPct val="100000"/>
                  </a:lnSpc>
                  <a:spcBef>
                    <a:spcPts val="300"/>
                  </a:spcBef>
                  <a:spcAft>
                    <a:spcPts val="1500"/>
                  </a:spcAft>
                </a:pPr>
                <a:r>
                  <a:rPr lang="en-US" sz="2000" dirty="0">
                    <a:latin typeface="Cambria Math" panose="02040503050406030204" pitchFamily="18" charset="0"/>
                    <a:ea typeface="Cambria Math" panose="02040503050406030204" pitchFamily="18" charset="0"/>
                  </a:rPr>
                  <a:t>The company issues this bond and receives $9,733 of cash.</a:t>
                </a:r>
              </a:p>
            </p:txBody>
          </p:sp>
        </mc:Choice>
        <mc:Fallback>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2152650" y="1825625"/>
                <a:ext cx="8071730" cy="4351338"/>
              </a:xfrm>
              <a:blipFill>
                <a:blip r:embed="rId2"/>
                <a:stretch>
                  <a:fillRect l="-680" r="-831"/>
                </a:stretch>
              </a:blipFill>
            </p:spPr>
            <p:txBody>
              <a:bodyPr/>
              <a:lstStyle/>
              <a:p>
                <a:r>
                  <a:rPr lang="ko-KR" alt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44</a:t>
            </a:fld>
            <a:endParaRPr lang="en-US" dirty="0"/>
          </a:p>
        </p:txBody>
      </p:sp>
      <p:graphicFrame>
        <p:nvGraphicFramePr>
          <p:cNvPr id="5" name="Table 4">
            <a:extLst>
              <a:ext uri="{FF2B5EF4-FFF2-40B4-BE49-F238E27FC236}">
                <a16:creationId xmlns:a16="http://schemas.microsoft.com/office/drawing/2014/main" id="{763E9FF9-216D-4FC2-B7D4-DA47F5CFC825}"/>
              </a:ext>
            </a:extLst>
          </p:cNvPr>
          <p:cNvGraphicFramePr>
            <a:graphicFrameLocks noGrp="1"/>
          </p:cNvGraphicFramePr>
          <p:nvPr/>
        </p:nvGraphicFramePr>
        <p:xfrm>
          <a:off x="2864414" y="4954503"/>
          <a:ext cx="7023101" cy="1333500"/>
        </p:xfrm>
        <a:graphic>
          <a:graphicData uri="http://schemas.openxmlformats.org/drawingml/2006/table">
            <a:tbl>
              <a:tblPr>
                <a:tableStyleId>{5C22544A-7EE6-4342-B048-85BDC9FD1C3A}</a:tableStyleId>
              </a:tblPr>
              <a:tblGrid>
                <a:gridCol w="1831761">
                  <a:extLst>
                    <a:ext uri="{9D8B030D-6E8A-4147-A177-3AD203B41FA5}">
                      <a16:colId xmlns:a16="http://schemas.microsoft.com/office/drawing/2014/main" val="1499249382"/>
                    </a:ext>
                  </a:extLst>
                </a:gridCol>
                <a:gridCol w="778093">
                  <a:extLst>
                    <a:ext uri="{9D8B030D-6E8A-4147-A177-3AD203B41FA5}">
                      <a16:colId xmlns:a16="http://schemas.microsoft.com/office/drawing/2014/main" val="2218744129"/>
                    </a:ext>
                  </a:extLst>
                </a:gridCol>
                <a:gridCol w="810514">
                  <a:extLst>
                    <a:ext uri="{9D8B030D-6E8A-4147-A177-3AD203B41FA5}">
                      <a16:colId xmlns:a16="http://schemas.microsoft.com/office/drawing/2014/main" val="1938274464"/>
                    </a:ext>
                  </a:extLst>
                </a:gridCol>
                <a:gridCol w="810514">
                  <a:extLst>
                    <a:ext uri="{9D8B030D-6E8A-4147-A177-3AD203B41FA5}">
                      <a16:colId xmlns:a16="http://schemas.microsoft.com/office/drawing/2014/main" val="1855945492"/>
                    </a:ext>
                  </a:extLst>
                </a:gridCol>
                <a:gridCol w="907775">
                  <a:extLst>
                    <a:ext uri="{9D8B030D-6E8A-4147-A177-3AD203B41FA5}">
                      <a16:colId xmlns:a16="http://schemas.microsoft.com/office/drawing/2014/main" val="1635808657"/>
                    </a:ext>
                  </a:extLst>
                </a:gridCol>
                <a:gridCol w="1884444">
                  <a:extLst>
                    <a:ext uri="{9D8B030D-6E8A-4147-A177-3AD203B41FA5}">
                      <a16:colId xmlns:a16="http://schemas.microsoft.com/office/drawing/2014/main" val="4032318441"/>
                    </a:ext>
                  </a:extLst>
                </a:gridCol>
              </a:tblGrid>
              <a:tr h="266700">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2022.1.1.</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2023.12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2024.12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Sum of three years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424117"/>
                  </a:ext>
                </a:extLst>
              </a:tr>
              <a:tr h="266700">
                <a:tc>
                  <a:txBody>
                    <a:bodyPr/>
                    <a:lstStyle/>
                    <a:p>
                      <a:pPr algn="ctr" fontAlgn="b"/>
                      <a:r>
                        <a:rPr lang="en-US" sz="1400" u="none" strike="noStrike">
                          <a:effectLst/>
                        </a:rPr>
                        <a:t>Nominal amount</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929449"/>
                  </a:ext>
                </a:extLst>
              </a:tr>
              <a:tr h="266700">
                <a:tc>
                  <a:txBody>
                    <a:bodyPr/>
                    <a:lstStyle/>
                    <a:p>
                      <a:pPr algn="ctr" fontAlgn="b"/>
                      <a:r>
                        <a:rPr lang="en-US" sz="1400" u="none" strike="noStrike">
                          <a:effectLst/>
                        </a:rPr>
                        <a:t>Interest rate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0.06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672066"/>
                  </a:ext>
                </a:extLst>
              </a:tr>
              <a:tr h="266700">
                <a:tc>
                  <a:txBody>
                    <a:bodyPr/>
                    <a:lstStyle/>
                    <a:p>
                      <a:pPr algn="ctr" fontAlgn="b"/>
                      <a:r>
                        <a:rPr lang="en-US" sz="1400" u="none" strike="noStrike">
                          <a:effectLst/>
                        </a:rPr>
                        <a:t>Discount factor</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0.943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0.890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0.840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76016"/>
                  </a:ext>
                </a:extLst>
              </a:tr>
              <a:tr h="266700">
                <a:tc>
                  <a:txBody>
                    <a:bodyPr/>
                    <a:lstStyle/>
                    <a:p>
                      <a:pPr algn="ctr" fontAlgn="b"/>
                      <a:r>
                        <a:rPr lang="en-US" sz="1400" u="none" strike="noStrike">
                          <a:effectLst/>
                        </a:rPr>
                        <a:t>Present Value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472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445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8,816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9,733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34396"/>
                  </a:ext>
                </a:extLst>
              </a:tr>
            </a:tbl>
          </a:graphicData>
        </a:graphic>
      </p:graphicFrame>
    </p:spTree>
    <p:extLst>
      <p:ext uri="{BB962C8B-B14F-4D97-AF65-F5344CB8AC3E}">
        <p14:creationId xmlns:p14="http://schemas.microsoft.com/office/powerpoint/2010/main" val="4061509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Bond (Liability)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400"/>
              </a:spcBef>
              <a:spcAft>
                <a:spcPts val="400"/>
              </a:spcAft>
            </a:pPr>
            <a:r>
              <a:rPr lang="en-US" sz="2000" dirty="0">
                <a:latin typeface="Cambria Math" panose="02040503050406030204" pitchFamily="18" charset="0"/>
                <a:ea typeface="Cambria Math" panose="02040503050406030204" pitchFamily="18" charset="0"/>
              </a:rPr>
              <a:t>There are three main events:</a:t>
            </a: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1) Bond issuance</a:t>
            </a:r>
          </a:p>
          <a:p>
            <a:pPr marL="0" indent="0">
              <a:lnSpc>
                <a:spcPct val="150000"/>
              </a:lnSpc>
              <a:spcBef>
                <a:spcPts val="400"/>
              </a:spcBef>
              <a:spcAft>
                <a:spcPts val="400"/>
              </a:spcAft>
              <a:buNone/>
            </a:pPr>
            <a:endParaRPr lang="en-US" sz="2000" dirty="0">
              <a:latin typeface="Cambria Math" panose="02040503050406030204" pitchFamily="18" charset="0"/>
              <a:ea typeface="Cambria Math" panose="02040503050406030204" pitchFamily="18" charset="0"/>
            </a:endParaRP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2) Interest payments</a:t>
            </a:r>
          </a:p>
          <a:p>
            <a:pPr marL="0" indent="0">
              <a:lnSpc>
                <a:spcPct val="150000"/>
              </a:lnSpc>
              <a:spcBef>
                <a:spcPts val="400"/>
              </a:spcBef>
              <a:spcAft>
                <a:spcPts val="400"/>
              </a:spcAft>
              <a:buNone/>
            </a:pPr>
            <a:endParaRPr lang="en-US" sz="2000" dirty="0">
              <a:latin typeface="Cambria Math" panose="02040503050406030204" pitchFamily="18" charset="0"/>
              <a:ea typeface="Cambria Math" panose="02040503050406030204" pitchFamily="18" charset="0"/>
            </a:endParaRP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3) Principal payments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45</a:t>
            </a:fld>
            <a:endParaRPr lang="en-US" dirty="0"/>
          </a:p>
        </p:txBody>
      </p:sp>
      <p:sp>
        <p:nvSpPr>
          <p:cNvPr id="6" name="TextBox 5">
            <a:extLst>
              <a:ext uri="{FF2B5EF4-FFF2-40B4-BE49-F238E27FC236}">
                <a16:creationId xmlns:a16="http://schemas.microsoft.com/office/drawing/2014/main" id="{3181BF29-1BAE-2C0A-91EF-F976F3FED8B6}"/>
              </a:ext>
            </a:extLst>
          </p:cNvPr>
          <p:cNvSpPr txBox="1"/>
          <p:nvPr/>
        </p:nvSpPr>
        <p:spPr>
          <a:xfrm>
            <a:off x="2816127" y="2960120"/>
            <a:ext cx="3470499" cy="738664"/>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Cash                                                          YYY</a:t>
            </a:r>
          </a:p>
          <a:p>
            <a:r>
              <a:rPr lang="en-US" sz="1400" dirty="0">
                <a:solidFill>
                  <a:schemeClr val="accent5">
                    <a:lumMod val="75000"/>
                  </a:schemeClr>
                </a:solidFill>
              </a:rPr>
              <a:t>Discount on Bonds Payable</a:t>
            </a:r>
            <a:r>
              <a:rPr lang="en-US" sz="1400" dirty="0">
                <a:solidFill>
                  <a:schemeClr val="accent5">
                    <a:lumMod val="75000"/>
                  </a:schemeClr>
                </a:solidFill>
                <a:latin typeface="Cambria Math" panose="02040503050406030204" pitchFamily="18" charset="0"/>
                <a:ea typeface="Cambria Math" panose="02040503050406030204" pitchFamily="18" charset="0"/>
              </a:rPr>
              <a:t>             XXX- YYY</a:t>
            </a:r>
            <a:endParaRPr lang="en-US" sz="1400" dirty="0">
              <a:solidFill>
                <a:schemeClr val="accent5">
                  <a:lumMod val="75000"/>
                </a:schemeClr>
              </a:solidFill>
            </a:endParaRPr>
          </a:p>
        </p:txBody>
      </p:sp>
      <p:sp>
        <p:nvSpPr>
          <p:cNvPr id="7" name="TextBox 6">
            <a:extLst>
              <a:ext uri="{FF2B5EF4-FFF2-40B4-BE49-F238E27FC236}">
                <a16:creationId xmlns:a16="http://schemas.microsoft.com/office/drawing/2014/main" id="{3776A51C-6C44-429D-928E-4CBB09F5B075}"/>
              </a:ext>
            </a:extLst>
          </p:cNvPr>
          <p:cNvSpPr txBox="1"/>
          <p:nvPr/>
        </p:nvSpPr>
        <p:spPr>
          <a:xfrm>
            <a:off x="6668350" y="2949558"/>
            <a:ext cx="2381471" cy="331373"/>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Bonds Payable                   XXX</a:t>
            </a:r>
          </a:p>
        </p:txBody>
      </p:sp>
      <p:sp>
        <p:nvSpPr>
          <p:cNvPr id="8" name="Rectangle: Rounded Corners 7">
            <a:extLst>
              <a:ext uri="{FF2B5EF4-FFF2-40B4-BE49-F238E27FC236}">
                <a16:creationId xmlns:a16="http://schemas.microsoft.com/office/drawing/2014/main" id="{8D9D3366-2141-8F8B-5055-9204CB36CBB0}"/>
              </a:ext>
            </a:extLst>
          </p:cNvPr>
          <p:cNvSpPr/>
          <p:nvPr/>
        </p:nvSpPr>
        <p:spPr>
          <a:xfrm>
            <a:off x="2800535" y="2949558"/>
            <a:ext cx="7079814" cy="5684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E9615A0-9A14-25A2-C6CB-B5E14EE1FEBD}"/>
              </a:ext>
            </a:extLst>
          </p:cNvPr>
          <p:cNvSpPr txBox="1"/>
          <p:nvPr/>
        </p:nvSpPr>
        <p:spPr>
          <a:xfrm>
            <a:off x="2850831" y="4017864"/>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AAA</a:t>
            </a:r>
            <a:endParaRPr lang="en-US" sz="1400" dirty="0">
              <a:solidFill>
                <a:schemeClr val="accent5">
                  <a:lumMod val="75000"/>
                </a:schemeClr>
              </a:solidFill>
            </a:endParaRPr>
          </a:p>
        </p:txBody>
      </p:sp>
      <p:sp>
        <p:nvSpPr>
          <p:cNvPr id="10" name="TextBox 9">
            <a:extLst>
              <a:ext uri="{FF2B5EF4-FFF2-40B4-BE49-F238E27FC236}">
                <a16:creationId xmlns:a16="http://schemas.microsoft.com/office/drawing/2014/main" id="{E1F140D1-C0CA-5EA1-CE56-F3439D47F282}"/>
              </a:ext>
            </a:extLst>
          </p:cNvPr>
          <p:cNvSpPr txBox="1"/>
          <p:nvPr/>
        </p:nvSpPr>
        <p:spPr>
          <a:xfrm>
            <a:off x="6603467" y="4007301"/>
            <a:ext cx="3159186" cy="954107"/>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BBB</a:t>
            </a:r>
          </a:p>
          <a:p>
            <a:pPr marL="344488" indent="-344488"/>
            <a:r>
              <a:rPr lang="en-US" sz="1400" dirty="0">
                <a:solidFill>
                  <a:schemeClr val="accent5">
                    <a:lumMod val="75000"/>
                  </a:schemeClr>
                </a:solidFill>
              </a:rPr>
              <a:t>Discount on Bonds Payable</a:t>
            </a:r>
            <a:r>
              <a:rPr lang="en-US" sz="1400" dirty="0">
                <a:solidFill>
                  <a:schemeClr val="accent5">
                    <a:lumMod val="75000"/>
                  </a:schemeClr>
                </a:solidFill>
                <a:latin typeface="Cambria Math" panose="02040503050406030204" pitchFamily="18" charset="0"/>
                <a:ea typeface="Cambria Math" panose="02040503050406030204" pitchFamily="18" charset="0"/>
              </a:rPr>
              <a:t>     AAA - BBB</a:t>
            </a:r>
            <a:endParaRPr lang="en-US" sz="1400" dirty="0">
              <a:solidFill>
                <a:schemeClr val="accent5">
                  <a:lumMod val="75000"/>
                </a:schemeClr>
              </a:solidFill>
            </a:endParaRPr>
          </a:p>
          <a:p>
            <a:pPr marL="344488" indent="-344488"/>
            <a:endParaRPr lang="en-US" sz="1400" dirty="0">
              <a:solidFill>
                <a:schemeClr val="accent5">
                  <a:lumMod val="75000"/>
                </a:schemeClr>
              </a:solidFill>
              <a:latin typeface="Cambria Math" panose="02040503050406030204" pitchFamily="18" charset="0"/>
              <a:ea typeface="Cambria Math" panose="02040503050406030204" pitchFamily="18" charset="0"/>
            </a:endParaRPr>
          </a:p>
        </p:txBody>
      </p:sp>
      <p:sp>
        <p:nvSpPr>
          <p:cNvPr id="11" name="Rectangle: Rounded Corners 10">
            <a:extLst>
              <a:ext uri="{FF2B5EF4-FFF2-40B4-BE49-F238E27FC236}">
                <a16:creationId xmlns:a16="http://schemas.microsoft.com/office/drawing/2014/main" id="{3D32E018-20DA-307F-4D4D-943DB2025B3D}"/>
              </a:ext>
            </a:extLst>
          </p:cNvPr>
          <p:cNvSpPr/>
          <p:nvPr/>
        </p:nvSpPr>
        <p:spPr>
          <a:xfrm>
            <a:off x="2835241" y="4007301"/>
            <a:ext cx="7045109" cy="5684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708C8A-30DD-6BA6-22B7-F57B6C4BD8E6}"/>
              </a:ext>
            </a:extLst>
          </p:cNvPr>
          <p:cNvSpPr txBox="1"/>
          <p:nvPr/>
        </p:nvSpPr>
        <p:spPr>
          <a:xfrm>
            <a:off x="2849323" y="5310996"/>
            <a:ext cx="3437302" cy="325538"/>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Bonds Payable                   XXX</a:t>
            </a:r>
          </a:p>
        </p:txBody>
      </p:sp>
      <p:sp>
        <p:nvSpPr>
          <p:cNvPr id="13" name="TextBox 12">
            <a:extLst>
              <a:ext uri="{FF2B5EF4-FFF2-40B4-BE49-F238E27FC236}">
                <a16:creationId xmlns:a16="http://schemas.microsoft.com/office/drawing/2014/main" id="{F919851C-F26A-BF66-6600-6EBAA41CCEBD}"/>
              </a:ext>
            </a:extLst>
          </p:cNvPr>
          <p:cNvSpPr txBox="1"/>
          <p:nvPr/>
        </p:nvSpPr>
        <p:spPr>
          <a:xfrm>
            <a:off x="6668349" y="5300434"/>
            <a:ext cx="3094305" cy="331373"/>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Cash                                                  XXX</a:t>
            </a:r>
          </a:p>
        </p:txBody>
      </p:sp>
      <p:sp>
        <p:nvSpPr>
          <p:cNvPr id="14" name="Rectangle: Rounded Corners 13">
            <a:extLst>
              <a:ext uri="{FF2B5EF4-FFF2-40B4-BE49-F238E27FC236}">
                <a16:creationId xmlns:a16="http://schemas.microsoft.com/office/drawing/2014/main" id="{362A8686-9FF7-2F6C-873C-D443BF929816}"/>
              </a:ext>
            </a:extLst>
          </p:cNvPr>
          <p:cNvSpPr/>
          <p:nvPr/>
        </p:nvSpPr>
        <p:spPr>
          <a:xfrm>
            <a:off x="2833733" y="5300434"/>
            <a:ext cx="7045109"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515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Bond (Liability) - Simplified</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2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46</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nvGraphicFramePr>
        <p:xfrm>
          <a:off x="2244725" y="1792501"/>
          <a:ext cx="7702550" cy="1144905"/>
        </p:xfrm>
        <a:graphic>
          <a:graphicData uri="http://schemas.openxmlformats.org/drawingml/2006/table">
            <a:tbl>
              <a:tblPr>
                <a:tableStyleId>{5C22544A-7EE6-4342-B048-85BDC9FD1C3A}</a:tableStyleId>
              </a:tblPr>
              <a:tblGrid>
                <a:gridCol w="1062808">
                  <a:extLst>
                    <a:ext uri="{9D8B030D-6E8A-4147-A177-3AD203B41FA5}">
                      <a16:colId xmlns:a16="http://schemas.microsoft.com/office/drawing/2014/main" val="4110338083"/>
                    </a:ext>
                  </a:extLst>
                </a:gridCol>
                <a:gridCol w="1566249">
                  <a:extLst>
                    <a:ext uri="{9D8B030D-6E8A-4147-A177-3AD203B41FA5}">
                      <a16:colId xmlns:a16="http://schemas.microsoft.com/office/drawing/2014/main" val="1071448255"/>
                    </a:ext>
                  </a:extLst>
                </a:gridCol>
                <a:gridCol w="1965250">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90508">
                <a:tc>
                  <a:txBody>
                    <a:bodyPr/>
                    <a:lstStyle/>
                    <a:p>
                      <a:pPr algn="ctr" fontAlgn="ct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Effective Interest</a:t>
                      </a:r>
                    </a:p>
                    <a:p>
                      <a:pPr algn="ctr" fontAlgn="ct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before </a:t>
                      </a:r>
                    </a:p>
                    <a:p>
                      <a:pPr algn="ctr" fontAlgn="ctr"/>
                      <a:r>
                        <a:rPr lang="en-US" sz="1200" b="1" u="none" strike="noStrike" dirty="0">
                          <a:effectLst/>
                        </a:rPr>
                        <a:t>Interest Payment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Coupon Amount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after Payment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789924850"/>
                  </a:ext>
                </a:extLst>
              </a:tr>
              <a:tr h="97672">
                <a:tc>
                  <a:txBody>
                    <a:bodyPr/>
                    <a:lstStyle/>
                    <a:p>
                      <a:pPr algn="ctr" fontAlgn="ctr"/>
                      <a:r>
                        <a:rPr lang="en-US" sz="1200" u="none" strike="noStrike" dirty="0">
                          <a:effectLst/>
                        </a:rPr>
                        <a:t>2022.1.1.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ctr"/>
                      <a:r>
                        <a:rPr lang="en-US" sz="1200" u="none" strike="noStrike" dirty="0">
                          <a:effectLst/>
                        </a:rPr>
                        <a:t> 9,733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9,733 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97672">
                <a:tc>
                  <a:txBody>
                    <a:bodyPr/>
                    <a:lstStyle/>
                    <a:p>
                      <a:pPr algn="ctr" fontAlgn="ctr"/>
                      <a:r>
                        <a:rPr lang="en-US" sz="1200" u="none" strike="noStrike">
                          <a:effectLst/>
                        </a:rPr>
                        <a:t>2022.12.31.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584 (=9,773 * 6%)</a:t>
                      </a:r>
                    </a:p>
                  </a:txBody>
                  <a:tcPr marL="9525" marR="9525" marT="9525" marB="0" anchor="ctr"/>
                </a:tc>
                <a:tc>
                  <a:txBody>
                    <a:bodyPr/>
                    <a:lstStyle/>
                    <a:p>
                      <a:pPr algn="ctr" fontAlgn="ctr"/>
                      <a:r>
                        <a:rPr lang="en-US" sz="1200" u="none" strike="noStrike" dirty="0">
                          <a:effectLst/>
                        </a:rPr>
                        <a:t>10,317 (=9733*1.06)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9,817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97672">
                <a:tc>
                  <a:txBody>
                    <a:bodyPr/>
                    <a:lstStyle/>
                    <a:p>
                      <a:pPr algn="ctr" fontAlgn="ctr"/>
                      <a:r>
                        <a:rPr lang="en-US" sz="1200" u="none" strike="noStrike" dirty="0">
                          <a:effectLst/>
                        </a:rPr>
                        <a:t>2023.12.31.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589 (=9,817 * 6%)</a:t>
                      </a:r>
                    </a:p>
                  </a:txBody>
                  <a:tcPr marL="9525" marR="9525" marT="9525" marB="0" anchor="ctr"/>
                </a:tc>
                <a:tc>
                  <a:txBody>
                    <a:bodyPr/>
                    <a:lstStyle/>
                    <a:p>
                      <a:pPr algn="ctr" fontAlgn="ctr"/>
                      <a:r>
                        <a:rPr lang="en-US" sz="1200" u="none" strike="noStrike" dirty="0">
                          <a:effectLst/>
                        </a:rPr>
                        <a:t> 10,406 (=9817*1.06)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9,906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97672">
                <a:tc>
                  <a:txBody>
                    <a:bodyPr/>
                    <a:lstStyle/>
                    <a:p>
                      <a:pPr algn="ctr" fontAlgn="ctr"/>
                      <a:r>
                        <a:rPr lang="en-US" sz="1200" u="none" strike="noStrike" dirty="0">
                          <a:effectLst/>
                        </a:rPr>
                        <a:t>2024.12.31.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594 (=9,906 * 6%)</a:t>
                      </a:r>
                    </a:p>
                  </a:txBody>
                  <a:tcPr marL="9525" marR="9525" marT="9525" marB="0" anchor="ctr"/>
                </a:tc>
                <a:tc>
                  <a:txBody>
                    <a:bodyPr/>
                    <a:lstStyle/>
                    <a:p>
                      <a:pPr algn="ctr" fontAlgn="ctr"/>
                      <a:r>
                        <a:rPr lang="en-US" sz="1200" u="none" strike="noStrike" dirty="0">
                          <a:effectLst/>
                        </a:rPr>
                        <a:t>10,500 (=9906*1.06)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10,000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7" name="TextBox 6">
            <a:extLst>
              <a:ext uri="{FF2B5EF4-FFF2-40B4-BE49-F238E27FC236}">
                <a16:creationId xmlns:a16="http://schemas.microsoft.com/office/drawing/2014/main" id="{21B8A939-4BC4-4249-9270-D2AFC03030F5}"/>
              </a:ext>
            </a:extLst>
          </p:cNvPr>
          <p:cNvSpPr txBox="1"/>
          <p:nvPr/>
        </p:nvSpPr>
        <p:spPr>
          <a:xfrm>
            <a:off x="2607898" y="3231718"/>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6749830" y="3221154"/>
            <a:ext cx="2381471" cy="325538"/>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Bonds Payable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2592308" y="3221155"/>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2620598" y="3877786"/>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584</a:t>
            </a:r>
          </a:p>
        </p:txBody>
      </p:sp>
      <p:sp>
        <p:nvSpPr>
          <p:cNvPr id="11" name="TextBox 10">
            <a:extLst>
              <a:ext uri="{FF2B5EF4-FFF2-40B4-BE49-F238E27FC236}">
                <a16:creationId xmlns:a16="http://schemas.microsoft.com/office/drawing/2014/main" id="{F4690342-BED3-4628-AC9F-A05CDF18AC3F}"/>
              </a:ext>
            </a:extLst>
          </p:cNvPr>
          <p:cNvSpPr txBox="1"/>
          <p:nvPr/>
        </p:nvSpPr>
        <p:spPr>
          <a:xfrm>
            <a:off x="6762530" y="3867222"/>
            <a:ext cx="2381471" cy="523220"/>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Bonds Payable                    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2605008" y="3867223"/>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2620598" y="4799859"/>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589</a:t>
            </a:r>
          </a:p>
        </p:txBody>
      </p:sp>
      <p:sp>
        <p:nvSpPr>
          <p:cNvPr id="14" name="TextBox 13">
            <a:extLst>
              <a:ext uri="{FF2B5EF4-FFF2-40B4-BE49-F238E27FC236}">
                <a16:creationId xmlns:a16="http://schemas.microsoft.com/office/drawing/2014/main" id="{1A1368C8-9CA4-40CC-B7DB-F72205C9BB56}"/>
              </a:ext>
            </a:extLst>
          </p:cNvPr>
          <p:cNvSpPr txBox="1"/>
          <p:nvPr/>
        </p:nvSpPr>
        <p:spPr>
          <a:xfrm>
            <a:off x="6762530" y="4789295"/>
            <a:ext cx="2381471" cy="523220"/>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Bonds Payable                    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2605008" y="4789296"/>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DC29325-B489-B51B-8411-768C3EA29B9A}"/>
              </a:ext>
            </a:extLst>
          </p:cNvPr>
          <p:cNvSpPr txBox="1"/>
          <p:nvPr/>
        </p:nvSpPr>
        <p:spPr>
          <a:xfrm>
            <a:off x="2296235" y="2963823"/>
            <a:ext cx="933631"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2022.1.1.</a:t>
            </a:r>
            <a:endParaRPr lang="en-US" sz="1200" dirty="0"/>
          </a:p>
        </p:txBody>
      </p:sp>
      <p:sp>
        <p:nvSpPr>
          <p:cNvPr id="17" name="TextBox 16">
            <a:extLst>
              <a:ext uri="{FF2B5EF4-FFF2-40B4-BE49-F238E27FC236}">
                <a16:creationId xmlns:a16="http://schemas.microsoft.com/office/drawing/2014/main" id="{9C191051-D548-D0E3-8892-8C3F968DFFA5}"/>
              </a:ext>
            </a:extLst>
          </p:cNvPr>
          <p:cNvSpPr txBox="1"/>
          <p:nvPr/>
        </p:nvSpPr>
        <p:spPr>
          <a:xfrm>
            <a:off x="2296234" y="3632264"/>
            <a:ext cx="1128994"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8" name="TextBox 17">
            <a:extLst>
              <a:ext uri="{FF2B5EF4-FFF2-40B4-BE49-F238E27FC236}">
                <a16:creationId xmlns:a16="http://schemas.microsoft.com/office/drawing/2014/main" id="{100C0B6A-A5E4-9B03-D975-0A5D8833E3C8}"/>
              </a:ext>
            </a:extLst>
          </p:cNvPr>
          <p:cNvSpPr txBox="1"/>
          <p:nvPr/>
        </p:nvSpPr>
        <p:spPr>
          <a:xfrm>
            <a:off x="2296235" y="4554198"/>
            <a:ext cx="1239143"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9" name="TextBox 18">
            <a:extLst>
              <a:ext uri="{FF2B5EF4-FFF2-40B4-BE49-F238E27FC236}">
                <a16:creationId xmlns:a16="http://schemas.microsoft.com/office/drawing/2014/main" id="{967EBD22-826A-E4CC-7747-BBB3DBA6D78D}"/>
              </a:ext>
            </a:extLst>
          </p:cNvPr>
          <p:cNvSpPr txBox="1"/>
          <p:nvPr/>
        </p:nvSpPr>
        <p:spPr>
          <a:xfrm>
            <a:off x="2296235" y="5558177"/>
            <a:ext cx="1166715"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20" name="TextBox 19">
            <a:extLst>
              <a:ext uri="{FF2B5EF4-FFF2-40B4-BE49-F238E27FC236}">
                <a16:creationId xmlns:a16="http://schemas.microsoft.com/office/drawing/2014/main" id="{666F07E4-869B-67B0-A316-7760D3856A1E}"/>
              </a:ext>
            </a:extLst>
          </p:cNvPr>
          <p:cNvSpPr txBox="1"/>
          <p:nvPr/>
        </p:nvSpPr>
        <p:spPr>
          <a:xfrm>
            <a:off x="2637197" y="5848547"/>
            <a:ext cx="3437302" cy="738664"/>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594</a:t>
            </a:r>
          </a:p>
          <a:p>
            <a:endParaRPr lang="en-US" sz="1400" dirty="0">
              <a:solidFill>
                <a:schemeClr val="accent5">
                  <a:lumMod val="75000"/>
                </a:schemeClr>
              </a:solidFill>
              <a:latin typeface="Cambria Math" panose="02040503050406030204" pitchFamily="18" charset="0"/>
              <a:ea typeface="Cambria Math" panose="02040503050406030204" pitchFamily="18" charset="0"/>
            </a:endParaRPr>
          </a:p>
          <a:p>
            <a:r>
              <a:rPr lang="en-US" sz="1400" dirty="0">
                <a:solidFill>
                  <a:schemeClr val="accent5">
                    <a:lumMod val="75000"/>
                  </a:schemeClr>
                </a:solidFill>
                <a:latin typeface="Cambria Math" panose="02040503050406030204" pitchFamily="18" charset="0"/>
                <a:ea typeface="Cambria Math" panose="02040503050406030204" pitchFamily="18" charset="0"/>
              </a:rPr>
              <a:t>Bonds Payable                                      10,000</a:t>
            </a:r>
          </a:p>
        </p:txBody>
      </p:sp>
      <p:sp>
        <p:nvSpPr>
          <p:cNvPr id="21" name="TextBox 20">
            <a:extLst>
              <a:ext uri="{FF2B5EF4-FFF2-40B4-BE49-F238E27FC236}">
                <a16:creationId xmlns:a16="http://schemas.microsoft.com/office/drawing/2014/main" id="{8294A66A-955C-4999-9429-72B9AB1FB524}"/>
              </a:ext>
            </a:extLst>
          </p:cNvPr>
          <p:cNvSpPr txBox="1"/>
          <p:nvPr/>
        </p:nvSpPr>
        <p:spPr>
          <a:xfrm>
            <a:off x="6779129" y="5837984"/>
            <a:ext cx="2381471" cy="738664"/>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Bonds Payable                    94</a:t>
            </a:r>
          </a:p>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10,000</a:t>
            </a:r>
          </a:p>
        </p:txBody>
      </p:sp>
      <p:sp>
        <p:nvSpPr>
          <p:cNvPr id="22" name="Rectangle: Rounded Corners 21">
            <a:extLst>
              <a:ext uri="{FF2B5EF4-FFF2-40B4-BE49-F238E27FC236}">
                <a16:creationId xmlns:a16="http://schemas.microsoft.com/office/drawing/2014/main" id="{E163C8E5-EFD1-E112-90B9-8964B3E9AEFB}"/>
              </a:ext>
            </a:extLst>
          </p:cNvPr>
          <p:cNvSpPr/>
          <p:nvPr/>
        </p:nvSpPr>
        <p:spPr>
          <a:xfrm>
            <a:off x="2621607" y="5837985"/>
            <a:ext cx="6538993" cy="8163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011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Bond (Liability) </a:t>
            </a:r>
            <a:r>
              <a:rPr lang="en-US" sz="3600" dirty="0">
                <a:latin typeface="Cambria Math" panose="02040503050406030204" pitchFamily="18" charset="0"/>
                <a:ea typeface="Cambria Math" panose="02040503050406030204" pitchFamily="18" charset="0"/>
              </a:rPr>
              <a:t>– Using Contra account</a:t>
            </a:r>
            <a:endParaRPr lang="en-US"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2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283927"/>
            <a:ext cx="2057400" cy="365125"/>
          </a:xfrm>
        </p:spPr>
        <p:txBody>
          <a:bodyPr/>
          <a:lstStyle/>
          <a:p>
            <a:fld id="{7C2FE7DF-0F52-4111-9596-32033343E99C}" type="slidenum">
              <a:rPr lang="en-US" smtClean="0"/>
              <a:t>47</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nvGraphicFramePr>
        <p:xfrm>
          <a:off x="2244725" y="1792501"/>
          <a:ext cx="7702550" cy="1144905"/>
        </p:xfrm>
        <a:graphic>
          <a:graphicData uri="http://schemas.openxmlformats.org/drawingml/2006/table">
            <a:tbl>
              <a:tblPr>
                <a:tableStyleId>{5C22544A-7EE6-4342-B048-85BDC9FD1C3A}</a:tableStyleId>
              </a:tblPr>
              <a:tblGrid>
                <a:gridCol w="1062808">
                  <a:extLst>
                    <a:ext uri="{9D8B030D-6E8A-4147-A177-3AD203B41FA5}">
                      <a16:colId xmlns:a16="http://schemas.microsoft.com/office/drawing/2014/main" val="4110338083"/>
                    </a:ext>
                  </a:extLst>
                </a:gridCol>
                <a:gridCol w="1566249">
                  <a:extLst>
                    <a:ext uri="{9D8B030D-6E8A-4147-A177-3AD203B41FA5}">
                      <a16:colId xmlns:a16="http://schemas.microsoft.com/office/drawing/2014/main" val="1071448255"/>
                    </a:ext>
                  </a:extLst>
                </a:gridCol>
                <a:gridCol w="1965250">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90508">
                <a:tc>
                  <a:txBody>
                    <a:bodyPr/>
                    <a:lstStyle/>
                    <a:p>
                      <a:pPr algn="ctr" fontAlgn="ct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Effective Interest</a:t>
                      </a:r>
                    </a:p>
                    <a:p>
                      <a:pPr algn="ctr" fontAlgn="ct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before </a:t>
                      </a:r>
                    </a:p>
                    <a:p>
                      <a:pPr algn="ctr" fontAlgn="ctr"/>
                      <a:r>
                        <a:rPr lang="en-US" sz="1200" b="1" u="none" strike="noStrike" dirty="0">
                          <a:effectLst/>
                        </a:rPr>
                        <a:t>Interest Payment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Coupon Amount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after Payment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789924850"/>
                  </a:ext>
                </a:extLst>
              </a:tr>
              <a:tr h="97672">
                <a:tc>
                  <a:txBody>
                    <a:bodyPr/>
                    <a:lstStyle/>
                    <a:p>
                      <a:pPr algn="ctr" fontAlgn="ctr"/>
                      <a:r>
                        <a:rPr lang="en-US" sz="1200" u="none" strike="noStrike" dirty="0">
                          <a:effectLst/>
                        </a:rPr>
                        <a:t>2022.1.1.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ctr"/>
                      <a:r>
                        <a:rPr lang="en-US" sz="1200" u="none" strike="noStrike" dirty="0">
                          <a:effectLst/>
                        </a:rPr>
                        <a:t> 9,733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9,733 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97672">
                <a:tc>
                  <a:txBody>
                    <a:bodyPr/>
                    <a:lstStyle/>
                    <a:p>
                      <a:pPr algn="ctr" fontAlgn="ctr"/>
                      <a:r>
                        <a:rPr lang="en-US" sz="1200" u="none" strike="noStrike">
                          <a:effectLst/>
                        </a:rPr>
                        <a:t>2022.12.31.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584 (=9,773 * 6%)</a:t>
                      </a:r>
                    </a:p>
                  </a:txBody>
                  <a:tcPr marL="9525" marR="9525" marT="9525" marB="0" anchor="ctr"/>
                </a:tc>
                <a:tc>
                  <a:txBody>
                    <a:bodyPr/>
                    <a:lstStyle/>
                    <a:p>
                      <a:pPr algn="ctr" fontAlgn="ctr"/>
                      <a:r>
                        <a:rPr lang="en-US" sz="1200" u="none" strike="noStrike" dirty="0">
                          <a:effectLst/>
                        </a:rPr>
                        <a:t>10,317 (=9733*1.06)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9,817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97672">
                <a:tc>
                  <a:txBody>
                    <a:bodyPr/>
                    <a:lstStyle/>
                    <a:p>
                      <a:pPr algn="ctr" fontAlgn="ctr"/>
                      <a:r>
                        <a:rPr lang="en-US" sz="1200" u="none" strike="noStrike" dirty="0">
                          <a:effectLst/>
                        </a:rPr>
                        <a:t>2023.12.31.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589 (=9,817 * 6%)</a:t>
                      </a:r>
                    </a:p>
                  </a:txBody>
                  <a:tcPr marL="9525" marR="9525" marT="9525" marB="0" anchor="ctr"/>
                </a:tc>
                <a:tc>
                  <a:txBody>
                    <a:bodyPr/>
                    <a:lstStyle/>
                    <a:p>
                      <a:pPr algn="ctr" fontAlgn="ctr"/>
                      <a:r>
                        <a:rPr lang="en-US" sz="1200" u="none" strike="noStrike" dirty="0">
                          <a:effectLst/>
                        </a:rPr>
                        <a:t> 10,406 (=9817*1.06)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9,906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97672">
                <a:tc>
                  <a:txBody>
                    <a:bodyPr/>
                    <a:lstStyle/>
                    <a:p>
                      <a:pPr algn="ctr" fontAlgn="ctr"/>
                      <a:r>
                        <a:rPr lang="en-US" sz="1200" u="none" strike="noStrike" dirty="0">
                          <a:effectLst/>
                        </a:rPr>
                        <a:t>2024.12.31.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594 (=9,906 * 6%)</a:t>
                      </a:r>
                    </a:p>
                  </a:txBody>
                  <a:tcPr marL="9525" marR="9525" marT="9525" marB="0" anchor="ctr"/>
                </a:tc>
                <a:tc>
                  <a:txBody>
                    <a:bodyPr/>
                    <a:lstStyle/>
                    <a:p>
                      <a:pPr algn="ctr" fontAlgn="ctr"/>
                      <a:r>
                        <a:rPr lang="en-US" sz="1200" u="none" strike="noStrike" dirty="0">
                          <a:effectLst/>
                        </a:rPr>
                        <a:t>10,500 (=9906*1.06)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10,000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7" name="TextBox 6">
            <a:extLst>
              <a:ext uri="{FF2B5EF4-FFF2-40B4-BE49-F238E27FC236}">
                <a16:creationId xmlns:a16="http://schemas.microsoft.com/office/drawing/2014/main" id="{21B8A939-4BC4-4249-9270-D2AFC03030F5}"/>
              </a:ext>
            </a:extLst>
          </p:cNvPr>
          <p:cNvSpPr txBox="1"/>
          <p:nvPr/>
        </p:nvSpPr>
        <p:spPr>
          <a:xfrm>
            <a:off x="2607898" y="3159292"/>
            <a:ext cx="3437302" cy="738664"/>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a:p>
            <a:r>
              <a:rPr lang="en-US" sz="1400" dirty="0">
                <a:solidFill>
                  <a:schemeClr val="accent5">
                    <a:lumMod val="75000"/>
                  </a:schemeClr>
                </a:solidFill>
              </a:rPr>
              <a:t>Discount on Bonds Payable</a:t>
            </a:r>
            <a:r>
              <a:rPr lang="en-US" sz="1400" dirty="0">
                <a:solidFill>
                  <a:schemeClr val="accent5">
                    <a:lumMod val="75000"/>
                  </a:schemeClr>
                </a:solidFill>
                <a:latin typeface="Cambria Math" panose="02040503050406030204" pitchFamily="18" charset="0"/>
                <a:ea typeface="Cambria Math" panose="02040503050406030204" pitchFamily="18" charset="0"/>
              </a:rPr>
              <a:t>                      267</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6749829" y="3148729"/>
            <a:ext cx="2994718" cy="325538"/>
          </a:xfrm>
          <a:prstGeom prst="rect">
            <a:avLst/>
          </a:prstGeom>
          <a:noFill/>
          <a:ln>
            <a:noFill/>
          </a:ln>
        </p:spPr>
        <p:txBody>
          <a:bodyPr wrap="square" rtlCol="0">
            <a:spAutoFit/>
          </a:bodyPr>
          <a:lstStyle/>
          <a:p>
            <a:pPr marL="344488" indent="-344488">
              <a:lnSpc>
                <a:spcPts val="2000"/>
              </a:lnSpc>
              <a:spcAft>
                <a:spcPts val="600"/>
              </a:spcAft>
            </a:pPr>
            <a:r>
              <a:rPr lang="en-US" sz="1400" dirty="0">
                <a:solidFill>
                  <a:schemeClr val="accent5">
                    <a:lumMod val="75000"/>
                  </a:schemeClr>
                </a:solidFill>
                <a:latin typeface="Cambria Math" panose="02040503050406030204" pitchFamily="18" charset="0"/>
                <a:ea typeface="Cambria Math" panose="02040503050406030204" pitchFamily="18" charset="0"/>
              </a:rPr>
              <a:t>Bonds Payable                             10,000</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2592308" y="3148729"/>
            <a:ext cx="7224667" cy="545136"/>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2620598" y="4086012"/>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584</a:t>
            </a:r>
          </a:p>
        </p:txBody>
      </p:sp>
      <p:sp>
        <p:nvSpPr>
          <p:cNvPr id="11" name="TextBox 10">
            <a:extLst>
              <a:ext uri="{FF2B5EF4-FFF2-40B4-BE49-F238E27FC236}">
                <a16:creationId xmlns:a16="http://schemas.microsoft.com/office/drawing/2014/main" id="{F4690342-BED3-4628-AC9F-A05CDF18AC3F}"/>
              </a:ext>
            </a:extLst>
          </p:cNvPr>
          <p:cNvSpPr txBox="1"/>
          <p:nvPr/>
        </p:nvSpPr>
        <p:spPr>
          <a:xfrm>
            <a:off x="6762529" y="4075448"/>
            <a:ext cx="2982018" cy="738664"/>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rPr>
              <a:t>Discount on Bonds Payable </a:t>
            </a:r>
            <a:r>
              <a:rPr lang="en-US" sz="1400" dirty="0">
                <a:solidFill>
                  <a:schemeClr val="accent5">
                    <a:lumMod val="75000"/>
                  </a:schemeClr>
                </a:solidFill>
                <a:latin typeface="Cambria Math" panose="02040503050406030204" pitchFamily="18" charset="0"/>
                <a:ea typeface="Cambria Math" panose="02040503050406030204" pitchFamily="18" charset="0"/>
              </a:rPr>
              <a:t>             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2605008" y="4075449"/>
            <a:ext cx="7211967"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2620598" y="4890390"/>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589</a:t>
            </a:r>
          </a:p>
        </p:txBody>
      </p:sp>
      <p:sp>
        <p:nvSpPr>
          <p:cNvPr id="14" name="TextBox 13">
            <a:extLst>
              <a:ext uri="{FF2B5EF4-FFF2-40B4-BE49-F238E27FC236}">
                <a16:creationId xmlns:a16="http://schemas.microsoft.com/office/drawing/2014/main" id="{1A1368C8-9CA4-40CC-B7DB-F72205C9BB56}"/>
              </a:ext>
            </a:extLst>
          </p:cNvPr>
          <p:cNvSpPr txBox="1"/>
          <p:nvPr/>
        </p:nvSpPr>
        <p:spPr>
          <a:xfrm>
            <a:off x="6762529" y="4879826"/>
            <a:ext cx="2982018" cy="738664"/>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rPr>
              <a:t>Discount on Bonds Payable              </a:t>
            </a:r>
            <a:r>
              <a:rPr lang="en-US" sz="1400" dirty="0">
                <a:solidFill>
                  <a:schemeClr val="accent5">
                    <a:lumMod val="75000"/>
                  </a:schemeClr>
                </a:solidFill>
                <a:latin typeface="Cambria Math" panose="02040503050406030204" pitchFamily="18" charset="0"/>
                <a:ea typeface="Cambria Math" panose="02040503050406030204" pitchFamily="18" charset="0"/>
              </a:rPr>
              <a:t>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2605008" y="4879827"/>
            <a:ext cx="7211967"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DC29325-B489-B51B-8411-768C3EA29B9A}"/>
              </a:ext>
            </a:extLst>
          </p:cNvPr>
          <p:cNvSpPr txBox="1"/>
          <p:nvPr/>
        </p:nvSpPr>
        <p:spPr>
          <a:xfrm>
            <a:off x="2296235" y="2891398"/>
            <a:ext cx="933631"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2022.1.1.</a:t>
            </a:r>
            <a:endParaRPr lang="en-US" sz="1200" dirty="0"/>
          </a:p>
        </p:txBody>
      </p:sp>
      <p:sp>
        <p:nvSpPr>
          <p:cNvPr id="17" name="TextBox 16">
            <a:extLst>
              <a:ext uri="{FF2B5EF4-FFF2-40B4-BE49-F238E27FC236}">
                <a16:creationId xmlns:a16="http://schemas.microsoft.com/office/drawing/2014/main" id="{9C191051-D548-D0E3-8892-8C3F968DFFA5}"/>
              </a:ext>
            </a:extLst>
          </p:cNvPr>
          <p:cNvSpPr txBox="1"/>
          <p:nvPr/>
        </p:nvSpPr>
        <p:spPr>
          <a:xfrm>
            <a:off x="2296234" y="3840490"/>
            <a:ext cx="1128994"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8" name="TextBox 17">
            <a:extLst>
              <a:ext uri="{FF2B5EF4-FFF2-40B4-BE49-F238E27FC236}">
                <a16:creationId xmlns:a16="http://schemas.microsoft.com/office/drawing/2014/main" id="{100C0B6A-A5E4-9B03-D975-0A5D8833E3C8}"/>
              </a:ext>
            </a:extLst>
          </p:cNvPr>
          <p:cNvSpPr txBox="1"/>
          <p:nvPr/>
        </p:nvSpPr>
        <p:spPr>
          <a:xfrm>
            <a:off x="2296235" y="4644729"/>
            <a:ext cx="1239143"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9" name="TextBox 18">
            <a:extLst>
              <a:ext uri="{FF2B5EF4-FFF2-40B4-BE49-F238E27FC236}">
                <a16:creationId xmlns:a16="http://schemas.microsoft.com/office/drawing/2014/main" id="{967EBD22-826A-E4CC-7747-BBB3DBA6D78D}"/>
              </a:ext>
            </a:extLst>
          </p:cNvPr>
          <p:cNvSpPr txBox="1"/>
          <p:nvPr/>
        </p:nvSpPr>
        <p:spPr>
          <a:xfrm>
            <a:off x="2296235" y="5549126"/>
            <a:ext cx="1166715"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20" name="TextBox 19">
            <a:extLst>
              <a:ext uri="{FF2B5EF4-FFF2-40B4-BE49-F238E27FC236}">
                <a16:creationId xmlns:a16="http://schemas.microsoft.com/office/drawing/2014/main" id="{666F07E4-869B-67B0-A316-7760D3856A1E}"/>
              </a:ext>
            </a:extLst>
          </p:cNvPr>
          <p:cNvSpPr txBox="1"/>
          <p:nvPr/>
        </p:nvSpPr>
        <p:spPr>
          <a:xfrm>
            <a:off x="2637197" y="5839496"/>
            <a:ext cx="3437302" cy="738664"/>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Bond Interest Expense                           594</a:t>
            </a:r>
          </a:p>
          <a:p>
            <a:endParaRPr lang="en-US" sz="1400" dirty="0">
              <a:solidFill>
                <a:schemeClr val="accent5">
                  <a:lumMod val="75000"/>
                </a:schemeClr>
              </a:solidFill>
              <a:latin typeface="Cambria Math" panose="02040503050406030204" pitchFamily="18" charset="0"/>
              <a:ea typeface="Cambria Math" panose="02040503050406030204" pitchFamily="18" charset="0"/>
            </a:endParaRPr>
          </a:p>
          <a:p>
            <a:r>
              <a:rPr lang="en-US" sz="1400" dirty="0">
                <a:solidFill>
                  <a:schemeClr val="accent5">
                    <a:lumMod val="75000"/>
                  </a:schemeClr>
                </a:solidFill>
                <a:latin typeface="Cambria Math" panose="02040503050406030204" pitchFamily="18" charset="0"/>
                <a:ea typeface="Cambria Math" panose="02040503050406030204" pitchFamily="18" charset="0"/>
              </a:rPr>
              <a:t>Bonds Payable                                      10,000</a:t>
            </a:r>
          </a:p>
        </p:txBody>
      </p:sp>
      <p:sp>
        <p:nvSpPr>
          <p:cNvPr id="21" name="TextBox 20">
            <a:extLst>
              <a:ext uri="{FF2B5EF4-FFF2-40B4-BE49-F238E27FC236}">
                <a16:creationId xmlns:a16="http://schemas.microsoft.com/office/drawing/2014/main" id="{8294A66A-955C-4999-9429-72B9AB1FB524}"/>
              </a:ext>
            </a:extLst>
          </p:cNvPr>
          <p:cNvSpPr txBox="1"/>
          <p:nvPr/>
        </p:nvSpPr>
        <p:spPr>
          <a:xfrm>
            <a:off x="6779128" y="5828934"/>
            <a:ext cx="3037846" cy="954107"/>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500</a:t>
            </a:r>
          </a:p>
          <a:p>
            <a:pPr marL="344488" indent="-344488"/>
            <a:r>
              <a:rPr lang="en-US" sz="1400" dirty="0">
                <a:solidFill>
                  <a:schemeClr val="accent5">
                    <a:lumMod val="75000"/>
                  </a:schemeClr>
                </a:solidFill>
              </a:rPr>
              <a:t>Discount on Bonds Payable               </a:t>
            </a:r>
            <a:r>
              <a:rPr lang="en-US" sz="1400" dirty="0">
                <a:solidFill>
                  <a:schemeClr val="accent5">
                    <a:lumMod val="75000"/>
                  </a:schemeClr>
                </a:solidFill>
                <a:latin typeface="Cambria Math" panose="02040503050406030204" pitchFamily="18" charset="0"/>
                <a:ea typeface="Cambria Math" panose="02040503050406030204" pitchFamily="18" charset="0"/>
              </a:rPr>
              <a:t>94</a:t>
            </a:r>
          </a:p>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10,000</a:t>
            </a:r>
          </a:p>
        </p:txBody>
      </p:sp>
      <p:sp>
        <p:nvSpPr>
          <p:cNvPr id="22" name="Rectangle: Rounded Corners 21">
            <a:extLst>
              <a:ext uri="{FF2B5EF4-FFF2-40B4-BE49-F238E27FC236}">
                <a16:creationId xmlns:a16="http://schemas.microsoft.com/office/drawing/2014/main" id="{E163C8E5-EFD1-E112-90B9-8964B3E9AEFB}"/>
              </a:ext>
            </a:extLst>
          </p:cNvPr>
          <p:cNvSpPr/>
          <p:nvPr/>
        </p:nvSpPr>
        <p:spPr>
          <a:xfrm>
            <a:off x="2621606" y="5828934"/>
            <a:ext cx="7195368" cy="691625"/>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EA8A842-4CCA-F9D2-5DFD-5C20841AA686}"/>
              </a:ext>
            </a:extLst>
          </p:cNvPr>
          <p:cNvSpPr txBox="1"/>
          <p:nvPr/>
        </p:nvSpPr>
        <p:spPr>
          <a:xfrm>
            <a:off x="2296234" y="6564770"/>
            <a:ext cx="8252234"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hlinkClick r:id="rId2"/>
              </a:rPr>
              <a:t>https://dart.fss.or.kr/dsaf001/main.do?rcpNo=20220317000816&amp;dcmNo=8471591</a:t>
            </a:r>
            <a:endParaRPr lang="en-US" sz="1200" dirty="0"/>
          </a:p>
        </p:txBody>
      </p:sp>
      <p:sp>
        <p:nvSpPr>
          <p:cNvPr id="24" name="TextBox 23">
            <a:extLst>
              <a:ext uri="{FF2B5EF4-FFF2-40B4-BE49-F238E27FC236}">
                <a16:creationId xmlns:a16="http://schemas.microsoft.com/office/drawing/2014/main" id="{A37225E0-4E9E-B13F-3DE1-95578ADA7705}"/>
              </a:ext>
            </a:extLst>
          </p:cNvPr>
          <p:cNvSpPr txBox="1"/>
          <p:nvPr/>
        </p:nvSpPr>
        <p:spPr>
          <a:xfrm>
            <a:off x="2632095" y="3660125"/>
            <a:ext cx="7267554" cy="276999"/>
          </a:xfrm>
          <a:prstGeom prst="rect">
            <a:avLst/>
          </a:prstGeom>
          <a:noFill/>
          <a:ln>
            <a:noFill/>
          </a:ln>
        </p:spPr>
        <p:txBody>
          <a:bodyPr wrap="square" rtlCol="0">
            <a:spAutoFit/>
          </a:bodyPr>
          <a:lstStyle/>
          <a:p>
            <a:r>
              <a:rPr lang="en-US" sz="1200" dirty="0">
                <a:ea typeface="Cambria Math" panose="02040503050406030204" pitchFamily="18" charset="0"/>
              </a:rPr>
              <a:t>* “Discount on Bonds Payable” is a liability type account.</a:t>
            </a:r>
            <a:endParaRPr lang="en-US" sz="1200" dirty="0"/>
          </a:p>
        </p:txBody>
      </p:sp>
    </p:spTree>
    <p:extLst>
      <p:ext uri="{BB962C8B-B14F-4D97-AF65-F5344CB8AC3E}">
        <p14:creationId xmlns:p14="http://schemas.microsoft.com/office/powerpoint/2010/main" val="1529441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48</a:t>
            </a:fld>
            <a:endParaRPr lang="en-US" dirty="0"/>
          </a:p>
        </p:txBody>
      </p:sp>
    </p:spTree>
    <p:extLst>
      <p:ext uri="{BB962C8B-B14F-4D97-AF65-F5344CB8AC3E}">
        <p14:creationId xmlns:p14="http://schemas.microsoft.com/office/powerpoint/2010/main" val="3939344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Bonds Retirements before Maturity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The ABC company pays $500 annually for three years, and $10,000 (principle) after three years.</a:t>
            </a:r>
          </a:p>
          <a:p>
            <a:pPr marL="449263" indent="-449263">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rPr>
              <a:t>     - The current market interest rate is 6%</a:t>
            </a:r>
          </a:p>
          <a:p>
            <a:pPr marL="449263" indent="-449263">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449263" indent="-449263">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449263" indent="-449263">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a:lnSpc>
                <a:spcPct val="100000"/>
              </a:lnSpc>
              <a:spcBef>
                <a:spcPts val="300"/>
              </a:spcBef>
              <a:spcAft>
                <a:spcPts val="1500"/>
              </a:spcAft>
            </a:pPr>
            <a:r>
              <a:rPr lang="en-US" altLang="ko-KR" sz="2000" dirty="0">
                <a:latin typeface="Cambria Math" panose="02040503050406030204" pitchFamily="18" charset="0"/>
                <a:ea typeface="Cambria Math" panose="02040503050406030204" pitchFamily="18" charset="0"/>
              </a:rPr>
              <a:t>On 2023.12.31., after paying $500, the ABC company gets the bond by paying $9,950 from the bond market.</a:t>
            </a:r>
          </a:p>
          <a:p>
            <a:pPr marL="0" indent="0">
              <a:lnSpc>
                <a:spcPct val="100000"/>
              </a:lnSpc>
              <a:spcBef>
                <a:spcPts val="300"/>
              </a:spcBef>
              <a:spcAft>
                <a:spcPts val="1500"/>
              </a:spcAft>
              <a:buNone/>
            </a:pPr>
            <a:r>
              <a:rPr lang="en-US" sz="2000" dirty="0">
                <a:latin typeface="Cambria Math" panose="02040503050406030204" pitchFamily="18" charset="0"/>
                <a:ea typeface="Cambria Math" panose="02040503050406030204" pitchFamily="18" charset="0"/>
              </a:rPr>
              <a:t>    </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sym typeface="Wingdings" panose="05000000000000000000" pitchFamily="2" charset="2"/>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sym typeface="Wingdings" panose="05000000000000000000" pitchFamily="2" charset="2"/>
              </a:rPr>
              <a:t>   </a:t>
            </a:r>
            <a:endParaRPr lang="en-US" sz="2000" dirty="0">
              <a:latin typeface="Cambria Math" panose="02040503050406030204" pitchFamily="18" charset="0"/>
              <a:ea typeface="Cambria Math" panose="02040503050406030204" pitchFamily="18" charset="0"/>
            </a:endParaRPr>
          </a:p>
        </p:txBody>
      </p:sp>
      <p:graphicFrame>
        <p:nvGraphicFramePr>
          <p:cNvPr id="6" name="Table 5">
            <a:extLst>
              <a:ext uri="{FF2B5EF4-FFF2-40B4-BE49-F238E27FC236}">
                <a16:creationId xmlns:a16="http://schemas.microsoft.com/office/drawing/2014/main" id="{A327B6E7-DD0C-FE6E-B2EE-3460E7776E1A}"/>
              </a:ext>
            </a:extLst>
          </p:cNvPr>
          <p:cNvGraphicFramePr>
            <a:graphicFrameLocks noGrp="1"/>
          </p:cNvGraphicFramePr>
          <p:nvPr/>
        </p:nvGraphicFramePr>
        <p:xfrm>
          <a:off x="2634022" y="2906072"/>
          <a:ext cx="7702550" cy="1144905"/>
        </p:xfrm>
        <a:graphic>
          <a:graphicData uri="http://schemas.openxmlformats.org/drawingml/2006/table">
            <a:tbl>
              <a:tblPr>
                <a:tableStyleId>{5C22544A-7EE6-4342-B048-85BDC9FD1C3A}</a:tableStyleId>
              </a:tblPr>
              <a:tblGrid>
                <a:gridCol w="1062808">
                  <a:extLst>
                    <a:ext uri="{9D8B030D-6E8A-4147-A177-3AD203B41FA5}">
                      <a16:colId xmlns:a16="http://schemas.microsoft.com/office/drawing/2014/main" val="4110338083"/>
                    </a:ext>
                  </a:extLst>
                </a:gridCol>
                <a:gridCol w="1566249">
                  <a:extLst>
                    <a:ext uri="{9D8B030D-6E8A-4147-A177-3AD203B41FA5}">
                      <a16:colId xmlns:a16="http://schemas.microsoft.com/office/drawing/2014/main" val="1071448255"/>
                    </a:ext>
                  </a:extLst>
                </a:gridCol>
                <a:gridCol w="1965250">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90508">
                <a:tc>
                  <a:txBody>
                    <a:bodyPr/>
                    <a:lstStyle/>
                    <a:p>
                      <a:pPr algn="ctr" fontAlgn="ct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Effective Interest</a:t>
                      </a:r>
                    </a:p>
                    <a:p>
                      <a:pPr algn="ctr" fontAlgn="ct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before </a:t>
                      </a:r>
                    </a:p>
                    <a:p>
                      <a:pPr algn="ctr" fontAlgn="ctr"/>
                      <a:r>
                        <a:rPr lang="en-US" sz="1200" b="1" u="none" strike="noStrike" dirty="0">
                          <a:effectLst/>
                        </a:rPr>
                        <a:t>Interest Payment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Coupon Amount</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tc>
                  <a:txBody>
                    <a:bodyPr/>
                    <a:lstStyle/>
                    <a:p>
                      <a:pPr algn="ctr" fontAlgn="ctr"/>
                      <a:r>
                        <a:rPr lang="en-US" sz="1200" b="1" u="none" strike="noStrike" dirty="0">
                          <a:effectLst/>
                        </a:rPr>
                        <a:t>Bond Value after Payment </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789924850"/>
                  </a:ext>
                </a:extLst>
              </a:tr>
              <a:tr h="97672">
                <a:tc>
                  <a:txBody>
                    <a:bodyPr/>
                    <a:lstStyle/>
                    <a:p>
                      <a:pPr algn="ctr" fontAlgn="ctr"/>
                      <a:r>
                        <a:rPr lang="en-US" sz="1200" u="none" strike="noStrike" dirty="0">
                          <a:effectLst/>
                        </a:rPr>
                        <a:t>2022.1.1.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ctr"/>
                      <a:r>
                        <a:rPr lang="en-US" sz="1200" u="none" strike="noStrike" dirty="0">
                          <a:effectLst/>
                        </a:rPr>
                        <a:t> 9,733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9,733 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97672">
                <a:tc>
                  <a:txBody>
                    <a:bodyPr/>
                    <a:lstStyle/>
                    <a:p>
                      <a:pPr algn="ctr" fontAlgn="ctr"/>
                      <a:r>
                        <a:rPr lang="en-US" sz="1200" u="none" strike="noStrike">
                          <a:effectLst/>
                        </a:rPr>
                        <a:t>2022.12.31.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584 (=9,773 * 6%)</a:t>
                      </a:r>
                    </a:p>
                  </a:txBody>
                  <a:tcPr marL="9525" marR="9525" marT="9525" marB="0" anchor="ctr"/>
                </a:tc>
                <a:tc>
                  <a:txBody>
                    <a:bodyPr/>
                    <a:lstStyle/>
                    <a:p>
                      <a:pPr algn="ctr" fontAlgn="ctr"/>
                      <a:r>
                        <a:rPr lang="en-US" sz="1200" u="none" strike="noStrike" dirty="0">
                          <a:effectLst/>
                        </a:rPr>
                        <a:t>10,317 (=9733*1.06)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9,817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97672">
                <a:tc>
                  <a:txBody>
                    <a:bodyPr/>
                    <a:lstStyle/>
                    <a:p>
                      <a:pPr algn="ctr" fontAlgn="ctr"/>
                      <a:r>
                        <a:rPr lang="en-US" sz="1200" u="none" strike="noStrike" dirty="0">
                          <a:effectLst/>
                        </a:rPr>
                        <a:t>2023.12.31.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589 (=9,817 * 6%)</a:t>
                      </a:r>
                    </a:p>
                  </a:txBody>
                  <a:tcPr marL="9525" marR="9525" marT="9525" marB="0" anchor="ctr"/>
                </a:tc>
                <a:tc>
                  <a:txBody>
                    <a:bodyPr/>
                    <a:lstStyle/>
                    <a:p>
                      <a:pPr algn="ctr" fontAlgn="ctr"/>
                      <a:r>
                        <a:rPr lang="en-US" sz="1200" u="none" strike="noStrike" dirty="0">
                          <a:effectLst/>
                        </a:rPr>
                        <a:t> 10,406 (=9817*1.06)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9,906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97672">
                <a:tc>
                  <a:txBody>
                    <a:bodyPr/>
                    <a:lstStyle/>
                    <a:p>
                      <a:pPr algn="ctr" fontAlgn="ctr"/>
                      <a:r>
                        <a:rPr lang="en-US" sz="1200" u="none" strike="noStrike" dirty="0">
                          <a:effectLst/>
                        </a:rPr>
                        <a:t>2024.12.31.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594 (=9,906 * 6%)</a:t>
                      </a:r>
                    </a:p>
                  </a:txBody>
                  <a:tcPr marL="9525" marR="9525" marT="9525" marB="0" anchor="ctr"/>
                </a:tc>
                <a:tc>
                  <a:txBody>
                    <a:bodyPr/>
                    <a:lstStyle/>
                    <a:p>
                      <a:pPr algn="ctr" fontAlgn="ctr"/>
                      <a:r>
                        <a:rPr lang="en-US" sz="1200" u="none" strike="noStrike" dirty="0">
                          <a:effectLst/>
                        </a:rPr>
                        <a:t>10,500 (=9906*1.06)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500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10,000 </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7" name="TextBox 6">
            <a:extLst>
              <a:ext uri="{FF2B5EF4-FFF2-40B4-BE49-F238E27FC236}">
                <a16:creationId xmlns:a16="http://schemas.microsoft.com/office/drawing/2014/main" id="{6D215143-934D-8AE0-CCE4-2B8BDEB6D6E4}"/>
              </a:ext>
            </a:extLst>
          </p:cNvPr>
          <p:cNvSpPr txBox="1"/>
          <p:nvPr/>
        </p:nvSpPr>
        <p:spPr>
          <a:xfrm>
            <a:off x="2711131" y="5053358"/>
            <a:ext cx="3437302" cy="523220"/>
          </a:xfrm>
          <a:prstGeom prst="rect">
            <a:avLst/>
          </a:prstGeom>
          <a:noFill/>
          <a:ln>
            <a:noFill/>
          </a:ln>
        </p:spPr>
        <p:txBody>
          <a:bodyPr wrap="square" rtlCol="0">
            <a:spAutoFit/>
          </a:bodyPr>
          <a:lstStyle/>
          <a:p>
            <a:r>
              <a:rPr lang="en-US" sz="1400" dirty="0">
                <a:solidFill>
                  <a:srgbClr val="00B050"/>
                </a:solidFill>
                <a:latin typeface="Cambria Math" panose="02040503050406030204" pitchFamily="18" charset="0"/>
                <a:ea typeface="Cambria Math" panose="02040503050406030204" pitchFamily="18" charset="0"/>
              </a:rPr>
              <a:t>Bonds Payable                                           9,906</a:t>
            </a:r>
          </a:p>
          <a:p>
            <a:r>
              <a:rPr lang="en-US" sz="1400" dirty="0">
                <a:solidFill>
                  <a:srgbClr val="C00000"/>
                </a:solidFill>
                <a:latin typeface="Cambria Math" panose="02040503050406030204" pitchFamily="18" charset="0"/>
                <a:ea typeface="Cambria Math" panose="02040503050406030204" pitchFamily="18" charset="0"/>
              </a:rPr>
              <a:t>Loss on Bond Retirement                            44</a:t>
            </a:r>
          </a:p>
        </p:txBody>
      </p:sp>
      <p:sp>
        <p:nvSpPr>
          <p:cNvPr id="8" name="TextBox 7">
            <a:extLst>
              <a:ext uri="{FF2B5EF4-FFF2-40B4-BE49-F238E27FC236}">
                <a16:creationId xmlns:a16="http://schemas.microsoft.com/office/drawing/2014/main" id="{23D68118-CF56-FC00-6FE4-CEC58832D119}"/>
              </a:ext>
            </a:extLst>
          </p:cNvPr>
          <p:cNvSpPr txBox="1"/>
          <p:nvPr/>
        </p:nvSpPr>
        <p:spPr>
          <a:xfrm>
            <a:off x="6853062" y="5042796"/>
            <a:ext cx="2982018" cy="307777"/>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9,950</a:t>
            </a:r>
          </a:p>
        </p:txBody>
      </p:sp>
      <p:sp>
        <p:nvSpPr>
          <p:cNvPr id="9" name="Rectangle: Rounded Corners 8">
            <a:extLst>
              <a:ext uri="{FF2B5EF4-FFF2-40B4-BE49-F238E27FC236}">
                <a16:creationId xmlns:a16="http://schemas.microsoft.com/office/drawing/2014/main" id="{01EF49A3-BD57-55C4-9D5A-5F15B86A470F}"/>
              </a:ext>
            </a:extLst>
          </p:cNvPr>
          <p:cNvSpPr/>
          <p:nvPr/>
        </p:nvSpPr>
        <p:spPr>
          <a:xfrm>
            <a:off x="2695541" y="5042796"/>
            <a:ext cx="7211967"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A79F52-5556-AC6B-2BFC-7515A15CB522}"/>
              </a:ext>
            </a:extLst>
          </p:cNvPr>
          <p:cNvSpPr txBox="1"/>
          <p:nvPr/>
        </p:nvSpPr>
        <p:spPr>
          <a:xfrm>
            <a:off x="2386768" y="4807698"/>
            <a:ext cx="1239143"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1" name="TextBox 10">
            <a:extLst>
              <a:ext uri="{FF2B5EF4-FFF2-40B4-BE49-F238E27FC236}">
                <a16:creationId xmlns:a16="http://schemas.microsoft.com/office/drawing/2014/main" id="{450ECD18-32C3-593B-927A-46348969F7A0}"/>
              </a:ext>
            </a:extLst>
          </p:cNvPr>
          <p:cNvSpPr txBox="1"/>
          <p:nvPr/>
        </p:nvSpPr>
        <p:spPr>
          <a:xfrm>
            <a:off x="5608297" y="5521414"/>
            <a:ext cx="1239143"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Or</a:t>
            </a:r>
            <a:endParaRPr lang="en-US" sz="1200" dirty="0"/>
          </a:p>
        </p:txBody>
      </p:sp>
      <p:sp>
        <p:nvSpPr>
          <p:cNvPr id="12" name="TextBox 11">
            <a:extLst>
              <a:ext uri="{FF2B5EF4-FFF2-40B4-BE49-F238E27FC236}">
                <a16:creationId xmlns:a16="http://schemas.microsoft.com/office/drawing/2014/main" id="{7694D21B-B727-9CE6-4A6B-293E36E72E88}"/>
              </a:ext>
            </a:extLst>
          </p:cNvPr>
          <p:cNvSpPr txBox="1"/>
          <p:nvPr/>
        </p:nvSpPr>
        <p:spPr>
          <a:xfrm>
            <a:off x="2646246" y="5939090"/>
            <a:ext cx="3437302" cy="523220"/>
          </a:xfrm>
          <a:prstGeom prst="rect">
            <a:avLst/>
          </a:prstGeom>
          <a:noFill/>
          <a:ln>
            <a:noFill/>
          </a:ln>
        </p:spPr>
        <p:txBody>
          <a:bodyPr wrap="square" rtlCol="0">
            <a:spAutoFit/>
          </a:bodyPr>
          <a:lstStyle/>
          <a:p>
            <a:r>
              <a:rPr lang="en-US" sz="1400" dirty="0">
                <a:solidFill>
                  <a:srgbClr val="00B050"/>
                </a:solidFill>
                <a:latin typeface="Cambria Math" panose="02040503050406030204" pitchFamily="18" charset="0"/>
                <a:ea typeface="Cambria Math" panose="02040503050406030204" pitchFamily="18" charset="0"/>
              </a:rPr>
              <a:t>Bonds Payable                                        10,000</a:t>
            </a:r>
          </a:p>
          <a:p>
            <a:r>
              <a:rPr lang="en-US" sz="1400" dirty="0">
                <a:solidFill>
                  <a:srgbClr val="C00000"/>
                </a:solidFill>
                <a:latin typeface="Cambria Math" panose="02040503050406030204" pitchFamily="18" charset="0"/>
                <a:ea typeface="Cambria Math" panose="02040503050406030204" pitchFamily="18" charset="0"/>
              </a:rPr>
              <a:t>Loss on Bond Retirement                            44</a:t>
            </a:r>
          </a:p>
        </p:txBody>
      </p:sp>
      <p:sp>
        <p:nvSpPr>
          <p:cNvPr id="13" name="TextBox 12">
            <a:extLst>
              <a:ext uri="{FF2B5EF4-FFF2-40B4-BE49-F238E27FC236}">
                <a16:creationId xmlns:a16="http://schemas.microsoft.com/office/drawing/2014/main" id="{721B9880-06A5-A0A0-FE7D-1E48FD27A763}"/>
              </a:ext>
            </a:extLst>
          </p:cNvPr>
          <p:cNvSpPr txBox="1"/>
          <p:nvPr/>
        </p:nvSpPr>
        <p:spPr>
          <a:xfrm>
            <a:off x="6788177" y="5928527"/>
            <a:ext cx="2982018" cy="523220"/>
          </a:xfrm>
          <a:prstGeom prst="rect">
            <a:avLst/>
          </a:prstGeom>
          <a:noFill/>
          <a:ln>
            <a:noFill/>
          </a:ln>
        </p:spPr>
        <p:txBody>
          <a:bodyPr wrap="square" rtlCol="0">
            <a:spAutoFit/>
          </a:bodyPr>
          <a:lstStyle/>
          <a:p>
            <a:pPr marL="344488" indent="-344488"/>
            <a:r>
              <a:rPr lang="en-US" sz="1400" dirty="0">
                <a:solidFill>
                  <a:schemeClr val="accent5">
                    <a:lumMod val="75000"/>
                  </a:schemeClr>
                </a:solidFill>
                <a:latin typeface="Cambria Math" panose="02040503050406030204" pitchFamily="18" charset="0"/>
                <a:ea typeface="Cambria Math" panose="02040503050406030204" pitchFamily="18" charset="0"/>
              </a:rPr>
              <a:t>Cash                                                  9,950</a:t>
            </a:r>
          </a:p>
          <a:p>
            <a:pPr marL="344488" indent="-344488"/>
            <a:r>
              <a:rPr lang="en-US" sz="1400" dirty="0">
                <a:solidFill>
                  <a:srgbClr val="00B050"/>
                </a:solidFill>
                <a:latin typeface="Cambria Math" panose="02040503050406030204" pitchFamily="18" charset="0"/>
                <a:ea typeface="Cambria Math" panose="02040503050406030204" pitchFamily="18" charset="0"/>
              </a:rPr>
              <a:t>Discount on Bonds Payable             94  </a:t>
            </a:r>
          </a:p>
        </p:txBody>
      </p:sp>
      <p:sp>
        <p:nvSpPr>
          <p:cNvPr id="14" name="Rectangle: Rounded Corners 13">
            <a:extLst>
              <a:ext uri="{FF2B5EF4-FFF2-40B4-BE49-F238E27FC236}">
                <a16:creationId xmlns:a16="http://schemas.microsoft.com/office/drawing/2014/main" id="{56F50401-86F6-B57E-AA66-E41C53D4C7A4}"/>
              </a:ext>
            </a:extLst>
          </p:cNvPr>
          <p:cNvSpPr/>
          <p:nvPr/>
        </p:nvSpPr>
        <p:spPr>
          <a:xfrm>
            <a:off x="2630656" y="5928528"/>
            <a:ext cx="7211967"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1E5AB74-EBCB-FDDE-7414-44DEEBC1E0DF}"/>
              </a:ext>
            </a:extLst>
          </p:cNvPr>
          <p:cNvSpPr txBox="1"/>
          <p:nvPr/>
        </p:nvSpPr>
        <p:spPr>
          <a:xfrm>
            <a:off x="2321883" y="5693430"/>
            <a:ext cx="1239143" cy="276999"/>
          </a:xfrm>
          <a:prstGeom prst="rect">
            <a:avLst/>
          </a:prstGeom>
          <a:noFill/>
          <a:ln>
            <a:noFill/>
          </a:ln>
        </p:spPr>
        <p:txBody>
          <a:bodyPr wrap="square" rtlCol="0">
            <a:spAutoFit/>
          </a:bodyPr>
          <a:lstStyle/>
          <a:p>
            <a:r>
              <a:rPr lang="en-US" sz="1200" dirty="0">
                <a:latin typeface="Cambria Math" panose="02040503050406030204" pitchFamily="18" charset="0"/>
                <a:ea typeface="Cambria Math" panose="02040503050406030204" pitchFamily="18" charset="0"/>
              </a:rPr>
              <a:t>2022.12.31.</a:t>
            </a:r>
            <a:endParaRPr lang="en-US" sz="1200" dirty="0"/>
          </a:p>
        </p:txBody>
      </p:sp>
      <p:sp>
        <p:nvSpPr>
          <p:cNvPr id="17" name="TextBox 16">
            <a:extLst>
              <a:ext uri="{FF2B5EF4-FFF2-40B4-BE49-F238E27FC236}">
                <a16:creationId xmlns:a16="http://schemas.microsoft.com/office/drawing/2014/main" id="{C3E70520-83AE-9B83-043B-4553177EB4CB}"/>
              </a:ext>
            </a:extLst>
          </p:cNvPr>
          <p:cNvSpPr txBox="1"/>
          <p:nvPr/>
        </p:nvSpPr>
        <p:spPr>
          <a:xfrm>
            <a:off x="2654105" y="6458085"/>
            <a:ext cx="7267554" cy="523220"/>
          </a:xfrm>
          <a:prstGeom prst="rect">
            <a:avLst/>
          </a:prstGeom>
          <a:noFill/>
          <a:ln>
            <a:noFill/>
          </a:ln>
        </p:spPr>
        <p:txBody>
          <a:bodyPr wrap="square" rtlCol="0">
            <a:spAutoFit/>
          </a:bodyPr>
          <a:lstStyle/>
          <a:p>
            <a:r>
              <a:rPr lang="en-US" sz="1400" dirty="0">
                <a:ea typeface="Cambria Math" panose="02040503050406030204" pitchFamily="18" charset="0"/>
              </a:rPr>
              <a:t>* “Loss on Bond Retirement” is an expense type account (= “Losses on bond redemption”).</a:t>
            </a:r>
            <a:endParaRPr lang="en-US" sz="1400" dirty="0"/>
          </a:p>
        </p:txBody>
      </p:sp>
    </p:spTree>
    <p:extLst>
      <p:ext uri="{BB962C8B-B14F-4D97-AF65-F5344CB8AC3E}">
        <p14:creationId xmlns:p14="http://schemas.microsoft.com/office/powerpoint/2010/main" val="330388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Recap the previous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900"/>
              </a:spcAft>
            </a:pPr>
            <a:r>
              <a:rPr lang="en-US" sz="2000" dirty="0">
                <a:latin typeface="Cambria Math" panose="02040503050406030204" pitchFamily="18" charset="0"/>
                <a:ea typeface="Cambria Math" panose="02040503050406030204" pitchFamily="18" charset="0"/>
              </a:rPr>
              <a:t>ST Toy bought raw material from its supplier. ST Toy paid $200 to its supplier. In addition, ST Toy paid $80 to the factory workers as wage. The accounting department employees of ST Toy were also paid $40. ST Toy manufactured toys and used up all of its raw material. All transactions occurred with cash.</a:t>
            </a:r>
          </a:p>
          <a:p>
            <a:pPr marL="225425" indent="-225425">
              <a:lnSpc>
                <a:spcPts val="2000"/>
              </a:lnSpc>
              <a:spcBef>
                <a:spcPts val="300"/>
              </a:spcBef>
              <a:spcAft>
                <a:spcPts val="900"/>
              </a:spcAft>
            </a:pPr>
            <a:r>
              <a:rPr lang="en-US" sz="2000" dirty="0">
                <a:latin typeface="Cambria Math" panose="02040503050406030204" pitchFamily="18" charset="0"/>
                <a:ea typeface="Cambria Math" panose="02040503050406030204" pitchFamily="18" charset="0"/>
              </a:rPr>
              <a:t>Paragraph 10 – </a:t>
            </a:r>
            <a:r>
              <a:rPr lang="en-US" sz="1800" dirty="0">
                <a:latin typeface="Cambria Math" panose="02040503050406030204" pitchFamily="18" charset="0"/>
                <a:ea typeface="Cambria Math" panose="02040503050406030204" pitchFamily="18" charset="0"/>
              </a:rPr>
              <a:t>“The cost of inventories shall </a:t>
            </a:r>
            <a:r>
              <a:rPr lang="en-US" sz="1800" dirty="0">
                <a:solidFill>
                  <a:srgbClr val="C00000"/>
                </a:solidFill>
                <a:latin typeface="Cambria Math" panose="02040503050406030204" pitchFamily="18" charset="0"/>
                <a:ea typeface="Cambria Math" panose="02040503050406030204" pitchFamily="18" charset="0"/>
              </a:rPr>
              <a:t>comprise all costs of purchase, costs of conversion and other costs</a:t>
            </a:r>
            <a:r>
              <a:rPr lang="en-US" sz="1800" dirty="0">
                <a:latin typeface="Cambria Math" panose="02040503050406030204" pitchFamily="18" charset="0"/>
                <a:ea typeface="Cambria Math" panose="02040503050406030204" pitchFamily="18" charset="0"/>
              </a:rPr>
              <a:t> incurred in bringing the inventories to their present location and condition.”</a:t>
            </a:r>
          </a:p>
          <a:p>
            <a:pPr marL="225425" indent="-225425">
              <a:lnSpc>
                <a:spcPts val="2000"/>
              </a:lnSpc>
              <a:spcBef>
                <a:spcPts val="300"/>
              </a:spcBef>
              <a:spcAft>
                <a:spcPts val="900"/>
              </a:spcAft>
            </a:pPr>
            <a:r>
              <a:rPr lang="en-US" sz="2000" dirty="0">
                <a:latin typeface="Cambria Math" panose="02040503050406030204" pitchFamily="18" charset="0"/>
                <a:ea typeface="Cambria Math" panose="02040503050406030204" pitchFamily="18" charset="0"/>
              </a:rPr>
              <a:t>Journal Entry</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a:t>
            </a:fld>
            <a:endParaRPr lang="en-US" dirty="0"/>
          </a:p>
        </p:txBody>
      </p:sp>
      <p:sp>
        <p:nvSpPr>
          <p:cNvPr id="7" name="TextBox 6">
            <a:extLst>
              <a:ext uri="{FF2B5EF4-FFF2-40B4-BE49-F238E27FC236}">
                <a16:creationId xmlns:a16="http://schemas.microsoft.com/office/drawing/2014/main" id="{4E29358D-4D5F-4328-98C8-6C7C498DFE00}"/>
              </a:ext>
            </a:extLst>
          </p:cNvPr>
          <p:cNvSpPr txBox="1"/>
          <p:nvPr/>
        </p:nvSpPr>
        <p:spPr>
          <a:xfrm>
            <a:off x="2824376" y="4474612"/>
            <a:ext cx="375392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Raw material (asset)                   $200</a:t>
            </a:r>
            <a:endParaRPr lang="en-US" dirty="0">
              <a:solidFill>
                <a:schemeClr val="accent5">
                  <a:lumMod val="75000"/>
                </a:schemeClr>
              </a:solidFill>
            </a:endParaRPr>
          </a:p>
        </p:txBody>
      </p:sp>
      <p:sp>
        <p:nvSpPr>
          <p:cNvPr id="8" name="TextBox 7">
            <a:extLst>
              <a:ext uri="{FF2B5EF4-FFF2-40B4-BE49-F238E27FC236}">
                <a16:creationId xmlns:a16="http://schemas.microsoft.com/office/drawing/2014/main" id="{4451ECAE-8B22-4B7E-979B-175CDF04A7C7}"/>
              </a:ext>
            </a:extLst>
          </p:cNvPr>
          <p:cNvSpPr txBox="1"/>
          <p:nvPr/>
        </p:nvSpPr>
        <p:spPr>
          <a:xfrm>
            <a:off x="6450903" y="4474812"/>
            <a:ext cx="3549722"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$200</a:t>
            </a:r>
          </a:p>
        </p:txBody>
      </p:sp>
      <p:sp>
        <p:nvSpPr>
          <p:cNvPr id="9" name="Rectangle: Rounded Corners 8">
            <a:extLst>
              <a:ext uri="{FF2B5EF4-FFF2-40B4-BE49-F238E27FC236}">
                <a16:creationId xmlns:a16="http://schemas.microsoft.com/office/drawing/2014/main" id="{92838BA6-3EB8-4F48-BC5A-0251EBD7CF13}"/>
              </a:ext>
            </a:extLst>
          </p:cNvPr>
          <p:cNvSpPr/>
          <p:nvPr/>
        </p:nvSpPr>
        <p:spPr>
          <a:xfrm>
            <a:off x="2636066" y="4487518"/>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5768212-343E-4E77-B50C-8167B1851171}"/>
              </a:ext>
            </a:extLst>
          </p:cNvPr>
          <p:cNvSpPr txBox="1"/>
          <p:nvPr/>
        </p:nvSpPr>
        <p:spPr>
          <a:xfrm>
            <a:off x="2793897" y="4874436"/>
            <a:ext cx="3753925"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Factory worker salary expense    $80</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EA34FC43-F287-4A42-AE72-50F2E6BFF2A0}"/>
              </a:ext>
            </a:extLst>
          </p:cNvPr>
          <p:cNvSpPr txBox="1"/>
          <p:nvPr/>
        </p:nvSpPr>
        <p:spPr>
          <a:xfrm>
            <a:off x="6420423" y="4874636"/>
            <a:ext cx="3549722"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 Cash                                            $80</a:t>
            </a:r>
          </a:p>
        </p:txBody>
      </p:sp>
      <p:sp>
        <p:nvSpPr>
          <p:cNvPr id="17" name="Rectangle: Rounded Corners 16">
            <a:extLst>
              <a:ext uri="{FF2B5EF4-FFF2-40B4-BE49-F238E27FC236}">
                <a16:creationId xmlns:a16="http://schemas.microsoft.com/office/drawing/2014/main" id="{D5706BFA-69EE-4383-9F36-CD35B8D6DC3A}"/>
              </a:ext>
            </a:extLst>
          </p:cNvPr>
          <p:cNvSpPr/>
          <p:nvPr/>
        </p:nvSpPr>
        <p:spPr>
          <a:xfrm>
            <a:off x="2605586" y="4887342"/>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DC5F76-B2DC-4F95-8E46-7BCE11BC8393}"/>
              </a:ext>
            </a:extLst>
          </p:cNvPr>
          <p:cNvSpPr txBox="1"/>
          <p:nvPr/>
        </p:nvSpPr>
        <p:spPr>
          <a:xfrm>
            <a:off x="2817203" y="5274263"/>
            <a:ext cx="3730618"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Acct worker salary expense         $40</a:t>
            </a:r>
            <a:endParaRPr lang="en-US" dirty="0">
              <a:solidFill>
                <a:schemeClr val="accent5">
                  <a:lumMod val="75000"/>
                </a:schemeClr>
              </a:solidFill>
            </a:endParaRPr>
          </a:p>
        </p:txBody>
      </p:sp>
      <p:sp>
        <p:nvSpPr>
          <p:cNvPr id="19" name="TextBox 18">
            <a:extLst>
              <a:ext uri="{FF2B5EF4-FFF2-40B4-BE49-F238E27FC236}">
                <a16:creationId xmlns:a16="http://schemas.microsoft.com/office/drawing/2014/main" id="{86D93A06-07A2-4E67-9C9C-7A0B735FDCDF}"/>
              </a:ext>
            </a:extLst>
          </p:cNvPr>
          <p:cNvSpPr txBox="1"/>
          <p:nvPr/>
        </p:nvSpPr>
        <p:spPr>
          <a:xfrm>
            <a:off x="6443729" y="5274463"/>
            <a:ext cx="3549722"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 Cash                                            $40</a:t>
            </a:r>
          </a:p>
        </p:txBody>
      </p:sp>
      <p:sp>
        <p:nvSpPr>
          <p:cNvPr id="20" name="Rectangle: Rounded Corners 19">
            <a:extLst>
              <a:ext uri="{FF2B5EF4-FFF2-40B4-BE49-F238E27FC236}">
                <a16:creationId xmlns:a16="http://schemas.microsoft.com/office/drawing/2014/main" id="{420E744E-ADA0-4387-9259-5E3CA068020F}"/>
              </a:ext>
            </a:extLst>
          </p:cNvPr>
          <p:cNvSpPr/>
          <p:nvPr/>
        </p:nvSpPr>
        <p:spPr>
          <a:xfrm>
            <a:off x="2628892" y="5287169"/>
            <a:ext cx="7098390"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3B69ED3-5B9A-4B6D-A4AE-C6E495AE6643}"/>
              </a:ext>
            </a:extLst>
          </p:cNvPr>
          <p:cNvSpPr txBox="1"/>
          <p:nvPr/>
        </p:nvSpPr>
        <p:spPr>
          <a:xfrm>
            <a:off x="2797480" y="5781663"/>
            <a:ext cx="3730618"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Product (asset, inventory)       $200</a:t>
            </a:r>
            <a:endParaRPr lang="en-US" dirty="0">
              <a:solidFill>
                <a:schemeClr val="accent5">
                  <a:lumMod val="75000"/>
                </a:schemeClr>
              </a:solidFill>
            </a:endParaRPr>
          </a:p>
        </p:txBody>
      </p:sp>
      <p:sp>
        <p:nvSpPr>
          <p:cNvPr id="24" name="TextBox 23">
            <a:extLst>
              <a:ext uri="{FF2B5EF4-FFF2-40B4-BE49-F238E27FC236}">
                <a16:creationId xmlns:a16="http://schemas.microsoft.com/office/drawing/2014/main" id="{96CF28F4-3A23-4BCA-A451-1628E34F1741}"/>
              </a:ext>
            </a:extLst>
          </p:cNvPr>
          <p:cNvSpPr txBox="1"/>
          <p:nvPr/>
        </p:nvSpPr>
        <p:spPr>
          <a:xfrm>
            <a:off x="6424006" y="5781862"/>
            <a:ext cx="380037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Raw material (asset)                   $200</a:t>
            </a:r>
            <a:endParaRPr lang="en-US" dirty="0">
              <a:solidFill>
                <a:schemeClr val="accent5">
                  <a:lumMod val="75000"/>
                </a:schemeClr>
              </a:solidFill>
            </a:endParaRPr>
          </a:p>
        </p:txBody>
      </p:sp>
      <p:sp>
        <p:nvSpPr>
          <p:cNvPr id="25" name="Rectangle: Rounded Corners 24">
            <a:extLst>
              <a:ext uri="{FF2B5EF4-FFF2-40B4-BE49-F238E27FC236}">
                <a16:creationId xmlns:a16="http://schemas.microsoft.com/office/drawing/2014/main" id="{0BC4198D-C95E-423A-82A4-5A7CB29F0B06}"/>
              </a:ext>
            </a:extLst>
          </p:cNvPr>
          <p:cNvSpPr/>
          <p:nvPr/>
        </p:nvSpPr>
        <p:spPr>
          <a:xfrm>
            <a:off x="2609169" y="5794569"/>
            <a:ext cx="7615211"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453C8A-A2CC-4305-B169-F4D7C20F9B00}"/>
              </a:ext>
            </a:extLst>
          </p:cNvPr>
          <p:cNvSpPr txBox="1"/>
          <p:nvPr/>
        </p:nvSpPr>
        <p:spPr>
          <a:xfrm>
            <a:off x="2810033" y="6181490"/>
            <a:ext cx="3730618"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Product (asset , inventory)        $80</a:t>
            </a:r>
            <a:endParaRPr lang="en-US" dirty="0">
              <a:solidFill>
                <a:schemeClr val="accent5">
                  <a:lumMod val="75000"/>
                </a:schemeClr>
              </a:solidFill>
            </a:endParaRPr>
          </a:p>
        </p:txBody>
      </p:sp>
      <p:sp>
        <p:nvSpPr>
          <p:cNvPr id="27" name="TextBox 26">
            <a:extLst>
              <a:ext uri="{FF2B5EF4-FFF2-40B4-BE49-F238E27FC236}">
                <a16:creationId xmlns:a16="http://schemas.microsoft.com/office/drawing/2014/main" id="{069C8A68-C2D0-4DBD-9972-96530D340279}"/>
              </a:ext>
            </a:extLst>
          </p:cNvPr>
          <p:cNvSpPr txBox="1"/>
          <p:nvPr/>
        </p:nvSpPr>
        <p:spPr>
          <a:xfrm>
            <a:off x="6436559" y="6181689"/>
            <a:ext cx="3800374"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Factory worker salary expense    $80</a:t>
            </a:r>
            <a:endParaRPr lang="en-US" dirty="0">
              <a:solidFill>
                <a:schemeClr val="accent5">
                  <a:lumMod val="75000"/>
                </a:schemeClr>
              </a:solidFill>
            </a:endParaRPr>
          </a:p>
        </p:txBody>
      </p:sp>
      <p:sp>
        <p:nvSpPr>
          <p:cNvPr id="28" name="Rectangle: Rounded Corners 27">
            <a:extLst>
              <a:ext uri="{FF2B5EF4-FFF2-40B4-BE49-F238E27FC236}">
                <a16:creationId xmlns:a16="http://schemas.microsoft.com/office/drawing/2014/main" id="{BFCA297A-4F77-48A3-8416-56503C052242}"/>
              </a:ext>
            </a:extLst>
          </p:cNvPr>
          <p:cNvSpPr/>
          <p:nvPr/>
        </p:nvSpPr>
        <p:spPr>
          <a:xfrm>
            <a:off x="2621722" y="6194396"/>
            <a:ext cx="7615211"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513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705851" cy="1325563"/>
          </a:xfrm>
        </p:spPr>
        <p:txBody>
          <a:bodyPr>
            <a:normAutofit/>
          </a:bodyPr>
          <a:lstStyle/>
          <a:p>
            <a:r>
              <a:rPr lang="en-US" sz="4000" dirty="0">
                <a:latin typeface="Cambria Math" panose="02040503050406030204" pitchFamily="18" charset="0"/>
                <a:ea typeface="Cambria Math" panose="02040503050406030204" pitchFamily="18" charset="0"/>
              </a:rPr>
              <a:t>Contingent Liability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400"/>
              </a:spcBef>
              <a:spcAft>
                <a:spcPts val="400"/>
              </a:spcAft>
            </a:pPr>
            <a:r>
              <a:rPr lang="en-US" sz="2000" dirty="0">
                <a:latin typeface="Cambria Math" panose="02040503050406030204" pitchFamily="18" charset="0"/>
                <a:ea typeface="Cambria Math" panose="02040503050406030204" pitchFamily="18" charset="0"/>
              </a:rPr>
              <a:t>A potential liability that depends on the future outcome of past events.</a:t>
            </a: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 Possible obligation to be confirmed by a future event</a:t>
            </a:r>
          </a:p>
          <a:p>
            <a:pPr marL="0" indent="0">
              <a:lnSpc>
                <a:spcPct val="150000"/>
              </a:lnSpc>
              <a:spcBef>
                <a:spcPts val="400"/>
              </a:spcBef>
              <a:spcAft>
                <a:spcPts val="400"/>
              </a:spcAft>
              <a:buNone/>
            </a:pPr>
            <a:r>
              <a:rPr lang="en-US" sz="2000" dirty="0">
                <a:latin typeface="Cambria Math" panose="02040503050406030204" pitchFamily="18" charset="0"/>
                <a:ea typeface="Cambria Math" panose="02040503050406030204" pitchFamily="18" charset="0"/>
              </a:rPr>
              <a:t>    - Present obligation that may/may not require outflow of resources</a:t>
            </a:r>
          </a:p>
          <a:p>
            <a:pPr marL="0" indent="0">
              <a:lnSpc>
                <a:spcPct val="150000"/>
              </a:lnSpc>
              <a:spcBef>
                <a:spcPts val="400"/>
              </a:spcBef>
              <a:spcAft>
                <a:spcPts val="1900"/>
              </a:spcAft>
              <a:buNone/>
            </a:pPr>
            <a:r>
              <a:rPr lang="en-US" sz="2000" dirty="0">
                <a:latin typeface="Cambria Math" panose="02040503050406030204" pitchFamily="18" charset="0"/>
                <a:ea typeface="Cambria Math" panose="02040503050406030204" pitchFamily="18" charset="0"/>
              </a:rPr>
              <a:t>    - Reliable estimate of amount of present obligation cannot be made</a:t>
            </a:r>
          </a:p>
          <a:p>
            <a:pPr>
              <a:lnSpc>
                <a:spcPct val="150000"/>
              </a:lnSpc>
              <a:spcBef>
                <a:spcPts val="300"/>
              </a:spcBef>
              <a:spcAft>
                <a:spcPts val="1500"/>
              </a:spcAft>
            </a:pPr>
            <a:r>
              <a:rPr lang="en-US" sz="2000" dirty="0">
                <a:latin typeface="Cambria Math" panose="02040503050406030204" pitchFamily="18" charset="0"/>
                <a:ea typeface="Cambria Math" panose="02040503050406030204" pitchFamily="18" charset="0"/>
              </a:rPr>
              <a:t>Examples: future liabilities that may arise due to lawsuits, tax disputes, or alleged violations of environmental protection laws.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50</a:t>
            </a:fld>
            <a:endParaRPr lang="en-US" dirty="0"/>
          </a:p>
        </p:txBody>
      </p:sp>
      <p:sp>
        <p:nvSpPr>
          <p:cNvPr id="6" name="TextBox 5">
            <a:extLst>
              <a:ext uri="{FF2B5EF4-FFF2-40B4-BE49-F238E27FC236}">
                <a16:creationId xmlns:a16="http://schemas.microsoft.com/office/drawing/2014/main" id="{8FC96ABC-F683-4F7C-5BD7-308D67FE23F8}"/>
              </a:ext>
            </a:extLst>
          </p:cNvPr>
          <p:cNvSpPr txBox="1"/>
          <p:nvPr/>
        </p:nvSpPr>
        <p:spPr>
          <a:xfrm>
            <a:off x="2540677" y="5324445"/>
            <a:ext cx="8252234" cy="276999"/>
          </a:xfrm>
          <a:prstGeom prst="rect">
            <a:avLst/>
          </a:prstGeom>
          <a:noFill/>
        </p:spPr>
        <p:txBody>
          <a:bodyPr wrap="square">
            <a:spAutoFit/>
          </a:bodyPr>
          <a:lstStyle/>
          <a:p>
            <a:r>
              <a:rPr lang="en-US" sz="1200" dirty="0">
                <a:latin typeface="Cambria Math" panose="02040503050406030204" pitchFamily="18" charset="0"/>
                <a:ea typeface="Cambria Math" panose="02040503050406030204" pitchFamily="18" charset="0"/>
                <a:hlinkClick r:id="rId2"/>
              </a:rPr>
              <a:t>https://dart.fss.or.kr/dsaf001/main.do?rcpNo=20220317000816&amp;dcmNo=8471591</a:t>
            </a:r>
            <a:endParaRPr lang="en-US" sz="1200" dirty="0"/>
          </a:p>
        </p:txBody>
      </p:sp>
    </p:spTree>
    <p:extLst>
      <p:ext uri="{BB962C8B-B14F-4D97-AF65-F5344CB8AC3E}">
        <p14:creationId xmlns:p14="http://schemas.microsoft.com/office/powerpoint/2010/main" val="3657016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51</a:t>
            </a:fld>
            <a:endParaRPr lang="en-US" dirty="0"/>
          </a:p>
        </p:txBody>
      </p:sp>
    </p:spTree>
    <p:extLst>
      <p:ext uri="{BB962C8B-B14F-4D97-AF65-F5344CB8AC3E}">
        <p14:creationId xmlns:p14="http://schemas.microsoft.com/office/powerpoint/2010/main" val="1510658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Liability (exercise)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Self-Study Material</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52</a:t>
            </a:fld>
            <a:endParaRPr lang="en-US" dirty="0"/>
          </a:p>
        </p:txBody>
      </p:sp>
      <p:sp>
        <p:nvSpPr>
          <p:cNvPr id="10" name="TextBox 9">
            <a:extLst>
              <a:ext uri="{FF2B5EF4-FFF2-40B4-BE49-F238E27FC236}">
                <a16:creationId xmlns:a16="http://schemas.microsoft.com/office/drawing/2014/main" id="{BAD3B9FD-4748-459E-A65F-D592CAC1BEC6}"/>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pic>
        <p:nvPicPr>
          <p:cNvPr id="7" name="Picture 6">
            <a:extLst>
              <a:ext uri="{FF2B5EF4-FFF2-40B4-BE49-F238E27FC236}">
                <a16:creationId xmlns:a16="http://schemas.microsoft.com/office/drawing/2014/main" id="{746F703E-479E-ECB3-9E47-75C30703C671}"/>
              </a:ext>
            </a:extLst>
          </p:cNvPr>
          <p:cNvPicPr>
            <a:picLocks noChangeAspect="1"/>
          </p:cNvPicPr>
          <p:nvPr/>
        </p:nvPicPr>
        <p:blipFill>
          <a:blip r:embed="rId2"/>
          <a:stretch>
            <a:fillRect/>
          </a:stretch>
        </p:blipFill>
        <p:spPr>
          <a:xfrm>
            <a:off x="2402328" y="2539504"/>
            <a:ext cx="7572375" cy="2419350"/>
          </a:xfrm>
          <a:prstGeom prst="rect">
            <a:avLst/>
          </a:prstGeom>
        </p:spPr>
      </p:pic>
    </p:spTree>
    <p:extLst>
      <p:ext uri="{BB962C8B-B14F-4D97-AF65-F5344CB8AC3E}">
        <p14:creationId xmlns:p14="http://schemas.microsoft.com/office/powerpoint/2010/main" val="310884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Liability (exercise)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Self-Study Material</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53</a:t>
            </a:fld>
            <a:endParaRPr lang="en-US" dirty="0"/>
          </a:p>
        </p:txBody>
      </p:sp>
      <p:sp>
        <p:nvSpPr>
          <p:cNvPr id="7" name="TextBox 6">
            <a:extLst>
              <a:ext uri="{FF2B5EF4-FFF2-40B4-BE49-F238E27FC236}">
                <a16:creationId xmlns:a16="http://schemas.microsoft.com/office/drawing/2014/main" id="{6B05D5F3-725B-4DD3-9E42-A10DD167F54B}"/>
              </a:ext>
            </a:extLst>
          </p:cNvPr>
          <p:cNvSpPr txBox="1"/>
          <p:nvPr/>
        </p:nvSpPr>
        <p:spPr>
          <a:xfrm>
            <a:off x="2152649" y="6231137"/>
            <a:ext cx="7592256" cy="307777"/>
          </a:xfrm>
          <a:prstGeom prst="rect">
            <a:avLst/>
          </a:prstGeom>
          <a:noFill/>
        </p:spPr>
        <p:txBody>
          <a:bodyPr wrap="square">
            <a:spAutoFit/>
          </a:bodyPr>
          <a:lstStyle/>
          <a:p>
            <a:r>
              <a:rPr lang="en-US" sz="1400" dirty="0"/>
              <a:t>© 2017 Cengage Learning, Principles of Financial Accounting, 2/E (IFRS Edition)</a:t>
            </a:r>
          </a:p>
        </p:txBody>
      </p:sp>
      <p:pic>
        <p:nvPicPr>
          <p:cNvPr id="6" name="Picture 5">
            <a:extLst>
              <a:ext uri="{FF2B5EF4-FFF2-40B4-BE49-F238E27FC236}">
                <a16:creationId xmlns:a16="http://schemas.microsoft.com/office/drawing/2014/main" id="{3C3A57ED-BAF7-35D1-5E0A-A86039BA7A2F}"/>
              </a:ext>
            </a:extLst>
          </p:cNvPr>
          <p:cNvPicPr>
            <a:picLocks noChangeAspect="1"/>
          </p:cNvPicPr>
          <p:nvPr/>
        </p:nvPicPr>
        <p:blipFill>
          <a:blip r:embed="rId2"/>
          <a:stretch>
            <a:fillRect/>
          </a:stretch>
        </p:blipFill>
        <p:spPr>
          <a:xfrm>
            <a:off x="2359465" y="2255242"/>
            <a:ext cx="7658100" cy="3886200"/>
          </a:xfrm>
          <a:prstGeom prst="rect">
            <a:avLst/>
          </a:prstGeom>
        </p:spPr>
      </p:pic>
    </p:spTree>
    <p:extLst>
      <p:ext uri="{BB962C8B-B14F-4D97-AF65-F5344CB8AC3E}">
        <p14:creationId xmlns:p14="http://schemas.microsoft.com/office/powerpoint/2010/main" val="978652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54</a:t>
            </a:fld>
            <a:endParaRPr lang="en-US" dirty="0"/>
          </a:p>
        </p:txBody>
      </p:sp>
    </p:spTree>
    <p:extLst>
      <p:ext uri="{BB962C8B-B14F-4D97-AF65-F5344CB8AC3E}">
        <p14:creationId xmlns:p14="http://schemas.microsoft.com/office/powerpoint/2010/main" val="42730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Recap the previous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ST Toy bought raw material from its supplier. ST Toy paid $200 to its supplier. In addition, ST Toy paid $80 to the factory workers as wage. The accounting department employees of ST Toy were also paid $40. ST Toy manufactured toys and used up all of its raw material. All transactions occurred with cash.</a:t>
            </a:r>
          </a:p>
          <a:p>
            <a:pPr>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The toys can be sold $100 in the market. </a:t>
            </a:r>
          </a:p>
          <a:p>
            <a:pPr marL="0" indent="0">
              <a:lnSpc>
                <a:spcPts val="2000"/>
              </a:lnSpc>
              <a:spcBef>
                <a:spcPts val="300"/>
              </a:spcBef>
              <a:spcAft>
                <a:spcPts val="1200"/>
              </a:spcAft>
              <a:buNone/>
            </a:pPr>
            <a:r>
              <a:rPr lang="en-US" sz="2000" dirty="0">
                <a:latin typeface="Cambria Math" panose="02040503050406030204" pitchFamily="18" charset="0"/>
                <a:ea typeface="Cambria Math" panose="02040503050406030204" pitchFamily="18" charset="0"/>
              </a:rPr>
              <a:t>    - Provide the general entry.</a:t>
            </a:r>
          </a:p>
          <a:p>
            <a:pPr marL="225425" indent="-225425">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Paragraph 10 – </a:t>
            </a:r>
            <a:r>
              <a:rPr lang="en-US" sz="1800" dirty="0">
                <a:latin typeface="Cambria Math" panose="02040503050406030204" pitchFamily="18" charset="0"/>
                <a:ea typeface="Cambria Math" panose="02040503050406030204" pitchFamily="18" charset="0"/>
              </a:rPr>
              <a:t>“Inventories shall be measured at the lower of cost and net </a:t>
            </a:r>
            <a:r>
              <a:rPr lang="en-US" sz="1800" dirty="0" err="1">
                <a:latin typeface="Cambria Math" panose="02040503050406030204" pitchFamily="18" charset="0"/>
                <a:ea typeface="Cambria Math" panose="02040503050406030204" pitchFamily="18" charset="0"/>
              </a:rPr>
              <a:t>realisable</a:t>
            </a:r>
            <a:r>
              <a:rPr lang="en-US" sz="1800" dirty="0">
                <a:latin typeface="Cambria Math" panose="02040503050406030204" pitchFamily="18" charset="0"/>
                <a:ea typeface="Cambria Math" panose="02040503050406030204" pitchFamily="18" charset="0"/>
              </a:rPr>
              <a:t> value.”</a:t>
            </a:r>
          </a:p>
          <a:p>
            <a:pPr marL="225425" indent="-225425">
              <a:lnSpc>
                <a:spcPts val="2000"/>
              </a:lnSpc>
              <a:spcBef>
                <a:spcPts val="300"/>
              </a:spcBef>
              <a:spcAft>
                <a:spcPts val="1200"/>
              </a:spcAft>
            </a:pPr>
            <a:r>
              <a:rPr lang="en-US" sz="2000" dirty="0">
                <a:latin typeface="Cambria Math" panose="02040503050406030204" pitchFamily="18" charset="0"/>
                <a:ea typeface="Cambria Math" panose="02040503050406030204" pitchFamily="18" charset="0"/>
              </a:rPr>
              <a:t>Journal Entry</a:t>
            </a:r>
            <a:endParaRPr lang="en-US" sz="2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6</a:t>
            </a:fld>
            <a:endParaRPr lang="en-US" dirty="0"/>
          </a:p>
        </p:txBody>
      </p:sp>
      <p:sp>
        <p:nvSpPr>
          <p:cNvPr id="7" name="TextBox 6">
            <a:extLst>
              <a:ext uri="{FF2B5EF4-FFF2-40B4-BE49-F238E27FC236}">
                <a16:creationId xmlns:a16="http://schemas.microsoft.com/office/drawing/2014/main" id="{4E29358D-4D5F-4328-98C8-6C7C498DFE00}"/>
              </a:ext>
            </a:extLst>
          </p:cNvPr>
          <p:cNvSpPr txBox="1"/>
          <p:nvPr/>
        </p:nvSpPr>
        <p:spPr>
          <a:xfrm>
            <a:off x="2630740" y="5362805"/>
            <a:ext cx="4272086"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Inventory write-down (expense)     $180</a:t>
            </a:r>
            <a:endParaRPr lang="en-US" dirty="0">
              <a:solidFill>
                <a:schemeClr val="accent5">
                  <a:lumMod val="75000"/>
                </a:schemeClr>
              </a:solidFill>
            </a:endParaRPr>
          </a:p>
        </p:txBody>
      </p:sp>
      <p:sp>
        <p:nvSpPr>
          <p:cNvPr id="8" name="TextBox 7">
            <a:extLst>
              <a:ext uri="{FF2B5EF4-FFF2-40B4-BE49-F238E27FC236}">
                <a16:creationId xmlns:a16="http://schemas.microsoft.com/office/drawing/2014/main" id="{4451ECAE-8B22-4B7E-979B-175CDF04A7C7}"/>
              </a:ext>
            </a:extLst>
          </p:cNvPr>
          <p:cNvSpPr txBox="1"/>
          <p:nvPr/>
        </p:nvSpPr>
        <p:spPr>
          <a:xfrm>
            <a:off x="6935001" y="5363004"/>
            <a:ext cx="3549722"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Product (asset)                  $180</a:t>
            </a:r>
            <a:endParaRPr lang="en-US" dirty="0">
              <a:solidFill>
                <a:schemeClr val="accent5">
                  <a:lumMod val="75000"/>
                </a:schemeClr>
              </a:solidFill>
            </a:endParaRPr>
          </a:p>
        </p:txBody>
      </p:sp>
      <p:sp>
        <p:nvSpPr>
          <p:cNvPr id="9" name="Rectangle: Rounded Corners 8">
            <a:extLst>
              <a:ext uri="{FF2B5EF4-FFF2-40B4-BE49-F238E27FC236}">
                <a16:creationId xmlns:a16="http://schemas.microsoft.com/office/drawing/2014/main" id="{92838BA6-3EB8-4F48-BC5A-0251EBD7CF13}"/>
              </a:ext>
            </a:extLst>
          </p:cNvPr>
          <p:cNvSpPr/>
          <p:nvPr/>
        </p:nvSpPr>
        <p:spPr>
          <a:xfrm>
            <a:off x="2442430" y="5375711"/>
            <a:ext cx="7624536"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940A5C-1ED7-F143-C4F0-387F2B0D1AF9}"/>
              </a:ext>
            </a:extLst>
          </p:cNvPr>
          <p:cNvSpPr txBox="1"/>
          <p:nvPr/>
        </p:nvSpPr>
        <p:spPr>
          <a:xfrm>
            <a:off x="2643802" y="6098681"/>
            <a:ext cx="4272086"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Inventory write-down (expense)     $180</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982C1F85-969F-9041-77C8-8D1B281A8BDB}"/>
              </a:ext>
            </a:extLst>
          </p:cNvPr>
          <p:cNvSpPr txBox="1"/>
          <p:nvPr/>
        </p:nvSpPr>
        <p:spPr>
          <a:xfrm>
            <a:off x="6948063" y="6098880"/>
            <a:ext cx="3549722" cy="369332"/>
          </a:xfrm>
          <a:prstGeom prst="rect">
            <a:avLst/>
          </a:prstGeom>
          <a:noFill/>
          <a:ln>
            <a:noFill/>
          </a:ln>
        </p:spPr>
        <p:txBody>
          <a:bodyPr wrap="square" rtlCol="0">
            <a:spAutoFit/>
          </a:bodyPr>
          <a:lstStyle/>
          <a:p>
            <a:r>
              <a:rPr lang="en-US" sz="1600" dirty="0">
                <a:solidFill>
                  <a:schemeClr val="accent5">
                    <a:lumMod val="75000"/>
                  </a:schemeClr>
                </a:solidFill>
                <a:latin typeface="Cambria Math" panose="02040503050406030204" pitchFamily="18" charset="0"/>
                <a:ea typeface="Cambria Math" panose="02040503050406030204" pitchFamily="18" charset="0"/>
              </a:rPr>
              <a:t>Accumulated loss (asset)</a:t>
            </a:r>
            <a:r>
              <a:rPr lang="en-US" dirty="0">
                <a:solidFill>
                  <a:schemeClr val="accent5">
                    <a:lumMod val="75000"/>
                  </a:schemeClr>
                </a:solidFill>
                <a:latin typeface="Cambria Math" panose="02040503050406030204" pitchFamily="18" charset="0"/>
                <a:ea typeface="Cambria Math" panose="02040503050406030204" pitchFamily="18" charset="0"/>
              </a:rPr>
              <a:t>      $180</a:t>
            </a:r>
            <a:endParaRPr lang="en-US" dirty="0">
              <a:solidFill>
                <a:schemeClr val="accent5">
                  <a:lumMod val="75000"/>
                </a:schemeClr>
              </a:solidFill>
            </a:endParaRPr>
          </a:p>
        </p:txBody>
      </p:sp>
      <p:sp>
        <p:nvSpPr>
          <p:cNvPr id="12" name="Rectangle: Rounded Corners 11">
            <a:extLst>
              <a:ext uri="{FF2B5EF4-FFF2-40B4-BE49-F238E27FC236}">
                <a16:creationId xmlns:a16="http://schemas.microsoft.com/office/drawing/2014/main" id="{313F5D68-2AC2-586E-2D71-4AC5A2F1A9FE}"/>
              </a:ext>
            </a:extLst>
          </p:cNvPr>
          <p:cNvSpPr/>
          <p:nvPr/>
        </p:nvSpPr>
        <p:spPr>
          <a:xfrm>
            <a:off x="2455492" y="6111587"/>
            <a:ext cx="7624536" cy="34881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7A427B-E107-61B5-184C-41B361CDC211}"/>
              </a:ext>
            </a:extLst>
          </p:cNvPr>
          <p:cNvSpPr txBox="1"/>
          <p:nvPr/>
        </p:nvSpPr>
        <p:spPr>
          <a:xfrm>
            <a:off x="5924559" y="5759011"/>
            <a:ext cx="1277432" cy="307777"/>
          </a:xfrm>
          <a:prstGeom prst="rect">
            <a:avLst/>
          </a:prstGeom>
          <a:noFill/>
        </p:spPr>
        <p:txBody>
          <a:bodyPr wrap="square">
            <a:spAutoFit/>
          </a:bodyPr>
          <a:lstStyle/>
          <a:p>
            <a:r>
              <a:rPr lang="en-US" altLang="ko-KR" sz="1400" dirty="0"/>
              <a:t>Or</a:t>
            </a:r>
            <a:endParaRPr lang="en-US" sz="1400" dirty="0"/>
          </a:p>
        </p:txBody>
      </p:sp>
    </p:spTree>
    <p:extLst>
      <p:ext uri="{BB962C8B-B14F-4D97-AF65-F5344CB8AC3E}">
        <p14:creationId xmlns:p14="http://schemas.microsoft.com/office/powerpoint/2010/main" val="279547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2152650" y="2481313"/>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7</a:t>
            </a:fld>
            <a:endParaRPr lang="en-US" dirty="0"/>
          </a:p>
        </p:txBody>
      </p:sp>
    </p:spTree>
    <p:extLst>
      <p:ext uri="{BB962C8B-B14F-4D97-AF65-F5344CB8AC3E}">
        <p14:creationId xmlns:p14="http://schemas.microsoft.com/office/powerpoint/2010/main" val="115850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Property, Plant and Equipment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ct val="150000"/>
              </a:lnSpc>
              <a:spcBef>
                <a:spcPts val="300"/>
              </a:spcBef>
              <a:spcAft>
                <a:spcPts val="300"/>
              </a:spcAft>
            </a:pPr>
            <a:r>
              <a:rPr lang="en-US" altLang="ko-KR" sz="2000" dirty="0">
                <a:latin typeface="Cambria Math" panose="02040503050406030204" pitchFamily="18" charset="0"/>
                <a:ea typeface="Cambria Math" panose="02040503050406030204" pitchFamily="18" charset="0"/>
              </a:rPr>
              <a:t>For business operations, a company needs to have (and use) various assets. </a:t>
            </a:r>
          </a:p>
          <a:p>
            <a:pPr marL="0" indent="0">
              <a:lnSpc>
                <a:spcPct val="15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For example, companies need land, buildings, machines, cars, etc.</a:t>
            </a:r>
          </a:p>
          <a:p>
            <a:pPr>
              <a:lnSpc>
                <a:spcPct val="150000"/>
              </a:lnSpc>
              <a:spcBef>
                <a:spcPts val="300"/>
              </a:spcBef>
              <a:spcAft>
                <a:spcPts val="300"/>
              </a:spcAft>
            </a:pPr>
            <a:r>
              <a:rPr lang="en-US" altLang="ko-KR" sz="2000" dirty="0">
                <a:latin typeface="Cambria Math" panose="02040503050406030204" pitchFamily="18" charset="0"/>
                <a:ea typeface="Cambria Math" panose="02040503050406030204" pitchFamily="18" charset="0"/>
              </a:rPr>
              <a:t>Some of assets are </a:t>
            </a:r>
            <a:r>
              <a:rPr lang="en-US" altLang="ko-KR" sz="2000" dirty="0">
                <a:solidFill>
                  <a:srgbClr val="C00000"/>
                </a:solidFill>
                <a:latin typeface="Cambria Math" panose="02040503050406030204" pitchFamily="18" charset="0"/>
                <a:ea typeface="Cambria Math" panose="02040503050406030204" pitchFamily="18" charset="0"/>
              </a:rPr>
              <a:t>tangible</a:t>
            </a:r>
            <a:r>
              <a:rPr lang="en-US" altLang="ko-KR" sz="2000" dirty="0">
                <a:latin typeface="Cambria Math" panose="02040503050406030204" pitchFamily="18" charset="0"/>
                <a:ea typeface="Cambria Math" panose="02040503050406030204" pitchFamily="18" charset="0"/>
              </a:rPr>
              <a:t>, and the company directly </a:t>
            </a:r>
            <a:r>
              <a:rPr lang="en-US" altLang="ko-KR" sz="2000" dirty="0">
                <a:solidFill>
                  <a:srgbClr val="C00000"/>
                </a:solidFill>
                <a:latin typeface="Cambria Math" panose="02040503050406030204" pitchFamily="18" charset="0"/>
                <a:ea typeface="Cambria Math" panose="02040503050406030204" pitchFamily="18" charset="0"/>
              </a:rPr>
              <a:t>use</a:t>
            </a:r>
            <a:r>
              <a:rPr lang="en-US" altLang="ko-KR" sz="2000" dirty="0">
                <a:latin typeface="Cambria Math" panose="02040503050406030204" pitchFamily="18" charset="0"/>
                <a:ea typeface="Cambria Math" panose="02040503050406030204" pitchFamily="18" charset="0"/>
              </a:rPr>
              <a:t> these assets for its business operation.</a:t>
            </a:r>
          </a:p>
          <a:p>
            <a:pPr marL="398463" indent="-398463">
              <a:lnSpc>
                <a:spcPct val="150000"/>
              </a:lnSpc>
              <a:spcBef>
                <a:spcPts val="300"/>
              </a:spcBef>
              <a:spcAft>
                <a:spcPts val="300"/>
              </a:spcAft>
              <a:buNone/>
            </a:pPr>
            <a:r>
              <a:rPr lang="en-US" altLang="ko-KR" sz="2000" dirty="0">
                <a:latin typeface="Cambria Math" panose="02040503050406030204" pitchFamily="18" charset="0"/>
                <a:ea typeface="Cambria Math" panose="02040503050406030204" pitchFamily="18" charset="0"/>
              </a:rPr>
              <a:t>    - These are different from inventories, financial assets, and intangible assets.</a:t>
            </a:r>
          </a:p>
          <a:p>
            <a:pPr marL="0" indent="0">
              <a:lnSpc>
                <a:spcPct val="150000"/>
              </a:lnSpc>
              <a:spcBef>
                <a:spcPts val="300"/>
              </a:spcBef>
              <a:spcAft>
                <a:spcPts val="300"/>
              </a:spcAft>
              <a:buNone/>
            </a:pPr>
            <a:endParaRPr lang="en-US" altLang="ko-KR"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8</a:t>
            </a:fld>
            <a:endParaRPr lang="en-US" dirty="0"/>
          </a:p>
        </p:txBody>
      </p:sp>
    </p:spTree>
    <p:extLst>
      <p:ext uri="{BB962C8B-B14F-4D97-AF65-F5344CB8AC3E}">
        <p14:creationId xmlns:p14="http://schemas.microsoft.com/office/powerpoint/2010/main" val="32246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2152649" y="365127"/>
            <a:ext cx="8213510" cy="1325563"/>
          </a:xfrm>
        </p:spPr>
        <p:txBody>
          <a:bodyPr/>
          <a:lstStyle/>
          <a:p>
            <a:r>
              <a:rPr lang="en-US" dirty="0">
                <a:latin typeface="Cambria Math" panose="02040503050406030204" pitchFamily="18" charset="0"/>
                <a:ea typeface="Cambria Math" panose="02040503050406030204" pitchFamily="18" charset="0"/>
              </a:rPr>
              <a:t>Property, Plant and Equipment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2152650" y="1825625"/>
            <a:ext cx="8071730" cy="4351338"/>
          </a:xfrm>
        </p:spPr>
        <p:txBody>
          <a:bodyPr>
            <a:noAutofit/>
          </a:bodyPr>
          <a:lstStyle/>
          <a:p>
            <a:pPr>
              <a:lnSpc>
                <a:spcPts val="2000"/>
              </a:lnSpc>
              <a:spcBef>
                <a:spcPts val="300"/>
              </a:spcBef>
              <a:spcAft>
                <a:spcPts val="900"/>
              </a:spcAft>
            </a:pPr>
            <a:r>
              <a:rPr lang="en-US" sz="2000" dirty="0">
                <a:latin typeface="Cambria Math" panose="02040503050406030204" pitchFamily="18" charset="0"/>
                <a:ea typeface="Cambria Math" panose="02040503050406030204" pitchFamily="18" charset="0"/>
              </a:rPr>
              <a:t>Initial Acquisition</a:t>
            </a:r>
          </a:p>
          <a:p>
            <a:pPr marL="290513" indent="-290513">
              <a:lnSpc>
                <a:spcPts val="2000"/>
              </a:lnSpc>
              <a:spcBef>
                <a:spcPts val="300"/>
              </a:spcBef>
              <a:spcAft>
                <a:spcPts val="900"/>
              </a:spcAft>
              <a:buNone/>
            </a:pPr>
            <a:r>
              <a:rPr lang="en-US" sz="2000" dirty="0">
                <a:latin typeface="Cambria Math" panose="02040503050406030204" pitchFamily="18" charset="0"/>
                <a:ea typeface="Cambria Math" panose="02040503050406030204" pitchFamily="18" charset="0"/>
              </a:rPr>
              <a:t>   - These items are recorded as an asset.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7981950" y="6356352"/>
            <a:ext cx="2057400" cy="365125"/>
          </a:xfrm>
        </p:spPr>
        <p:txBody>
          <a:bodyPr/>
          <a:lstStyle/>
          <a:p>
            <a:fld id="{7C2FE7DF-0F52-4111-9596-32033343E99C}" type="slidenum">
              <a:rPr lang="en-US" smtClean="0"/>
              <a:t>9</a:t>
            </a:fld>
            <a:endParaRPr lang="en-US" dirty="0"/>
          </a:p>
        </p:txBody>
      </p:sp>
      <p:sp>
        <p:nvSpPr>
          <p:cNvPr id="9" name="TextBox 8">
            <a:extLst>
              <a:ext uri="{FF2B5EF4-FFF2-40B4-BE49-F238E27FC236}">
                <a16:creationId xmlns:a16="http://schemas.microsoft.com/office/drawing/2014/main" id="{A229B180-EFDB-4CFA-B61B-7D2AB20476C7}"/>
              </a:ext>
            </a:extLst>
          </p:cNvPr>
          <p:cNvSpPr txBox="1"/>
          <p:nvPr/>
        </p:nvSpPr>
        <p:spPr>
          <a:xfrm>
            <a:off x="2771799" y="3012681"/>
            <a:ext cx="3146713"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Machine                               AAA</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1E72161D-F727-4F50-9DD9-56B7575166B4}"/>
              </a:ext>
            </a:extLst>
          </p:cNvPr>
          <p:cNvSpPr txBox="1"/>
          <p:nvPr/>
        </p:nvSpPr>
        <p:spPr>
          <a:xfrm>
            <a:off x="6259404" y="3012682"/>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AAA</a:t>
            </a:r>
          </a:p>
        </p:txBody>
      </p:sp>
      <p:sp>
        <p:nvSpPr>
          <p:cNvPr id="13" name="Rectangle: Rounded Corners 12">
            <a:extLst>
              <a:ext uri="{FF2B5EF4-FFF2-40B4-BE49-F238E27FC236}">
                <a16:creationId xmlns:a16="http://schemas.microsoft.com/office/drawing/2014/main" id="{47E36B0D-F4F8-4AF6-92D7-CF132484132B}"/>
              </a:ext>
            </a:extLst>
          </p:cNvPr>
          <p:cNvSpPr/>
          <p:nvPr/>
        </p:nvSpPr>
        <p:spPr>
          <a:xfrm>
            <a:off x="2667613" y="3022434"/>
            <a:ext cx="7098390" cy="36489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7A3D6A5-455A-47E3-B6EE-DF139C3EB861}"/>
              </a:ext>
            </a:extLst>
          </p:cNvPr>
          <p:cNvSpPr txBox="1"/>
          <p:nvPr/>
        </p:nvSpPr>
        <p:spPr>
          <a:xfrm>
            <a:off x="2771796" y="3434235"/>
            <a:ext cx="7267554" cy="307777"/>
          </a:xfrm>
          <a:prstGeom prst="rect">
            <a:avLst/>
          </a:prstGeom>
          <a:noFill/>
          <a:ln>
            <a:noFill/>
          </a:ln>
        </p:spPr>
        <p:txBody>
          <a:bodyPr wrap="square" rtlCol="0">
            <a:spAutoFit/>
          </a:bodyPr>
          <a:lstStyle/>
          <a:p>
            <a:r>
              <a:rPr lang="en-US" sz="1400" dirty="0">
                <a:ea typeface="Cambria Math" panose="02040503050406030204" pitchFamily="18" charset="0"/>
              </a:rPr>
              <a:t>* “Machine” is an asset type account.</a:t>
            </a:r>
            <a:endParaRPr lang="en-US" sz="1400" dirty="0"/>
          </a:p>
        </p:txBody>
      </p:sp>
      <p:sp>
        <p:nvSpPr>
          <p:cNvPr id="15" name="TextBox 14">
            <a:extLst>
              <a:ext uri="{FF2B5EF4-FFF2-40B4-BE49-F238E27FC236}">
                <a16:creationId xmlns:a16="http://schemas.microsoft.com/office/drawing/2014/main" id="{BC2AF14B-F9E3-74EC-B94C-B9F93D57FD36}"/>
              </a:ext>
            </a:extLst>
          </p:cNvPr>
          <p:cNvSpPr txBox="1"/>
          <p:nvPr/>
        </p:nvSpPr>
        <p:spPr>
          <a:xfrm>
            <a:off x="2770295" y="3961779"/>
            <a:ext cx="3146713"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Building                               BBB</a:t>
            </a:r>
            <a:endParaRPr lang="en-US" dirty="0">
              <a:solidFill>
                <a:schemeClr val="accent5">
                  <a:lumMod val="75000"/>
                </a:schemeClr>
              </a:solidFill>
            </a:endParaRPr>
          </a:p>
        </p:txBody>
      </p:sp>
      <p:sp>
        <p:nvSpPr>
          <p:cNvPr id="16" name="TextBox 15">
            <a:extLst>
              <a:ext uri="{FF2B5EF4-FFF2-40B4-BE49-F238E27FC236}">
                <a16:creationId xmlns:a16="http://schemas.microsoft.com/office/drawing/2014/main" id="{B78B9F98-08B9-6C8A-436C-6DE61C8C774E}"/>
              </a:ext>
            </a:extLst>
          </p:cNvPr>
          <p:cNvSpPr txBox="1"/>
          <p:nvPr/>
        </p:nvSpPr>
        <p:spPr>
          <a:xfrm>
            <a:off x="6257900" y="3961780"/>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BBB</a:t>
            </a:r>
          </a:p>
        </p:txBody>
      </p:sp>
      <p:sp>
        <p:nvSpPr>
          <p:cNvPr id="17" name="Rectangle: Rounded Corners 16">
            <a:extLst>
              <a:ext uri="{FF2B5EF4-FFF2-40B4-BE49-F238E27FC236}">
                <a16:creationId xmlns:a16="http://schemas.microsoft.com/office/drawing/2014/main" id="{CAD09ED5-C73C-6537-135E-758321E2A2BD}"/>
              </a:ext>
            </a:extLst>
          </p:cNvPr>
          <p:cNvSpPr/>
          <p:nvPr/>
        </p:nvSpPr>
        <p:spPr>
          <a:xfrm>
            <a:off x="2666109" y="3971532"/>
            <a:ext cx="7098390" cy="36489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9B5D7C-764B-260A-0DBF-BBAC8CB7AA68}"/>
              </a:ext>
            </a:extLst>
          </p:cNvPr>
          <p:cNvSpPr txBox="1"/>
          <p:nvPr/>
        </p:nvSpPr>
        <p:spPr>
          <a:xfrm>
            <a:off x="2770292" y="4383333"/>
            <a:ext cx="7267554" cy="307777"/>
          </a:xfrm>
          <a:prstGeom prst="rect">
            <a:avLst/>
          </a:prstGeom>
          <a:noFill/>
          <a:ln>
            <a:noFill/>
          </a:ln>
        </p:spPr>
        <p:txBody>
          <a:bodyPr wrap="square" rtlCol="0">
            <a:spAutoFit/>
          </a:bodyPr>
          <a:lstStyle/>
          <a:p>
            <a:r>
              <a:rPr lang="en-US" sz="1400" dirty="0">
                <a:ea typeface="Cambria Math" panose="02040503050406030204" pitchFamily="18" charset="0"/>
              </a:rPr>
              <a:t>* “Building” is an asset type account.</a:t>
            </a:r>
            <a:endParaRPr lang="en-US" sz="1400" dirty="0"/>
          </a:p>
        </p:txBody>
      </p:sp>
      <p:sp>
        <p:nvSpPr>
          <p:cNvPr id="19" name="TextBox 18">
            <a:extLst>
              <a:ext uri="{FF2B5EF4-FFF2-40B4-BE49-F238E27FC236}">
                <a16:creationId xmlns:a16="http://schemas.microsoft.com/office/drawing/2014/main" id="{0493B86D-BDEA-16D1-5D9B-638F8C8989EB}"/>
              </a:ext>
            </a:extLst>
          </p:cNvPr>
          <p:cNvSpPr txBox="1"/>
          <p:nvPr/>
        </p:nvSpPr>
        <p:spPr>
          <a:xfrm>
            <a:off x="2768787" y="4847513"/>
            <a:ext cx="3146713"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Car                                         CCC</a:t>
            </a:r>
            <a:endParaRPr lang="en-US" dirty="0">
              <a:solidFill>
                <a:schemeClr val="accent5">
                  <a:lumMod val="75000"/>
                </a:schemeClr>
              </a:solidFill>
            </a:endParaRPr>
          </a:p>
        </p:txBody>
      </p:sp>
      <p:sp>
        <p:nvSpPr>
          <p:cNvPr id="20" name="TextBox 19">
            <a:extLst>
              <a:ext uri="{FF2B5EF4-FFF2-40B4-BE49-F238E27FC236}">
                <a16:creationId xmlns:a16="http://schemas.microsoft.com/office/drawing/2014/main" id="{C57B3DA1-FC33-4EA2-96B4-FF3BA11AFFB7}"/>
              </a:ext>
            </a:extLst>
          </p:cNvPr>
          <p:cNvSpPr txBox="1"/>
          <p:nvPr/>
        </p:nvSpPr>
        <p:spPr>
          <a:xfrm>
            <a:off x="6256392" y="4847514"/>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CCC</a:t>
            </a:r>
          </a:p>
        </p:txBody>
      </p:sp>
      <p:sp>
        <p:nvSpPr>
          <p:cNvPr id="21" name="Rectangle: Rounded Corners 20">
            <a:extLst>
              <a:ext uri="{FF2B5EF4-FFF2-40B4-BE49-F238E27FC236}">
                <a16:creationId xmlns:a16="http://schemas.microsoft.com/office/drawing/2014/main" id="{68AB6588-9728-1B87-A4BA-994A065D85A4}"/>
              </a:ext>
            </a:extLst>
          </p:cNvPr>
          <p:cNvSpPr/>
          <p:nvPr/>
        </p:nvSpPr>
        <p:spPr>
          <a:xfrm>
            <a:off x="2664601" y="4857266"/>
            <a:ext cx="7098390" cy="36489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0F09604-33EF-4768-AE60-4C63C693972D}"/>
              </a:ext>
            </a:extLst>
          </p:cNvPr>
          <p:cNvSpPr txBox="1"/>
          <p:nvPr/>
        </p:nvSpPr>
        <p:spPr>
          <a:xfrm>
            <a:off x="2768784" y="5269067"/>
            <a:ext cx="7267554" cy="307777"/>
          </a:xfrm>
          <a:prstGeom prst="rect">
            <a:avLst/>
          </a:prstGeom>
          <a:noFill/>
          <a:ln>
            <a:noFill/>
          </a:ln>
        </p:spPr>
        <p:txBody>
          <a:bodyPr wrap="square" rtlCol="0">
            <a:spAutoFit/>
          </a:bodyPr>
          <a:lstStyle/>
          <a:p>
            <a:r>
              <a:rPr lang="en-US" sz="1400" dirty="0">
                <a:ea typeface="Cambria Math" panose="02040503050406030204" pitchFamily="18" charset="0"/>
              </a:rPr>
              <a:t>* “Car” is an asset type account.</a:t>
            </a:r>
            <a:endParaRPr lang="en-US" sz="1400" dirty="0"/>
          </a:p>
        </p:txBody>
      </p:sp>
      <p:sp>
        <p:nvSpPr>
          <p:cNvPr id="23" name="TextBox 22">
            <a:extLst>
              <a:ext uri="{FF2B5EF4-FFF2-40B4-BE49-F238E27FC236}">
                <a16:creationId xmlns:a16="http://schemas.microsoft.com/office/drawing/2014/main" id="{232AD93A-B262-FD07-9BD2-A87716C14906}"/>
              </a:ext>
            </a:extLst>
          </p:cNvPr>
          <p:cNvSpPr txBox="1"/>
          <p:nvPr/>
        </p:nvSpPr>
        <p:spPr>
          <a:xfrm>
            <a:off x="2768787" y="5761907"/>
            <a:ext cx="3146713"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Land                                      DDD</a:t>
            </a:r>
            <a:endParaRPr lang="en-US" dirty="0">
              <a:solidFill>
                <a:schemeClr val="accent5">
                  <a:lumMod val="75000"/>
                </a:schemeClr>
              </a:solidFill>
            </a:endParaRPr>
          </a:p>
        </p:txBody>
      </p:sp>
      <p:sp>
        <p:nvSpPr>
          <p:cNvPr id="24" name="TextBox 23">
            <a:extLst>
              <a:ext uri="{FF2B5EF4-FFF2-40B4-BE49-F238E27FC236}">
                <a16:creationId xmlns:a16="http://schemas.microsoft.com/office/drawing/2014/main" id="{680D4024-E2B6-38AD-73FD-FFE03562DCB4}"/>
              </a:ext>
            </a:extLst>
          </p:cNvPr>
          <p:cNvSpPr txBox="1"/>
          <p:nvPr/>
        </p:nvSpPr>
        <p:spPr>
          <a:xfrm>
            <a:off x="6256392" y="5761908"/>
            <a:ext cx="3431293" cy="348813"/>
          </a:xfrm>
          <a:prstGeom prst="rect">
            <a:avLst/>
          </a:prstGeom>
          <a:noFill/>
          <a:ln>
            <a:noFill/>
          </a:ln>
        </p:spPr>
        <p:txBody>
          <a:bodyPr wrap="square" rtlCol="0">
            <a:spAutoFit/>
          </a:bodyPr>
          <a:lstStyle/>
          <a:p>
            <a:pPr marL="344488" indent="-344488">
              <a:lnSpc>
                <a:spcPts val="2000"/>
              </a:lnSpc>
              <a:spcAft>
                <a:spcPts val="600"/>
              </a:spcAft>
            </a:pPr>
            <a:r>
              <a:rPr lang="en-US" dirty="0">
                <a:solidFill>
                  <a:schemeClr val="accent5">
                    <a:lumMod val="75000"/>
                  </a:schemeClr>
                </a:solidFill>
                <a:latin typeface="Cambria Math" panose="02040503050406030204" pitchFamily="18" charset="0"/>
                <a:ea typeface="Cambria Math" panose="02040503050406030204" pitchFamily="18" charset="0"/>
              </a:rPr>
              <a:t>Cash                                            DDD</a:t>
            </a:r>
          </a:p>
        </p:txBody>
      </p:sp>
      <p:sp>
        <p:nvSpPr>
          <p:cNvPr id="25" name="Rectangle: Rounded Corners 24">
            <a:extLst>
              <a:ext uri="{FF2B5EF4-FFF2-40B4-BE49-F238E27FC236}">
                <a16:creationId xmlns:a16="http://schemas.microsoft.com/office/drawing/2014/main" id="{DAD6F409-975C-623E-AEC6-6FE88C16389D}"/>
              </a:ext>
            </a:extLst>
          </p:cNvPr>
          <p:cNvSpPr/>
          <p:nvPr/>
        </p:nvSpPr>
        <p:spPr>
          <a:xfrm>
            <a:off x="2664601" y="5771660"/>
            <a:ext cx="7098390" cy="364899"/>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8468628-6804-460D-D0DE-B4B72B7218CE}"/>
              </a:ext>
            </a:extLst>
          </p:cNvPr>
          <p:cNvSpPr txBox="1"/>
          <p:nvPr/>
        </p:nvSpPr>
        <p:spPr>
          <a:xfrm>
            <a:off x="2768784" y="6183461"/>
            <a:ext cx="7267554" cy="307777"/>
          </a:xfrm>
          <a:prstGeom prst="rect">
            <a:avLst/>
          </a:prstGeom>
          <a:noFill/>
          <a:ln>
            <a:noFill/>
          </a:ln>
        </p:spPr>
        <p:txBody>
          <a:bodyPr wrap="square" rtlCol="0">
            <a:spAutoFit/>
          </a:bodyPr>
          <a:lstStyle/>
          <a:p>
            <a:r>
              <a:rPr lang="en-US" sz="1400" dirty="0">
                <a:ea typeface="Cambria Math" panose="02040503050406030204" pitchFamily="18" charset="0"/>
              </a:rPr>
              <a:t>* “Land” is an asset type account.</a:t>
            </a:r>
            <a:endParaRPr lang="en-US" sz="1400" dirty="0"/>
          </a:p>
        </p:txBody>
      </p:sp>
    </p:spTree>
    <p:extLst>
      <p:ext uri="{BB962C8B-B14F-4D97-AF65-F5344CB8AC3E}">
        <p14:creationId xmlns:p14="http://schemas.microsoft.com/office/powerpoint/2010/main" val="84473290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4066</Words>
  <Application>Microsoft Office PowerPoint</Application>
  <PresentationFormat>와이드스크린</PresentationFormat>
  <Paragraphs>695</Paragraphs>
  <Slides>54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54</vt:i4>
      </vt:variant>
    </vt:vector>
  </HeadingPairs>
  <TitlesOfParts>
    <vt:vector size="60" baseType="lpstr">
      <vt:lpstr>맑은 고딕</vt:lpstr>
      <vt:lpstr>Arial</vt:lpstr>
      <vt:lpstr>Calibri</vt:lpstr>
      <vt:lpstr>Cambria Math</vt:lpstr>
      <vt:lpstr>Times New Roman</vt:lpstr>
      <vt:lpstr>Office 테마</vt:lpstr>
      <vt:lpstr>Property, Plant and Equipment, and Intangible Assets - Accounting Principles</vt:lpstr>
      <vt:lpstr>Agenda</vt:lpstr>
      <vt:lpstr>Recap the previous class</vt:lpstr>
      <vt:lpstr>Recap the previous class</vt:lpstr>
      <vt:lpstr>Recap the previous class</vt:lpstr>
      <vt:lpstr>Recap the previous class</vt:lpstr>
      <vt:lpstr>Any Questions?</vt:lpstr>
      <vt:lpstr>Property, Plant and Equipment</vt:lpstr>
      <vt:lpstr>Property, Plant and Equipment</vt:lpstr>
      <vt:lpstr>Depreciation</vt:lpstr>
      <vt:lpstr>Depreciation</vt:lpstr>
      <vt:lpstr>Depreciation</vt:lpstr>
      <vt:lpstr>Depreciation</vt:lpstr>
      <vt:lpstr>Depreciation</vt:lpstr>
      <vt:lpstr>Any Questions?</vt:lpstr>
      <vt:lpstr>Depreciation - Variations</vt:lpstr>
      <vt:lpstr>Derecognition (disposal)</vt:lpstr>
      <vt:lpstr>Derecognition (disposal)</vt:lpstr>
      <vt:lpstr>Derecognition (disposal)</vt:lpstr>
      <vt:lpstr>Depreciation – Change of estimation</vt:lpstr>
      <vt:lpstr>Capital expenditure vs. Income expenditure</vt:lpstr>
      <vt:lpstr>Capital expenditure vs. Income expenditure</vt:lpstr>
      <vt:lpstr>Any Questions?</vt:lpstr>
      <vt:lpstr>Depreciation Methods</vt:lpstr>
      <vt:lpstr>Depreciation Methods</vt:lpstr>
      <vt:lpstr>Depreciation Methods</vt:lpstr>
      <vt:lpstr>Any Questions?</vt:lpstr>
      <vt:lpstr>Impairment</vt:lpstr>
      <vt:lpstr>Impairment</vt:lpstr>
      <vt:lpstr>Any Questions?</vt:lpstr>
      <vt:lpstr>Intangible Assets</vt:lpstr>
      <vt:lpstr>Intangible Assets</vt:lpstr>
      <vt:lpstr>Chapter Summary</vt:lpstr>
      <vt:lpstr>Any Questions?</vt:lpstr>
      <vt:lpstr>Depreciation (exercise)</vt:lpstr>
      <vt:lpstr>Depreciation (exercise)</vt:lpstr>
      <vt:lpstr>Any Questions?</vt:lpstr>
      <vt:lpstr>Liabilities - Accounting Principles</vt:lpstr>
      <vt:lpstr>Agenda</vt:lpstr>
      <vt:lpstr>Recap the last class (Financial Assets)</vt:lpstr>
      <vt:lpstr>Recap the last class (Financial Assets)</vt:lpstr>
      <vt:lpstr>Any Questions?</vt:lpstr>
      <vt:lpstr>Bond (Liability)</vt:lpstr>
      <vt:lpstr>Bond (Liability)</vt:lpstr>
      <vt:lpstr>Bond (Liability)</vt:lpstr>
      <vt:lpstr>Bond (Liability) - Simplified</vt:lpstr>
      <vt:lpstr>Bond (Liability) – Using Contra account</vt:lpstr>
      <vt:lpstr>Any Questions?</vt:lpstr>
      <vt:lpstr>Bonds Retirements before Maturity</vt:lpstr>
      <vt:lpstr>Contingent Liability</vt:lpstr>
      <vt:lpstr>Any Questions?</vt:lpstr>
      <vt:lpstr>Liability (exercise)</vt:lpstr>
      <vt:lpstr>Liability (exercise)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Plant and Equipment, and Intangible Assets - Accounting Principles</dc:title>
  <dc:creator>이정윤</dc:creator>
  <cp:lastModifiedBy>이정윤</cp:lastModifiedBy>
  <cp:revision>1</cp:revision>
  <dcterms:created xsi:type="dcterms:W3CDTF">2022-05-09T00:51:17Z</dcterms:created>
  <dcterms:modified xsi:type="dcterms:W3CDTF">2022-05-09T00:53:00Z</dcterms:modified>
</cp:coreProperties>
</file>