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572" r:id="rId4"/>
    <p:sldId id="574" r:id="rId5"/>
    <p:sldId id="667" r:id="rId6"/>
    <p:sldId id="550" r:id="rId7"/>
    <p:sldId id="666" r:id="rId8"/>
    <p:sldId id="669" r:id="rId9"/>
    <p:sldId id="671" r:id="rId10"/>
    <p:sldId id="672" r:id="rId11"/>
    <p:sldId id="673" r:id="rId12"/>
    <p:sldId id="674" r:id="rId13"/>
    <p:sldId id="676" r:id="rId14"/>
    <p:sldId id="677" r:id="rId15"/>
    <p:sldId id="614" r:id="rId16"/>
    <p:sldId id="616" r:id="rId17"/>
    <p:sldId id="617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fss.or.kr/dsaf001/main.do?rcpNo=20220317000816&amp;dcmNo=847159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fss.or.kr/dsaf001/main.do?rcpNo=20220317000816&amp;dcmNo=847159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Liabilities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– Using Contra account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3926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9032"/>
              </p:ext>
            </p:extLst>
          </p:nvPr>
        </p:nvGraphicFramePr>
        <p:xfrm>
          <a:off x="720725" y="1792500"/>
          <a:ext cx="770255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9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Interest</a:t>
                      </a:r>
                    </a:p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before 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Interest Payment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Coupon Amount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after Payment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2022.1.1.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9,733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9,733 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2022.12.31.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10,317 (=9733*1.06)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9,817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2023.12.31.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10,406 (=9817*1.06)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9,906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2024.12.31.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10,500 (=9906*1.06)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3159292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9,733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267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3148729"/>
            <a:ext cx="2994718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         10,000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3148729"/>
            <a:ext cx="7224667" cy="54513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08601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075448"/>
            <a:ext cx="2982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075448"/>
            <a:ext cx="7211967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4890389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589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4879826"/>
            <a:ext cx="2982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     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4879826"/>
            <a:ext cx="7211967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29325-B489-B51B-8411-768C3EA29B9A}"/>
              </a:ext>
            </a:extLst>
          </p:cNvPr>
          <p:cNvSpPr txBox="1"/>
          <p:nvPr/>
        </p:nvSpPr>
        <p:spPr>
          <a:xfrm>
            <a:off x="772234" y="2891397"/>
            <a:ext cx="9336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91051-D548-D0E3-8892-8C3F968DFFA5}"/>
              </a:ext>
            </a:extLst>
          </p:cNvPr>
          <p:cNvSpPr txBox="1"/>
          <p:nvPr/>
        </p:nvSpPr>
        <p:spPr>
          <a:xfrm>
            <a:off x="772234" y="3840489"/>
            <a:ext cx="1128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C0B6A-A5E4-9B03-D975-0A5D8833E3C8}"/>
              </a:ext>
            </a:extLst>
          </p:cNvPr>
          <p:cNvSpPr txBox="1"/>
          <p:nvPr/>
        </p:nvSpPr>
        <p:spPr>
          <a:xfrm>
            <a:off x="772234" y="4644728"/>
            <a:ext cx="12391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EBD22-826A-E4CC-7747-BBB3DBA6D78D}"/>
              </a:ext>
            </a:extLst>
          </p:cNvPr>
          <p:cNvSpPr txBox="1"/>
          <p:nvPr/>
        </p:nvSpPr>
        <p:spPr>
          <a:xfrm>
            <a:off x="772234" y="5549125"/>
            <a:ext cx="11667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F07E4-869B-67B0-A316-7760D3856A1E}"/>
              </a:ext>
            </a:extLst>
          </p:cNvPr>
          <p:cNvSpPr txBox="1"/>
          <p:nvPr/>
        </p:nvSpPr>
        <p:spPr>
          <a:xfrm>
            <a:off x="1113197" y="5839496"/>
            <a:ext cx="343730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594</a:t>
            </a:r>
          </a:p>
          <a:p>
            <a:endParaRPr lang="en-US" sz="14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                  10,000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4A66A-955C-4999-9429-72B9AB1FB524}"/>
              </a:ext>
            </a:extLst>
          </p:cNvPr>
          <p:cNvSpPr txBox="1"/>
          <p:nvPr/>
        </p:nvSpPr>
        <p:spPr>
          <a:xfrm>
            <a:off x="5255128" y="5828933"/>
            <a:ext cx="303784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      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94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10,000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63C8E5-EFD1-E112-90B9-8964B3E9AEFB}"/>
              </a:ext>
            </a:extLst>
          </p:cNvPr>
          <p:cNvSpPr/>
          <p:nvPr/>
        </p:nvSpPr>
        <p:spPr>
          <a:xfrm>
            <a:off x="1097606" y="5828933"/>
            <a:ext cx="7195368" cy="6916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A8A842-4CCA-F9D2-5DFD-5C20841AA686}"/>
              </a:ext>
            </a:extLst>
          </p:cNvPr>
          <p:cNvSpPr txBox="1"/>
          <p:nvPr/>
        </p:nvSpPr>
        <p:spPr>
          <a:xfrm>
            <a:off x="772234" y="6564769"/>
            <a:ext cx="8252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https://dart.fss.or.kr/dsaf001/main.do?rcpNo=20220317000816&amp;dcmNo=8471591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225E0-4E9E-B13F-3DE1-95578ADA7705}"/>
              </a:ext>
            </a:extLst>
          </p:cNvPr>
          <p:cNvSpPr txBox="1"/>
          <p:nvPr/>
        </p:nvSpPr>
        <p:spPr>
          <a:xfrm>
            <a:off x="1108095" y="3660124"/>
            <a:ext cx="72675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ea typeface="Cambria Math" panose="02040503050406030204" pitchFamily="18" charset="0"/>
              </a:rPr>
              <a:t>* “Discount on Bonds Payable” is a liability type account.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944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Bonds Retirements before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company pays $500 annually for three years, and $10,000 (principle) after three years.</a:t>
            </a:r>
          </a:p>
          <a:p>
            <a:pPr marL="449263" indent="-449263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The current market interest rate is 6%</a:t>
            </a:r>
          </a:p>
          <a:p>
            <a:pPr marL="449263" indent="-449263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49263" indent="-449263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49263" indent="-449263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5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On 2023.12.31., after paying $500, the ABC company gets the bond by paying $9,950 from the bond market.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27B6E7-DD0C-FE6E-B2EE-3460E7776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59477"/>
              </p:ext>
            </p:extLst>
          </p:nvPr>
        </p:nvGraphicFramePr>
        <p:xfrm>
          <a:off x="1110022" y="2906071"/>
          <a:ext cx="770255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9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Interest</a:t>
                      </a:r>
                    </a:p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before 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Interest Payment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Coupon Amount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after Payment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2022.1.1.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9,733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9,733 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2022.12.31.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10,317 (=9733*1.06)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9,817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2023.12.31.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10,406 (=9817*1.06)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9,906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2024.12.31.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10,500 (=9906*1.06)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215143-934D-8AE0-CCE4-2B8BDEB6D6E4}"/>
              </a:ext>
            </a:extLst>
          </p:cNvPr>
          <p:cNvSpPr txBox="1"/>
          <p:nvPr/>
        </p:nvSpPr>
        <p:spPr>
          <a:xfrm>
            <a:off x="1187131" y="5053358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                       9,906</a:t>
            </a:r>
          </a:p>
          <a:p>
            <a:r>
              <a:rPr lang="en-US" sz="1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 on Bond Retirement                            44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68118-CF56-FC00-6FE4-CEC58832D119}"/>
              </a:ext>
            </a:extLst>
          </p:cNvPr>
          <p:cNvSpPr txBox="1"/>
          <p:nvPr/>
        </p:nvSpPr>
        <p:spPr>
          <a:xfrm>
            <a:off x="5329062" y="5042795"/>
            <a:ext cx="29820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9,950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EF49A3-BD57-55C4-9D5A-5F15B86A470F}"/>
              </a:ext>
            </a:extLst>
          </p:cNvPr>
          <p:cNvSpPr/>
          <p:nvPr/>
        </p:nvSpPr>
        <p:spPr>
          <a:xfrm>
            <a:off x="1171540" y="5042795"/>
            <a:ext cx="7211967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79F52-5556-AC6B-2BFC-7515A15CB522}"/>
              </a:ext>
            </a:extLst>
          </p:cNvPr>
          <p:cNvSpPr txBox="1"/>
          <p:nvPr/>
        </p:nvSpPr>
        <p:spPr>
          <a:xfrm>
            <a:off x="862767" y="4807697"/>
            <a:ext cx="12391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ECD18-32C3-593B-927A-46348969F7A0}"/>
              </a:ext>
            </a:extLst>
          </p:cNvPr>
          <p:cNvSpPr txBox="1"/>
          <p:nvPr/>
        </p:nvSpPr>
        <p:spPr>
          <a:xfrm>
            <a:off x="4084296" y="5521413"/>
            <a:ext cx="12391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4D21B-B727-9CE6-4A6B-293E36E72E88}"/>
              </a:ext>
            </a:extLst>
          </p:cNvPr>
          <p:cNvSpPr txBox="1"/>
          <p:nvPr/>
        </p:nvSpPr>
        <p:spPr>
          <a:xfrm>
            <a:off x="1122246" y="5939090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                    10,000</a:t>
            </a:r>
          </a:p>
          <a:p>
            <a:r>
              <a:rPr lang="en-US" sz="1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 on Bond Retirement                            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B9880-06A5-A0A0-FE7D-1E48FD27A763}"/>
              </a:ext>
            </a:extLst>
          </p:cNvPr>
          <p:cNvSpPr txBox="1"/>
          <p:nvPr/>
        </p:nvSpPr>
        <p:spPr>
          <a:xfrm>
            <a:off x="5264177" y="5928527"/>
            <a:ext cx="2982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9,950</a:t>
            </a:r>
          </a:p>
          <a:p>
            <a:pPr marL="344488" indent="-344488"/>
            <a:r>
              <a:rPr lang="en-US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Discount on Bonds Payable             94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F50401-86F6-B57E-AA66-E41C53D4C7A4}"/>
              </a:ext>
            </a:extLst>
          </p:cNvPr>
          <p:cNvSpPr/>
          <p:nvPr/>
        </p:nvSpPr>
        <p:spPr>
          <a:xfrm>
            <a:off x="1106655" y="5928527"/>
            <a:ext cx="7211967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5AB74-EBCB-FDDE-7414-44DEEBC1E0DF}"/>
              </a:ext>
            </a:extLst>
          </p:cNvPr>
          <p:cNvSpPr txBox="1"/>
          <p:nvPr/>
        </p:nvSpPr>
        <p:spPr>
          <a:xfrm>
            <a:off x="797882" y="5693429"/>
            <a:ext cx="12391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70520-83AE-9B83-043B-4553177EB4CB}"/>
              </a:ext>
            </a:extLst>
          </p:cNvPr>
          <p:cNvSpPr txBox="1"/>
          <p:nvPr/>
        </p:nvSpPr>
        <p:spPr>
          <a:xfrm>
            <a:off x="1130105" y="6458085"/>
            <a:ext cx="7267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“Loss on Bond Retirement” is an expense type account (= “Losses on bond redemption”).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388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Contingent 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potential liability that depends on the future outcome of past events.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Possible obligation to be confirmed by a future event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Present obligation that may/may not require outflow of resources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1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Reliable estimate of amount of present obligation cannot be made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15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Examples: future liabilities that may arise due to lawsuits, tax disputes, or alleged violations of environmental protection laws.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96ABC-F683-4F7C-5BD7-308D67FE23F8}"/>
              </a:ext>
            </a:extLst>
          </p:cNvPr>
          <p:cNvSpPr txBox="1"/>
          <p:nvPr/>
        </p:nvSpPr>
        <p:spPr>
          <a:xfrm>
            <a:off x="1016677" y="5324444"/>
            <a:ext cx="8252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https://dart.fss.or.kr/dsaf001/main.do?rcpNo=20220317000816&amp;dcmNo=8471591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70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Liability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F703E-479E-ECB3-9E47-75C30703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7" y="2539504"/>
            <a:ext cx="7572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Liability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A57ED-BAF7-35D1-5E0A-A86039B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5" y="2255242"/>
            <a:ext cx="7658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</a:t>
            </a: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Simplified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Using Contra Account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Bonds Retirements before Maturity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Contingent Liability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(Financial Assets)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449263" indent="-449263"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 The current annual interest rate is 6%. What is the fair value of this cash flow?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9,733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E9FF9-216D-4FC2-B7D4-DA47F5CFC825}"/>
              </a:ext>
            </a:extLst>
          </p:cNvPr>
          <p:cNvGraphicFramePr>
            <a:graphicFrameLocks noGrp="1"/>
          </p:cNvGraphicFramePr>
          <p:nvPr/>
        </p:nvGraphicFramePr>
        <p:xfrm>
          <a:off x="1168400" y="3886200"/>
          <a:ext cx="70231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61">
                  <a:extLst>
                    <a:ext uri="{9D8B030D-6E8A-4147-A177-3AD203B41FA5}">
                      <a16:colId xmlns:a16="http://schemas.microsoft.com/office/drawing/2014/main" val="149924938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218744129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938274464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855945492"/>
                    </a:ext>
                  </a:extLst>
                </a:gridCol>
                <a:gridCol w="907775">
                  <a:extLst>
                    <a:ext uri="{9D8B030D-6E8A-4147-A177-3AD203B41FA5}">
                      <a16:colId xmlns:a16="http://schemas.microsoft.com/office/drawing/2014/main" val="1635808657"/>
                    </a:ext>
                  </a:extLst>
                </a:gridCol>
                <a:gridCol w="1884444">
                  <a:extLst>
                    <a:ext uri="{9D8B030D-6E8A-4147-A177-3AD203B41FA5}">
                      <a16:colId xmlns:a16="http://schemas.microsoft.com/office/drawing/2014/main" val="403231844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2022.1.1.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2022.12.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2024.12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 of three 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241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Nominal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29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20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Discount factor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76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Present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8,816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9,733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(Financial Assets)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2023.12.31.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9,817*0.06 = 589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52745"/>
              </p:ext>
            </p:extLst>
          </p:nvPr>
        </p:nvGraphicFramePr>
        <p:xfrm>
          <a:off x="720725" y="1901135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8953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89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8847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8847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15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One of the sources that a company borrow fund is bond.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has three elements.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Face value (principal amount)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Coupon rate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Maturity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4A0D7-4365-C784-5411-AEBE5599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53" y="2980377"/>
            <a:ext cx="4753069" cy="30360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C281A6-18D1-486D-3457-43FE127AC001}"/>
              </a:ext>
            </a:extLst>
          </p:cNvPr>
          <p:cNvSpPr txBox="1">
            <a:spLocks/>
          </p:cNvSpPr>
          <p:nvPr/>
        </p:nvSpPr>
        <p:spPr>
          <a:xfrm>
            <a:off x="758935" y="4090988"/>
            <a:ext cx="34690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initial price is calculated by calculating the present value of future cash flow. </a:t>
            </a:r>
          </a:p>
          <a:p>
            <a:pPr marL="398463" indent="-398463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When we calculate an NPV, we use an effective interest rate (market interest rate).</a:t>
            </a:r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face value is $10,000, and annual coupon rate is 5% with three-year maturity.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If the market interest rate is 6%, what is the fair price of this bond?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9,733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  <a:spcAft>
                    <a:spcPts val="15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company issues this bond and receives $9,733 of cash.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E9FF9-216D-4FC2-B7D4-DA47F5CF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7479"/>
              </p:ext>
            </p:extLst>
          </p:nvPr>
        </p:nvGraphicFramePr>
        <p:xfrm>
          <a:off x="1340413" y="4954503"/>
          <a:ext cx="70231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61">
                  <a:extLst>
                    <a:ext uri="{9D8B030D-6E8A-4147-A177-3AD203B41FA5}">
                      <a16:colId xmlns:a16="http://schemas.microsoft.com/office/drawing/2014/main" val="149924938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218744129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938274464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855945492"/>
                    </a:ext>
                  </a:extLst>
                </a:gridCol>
                <a:gridCol w="907775">
                  <a:extLst>
                    <a:ext uri="{9D8B030D-6E8A-4147-A177-3AD203B41FA5}">
                      <a16:colId xmlns:a16="http://schemas.microsoft.com/office/drawing/2014/main" val="1635808657"/>
                    </a:ext>
                  </a:extLst>
                </a:gridCol>
                <a:gridCol w="1884444">
                  <a:extLst>
                    <a:ext uri="{9D8B030D-6E8A-4147-A177-3AD203B41FA5}">
                      <a16:colId xmlns:a16="http://schemas.microsoft.com/office/drawing/2014/main" val="403231844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2022.1.1.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2022.12.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2024.12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 of three 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241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Nominal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29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20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Discount factor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76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Present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8,816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9,733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0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three main events: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1) Bond issuance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2) Interest payments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3) Principal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1BF29-1BAE-2C0A-91EF-F976F3FED8B6}"/>
              </a:ext>
            </a:extLst>
          </p:cNvPr>
          <p:cNvSpPr txBox="1"/>
          <p:nvPr/>
        </p:nvSpPr>
        <p:spPr>
          <a:xfrm>
            <a:off x="1292126" y="2960120"/>
            <a:ext cx="34704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YYY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XXX- YYY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6A51C-6C44-429D-928E-4CBB09F5B075}"/>
              </a:ext>
            </a:extLst>
          </p:cNvPr>
          <p:cNvSpPr txBox="1"/>
          <p:nvPr/>
        </p:nvSpPr>
        <p:spPr>
          <a:xfrm>
            <a:off x="5144349" y="2949557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XXX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9D3366-2141-8F8B-5055-9204CB36CBB0}"/>
              </a:ext>
            </a:extLst>
          </p:cNvPr>
          <p:cNvSpPr/>
          <p:nvPr/>
        </p:nvSpPr>
        <p:spPr>
          <a:xfrm>
            <a:off x="1276535" y="2949557"/>
            <a:ext cx="7079814" cy="5684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615A0-9A14-25A2-C6CB-B5E14EE1FEBD}"/>
              </a:ext>
            </a:extLst>
          </p:cNvPr>
          <p:cNvSpPr txBox="1"/>
          <p:nvPr/>
        </p:nvSpPr>
        <p:spPr>
          <a:xfrm>
            <a:off x="1326831" y="4017863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AAA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140D1-C0CA-5EA1-CE56-F3439D47F282}"/>
              </a:ext>
            </a:extLst>
          </p:cNvPr>
          <p:cNvSpPr txBox="1"/>
          <p:nvPr/>
        </p:nvSpPr>
        <p:spPr>
          <a:xfrm>
            <a:off x="5079467" y="4007300"/>
            <a:ext cx="315918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BBB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Discount on Bonds Payable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AAA - BBB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344488" indent="-344488">
              <a:buFont typeface="Arial" panose="020B0604020202020204" pitchFamily="34" charset="0"/>
              <a:buNone/>
            </a:pPr>
            <a:endParaRPr lang="en-US" sz="14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2E018-20DA-307F-4D4D-943DB2025B3D}"/>
              </a:ext>
            </a:extLst>
          </p:cNvPr>
          <p:cNvSpPr/>
          <p:nvPr/>
        </p:nvSpPr>
        <p:spPr>
          <a:xfrm>
            <a:off x="1311240" y="4007300"/>
            <a:ext cx="7045109" cy="5684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08C8A-30DD-6BA6-22B7-F57B6C4BD8E6}"/>
              </a:ext>
            </a:extLst>
          </p:cNvPr>
          <p:cNvSpPr txBox="1"/>
          <p:nvPr/>
        </p:nvSpPr>
        <p:spPr>
          <a:xfrm>
            <a:off x="1325323" y="5310996"/>
            <a:ext cx="3437302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9851C-F26A-BF66-6600-6EBAA41CCEBD}"/>
              </a:ext>
            </a:extLst>
          </p:cNvPr>
          <p:cNvSpPr txBox="1"/>
          <p:nvPr/>
        </p:nvSpPr>
        <p:spPr>
          <a:xfrm>
            <a:off x="5144348" y="5300433"/>
            <a:ext cx="3094305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XXX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2A8686-9FF7-2F6C-873C-D443BF929816}"/>
              </a:ext>
            </a:extLst>
          </p:cNvPr>
          <p:cNvSpPr/>
          <p:nvPr/>
        </p:nvSpPr>
        <p:spPr>
          <a:xfrm>
            <a:off x="1309732" y="5300433"/>
            <a:ext cx="7045109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Bond (Liability) -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0036"/>
              </p:ext>
            </p:extLst>
          </p:nvPr>
        </p:nvGraphicFramePr>
        <p:xfrm>
          <a:off x="720725" y="1792500"/>
          <a:ext cx="770255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9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Interest</a:t>
                      </a:r>
                    </a:p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before 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Interest Payment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Coupon Amount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Bond Value after Payment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2022.1.1.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9,733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9,733 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2022.12.31.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10,317 (=9733*1.06)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9,817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2023.12.31.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10,406 (=9817*1.06)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9,906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97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2024.12.31.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10,500 (=9906*1.06)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3231717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3221154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3221154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3877785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3867222"/>
            <a:ext cx="23814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3867222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4799858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589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4789295"/>
            <a:ext cx="23814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478929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29325-B489-B51B-8411-768C3EA29B9A}"/>
              </a:ext>
            </a:extLst>
          </p:cNvPr>
          <p:cNvSpPr txBox="1"/>
          <p:nvPr/>
        </p:nvSpPr>
        <p:spPr>
          <a:xfrm>
            <a:off x="772234" y="2963822"/>
            <a:ext cx="9336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91051-D548-D0E3-8892-8C3F968DFFA5}"/>
              </a:ext>
            </a:extLst>
          </p:cNvPr>
          <p:cNvSpPr txBox="1"/>
          <p:nvPr/>
        </p:nvSpPr>
        <p:spPr>
          <a:xfrm>
            <a:off x="772234" y="3632263"/>
            <a:ext cx="1128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C0B6A-A5E4-9B03-D975-0A5D8833E3C8}"/>
              </a:ext>
            </a:extLst>
          </p:cNvPr>
          <p:cNvSpPr txBox="1"/>
          <p:nvPr/>
        </p:nvSpPr>
        <p:spPr>
          <a:xfrm>
            <a:off x="772234" y="4554197"/>
            <a:ext cx="12391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EBD22-826A-E4CC-7747-BBB3DBA6D78D}"/>
              </a:ext>
            </a:extLst>
          </p:cNvPr>
          <p:cNvSpPr txBox="1"/>
          <p:nvPr/>
        </p:nvSpPr>
        <p:spPr>
          <a:xfrm>
            <a:off x="772234" y="5558176"/>
            <a:ext cx="11667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F07E4-869B-67B0-A316-7760D3856A1E}"/>
              </a:ext>
            </a:extLst>
          </p:cNvPr>
          <p:cNvSpPr txBox="1"/>
          <p:nvPr/>
        </p:nvSpPr>
        <p:spPr>
          <a:xfrm>
            <a:off x="1113197" y="5848547"/>
            <a:ext cx="343730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 Interest Expense                           594</a:t>
            </a:r>
          </a:p>
          <a:p>
            <a:endParaRPr lang="en-US" sz="14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                  10,000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4A66A-955C-4999-9429-72B9AB1FB524}"/>
              </a:ext>
            </a:extLst>
          </p:cNvPr>
          <p:cNvSpPr txBox="1"/>
          <p:nvPr/>
        </p:nvSpPr>
        <p:spPr>
          <a:xfrm>
            <a:off x="5255128" y="5837984"/>
            <a:ext cx="238147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500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Bonds Payable                    94</a:t>
            </a:r>
          </a:p>
          <a:p>
            <a:pPr marL="344488" indent="-344488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10,000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63C8E5-EFD1-E112-90B9-8964B3E9AEFB}"/>
              </a:ext>
            </a:extLst>
          </p:cNvPr>
          <p:cNvSpPr/>
          <p:nvPr/>
        </p:nvSpPr>
        <p:spPr>
          <a:xfrm>
            <a:off x="1097606" y="5837984"/>
            <a:ext cx="6538993" cy="8163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21561</TotalTime>
  <Words>1111</Words>
  <Application>Microsoft Office PowerPoint</Application>
  <PresentationFormat>On-screen Show (4:3)</PresentationFormat>
  <Paragraphs>343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Calibri Light</vt:lpstr>
      <vt:lpstr>Cambria Math</vt:lpstr>
      <vt:lpstr>Office Theme</vt:lpstr>
      <vt:lpstr>Liabilities - Accounting Principles</vt:lpstr>
      <vt:lpstr>Agenda</vt:lpstr>
      <vt:lpstr>Recap the last class (Financial Assets)</vt:lpstr>
      <vt:lpstr>Recap the last class (Financial Assets)</vt:lpstr>
      <vt:lpstr>Any Questions?</vt:lpstr>
      <vt:lpstr>Bond (Liability)</vt:lpstr>
      <vt:lpstr>Bond (Liability)</vt:lpstr>
      <vt:lpstr>Bond (Liability)</vt:lpstr>
      <vt:lpstr>Bond (Liability) - Simplified</vt:lpstr>
      <vt:lpstr>Bond (Liability) – Using Contra account</vt:lpstr>
      <vt:lpstr>Any Questions?</vt:lpstr>
      <vt:lpstr>Bonds Retirements before Maturity</vt:lpstr>
      <vt:lpstr>Contingent Liability</vt:lpstr>
      <vt:lpstr>Any Questions?</vt:lpstr>
      <vt:lpstr>Liability (exercise)</vt:lpstr>
      <vt:lpstr>Liability (exercise)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288</cp:revision>
  <dcterms:created xsi:type="dcterms:W3CDTF">2021-07-21T22:11:42Z</dcterms:created>
  <dcterms:modified xsi:type="dcterms:W3CDTF">2022-05-09T00:42:45Z</dcterms:modified>
</cp:coreProperties>
</file>