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624" r:id="rId4"/>
    <p:sldId id="667" r:id="rId5"/>
    <p:sldId id="668" r:id="rId6"/>
    <p:sldId id="669" r:id="rId7"/>
    <p:sldId id="678" r:id="rId8"/>
    <p:sldId id="670" r:id="rId9"/>
    <p:sldId id="672" r:id="rId10"/>
    <p:sldId id="674" r:id="rId11"/>
    <p:sldId id="675" r:id="rId12"/>
    <p:sldId id="679" r:id="rId13"/>
    <p:sldId id="676" r:id="rId14"/>
    <p:sldId id="677" r:id="rId15"/>
    <p:sldId id="665" r:id="rId16"/>
    <p:sldId id="616" r:id="rId17"/>
    <p:sldId id="666" r:id="rId18"/>
    <p:sldId id="617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26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Archives/edgar/data/37996/000003799621000012/f-20201231.htm#i50ca97c02686454fb096588b8c462fda_28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ix?doc=/Archives/edgar/data/0000909832/000119312522104414/d321332d8k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ix?doc=/Archives/edgar/data/0000909832/000090983221000014/cost-20210829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ints-online.com/new-images-august-2021/stock-share-certificate-collins-radio-company-23044666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c.gov/ix?doc=/Archives/edgar/data/0000909832/000119312522016856/d289189d8k.ht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wsj.com/articles/costco-shareholder-vote-signals-focus-on-supply-chain-emissions-1164319480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reuters.com/business/toshibas-top-shareholder-vote-against-break-up-plan-2022-03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Shareholders' Equity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- Stock (Equity)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15351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the very beginning, a company usually receives the exact amount of the par value from initial shareholders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Tom, Jane, and Sam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established a company in 2021. The par value of one stock was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$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1. The total number of stock was 10,000 shares. </a:t>
            </a: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Tom, Jane, and Sam invested their money to the company as shareholders. They put their money of $5000, $3000, and $2000, respectively.</a:t>
            </a: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And then,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net-income of the year 2021 was $2,000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. There has been no dividend. </a:t>
            </a: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John wants to be another shareholder with 1,000 shares.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How much money does he need to invest?  $1000? Or more?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ACF9-0E33-69BA-C3B0-B976B3F71EA2}"/>
              </a:ext>
            </a:extLst>
          </p:cNvPr>
          <p:cNvSpPr txBox="1"/>
          <p:nvPr/>
        </p:nvSpPr>
        <p:spPr>
          <a:xfrm>
            <a:off x="1461552" y="4474307"/>
            <a:ext cx="3991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8A96-E223-BFAB-3650-420E62FD1F34}"/>
              </a:ext>
            </a:extLst>
          </p:cNvPr>
          <p:cNvSpPr txBox="1"/>
          <p:nvPr/>
        </p:nvSpPr>
        <p:spPr>
          <a:xfrm>
            <a:off x="5788257" y="4495824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   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A01F84-FCE6-5A65-AE69-303C580D3350}"/>
              </a:ext>
            </a:extLst>
          </p:cNvPr>
          <p:cNvSpPr/>
          <p:nvPr/>
        </p:nvSpPr>
        <p:spPr>
          <a:xfrm>
            <a:off x="1357367" y="4438066"/>
            <a:ext cx="7565376" cy="4032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268654" y="4074365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2021.1.2.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6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- Stock (Equity)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90901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At the end of 2021, the total equities were $12,000. The total number of shares was 10,000.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John thought that the future of this company would be very bright. He was eager to be the shareholder of this company.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The company offered to invest $1,500 for 1,000 shares. John agreed with it.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company issued additional 1,000 shares and received $1,500 from John on 2022.1.3.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ACF9-0E33-69BA-C3B0-B976B3F71EA2}"/>
              </a:ext>
            </a:extLst>
          </p:cNvPr>
          <p:cNvSpPr txBox="1"/>
          <p:nvPr/>
        </p:nvSpPr>
        <p:spPr>
          <a:xfrm>
            <a:off x="1361964" y="5198581"/>
            <a:ext cx="26487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$1,500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8A96-E223-BFAB-3650-420E62FD1F34}"/>
              </a:ext>
            </a:extLst>
          </p:cNvPr>
          <p:cNvSpPr txBox="1"/>
          <p:nvPr/>
        </p:nvSpPr>
        <p:spPr>
          <a:xfrm>
            <a:off x="4278357" y="5206866"/>
            <a:ext cx="44642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                               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$1,000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in excess of par value of stock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$500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A01F84-FCE6-5A65-AE69-303C580D3350}"/>
              </a:ext>
            </a:extLst>
          </p:cNvPr>
          <p:cNvSpPr/>
          <p:nvPr/>
        </p:nvSpPr>
        <p:spPr>
          <a:xfrm>
            <a:off x="1257779" y="5162341"/>
            <a:ext cx="7565376" cy="70086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169066" y="4798639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2022.1.3.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D9E00-523A-8B67-940B-164BE641C4E4}"/>
              </a:ext>
            </a:extLst>
          </p:cNvPr>
          <p:cNvSpPr txBox="1"/>
          <p:nvPr/>
        </p:nvSpPr>
        <p:spPr>
          <a:xfrm>
            <a:off x="1320225" y="5923942"/>
            <a:ext cx="72675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“Capital in excess of par value of stock” is an equity type account.</a:t>
            </a:r>
          </a:p>
          <a:p>
            <a:r>
              <a:rPr lang="en-US" sz="1400" dirty="0"/>
              <a:t>   “Paid-in capital in excess of par” means the same account.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1E7E-A15C-4F3E-73C1-A4E1F312B9ED}"/>
              </a:ext>
            </a:extLst>
          </p:cNvPr>
          <p:cNvSpPr txBox="1"/>
          <p:nvPr/>
        </p:nvSpPr>
        <p:spPr>
          <a:xfrm>
            <a:off x="745633" y="6453154"/>
            <a:ext cx="76527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https://www.sec.gov/Archives/edgar/data/37996/000003799621000012/f-20201231.htm#i50ca97c02686454fb096588b8c462fda_286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0128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Dividend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90901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From the previous example, the net-income of the year 2022 was $5,000. There has been no dividend.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On 2023.2.5., the company decides to provide dividends $0.3 per share.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On 2023. 7. 25., the company decides to issue dividends 0.1 share per share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(stock dividend).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169066" y="4762427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2023.7.25.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2CB9-7E2D-333B-D936-B79BC4A89C42}"/>
              </a:ext>
            </a:extLst>
          </p:cNvPr>
          <p:cNvSpPr txBox="1"/>
          <p:nvPr/>
        </p:nvSpPr>
        <p:spPr>
          <a:xfrm>
            <a:off x="1095990" y="6328047"/>
            <a:ext cx="100634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hlinkClick r:id="rId2"/>
              </a:rPr>
              <a:t>https://www.sec.gov/ix?doc=/Archives/edgar/data/0000909832/000119312522104414/d321332d8k.htm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4329F-BC25-5526-92AC-4F35EC0DAE0C}"/>
              </a:ext>
            </a:extLst>
          </p:cNvPr>
          <p:cNvSpPr txBox="1"/>
          <p:nvPr/>
        </p:nvSpPr>
        <p:spPr>
          <a:xfrm>
            <a:off x="1262378" y="3143459"/>
            <a:ext cx="3991176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           $3,300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1E176-82FC-47D2-6DCE-716B719F3577}"/>
              </a:ext>
            </a:extLst>
          </p:cNvPr>
          <p:cNvSpPr txBox="1"/>
          <p:nvPr/>
        </p:nvSpPr>
        <p:spPr>
          <a:xfrm>
            <a:off x="5589083" y="3164976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$3,300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CB6B9F-E8A0-A1D5-0718-1AF41E9FE7C4}"/>
              </a:ext>
            </a:extLst>
          </p:cNvPr>
          <p:cNvSpPr/>
          <p:nvPr/>
        </p:nvSpPr>
        <p:spPr>
          <a:xfrm>
            <a:off x="1158193" y="3107218"/>
            <a:ext cx="7565376" cy="4032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B2C98-2970-2856-00F8-4B52609F5499}"/>
              </a:ext>
            </a:extLst>
          </p:cNvPr>
          <p:cNvSpPr txBox="1"/>
          <p:nvPr/>
        </p:nvSpPr>
        <p:spPr>
          <a:xfrm>
            <a:off x="1069480" y="2743517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2023.2.5.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D8A1B-5EE1-62C2-9D8A-747E1D22F2E1}"/>
              </a:ext>
            </a:extLst>
          </p:cNvPr>
          <p:cNvSpPr txBox="1"/>
          <p:nvPr/>
        </p:nvSpPr>
        <p:spPr>
          <a:xfrm>
            <a:off x="1219130" y="3550427"/>
            <a:ext cx="7267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11,000 (the number of total shares) × $0.3 = $3,300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F501-28B8-113D-0F32-AB9845892B6D}"/>
              </a:ext>
            </a:extLst>
          </p:cNvPr>
          <p:cNvSpPr txBox="1"/>
          <p:nvPr/>
        </p:nvSpPr>
        <p:spPr>
          <a:xfrm>
            <a:off x="1414778" y="5088447"/>
            <a:ext cx="3991176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           $1,100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E0D59A-A65D-AC26-8CAE-E7BD531534A7}"/>
              </a:ext>
            </a:extLst>
          </p:cNvPr>
          <p:cNvSpPr txBox="1"/>
          <p:nvPr/>
        </p:nvSpPr>
        <p:spPr>
          <a:xfrm>
            <a:off x="5741483" y="5109964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       $1,100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6DE5E9-3499-0DFE-73D5-32241B295B17}"/>
              </a:ext>
            </a:extLst>
          </p:cNvPr>
          <p:cNvSpPr/>
          <p:nvPr/>
        </p:nvSpPr>
        <p:spPr>
          <a:xfrm>
            <a:off x="1310593" y="5052206"/>
            <a:ext cx="7565376" cy="4032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A93EC-13A8-354E-4B57-A79B34019AFF}"/>
              </a:ext>
            </a:extLst>
          </p:cNvPr>
          <p:cNvSpPr txBox="1"/>
          <p:nvPr/>
        </p:nvSpPr>
        <p:spPr>
          <a:xfrm>
            <a:off x="1371530" y="5495415"/>
            <a:ext cx="72675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  * 11,000 (the number of total shares) × 0.1 = 1,100 (new shares)                                     </a:t>
            </a:r>
          </a:p>
          <a:p>
            <a:r>
              <a:rPr lang="en-US" sz="1400" dirty="0"/>
              <a:t>** The par value of this stock is 1$. So, the Capital Stock for 1,100 shares is $1,100.</a:t>
            </a:r>
          </a:p>
        </p:txBody>
      </p:sp>
    </p:spTree>
    <p:extLst>
      <p:ext uri="{BB962C8B-B14F-4D97-AF65-F5344CB8AC3E}">
        <p14:creationId xmlns:p14="http://schemas.microsoft.com/office/powerpoint/2010/main" val="418511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909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statement of change in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90901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statement of change in equity shows how the equities have been changed.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Change of the common stock (capital stock)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Change of “Capital in excess of par value of stock”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Change of the retained earning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Change of the OCI (Other Comprehensive Income)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5239E-07C7-4A46-AE5A-8428A1CEC735}"/>
              </a:ext>
            </a:extLst>
          </p:cNvPr>
          <p:cNvSpPr txBox="1"/>
          <p:nvPr/>
        </p:nvSpPr>
        <p:spPr>
          <a:xfrm>
            <a:off x="819904" y="5894686"/>
            <a:ext cx="7695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https://www.sec.gov/ix?doc=/Archives/edgar/data/0000909832/000090983221000014/cost-20210829.htm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377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Chapter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concept of equity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Increase/Decrease of equity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Stock</a:t>
            </a:r>
          </a:p>
          <a:p>
            <a:pPr marL="0" indent="0"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Par value of stock</a:t>
            </a:r>
          </a:p>
          <a:p>
            <a:pPr marL="0" indent="0"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Number of stock</a:t>
            </a:r>
          </a:p>
          <a:p>
            <a:pPr marL="0" indent="0"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Shareholder vote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Dividend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statement of change in equity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6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6D1EB-7AA8-1220-244C-7ED61C12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317498"/>
            <a:ext cx="77247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C53A99-69D0-9920-D7A9-E208C07DAEA8}"/>
              </a:ext>
            </a:extLst>
          </p:cNvPr>
          <p:cNvGrpSpPr/>
          <p:nvPr/>
        </p:nvGrpSpPr>
        <p:grpSpPr>
          <a:xfrm>
            <a:off x="925056" y="2242228"/>
            <a:ext cx="6716068" cy="3899214"/>
            <a:chOff x="816415" y="1367262"/>
            <a:chExt cx="7696200" cy="48768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F55DF8-AC59-7DBD-297A-67B270EC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415" y="1367262"/>
              <a:ext cx="7696200" cy="39243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A38737-D742-E428-493F-60348DD11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87"/>
            <a:stretch/>
          </p:blipFill>
          <p:spPr>
            <a:xfrm>
              <a:off x="816415" y="5291562"/>
              <a:ext cx="76962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23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 of equity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Stock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statement of change in equity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</a:t>
            </a:r>
          </a:p>
          <a:p>
            <a:pPr indent="-15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Equit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Asset – Liability</a:t>
            </a:r>
          </a:p>
          <a:p>
            <a:pPr marL="290513" indent="-29051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Closing Entry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After preparing the income statement, we add a closing entry.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final business results are accumulated through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quity (e.g., Retained Earnings).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B0BB9-3653-6B93-EA89-17157E749CC1}"/>
              </a:ext>
            </a:extLst>
          </p:cNvPr>
          <p:cNvSpPr txBox="1"/>
          <p:nvPr/>
        </p:nvSpPr>
        <p:spPr>
          <a:xfrm>
            <a:off x="1054159" y="5180481"/>
            <a:ext cx="3991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      $10,000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3992CA-46DD-BF61-0E22-1ECBC8D1DEE2}"/>
              </a:ext>
            </a:extLst>
          </p:cNvPr>
          <p:cNvSpPr txBox="1"/>
          <p:nvPr/>
        </p:nvSpPr>
        <p:spPr>
          <a:xfrm>
            <a:off x="5380864" y="5201998"/>
            <a:ext cx="34312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$6,800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       $2,000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$1,400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1D7A93-7F15-383D-15AD-AD1DF1218830}"/>
              </a:ext>
            </a:extLst>
          </p:cNvPr>
          <p:cNvSpPr/>
          <p:nvPr/>
        </p:nvSpPr>
        <p:spPr>
          <a:xfrm>
            <a:off x="949974" y="5144240"/>
            <a:ext cx="7565376" cy="1167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0C526-D362-7E00-87EA-33E76583102E}"/>
              </a:ext>
            </a:extLst>
          </p:cNvPr>
          <p:cNvSpPr txBox="1"/>
          <p:nvPr/>
        </p:nvSpPr>
        <p:spPr>
          <a:xfrm>
            <a:off x="861261" y="4780539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2021.12.31.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5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company can acquire assets by using funds from either liabilities or equities.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Equities are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usually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involved in following events: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1) Establishing a company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Reporting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net income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3) Provid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dividends to shareholders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4) And other events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4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Equities are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increased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following events: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Establishing a company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Making a positive profit (net-income)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ACF9-0E33-69BA-C3B0-B976B3F71EA2}"/>
              </a:ext>
            </a:extLst>
          </p:cNvPr>
          <p:cNvSpPr txBox="1"/>
          <p:nvPr/>
        </p:nvSpPr>
        <p:spPr>
          <a:xfrm>
            <a:off x="1217113" y="3061976"/>
            <a:ext cx="3991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8A96-E223-BFAB-3650-420E62FD1F34}"/>
              </a:ext>
            </a:extLst>
          </p:cNvPr>
          <p:cNvSpPr txBox="1"/>
          <p:nvPr/>
        </p:nvSpPr>
        <p:spPr>
          <a:xfrm>
            <a:off x="5543818" y="3083493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   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A01F84-FCE6-5A65-AE69-303C580D3350}"/>
              </a:ext>
            </a:extLst>
          </p:cNvPr>
          <p:cNvSpPr/>
          <p:nvPr/>
        </p:nvSpPr>
        <p:spPr>
          <a:xfrm>
            <a:off x="1112928" y="3025735"/>
            <a:ext cx="7565376" cy="4032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024215" y="2662034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2021.1.2.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EA658-F6CB-2220-4520-0C3C43129144}"/>
              </a:ext>
            </a:extLst>
          </p:cNvPr>
          <p:cNvSpPr txBox="1"/>
          <p:nvPr/>
        </p:nvSpPr>
        <p:spPr>
          <a:xfrm>
            <a:off x="1197498" y="4644824"/>
            <a:ext cx="3991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      $10,000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7D677-1735-C8B8-3EDB-E7DCFC321ED8}"/>
              </a:ext>
            </a:extLst>
          </p:cNvPr>
          <p:cNvSpPr txBox="1"/>
          <p:nvPr/>
        </p:nvSpPr>
        <p:spPr>
          <a:xfrm>
            <a:off x="5524203" y="4666341"/>
            <a:ext cx="34312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$6,800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       $2,000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$1,400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82692B-3ADF-5F0F-D574-ED44D6C34086}"/>
              </a:ext>
            </a:extLst>
          </p:cNvPr>
          <p:cNvSpPr/>
          <p:nvPr/>
        </p:nvSpPr>
        <p:spPr>
          <a:xfrm>
            <a:off x="1093313" y="4608583"/>
            <a:ext cx="7565376" cy="1167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AC6C4-F028-7B5C-B979-F64B005A78F9}"/>
              </a:ext>
            </a:extLst>
          </p:cNvPr>
          <p:cNvSpPr txBox="1"/>
          <p:nvPr/>
        </p:nvSpPr>
        <p:spPr>
          <a:xfrm>
            <a:off x="1004600" y="4244882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2021.12.31.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Equities are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decreased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following events: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Providing dividends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Reporting a loss (net-income)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ACF9-0E33-69BA-C3B0-B976B3F71EA2}"/>
              </a:ext>
            </a:extLst>
          </p:cNvPr>
          <p:cNvSpPr txBox="1"/>
          <p:nvPr/>
        </p:nvSpPr>
        <p:spPr>
          <a:xfrm>
            <a:off x="1262378" y="3061976"/>
            <a:ext cx="3991176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            $500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8A96-E223-BFAB-3650-420E62FD1F34}"/>
              </a:ext>
            </a:extLst>
          </p:cNvPr>
          <p:cNvSpPr txBox="1"/>
          <p:nvPr/>
        </p:nvSpPr>
        <p:spPr>
          <a:xfrm>
            <a:off x="5589083" y="3083493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$300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A01F84-FCE6-5A65-AE69-303C580D3350}"/>
              </a:ext>
            </a:extLst>
          </p:cNvPr>
          <p:cNvSpPr/>
          <p:nvPr/>
        </p:nvSpPr>
        <p:spPr>
          <a:xfrm>
            <a:off x="1158193" y="3025735"/>
            <a:ext cx="7565376" cy="4032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069480" y="2662034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2022.2.20.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EA658-F6CB-2220-4520-0C3C43129144}"/>
              </a:ext>
            </a:extLst>
          </p:cNvPr>
          <p:cNvSpPr txBox="1"/>
          <p:nvPr/>
        </p:nvSpPr>
        <p:spPr>
          <a:xfrm>
            <a:off x="1242763" y="4644824"/>
            <a:ext cx="3991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      $10,000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$200</a:t>
            </a:r>
          </a:p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             $1,600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7D677-1735-C8B8-3EDB-E7DCFC321ED8}"/>
              </a:ext>
            </a:extLst>
          </p:cNvPr>
          <p:cNvSpPr txBox="1"/>
          <p:nvPr/>
        </p:nvSpPr>
        <p:spPr>
          <a:xfrm>
            <a:off x="5569468" y="4666341"/>
            <a:ext cx="3431293" cy="682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$9,800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       $2,000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82692B-3ADF-5F0F-D574-ED44D6C34086}"/>
              </a:ext>
            </a:extLst>
          </p:cNvPr>
          <p:cNvSpPr/>
          <p:nvPr/>
        </p:nvSpPr>
        <p:spPr>
          <a:xfrm>
            <a:off x="1138578" y="4608583"/>
            <a:ext cx="7565376" cy="1167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AC6C4-F028-7B5C-B979-F64B005A78F9}"/>
              </a:ext>
            </a:extLst>
          </p:cNvPr>
          <p:cNvSpPr txBox="1"/>
          <p:nvPr/>
        </p:nvSpPr>
        <p:spPr>
          <a:xfrm>
            <a:off x="1049865" y="4244882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2021.12.31.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1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8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Stock (Equity)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Stock represents ownership of an entity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i.e.,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corporation or company).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61963" indent="-4619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 company issues stocks to its shareholders when it receives capital from shareholders.</a:t>
            </a:r>
          </a:p>
          <a:p>
            <a:pPr marL="461963" indent="-4619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Usually,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stock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has a par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984AA5-671A-5FDC-7B49-2D17E86F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16" y="3266494"/>
            <a:ext cx="4798793" cy="3163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D9CB6C-AF63-CBE9-0B03-181EDC83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207" y="3489683"/>
            <a:ext cx="3945283" cy="21462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896B76-55BD-1B42-2E87-A1ED64C30975}"/>
              </a:ext>
            </a:extLst>
          </p:cNvPr>
          <p:cNvSpPr txBox="1"/>
          <p:nvPr/>
        </p:nvSpPr>
        <p:spPr>
          <a:xfrm>
            <a:off x="868018" y="6522345"/>
            <a:ext cx="77347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4"/>
              </a:rPr>
              <a:t>https://www.prints-online.com/new-images-august-2021/stock-share-certificate-collins-radio-company-23044666.html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573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Stock (Equity)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06708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Stock represents ownership of an entity (corporation or company).</a:t>
            </a:r>
          </a:p>
          <a:p>
            <a:pPr marL="461963" indent="-4619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The number of shareholder(s) can be one, two, or many.</a:t>
            </a:r>
          </a:p>
          <a:p>
            <a:pPr marL="461963" indent="-4619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Important decision(s) is made by shareholders (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shareholder vote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  <a:p>
            <a:pPr marL="461963" indent="-4619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61963" indent="-4619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DCED7-F184-E87F-35F6-DF086EA0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7" y="3247021"/>
            <a:ext cx="2598344" cy="37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1B4A6-991F-213A-E5A7-C2E6B6BF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5" y="3587698"/>
            <a:ext cx="5023321" cy="548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E2B06B-7C66-86F7-6CED-BDF0A7FBD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4" y="4085478"/>
            <a:ext cx="4575489" cy="18470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7CBBD-BE25-8668-0110-17CDF4DAB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431" y="5020621"/>
            <a:ext cx="2542746" cy="1188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FE3FB-2C11-9E51-9023-852784474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431" y="3310458"/>
            <a:ext cx="2331943" cy="15500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A44E1B-E0AF-1E61-757B-552411BE6B3F}"/>
              </a:ext>
            </a:extLst>
          </p:cNvPr>
          <p:cNvSpPr txBox="1"/>
          <p:nvPr/>
        </p:nvSpPr>
        <p:spPr>
          <a:xfrm>
            <a:off x="764685" y="6183988"/>
            <a:ext cx="885881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>
                <a:hlinkClick r:id="rId7"/>
              </a:rPr>
              <a:t>https://www.wsj.com/articles/costco-shareholder-vote-signals-focus-on-supply-chain-emissions-11643194803</a:t>
            </a:r>
            <a:endParaRPr lang="en-US" sz="900" dirty="0"/>
          </a:p>
          <a:p>
            <a:pPr>
              <a:spcAft>
                <a:spcPts val="600"/>
              </a:spcAft>
            </a:pPr>
            <a:r>
              <a:rPr lang="en-US" sz="900" dirty="0">
                <a:hlinkClick r:id="rId8"/>
              </a:rPr>
              <a:t>https://www.sec.gov/ix?doc=/Archives/edgar/data/0000909832/000119312522016856/d289189d8k.htm</a:t>
            </a:r>
            <a:endParaRPr lang="en-US" sz="900" dirty="0"/>
          </a:p>
          <a:p>
            <a:pPr>
              <a:spcAft>
                <a:spcPts val="600"/>
              </a:spcAft>
            </a:pPr>
            <a:r>
              <a:rPr lang="en-US" sz="900" dirty="0">
                <a:hlinkClick r:id="rId9"/>
              </a:rPr>
              <a:t>https://www.reuters.com/business/toshibas-top-shareholder-vote-against-break-up-plan-2022-03-10/</a:t>
            </a:r>
            <a:endParaRPr lang="en-US" sz="900" dirty="0"/>
          </a:p>
          <a:p>
            <a:pPr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883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21938</TotalTime>
  <Words>1068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Wingdings</vt:lpstr>
      <vt:lpstr>Arial</vt:lpstr>
      <vt:lpstr>Calibri</vt:lpstr>
      <vt:lpstr>Times New Roman</vt:lpstr>
      <vt:lpstr>Calibri Light</vt:lpstr>
      <vt:lpstr>Cambria Math</vt:lpstr>
      <vt:lpstr>Office Theme</vt:lpstr>
      <vt:lpstr>Shareholders' Equity - Accounting Principles</vt:lpstr>
      <vt:lpstr>Agenda</vt:lpstr>
      <vt:lpstr>Recap the previous class</vt:lpstr>
      <vt:lpstr>Equity</vt:lpstr>
      <vt:lpstr>Equity</vt:lpstr>
      <vt:lpstr>Equity</vt:lpstr>
      <vt:lpstr>Any Questions?</vt:lpstr>
      <vt:lpstr>Stock (Equity)</vt:lpstr>
      <vt:lpstr>Stock (Equity)</vt:lpstr>
      <vt:lpstr>Example - Stock (Equity)</vt:lpstr>
      <vt:lpstr>Example - Stock (Equity)</vt:lpstr>
      <vt:lpstr>Any Questions?</vt:lpstr>
      <vt:lpstr>Dividend</vt:lpstr>
      <vt:lpstr>A statement of change in equity</vt:lpstr>
      <vt:lpstr>Chapter Summary</vt:lpstr>
      <vt:lpstr>Equity (exercise)</vt:lpstr>
      <vt:lpstr>Equity (exercise)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299</cp:revision>
  <dcterms:created xsi:type="dcterms:W3CDTF">2021-07-21T22:11:42Z</dcterms:created>
  <dcterms:modified xsi:type="dcterms:W3CDTF">2022-05-16T00:43:19Z</dcterms:modified>
</cp:coreProperties>
</file>