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624" r:id="rId4"/>
    <p:sldId id="550" r:id="rId5"/>
    <p:sldId id="632" r:id="rId6"/>
    <p:sldId id="683" r:id="rId7"/>
    <p:sldId id="667" r:id="rId8"/>
    <p:sldId id="669" r:id="rId9"/>
    <p:sldId id="670" r:id="rId10"/>
    <p:sldId id="676" r:id="rId11"/>
    <p:sldId id="684" r:id="rId12"/>
    <p:sldId id="672" r:id="rId13"/>
    <p:sldId id="671" r:id="rId14"/>
    <p:sldId id="675" r:id="rId15"/>
    <p:sldId id="677" r:id="rId16"/>
    <p:sldId id="678" r:id="rId17"/>
    <p:sldId id="679" r:id="rId18"/>
    <p:sldId id="680" r:id="rId19"/>
    <p:sldId id="681" r:id="rId20"/>
    <p:sldId id="682" r:id="rId21"/>
    <p:sldId id="665" r:id="rId22"/>
    <p:sldId id="664" r:id="rId23"/>
    <p:sldId id="616" r:id="rId24"/>
    <p:sldId id="666" r:id="rId25"/>
    <p:sldId id="617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85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rchives/edgar/data/0000909832/000090983221000014/cost-20210829.htm#ie58daa2d8b3247c6bfd8c5ea0ae4a34e_7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Cash Flows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Two Types of Statement of 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Direct Method and Indirect Method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Direct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List all the activities and their cash flow changes.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Indirect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Start from the net-income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Modifying gain and loss of investing and financial activities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Modifying operating assets changes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Modifying operating liabilities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 (Cash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is a gasoline merchandise company. There are following events in 2021. Please prepare a statement of cash flow </a:t>
            </a: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indirect method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ST Gas bought pumping machines by paying $5,000.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It sold old machines and received $1,000. </a:t>
            </a:r>
          </a:p>
          <a:p>
            <a:pPr marL="569913" indent="-56991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(The book value of the machine was $800. So, the disposal gain was $200.)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There is no other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(Cash Flow-</a:t>
            </a:r>
            <a:r>
              <a:rPr lang="en-US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Indirect method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C843E-768D-9C25-1766-C83DFD0F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2" y="2326693"/>
            <a:ext cx="2428875" cy="11906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CAF3E-8FE8-0C0C-2E42-AF85F5FD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2183866"/>
            <a:ext cx="5048250" cy="34861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751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 (Cash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is a gasoline merchandise company. There are following events in 2021. Please prepare the statement of cash flow.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ST Gas bought pumping machines by paying $5,000.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It sold old machines and received $1,000. </a:t>
            </a:r>
          </a:p>
          <a:p>
            <a:pPr marL="569913" indent="-56991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(The book value of the machine was $800. So, the disposal gain was $200.)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3) </a:t>
            </a: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sold gasoline of $5,000 to customers on credit.</a:t>
            </a:r>
          </a:p>
          <a:p>
            <a:pPr marL="625475" indent="-6254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(The cost of goods was $2,000. It sold the gas which ST Gas had  bought in the previous period (2020).)</a:t>
            </a:r>
          </a:p>
          <a:p>
            <a:pPr marL="625475" indent="-6254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There is no other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8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(Cash Flow-indirect method)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CF90E-E4F0-116B-7C00-F71F19A1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295814"/>
            <a:ext cx="2514600" cy="1524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83B4A-EBF9-29E6-0AA2-88886256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8" y="2101415"/>
            <a:ext cx="5086350" cy="4019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337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 (Cash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is a gasoline merchandise company. There are following events in 2021. Please prepare a statement of cash flow.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ST Gas bought pumping machines by paying $5,000.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It sold old machines and received $1,000. </a:t>
            </a:r>
          </a:p>
          <a:p>
            <a:pPr marL="569913" indent="-56991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(The book value of the machine was $800. So, the disposal gain was $200.)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3) It sold gasoline of $5,000 to customers on credit.</a:t>
            </a:r>
          </a:p>
          <a:p>
            <a:pPr marL="625475" indent="-6254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(The cost of goods was $2,000. It sold the gas which ST Gas had  bought in the previous period (2020).)</a:t>
            </a:r>
          </a:p>
          <a:p>
            <a:pPr marL="625475" indent="-6254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4) </a:t>
            </a: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Gas collected $3,300 of cash from customers.</a:t>
            </a:r>
          </a:p>
          <a:p>
            <a:pPr marL="625475" indent="-6254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(Some of accounts receivable were collected.)</a:t>
            </a:r>
          </a:p>
          <a:p>
            <a:pPr marL="625475" indent="-6254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There is no other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(Cash Flow-indirect method)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CF90E-E4F0-116B-7C00-F71F19A1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7" y="2105686"/>
            <a:ext cx="2514600" cy="1524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5812F-B255-3B6E-8865-E176DD6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98" y="1867629"/>
            <a:ext cx="4886325" cy="396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09CC7F-0C89-F00A-3F94-701197C5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81" y="5940762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Operating activities’ cash flow was $3,300.</a:t>
            </a:r>
          </a:p>
        </p:txBody>
      </p:sp>
    </p:spTree>
    <p:extLst>
      <p:ext uri="{BB962C8B-B14F-4D97-AF65-F5344CB8AC3E}">
        <p14:creationId xmlns:p14="http://schemas.microsoft.com/office/powerpoint/2010/main" val="396492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4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#5 (Cash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is a gasoline merchandise company. There are following events in 2021. Please prepare a statement of cash flow.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ST Gas bought gasoline with $6,000 of cash.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It sold gasoline to customers and received $9,000 cash. (Cost was $5,000.)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3) It sold gasoline of $5,000 to customers on credit. 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(Cost was $3,000.)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4) It borrowed $10,000 from a bank.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5) It bought pumping machines by paying $5,000.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6) It sold old machines and received $1,000. (Gain was $200.)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7) It paid $300 cash as interest expense.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8) It gave $600 to its shareholders as dividend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9) Salary expense was $2,050, and all was paid cash.</a:t>
            </a:r>
          </a:p>
          <a:p>
            <a:pPr marL="569913" indent="-56991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10) Electricity expense was $500. $400 was paid by cash, and $100 was not paid (it remained as a liability).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0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#5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(Cash Flow-indirect method)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71632D-D603-AA92-6F85-69A23F69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18" y="6219827"/>
            <a:ext cx="8071730" cy="9172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Compare this with Example #1.</a:t>
            </a:r>
            <a:endParaRPr lang="en-US" altLang="ko-KR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DBD8C-4EC7-2C6A-69CF-D96DC1FA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48" y="1892931"/>
            <a:ext cx="4378203" cy="43268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2F6D2-D433-CB40-6AFD-92C28B0B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37" y="1998175"/>
            <a:ext cx="2438400" cy="2209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4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Cycle and Cash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Three Activities of Cash Flow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Direct Method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Indirect Method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7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Chapter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Cash Flow Statement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Three components</a:t>
            </a:r>
          </a:p>
          <a:p>
            <a:pPr marL="0" indent="0"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Operating, investing, and financing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Direct method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Indirect method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6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Cash Flow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0A545-C1AB-6200-9D80-132B8B5B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84" y="2182390"/>
            <a:ext cx="5127986" cy="40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Cash Flow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3A6CC-30FB-A89B-63AC-AD85ADEE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01" y="2223212"/>
            <a:ext cx="7220704" cy="38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Statement of Financial Position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Income Statement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Statement of Change in Equity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Statement of Cash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5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5153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Statement of Cash 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A71DF-C680-7D68-D2B9-73E5FA3A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86" y="1894553"/>
            <a:ext cx="5477920" cy="4395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6DA872-C496-A385-8ABA-8770AE6A792A}"/>
              </a:ext>
            </a:extLst>
          </p:cNvPr>
          <p:cNvSpPr txBox="1"/>
          <p:nvPr/>
        </p:nvSpPr>
        <p:spPr>
          <a:xfrm>
            <a:off x="389300" y="6326152"/>
            <a:ext cx="7740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https://www.sec.gov/Archives/edgar/data/0000909832/000090983221000014/cost-20210829.htm#ie58daa2d8b3247c6bfd8c5ea0ae4a34e_76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661332-EB11-1C61-3B99-F2EF0EE0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7" y="70183"/>
            <a:ext cx="8367266" cy="67138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Statement of 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265B5B-F975-C6E6-CF8A-54348C11D30E}"/>
              </a:ext>
            </a:extLst>
          </p:cNvPr>
          <p:cNvSpPr/>
          <p:nvPr/>
        </p:nvSpPr>
        <p:spPr>
          <a:xfrm>
            <a:off x="1066799" y="3397313"/>
            <a:ext cx="1095469" cy="8510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4F41D-A6A3-58A3-0A52-9BEC7D3D903E}"/>
              </a:ext>
            </a:extLst>
          </p:cNvPr>
          <p:cNvSpPr/>
          <p:nvPr/>
        </p:nvSpPr>
        <p:spPr>
          <a:xfrm>
            <a:off x="5466784" y="3801863"/>
            <a:ext cx="2933323" cy="8510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Revenue (Assets Increase),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Expense (Assets Decrease)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3748C9-56F4-87B8-0761-DDE92488CB01}"/>
              </a:ext>
            </a:extLst>
          </p:cNvPr>
          <p:cNvSpPr/>
          <p:nvPr/>
        </p:nvSpPr>
        <p:spPr>
          <a:xfrm>
            <a:off x="3105338" y="2382553"/>
            <a:ext cx="2933323" cy="8510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Cash</a:t>
            </a:r>
            <a:r>
              <a:rPr lang="en-US" dirty="0">
                <a:solidFill>
                  <a:schemeClr val="tx1"/>
                </a:solidFill>
              </a:rPr>
              <a:t> Decrease,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Other Assets Increase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0CACA-6863-7415-3355-0C535F0E51FD}"/>
              </a:ext>
            </a:extLst>
          </p:cNvPr>
          <p:cNvSpPr/>
          <p:nvPr/>
        </p:nvSpPr>
        <p:spPr>
          <a:xfrm>
            <a:off x="2884664" y="5176640"/>
            <a:ext cx="2933323" cy="8510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Assets Decrease,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Cash</a:t>
            </a:r>
            <a:r>
              <a:rPr lang="en-US" dirty="0">
                <a:solidFill>
                  <a:schemeClr val="tx1"/>
                </a:solidFill>
              </a:rPr>
              <a:t> Increase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B4D7C3E3-5A59-C0AE-A670-4FACF0C83A5C}"/>
              </a:ext>
            </a:extLst>
          </p:cNvPr>
          <p:cNvSpPr/>
          <p:nvPr/>
        </p:nvSpPr>
        <p:spPr>
          <a:xfrm>
            <a:off x="1676870" y="2710931"/>
            <a:ext cx="1030115" cy="5069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48B7F634-6D51-0457-5750-13B5D61E2AF9}"/>
              </a:ext>
            </a:extLst>
          </p:cNvPr>
          <p:cNvSpPr/>
          <p:nvPr/>
        </p:nvSpPr>
        <p:spPr>
          <a:xfrm rot="5400000">
            <a:off x="6285691" y="2942426"/>
            <a:ext cx="815298" cy="5222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11D54A9-9E07-FB6E-B62D-EF9A18E41BDF}"/>
              </a:ext>
            </a:extLst>
          </p:cNvPr>
          <p:cNvSpPr/>
          <p:nvPr/>
        </p:nvSpPr>
        <p:spPr>
          <a:xfrm rot="10800000">
            <a:off x="6067187" y="4881216"/>
            <a:ext cx="924867" cy="851026"/>
          </a:xfrm>
          <a:prstGeom prst="bentArrow">
            <a:avLst>
              <a:gd name="adj1" fmla="val 11170"/>
              <a:gd name="adj2" fmla="val 21277"/>
              <a:gd name="adj3" fmla="val 25000"/>
              <a:gd name="adj4" fmla="val 3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FB50D5-70BF-678F-0127-7114AC2A6530}"/>
              </a:ext>
            </a:extLst>
          </p:cNvPr>
          <p:cNvSpPr/>
          <p:nvPr/>
        </p:nvSpPr>
        <p:spPr>
          <a:xfrm rot="16200000">
            <a:off x="2825689" y="4170562"/>
            <a:ext cx="1506893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Statement of 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9837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Statement of Cash Flow shows the changes of cash during a period. </a:t>
            </a:r>
          </a:p>
          <a:p>
            <a:pPr indent="-15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Beginning balance of cash + Net cash change = Ending balance of cash</a:t>
            </a:r>
          </a:p>
          <a:p>
            <a:pPr indent="-15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“Net cash change” can be divided into three activities: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Operating Activities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: Main business activities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Investing Activities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: Buying and selling property, plant, and equipment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Buying and selling financial assets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Financing Activities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: Borrowing money from banks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Issuing bonds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Issuing stocks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Statement of Cash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858B7-4448-D879-387A-D9280336FD9C}"/>
              </a:ext>
            </a:extLst>
          </p:cNvPr>
          <p:cNvSpPr txBox="1"/>
          <p:nvPr/>
        </p:nvSpPr>
        <p:spPr>
          <a:xfrm>
            <a:off x="501901" y="6356351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E3E100-8D56-E2E9-AB22-FBB3ED35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947070"/>
            <a:ext cx="8467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7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#1 (Cash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is a gasoline merchandise company. There are following events in 2021. Please prepare a statement of cash flow.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ST Gas bought gasoline with $6,000 of cash.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It sold gasoline to customers and received $9,000 cash.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3) It sold gasoline of $5,000 to customers on credit.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4) It borrowed $10,000 from a bank.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5) It bought pumping machines by paying $5,000 cash.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6) It sold old machines and received $1,000 cash.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7) It paid $300 cash as interest expense.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8) It gave $600 cash to its shareholders as dividend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9) Salary expense was $2,050, and all was paid by cash.</a:t>
            </a:r>
          </a:p>
          <a:p>
            <a:pPr marL="569913" indent="-56991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10) Electricity expense was $500. $400 was paid by cash, and $100 was not paid (it remained as a liability).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#1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(Cash Flow- </a:t>
            </a:r>
            <a:r>
              <a:rPr lang="en-US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Direct method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7B772-B360-D14A-DCB9-ED4CDE80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18" y="1778251"/>
            <a:ext cx="4848225" cy="4876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138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22031</TotalTime>
  <Words>1176</Words>
  <Application>Microsoft Office PowerPoint</Application>
  <PresentationFormat>On-screen Show (4:3)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Times New Roman</vt:lpstr>
      <vt:lpstr>Calibri Light</vt:lpstr>
      <vt:lpstr>Cambria Math</vt:lpstr>
      <vt:lpstr>Wingdings</vt:lpstr>
      <vt:lpstr>Arial</vt:lpstr>
      <vt:lpstr>Calibri</vt:lpstr>
      <vt:lpstr>Office Theme</vt:lpstr>
      <vt:lpstr>Statement of Cash Flows - Accounting Principles</vt:lpstr>
      <vt:lpstr>Agenda</vt:lpstr>
      <vt:lpstr>Recap the previous class</vt:lpstr>
      <vt:lpstr>Example of Statement of Cash flow </vt:lpstr>
      <vt:lpstr>Statement of Cash Flow</vt:lpstr>
      <vt:lpstr>Statement of Cash Flow</vt:lpstr>
      <vt:lpstr>Statement of Cash Flow</vt:lpstr>
      <vt:lpstr>Example #1 (Cash Flow)</vt:lpstr>
      <vt:lpstr>Example #1 (Cash Flow- Direct method)</vt:lpstr>
      <vt:lpstr>Two Types of Statement of Cash Flow</vt:lpstr>
      <vt:lpstr>Example #2 (Cash Flow)</vt:lpstr>
      <vt:lpstr>Example #2 (Cash Flow-Indirect method)</vt:lpstr>
      <vt:lpstr>Example #3 (Cash Flow)</vt:lpstr>
      <vt:lpstr>Example #3 (Cash Flow-indirect method)</vt:lpstr>
      <vt:lpstr>Example #4 (Cash Flow)</vt:lpstr>
      <vt:lpstr>Example #4 (Cash Flow-indirect method)</vt:lpstr>
      <vt:lpstr>Any Questions?</vt:lpstr>
      <vt:lpstr>Example #5 (Cash Flow)</vt:lpstr>
      <vt:lpstr>Example #5 (Cash Flow-indirect method)</vt:lpstr>
      <vt:lpstr>Any Questions?</vt:lpstr>
      <vt:lpstr>Chapter Summary</vt:lpstr>
      <vt:lpstr>Any Questions?</vt:lpstr>
      <vt:lpstr>Cash Flow (exercise)</vt:lpstr>
      <vt:lpstr>Cash Flow (exercise)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303</cp:revision>
  <dcterms:created xsi:type="dcterms:W3CDTF">2021-07-21T22:11:42Z</dcterms:created>
  <dcterms:modified xsi:type="dcterms:W3CDTF">2022-05-16T00:48:32Z</dcterms:modified>
</cp:coreProperties>
</file>