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668" r:id="rId4"/>
    <p:sldId id="669" r:id="rId5"/>
    <p:sldId id="675" r:id="rId6"/>
    <p:sldId id="670" r:id="rId7"/>
    <p:sldId id="701" r:id="rId8"/>
    <p:sldId id="676" r:id="rId9"/>
    <p:sldId id="700" r:id="rId10"/>
    <p:sldId id="667" r:id="rId11"/>
    <p:sldId id="680" r:id="rId12"/>
    <p:sldId id="682" r:id="rId13"/>
    <p:sldId id="684" r:id="rId14"/>
    <p:sldId id="689" r:id="rId15"/>
    <p:sldId id="683" r:id="rId16"/>
    <p:sldId id="685" r:id="rId17"/>
    <p:sldId id="686" r:id="rId18"/>
    <p:sldId id="690" r:id="rId19"/>
    <p:sldId id="692" r:id="rId20"/>
    <p:sldId id="691" r:id="rId21"/>
    <p:sldId id="687" r:id="rId22"/>
    <p:sldId id="681" r:id="rId23"/>
    <p:sldId id="693" r:id="rId24"/>
    <p:sldId id="695" r:id="rId25"/>
    <p:sldId id="696" r:id="rId26"/>
    <p:sldId id="697" r:id="rId27"/>
    <p:sldId id="698" r:id="rId28"/>
    <p:sldId id="699" r:id="rId29"/>
    <p:sldId id="665" r:id="rId30"/>
    <p:sldId id="617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acrotrends.net/stocks/charts/COST/costco/pe-ratio#:~:text=The%20PE%20ratio%20is%20a,May%2020%2C%202022%20is%2033.7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COST/costco/pe-ratio#:~:text=The%20PE%20ratio%20is%20a,May%2020%2C%202022%20is%2033.7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asb.org/publications/2020-handbook-international-quality-control-auditing-review-other-assurance-and-related-services" TargetMode="External"/><Relationship Id="rId2" Type="http://schemas.openxmlformats.org/officeDocument/2006/relationships/hyperlink" Target="https://www.sec.gov/Archives/edgar/data/0001326205/000118518510000790/indiaglobal10k033110.htm#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fac.org/system/files/publications/files/IAASB-2020-Handbook-Volume-1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Archives/edgar/data/37996/000003799621000012/f-20201231.htm#i50ca97c02686454fb096588b8c462fda_28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Information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Application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ratios are calculated by using two or more than two accounts.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use financial ratios when we evaluate companies or compare companies each other.  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followings are the example of financial ratios: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1) Profit Margin Ratio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2) Return on Assets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3) Debt Ratio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4) And many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-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12915-8A12-2EE1-BF25-2E0E313A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03" y="2449218"/>
            <a:ext cx="2931301" cy="2016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98E97-E1E8-E6CE-5089-A6541A84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64" y="2449218"/>
            <a:ext cx="2913536" cy="19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957301"/>
                <a:ext cx="80717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36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Profit 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𝐼𝑛𝑐𝑜𝑚𝑒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Gross Margin (Ratio)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𝐺𝑟𝑜𝑠𝑠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𝑃𝑟𝑜𝑓𝑖𝑡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Arial" panose="020B0604020202020204" pitchFamily="34" charset="0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57301"/>
                <a:ext cx="8071730" cy="4351338"/>
              </a:xfrm>
              <a:prstGeom prst="rect">
                <a:avLst/>
              </a:prstGeom>
              <a:blipFill>
                <a:blip r:embed="rId4"/>
                <a:stretch>
                  <a:fillRect l="-68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F852674-3D1B-2F03-5D03-FCFBA1AAA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1" y="2501841"/>
            <a:ext cx="2869122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– Assets turn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51B6D-3111-7D26-A8C8-06388800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4" y="2362552"/>
            <a:ext cx="7393946" cy="41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-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0D24E-BAFC-710C-76ED-B4B43646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61" y="337967"/>
            <a:ext cx="7875603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9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-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8E190-C4BD-8367-6B7F-E3E68CF2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1" y="0"/>
            <a:ext cx="782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-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5664294"/>
                <a:ext cx="80717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Accounts Receivable Turnover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𝑆𝑎𝑙𝑒𝑠</m:t>
                        </m:r>
                      </m:num>
                      <m:den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𝐴𝑣𝑒𝑟𝑎𝑔𝑒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𝐴𝑐𝑐𝑜𝑢𝑛𝑡𝑠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𝑅𝑒𝑐𝑒𝑖𝑣𝑎𝑏𝑙𝑒</m:t>
                        </m:r>
                      </m:den>
                    </m:f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Inventory Turnover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𝐺𝑜𝑜𝑑𝑠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𝐴𝑣𝑒𝑟𝑎𝑔𝑒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𝐼𝑛𝑣𝑒𝑛𝑡𝑜𝑟𝑦</m:t>
                        </m:r>
                      </m:den>
                    </m:f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64294"/>
                <a:ext cx="8071730" cy="4351338"/>
              </a:xfrm>
              <a:prstGeom prst="rect">
                <a:avLst/>
              </a:prstGeom>
              <a:blipFill>
                <a:blip r:embed="rId2"/>
                <a:stretch>
                  <a:fillRect l="-45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1E51B6D-3111-7D26-A8C8-06388800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3" y="2288121"/>
            <a:ext cx="5658416" cy="3196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873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– interest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6026433"/>
                <a:ext cx="80717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Times interest Earned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𝑒𝑥𝑝𝑒𝑛𝑠𝑒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𝑡𝑎𝑥𝑒𝑠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𝐼𝑛𝑡𝑟𝑒𝑠𝑡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𝐸𝑥𝑝𝑒𝑛𝑠𝑒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026433"/>
                <a:ext cx="8071730" cy="4351338"/>
              </a:xfrm>
              <a:prstGeom prst="rect">
                <a:avLst/>
              </a:prstGeom>
              <a:blipFill>
                <a:blip r:embed="rId2"/>
                <a:stretch>
                  <a:fillRect l="-680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08150F-E406-A24B-6158-4D4CFF91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31" y="2299001"/>
            <a:ext cx="5665981" cy="34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– interest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177E3E-0A21-2716-28D4-BCB9C3D7C868}"/>
              </a:ext>
            </a:extLst>
          </p:cNvPr>
          <p:cNvSpPr txBox="1">
            <a:spLocks/>
          </p:cNvSpPr>
          <p:nvPr/>
        </p:nvSpPr>
        <p:spPr>
          <a:xfrm>
            <a:off x="770429" y="6062902"/>
            <a:ext cx="80717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Times interest Earned Ratio</a:t>
            </a:r>
          </a:p>
          <a:p>
            <a:pPr>
              <a:lnSpc>
                <a:spcPts val="2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Profit Margin Ratio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2D28A-C1FA-CC94-47CE-2FC591FC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90" y="2163842"/>
            <a:ext cx="6402827" cy="38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 – Debt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Which company is a better one?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5664294"/>
                <a:ext cx="80717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Debt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𝐿𝑖𝑎𝑏𝑖𝑙𝑖𝑡𝑖𝑒𝑠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𝐴𝑠𝑠𝑒𝑡𝑠</m:t>
                        </m:r>
                      </m:den>
                    </m:f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Debt-to-Equity ratio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𝐿𝑖𝑎𝑏𝑖𝑙𝑖𝑡𝑖𝑒𝑠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64294"/>
                <a:ext cx="8071730" cy="4351338"/>
              </a:xfrm>
              <a:prstGeom prst="rect">
                <a:avLst/>
              </a:prstGeom>
              <a:blipFill>
                <a:blip r:embed="rId2"/>
                <a:stretch>
                  <a:fillRect l="-45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1E51B6D-3111-7D26-A8C8-06388800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3" y="2288121"/>
            <a:ext cx="5658416" cy="3196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303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Other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Ratios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6F22D-006E-6689-123E-384120058357}"/>
              </a:ext>
            </a:extLst>
          </p:cNvPr>
          <p:cNvSpPr txBox="1"/>
          <p:nvPr/>
        </p:nvSpPr>
        <p:spPr>
          <a:xfrm>
            <a:off x="628649" y="6419838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888C6-4EA5-ADB5-8C97-E1643298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283" y="1829937"/>
            <a:ext cx="5425067" cy="45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Stock Price and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Netincome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Auditor’s Report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Other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Ratios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6F22D-006E-6689-123E-384120058357}"/>
              </a:ext>
            </a:extLst>
          </p:cNvPr>
          <p:cNvSpPr txBox="1"/>
          <p:nvPr/>
        </p:nvSpPr>
        <p:spPr>
          <a:xfrm>
            <a:off x="628649" y="6419838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03E86-B047-D049-0055-E7BA22BA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30" y="1915319"/>
            <a:ext cx="5488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2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Price and Net-income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43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assume that Company XYZ has no retained earning (providing all the annual net-income to its shareholders by dividends).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stock price will be the net present value of the future cash flow (The current year’s dividend was already provided.)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number of stocks is 1000 and the interest rate is 5%.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1422" y="5763060"/>
                <a:ext cx="80717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Price of one stock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2,000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C177E3E-0A21-2716-28D4-BCB9C3D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22" y="5763060"/>
                <a:ext cx="8071730" cy="4351338"/>
              </a:xfrm>
              <a:prstGeom prst="rect">
                <a:avLst/>
              </a:prstGeom>
              <a:blipFill>
                <a:blip r:embed="rId2"/>
                <a:stretch>
                  <a:fillRect l="-680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2CAE52-85E2-6E69-0ACC-DA33DAAA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1956364"/>
            <a:ext cx="298132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189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Price and Net-income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72358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are many assumptions in estimating the stock price: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e.g.) expectation of future net-income, appropriate interest rate, etc.</a:t>
                </a: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may use a ratio, “Earnings per share (EPS).”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However, the value depends on the number of total stocks in a company.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It is difficult to compare multiple companies by using EPS.</a:t>
                </a: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can compare companies if we can control the effect of the number of stocks.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 The cash flow of one stock        vs.       The market price of one stock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-  Price / Earnings Ratio (PER) 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𝐸𝑃𝑆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𝐸𝑎𝑟𝑛𝑖𝑛𝑔𝑠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𝑁𝑒𝑡𝑖𝑛𝑐𝑜𝑚𝑒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𝑠𝑡𝑜𝑐𝑘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18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723581" cy="4351338"/>
              </a:xfrm>
              <a:blipFill>
                <a:blip r:embed="rId2"/>
                <a:stretch>
                  <a:fillRect l="-629" t="-1961" b="-9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35CF3B-51CA-633A-37B7-429501D73B8C}"/>
              </a:ext>
            </a:extLst>
          </p:cNvPr>
          <p:cNvSpPr txBox="1"/>
          <p:nvPr/>
        </p:nvSpPr>
        <p:spPr>
          <a:xfrm>
            <a:off x="469015" y="6187847"/>
            <a:ext cx="8373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https://finance.yahoo.com/quote/COST?p=COST&amp;.tsrc=fin-srch</a:t>
            </a:r>
          </a:p>
          <a:p>
            <a:endParaRPr lang="en-US" sz="1000" dirty="0">
              <a:hlinkClick r:id="rId2"/>
            </a:endParaRPr>
          </a:p>
          <a:p>
            <a:r>
              <a:rPr lang="en-US" sz="1000" dirty="0">
                <a:hlinkClick r:id="rId2"/>
              </a:rPr>
              <a:t>https://www.macrotrends.net/stocks/charts/COST/costco/pe-ratio</a:t>
            </a:r>
          </a:p>
          <a:p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Price and Net-income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- Costco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AA17B-7DC5-AF51-DC1F-8861E8E3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255571"/>
            <a:ext cx="3057139" cy="3203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E7F5-4D8F-44FE-B22A-BDB5B9A6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95" y="2189160"/>
            <a:ext cx="4844971" cy="412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89AD7-183C-AF36-FC37-5C04146BF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49" y="4481944"/>
            <a:ext cx="5603623" cy="19545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84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240100C-BCEF-5F22-88FB-800BAF0C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5" y="2254185"/>
            <a:ext cx="3603279" cy="3403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5CF3B-51CA-633A-37B7-429501D73B8C}"/>
              </a:ext>
            </a:extLst>
          </p:cNvPr>
          <p:cNvSpPr txBox="1"/>
          <p:nvPr/>
        </p:nvSpPr>
        <p:spPr>
          <a:xfrm>
            <a:off x="469015" y="6187847"/>
            <a:ext cx="8373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https://finance.yahoo.com/quote/AMZN?p=AMZN&amp;.tsrc=fin-srch</a:t>
            </a:r>
          </a:p>
          <a:p>
            <a:endParaRPr lang="en-US" sz="1000" dirty="0">
              <a:hlinkClick r:id="rId3"/>
            </a:endParaRPr>
          </a:p>
          <a:p>
            <a:r>
              <a:rPr lang="en-US" sz="1000" dirty="0">
                <a:hlinkClick r:id="rId3"/>
              </a:rPr>
              <a:t>https://www.macrotrends.net/stocks/charts/AMZN/amazon/pe-ratio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Stock Price and Net-income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- Amazon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050479-812F-5B3A-F0E3-358E2296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04" y="2237770"/>
            <a:ext cx="4124873" cy="3497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8ED518-B57C-B580-5741-307756F55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622" y="4603815"/>
            <a:ext cx="5247563" cy="1544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0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Auditor’s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78724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Four</a:t>
            </a:r>
            <a:r>
              <a:rPr lang="ko-K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Audit Opinion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Unqualified Opinion (clean opinion)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Qualified opinion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: Due to “material misstatements” or “unable to obtain audit evidence”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: The (potential) misstatements are material but not pervasive.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Disclaimer of opinion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: Due to “unable to obtain audit evidence”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The (potential) misstatements are material and pervasive.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Adverse opinion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: Due to “material misstatements”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The misstatements are material and pervasive.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6F84C-1210-FFC8-A404-200798EDF4FF}"/>
              </a:ext>
            </a:extLst>
          </p:cNvPr>
          <p:cNvSpPr txBox="1"/>
          <p:nvPr/>
        </p:nvSpPr>
        <p:spPr>
          <a:xfrm>
            <a:off x="997862" y="6079352"/>
            <a:ext cx="8577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https://www.sec.gov/Archives/edgar/data/0001326205/000118518510000790/indiaglobal10k033110.htm#28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https://www.iaasb.org/publications/2020-handbook-international-quality-control-auditing-review-other-assurance-and-related-services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https://www.ifac.org/system/files/publications/files/IAASB-2020-Handbook-Volume-1.pdf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199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Information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7872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Information can be used for decision making.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Evaluating our expense structure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Cost of goods, salary expense, advertisement, other expenses.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Comparing with other companies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Trend analysis (comparing with itself or other companies)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Which business processes are needs to be improved (new IT Project)?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cycle evaluation and improvement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: Level of inventory, Level of accounts receivables, amount of PPEs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Deciding dividend policy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: Dividend or not dividend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 we have enough cash?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Ratio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Profitability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Debt Ratio</a:t>
            </a:r>
          </a:p>
          <a:p>
            <a:pPr marL="0" indent="0"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Stock Price related Ratio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Auditor’s Report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Evaluating companies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Developing future strategy</a:t>
            </a:r>
          </a:p>
          <a:p>
            <a:pPr>
              <a:lnSpc>
                <a:spcPts val="27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Equities are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increased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following events: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Establishing a company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Making a positive profit (net-income)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217113" y="3061976"/>
            <a:ext cx="3991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5543818" y="3083493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112928" y="3025735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024215" y="2662034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2021.1.2.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EA658-F6CB-2220-4520-0C3C43129144}"/>
              </a:ext>
            </a:extLst>
          </p:cNvPr>
          <p:cNvSpPr txBox="1"/>
          <p:nvPr/>
        </p:nvSpPr>
        <p:spPr>
          <a:xfrm>
            <a:off x="1197498" y="4644824"/>
            <a:ext cx="3991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      $10,000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7D677-1735-C8B8-3EDB-E7DCFC321ED8}"/>
              </a:ext>
            </a:extLst>
          </p:cNvPr>
          <p:cNvSpPr txBox="1"/>
          <p:nvPr/>
        </p:nvSpPr>
        <p:spPr>
          <a:xfrm>
            <a:off x="5524203" y="4666341"/>
            <a:ext cx="34312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$6,800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       $2,000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$1,400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2692B-3ADF-5F0F-D574-ED44D6C34086}"/>
              </a:ext>
            </a:extLst>
          </p:cNvPr>
          <p:cNvSpPr/>
          <p:nvPr/>
        </p:nvSpPr>
        <p:spPr>
          <a:xfrm>
            <a:off x="1093313" y="4608583"/>
            <a:ext cx="7565376" cy="1167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AC6C4-F028-7B5C-B979-F64B005A78F9}"/>
              </a:ext>
            </a:extLst>
          </p:cNvPr>
          <p:cNvSpPr txBox="1"/>
          <p:nvPr/>
        </p:nvSpPr>
        <p:spPr>
          <a:xfrm>
            <a:off x="1004600" y="4244882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2021.12.31.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Equities are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following events: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Providing dividends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2) Reporting a loss (net-income)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262378" y="3061976"/>
            <a:ext cx="3991176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 $500</a:t>
            </a: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5589083" y="3083493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$500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158193" y="3025735"/>
            <a:ext cx="7565376" cy="4032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069480" y="2662034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2022.2.20.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EA658-F6CB-2220-4520-0C3C43129144}"/>
              </a:ext>
            </a:extLst>
          </p:cNvPr>
          <p:cNvSpPr txBox="1"/>
          <p:nvPr/>
        </p:nvSpPr>
        <p:spPr>
          <a:xfrm>
            <a:off x="1242763" y="4644824"/>
            <a:ext cx="3991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      $10,000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$200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Retained Earning                         $1,600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7D677-1735-C8B8-3EDB-E7DCFC321ED8}"/>
              </a:ext>
            </a:extLst>
          </p:cNvPr>
          <p:cNvSpPr txBox="1"/>
          <p:nvPr/>
        </p:nvSpPr>
        <p:spPr>
          <a:xfrm>
            <a:off x="5569468" y="4666341"/>
            <a:ext cx="3431293" cy="682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$9,800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       $2,000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2692B-3ADF-5F0F-D574-ED44D6C34086}"/>
              </a:ext>
            </a:extLst>
          </p:cNvPr>
          <p:cNvSpPr/>
          <p:nvPr/>
        </p:nvSpPr>
        <p:spPr>
          <a:xfrm>
            <a:off x="1138578" y="4608583"/>
            <a:ext cx="7565376" cy="1167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AC6C4-F028-7B5C-B979-F64B005A78F9}"/>
              </a:ext>
            </a:extLst>
          </p:cNvPr>
          <p:cNvSpPr txBox="1"/>
          <p:nvPr/>
        </p:nvSpPr>
        <p:spPr>
          <a:xfrm>
            <a:off x="1049865" y="4244882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2021.12.31.  (example)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Equity)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90901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At the end of 2021, the total equities were $12,000. The total number of shares was 10,000.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John thought that the future of this company would be very bright. He was eager to be the shareholder of this company.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The company offered to invest $1,500 for 1,000 shares. John agreed with it.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company issued additional 1,000 shares and received $1,500 from John on 2022.1.3.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ACF9-0E33-69BA-C3B0-B976B3F71EA2}"/>
              </a:ext>
            </a:extLst>
          </p:cNvPr>
          <p:cNvSpPr txBox="1"/>
          <p:nvPr/>
        </p:nvSpPr>
        <p:spPr>
          <a:xfrm>
            <a:off x="1361964" y="5198581"/>
            <a:ext cx="26487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$1,500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8A96-E223-BFAB-3650-420E62FD1F34}"/>
              </a:ext>
            </a:extLst>
          </p:cNvPr>
          <p:cNvSpPr txBox="1"/>
          <p:nvPr/>
        </p:nvSpPr>
        <p:spPr>
          <a:xfrm>
            <a:off x="4278357" y="5206866"/>
            <a:ext cx="446421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                               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$1,000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in excess of par value of stock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$500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A01F84-FCE6-5A65-AE69-303C580D3350}"/>
              </a:ext>
            </a:extLst>
          </p:cNvPr>
          <p:cNvSpPr/>
          <p:nvPr/>
        </p:nvSpPr>
        <p:spPr>
          <a:xfrm>
            <a:off x="1257779" y="5162341"/>
            <a:ext cx="7565376" cy="70086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814E-136B-99AF-659D-D1A7D5F91EDA}"/>
              </a:ext>
            </a:extLst>
          </p:cNvPr>
          <p:cNvSpPr txBox="1"/>
          <p:nvPr/>
        </p:nvSpPr>
        <p:spPr>
          <a:xfrm>
            <a:off x="1169066" y="4798639"/>
            <a:ext cx="22350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2022.1.3.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D9E00-523A-8B67-940B-164BE641C4E4}"/>
              </a:ext>
            </a:extLst>
          </p:cNvPr>
          <p:cNvSpPr txBox="1"/>
          <p:nvPr/>
        </p:nvSpPr>
        <p:spPr>
          <a:xfrm>
            <a:off x="1320225" y="5923942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“Capital in excess of par value of stock” is an equity type account.</a:t>
            </a:r>
          </a:p>
          <a:p>
            <a:r>
              <a:rPr lang="en-US" sz="1400" dirty="0"/>
              <a:t>   “Paid-in capital in excess of par” means the same account.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1E7E-A15C-4F3E-73C1-A4E1F312B9ED}"/>
              </a:ext>
            </a:extLst>
          </p:cNvPr>
          <p:cNvSpPr txBox="1"/>
          <p:nvPr/>
        </p:nvSpPr>
        <p:spPr>
          <a:xfrm>
            <a:off x="745633" y="6453154"/>
            <a:ext cx="76527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https://www.sec.gov/Archives/edgar/data/37996/000003799621000012/f-20201231.htm#i50ca97c02686454fb096588b8c462fda_286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0128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</a:t>
            </a:r>
            <a:b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 </a:t>
            </a:r>
            <a:r>
              <a:rPr lang="en-US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7037E-A939-9EE8-F07A-07DBB363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968501"/>
            <a:ext cx="4991100" cy="47529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138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</a:t>
            </a:r>
            <a:b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(Cash Flow-indirect method)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71632D-D603-AA92-6F85-69A23F69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18" y="6219827"/>
            <a:ext cx="8071730" cy="9172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Compare this with Example #1.</a:t>
            </a:r>
            <a:endParaRPr lang="en-US" altLang="ko-KR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E2F6D2-D433-CB40-6AFD-92C28B0B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37" y="1998175"/>
            <a:ext cx="2438400" cy="2209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4E2B-D49D-95A7-2ABF-583A9675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71" y="1863726"/>
            <a:ext cx="4347299" cy="42636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4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 </a:t>
            </a:r>
            <a:br>
              <a:rPr lang="en-US" altLang="ko-KR" sz="36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(Two Types of Statement of Cash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 and Indirect Method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Direct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List all the activities and their cash flow changes.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Indirect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Start from the net-income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gain and loss of investing and financial activities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operating assets changes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Modifying operating liabilities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22626</TotalTime>
  <Words>1267</Words>
  <Application>Microsoft Office PowerPoint</Application>
  <PresentationFormat>On-screen Show (4:3)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Wingdings</vt:lpstr>
      <vt:lpstr>Arial</vt:lpstr>
      <vt:lpstr>Calibri</vt:lpstr>
      <vt:lpstr>Times New Roman</vt:lpstr>
      <vt:lpstr>Calibri Light</vt:lpstr>
      <vt:lpstr>Cambria Math</vt:lpstr>
      <vt:lpstr>Office Theme</vt:lpstr>
      <vt:lpstr>Accounting Information  and its Application - Accounting Principles</vt:lpstr>
      <vt:lpstr>Agenda</vt:lpstr>
      <vt:lpstr>Recap the previous class (Equity)</vt:lpstr>
      <vt:lpstr>Recap the previous class (Equity)</vt:lpstr>
      <vt:lpstr>Recap the previous class (Equity)</vt:lpstr>
      <vt:lpstr>Recap the previous class  (Cash Flow- Direct method)</vt:lpstr>
      <vt:lpstr>Recap the previous class  (Cash Flow-indirect method)</vt:lpstr>
      <vt:lpstr>Recap the previous class  (Two Types of Statement of Cash Flow)</vt:lpstr>
      <vt:lpstr>Any Questions?</vt:lpstr>
      <vt:lpstr>Financial Ratio</vt:lpstr>
      <vt:lpstr>Financial Ratio - Profitability</vt:lpstr>
      <vt:lpstr>Financial Ratio – Assets turn over</vt:lpstr>
      <vt:lpstr>Financial Ratio - Profitability</vt:lpstr>
      <vt:lpstr>Financial Ratio - Profitability</vt:lpstr>
      <vt:lpstr>Financial Ratio - turnover</vt:lpstr>
      <vt:lpstr>Financial Ratio – interest expense</vt:lpstr>
      <vt:lpstr>Financial Ratio – interest expense</vt:lpstr>
      <vt:lpstr>Financial Ratio – Debt ratio</vt:lpstr>
      <vt:lpstr>Other ratios</vt:lpstr>
      <vt:lpstr>Other ratios</vt:lpstr>
      <vt:lpstr>Any Questions?</vt:lpstr>
      <vt:lpstr>Stock Price and Net-income</vt:lpstr>
      <vt:lpstr>Stock Price and Net-income</vt:lpstr>
      <vt:lpstr>Stock Price and Net-income</vt:lpstr>
      <vt:lpstr>Stock Price and Net-income</vt:lpstr>
      <vt:lpstr>Any Questions?</vt:lpstr>
      <vt:lpstr>Auditor’s report</vt:lpstr>
      <vt:lpstr>Accounting Information and Decision Making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319</cp:revision>
  <dcterms:created xsi:type="dcterms:W3CDTF">2021-07-21T22:11:42Z</dcterms:created>
  <dcterms:modified xsi:type="dcterms:W3CDTF">2022-05-22T23:08:13Z</dcterms:modified>
</cp:coreProperties>
</file>