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0" r:id="rId4"/>
    <p:sldId id="381" r:id="rId5"/>
    <p:sldId id="382" r:id="rId6"/>
    <p:sldId id="383" r:id="rId7"/>
    <p:sldId id="384" r:id="rId8"/>
    <p:sldId id="385" r:id="rId9"/>
    <p:sldId id="390" r:id="rId10"/>
    <p:sldId id="391" r:id="rId11"/>
    <p:sldId id="394" r:id="rId12"/>
    <p:sldId id="395" r:id="rId13"/>
    <p:sldId id="396" r:id="rId14"/>
    <p:sldId id="397" r:id="rId15"/>
    <p:sldId id="399" r:id="rId16"/>
    <p:sldId id="400" r:id="rId17"/>
    <p:sldId id="401" r:id="rId18"/>
    <p:sldId id="402" r:id="rId19"/>
    <p:sldId id="408" r:id="rId20"/>
    <p:sldId id="409" r:id="rId21"/>
    <p:sldId id="410" r:id="rId22"/>
    <p:sldId id="411" r:id="rId23"/>
    <p:sldId id="403" r:id="rId24"/>
    <p:sldId id="404" r:id="rId25"/>
    <p:sldId id="405" r:id="rId26"/>
    <p:sldId id="406" r:id="rId27"/>
    <p:sldId id="389" r:id="rId28"/>
    <p:sldId id="407" r:id="rId29"/>
    <p:sldId id="412" r:id="rId30"/>
    <p:sldId id="413" r:id="rId31"/>
    <p:sldId id="414" r:id="rId32"/>
    <p:sldId id="415" r:id="rId33"/>
    <p:sldId id="416" r:id="rId34"/>
    <p:sldId id="417" r:id="rId35"/>
    <p:sldId id="418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Overview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2022. 2.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- Bakery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started its business on the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How much cash did AP Bakery Inc. have at the end of every month?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In which month did it make the biggest profit? How much was it?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How can we improve this business?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4) How much money did Jane receive in December?</a:t>
            </a:r>
          </a:p>
          <a:p>
            <a:pPr marL="515938" indent="-515938">
              <a:lnSpc>
                <a:spcPts val="2400"/>
              </a:lnSpc>
              <a:spcAft>
                <a:spcPts val="24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5) On Feb. 1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your cousin, Chris, said that he wanted to buy the whole AP Bakery Inc. What would be the appropriate amount for this deal?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5938" indent="-515938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Let’s discuss more #5 question, the value of AP Bakery.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7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 the previous example, we estimated the value of AP Bakery by: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Adding items with positive value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Subtracting items with negative value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Items with Positive Value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Cash on-hand, oven, chairs, and rent deposit  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Items with Negative Value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Bank loan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3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own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examples!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 Inc.?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$200. There is no other transactions. And the chairs are not used. (= They can be sold with $200 on the market.)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Value of AP Bakery = $5,000 = $5,000 (Cash)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Value of AP Bakery = $5,000 = $4,800 (Cash)      $200 (Chairs)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 Inc.?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Example #3)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rented a shop by giving $1,000 deposit. There is no other transactions.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(Today is the first day of the shop rent contract. &amp; No time value of money)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0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 Inc.?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$4,800 (Cash)     $200 (Chairs)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Example #3)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rented a shop by giving $1,000 deposit. There is no other transactions.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(Today is the first day of the shop rent contract. &amp; No time value of money)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$4,000 (Cash)     $1,000 (Deposit)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#4)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4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Value of AP Bakery = $5,000 = $5,000 (Cash)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#4)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Value of AP Bakery = $5,000 = $5,800 (Cash)      $800 (bank loan)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3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89013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Inc.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 Jamie will pay back $300 in 2023. There is no other transactions. ( We assume there is no time value of money.) What is the value of AP Bakery in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Course Principles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Multiple Periods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79548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Inc.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$4,800 (Cash)      $200 (Chairs)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 Jamie will pay back $300 in 2023. There is no other transactions. ( We assume there is no time value of money.) What is the value of AP Bakery during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$4,700 (Cash)     $300 (lending money)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22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donated $300 to the University. What is the value of AP Bakery in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1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5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Value of AP Bakery = $5,000 = $4,700 (Cash)       $300 (lending money)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#5)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donated $300 to our University. What is the value of AP Bakery in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Bakery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$4,700 = $4,700 (Cash)      $0 (No future cash inflow)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#6)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give dividend to its shareholders. The dividend was $700.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6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Value of AP Bakery = $5,000 = $5,000 (Cash)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#6)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give dividend to its shareholders. The dividend was $700.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$4,300 = $4,300 (Cash)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- Bakery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All transactions were made by cash.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732796"/>
          <a:ext cx="8242616" cy="3760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1988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rent (deposit to the shop owner)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                                          -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monthly rent fee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Oven, tables, and chairs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3961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Flour, sugar, and egg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451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baked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78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baked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40979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sold muffins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04472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sold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21448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charge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(paid on the 20th of every 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87460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Donation of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7160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Salary for Tom and Sam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27562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Dividend to the shareholders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29945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Borrow money from a bank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9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95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24816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Complicated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794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Remember the rules that we made from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 at the end of Jan.?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Cash?         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add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Chair?                     add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- Rent deposit?      add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- Bank loan?           deduct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- Dividend?            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do nothing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 science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For now, they hired Sally and Nancy. (Only Sally and Nancy are the employees of the company.)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2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mainly are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48885"/>
              </p:ext>
            </p:extLst>
          </p:nvPr>
        </p:nvGraphicFramePr>
        <p:xfrm>
          <a:off x="493010" y="2515514"/>
          <a:ext cx="8242616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009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</a:p>
          <a:p>
            <a:pPr>
              <a:lnSpc>
                <a:spcPts val="1500"/>
              </a:lnSpc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Differences between Case #1 and Case #2?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36967"/>
              </p:ext>
            </p:extLst>
          </p:nvPr>
        </p:nvGraphicFramePr>
        <p:xfrm>
          <a:off x="493010" y="2515514"/>
          <a:ext cx="8242616" cy="89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87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 need accounting records: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Monetary records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Performance evaluation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to record the events and transactions?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Man-made rules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Cash in-flow and cash out-flow recording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Limitations and other problematic cases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 of Corporation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4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 (Statement of Income)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Making a table to show the profits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05241"/>
              </p:ext>
            </p:extLst>
          </p:nvPr>
        </p:nvGraphicFramePr>
        <p:xfrm>
          <a:off x="493010" y="2515514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88429"/>
              </p:ext>
            </p:extLst>
          </p:nvPr>
        </p:nvGraphicFramePr>
        <p:xfrm>
          <a:off x="437184" y="5284364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$8,000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-1,100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67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 (Statement of Income)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ST Consulting                                           </a:t>
            </a:r>
            <a:r>
              <a:rPr lang="en-US" sz="20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Statement of Comprehensive Income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For the Year Ended December 31, 2021 and 2020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20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Periods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60994"/>
              </p:ext>
            </p:extLst>
          </p:nvPr>
        </p:nvGraphicFramePr>
        <p:xfrm>
          <a:off x="1276538" y="4188895"/>
          <a:ext cx="5993394" cy="1659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236505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                    2020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$(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11,000)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536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For now, they hired Sally and Nancy. (Only Sally and Nancy are the employees of the company.)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- ST Consulting borrowed $9,000 from a bank for ten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99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71456"/>
              </p:ext>
            </p:extLst>
          </p:nvPr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357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</a:p>
          <a:p>
            <a:pPr>
              <a:lnSpc>
                <a:spcPts val="1500"/>
              </a:lnSpc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can we describe the status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Any idea?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5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7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 - Sibling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a younger brother (sister). Your parents want to you to guide your brother (sister) to build a desirable habit. 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When should you give praise to your sibling?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We can evaluate performance by using cash in-and-out records.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B022F0-AA5A-4E39-BB31-99097EB0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47449"/>
              </p:ext>
            </p:extLst>
          </p:nvPr>
        </p:nvGraphicFramePr>
        <p:xfrm>
          <a:off x="2000817" y="2996134"/>
          <a:ext cx="5475837" cy="2316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660">
                  <a:extLst>
                    <a:ext uri="{9D8B030D-6E8A-4147-A177-3AD203B41FA5}">
                      <a16:colId xmlns:a16="http://schemas.microsoft.com/office/drawing/2014/main" val="3350164022"/>
                    </a:ext>
                  </a:extLst>
                </a:gridCol>
                <a:gridCol w="1420473">
                  <a:extLst>
                    <a:ext uri="{9D8B030D-6E8A-4147-A177-3AD203B41FA5}">
                      <a16:colId xmlns:a16="http://schemas.microsoft.com/office/drawing/2014/main" val="875248252"/>
                    </a:ext>
                  </a:extLst>
                </a:gridCol>
                <a:gridCol w="1280180">
                  <a:extLst>
                    <a:ext uri="{9D8B030D-6E8A-4147-A177-3AD203B41FA5}">
                      <a16:colId xmlns:a16="http://schemas.microsoft.com/office/drawing/2014/main" val="813739655"/>
                    </a:ext>
                  </a:extLst>
                </a:gridCol>
                <a:gridCol w="841762">
                  <a:extLst>
                    <a:ext uri="{9D8B030D-6E8A-4147-A177-3AD203B41FA5}">
                      <a16:colId xmlns:a16="http://schemas.microsoft.com/office/drawing/2014/main" val="1129550019"/>
                    </a:ext>
                  </a:extLst>
                </a:gridCol>
                <a:gridCol w="841762">
                  <a:extLst>
                    <a:ext uri="{9D8B030D-6E8A-4147-A177-3AD203B41FA5}">
                      <a16:colId xmlns:a16="http://schemas.microsoft.com/office/drawing/2014/main" val="382920662"/>
                    </a:ext>
                  </a:extLst>
                </a:gridCol>
              </a:tblGrid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780271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(Income)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Allowance (Cash)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949446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381686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Transportation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377529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370399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Buying books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48634"/>
                  </a:ext>
                </a:extLst>
              </a:tr>
              <a:tr h="330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Buying game items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44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1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 - Sibling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would give the same amount of money that your brother would have at the end of every month.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Sometimes, it may have limitations.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FECE83-F9FB-454A-97AC-9DF72ACD9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24091"/>
              </p:ext>
            </p:extLst>
          </p:nvPr>
        </p:nvGraphicFramePr>
        <p:xfrm>
          <a:off x="1586872" y="3346378"/>
          <a:ext cx="5764542" cy="1678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186">
                  <a:extLst>
                    <a:ext uri="{9D8B030D-6E8A-4147-A177-3AD203B41FA5}">
                      <a16:colId xmlns:a16="http://schemas.microsoft.com/office/drawing/2014/main" val="2322592804"/>
                    </a:ext>
                  </a:extLst>
                </a:gridCol>
                <a:gridCol w="1747760">
                  <a:extLst>
                    <a:ext uri="{9D8B030D-6E8A-4147-A177-3AD203B41FA5}">
                      <a16:colId xmlns:a16="http://schemas.microsoft.com/office/drawing/2014/main" val="1337626545"/>
                    </a:ext>
                  </a:extLst>
                </a:gridCol>
                <a:gridCol w="735899">
                  <a:extLst>
                    <a:ext uri="{9D8B030D-6E8A-4147-A177-3AD203B41FA5}">
                      <a16:colId xmlns:a16="http://schemas.microsoft.com/office/drawing/2014/main" val="12891104"/>
                    </a:ext>
                  </a:extLst>
                </a:gridCol>
                <a:gridCol w="735899">
                  <a:extLst>
                    <a:ext uri="{9D8B030D-6E8A-4147-A177-3AD203B41FA5}">
                      <a16:colId xmlns:a16="http://schemas.microsoft.com/office/drawing/2014/main" val="3769341660"/>
                    </a:ext>
                  </a:extLst>
                </a:gridCol>
                <a:gridCol w="735899">
                  <a:extLst>
                    <a:ext uri="{9D8B030D-6E8A-4147-A177-3AD203B41FA5}">
                      <a16:colId xmlns:a16="http://schemas.microsoft.com/office/drawing/2014/main" val="2116028541"/>
                    </a:ext>
                  </a:extLst>
                </a:gridCol>
                <a:gridCol w="735899">
                  <a:extLst>
                    <a:ext uri="{9D8B030D-6E8A-4147-A177-3AD203B41FA5}">
                      <a16:colId xmlns:a16="http://schemas.microsoft.com/office/drawing/2014/main" val="2735991890"/>
                    </a:ext>
                  </a:extLst>
                </a:gridCol>
              </a:tblGrid>
              <a:tr h="2797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June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360641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(Income)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Allowance (Cash)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431981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10252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Transportation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21276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023209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Buying 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61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0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 - Sibling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would give the same amount of money that your brother would have at the end of every month.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We need to consider other things that have also monetary values.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(I.e., in this case, books have monetary value as well as cash.)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6FF3D-9711-437E-856A-AD8916122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6862"/>
              </p:ext>
            </p:extLst>
          </p:nvPr>
        </p:nvGraphicFramePr>
        <p:xfrm>
          <a:off x="2053630" y="3364123"/>
          <a:ext cx="4626318" cy="1586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324">
                  <a:extLst>
                    <a:ext uri="{9D8B030D-6E8A-4147-A177-3AD203B41FA5}">
                      <a16:colId xmlns:a16="http://schemas.microsoft.com/office/drawing/2014/main" val="3396738443"/>
                    </a:ext>
                  </a:extLst>
                </a:gridCol>
                <a:gridCol w="1607928">
                  <a:extLst>
                    <a:ext uri="{9D8B030D-6E8A-4147-A177-3AD203B41FA5}">
                      <a16:colId xmlns:a16="http://schemas.microsoft.com/office/drawing/2014/main" val="1081924862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3040565991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2821107975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1766526320"/>
                    </a:ext>
                  </a:extLst>
                </a:gridCol>
              </a:tblGrid>
              <a:tr h="1983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7502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(Income)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Allowance (Cash)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368704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49763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Transportation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30101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Snacks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59649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Buying books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908155"/>
                  </a:ext>
                </a:extLst>
              </a:tr>
              <a:tr h="396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(Income)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Selling books</a:t>
                      </a:r>
                    </a:p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(Carrot Market)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5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5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would give the same amount of money that your brother would have at the end of every month.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We need to consider other things that have also monetary values.</a:t>
            </a:r>
          </a:p>
          <a:p>
            <a:pPr marL="569913" indent="-569913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(I.e., in this case, sneakers have value as well as cash. And the sneakers create additional cash inflow in the end.)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 - Sibling Case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29E92B-44E8-4AA3-BB57-8E261BEE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57899"/>
              </p:ext>
            </p:extLst>
          </p:nvPr>
        </p:nvGraphicFramePr>
        <p:xfrm>
          <a:off x="1393739" y="3306783"/>
          <a:ext cx="5637792" cy="1832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9589">
                  <a:extLst>
                    <a:ext uri="{9D8B030D-6E8A-4147-A177-3AD203B41FA5}">
                      <a16:colId xmlns:a16="http://schemas.microsoft.com/office/drawing/2014/main" val="1835487381"/>
                    </a:ext>
                  </a:extLst>
                </a:gridCol>
                <a:gridCol w="1709331">
                  <a:extLst>
                    <a:ext uri="{9D8B030D-6E8A-4147-A177-3AD203B41FA5}">
                      <a16:colId xmlns:a16="http://schemas.microsoft.com/office/drawing/2014/main" val="2232682462"/>
                    </a:ext>
                  </a:extLst>
                </a:gridCol>
                <a:gridCol w="719718">
                  <a:extLst>
                    <a:ext uri="{9D8B030D-6E8A-4147-A177-3AD203B41FA5}">
                      <a16:colId xmlns:a16="http://schemas.microsoft.com/office/drawing/2014/main" val="1772224108"/>
                    </a:ext>
                  </a:extLst>
                </a:gridCol>
                <a:gridCol w="719718">
                  <a:extLst>
                    <a:ext uri="{9D8B030D-6E8A-4147-A177-3AD203B41FA5}">
                      <a16:colId xmlns:a16="http://schemas.microsoft.com/office/drawing/2014/main" val="2691546343"/>
                    </a:ext>
                  </a:extLst>
                </a:gridCol>
                <a:gridCol w="719718">
                  <a:extLst>
                    <a:ext uri="{9D8B030D-6E8A-4147-A177-3AD203B41FA5}">
                      <a16:colId xmlns:a16="http://schemas.microsoft.com/office/drawing/2014/main" val="529745947"/>
                    </a:ext>
                  </a:extLst>
                </a:gridCol>
                <a:gridCol w="719718">
                  <a:extLst>
                    <a:ext uri="{9D8B030D-6E8A-4147-A177-3AD203B41FA5}">
                      <a16:colId xmlns:a16="http://schemas.microsoft.com/office/drawing/2014/main" val="3928206952"/>
                    </a:ext>
                  </a:extLst>
                </a:gridCol>
              </a:tblGrid>
              <a:tr h="229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June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213584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(Income)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Allowance (Cash)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818840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947476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Transportation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93480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393217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Buying 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45363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(Spending)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Buying sneakers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933554"/>
                  </a:ext>
                </a:extLst>
              </a:tr>
              <a:tr h="22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(Income)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Selling sneakers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80,000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5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6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- Sibling Case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brother made an agreement. You promised that you would give the same amount of money that your brother would have at the end of every month.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Does this promise make your brother a good boy?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Cash can be increased by borrowing money elsewhere.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80A32F-8819-405D-91F2-DBBDD27B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84036"/>
              </p:ext>
            </p:extLst>
          </p:nvPr>
        </p:nvGraphicFramePr>
        <p:xfrm>
          <a:off x="1453713" y="3219687"/>
          <a:ext cx="5660805" cy="212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256">
                  <a:extLst>
                    <a:ext uri="{9D8B030D-6E8A-4147-A177-3AD203B41FA5}">
                      <a16:colId xmlns:a16="http://schemas.microsoft.com/office/drawing/2014/main" val="3350581154"/>
                    </a:ext>
                  </a:extLst>
                </a:gridCol>
                <a:gridCol w="1744392">
                  <a:extLst>
                    <a:ext uri="{9D8B030D-6E8A-4147-A177-3AD203B41FA5}">
                      <a16:colId xmlns:a16="http://schemas.microsoft.com/office/drawing/2014/main" val="4039430270"/>
                    </a:ext>
                  </a:extLst>
                </a:gridCol>
                <a:gridCol w="1236317">
                  <a:extLst>
                    <a:ext uri="{9D8B030D-6E8A-4147-A177-3AD203B41FA5}">
                      <a16:colId xmlns:a16="http://schemas.microsoft.com/office/drawing/2014/main" val="3342756836"/>
                    </a:ext>
                  </a:extLst>
                </a:gridCol>
                <a:gridCol w="812920">
                  <a:extLst>
                    <a:ext uri="{9D8B030D-6E8A-4147-A177-3AD203B41FA5}">
                      <a16:colId xmlns:a16="http://schemas.microsoft.com/office/drawing/2014/main" val="3127095339"/>
                    </a:ext>
                  </a:extLst>
                </a:gridCol>
                <a:gridCol w="812920">
                  <a:extLst>
                    <a:ext uri="{9D8B030D-6E8A-4147-A177-3AD203B41FA5}">
                      <a16:colId xmlns:a16="http://schemas.microsoft.com/office/drawing/2014/main" val="4121241690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695803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(Income)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Allowance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132252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225640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(Spending)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Transportation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6768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20936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Buying 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038017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Buying game items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(-)50,000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728703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(Other)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Borrow money from his friend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(+)50,000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8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6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 - Bakery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All transactions were made by cash.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39368"/>
              </p:ext>
            </p:extLst>
          </p:nvPr>
        </p:nvGraphicFramePr>
        <p:xfrm>
          <a:off x="493010" y="2732796"/>
          <a:ext cx="8242616" cy="3760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1988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rent (deposit to the shop owner)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                                          -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monthly rent fee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Oven, tables, and chairs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              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3961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Flour, sugar, and egg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451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baked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783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baked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40979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sold muffins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04472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sold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21448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charge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(paid on the 20th of every 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87460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Donation of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7160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Salary for Tom and Sam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27562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Dividend to the shareholders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29945"/>
                  </a:ext>
                </a:extLst>
              </a:tr>
              <a:tr h="198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Borrow money from a bank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9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2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17030</TotalTime>
  <Words>3788</Words>
  <Application>Microsoft Office PowerPoint</Application>
  <PresentationFormat>On-screen Show (4:3)</PresentationFormat>
  <Paragraphs>676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 Light</vt:lpstr>
      <vt:lpstr>Arial</vt:lpstr>
      <vt:lpstr>Calibri</vt:lpstr>
      <vt:lpstr>Times New Roman</vt:lpstr>
      <vt:lpstr>Cambria Math</vt:lpstr>
      <vt:lpstr>Office Theme</vt:lpstr>
      <vt:lpstr>Course Overview - Accounting Principles</vt:lpstr>
      <vt:lpstr>Agenda</vt:lpstr>
      <vt:lpstr>Recap the last class</vt:lpstr>
      <vt:lpstr>Recap the last class  - Sibling Case #1</vt:lpstr>
      <vt:lpstr>Recap the last class  - Sibling Case #2</vt:lpstr>
      <vt:lpstr>Recap the last class  - Sibling Case #3</vt:lpstr>
      <vt:lpstr>Recap the last class  - Sibling Case #4</vt:lpstr>
      <vt:lpstr>Recap the last class - Sibling Case #5</vt:lpstr>
      <vt:lpstr>Recap the last class - Bakery Case #2</vt:lpstr>
      <vt:lpstr>Recap the last class - Bakery Case #2</vt:lpstr>
      <vt:lpstr>Any Questions? (Recap)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The Value of Corporations: Simplified Examples</vt:lpstr>
      <vt:lpstr>Recap the last class - Bakery Case #2</vt:lpstr>
      <vt:lpstr>The Value of Corporations: Complicated Examples</vt:lpstr>
      <vt:lpstr>Consulting Company Case #1</vt:lpstr>
      <vt:lpstr>ST Consulting Case #1</vt:lpstr>
      <vt:lpstr>ST Consulting Case #2</vt:lpstr>
      <vt:lpstr>Income Statement (Statement of Income)</vt:lpstr>
      <vt:lpstr>Income Statement (Statement of Income)</vt:lpstr>
      <vt:lpstr>Consulting Company Case #3</vt:lpstr>
      <vt:lpstr>ST Consulting Case #3</vt:lpstr>
      <vt:lpstr>ST Consulting Case #3</vt:lpstr>
      <vt:lpstr>Any Questions? (Recap)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BenYoon</cp:lastModifiedBy>
  <cp:revision>162</cp:revision>
  <dcterms:created xsi:type="dcterms:W3CDTF">2021-07-21T22:11:42Z</dcterms:created>
  <dcterms:modified xsi:type="dcterms:W3CDTF">2022-02-27T23:35:33Z</dcterms:modified>
</cp:coreProperties>
</file>