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415" r:id="rId4"/>
    <p:sldId id="416" r:id="rId5"/>
    <p:sldId id="417" r:id="rId6"/>
    <p:sldId id="419" r:id="rId7"/>
    <p:sldId id="414" r:id="rId8"/>
    <p:sldId id="422" r:id="rId9"/>
    <p:sldId id="425" r:id="rId10"/>
    <p:sldId id="418" r:id="rId11"/>
    <p:sldId id="424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Cambria Math" panose="02040503050406030204" pitchFamily="18" charset="0"/>
      <p:regular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7197-DBD0-4A58-88D3-4D5C794107DD}"/>
              </a:ext>
            </a:extLst>
          </p:cNvPr>
          <p:cNvSpPr/>
          <p:nvPr userDrawn="1"/>
        </p:nvSpPr>
        <p:spPr>
          <a:xfrm>
            <a:off x="0" y="1623717"/>
            <a:ext cx="9144000" cy="113983"/>
          </a:xfrm>
          <a:prstGeom prst="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99E61-EA12-4CAC-9C49-17C29C7F5A02}"/>
              </a:ext>
            </a:extLst>
          </p:cNvPr>
          <p:cNvSpPr/>
          <p:nvPr userDrawn="1"/>
        </p:nvSpPr>
        <p:spPr>
          <a:xfrm>
            <a:off x="3112477" y="1624850"/>
            <a:ext cx="3094892" cy="112870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31D0-00CA-48C5-B061-023E22622900}"/>
              </a:ext>
            </a:extLst>
          </p:cNvPr>
          <p:cNvSpPr/>
          <p:nvPr userDrawn="1"/>
        </p:nvSpPr>
        <p:spPr>
          <a:xfrm>
            <a:off x="6207369" y="1623716"/>
            <a:ext cx="2936631" cy="113983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" y="2263435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Statements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9" y="4315044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2022. 2.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Yangin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588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3071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873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Questions</a:t>
            </a: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7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Remaining Part of the Week #1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1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Value of Corporations: Simplified Examples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Multiple Periods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Asset, Liability, Equity, Gain, Loss</a:t>
            </a:r>
          </a:p>
        </p:txBody>
      </p:sp>
    </p:spTree>
    <p:extLst>
      <p:ext uri="{BB962C8B-B14F-4D97-AF65-F5344CB8AC3E}">
        <p14:creationId xmlns:p14="http://schemas.microsoft.com/office/powerpoint/2010/main" val="1747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Consulting Company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Setting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Jane, Sam, and Tom and studied Data-mining at the same university.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Three of them decided to open a big data consulting  firm.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invested their own money: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Jane ($12,000), Sam ($6,000), Tom ($2,000)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made a corporation for their consulting business. (The name of the corporation is “ST Consulting”)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For now, they hired Sally and Nancy. (Only Sally and Nancy are the employees of the company.)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- ST Consulting borrowed $9,000 from a bank for ten years.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9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profits of each month?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(On-credit revenue will be paid one year later. At this moment, the customers are rich. They will pay the bill one year later.)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How much cash did ST Consulting have at the end of each month?</a:t>
            </a: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value of ST Consulting at the end of each month?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(We are mainly </a:t>
            </a:r>
            <a:r>
              <a:rPr lang="en-US" sz="1600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looking at the past transactions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not the future events.)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940A4F-2B3C-4AF2-8536-896A55D13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71456"/>
              </p:ext>
            </p:extLst>
          </p:nvPr>
        </p:nvGraphicFramePr>
        <p:xfrm>
          <a:off x="493010" y="2334449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35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profits of each month?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(On-credit revenue will be paid one year later. At this moment, the customers are rich. They will pay the bill one year later.)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How much cash did ST Consulting have at the end of each month?</a:t>
            </a: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value of ST Consulting at the end of each month?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(We are mainly </a:t>
            </a:r>
            <a:r>
              <a:rPr lang="en-US" sz="1600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looking at the past transactions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not the future events.)</a:t>
            </a:r>
          </a:p>
          <a:p>
            <a:pPr>
              <a:lnSpc>
                <a:spcPts val="1500"/>
              </a:lnSpc>
            </a:pP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can we describe the status of ST Consulting at the end of each month?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Any idea?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940A4F-2B3C-4AF2-8536-896A55D13D01}"/>
              </a:ext>
            </a:extLst>
          </p:cNvPr>
          <p:cNvGraphicFramePr>
            <a:graphicFrameLocks noGrp="1"/>
          </p:cNvGraphicFramePr>
          <p:nvPr/>
        </p:nvGraphicFramePr>
        <p:xfrm>
          <a:off x="493010" y="2334449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2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30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>
              <a:lnSpc>
                <a:spcPts val="2000"/>
              </a:lnSpc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can we describe the status of ST consulting at the end of each month?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940A4F-2B3C-4AF2-8536-896A55D13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03610"/>
              </p:ext>
            </p:extLst>
          </p:nvPr>
        </p:nvGraphicFramePr>
        <p:xfrm>
          <a:off x="450692" y="2386805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0683F7-5286-4B09-861F-0F115599B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52552"/>
              </p:ext>
            </p:extLst>
          </p:nvPr>
        </p:nvGraphicFramePr>
        <p:xfrm>
          <a:off x="450692" y="4406181"/>
          <a:ext cx="8242616" cy="1337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    Nov.30th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           Dec. 31st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      Jan. 31st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$27,960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$34,880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Receivable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161BF2"/>
                          </a:solidFill>
                          <a:effectLst/>
                        </a:rPr>
                        <a:t>Positive Value Total</a:t>
                      </a:r>
                      <a:endParaRPr lang="en-US" sz="1400" b="1" i="0" u="none" strike="noStrike" dirty="0">
                        <a:solidFill>
                          <a:srgbClr val="161B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161BF2"/>
                          </a:solidFill>
                          <a:effectLst/>
                        </a:rPr>
                        <a:t>$27,960 </a:t>
                      </a:r>
                      <a:endParaRPr lang="en-US" sz="1400" b="1" i="0" u="none" strike="noStrike" dirty="0">
                        <a:solidFill>
                          <a:srgbClr val="161B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161BF2"/>
                          </a:solidFill>
                          <a:effectLst/>
                        </a:rPr>
                        <a:t>$31,920 </a:t>
                      </a:r>
                      <a:endParaRPr lang="en-US" sz="1400" b="1" i="0" u="none" strike="noStrike" dirty="0">
                        <a:solidFill>
                          <a:srgbClr val="161B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161BF2"/>
                          </a:solidFill>
                          <a:effectLst/>
                        </a:rPr>
                        <a:t>$37,880 </a:t>
                      </a:r>
                      <a:endParaRPr lang="en-US" sz="1400" b="1" i="0" u="none" strike="noStrike" dirty="0">
                        <a:solidFill>
                          <a:srgbClr val="161B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244365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Value of ST Consulting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$18,960 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$22,920 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$28,880 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62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ST Consulting                                          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Company name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Balance Sheet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December 31, 2021                      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Point in time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ACD81D-BF9C-4FE3-B214-AD8843684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05069"/>
              </p:ext>
            </p:extLst>
          </p:nvPr>
        </p:nvGraphicFramePr>
        <p:xfrm>
          <a:off x="2315703" y="3265813"/>
          <a:ext cx="4282855" cy="3447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10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145796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52596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</a:tblGrid>
              <a:tr h="331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 2021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6596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65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Receivable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10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LIABILITIES AND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791331"/>
                  </a:ext>
                </a:extLst>
              </a:tr>
              <a:tr h="1782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133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960191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Retained Earnings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45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44103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TOTAL LIABILITIES and EQUITY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53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ST Consulting                                           </a:t>
            </a:r>
            <a:r>
              <a:rPr lang="en-US" sz="1600" i="1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Company name</a:t>
            </a:r>
            <a:endParaRPr lang="en-US" sz="2000" i="1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Balance Sheet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December 31, 2021                      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</a:t>
            </a:r>
            <a:r>
              <a:rPr lang="en-US" sz="1600" i="1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Point in time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ACD81D-BF9C-4FE3-B214-AD8843684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03470"/>
              </p:ext>
            </p:extLst>
          </p:nvPr>
        </p:nvGraphicFramePr>
        <p:xfrm>
          <a:off x="775058" y="3401688"/>
          <a:ext cx="7740291" cy="2673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185881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dirty="0"/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Receivable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dirty="0"/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Retained Earnings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$2,920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79133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$31,920</a:t>
                      </a:r>
                      <a:endParaRPr lang="en-US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    TOTAL LIABILITIES and EQUITY                         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29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325228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Gain, Loss, Asset, Liability, Capital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Asset:          Future cash out-flow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Liability:    Future cash out-flow 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Equity:      The value of corporation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Gain:          Increase of equity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Loss:          Decrease of equity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4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17195</TotalTime>
  <Words>845</Words>
  <Application>Microsoft Office PowerPoint</Application>
  <PresentationFormat>화면 슬라이드 쇼(4:3)</PresentationFormat>
  <Paragraphs>202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Calibri</vt:lpstr>
      <vt:lpstr>맑은 고딕</vt:lpstr>
      <vt:lpstr>Cambria Math</vt:lpstr>
      <vt:lpstr>Times New Roman</vt:lpstr>
      <vt:lpstr>Arial</vt:lpstr>
      <vt:lpstr>Calibri Light</vt:lpstr>
      <vt:lpstr>Office Theme</vt:lpstr>
      <vt:lpstr>Financial Statements - Accounting Principles</vt:lpstr>
      <vt:lpstr>Agenda</vt:lpstr>
      <vt:lpstr>Consulting Company Case #3</vt:lpstr>
      <vt:lpstr>ST Consulting Case #3</vt:lpstr>
      <vt:lpstr>ST Consulting Case #3</vt:lpstr>
      <vt:lpstr>ST Consulting Case #3</vt:lpstr>
      <vt:lpstr>Balance Sheet</vt:lpstr>
      <vt:lpstr>Balance Sheet</vt:lpstr>
      <vt:lpstr>Gain, Loss, Asset, Liability, Capital</vt:lpstr>
      <vt:lpstr>Any Questions?</vt:lpstr>
      <vt:lpstr>Remaining Part of the Week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user</cp:lastModifiedBy>
  <cp:revision>159</cp:revision>
  <dcterms:created xsi:type="dcterms:W3CDTF">2021-07-21T22:11:42Z</dcterms:created>
  <dcterms:modified xsi:type="dcterms:W3CDTF">2022-02-28T00:51:37Z</dcterms:modified>
</cp:coreProperties>
</file>