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0" r:id="rId4"/>
    <p:sldId id="420" r:id="rId5"/>
    <p:sldId id="423" r:id="rId6"/>
    <p:sldId id="421" r:id="rId7"/>
    <p:sldId id="422" r:id="rId8"/>
    <p:sldId id="394" r:id="rId9"/>
    <p:sldId id="395" r:id="rId10"/>
    <p:sldId id="425" r:id="rId11"/>
    <p:sldId id="424" r:id="rId12"/>
    <p:sldId id="428" r:id="rId13"/>
    <p:sldId id="426" r:id="rId14"/>
    <p:sldId id="431" r:id="rId15"/>
    <p:sldId id="432" r:id="rId16"/>
    <p:sldId id="467" r:id="rId17"/>
    <p:sldId id="433" r:id="rId18"/>
    <p:sldId id="434" r:id="rId19"/>
    <p:sldId id="468" r:id="rId20"/>
    <p:sldId id="437" r:id="rId21"/>
    <p:sldId id="438" r:id="rId22"/>
    <p:sldId id="439" r:id="rId23"/>
    <p:sldId id="444" r:id="rId24"/>
    <p:sldId id="445" r:id="rId25"/>
    <p:sldId id="446" r:id="rId26"/>
    <p:sldId id="504" r:id="rId27"/>
    <p:sldId id="448" r:id="rId28"/>
    <p:sldId id="449" r:id="rId29"/>
    <p:sldId id="447" r:id="rId30"/>
    <p:sldId id="479" r:id="rId31"/>
    <p:sldId id="451" r:id="rId32"/>
    <p:sldId id="469" r:id="rId33"/>
    <p:sldId id="470" r:id="rId34"/>
    <p:sldId id="471" r:id="rId35"/>
    <p:sldId id="474" r:id="rId36"/>
    <p:sldId id="453" r:id="rId37"/>
    <p:sldId id="454" r:id="rId38"/>
    <p:sldId id="480" r:id="rId39"/>
    <p:sldId id="456" r:id="rId40"/>
    <p:sldId id="458" r:id="rId41"/>
    <p:sldId id="476" r:id="rId42"/>
    <p:sldId id="475" r:id="rId43"/>
    <p:sldId id="459" r:id="rId44"/>
    <p:sldId id="462" r:id="rId45"/>
    <p:sldId id="463" r:id="rId46"/>
    <p:sldId id="464" r:id="rId47"/>
    <p:sldId id="478" r:id="rId48"/>
    <p:sldId id="481" r:id="rId49"/>
    <p:sldId id="466" r:id="rId50"/>
    <p:sldId id="473" r:id="rId51"/>
    <p:sldId id="483" r:id="rId52"/>
    <p:sldId id="485" r:id="rId53"/>
    <p:sldId id="505" r:id="rId54"/>
    <p:sldId id="486" r:id="rId55"/>
    <p:sldId id="487" r:id="rId56"/>
    <p:sldId id="488" r:id="rId57"/>
    <p:sldId id="489" r:id="rId58"/>
    <p:sldId id="491" r:id="rId59"/>
    <p:sldId id="492" r:id="rId60"/>
    <p:sldId id="490" r:id="rId61"/>
    <p:sldId id="493" r:id="rId62"/>
    <p:sldId id="498" r:id="rId63"/>
    <p:sldId id="499" r:id="rId64"/>
    <p:sldId id="500" r:id="rId65"/>
    <p:sldId id="501" r:id="rId66"/>
    <p:sldId id="502" r:id="rId67"/>
    <p:sldId id="503" r:id="rId6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맑은 고딕" panose="020B0503020000020004" pitchFamily="50" charset="-127"/>
      <p:regular r:id="rId73"/>
      <p:bold r:id="rId74"/>
    </p:embeddedFont>
    <p:embeddedFont>
      <p:font typeface="Cambria Math" panose="02040503050406030204" pitchFamily="18" charset="0"/>
      <p:regular r:id="rId75"/>
    </p:embeddedFont>
    <p:embeddedFont>
      <p:font typeface="Calibri Light" panose="020F0302020204030204" pitchFamily="34" charset="0"/>
      <p:regular r:id="rId76"/>
      <p:italic r:id="rId7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Transactions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2022. 3.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ST Consulting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Statement of Comprehensive Income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For the Year Ended December 31, 2021 and 2020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63036"/>
              </p:ext>
            </p:extLst>
          </p:nvPr>
        </p:nvGraphicFramePr>
        <p:xfrm>
          <a:off x="1276538" y="4188895"/>
          <a:ext cx="5993394" cy="1659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236505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                    2020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Consulting Revenue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$10,000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$60,000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Salary Expense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$(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11,000)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611C097-1984-46C1-8557-05C7844008FA}"/>
              </a:ext>
            </a:extLst>
          </p:cNvPr>
          <p:cNvSpPr/>
          <p:nvPr/>
        </p:nvSpPr>
        <p:spPr>
          <a:xfrm>
            <a:off x="1032095" y="4499572"/>
            <a:ext cx="6835367" cy="389299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65AEB-6604-4C8A-9A7C-11F6B6EF3A9E}"/>
              </a:ext>
            </a:extLst>
          </p:cNvPr>
          <p:cNvSpPr txBox="1"/>
          <p:nvPr/>
        </p:nvSpPr>
        <p:spPr>
          <a:xfrm>
            <a:off x="7836340" y="4499572"/>
            <a:ext cx="135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81EF3-66ED-4586-9DE9-D29E53FD97CA}"/>
              </a:ext>
            </a:extLst>
          </p:cNvPr>
          <p:cNvSpPr txBox="1"/>
          <p:nvPr/>
        </p:nvSpPr>
        <p:spPr>
          <a:xfrm>
            <a:off x="7867462" y="5106209"/>
            <a:ext cx="135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Expense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B79EA5-0DB0-43E8-97FE-6D396EB96AA2}"/>
              </a:ext>
            </a:extLst>
          </p:cNvPr>
          <p:cNvSpPr/>
          <p:nvPr/>
        </p:nvSpPr>
        <p:spPr>
          <a:xfrm>
            <a:off x="1158844" y="4926821"/>
            <a:ext cx="6264998" cy="548720"/>
          </a:xfrm>
          <a:prstGeom prst="roundRect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</a:t>
            </a:r>
            <a:endParaRPr lang="en-US" sz="2000" i="1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98672"/>
              </p:ext>
            </p:extLst>
          </p:nvPr>
        </p:nvGraphicFramePr>
        <p:xfrm>
          <a:off x="775058" y="3401688"/>
          <a:ext cx="7740291" cy="2673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18588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$31,920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TOTAL LIABILITIES and EQUITY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6A040E-9598-4785-A449-854D13A4778E}"/>
              </a:ext>
            </a:extLst>
          </p:cNvPr>
          <p:cNvSpPr/>
          <p:nvPr/>
        </p:nvSpPr>
        <p:spPr>
          <a:xfrm>
            <a:off x="552261" y="3558013"/>
            <a:ext cx="3766242" cy="2091350"/>
          </a:xfrm>
          <a:prstGeom prst="round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39C6F-DB96-430A-96C0-80CFFEDC5B6C}"/>
              </a:ext>
            </a:extLst>
          </p:cNvPr>
          <p:cNvSpPr/>
          <p:nvPr/>
        </p:nvSpPr>
        <p:spPr>
          <a:xfrm>
            <a:off x="4394891" y="3851131"/>
            <a:ext cx="4266865" cy="892885"/>
          </a:xfrm>
          <a:prstGeom prst="roundRect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E736E7-0165-43C8-985A-A25563807EE4}"/>
              </a:ext>
            </a:extLst>
          </p:cNvPr>
          <p:cNvSpPr/>
          <p:nvPr/>
        </p:nvSpPr>
        <p:spPr>
          <a:xfrm>
            <a:off x="4394891" y="4878952"/>
            <a:ext cx="4266865" cy="892885"/>
          </a:xfrm>
          <a:prstGeom prst="roundRect">
            <a:avLst/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Please memorize three places, left and right.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(It is helpful for you to remember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format of the balance sheet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628650" y="1418219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#1)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Starting a business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AP Bakery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In the above example, “Cash” is asset and “Capital stock” is equity.</a:t>
            </a:r>
          </a:p>
          <a:p>
            <a:pPr marL="742950" indent="-7429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So, Cash is recorded on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and Capital Stock is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on the right side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367073" y="4344154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153403" y="433359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</p:spTree>
    <p:extLst>
      <p:ext uri="{BB962C8B-B14F-4D97-AF65-F5344CB8AC3E}">
        <p14:creationId xmlns:p14="http://schemas.microsoft.com/office/powerpoint/2010/main" val="667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628650" y="1418219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own simple examples!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Borrowing a money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30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In the above example, “Cash” is asset and “Bank Loan” is liability.</a:t>
            </a:r>
          </a:p>
          <a:p>
            <a:pPr marL="800100" indent="-80010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So, Cash is recorded on the left side and “Bank Loan” is on the right side.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367073" y="414498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153403" y="413441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383671" y="474099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170001" y="473043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995881" y="402879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976265" y="467913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457603" y="27145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243933" y="27039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474201" y="317476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260531" y="31642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086411" y="25983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066795" y="311290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50530"/>
              </p:ext>
            </p:extLst>
          </p:nvPr>
        </p:nvGraphicFramePr>
        <p:xfrm>
          <a:off x="949287" y="4197355"/>
          <a:ext cx="7740291" cy="252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$5,800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$5,800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457603" y="27145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243933" y="27039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474201" y="317476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260531" y="31642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086411" y="25983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066795" y="311290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65272"/>
              </p:ext>
            </p:extLst>
          </p:nvPr>
        </p:nvGraphicFramePr>
        <p:xfrm>
          <a:off x="949287" y="4197355"/>
          <a:ext cx="7740291" cy="252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$5,800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$5,800 (Cash) -  $800 (bank loan)</a:t>
            </a: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28549"/>
              </p:ext>
            </p:extLst>
          </p:nvPr>
        </p:nvGraphicFramePr>
        <p:xfrm>
          <a:off x="949287" y="4197355"/>
          <a:ext cx="7740291" cy="252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$5,800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$5,800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08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#3)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Buying assets by paying cash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was established with  $5,000 of cash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bought new chairs by paying $200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In the above example, “Cash” is asset and “Chair”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asset.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Increasing asset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Decreasing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is on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the right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457603" y="264212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243933" y="263156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474201" y="310234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$200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260531" y="309178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086411" y="263156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066795" y="304047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#3)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Buying assets by paying cash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bought new chairs by paying $200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0482"/>
              </p:ext>
            </p:extLst>
          </p:nvPr>
        </p:nvGraphicFramePr>
        <p:xfrm>
          <a:off x="949287" y="4197355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$4,800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7A948DF-87D3-4A94-B62A-722869BD8AAE}"/>
              </a:ext>
            </a:extLst>
          </p:cNvPr>
          <p:cNvSpPr txBox="1"/>
          <p:nvPr/>
        </p:nvSpPr>
        <p:spPr>
          <a:xfrm>
            <a:off x="1548135" y="2551594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86DBC-29F7-47EF-A671-03AD8DAF6E29}"/>
              </a:ext>
            </a:extLst>
          </p:cNvPr>
          <p:cNvSpPr txBox="1"/>
          <p:nvPr/>
        </p:nvSpPr>
        <p:spPr>
          <a:xfrm>
            <a:off x="5334465" y="254103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5997A-3BC5-4871-BAA0-C84583B7C838}"/>
              </a:ext>
            </a:extLst>
          </p:cNvPr>
          <p:cNvSpPr txBox="1"/>
          <p:nvPr/>
        </p:nvSpPr>
        <p:spPr>
          <a:xfrm>
            <a:off x="1564733" y="301181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$200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25054-A8B9-4F0B-9CDE-757C0867C088}"/>
              </a:ext>
            </a:extLst>
          </p:cNvPr>
          <p:cNvSpPr txBox="1"/>
          <p:nvPr/>
        </p:nvSpPr>
        <p:spPr>
          <a:xfrm>
            <a:off x="5351063" y="300124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FE6F79-6AC9-4BC5-9D11-9F8BA3CDED7F}"/>
              </a:ext>
            </a:extLst>
          </p:cNvPr>
          <p:cNvSpPr/>
          <p:nvPr/>
        </p:nvSpPr>
        <p:spPr>
          <a:xfrm>
            <a:off x="1176943" y="2541031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CBDE06-C4BD-4E83-AD7C-FC209794E5B3}"/>
              </a:ext>
            </a:extLst>
          </p:cNvPr>
          <p:cNvSpPr/>
          <p:nvPr/>
        </p:nvSpPr>
        <p:spPr>
          <a:xfrm>
            <a:off x="1157327" y="2949944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Items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Recording Transactions (Asset, Liability, and Equity)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Recording Transactions (Gain and Loss)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#3)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Buying assets by paying cash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by paying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Value of AP Bakery = $5,000 = $4,800 (Cash) +  $200 (Chair)</a:t>
            </a: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86322"/>
              </p:ext>
            </p:extLst>
          </p:nvPr>
        </p:nvGraphicFramePr>
        <p:xfrm>
          <a:off x="949287" y="4197355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$4,800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$5,000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2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#4)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Renting a shop with deposit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by paying $200.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And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rented a shop by giving $1,000 deposit.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In the above example, “Cash” is asset and “Deposit”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asset.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Increasing asset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Decreasing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is on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the right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75294" y="320343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61624" y="319287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591892" y="366365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 $200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378222" y="365309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204102" y="319287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184486" y="360178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249DB-6AB4-47D1-A17C-7D9CF07BBD7E}"/>
              </a:ext>
            </a:extLst>
          </p:cNvPr>
          <p:cNvSpPr txBox="1"/>
          <p:nvPr/>
        </p:nvSpPr>
        <p:spPr>
          <a:xfrm>
            <a:off x="1572278" y="42053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   $1,000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D5BE0-982D-41A3-A59E-A77F18E9BEF5}"/>
              </a:ext>
            </a:extLst>
          </p:cNvPr>
          <p:cNvSpPr txBox="1"/>
          <p:nvPr/>
        </p:nvSpPr>
        <p:spPr>
          <a:xfrm>
            <a:off x="5358608" y="41947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$1,000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C8E6F4-CFB5-47C4-8FB2-9309A8A10BA6}"/>
              </a:ext>
            </a:extLst>
          </p:cNvPr>
          <p:cNvSpPr/>
          <p:nvPr/>
        </p:nvSpPr>
        <p:spPr>
          <a:xfrm>
            <a:off x="1164872" y="414348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#4)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Renting a shop with deposit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by paying $200.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And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rented a shop by giving $1,000 deposit.</a:t>
            </a: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72703"/>
              </p:ext>
            </p:extLst>
          </p:nvPr>
        </p:nvGraphicFramePr>
        <p:xfrm>
          <a:off x="949287" y="3489526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$3,800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$5,000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5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#5)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Lending a money to someone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It was established with  $5,000 of cash, and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lent $300 to Jamie for one year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In the above example, “Cash” is asset and “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”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asset.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Increasing asset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Decreasing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is on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the right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75294" y="255159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61624" y="254102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204102" y="2541028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249DB-6AB4-47D1-A17C-7D9CF07BBD7E}"/>
              </a:ext>
            </a:extLst>
          </p:cNvPr>
          <p:cNvSpPr txBox="1"/>
          <p:nvPr/>
        </p:nvSpPr>
        <p:spPr>
          <a:xfrm>
            <a:off x="1572278" y="312800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Receivable                      $300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D5BE0-982D-41A3-A59E-A77F18E9BEF5}"/>
              </a:ext>
            </a:extLst>
          </p:cNvPr>
          <p:cNvSpPr txBox="1"/>
          <p:nvPr/>
        </p:nvSpPr>
        <p:spPr>
          <a:xfrm>
            <a:off x="5358608" y="311743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$300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C8E6F4-CFB5-47C4-8FB2-9309A8A10BA6}"/>
              </a:ext>
            </a:extLst>
          </p:cNvPr>
          <p:cNvSpPr/>
          <p:nvPr/>
        </p:nvSpPr>
        <p:spPr>
          <a:xfrm>
            <a:off x="1164872" y="3066136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#5)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Lending a money to someone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It was established with  $5,000 of cash, and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lent $300 to Jamie for one year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68087"/>
              </p:ext>
            </p:extLst>
          </p:nvPr>
        </p:nvGraphicFramePr>
        <p:xfrm>
          <a:off x="949287" y="3960303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$4,700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Receivable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$5,000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55158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54102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54102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72278" y="312799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Receivable                      $300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58608" y="311743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$300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64872" y="306613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#6)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All the transactions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47874"/>
              </p:ext>
            </p:extLst>
          </p:nvPr>
        </p:nvGraphicFramePr>
        <p:xfrm>
          <a:off x="949287" y="4168528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Receivable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143801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142745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142745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626598" y="357161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                     $300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412928" y="356104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$300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219192" y="3509746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C569E-1489-4229-86B4-5738F71519BC}"/>
              </a:ext>
            </a:extLst>
          </p:cNvPr>
          <p:cNvSpPr txBox="1"/>
          <p:nvPr/>
        </p:nvSpPr>
        <p:spPr>
          <a:xfrm>
            <a:off x="1610000" y="190728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CD639-D3DF-4900-B7C8-4C2D43D6C839}"/>
              </a:ext>
            </a:extLst>
          </p:cNvPr>
          <p:cNvSpPr txBox="1"/>
          <p:nvPr/>
        </p:nvSpPr>
        <p:spPr>
          <a:xfrm>
            <a:off x="5396330" y="189672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C3D804-5F70-4CBB-A65B-8CAA8294B75F}"/>
              </a:ext>
            </a:extLst>
          </p:cNvPr>
          <p:cNvSpPr/>
          <p:nvPr/>
        </p:nvSpPr>
        <p:spPr>
          <a:xfrm>
            <a:off x="1202594" y="184542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991F5-98EE-471C-8103-B53197135E3F}"/>
              </a:ext>
            </a:extLst>
          </p:cNvPr>
          <p:cNvSpPr txBox="1"/>
          <p:nvPr/>
        </p:nvSpPr>
        <p:spPr>
          <a:xfrm>
            <a:off x="1646216" y="245050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 $200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C6478-418F-4D81-9A5E-516B72824492}"/>
              </a:ext>
            </a:extLst>
          </p:cNvPr>
          <p:cNvSpPr txBox="1"/>
          <p:nvPr/>
        </p:nvSpPr>
        <p:spPr>
          <a:xfrm>
            <a:off x="5432546" y="243993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D0F6CC-1B3B-4976-8553-619FF6C44E67}"/>
              </a:ext>
            </a:extLst>
          </p:cNvPr>
          <p:cNvSpPr/>
          <p:nvPr/>
        </p:nvSpPr>
        <p:spPr>
          <a:xfrm>
            <a:off x="1238810" y="238863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1C795B-A615-40C5-A7EC-E7B04FA0F876}"/>
              </a:ext>
            </a:extLst>
          </p:cNvPr>
          <p:cNvSpPr txBox="1"/>
          <p:nvPr/>
        </p:nvSpPr>
        <p:spPr>
          <a:xfrm>
            <a:off x="1635652" y="298314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 $1,000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240CD-9FAC-4B64-ADD6-8B60D5819BC8}"/>
              </a:ext>
            </a:extLst>
          </p:cNvPr>
          <p:cNvSpPr txBox="1"/>
          <p:nvPr/>
        </p:nvSpPr>
        <p:spPr>
          <a:xfrm>
            <a:off x="5421982" y="297257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$1,000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8815D5-2D01-4B66-8821-285A5E6FF81D}"/>
              </a:ext>
            </a:extLst>
          </p:cNvPr>
          <p:cNvSpPr/>
          <p:nvPr/>
        </p:nvSpPr>
        <p:spPr>
          <a:xfrm>
            <a:off x="1228246" y="2921274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11" grpId="0"/>
      <p:bldP spid="12" grpId="0"/>
      <p:bldP spid="20" grpId="0" animBg="1"/>
      <p:bldP spid="21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#6)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All the transactions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/>
        </p:nvGraphicFramePr>
        <p:xfrm>
          <a:off x="949287" y="4168528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Receivable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  $5,800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$5,800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143801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142745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142745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626598" y="357161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                     $300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412928" y="356104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$300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219192" y="3509746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C569E-1489-4229-86B4-5738F71519BC}"/>
              </a:ext>
            </a:extLst>
          </p:cNvPr>
          <p:cNvSpPr txBox="1"/>
          <p:nvPr/>
        </p:nvSpPr>
        <p:spPr>
          <a:xfrm>
            <a:off x="1610000" y="190728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CD639-D3DF-4900-B7C8-4C2D43D6C839}"/>
              </a:ext>
            </a:extLst>
          </p:cNvPr>
          <p:cNvSpPr txBox="1"/>
          <p:nvPr/>
        </p:nvSpPr>
        <p:spPr>
          <a:xfrm>
            <a:off x="5396330" y="189672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C3D804-5F70-4CBB-A65B-8CAA8294B75F}"/>
              </a:ext>
            </a:extLst>
          </p:cNvPr>
          <p:cNvSpPr/>
          <p:nvPr/>
        </p:nvSpPr>
        <p:spPr>
          <a:xfrm>
            <a:off x="1202594" y="184542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991F5-98EE-471C-8103-B53197135E3F}"/>
              </a:ext>
            </a:extLst>
          </p:cNvPr>
          <p:cNvSpPr txBox="1"/>
          <p:nvPr/>
        </p:nvSpPr>
        <p:spPr>
          <a:xfrm>
            <a:off x="1646216" y="245050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 $200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C6478-418F-4D81-9A5E-516B72824492}"/>
              </a:ext>
            </a:extLst>
          </p:cNvPr>
          <p:cNvSpPr txBox="1"/>
          <p:nvPr/>
        </p:nvSpPr>
        <p:spPr>
          <a:xfrm>
            <a:off x="5432546" y="243993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D0F6CC-1B3B-4976-8553-619FF6C44E67}"/>
              </a:ext>
            </a:extLst>
          </p:cNvPr>
          <p:cNvSpPr/>
          <p:nvPr/>
        </p:nvSpPr>
        <p:spPr>
          <a:xfrm>
            <a:off x="1238810" y="238863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1C795B-A615-40C5-A7EC-E7B04FA0F876}"/>
              </a:ext>
            </a:extLst>
          </p:cNvPr>
          <p:cNvSpPr txBox="1"/>
          <p:nvPr/>
        </p:nvSpPr>
        <p:spPr>
          <a:xfrm>
            <a:off x="1635652" y="298314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 $1,000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240CD-9FAC-4B64-ADD6-8B60D5819BC8}"/>
              </a:ext>
            </a:extLst>
          </p:cNvPr>
          <p:cNvSpPr txBox="1"/>
          <p:nvPr/>
        </p:nvSpPr>
        <p:spPr>
          <a:xfrm>
            <a:off x="5421982" y="297257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$1,000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8815D5-2D01-4B66-8821-285A5E6FF81D}"/>
              </a:ext>
            </a:extLst>
          </p:cNvPr>
          <p:cNvSpPr/>
          <p:nvPr/>
        </p:nvSpPr>
        <p:spPr>
          <a:xfrm>
            <a:off x="1228246" y="2921274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(Attendance Check)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0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(Expense/Loss)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rule #1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about expense (loss)?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expense usually accompanies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decrease of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Expense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side,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because it comes with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cash decrease.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(Cash decrease is on the right side.)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B7A0A-0DC6-4303-9A58-C3B462B5E2B1}"/>
              </a:ext>
            </a:extLst>
          </p:cNvPr>
          <p:cNvSpPr txBox="1"/>
          <p:nvPr/>
        </p:nvSpPr>
        <p:spPr>
          <a:xfrm>
            <a:off x="1646216" y="48315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  $200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1F41D-08F6-4B10-BAD5-33A0C173C24C}"/>
              </a:ext>
            </a:extLst>
          </p:cNvPr>
          <p:cNvSpPr txBox="1"/>
          <p:nvPr/>
        </p:nvSpPr>
        <p:spPr>
          <a:xfrm>
            <a:off x="5432546" y="48210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6C92-F056-44F0-BD11-160B272B76EA}"/>
              </a:ext>
            </a:extLst>
          </p:cNvPr>
          <p:cNvSpPr/>
          <p:nvPr/>
        </p:nvSpPr>
        <p:spPr>
          <a:xfrm>
            <a:off x="1238810" y="476970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(Revenue/Gain)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rule #1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about revenue (gain)?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expense usually accompanies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increase of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Revenue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right side,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because it comes with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cash increase.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(Cash increase is on the left side.)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B7A0A-0DC6-4303-9A58-C3B462B5E2B1}"/>
              </a:ext>
            </a:extLst>
          </p:cNvPr>
          <p:cNvSpPr txBox="1"/>
          <p:nvPr/>
        </p:nvSpPr>
        <p:spPr>
          <a:xfrm>
            <a:off x="1646216" y="483157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1F41D-08F6-4B10-BAD5-33A0C173C24C}"/>
              </a:ext>
            </a:extLst>
          </p:cNvPr>
          <p:cNvSpPr txBox="1"/>
          <p:nvPr/>
        </p:nvSpPr>
        <p:spPr>
          <a:xfrm>
            <a:off x="5432546" y="48210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Revenue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$200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6C92-F056-44F0-BD11-160B272B76EA}"/>
              </a:ext>
            </a:extLst>
          </p:cNvPr>
          <p:cNvSpPr/>
          <p:nvPr/>
        </p:nvSpPr>
        <p:spPr>
          <a:xfrm>
            <a:off x="1238810" y="476970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 can make simple examples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And then, we can decide the calculation rules, based on the examples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Items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Positive value items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Negative value items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4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367421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36636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366365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4877329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4866766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4815463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686504-FF16-45D9-80CB-D2502EB8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57337"/>
              </p:ext>
            </p:extLst>
          </p:nvPr>
        </p:nvGraphicFramePr>
        <p:xfrm>
          <a:off x="1280662" y="2341783"/>
          <a:ext cx="6342356" cy="691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8031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934325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</a:tblGrid>
              <a:tr h="23037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Mar. 1st~Mar.30th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30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30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Electricity Expense (Cash)</a:t>
                      </a:r>
                      <a:endParaRPr lang="en-US" sz="14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$700 </a:t>
                      </a:r>
                      <a:endParaRPr lang="en-US" sz="14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427928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426872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426872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12" grpId="0"/>
      <p:bldP spid="20" grpId="0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 Balance Sheet?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35999"/>
              </p:ext>
            </p:extLst>
          </p:nvPr>
        </p:nvGraphicFramePr>
        <p:xfrm>
          <a:off x="1066516" y="4314814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Electricity Expense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$700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Revenue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8945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7888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7888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290965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28040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229099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79452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78395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78395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 Balance Sheet?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87652"/>
              </p:ext>
            </p:extLst>
          </p:nvPr>
        </p:nvGraphicFramePr>
        <p:xfrm>
          <a:off x="1066516" y="4314814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8945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7888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7888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290965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28040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229099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79452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78395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78395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3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 Balance Sheet?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/>
        </p:nvGraphicFramePr>
        <p:xfrm>
          <a:off x="1066516" y="4314814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$20,300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$20,300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8945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7888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7888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290965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28040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229099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79452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78395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78395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7136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6080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6080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91814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08125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029948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95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8480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84808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15510B-1A45-4D85-BAA4-54CE18804A36}"/>
              </a:ext>
            </a:extLst>
          </p:cNvPr>
          <p:cNvSpPr/>
          <p:nvPr/>
        </p:nvSpPr>
        <p:spPr>
          <a:xfrm>
            <a:off x="1226741" y="3644069"/>
            <a:ext cx="7098390" cy="75591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563A8-6685-42DA-97C8-C6DC31601682}"/>
              </a:ext>
            </a:extLst>
          </p:cNvPr>
          <p:cNvSpPr txBox="1"/>
          <p:nvPr/>
        </p:nvSpPr>
        <p:spPr>
          <a:xfrm>
            <a:off x="1561716" y="3733101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BCCDE-C9FE-433B-990A-4A76311D6DBF}"/>
              </a:ext>
            </a:extLst>
          </p:cNvPr>
          <p:cNvSpPr txBox="1"/>
          <p:nvPr/>
        </p:nvSpPr>
        <p:spPr>
          <a:xfrm>
            <a:off x="5348047" y="364106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21AA2-E5F0-42D6-B44A-9581CBC79940}"/>
              </a:ext>
            </a:extLst>
          </p:cNvPr>
          <p:cNvSpPr txBox="1"/>
          <p:nvPr/>
        </p:nvSpPr>
        <p:spPr>
          <a:xfrm>
            <a:off x="5382754" y="407411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  $300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335C1D-D0F4-4A39-B541-1086CB17F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9471"/>
              </p:ext>
            </p:extLst>
          </p:nvPr>
        </p:nvGraphicFramePr>
        <p:xfrm>
          <a:off x="1066516" y="4676946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4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7136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6080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6080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91814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08125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029948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95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8480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84808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15510B-1A45-4D85-BAA4-54CE18804A36}"/>
              </a:ext>
            </a:extLst>
          </p:cNvPr>
          <p:cNvSpPr/>
          <p:nvPr/>
        </p:nvSpPr>
        <p:spPr>
          <a:xfrm>
            <a:off x="1226741" y="3644069"/>
            <a:ext cx="7098390" cy="75591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563A8-6685-42DA-97C8-C6DC31601682}"/>
              </a:ext>
            </a:extLst>
          </p:cNvPr>
          <p:cNvSpPr txBox="1"/>
          <p:nvPr/>
        </p:nvSpPr>
        <p:spPr>
          <a:xfrm>
            <a:off x="1561716" y="3733101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BCCDE-C9FE-433B-990A-4A76311D6DBF}"/>
              </a:ext>
            </a:extLst>
          </p:cNvPr>
          <p:cNvSpPr txBox="1"/>
          <p:nvPr/>
        </p:nvSpPr>
        <p:spPr>
          <a:xfrm>
            <a:off x="5348047" y="364106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21AA2-E5F0-42D6-B44A-9581CBC79940}"/>
              </a:ext>
            </a:extLst>
          </p:cNvPr>
          <p:cNvSpPr txBox="1"/>
          <p:nvPr/>
        </p:nvSpPr>
        <p:spPr>
          <a:xfrm>
            <a:off x="5382754" y="407411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  $300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335C1D-D0F4-4A39-B541-1086CB17F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37899"/>
              </p:ext>
            </p:extLst>
          </p:nvPr>
        </p:nvGraphicFramePr>
        <p:xfrm>
          <a:off x="1066516" y="4676946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$20,300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$20,300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$20,300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55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3" y="1027582"/>
            <a:ext cx="8408457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 Income Statement?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“Income statement” has only Revenue (Gain) and Expense (loss)  items.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15510B-1A45-4D85-BAA4-54CE18804A36}"/>
              </a:ext>
            </a:extLst>
          </p:cNvPr>
          <p:cNvSpPr/>
          <p:nvPr/>
        </p:nvSpPr>
        <p:spPr>
          <a:xfrm>
            <a:off x="1226741" y="2331322"/>
            <a:ext cx="7098390" cy="75591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563A8-6685-42DA-97C8-C6DC31601682}"/>
              </a:ext>
            </a:extLst>
          </p:cNvPr>
          <p:cNvSpPr txBox="1"/>
          <p:nvPr/>
        </p:nvSpPr>
        <p:spPr>
          <a:xfrm>
            <a:off x="1561716" y="2420354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BCCDE-C9FE-433B-990A-4A76311D6DBF}"/>
              </a:ext>
            </a:extLst>
          </p:cNvPr>
          <p:cNvSpPr txBox="1"/>
          <p:nvPr/>
        </p:nvSpPr>
        <p:spPr>
          <a:xfrm>
            <a:off x="5348047" y="232831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21AA2-E5F0-42D6-B44A-9581CBC79940}"/>
              </a:ext>
            </a:extLst>
          </p:cNvPr>
          <p:cNvSpPr txBox="1"/>
          <p:nvPr/>
        </p:nvSpPr>
        <p:spPr>
          <a:xfrm>
            <a:off x="5382754" y="276136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  $300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6A1B7BE-8661-4A0E-A28A-2D77072AE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600285"/>
              </p:ext>
            </p:extLst>
          </p:nvPr>
        </p:nvGraphicFramePr>
        <p:xfrm>
          <a:off x="2335794" y="4390981"/>
          <a:ext cx="3756889" cy="1327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March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Consulting Revenue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$700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- They ran their business from November to December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(multiple periods).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04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was established.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359273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35821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3582175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4947745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493718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4885879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445130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444073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444073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/>
        </p:nvGraphicFramePr>
        <p:xfrm>
          <a:off x="1196132" y="2091766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E615FCC-1073-4120-8E5A-820E3A110BCF}"/>
              </a:ext>
            </a:extLst>
          </p:cNvPr>
          <p:cNvSpPr txBox="1"/>
          <p:nvPr/>
        </p:nvSpPr>
        <p:spPr>
          <a:xfrm>
            <a:off x="1652250" y="6385738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D6478-FE47-4DAF-8704-E35CF24B0D06}"/>
              </a:ext>
            </a:extLst>
          </p:cNvPr>
          <p:cNvSpPr txBox="1"/>
          <p:nvPr/>
        </p:nvSpPr>
        <p:spPr>
          <a:xfrm>
            <a:off x="5438581" y="63751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E17BAE-D656-4DB2-A8F4-4051D4FC35B5}"/>
              </a:ext>
            </a:extLst>
          </p:cNvPr>
          <p:cNvSpPr/>
          <p:nvPr/>
        </p:nvSpPr>
        <p:spPr>
          <a:xfrm>
            <a:off x="1244845" y="6323872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1D4FA-3BDB-4E75-BEAA-A552830F2CDE}"/>
              </a:ext>
            </a:extLst>
          </p:cNvPr>
          <p:cNvSpPr txBox="1"/>
          <p:nvPr/>
        </p:nvSpPr>
        <p:spPr>
          <a:xfrm>
            <a:off x="1626601" y="5889295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FB55F5-476C-4A65-8FC7-544992E1B56F}"/>
              </a:ext>
            </a:extLst>
          </p:cNvPr>
          <p:cNvSpPr txBox="1"/>
          <p:nvPr/>
        </p:nvSpPr>
        <p:spPr>
          <a:xfrm>
            <a:off x="5412931" y="587873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3DB0A0-20A2-4709-8531-5BFF2489C76A}"/>
              </a:ext>
            </a:extLst>
          </p:cNvPr>
          <p:cNvSpPr/>
          <p:nvPr/>
        </p:nvSpPr>
        <p:spPr>
          <a:xfrm>
            <a:off x="1255409" y="5887785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12" grpId="0"/>
      <p:bldP spid="20" grpId="0"/>
      <p:bldP spid="21" grpId="0" animBg="1"/>
      <p:bldP spid="23" grpId="0"/>
      <p:bldP spid="24" grpId="0"/>
      <p:bldP spid="25" grpId="0" animBg="1"/>
      <p:bldP spid="26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79548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Inc.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$4,800 (Cash) </a:t>
            </a:r>
            <a:r>
              <a:rPr lang="en-US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$200 (Chairs)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 Jamie will pay back $300 in 2023. There is no other transactions. ( We assume there is no time value of money.) What is the value of AP Bakery during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$4,700 (Cash) </a:t>
            </a:r>
            <a:r>
              <a:rPr lang="en-US" sz="20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2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$300 (lending money)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$5,000.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(on November 30th)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09892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08836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08836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1031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29997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294845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138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033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0331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99594"/>
              </p:ext>
            </p:extLst>
          </p:nvPr>
        </p:nvGraphicFramePr>
        <p:xfrm>
          <a:off x="1196132" y="987250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7FAE00-2360-4488-A8EF-EA257EC93CA0}"/>
              </a:ext>
            </a:extLst>
          </p:cNvPr>
          <p:cNvSpPr/>
          <p:nvPr/>
        </p:nvSpPr>
        <p:spPr>
          <a:xfrm>
            <a:off x="1226741" y="3470562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12629-43C1-49CD-A0E2-106B155B30D8}"/>
              </a:ext>
            </a:extLst>
          </p:cNvPr>
          <p:cNvSpPr txBox="1"/>
          <p:nvPr/>
        </p:nvSpPr>
        <p:spPr>
          <a:xfrm>
            <a:off x="1561716" y="3470560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E6576-7C44-4E01-B5A2-186F46795E14}"/>
              </a:ext>
            </a:extLst>
          </p:cNvPr>
          <p:cNvSpPr txBox="1"/>
          <p:nvPr/>
        </p:nvSpPr>
        <p:spPr>
          <a:xfrm>
            <a:off x="5348047" y="347810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9EB0-47B9-4224-928F-5FB08158CE81}"/>
              </a:ext>
            </a:extLst>
          </p:cNvPr>
          <p:cNvSpPr txBox="1"/>
          <p:nvPr/>
        </p:nvSpPr>
        <p:spPr>
          <a:xfrm>
            <a:off x="1561716" y="37735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970C248-2B55-445C-A064-A944B02FA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2792"/>
              </p:ext>
            </p:extLst>
          </p:nvPr>
        </p:nvGraphicFramePr>
        <p:xfrm>
          <a:off x="765460" y="4661987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$19,000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Earnings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82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$5,000.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(on November 30th)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09892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08836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08836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1031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29997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294845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138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033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0331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/>
        </p:nvGraphicFramePr>
        <p:xfrm>
          <a:off x="1196132" y="987250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7FAE00-2360-4488-A8EF-EA257EC93CA0}"/>
              </a:ext>
            </a:extLst>
          </p:cNvPr>
          <p:cNvSpPr/>
          <p:nvPr/>
        </p:nvSpPr>
        <p:spPr>
          <a:xfrm>
            <a:off x="1226741" y="3470562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12629-43C1-49CD-A0E2-106B155B30D8}"/>
              </a:ext>
            </a:extLst>
          </p:cNvPr>
          <p:cNvSpPr txBox="1"/>
          <p:nvPr/>
        </p:nvSpPr>
        <p:spPr>
          <a:xfrm>
            <a:off x="1561716" y="3470560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E6576-7C44-4E01-B5A2-186F46795E14}"/>
              </a:ext>
            </a:extLst>
          </p:cNvPr>
          <p:cNvSpPr txBox="1"/>
          <p:nvPr/>
        </p:nvSpPr>
        <p:spPr>
          <a:xfrm>
            <a:off x="5348047" y="347810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9EB0-47B9-4224-928F-5FB08158CE81}"/>
              </a:ext>
            </a:extLst>
          </p:cNvPr>
          <p:cNvSpPr txBox="1"/>
          <p:nvPr/>
        </p:nvSpPr>
        <p:spPr>
          <a:xfrm>
            <a:off x="1561716" y="37735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970C248-2B55-445C-A064-A944B02FA264}"/>
              </a:ext>
            </a:extLst>
          </p:cNvPr>
          <p:cNvGraphicFramePr>
            <a:graphicFrameLocks noGrp="1"/>
          </p:cNvGraphicFramePr>
          <p:nvPr/>
        </p:nvGraphicFramePr>
        <p:xfrm>
          <a:off x="765460" y="4661987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$19,000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($1,000)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61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$5,000.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(on November 30th)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09892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08836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08836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1031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29997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294845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138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033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0331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/>
        </p:nvGraphicFramePr>
        <p:xfrm>
          <a:off x="1196132" y="987250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7FAE00-2360-4488-A8EF-EA257EC93CA0}"/>
              </a:ext>
            </a:extLst>
          </p:cNvPr>
          <p:cNvSpPr/>
          <p:nvPr/>
        </p:nvSpPr>
        <p:spPr>
          <a:xfrm>
            <a:off x="1226741" y="3470562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12629-43C1-49CD-A0E2-106B155B30D8}"/>
              </a:ext>
            </a:extLst>
          </p:cNvPr>
          <p:cNvSpPr txBox="1"/>
          <p:nvPr/>
        </p:nvSpPr>
        <p:spPr>
          <a:xfrm>
            <a:off x="1561716" y="3470560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E6576-7C44-4E01-B5A2-186F46795E14}"/>
              </a:ext>
            </a:extLst>
          </p:cNvPr>
          <p:cNvSpPr txBox="1"/>
          <p:nvPr/>
        </p:nvSpPr>
        <p:spPr>
          <a:xfrm>
            <a:off x="5348047" y="347810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9EB0-47B9-4224-928F-5FB08158CE81}"/>
              </a:ext>
            </a:extLst>
          </p:cNvPr>
          <p:cNvSpPr txBox="1"/>
          <p:nvPr/>
        </p:nvSpPr>
        <p:spPr>
          <a:xfrm>
            <a:off x="1561716" y="37735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970C248-2B55-445C-A064-A944B02FA264}"/>
              </a:ext>
            </a:extLst>
          </p:cNvPr>
          <p:cNvGraphicFramePr>
            <a:graphicFrameLocks noGrp="1"/>
          </p:cNvGraphicFramePr>
          <p:nvPr/>
        </p:nvGraphicFramePr>
        <p:xfrm>
          <a:off x="765460" y="4661987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$19,000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($1,000)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$19,000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$19,000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$19,000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67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$5,000.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December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09892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08836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08836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1031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29997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294845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138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033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0331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/>
        </p:nvGraphicFramePr>
        <p:xfrm>
          <a:off x="1196132" y="987250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7FAE00-2360-4488-A8EF-EA257EC93CA0}"/>
              </a:ext>
            </a:extLst>
          </p:cNvPr>
          <p:cNvSpPr/>
          <p:nvPr/>
        </p:nvSpPr>
        <p:spPr>
          <a:xfrm>
            <a:off x="1226741" y="3470562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12629-43C1-49CD-A0E2-106B155B30D8}"/>
              </a:ext>
            </a:extLst>
          </p:cNvPr>
          <p:cNvSpPr txBox="1"/>
          <p:nvPr/>
        </p:nvSpPr>
        <p:spPr>
          <a:xfrm>
            <a:off x="1561716" y="3470560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E6576-7C44-4E01-B5A2-186F46795E14}"/>
              </a:ext>
            </a:extLst>
          </p:cNvPr>
          <p:cNvSpPr txBox="1"/>
          <p:nvPr/>
        </p:nvSpPr>
        <p:spPr>
          <a:xfrm>
            <a:off x="5348047" y="347810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9EB0-47B9-4224-928F-5FB08158CE81}"/>
              </a:ext>
            </a:extLst>
          </p:cNvPr>
          <p:cNvSpPr txBox="1"/>
          <p:nvPr/>
        </p:nvSpPr>
        <p:spPr>
          <a:xfrm>
            <a:off x="1561716" y="37735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A9FA2-61CA-4DE4-8E27-60CD6B9F12B0}"/>
              </a:ext>
            </a:extLst>
          </p:cNvPr>
          <p:cNvSpPr txBox="1"/>
          <p:nvPr/>
        </p:nvSpPr>
        <p:spPr>
          <a:xfrm>
            <a:off x="1634144" y="5199751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8FB849-E19C-4C81-B795-1F0E52495956}"/>
              </a:ext>
            </a:extLst>
          </p:cNvPr>
          <p:cNvSpPr txBox="1"/>
          <p:nvPr/>
        </p:nvSpPr>
        <p:spPr>
          <a:xfrm>
            <a:off x="5420475" y="51891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EA3C5A-4351-469C-9D20-6FF436AC9D2C}"/>
              </a:ext>
            </a:extLst>
          </p:cNvPr>
          <p:cNvSpPr/>
          <p:nvPr/>
        </p:nvSpPr>
        <p:spPr>
          <a:xfrm>
            <a:off x="1226739" y="513788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B7B3E2-04EA-4B1E-8F7E-D16B116C7966}"/>
              </a:ext>
            </a:extLst>
          </p:cNvPr>
          <p:cNvSpPr txBox="1"/>
          <p:nvPr/>
        </p:nvSpPr>
        <p:spPr>
          <a:xfrm>
            <a:off x="1608495" y="470330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3795D-1F29-4F84-94D7-BD558470E5CE}"/>
              </a:ext>
            </a:extLst>
          </p:cNvPr>
          <p:cNvSpPr txBox="1"/>
          <p:nvPr/>
        </p:nvSpPr>
        <p:spPr>
          <a:xfrm>
            <a:off x="5394825" y="469274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7216FA-9489-4A67-BF9B-C609B0DA6ECD}"/>
              </a:ext>
            </a:extLst>
          </p:cNvPr>
          <p:cNvSpPr/>
          <p:nvPr/>
        </p:nvSpPr>
        <p:spPr>
          <a:xfrm>
            <a:off x="1237303" y="4692745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5436BEB-7349-47BD-BCAA-7827E1F6E2B5}"/>
              </a:ext>
            </a:extLst>
          </p:cNvPr>
          <p:cNvSpPr/>
          <p:nvPr/>
        </p:nvSpPr>
        <p:spPr>
          <a:xfrm>
            <a:off x="1261447" y="5659997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65F3-FCC0-45C4-BB14-2CA08DEA5CC3}"/>
              </a:ext>
            </a:extLst>
          </p:cNvPr>
          <p:cNvSpPr txBox="1"/>
          <p:nvPr/>
        </p:nvSpPr>
        <p:spPr>
          <a:xfrm>
            <a:off x="1596422" y="5659995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35598D-A95B-4403-ACBF-F6A8F4FFB92E}"/>
              </a:ext>
            </a:extLst>
          </p:cNvPr>
          <p:cNvSpPr txBox="1"/>
          <p:nvPr/>
        </p:nvSpPr>
        <p:spPr>
          <a:xfrm>
            <a:off x="5382753" y="566754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7CE8F5-8F4E-4A39-A819-D1716DD6F069}"/>
              </a:ext>
            </a:extLst>
          </p:cNvPr>
          <p:cNvSpPr txBox="1"/>
          <p:nvPr/>
        </p:nvSpPr>
        <p:spPr>
          <a:xfrm>
            <a:off x="5376717" y="593890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$3,000</a:t>
            </a:r>
          </a:p>
        </p:txBody>
      </p:sp>
    </p:spTree>
    <p:extLst>
      <p:ext uri="{BB962C8B-B14F-4D97-AF65-F5344CB8AC3E}">
        <p14:creationId xmlns:p14="http://schemas.microsoft.com/office/powerpoint/2010/main" val="2216684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Re-arrange the above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AAA959-C230-4420-B667-B379C29731FA}"/>
              </a:ext>
            </a:extLst>
          </p:cNvPr>
          <p:cNvGrpSpPr/>
          <p:nvPr/>
        </p:nvGrpSpPr>
        <p:grpSpPr>
          <a:xfrm>
            <a:off x="970933" y="1128693"/>
            <a:ext cx="5438920" cy="2762740"/>
            <a:chOff x="581634" y="1101532"/>
            <a:chExt cx="7167806" cy="3883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AE71FE-7561-4692-80FC-5EB9184733A5}"/>
                </a:ext>
              </a:extLst>
            </p:cNvPr>
            <p:cNvSpPr txBox="1"/>
            <p:nvPr/>
          </p:nvSpPr>
          <p:spPr>
            <a:xfrm>
              <a:off x="964895" y="1112095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$20,000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4B2AE0-6760-47CE-8386-0959360528F3}"/>
                </a:ext>
              </a:extLst>
            </p:cNvPr>
            <p:cNvSpPr txBox="1"/>
            <p:nvPr/>
          </p:nvSpPr>
          <p:spPr>
            <a:xfrm>
              <a:off x="4751225" y="1101532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Capital Stock          $20,000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190C02E-A9E2-408E-A9E4-8FF3B802BCC8}"/>
                </a:ext>
              </a:extLst>
            </p:cNvPr>
            <p:cNvSpPr/>
            <p:nvPr/>
          </p:nvSpPr>
          <p:spPr>
            <a:xfrm>
              <a:off x="593703" y="1101532"/>
              <a:ext cx="7098390" cy="379895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9289F2-6293-475C-9D87-C516D6D4945E}"/>
                </a:ext>
              </a:extLst>
            </p:cNvPr>
            <p:cNvSpPr txBox="1"/>
            <p:nvPr/>
          </p:nvSpPr>
          <p:spPr>
            <a:xfrm>
              <a:off x="989039" y="2023487"/>
              <a:ext cx="3135523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Salary Expense         $2,000</a:t>
              </a:r>
              <a:endParaRPr 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320AC1-61C8-4B51-9EBF-A0EC85C08C39}"/>
                </a:ext>
              </a:extLst>
            </p:cNvPr>
            <p:cNvSpPr txBox="1"/>
            <p:nvPr/>
          </p:nvSpPr>
          <p:spPr>
            <a:xfrm>
              <a:off x="4775370" y="2012924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$2,000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FFE4286-7F9B-4F47-86EE-BA980B05F0FF}"/>
                </a:ext>
              </a:extLst>
            </p:cNvPr>
            <p:cNvSpPr/>
            <p:nvPr/>
          </p:nvSpPr>
          <p:spPr>
            <a:xfrm>
              <a:off x="581634" y="1961622"/>
              <a:ext cx="7098390" cy="485523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17AD33-DBC3-4005-AFEC-58F6FD763331}"/>
                </a:ext>
              </a:extLst>
            </p:cNvPr>
            <p:cNvSpPr txBox="1"/>
            <p:nvPr/>
          </p:nvSpPr>
          <p:spPr>
            <a:xfrm>
              <a:off x="963390" y="1527045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  $1,000</a:t>
              </a:r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DF3E43-3EEF-4CB2-9014-5EC95C005286}"/>
                </a:ext>
              </a:extLst>
            </p:cNvPr>
            <p:cNvSpPr txBox="1"/>
            <p:nvPr/>
          </p:nvSpPr>
          <p:spPr>
            <a:xfrm>
              <a:off x="4749720" y="1516482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Revenue (gain)        $1,000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9896365-4DEF-471C-9742-FF463062000B}"/>
                </a:ext>
              </a:extLst>
            </p:cNvPr>
            <p:cNvSpPr/>
            <p:nvPr/>
          </p:nvSpPr>
          <p:spPr>
            <a:xfrm>
              <a:off x="592198" y="1516482"/>
              <a:ext cx="7098390" cy="379895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37FAE00-2360-4488-A8EF-EA257EC93CA0}"/>
                </a:ext>
              </a:extLst>
            </p:cNvPr>
            <p:cNvSpPr/>
            <p:nvPr/>
          </p:nvSpPr>
          <p:spPr>
            <a:xfrm>
              <a:off x="616342" y="2483734"/>
              <a:ext cx="7098390" cy="666887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812629-43C1-49CD-A0E2-106B155B30D8}"/>
                </a:ext>
              </a:extLst>
            </p:cNvPr>
            <p:cNvSpPr txBox="1"/>
            <p:nvPr/>
          </p:nvSpPr>
          <p:spPr>
            <a:xfrm>
              <a:off x="951317" y="2483733"/>
              <a:ext cx="3135523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Revenue (gain)        $1,000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AE6576-7C44-4E01-B5A2-186F46795E14}"/>
                </a:ext>
              </a:extLst>
            </p:cNvPr>
            <p:cNvSpPr txBox="1"/>
            <p:nvPr/>
          </p:nvSpPr>
          <p:spPr>
            <a:xfrm>
              <a:off x="4737648" y="2491277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Salary Expense         $2,000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999EB0-47B9-4224-928F-5FB08158CE81}"/>
                </a:ext>
              </a:extLst>
            </p:cNvPr>
            <p:cNvSpPr txBox="1"/>
            <p:nvPr/>
          </p:nvSpPr>
          <p:spPr>
            <a:xfrm>
              <a:off x="951317" y="2786747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Earnings (loss)        $1,000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0A9FA2-61CA-4DE4-8E27-60CD6B9F12B0}"/>
                </a:ext>
              </a:extLst>
            </p:cNvPr>
            <p:cNvSpPr txBox="1"/>
            <p:nvPr/>
          </p:nvSpPr>
          <p:spPr>
            <a:xfrm>
              <a:off x="1023747" y="3796733"/>
              <a:ext cx="3135523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Salary Expense         $2,000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8FB849-E19C-4C81-B795-1F0E52495956}"/>
                </a:ext>
              </a:extLst>
            </p:cNvPr>
            <p:cNvSpPr txBox="1"/>
            <p:nvPr/>
          </p:nvSpPr>
          <p:spPr>
            <a:xfrm>
              <a:off x="4810078" y="3786170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$2,000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DEA3C5A-4351-469C-9D20-6FF436AC9D2C}"/>
                </a:ext>
              </a:extLst>
            </p:cNvPr>
            <p:cNvSpPr/>
            <p:nvPr/>
          </p:nvSpPr>
          <p:spPr>
            <a:xfrm>
              <a:off x="616342" y="3734867"/>
              <a:ext cx="7098390" cy="485523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B7B3E2-04EA-4B1E-8F7E-D16B116C7966}"/>
                </a:ext>
              </a:extLst>
            </p:cNvPr>
            <p:cNvSpPr txBox="1"/>
            <p:nvPr/>
          </p:nvSpPr>
          <p:spPr>
            <a:xfrm>
              <a:off x="998098" y="3300290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  $5,000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E3795D-1F29-4F84-94D7-BD558470E5CE}"/>
                </a:ext>
              </a:extLst>
            </p:cNvPr>
            <p:cNvSpPr txBox="1"/>
            <p:nvPr/>
          </p:nvSpPr>
          <p:spPr>
            <a:xfrm>
              <a:off x="4784429" y="3289727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Revenue (gain)        $5,000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87216FA-9489-4A67-BF9B-C609B0DA6ECD}"/>
                </a:ext>
              </a:extLst>
            </p:cNvPr>
            <p:cNvSpPr/>
            <p:nvPr/>
          </p:nvSpPr>
          <p:spPr>
            <a:xfrm>
              <a:off x="626906" y="3289727"/>
              <a:ext cx="7098390" cy="379895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436BEB-7349-47BD-BCAA-7827E1F6E2B5}"/>
                </a:ext>
              </a:extLst>
            </p:cNvPr>
            <p:cNvSpPr/>
            <p:nvPr/>
          </p:nvSpPr>
          <p:spPr>
            <a:xfrm>
              <a:off x="651050" y="4256979"/>
              <a:ext cx="7098390" cy="666887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C65F3-FCC0-45C4-BB14-2CA08DEA5CC3}"/>
                </a:ext>
              </a:extLst>
            </p:cNvPr>
            <p:cNvSpPr txBox="1"/>
            <p:nvPr/>
          </p:nvSpPr>
          <p:spPr>
            <a:xfrm>
              <a:off x="986025" y="4256977"/>
              <a:ext cx="3135523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Revenue (gain)        $5,000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35598D-A95B-4403-ACBF-F6A8F4FFB92E}"/>
                </a:ext>
              </a:extLst>
            </p:cNvPr>
            <p:cNvSpPr txBox="1"/>
            <p:nvPr/>
          </p:nvSpPr>
          <p:spPr>
            <a:xfrm>
              <a:off x="4772356" y="4264523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Salary Expense         $2,000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7CE8F5-8F4E-4A39-A819-D1716DD6F069}"/>
                </a:ext>
              </a:extLst>
            </p:cNvPr>
            <p:cNvSpPr txBox="1"/>
            <p:nvPr/>
          </p:nvSpPr>
          <p:spPr>
            <a:xfrm>
              <a:off x="4766320" y="4535883"/>
              <a:ext cx="2924271" cy="4494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Earnings                      $3,000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4C00D4-A75A-4F1B-A760-D2C872F6D938}"/>
              </a:ext>
            </a:extLst>
          </p:cNvPr>
          <p:cNvSpPr/>
          <p:nvPr/>
        </p:nvSpPr>
        <p:spPr>
          <a:xfrm>
            <a:off x="1086411" y="4482465"/>
            <a:ext cx="7324258" cy="99756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CF2B8-D115-4AF4-BB6B-F54C1577B0F9}"/>
              </a:ext>
            </a:extLst>
          </p:cNvPr>
          <p:cNvSpPr txBox="1"/>
          <p:nvPr/>
        </p:nvSpPr>
        <p:spPr>
          <a:xfrm>
            <a:off x="1436477" y="4596387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$22,000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4384E6-4B62-40E3-9778-634473F1404F}"/>
              </a:ext>
            </a:extLst>
          </p:cNvPr>
          <p:cNvSpPr txBox="1"/>
          <p:nvPr/>
        </p:nvSpPr>
        <p:spPr>
          <a:xfrm>
            <a:off x="5361624" y="458712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$20,000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E3E4F-7B46-4A42-9643-2EA46E742E1F}"/>
              </a:ext>
            </a:extLst>
          </p:cNvPr>
          <p:cNvSpPr txBox="1"/>
          <p:nvPr/>
        </p:nvSpPr>
        <p:spPr>
          <a:xfrm>
            <a:off x="5361624" y="495732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$2,000</a:t>
            </a:r>
          </a:p>
        </p:txBody>
      </p:sp>
    </p:spTree>
    <p:extLst>
      <p:ext uri="{BB962C8B-B14F-4D97-AF65-F5344CB8AC3E}">
        <p14:creationId xmlns:p14="http://schemas.microsoft.com/office/powerpoint/2010/main" val="3634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40" grpId="0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Re-arrange the above (Or accumulated accounting records)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(on December 30th)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4C00D4-A75A-4F1B-A760-D2C872F6D938}"/>
              </a:ext>
            </a:extLst>
          </p:cNvPr>
          <p:cNvSpPr/>
          <p:nvPr/>
        </p:nvSpPr>
        <p:spPr>
          <a:xfrm>
            <a:off x="909871" y="1223217"/>
            <a:ext cx="7324258" cy="99756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CF2B8-D115-4AF4-BB6B-F54C1577B0F9}"/>
              </a:ext>
            </a:extLst>
          </p:cNvPr>
          <p:cNvSpPr txBox="1"/>
          <p:nvPr/>
        </p:nvSpPr>
        <p:spPr>
          <a:xfrm>
            <a:off x="1259937" y="1337139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$22,000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4384E6-4B62-40E3-9778-634473F1404F}"/>
              </a:ext>
            </a:extLst>
          </p:cNvPr>
          <p:cNvSpPr txBox="1"/>
          <p:nvPr/>
        </p:nvSpPr>
        <p:spPr>
          <a:xfrm>
            <a:off x="5185084" y="13278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$20,000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E3E4F-7B46-4A42-9643-2EA46E742E1F}"/>
              </a:ext>
            </a:extLst>
          </p:cNvPr>
          <p:cNvSpPr txBox="1"/>
          <p:nvPr/>
        </p:nvSpPr>
        <p:spPr>
          <a:xfrm>
            <a:off x="5185084" y="169807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$2,000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A85A888-666D-4DC1-912E-5E3D3FF6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65074"/>
              </p:ext>
            </p:extLst>
          </p:nvPr>
        </p:nvGraphicFramePr>
        <p:xfrm>
          <a:off x="949287" y="3783800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$22,000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$22,000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$22,000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7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-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-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Income Statement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C06C3B-1258-4564-9259-9AC093F53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96963"/>
              </p:ext>
            </p:extLst>
          </p:nvPr>
        </p:nvGraphicFramePr>
        <p:xfrm>
          <a:off x="1196132" y="779023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66C8F-75EB-432C-9DF4-4A07EABA1D85}"/>
              </a:ext>
            </a:extLst>
          </p:cNvPr>
          <p:cNvSpPr/>
          <p:nvPr/>
        </p:nvSpPr>
        <p:spPr>
          <a:xfrm>
            <a:off x="1226741" y="1985803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60002-D442-4CDB-A45F-5FF398CC0E69}"/>
              </a:ext>
            </a:extLst>
          </p:cNvPr>
          <p:cNvSpPr txBox="1"/>
          <p:nvPr/>
        </p:nvSpPr>
        <p:spPr>
          <a:xfrm>
            <a:off x="1561716" y="1985801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8A79C-9A42-41EB-B3EC-10A31601041F}"/>
              </a:ext>
            </a:extLst>
          </p:cNvPr>
          <p:cNvSpPr txBox="1"/>
          <p:nvPr/>
        </p:nvSpPr>
        <p:spPr>
          <a:xfrm>
            <a:off x="5348047" y="199334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A99FC-ED63-45E2-AC9E-7442F790C2C5}"/>
              </a:ext>
            </a:extLst>
          </p:cNvPr>
          <p:cNvSpPr txBox="1"/>
          <p:nvPr/>
        </p:nvSpPr>
        <p:spPr>
          <a:xfrm>
            <a:off x="1561716" y="2288816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EFAC2B-5A1B-4A37-9C00-D07244365ECB}"/>
              </a:ext>
            </a:extLst>
          </p:cNvPr>
          <p:cNvSpPr/>
          <p:nvPr/>
        </p:nvSpPr>
        <p:spPr>
          <a:xfrm>
            <a:off x="1261447" y="3052606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17136-AD28-43FF-8712-5AF8DAED5A27}"/>
              </a:ext>
            </a:extLst>
          </p:cNvPr>
          <p:cNvSpPr txBox="1"/>
          <p:nvPr/>
        </p:nvSpPr>
        <p:spPr>
          <a:xfrm>
            <a:off x="1596422" y="3052604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3B6F2-F07E-4268-B1FD-F7DFD6CE806A}"/>
              </a:ext>
            </a:extLst>
          </p:cNvPr>
          <p:cNvSpPr txBox="1"/>
          <p:nvPr/>
        </p:nvSpPr>
        <p:spPr>
          <a:xfrm>
            <a:off x="5382753" y="306015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157D9-8844-4CF0-A579-12EBEC9F79C4}"/>
              </a:ext>
            </a:extLst>
          </p:cNvPr>
          <p:cNvSpPr txBox="1"/>
          <p:nvPr/>
        </p:nvSpPr>
        <p:spPr>
          <a:xfrm>
            <a:off x="5376717" y="333151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$3,000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6BAF97A-7679-4BC2-AD6A-6C1C15AA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26612"/>
              </p:ext>
            </p:extLst>
          </p:nvPr>
        </p:nvGraphicFramePr>
        <p:xfrm>
          <a:off x="1457608" y="4720164"/>
          <a:ext cx="6292158" cy="1327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05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12088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959508">
                  <a:extLst>
                    <a:ext uri="{9D8B030D-6E8A-4147-A177-3AD203B41FA5}">
                      <a16:colId xmlns:a16="http://schemas.microsoft.com/office/drawing/2014/main" val="3504758297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November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Consulting Revenue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$1,000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$5,000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$2,000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$2,000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 (loss)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$(1,000)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$3,000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31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&lt;Balance Sheet&gt;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ST Consulting</a:t>
            </a:r>
            <a:endParaRPr lang="en-US" sz="2000" i="1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November 30, 2021 and December 31, 2021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A85A888-666D-4DC1-912E-5E3D3FF6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76364"/>
              </p:ext>
            </p:extLst>
          </p:nvPr>
        </p:nvGraphicFramePr>
        <p:xfrm>
          <a:off x="765460" y="2297909"/>
          <a:ext cx="8107944" cy="3290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6740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69274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48977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3372749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050204">
                  <a:extLst>
                    <a:ext uri="{9D8B030D-6E8A-4147-A177-3AD203B41FA5}">
                      <a16:colId xmlns:a16="http://schemas.microsoft.com/office/drawing/2014/main" val="3165220851"/>
                    </a:ext>
                  </a:extLst>
                </a:gridCol>
              </a:tblGrid>
              <a:tr h="36484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Nov.               Dec.                                                                               Nov.                  Dec.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4617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                                            $19,000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$22,000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                                          0$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                                        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346179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                                                ($1,000)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346179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                                      $19,000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50199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$19,000          $22,000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$19,000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$22,000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1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7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For now, they hired Sally and Nancy. (Only Sally and Nancy are the employees of the company.)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- ST Consulting borrowed $9,000 from a bank for ten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 (Statement of Income)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ST Consulting                                           </a:t>
            </a:r>
            <a:r>
              <a:rPr lang="en-US" sz="20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Statement of Comprehensive Income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For the Year Ended December 31, 2021 and 2020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20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Periods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/>
        </p:nvGraphicFramePr>
        <p:xfrm>
          <a:off x="1276538" y="4188895"/>
          <a:ext cx="5993394" cy="1659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236505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                    2020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$(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11,000)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981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was established.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850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was established.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3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Nov. 30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5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Nov. 30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49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137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16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Dec. 31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9270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Dec. 31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03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January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12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January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                    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Point in time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/>
        </p:nvGraphicFramePr>
        <p:xfrm>
          <a:off x="2315703" y="3265813"/>
          <a:ext cx="4282855" cy="3447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52596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659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65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10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LIABILITIES AND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78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133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960191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5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44103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LIABILITIES and EQUITY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98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January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Jan. 31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53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January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Jan. 31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948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at the end of three months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11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at the end of three months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18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234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More examples)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company buys land by paying $10,000 of cash.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company borrows money ($5,000) from a bank.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The company pays interest expense by paying $150 of cash.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The company repays the whole bank loan.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46503" y="21049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                       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32833" y="20943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$10,000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175311" y="19887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47E7C-6C2A-4883-9880-9C5112AC14F4}"/>
              </a:ext>
            </a:extLst>
          </p:cNvPr>
          <p:cNvSpPr txBox="1"/>
          <p:nvPr/>
        </p:nvSpPr>
        <p:spPr>
          <a:xfrm>
            <a:off x="1584603" y="34638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48210-2A28-42F5-831E-15BF1B3EDABD}"/>
              </a:ext>
            </a:extLst>
          </p:cNvPr>
          <p:cNvSpPr txBox="1"/>
          <p:nvPr/>
        </p:nvSpPr>
        <p:spPr>
          <a:xfrm>
            <a:off x="5370933" y="34532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$5,000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DF7840-76FC-462F-B0FF-DED7F2C4E5F9}"/>
              </a:ext>
            </a:extLst>
          </p:cNvPr>
          <p:cNvSpPr/>
          <p:nvPr/>
        </p:nvSpPr>
        <p:spPr>
          <a:xfrm>
            <a:off x="1213411" y="33476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630E3-7781-47B6-BC92-1EF628CDC88E}"/>
              </a:ext>
            </a:extLst>
          </p:cNvPr>
          <p:cNvSpPr txBox="1"/>
          <p:nvPr/>
        </p:nvSpPr>
        <p:spPr>
          <a:xfrm>
            <a:off x="1635403" y="45941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Expense       $150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ED99B-F4A2-4414-8564-AB0B5C1B862B}"/>
              </a:ext>
            </a:extLst>
          </p:cNvPr>
          <p:cNvSpPr txBox="1"/>
          <p:nvPr/>
        </p:nvSpPr>
        <p:spPr>
          <a:xfrm>
            <a:off x="5421733" y="45835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$150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A85D94-358A-436D-B7B4-5C56B72E0E97}"/>
              </a:ext>
            </a:extLst>
          </p:cNvPr>
          <p:cNvSpPr/>
          <p:nvPr/>
        </p:nvSpPr>
        <p:spPr>
          <a:xfrm>
            <a:off x="1264211" y="44779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F10FC-2606-41E5-B0B2-107837C7E204}"/>
              </a:ext>
            </a:extLst>
          </p:cNvPr>
          <p:cNvSpPr txBox="1"/>
          <p:nvPr/>
        </p:nvSpPr>
        <p:spPr>
          <a:xfrm>
            <a:off x="1686203" y="597845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$5,000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38655-2A85-4C2D-8ECA-0A7AC4619C2B}"/>
              </a:ext>
            </a:extLst>
          </p:cNvPr>
          <p:cNvSpPr txBox="1"/>
          <p:nvPr/>
        </p:nvSpPr>
        <p:spPr>
          <a:xfrm>
            <a:off x="5472533" y="5967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CD9CF7-C1FB-4C8E-8A32-617B2A7D53CD}"/>
              </a:ext>
            </a:extLst>
          </p:cNvPr>
          <p:cNvSpPr/>
          <p:nvPr/>
        </p:nvSpPr>
        <p:spPr>
          <a:xfrm>
            <a:off x="1315011" y="58622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Homework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homework will be posted on E-class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Due date is March 21, 09:59 AM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7BD21-E52B-4BE2-9F52-BA7461DE33C8}"/>
              </a:ext>
            </a:extLst>
          </p:cNvPr>
          <p:cNvSpPr txBox="1"/>
          <p:nvPr/>
        </p:nvSpPr>
        <p:spPr>
          <a:xfrm>
            <a:off x="1035050" y="3683000"/>
            <a:ext cx="70739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Let’s assume that you are the head of accounting department of ABC Inc. The following are transactions of ABC Inc. Please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 general entries </a:t>
            </a:r>
            <a:r>
              <a:rPr lang="en-US" dirty="0"/>
              <a:t>on each transaction.</a:t>
            </a:r>
          </a:p>
          <a:p>
            <a:endParaRPr lang="en-US" dirty="0"/>
          </a:p>
          <a:p>
            <a:r>
              <a:rPr lang="en-US" dirty="0"/>
              <a:t>(Tr#1)</a:t>
            </a:r>
          </a:p>
          <a:p>
            <a:r>
              <a:rPr lang="en-US" dirty="0"/>
              <a:t>   ABC Inc. issued stocks. The capital stock was increased by $1,000. The company received $1,000 of cash for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47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4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                                           </a:t>
            </a:r>
            <a:r>
              <a:rPr lang="en-US" sz="16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  <a:endParaRPr lang="en-US" sz="2000" i="1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16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Point in time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7224"/>
              </p:ext>
            </p:extLst>
          </p:nvPr>
        </p:nvGraphicFramePr>
        <p:xfrm>
          <a:off x="775058" y="3401688"/>
          <a:ext cx="7740291" cy="2673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18588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$30,920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$31,920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TOTAL LIABILITIES and EQUITY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2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5 types of items in the income statement and balance sheet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Liability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Equity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Gain (or revenue, profit)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Expense (or cost, loss)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3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17598</TotalTime>
  <Words>5917</Words>
  <Application>Microsoft Office PowerPoint</Application>
  <PresentationFormat>화면 슬라이드 쇼(4:3)</PresentationFormat>
  <Paragraphs>1587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Calibri</vt:lpstr>
      <vt:lpstr>Wingdings</vt:lpstr>
      <vt:lpstr>맑은 고딕</vt:lpstr>
      <vt:lpstr>Cambria Math</vt:lpstr>
      <vt:lpstr>Times New Roman</vt:lpstr>
      <vt:lpstr>Arial</vt:lpstr>
      <vt:lpstr>Calibri Light</vt:lpstr>
      <vt:lpstr>Office Theme</vt:lpstr>
      <vt:lpstr>Recording Transactions - Accounting Principles</vt:lpstr>
      <vt:lpstr>Agenda</vt:lpstr>
      <vt:lpstr>Recap the last class</vt:lpstr>
      <vt:lpstr>The Value of Corporations: Simplified Examples</vt:lpstr>
      <vt:lpstr>Income Statement (Statement of Income)</vt:lpstr>
      <vt:lpstr>Balance Sheet</vt:lpstr>
      <vt:lpstr>Balance Sheet</vt:lpstr>
      <vt:lpstr>Any Questions? (Recap)</vt:lpstr>
      <vt:lpstr>Types of Items</vt:lpstr>
      <vt:lpstr>Income Statement</vt:lpstr>
      <vt:lpstr>Balance Sheet</vt:lpstr>
      <vt:lpstr>Format of Accounting Records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Any Questions? (Attendance Check)</vt:lpstr>
      <vt:lpstr>Format of Accounting Records (Expense/Loss)</vt:lpstr>
      <vt:lpstr>Format of Accounting Records (Revenue/Gain)</vt:lpstr>
      <vt:lpstr>Consulting Company Case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Consulting Company Case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Any Questions?</vt:lpstr>
      <vt:lpstr>Consulting Company Case #3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 Consulting Case #3</vt:lpstr>
      <vt:lpstr>PowerPoint 프레젠테이션</vt:lpstr>
      <vt:lpstr>Homework #1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202</cp:revision>
  <dcterms:created xsi:type="dcterms:W3CDTF">2021-07-21T22:11:42Z</dcterms:created>
  <dcterms:modified xsi:type="dcterms:W3CDTF">2022-03-07T00:30:27Z</dcterms:modified>
</cp:coreProperties>
</file>