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0" r:id="rId4"/>
    <p:sldId id="431" r:id="rId5"/>
    <p:sldId id="432" r:id="rId6"/>
    <p:sldId id="506" r:id="rId7"/>
    <p:sldId id="517" r:id="rId8"/>
    <p:sldId id="510" r:id="rId9"/>
    <p:sldId id="511" r:id="rId10"/>
    <p:sldId id="394" r:id="rId11"/>
    <p:sldId id="507" r:id="rId12"/>
    <p:sldId id="509" r:id="rId13"/>
    <p:sldId id="508" r:id="rId14"/>
    <p:sldId id="512" r:id="rId15"/>
    <p:sldId id="515" r:id="rId16"/>
    <p:sldId id="516" r:id="rId17"/>
    <p:sldId id="520" r:id="rId18"/>
    <p:sldId id="521" r:id="rId19"/>
    <p:sldId id="522" r:id="rId20"/>
    <p:sldId id="523" r:id="rId21"/>
    <p:sldId id="518" r:id="rId22"/>
    <p:sldId id="519" r:id="rId23"/>
    <p:sldId id="526" r:id="rId24"/>
    <p:sldId id="524" r:id="rId25"/>
    <p:sldId id="525" r:id="rId26"/>
    <p:sldId id="527" r:id="rId27"/>
    <p:sldId id="503" r:id="rId28"/>
    <p:sldId id="528" r:id="rId29"/>
    <p:sldId id="529" r:id="rId30"/>
    <p:sldId id="530" r:id="rId31"/>
    <p:sldId id="532" r:id="rId32"/>
    <p:sldId id="531" r:id="rId33"/>
    <p:sldId id="499" r:id="rId34"/>
    <p:sldId id="533" r:id="rId35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MS UI Gothic" panose="020B0600070205080204" pitchFamily="34" charset="-128"/>
      <p:regular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Cambria Math" panose="02040503050406030204" pitchFamily="18" charset="0"/>
      <p:regular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96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ind.krx.co.kr/" TargetMode="External"/><Relationship Id="rId2" Type="http://schemas.openxmlformats.org/officeDocument/2006/relationships/hyperlink" Target="https://dart.fss.or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ind.krx.co.kr/main.do?method=loadInitPage&amp;scrnmode=1" TargetMode="External"/><Relationship Id="rId3" Type="http://schemas.openxmlformats.org/officeDocument/2006/relationships/hyperlink" Target="https://www.mk.co.kr/star/musics/view/2022/02/184456/" TargetMode="External"/><Relationship Id="rId7" Type="http://schemas.openxmlformats.org/officeDocument/2006/relationships/hyperlink" Target="https://news.einfomax.co.kr/news/articleView.html?idxno=4082054" TargetMode="External"/><Relationship Id="rId2" Type="http://schemas.openxmlformats.org/officeDocument/2006/relationships/hyperlink" Target="http://www.newsfreezone.co.kr/news/articleView.html?idxno=3630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today.co.kr/news/view/2069777" TargetMode="External"/><Relationship Id="rId5" Type="http://schemas.openxmlformats.org/officeDocument/2006/relationships/hyperlink" Target="https://news.mt.co.kr/mtview.php?no=2019032514074829210" TargetMode="External"/><Relationship Id="rId4" Type="http://schemas.openxmlformats.org/officeDocument/2006/relationships/hyperlink" Target="https://m.mk.co.kr/news/stock/view/2022/02/143443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and Closing Entries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2022. 3.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(Recap)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Korean Companies:</a:t>
            </a: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https://dart.fss.or.kr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/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://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kind.krx.co.kr/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58541-DAB9-417D-AD8E-60CB85B5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345" y="4074059"/>
            <a:ext cx="3802035" cy="2072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B6D359-B1C0-466C-AF0B-B10648374A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874"/>
          <a:stretch/>
        </p:blipFill>
        <p:spPr>
          <a:xfrm>
            <a:off x="236922" y="4096381"/>
            <a:ext cx="4072714" cy="20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Korean Companies:</a:t>
            </a: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- Samsung Electronics (</a:t>
            </a:r>
            <a:r>
              <a:rPr lang="ko-KR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삼성전자</a:t>
            </a: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- NAVER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38E38-C36E-491C-BD0A-47FD7EDF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24" y="3738360"/>
            <a:ext cx="2989802" cy="2910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E11DD2-2CDA-4A8E-BD46-AEE6E5BE7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647" y="3738360"/>
            <a:ext cx="3253712" cy="29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Media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News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articles</a:t>
            </a: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http://www.newsfreezone.co.kr/news/articleView.html?idxno=363042</a:t>
            </a: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https://www.mk.co.kr/star/musics/view/2022/02/184456/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4"/>
              </a:rPr>
              <a:t>https://m.mk.co.kr/news/stock/view/2022/02/143443/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5"/>
              </a:rPr>
              <a:t>https://news.mt.co.kr/mtview.php?no=2019032514074829210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  <a:hlinkClick r:id="rId6"/>
              </a:rPr>
              <a:t>https://www.etoday.co.kr/news/view/2069777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altLang="ko-K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  <a:hlinkClick r:id="rId7"/>
              </a:rPr>
              <a:t>https://news.einfomax.co.kr/news/articleView.html?idxno=4082054</a:t>
            </a:r>
            <a:endParaRPr lang="en-US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2400"/>
              </a:spcAft>
              <a:buNone/>
            </a:pP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e.g.) Tangible Assets, Marketing expense, Interest expense, etc.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hlinkClick r:id="rId8"/>
              </a:rPr>
              <a:t> 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- They ran their business from November to December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(multiple periods).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#9)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Excel file for details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1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borrowed $10,000 with 5% annual interest rate from a Bank on Oct.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The borrowing period is one year.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The principal ($10,000) and its interest ($500) will be paid on  Sep. 30th, 2022 by cash.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What is the interest expense during the year 2021?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Option #1) Zero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Option #2) $500 * 3 / 12 = $125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Option #3) $500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borrowed $10,000 with 5% annual interest rate from a Bank on Oct.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The borrowing period is one year.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The principal ($10,000) and its interest ($500) will be paid on  Sep. 30th, 2022 by cash.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How should ST consulting make its accounting record for its interest expense?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599438" y="5492956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Expense     $125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722709" y="5468715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Unpaid Interest Expense $125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192033" y="5105171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244846" y="5120258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Dec.31., 2021</a:t>
            </a:r>
            <a:endParaRPr lang="en-US" sz="1400" dirty="0">
              <a:solidFill>
                <a:srgbClr val="161B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rented a shop with $10,000 of deposit and $500 of monthly fee for two years from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 to Nov. 30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, 2023.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ST Consulting paid $10,000 of cash as deposit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515938" indent="-51593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And ST Consulting also paid $1,500 of cash for its three-month rent fee in advance as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288925" indent="-288925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Accounting Records 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2021?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599438" y="4542349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$10,000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722709" y="4518108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$10,000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192033" y="4154564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244846" y="4169651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4E7A3-CC8B-4062-B90C-DC4C14BB6396}"/>
              </a:ext>
            </a:extLst>
          </p:cNvPr>
          <p:cNvSpPr txBox="1"/>
          <p:nvPr/>
        </p:nvSpPr>
        <p:spPr>
          <a:xfrm>
            <a:off x="1552663" y="5799271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Pre-paid Rent Fee      $1,500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83D6D-FBB6-4011-84E1-A81E6F942809}"/>
              </a:ext>
            </a:extLst>
          </p:cNvPr>
          <p:cNvSpPr txBox="1"/>
          <p:nvPr/>
        </p:nvSpPr>
        <p:spPr>
          <a:xfrm>
            <a:off x="4675934" y="5775030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$1,500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C563F8-3DAC-4178-80E9-8CE43574C330}"/>
              </a:ext>
            </a:extLst>
          </p:cNvPr>
          <p:cNvSpPr/>
          <p:nvPr/>
        </p:nvSpPr>
        <p:spPr>
          <a:xfrm>
            <a:off x="1145258" y="5411486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EAB97-52E9-47CB-9EE0-DF2E20FF249E}"/>
              </a:ext>
            </a:extLst>
          </p:cNvPr>
          <p:cNvSpPr txBox="1"/>
          <p:nvPr/>
        </p:nvSpPr>
        <p:spPr>
          <a:xfrm>
            <a:off x="1198071" y="5426573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4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Financial Statements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Media Examples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Accounting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Terms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Cash Accounting vs. Accrual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rented a shop with $10,000 of deposit and $500 of monthly fee for two years from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 to Nov. 30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, 2023.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ST Consulting paid $10,000 of cash as deposit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515938" indent="-5159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And ST Consulting also paid $1,500 of cash for its three-month rent fee in advance as cash on 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2021.</a:t>
            </a: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Accounting Records 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Dec.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2021?</a:t>
            </a: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Accounting Records 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Dec. 31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2021?</a:t>
            </a:r>
          </a:p>
          <a:p>
            <a:pPr marL="288925" indent="-288925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FA11-CB3F-4824-A5F1-4D7B9FDD9E03}"/>
              </a:ext>
            </a:extLst>
          </p:cNvPr>
          <p:cNvSpPr txBox="1"/>
          <p:nvPr/>
        </p:nvSpPr>
        <p:spPr>
          <a:xfrm>
            <a:off x="1599438" y="4125893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$10,000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9E999-D0C0-4DEC-BC81-016F11005CA4}"/>
              </a:ext>
            </a:extLst>
          </p:cNvPr>
          <p:cNvSpPr txBox="1"/>
          <p:nvPr/>
        </p:nvSpPr>
        <p:spPr>
          <a:xfrm>
            <a:off x="4722709" y="4101652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$10,000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77BDC6-0A52-4DE2-94C8-6D24EA4E5F84}"/>
              </a:ext>
            </a:extLst>
          </p:cNvPr>
          <p:cNvSpPr/>
          <p:nvPr/>
        </p:nvSpPr>
        <p:spPr>
          <a:xfrm>
            <a:off x="1192033" y="3738108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C7E2-DBB1-4E5C-8273-99090DEFE242}"/>
              </a:ext>
            </a:extLst>
          </p:cNvPr>
          <p:cNvSpPr txBox="1"/>
          <p:nvPr/>
        </p:nvSpPr>
        <p:spPr>
          <a:xfrm>
            <a:off x="1244846" y="3753195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4E7A3-CC8B-4062-B90C-DC4C14BB6396}"/>
              </a:ext>
            </a:extLst>
          </p:cNvPr>
          <p:cNvSpPr txBox="1"/>
          <p:nvPr/>
        </p:nvSpPr>
        <p:spPr>
          <a:xfrm>
            <a:off x="1552663" y="5011628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Pre-paid Rent Fee      $1,500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83D6D-FBB6-4011-84E1-A81E6F942809}"/>
              </a:ext>
            </a:extLst>
          </p:cNvPr>
          <p:cNvSpPr txBox="1"/>
          <p:nvPr/>
        </p:nvSpPr>
        <p:spPr>
          <a:xfrm>
            <a:off x="4675934" y="4987387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   $1,500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C563F8-3DAC-4178-80E9-8CE43574C330}"/>
              </a:ext>
            </a:extLst>
          </p:cNvPr>
          <p:cNvSpPr/>
          <p:nvPr/>
        </p:nvSpPr>
        <p:spPr>
          <a:xfrm>
            <a:off x="1145258" y="4623843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EAB97-52E9-47CB-9EE0-DF2E20FF249E}"/>
              </a:ext>
            </a:extLst>
          </p:cNvPr>
          <p:cNvSpPr txBox="1"/>
          <p:nvPr/>
        </p:nvSpPr>
        <p:spPr>
          <a:xfrm>
            <a:off x="1198071" y="4638930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C198B-2EDE-4DF0-BECB-7E1891C17789}"/>
              </a:ext>
            </a:extLst>
          </p:cNvPr>
          <p:cNvSpPr txBox="1"/>
          <p:nvPr/>
        </p:nvSpPr>
        <p:spPr>
          <a:xfrm>
            <a:off x="1523994" y="6241387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Rent Expense             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DDE28-210E-497A-968F-098C849B7D5F}"/>
              </a:ext>
            </a:extLst>
          </p:cNvPr>
          <p:cNvSpPr txBox="1"/>
          <p:nvPr/>
        </p:nvSpPr>
        <p:spPr>
          <a:xfrm>
            <a:off x="4647265" y="6217146"/>
            <a:ext cx="32292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Pre-paid Rent Fee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F4D7FA-248D-4B3C-8511-38C6C956C237}"/>
              </a:ext>
            </a:extLst>
          </p:cNvPr>
          <p:cNvSpPr/>
          <p:nvPr/>
        </p:nvSpPr>
        <p:spPr>
          <a:xfrm>
            <a:off x="1116589" y="5853602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B8168-E55F-4C6B-96C8-3A624951D97D}"/>
              </a:ext>
            </a:extLst>
          </p:cNvPr>
          <p:cNvSpPr txBox="1"/>
          <p:nvPr/>
        </p:nvSpPr>
        <p:spPr>
          <a:xfrm>
            <a:off x="1169402" y="5868689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Dec.31., 2021</a:t>
            </a:r>
            <a:endParaRPr lang="en-US" sz="1400" dirty="0">
              <a:solidFill>
                <a:srgbClr val="161B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Journal Entry (General Journal Entry)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Left Item: Credit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Right Item: Debit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Example of Journal Entry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(Cr)  Cash             $2,000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(Dr)    Bank Loan    $2,000</a:t>
            </a: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Trial Balance 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Aggregated all journal entries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Adjusting Entries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Reflecting accrual accounting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- 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38CB1-D2CA-4279-8731-2CDDA26B52B6}"/>
              </a:ext>
            </a:extLst>
          </p:cNvPr>
          <p:cNvSpPr txBox="1"/>
          <p:nvPr/>
        </p:nvSpPr>
        <p:spPr>
          <a:xfrm>
            <a:off x="1825771" y="4895428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Expense     $125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E0CAA-D75E-4724-83D5-A52C7839A728}"/>
              </a:ext>
            </a:extLst>
          </p:cNvPr>
          <p:cNvSpPr txBox="1"/>
          <p:nvPr/>
        </p:nvSpPr>
        <p:spPr>
          <a:xfrm>
            <a:off x="4949042" y="4871187"/>
            <a:ext cx="3229257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Unpaid Interest Expense $125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B68B7-DB88-4B2B-9B08-CB94A36FD033}"/>
              </a:ext>
            </a:extLst>
          </p:cNvPr>
          <p:cNvSpPr/>
          <p:nvPr/>
        </p:nvSpPr>
        <p:spPr>
          <a:xfrm>
            <a:off x="1418366" y="4507643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BECC5-0C8B-4437-9A78-7DD59FC5B0CB}"/>
              </a:ext>
            </a:extLst>
          </p:cNvPr>
          <p:cNvSpPr txBox="1"/>
          <p:nvPr/>
        </p:nvSpPr>
        <p:spPr>
          <a:xfrm>
            <a:off x="1471179" y="4522730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Dec.31., 2021</a:t>
            </a:r>
            <a:endParaRPr lang="en-US" sz="1400" dirty="0">
              <a:solidFill>
                <a:srgbClr val="161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C2B13-547A-4C06-B1D2-3B3A2FF9DF3A}"/>
              </a:ext>
            </a:extLst>
          </p:cNvPr>
          <p:cNvSpPr txBox="1"/>
          <p:nvPr/>
        </p:nvSpPr>
        <p:spPr>
          <a:xfrm>
            <a:off x="1849914" y="5960732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Rent Expense             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6FC29-A95F-41FD-BCA9-EABA7690081F}"/>
              </a:ext>
            </a:extLst>
          </p:cNvPr>
          <p:cNvSpPr txBox="1"/>
          <p:nvPr/>
        </p:nvSpPr>
        <p:spPr>
          <a:xfrm>
            <a:off x="4973185" y="5936491"/>
            <a:ext cx="32292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Pre-paid Rent Fee      $500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AAD06D-D958-40AE-AC7C-71A7CB97E26C}"/>
              </a:ext>
            </a:extLst>
          </p:cNvPr>
          <p:cNvSpPr/>
          <p:nvPr/>
        </p:nvSpPr>
        <p:spPr>
          <a:xfrm>
            <a:off x="1442509" y="5572947"/>
            <a:ext cx="7098390" cy="833902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7F366-CE13-4D6E-BF5B-D47CDF89040A}"/>
              </a:ext>
            </a:extLst>
          </p:cNvPr>
          <p:cNvSpPr txBox="1"/>
          <p:nvPr/>
        </p:nvSpPr>
        <p:spPr>
          <a:xfrm>
            <a:off x="1495322" y="5588034"/>
            <a:ext cx="31355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Dec.31., 2021</a:t>
            </a:r>
            <a:endParaRPr lang="en-US" sz="1400" dirty="0">
              <a:solidFill>
                <a:srgbClr val="161B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30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Types of Adjusting Entries</a:t>
            </a:r>
          </a:p>
          <a:p>
            <a:pPr marL="0" indent="0">
              <a:lnSpc>
                <a:spcPts val="2000"/>
              </a:lnSpc>
              <a:spcAft>
                <a:spcPts val="30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1) Unrecorded receivables  </a:t>
            </a:r>
          </a:p>
          <a:p>
            <a:pPr marL="0" indent="0">
              <a:lnSpc>
                <a:spcPts val="2000"/>
              </a:lnSpc>
              <a:spcAft>
                <a:spcPts val="30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2) Unrecorded liabilities  </a:t>
            </a:r>
          </a:p>
          <a:p>
            <a:pPr marL="0" indent="0">
              <a:lnSpc>
                <a:spcPts val="2000"/>
              </a:lnSpc>
              <a:spcAft>
                <a:spcPts val="30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3) Prepaid expenses  </a:t>
            </a:r>
          </a:p>
          <a:p>
            <a:pPr marL="0" indent="0">
              <a:lnSpc>
                <a:spcPts val="2000"/>
              </a:lnSpc>
              <a:spcAft>
                <a:spcPts val="30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4) Unearned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revenues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Trial Balance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Adjusted Trial Balance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Trial Balance  + Adjusting Entries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Closing Entries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Moving revenue accounts and expense accounts into one equity account</a:t>
            </a:r>
          </a:p>
          <a:p>
            <a:pPr marL="461963" indent="-46196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After closing entries, there will be zero balance amounts in revenue and expense accounts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- Example: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47A3A6-AAFA-489B-810E-A2C7835EDDCF}"/>
              </a:ext>
            </a:extLst>
          </p:cNvPr>
          <p:cNvSpPr/>
          <p:nvPr/>
        </p:nvSpPr>
        <p:spPr>
          <a:xfrm>
            <a:off x="1324819" y="5569466"/>
            <a:ext cx="7098390" cy="66688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1FAE7-EA76-4141-A405-FD447486D45D}"/>
              </a:ext>
            </a:extLst>
          </p:cNvPr>
          <p:cNvSpPr txBox="1"/>
          <p:nvPr/>
        </p:nvSpPr>
        <p:spPr>
          <a:xfrm>
            <a:off x="1659794" y="5569464"/>
            <a:ext cx="3135523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$5,000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8CC0B-D319-4C04-B5F2-FFA968CD564C}"/>
              </a:ext>
            </a:extLst>
          </p:cNvPr>
          <p:cNvSpPr txBox="1"/>
          <p:nvPr/>
        </p:nvSpPr>
        <p:spPr>
          <a:xfrm>
            <a:off x="5446125" y="5577010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Expense         $2,000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5A44F9-1B06-4CBF-A198-CC6BF981307B}"/>
              </a:ext>
            </a:extLst>
          </p:cNvPr>
          <p:cNvSpPr txBox="1"/>
          <p:nvPr/>
        </p:nvSpPr>
        <p:spPr>
          <a:xfrm>
            <a:off x="5440089" y="584837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Earnings                      $3,000</a:t>
            </a:r>
          </a:p>
        </p:txBody>
      </p:sp>
    </p:spTree>
    <p:extLst>
      <p:ext uri="{BB962C8B-B14F-4D97-AF65-F5344CB8AC3E}">
        <p14:creationId xmlns:p14="http://schemas.microsoft.com/office/powerpoint/2010/main" val="37210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Official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After adding adjusting entries and closing entries, we can get balance sheet.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Revisit the previous MS-Excel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Accounting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文字方塊 25">
            <a:extLst>
              <a:ext uri="{FF2B5EF4-FFF2-40B4-BE49-F238E27FC236}">
                <a16:creationId xmlns:a16="http://schemas.microsoft.com/office/drawing/2014/main" id="{D9B16813-6137-4F4E-8208-CBAE4380B7D8}"/>
              </a:ext>
            </a:extLst>
          </p:cNvPr>
          <p:cNvSpPr txBox="1"/>
          <p:nvPr/>
        </p:nvSpPr>
        <p:spPr>
          <a:xfrm>
            <a:off x="8271759" y="32031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LO5</a:t>
            </a:r>
            <a:endParaRPr lang="zh-TW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群組 48">
            <a:extLst>
              <a:ext uri="{FF2B5EF4-FFF2-40B4-BE49-F238E27FC236}">
                <a16:creationId xmlns:a16="http://schemas.microsoft.com/office/drawing/2014/main" id="{DCC55021-BC75-4E15-91EC-036CA1D12A6F}"/>
              </a:ext>
            </a:extLst>
          </p:cNvPr>
          <p:cNvGrpSpPr/>
          <p:nvPr/>
        </p:nvGrpSpPr>
        <p:grpSpPr>
          <a:xfrm>
            <a:off x="343200" y="2048601"/>
            <a:ext cx="2080790" cy="2334375"/>
            <a:chOff x="186955" y="2276872"/>
            <a:chExt cx="2080790" cy="233437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C45688C-1308-4469-915E-D712EEC6CD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89" r="80730" b="38300"/>
            <a:stretch/>
          </p:blipFill>
          <p:spPr bwMode="auto">
            <a:xfrm>
              <a:off x="186955" y="2276872"/>
              <a:ext cx="2080790" cy="1058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D9FE4D09-5ECA-4E0E-8332-D3C87F992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06" y="2658602"/>
              <a:ext cx="176522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>
                <a:defRPr/>
              </a:pPr>
              <a:r>
                <a:rPr kumimoji="0" lang="en-US" sz="1200" b="1" dirty="0">
                  <a:solidFill>
                    <a:srgbClr val="000000"/>
                  </a:solidFill>
                  <a:latin typeface="Arial" charset="0"/>
                </a:rPr>
                <a:t>Analyze transactions.</a:t>
              </a:r>
            </a:p>
          </p:txBody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C55B5CEB-91DF-42ED-8DB1-D5E241ABA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62" y="3800142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32" name="文字方塊 52">
              <a:extLst>
                <a:ext uri="{FF2B5EF4-FFF2-40B4-BE49-F238E27FC236}">
                  <a16:creationId xmlns:a16="http://schemas.microsoft.com/office/drawing/2014/main" id="{1E47FE72-1380-48EB-AE82-99AB6E471497}"/>
                </a:ext>
              </a:extLst>
            </p:cNvPr>
            <p:cNvSpPr txBox="1"/>
            <p:nvPr/>
          </p:nvSpPr>
          <p:spPr>
            <a:xfrm>
              <a:off x="658186" y="3164697"/>
              <a:ext cx="1193006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8800" b="1" dirty="0">
                  <a:solidFill>
                    <a:srgbClr val="00AAB5"/>
                  </a:solidFill>
                  <a:latin typeface="Arial" panose="020B0604020202020204" pitchFamily="34" charset="0"/>
                  <a:ea typeface="MS UI Gothic" panose="020B0600070205080204" pitchFamily="34" charset="-128"/>
                  <a:cs typeface="Arial" panose="020B0604020202020204" pitchFamily="34" charset="0"/>
                </a:rPr>
                <a:t>1</a:t>
              </a:r>
              <a:endParaRPr lang="zh-TW" altLang="en-US" sz="6600" b="1" dirty="0">
                <a:solidFill>
                  <a:srgbClr val="00AAB5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群組 53">
            <a:extLst>
              <a:ext uri="{FF2B5EF4-FFF2-40B4-BE49-F238E27FC236}">
                <a16:creationId xmlns:a16="http://schemas.microsoft.com/office/drawing/2014/main" id="{2FFCB332-3C78-41D6-839F-72D6E54E9174}"/>
              </a:ext>
            </a:extLst>
          </p:cNvPr>
          <p:cNvGrpSpPr/>
          <p:nvPr/>
        </p:nvGrpSpPr>
        <p:grpSpPr>
          <a:xfrm>
            <a:off x="2464904" y="2048600"/>
            <a:ext cx="2680066" cy="2334375"/>
            <a:chOff x="2251975" y="2344604"/>
            <a:chExt cx="2680065" cy="233437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A2EE79-F138-4E48-8BCB-EA97591F9A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0" t="27289" r="55579" b="37474"/>
            <a:stretch/>
          </p:blipFill>
          <p:spPr bwMode="auto">
            <a:xfrm>
              <a:off x="2251975" y="2344604"/>
              <a:ext cx="2680065" cy="1084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2EBF4F13-E4BB-4C2B-A9F7-B3FDE64D2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1614" y="2574726"/>
              <a:ext cx="173816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0" lang="en-US" sz="1200" b="1" dirty="0">
                  <a:solidFill>
                    <a:srgbClr val="000000"/>
                  </a:solidFill>
                </a:rPr>
                <a:t>Record the effects of</a:t>
              </a:r>
            </a:p>
            <a:p>
              <a:pPr>
                <a:defRPr/>
              </a:pPr>
              <a:r>
                <a:rPr kumimoji="0" lang="en-US" sz="1200" b="1" dirty="0">
                  <a:solidFill>
                    <a:srgbClr val="000000"/>
                  </a:solidFill>
                </a:rPr>
                <a:t>transactions.</a:t>
              </a:r>
            </a:p>
            <a:p>
              <a:pPr>
                <a:defRPr/>
              </a:pPr>
              <a:r>
                <a:rPr kumimoji="0" lang="en-US" altLang="zh-TW" sz="1200" dirty="0">
                  <a:solidFill>
                    <a:srgbClr val="000000"/>
                  </a:solidFill>
                </a:rPr>
                <a:t>1 Posting journal entries.</a:t>
              </a:r>
              <a:endParaRPr kumimoji="0"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9459408A-4348-47AF-BE30-D40DE17A0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866" y="3850902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28" name="文字方塊 57">
              <a:extLst>
                <a:ext uri="{FF2B5EF4-FFF2-40B4-BE49-F238E27FC236}">
                  <a16:creationId xmlns:a16="http://schemas.microsoft.com/office/drawing/2014/main" id="{00EE60DF-CC40-4A22-995D-0E9E245B1DA1}"/>
                </a:ext>
              </a:extLst>
            </p:cNvPr>
            <p:cNvSpPr txBox="1"/>
            <p:nvPr/>
          </p:nvSpPr>
          <p:spPr>
            <a:xfrm>
              <a:off x="3417029" y="3232429"/>
              <a:ext cx="1193006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8800" b="1" dirty="0">
                  <a:solidFill>
                    <a:srgbClr val="30923D"/>
                  </a:solidFill>
                  <a:latin typeface="Arial" panose="020B0604020202020204" pitchFamily="34" charset="0"/>
                  <a:ea typeface="MS UI Gothic" panose="020B0600070205080204" pitchFamily="34" charset="-128"/>
                  <a:cs typeface="Arial" panose="020B0604020202020204" pitchFamily="34" charset="0"/>
                </a:rPr>
                <a:t>2</a:t>
              </a:r>
              <a:endParaRPr lang="zh-TW" altLang="en-US" sz="6600" b="1" dirty="0">
                <a:solidFill>
                  <a:srgbClr val="30923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群組 58">
            <a:extLst>
              <a:ext uri="{FF2B5EF4-FFF2-40B4-BE49-F238E27FC236}">
                <a16:creationId xmlns:a16="http://schemas.microsoft.com/office/drawing/2014/main" id="{FF968412-9B32-458E-9F8B-37679FF799BA}"/>
              </a:ext>
            </a:extLst>
          </p:cNvPr>
          <p:cNvGrpSpPr/>
          <p:nvPr/>
        </p:nvGrpSpPr>
        <p:grpSpPr>
          <a:xfrm>
            <a:off x="2753277" y="4101797"/>
            <a:ext cx="2929670" cy="2483058"/>
            <a:chOff x="3200400" y="4343582"/>
            <a:chExt cx="2708246" cy="22953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D36E8B9-2A06-4E07-B1EE-EA8A8D16D0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29" t="26151" r="29751" b="37959"/>
            <a:stretch/>
          </p:blipFill>
          <p:spPr bwMode="auto">
            <a:xfrm>
              <a:off x="3200400" y="4343582"/>
              <a:ext cx="2708246" cy="1125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D8543283-5193-4BE9-B09E-32E133218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496" y="4607783"/>
              <a:ext cx="1712898" cy="59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b="1" dirty="0">
                  <a:solidFill>
                    <a:srgbClr val="000000"/>
                  </a:solidFill>
                </a:rPr>
                <a:t>Summarize the effects of</a:t>
              </a:r>
            </a:p>
            <a:p>
              <a:pPr eaLnBrk="0" hangingPunct="0"/>
              <a:r>
                <a:rPr kumimoji="0" lang="en-US" altLang="zh-TW" sz="1200" b="1" dirty="0">
                  <a:solidFill>
                    <a:srgbClr val="000000"/>
                  </a:solidFill>
                </a:rPr>
                <a:t>transactions.</a:t>
              </a:r>
            </a:p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1 Preparing a trial balance.</a:t>
              </a:r>
            </a:p>
          </p:txBody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F16C3119-2163-49F3-A42D-BBB9249CB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771" y="5802819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24" name="文字方塊 62">
              <a:extLst>
                <a:ext uri="{FF2B5EF4-FFF2-40B4-BE49-F238E27FC236}">
                  <a16:creationId xmlns:a16="http://schemas.microsoft.com/office/drawing/2014/main" id="{5F9D6334-7120-4436-83FF-97B621E08220}"/>
                </a:ext>
              </a:extLst>
            </p:cNvPr>
            <p:cNvSpPr txBox="1"/>
            <p:nvPr/>
          </p:nvSpPr>
          <p:spPr>
            <a:xfrm>
              <a:off x="4376251" y="5192422"/>
              <a:ext cx="1193006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8800" b="1" dirty="0">
                  <a:solidFill>
                    <a:srgbClr val="23408E"/>
                  </a:solidFill>
                  <a:latin typeface="Arial" panose="020B0604020202020204" pitchFamily="34" charset="0"/>
                  <a:ea typeface="MS UI Gothic" panose="020B0600070205080204" pitchFamily="34" charset="-128"/>
                  <a:cs typeface="Arial" panose="020B0604020202020204" pitchFamily="34" charset="0"/>
                </a:rPr>
                <a:t>3</a:t>
              </a:r>
              <a:endParaRPr lang="zh-TW" altLang="en-US" sz="6600" b="1" dirty="0">
                <a:solidFill>
                  <a:srgbClr val="23408E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群組 63">
            <a:extLst>
              <a:ext uri="{FF2B5EF4-FFF2-40B4-BE49-F238E27FC236}">
                <a16:creationId xmlns:a16="http://schemas.microsoft.com/office/drawing/2014/main" id="{4EEE99B6-0571-4B34-8392-F7DD806D0AB5}"/>
              </a:ext>
            </a:extLst>
          </p:cNvPr>
          <p:cNvGrpSpPr/>
          <p:nvPr/>
        </p:nvGrpSpPr>
        <p:grpSpPr>
          <a:xfrm>
            <a:off x="5681409" y="4170340"/>
            <a:ext cx="3236891" cy="2226850"/>
            <a:chOff x="5907108" y="4412122"/>
            <a:chExt cx="3236891" cy="22268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764ABD8-6D22-4949-B3B8-61482C82B1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74" t="26151" r="-1" b="35694"/>
            <a:stretch/>
          </p:blipFill>
          <p:spPr bwMode="auto">
            <a:xfrm>
              <a:off x="5907108" y="4412122"/>
              <a:ext cx="3236891" cy="1110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348A7EBC-9C21-4215-829E-99E9B138B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9257" y="4518557"/>
              <a:ext cx="2412212" cy="84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b="1" dirty="0">
                  <a:solidFill>
                    <a:srgbClr val="000000"/>
                  </a:solidFill>
                </a:rPr>
                <a:t>Prepare reports.</a:t>
              </a:r>
            </a:p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1 Adjusting entries.</a:t>
              </a:r>
            </a:p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2 Preparing financial statements.</a:t>
              </a:r>
            </a:p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3 Closing the books.</a:t>
              </a:r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43306CE8-C119-4062-8338-93900DC19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494" y="5799073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kumimoji="0" lang="en-US" altLang="zh-TW" sz="1200" dirty="0">
                  <a:solidFill>
                    <a:srgbClr val="000000"/>
                  </a:solidFill>
                </a:rPr>
                <a:t>Step</a:t>
              </a:r>
            </a:p>
          </p:txBody>
        </p:sp>
        <p:sp>
          <p:nvSpPr>
            <p:cNvPr id="20" name="文字方塊 67">
              <a:extLst>
                <a:ext uri="{FF2B5EF4-FFF2-40B4-BE49-F238E27FC236}">
                  <a16:creationId xmlns:a16="http://schemas.microsoft.com/office/drawing/2014/main" id="{8973D5C3-D5EC-4EDD-AE7E-CA90B7A1AC6D}"/>
                </a:ext>
              </a:extLst>
            </p:cNvPr>
            <p:cNvSpPr txBox="1"/>
            <p:nvPr/>
          </p:nvSpPr>
          <p:spPr>
            <a:xfrm>
              <a:off x="7257854" y="5192422"/>
              <a:ext cx="1193006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8800" b="1" dirty="0">
                  <a:solidFill>
                    <a:srgbClr val="FDAF18"/>
                  </a:solidFill>
                  <a:latin typeface="Arial" panose="020B0604020202020204" pitchFamily="34" charset="0"/>
                  <a:ea typeface="MS UI Gothic" panose="020B0600070205080204" pitchFamily="34" charset="-128"/>
                  <a:cs typeface="Arial" panose="020B0604020202020204" pitchFamily="34" charset="0"/>
                </a:rPr>
                <a:t>4</a:t>
              </a:r>
              <a:endParaRPr lang="zh-TW" altLang="en-US" sz="6600" b="1" dirty="0">
                <a:solidFill>
                  <a:srgbClr val="FDAF18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Record the following transactions in journal entry form.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a. Provided services for $3,200 on account.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b. Borrowed $32,000 from a bank.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c. Issued stock for $7,200.</a:t>
            </a:r>
          </a:p>
          <a:p>
            <a:pPr marL="569913" indent="-5699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d. Purchased equipment costing $120,000; with cash of $32,000 and a note for the remainder.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e. Paid off the loan of $32,000 plus $400 interest.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Record the following transactions in journal entry form.</a:t>
            </a:r>
          </a:p>
          <a:p>
            <a:pPr>
              <a:lnSpc>
                <a:spcPts val="14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a.	Accounts Receivable	3,200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Services Revenue		3,200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b.	Cash 	32,000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Notes Payable (or Bank Loan)	32,000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c.	Cash 	7,200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Capital Stock		7,200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d.	Equipment	120,000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	32,000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Notes Payable		88,000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e.	Notes Payable (or Bank Loan)	32,000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Interest Expense		400	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buNone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	32,400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351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1730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Format of Accounting Records rule #1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Asset (Left)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Liability  (Right)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     - Equity      (Right)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>
              <a:lnSpc>
                <a:spcPts val="16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6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Telecon, Inc. was established a few years ago. Telecon, Inc., experienced the following transactions during May 2017. Prepare the appropriate journal entries to record these transactions.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May   8	Paid monthly rent of $4,000.</a:t>
            </a:r>
          </a:p>
          <a:p>
            <a:pPr marL="1031875" indent="-103187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11      Purchased equipment for $160,000, paying 40% in cash and signing a note for the balance.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15	Provided services costing $15,000 for $25,000 cash.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21	Purchased a 2-year insurance policy for $10,000.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25	Paid $8,000 on account.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28	Collected $5,000 in accounts receivable.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29	Sold an additional 500 shares of capital stock for $20,000.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30	Paid utilities of $3,000.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Telecon, Inc. was established a few years ago. Telecon, Inc., experienced the following transactions during May 2017. Prepare the appropriate journal entries to record these transactions.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May  8	Rent Expense		4,000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4,000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11	Equipment		160,000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64,000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Notes Payable		96,000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15	Cash		25,000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Sales Revenue		25,000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Cost of Goods Sold	15,000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Inventory		15,000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21	Prepaid Insurance	10,000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10,000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Telecon, Inc. was established a few years ago. Telecon, Inc., experienced the following transactions during May 2017. Prepare the appropriate journal entries to record these transactions.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May  25	Accounts Payable	8,000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8,000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28	Cash		5,000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Accounts Receivable	5,000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29	Cash		20,000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Capital Stock		20,000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30	Utilities Expense	3,000	</a:t>
            </a:r>
          </a:p>
          <a:p>
            <a:pPr marL="0" indent="0">
              <a:lnSpc>
                <a:spcPts val="1200"/>
              </a:lnSpc>
              <a:spcBef>
                <a:spcPts val="300"/>
              </a:spcBef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Cash		3,000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918946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 – on-credit revenue</a:t>
            </a:r>
          </a:p>
          <a:p>
            <a:pPr marL="344488" indent="-344488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$20,000, and $9,000 bank loan. There were following events.</a:t>
            </a:r>
          </a:p>
          <a:p>
            <a:pPr marL="344488" indent="-344488">
              <a:lnSpc>
                <a:spcPct val="100000"/>
              </a:lnSpc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Balance Sheet at the end of three months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CE1D1D-9C77-4F59-ACFC-6814EF370330}"/>
              </a:ext>
            </a:extLst>
          </p:cNvPr>
          <p:cNvGraphicFramePr>
            <a:graphicFrameLocks noGrp="1"/>
          </p:cNvGraphicFramePr>
          <p:nvPr/>
        </p:nvGraphicFramePr>
        <p:xfrm>
          <a:off x="666465" y="2122700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99387F0-0588-46DE-A936-6A3C3269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12" y="4001641"/>
            <a:ext cx="7028957" cy="159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Questions?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628650" y="1418219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Let’s make our own simple examples!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Borrowing a money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30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In the above example, “Cash” is asset and “Bank Loan” is liability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367073" y="4144982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153403" y="4134419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383671" y="474099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170001" y="473043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995881" y="402879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976265" y="467913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borrowed $800 from a bank. There is no other transactions. ( We assume there is no time value of money.)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 Balance Sheet of AP Bakery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457603" y="27145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243933" y="27039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474201" y="317476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 $800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260531" y="316420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 $800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086411" y="25983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066795" y="3112901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0BAFC6-91CC-43FE-9FC1-F44C10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50530"/>
              </p:ext>
            </p:extLst>
          </p:nvPr>
        </p:nvGraphicFramePr>
        <p:xfrm>
          <a:off x="949287" y="4197355"/>
          <a:ext cx="7740291" cy="252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23487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$5,800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$5,800</a:t>
                      </a:r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TOTAL LIABILITIES and EQUITY    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$5,800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#4)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Renting a shop with deposit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It was established with  $5,000 of cash, and AP Bakery bought new chairs by paying $200.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And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 Bakery rented a shop by giving $1,000 deposit.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In the above example, “Cash” is asset and “Deposit” is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asset.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Increasing asset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is on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 left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              Decreasing assets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is on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the right side.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575294" y="3203437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361624" y="3192874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$5,000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E3F3-4E91-4812-B116-B1CE0CADF878}"/>
              </a:ext>
            </a:extLst>
          </p:cNvPr>
          <p:cNvSpPr txBox="1"/>
          <p:nvPr/>
        </p:nvSpPr>
        <p:spPr>
          <a:xfrm>
            <a:off x="1591892" y="3663653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Chair                              $200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3882-2F95-432C-8278-3FDCE80EBC00}"/>
              </a:ext>
            </a:extLst>
          </p:cNvPr>
          <p:cNvSpPr txBox="1"/>
          <p:nvPr/>
        </p:nvSpPr>
        <p:spPr>
          <a:xfrm>
            <a:off x="5378222" y="3653090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204102" y="3192874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3147DB-9F04-4326-B656-FBEFEDA36754}"/>
              </a:ext>
            </a:extLst>
          </p:cNvPr>
          <p:cNvSpPr/>
          <p:nvPr/>
        </p:nvSpPr>
        <p:spPr>
          <a:xfrm>
            <a:off x="1184486" y="3601787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249DB-6AB4-47D1-A17C-7D9CF07BBD7E}"/>
              </a:ext>
            </a:extLst>
          </p:cNvPr>
          <p:cNvSpPr txBox="1"/>
          <p:nvPr/>
        </p:nvSpPr>
        <p:spPr>
          <a:xfrm>
            <a:off x="1572278" y="42053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Deposit                         $1,000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D5BE0-982D-41A3-A59E-A77F18E9BEF5}"/>
              </a:ext>
            </a:extLst>
          </p:cNvPr>
          <p:cNvSpPr txBox="1"/>
          <p:nvPr/>
        </p:nvSpPr>
        <p:spPr>
          <a:xfrm>
            <a:off x="5358608" y="41947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$1,000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C8E6F4-CFB5-47C4-8FB2-9309A8A10BA6}"/>
              </a:ext>
            </a:extLst>
          </p:cNvPr>
          <p:cNvSpPr/>
          <p:nvPr/>
        </p:nvSpPr>
        <p:spPr>
          <a:xfrm>
            <a:off x="1164872" y="4143485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#7)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Providing Consulting service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 Consulting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was established with  $20,000. There were following events.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E71FE-7561-4692-80FC-5EB9184733A5}"/>
              </a:ext>
            </a:extLst>
          </p:cNvPr>
          <p:cNvSpPr txBox="1"/>
          <p:nvPr/>
        </p:nvSpPr>
        <p:spPr>
          <a:xfrm>
            <a:off x="1575294" y="367421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$20,000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B2AE0-6760-47CE-8386-0959360528F3}"/>
              </a:ext>
            </a:extLst>
          </p:cNvPr>
          <p:cNvSpPr txBox="1"/>
          <p:nvPr/>
        </p:nvSpPr>
        <p:spPr>
          <a:xfrm>
            <a:off x="5361624" y="366365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 Stock           $20,000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90C02E-A9E2-408E-A9E4-8FF3B802BCC8}"/>
              </a:ext>
            </a:extLst>
          </p:cNvPr>
          <p:cNvSpPr/>
          <p:nvPr/>
        </p:nvSpPr>
        <p:spPr>
          <a:xfrm>
            <a:off x="1204102" y="366365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9289F2-6293-475C-9D87-C516D6D4945E}"/>
              </a:ext>
            </a:extLst>
          </p:cNvPr>
          <p:cNvSpPr txBox="1"/>
          <p:nvPr/>
        </p:nvSpPr>
        <p:spPr>
          <a:xfrm>
            <a:off x="1599438" y="4877329"/>
            <a:ext cx="3135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Electricity Expense     $700</a:t>
            </a:r>
            <a:endParaRPr lang="en-US" dirty="0">
              <a:solidFill>
                <a:srgbClr val="161BF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20AC1-61C8-4B51-9EBF-A0EC85C08C39}"/>
              </a:ext>
            </a:extLst>
          </p:cNvPr>
          <p:cNvSpPr txBox="1"/>
          <p:nvPr/>
        </p:nvSpPr>
        <p:spPr>
          <a:xfrm>
            <a:off x="5385769" y="4866766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  $700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FE4286-7F9B-4F47-86EE-BA980B05F0FF}"/>
              </a:ext>
            </a:extLst>
          </p:cNvPr>
          <p:cNvSpPr/>
          <p:nvPr/>
        </p:nvSpPr>
        <p:spPr>
          <a:xfrm>
            <a:off x="1192033" y="4815463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686504-FF16-45D9-80CB-D2502EB8B3E9}"/>
              </a:ext>
            </a:extLst>
          </p:cNvPr>
          <p:cNvGraphicFramePr>
            <a:graphicFrameLocks noGrp="1"/>
          </p:cNvGraphicFramePr>
          <p:nvPr/>
        </p:nvGraphicFramePr>
        <p:xfrm>
          <a:off x="1280662" y="2341783"/>
          <a:ext cx="6342356" cy="691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8031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934325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</a:tblGrid>
              <a:tr h="23037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Mar. 1st~Mar.30th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230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230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rgbClr val="161BF2"/>
                          </a:solidFill>
                          <a:effectLst/>
                        </a:rPr>
                        <a:t>Electricity Expense (Cash)</a:t>
                      </a:r>
                      <a:endParaRPr lang="en-US" sz="14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161BF2"/>
                          </a:solidFill>
                          <a:effectLst/>
                        </a:rPr>
                        <a:t>$700 </a:t>
                      </a:r>
                      <a:endParaRPr lang="en-US" sz="1400" b="0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617AD33-DBC3-4005-AFEC-58F6FD763331}"/>
              </a:ext>
            </a:extLst>
          </p:cNvPr>
          <p:cNvSpPr txBox="1"/>
          <p:nvPr/>
        </p:nvSpPr>
        <p:spPr>
          <a:xfrm>
            <a:off x="1573789" y="4279286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$1,000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F3E43-3EEF-4CB2-9014-5EC95C005286}"/>
              </a:ext>
            </a:extLst>
          </p:cNvPr>
          <p:cNvSpPr txBox="1"/>
          <p:nvPr/>
        </p:nvSpPr>
        <p:spPr>
          <a:xfrm>
            <a:off x="5360119" y="4268723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Revenue (gain)        $1,000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96365-4DEF-471C-9742-FF463062000B}"/>
              </a:ext>
            </a:extLst>
          </p:cNvPr>
          <p:cNvSpPr/>
          <p:nvPr/>
        </p:nvSpPr>
        <p:spPr>
          <a:xfrm>
            <a:off x="1202597" y="4268723"/>
            <a:ext cx="7098390" cy="37989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 animBg="1"/>
      <p:bldP spid="12" grpId="0"/>
      <p:bldP spid="20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D6E4C-ADEC-48F9-A924-6C2AE99AAA61}"/>
              </a:ext>
            </a:extLst>
          </p:cNvPr>
          <p:cNvSpPr txBox="1"/>
          <p:nvPr/>
        </p:nvSpPr>
        <p:spPr>
          <a:xfrm>
            <a:off x="226337" y="217283"/>
            <a:ext cx="22814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Asset              Liability</a:t>
            </a:r>
          </a:p>
          <a:p>
            <a:r>
              <a:rPr lang="en-US" dirty="0"/>
              <a:t>                       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C9E-0D0A-4D08-94F1-390B48DC186A}"/>
              </a:ext>
            </a:extLst>
          </p:cNvPr>
          <p:cNvSpPr txBox="1">
            <a:spLocks/>
          </p:cNvSpPr>
          <p:nvPr/>
        </p:nvSpPr>
        <p:spPr>
          <a:xfrm>
            <a:off x="581634" y="1027582"/>
            <a:ext cx="8107944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More examples) </a:t>
            </a:r>
          </a:p>
          <a:p>
            <a:pPr marL="344488" indent="-344488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The company buys land by paying $10,000 of cash.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The company borrows money ($5,000) from a bank.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The company pays interest expense by paying $150 of cash.</a:t>
            </a: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The company repays the whole bank loan.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6F60-C7A3-4295-BA13-F19BCCADCAAB}"/>
              </a:ext>
            </a:extLst>
          </p:cNvPr>
          <p:cNvSpPr txBox="1"/>
          <p:nvPr/>
        </p:nvSpPr>
        <p:spPr>
          <a:xfrm>
            <a:off x="1546503" y="21049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                           $10,000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462-38DA-4E04-9E3C-B49B2AB28511}"/>
              </a:ext>
            </a:extLst>
          </p:cNvPr>
          <p:cNvSpPr txBox="1"/>
          <p:nvPr/>
        </p:nvSpPr>
        <p:spPr>
          <a:xfrm>
            <a:off x="5332833" y="20943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$10,000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9B826-67E8-4C63-BA61-1BE57A7910D5}"/>
              </a:ext>
            </a:extLst>
          </p:cNvPr>
          <p:cNvSpPr/>
          <p:nvPr/>
        </p:nvSpPr>
        <p:spPr>
          <a:xfrm>
            <a:off x="1175311" y="19887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47E7C-6C2A-4883-9880-9C5112AC14F4}"/>
              </a:ext>
            </a:extLst>
          </p:cNvPr>
          <p:cNvSpPr txBox="1"/>
          <p:nvPr/>
        </p:nvSpPr>
        <p:spPr>
          <a:xfrm>
            <a:off x="1584603" y="34638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$5,000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48210-2A28-42F5-831E-15BF1B3EDABD}"/>
              </a:ext>
            </a:extLst>
          </p:cNvPr>
          <p:cNvSpPr txBox="1"/>
          <p:nvPr/>
        </p:nvSpPr>
        <p:spPr>
          <a:xfrm>
            <a:off x="5370933" y="34532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$5,000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DF7840-76FC-462F-B0FF-DED7F2C4E5F9}"/>
              </a:ext>
            </a:extLst>
          </p:cNvPr>
          <p:cNvSpPr/>
          <p:nvPr/>
        </p:nvSpPr>
        <p:spPr>
          <a:xfrm>
            <a:off x="1213411" y="33476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630E3-7781-47B6-BC92-1EF628CDC88E}"/>
              </a:ext>
            </a:extLst>
          </p:cNvPr>
          <p:cNvSpPr txBox="1"/>
          <p:nvPr/>
        </p:nvSpPr>
        <p:spPr>
          <a:xfrm>
            <a:off x="1635403" y="4594151"/>
            <a:ext cx="2924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Interest Expense       $150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ED99B-F4A2-4414-8564-AB0B5C1B862B}"/>
              </a:ext>
            </a:extLst>
          </p:cNvPr>
          <p:cNvSpPr txBox="1"/>
          <p:nvPr/>
        </p:nvSpPr>
        <p:spPr>
          <a:xfrm>
            <a:off x="5421733" y="45835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$150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A85D94-358A-436D-B7B4-5C56B72E0E97}"/>
              </a:ext>
            </a:extLst>
          </p:cNvPr>
          <p:cNvSpPr/>
          <p:nvPr/>
        </p:nvSpPr>
        <p:spPr>
          <a:xfrm>
            <a:off x="1264211" y="44779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F10FC-2606-41E5-B0B2-107837C7E204}"/>
              </a:ext>
            </a:extLst>
          </p:cNvPr>
          <p:cNvSpPr txBox="1"/>
          <p:nvPr/>
        </p:nvSpPr>
        <p:spPr>
          <a:xfrm>
            <a:off x="1686203" y="5978451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Bank Loan               $5,000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338655-2A85-4C2D-8ECA-0A7AC4619C2B}"/>
              </a:ext>
            </a:extLst>
          </p:cNvPr>
          <p:cNvSpPr txBox="1"/>
          <p:nvPr/>
        </p:nvSpPr>
        <p:spPr>
          <a:xfrm>
            <a:off x="5472533" y="5967888"/>
            <a:ext cx="2924270" cy="3488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4488" indent="-344488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Cash                             $5,000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CD9CF7-C1FB-4C8E-8A32-617B2A7D53CD}"/>
              </a:ext>
            </a:extLst>
          </p:cNvPr>
          <p:cNvSpPr/>
          <p:nvPr/>
        </p:nvSpPr>
        <p:spPr>
          <a:xfrm>
            <a:off x="1315011" y="5862260"/>
            <a:ext cx="7098390" cy="485523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Homework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homework will be posted on E-class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Due date is March 21, 09:59 AM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</a:pPr>
            <a:endParaRPr lang="en-US" sz="2000" i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7BD21-E52B-4BE2-9F52-BA7461DE33C8}"/>
              </a:ext>
            </a:extLst>
          </p:cNvPr>
          <p:cNvSpPr txBox="1"/>
          <p:nvPr/>
        </p:nvSpPr>
        <p:spPr>
          <a:xfrm>
            <a:off x="1035050" y="3683000"/>
            <a:ext cx="70739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Let’s assume that you are the head of accounting department of ABC Inc. The following are transactions of ABC Inc. Please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 general entries </a:t>
            </a:r>
            <a:r>
              <a:rPr lang="en-US" dirty="0"/>
              <a:t>on each transaction.</a:t>
            </a:r>
          </a:p>
          <a:p>
            <a:endParaRPr lang="en-US" dirty="0"/>
          </a:p>
          <a:p>
            <a:r>
              <a:rPr lang="en-US" dirty="0"/>
              <a:t>(Tr#1)</a:t>
            </a:r>
          </a:p>
          <a:p>
            <a:r>
              <a:rPr lang="en-US" dirty="0"/>
              <a:t>   ABC Inc. issued stocks. The capital stock was increased by $1,000. The company received $1,000 of cash for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18242</TotalTime>
  <Words>1890</Words>
  <Application>Microsoft Office PowerPoint</Application>
  <PresentationFormat>화면 슬라이드 쇼(4:3)</PresentationFormat>
  <Paragraphs>443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Times New Roman</vt:lpstr>
      <vt:lpstr>Arial</vt:lpstr>
      <vt:lpstr>Calibri Light</vt:lpstr>
      <vt:lpstr>Calibri</vt:lpstr>
      <vt:lpstr>MS UI Gothic</vt:lpstr>
      <vt:lpstr>Wingdings</vt:lpstr>
      <vt:lpstr>맑은 고딕</vt:lpstr>
      <vt:lpstr>新細明體</vt:lpstr>
      <vt:lpstr>Cambria Math</vt:lpstr>
      <vt:lpstr>Office Theme</vt:lpstr>
      <vt:lpstr>Adjusting and Closing Entries - Accounting Principles</vt:lpstr>
      <vt:lpstr>Agenda</vt:lpstr>
      <vt:lpstr>Recap the last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Homework #1</vt:lpstr>
      <vt:lpstr>Any Questions? (Recap)</vt:lpstr>
      <vt:lpstr>Financial Statements</vt:lpstr>
      <vt:lpstr>Financial Statements</vt:lpstr>
      <vt:lpstr>Media Examples</vt:lpstr>
      <vt:lpstr>Any Questions?</vt:lpstr>
      <vt:lpstr>Consulting Company Case</vt:lpstr>
      <vt:lpstr>PowerPoint 프레젠테이션</vt:lpstr>
      <vt:lpstr>Cash Accounting vs. Accrual Accounting</vt:lpstr>
      <vt:lpstr>Cash Accounting vs. Accrual Accounting</vt:lpstr>
      <vt:lpstr>Cash Accounting vs. Accrual Accounting</vt:lpstr>
      <vt:lpstr>Cash Accounting vs. Accrual Accounting</vt:lpstr>
      <vt:lpstr>Accounting Official Terms</vt:lpstr>
      <vt:lpstr>Accounting Official Terms</vt:lpstr>
      <vt:lpstr>Accounting Official Terms</vt:lpstr>
      <vt:lpstr>Accounting Official Terms</vt:lpstr>
      <vt:lpstr>Accounting Official Terms</vt:lpstr>
      <vt:lpstr>Accounting Cycle</vt:lpstr>
      <vt:lpstr>Any Questions?</vt:lpstr>
      <vt:lpstr>Exercise</vt:lpstr>
      <vt:lpstr>Exercise</vt:lpstr>
      <vt:lpstr>Exercise</vt:lpstr>
      <vt:lpstr>Exercise</vt:lpstr>
      <vt:lpstr>Exercise</vt:lpstr>
      <vt:lpstr>PowerPoint 프레젠테이션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user</cp:lastModifiedBy>
  <cp:revision>215</cp:revision>
  <dcterms:created xsi:type="dcterms:W3CDTF">2021-07-21T22:11:42Z</dcterms:created>
  <dcterms:modified xsi:type="dcterms:W3CDTF">2022-03-14T00:40:11Z</dcterms:modified>
</cp:coreProperties>
</file>