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0" r:id="rId3"/>
    <p:sldId id="534" r:id="rId4"/>
    <p:sldId id="523" r:id="rId5"/>
    <p:sldId id="518" r:id="rId6"/>
    <p:sldId id="537" r:id="rId7"/>
    <p:sldId id="524" r:id="rId8"/>
    <p:sldId id="538" r:id="rId9"/>
    <p:sldId id="519" r:id="rId10"/>
    <p:sldId id="535" r:id="rId11"/>
    <p:sldId id="541" r:id="rId12"/>
    <p:sldId id="544" r:id="rId13"/>
    <p:sldId id="540" r:id="rId14"/>
    <p:sldId id="542" r:id="rId15"/>
    <p:sldId id="543" r:id="rId16"/>
    <p:sldId id="545" r:id="rId17"/>
    <p:sldId id="546" r:id="rId18"/>
    <p:sldId id="547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mbria Math" panose="02040503050406030204" pitchFamily="18" charset="0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hyperlink" Target="https://dart.fss.or.k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hyperlink" Target="https://dart.fss.or.k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sb.or.kr/fe/accstd/NR_list.do?sortCd=K-IFRS&amp;divCd=01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frs.org/issued-standards/list-of-standard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Financial Statements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2022. 3.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Yangin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(Recap)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5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statements:</a:t>
            </a: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https://dart.fss.or.kr/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https://www.google.com/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Annual report: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Korean companies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BMW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Microsoft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Netflix</a:t>
            </a: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1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statements:</a:t>
            </a: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https://dart.fss.or.kr/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https://www.google.com/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You can find the financial statements: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Do it yourself, pick one company, and find its financial statements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Financial Statements, Annual Report, or Audit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3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Statements:</a:t>
            </a: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Statement of Financial Position</a:t>
            </a: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Statement of Comprehensive Income</a:t>
            </a: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Statement of Changes in Equity</a:t>
            </a: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Statement of Cash Flows</a:t>
            </a: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Notes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98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Statements:</a:t>
            </a: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Statement of Financial 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68ABC-F982-4091-8B33-B0BB24D82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12" y="2870498"/>
            <a:ext cx="2787713" cy="397591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5DEEE9-2C5C-4E62-90A1-63FBB8E14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687" y="2933311"/>
            <a:ext cx="2793988" cy="238558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172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Statements:</a:t>
            </a: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Statement of Comprehensive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07BC42-EF5E-4AA1-B8AC-971ED40D9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32" y="3077771"/>
            <a:ext cx="3214546" cy="309919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035E4C-3305-46DC-8EC5-11993839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515" y="2933743"/>
            <a:ext cx="3295020" cy="378773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2495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Rules: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Natural law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Man-made rules (laws?)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rules (GAAP, Generally Accepted Accounting Principles)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IFRS, K-IFRS, K-GAAP, etc.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Let’s find some: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https://www.google.com/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(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http://www.kasb.or.kr/fe/accstd/NR_list.do?sortCd=K-IFRS&amp;divCd=01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(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hlinkClick r:id="rId4"/>
              </a:rPr>
              <a:t>https://www.ifrs.org/issued-standards/list-of-standards/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67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Interconnection among financial statements</a:t>
            </a: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Income Statement and Statement of Financial Position</a:t>
            </a: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Statement of Financial Position and Statement of Changes in Equity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12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8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Format of Accounting Records rule #1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Asset (Left)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- Liability  (Right)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- Equity      (Right)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Expense (Left)                                   - Cash / Asset (Right)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Cash / Asset (Left)                           - Revenue (Right)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8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Cash Accounting vs. Accrual Accounting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borrowed $10,000 with 5% annual interest rate from a Bank on Oct.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The borrowing period is one year.</a:t>
            </a:r>
          </a:p>
          <a:p>
            <a:pPr marL="515938" indent="-51593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The principal ($10,000) and its interest ($500) will be paid on  Sep. 30th, 2022 by cash.</a:t>
            </a:r>
          </a:p>
          <a:p>
            <a:pPr marL="515938" indent="-51593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What is the interest expense during the year 2021?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Option #1) Zero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Option #2) $500 * 3 / 12 = $125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Option #3) $500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7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Cash Accounting vs. Accrual Accounting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rented a shop with $10,000 of deposit and $500 of monthly fee for two years from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 to Nov. 30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, 2023.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ST Consulting paid $10,000 of cash as deposit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</a:t>
            </a:r>
          </a:p>
          <a:p>
            <a:pPr marL="515938" indent="-5159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And ST Consulting also paid $1,500 of cash for its three-month rent fee in advance as cash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</a:t>
            </a: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Accounting Records on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2021?</a:t>
            </a: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Accounting Records on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Dec. 31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2021?</a:t>
            </a: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599438" y="4125893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Deposit                      $10,000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4722709" y="4101652"/>
            <a:ext cx="3229257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$10,000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1192033" y="3738108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244846" y="3753195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Dec.1., 2021</a:t>
            </a:r>
            <a:endParaRPr lang="en-US" sz="1400" dirty="0">
              <a:solidFill>
                <a:srgbClr val="161BF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4E7A3-CC8B-4062-B90C-DC4C14BB6396}"/>
              </a:ext>
            </a:extLst>
          </p:cNvPr>
          <p:cNvSpPr txBox="1"/>
          <p:nvPr/>
        </p:nvSpPr>
        <p:spPr>
          <a:xfrm>
            <a:off x="1552663" y="5011628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Pre-paid Rent Fee      $1,500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83D6D-FBB6-4011-84E1-A81E6F942809}"/>
              </a:ext>
            </a:extLst>
          </p:cNvPr>
          <p:cNvSpPr txBox="1"/>
          <p:nvPr/>
        </p:nvSpPr>
        <p:spPr>
          <a:xfrm>
            <a:off x="4675934" y="4987387"/>
            <a:ext cx="3229257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$1,500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C563F8-3DAC-4178-80E9-8CE43574C330}"/>
              </a:ext>
            </a:extLst>
          </p:cNvPr>
          <p:cNvSpPr/>
          <p:nvPr/>
        </p:nvSpPr>
        <p:spPr>
          <a:xfrm>
            <a:off x="1145258" y="4623843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EAB97-52E9-47CB-9EE0-DF2E20FF249E}"/>
              </a:ext>
            </a:extLst>
          </p:cNvPr>
          <p:cNvSpPr txBox="1"/>
          <p:nvPr/>
        </p:nvSpPr>
        <p:spPr>
          <a:xfrm>
            <a:off x="1198071" y="4638930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Dec.1., 2021</a:t>
            </a:r>
            <a:endParaRPr lang="en-US" sz="1400" dirty="0">
              <a:solidFill>
                <a:srgbClr val="161BF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C198B-2EDE-4DF0-BECB-7E1891C17789}"/>
              </a:ext>
            </a:extLst>
          </p:cNvPr>
          <p:cNvSpPr txBox="1"/>
          <p:nvPr/>
        </p:nvSpPr>
        <p:spPr>
          <a:xfrm>
            <a:off x="1523994" y="6241387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Rent Expense                   $500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DDE28-210E-497A-968F-098C849B7D5F}"/>
              </a:ext>
            </a:extLst>
          </p:cNvPr>
          <p:cNvSpPr txBox="1"/>
          <p:nvPr/>
        </p:nvSpPr>
        <p:spPr>
          <a:xfrm>
            <a:off x="4647265" y="6217146"/>
            <a:ext cx="32292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Pre-paid Rent Fee      $500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F4D7FA-248D-4B3C-8511-38C6C956C237}"/>
              </a:ext>
            </a:extLst>
          </p:cNvPr>
          <p:cNvSpPr/>
          <p:nvPr/>
        </p:nvSpPr>
        <p:spPr>
          <a:xfrm>
            <a:off x="1116589" y="5853602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B8168-E55F-4C6B-96C8-3A624951D97D}"/>
              </a:ext>
            </a:extLst>
          </p:cNvPr>
          <p:cNvSpPr txBox="1"/>
          <p:nvPr/>
        </p:nvSpPr>
        <p:spPr>
          <a:xfrm>
            <a:off x="1169402" y="5868689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Dec.31., 2021</a:t>
            </a:r>
            <a:endParaRPr lang="en-US" sz="1400" dirty="0">
              <a:solidFill>
                <a:srgbClr val="161B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Official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 (General Journal Entry)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Left Item: Debit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Right Item: Credit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Example of Journal Entry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(Dr)  Cash             $2,000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(Cr)    Bank Loan    $2,000</a:t>
            </a: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4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Official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Adjusting Entries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Reflecting accrual accounting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38CB1-D2CA-4279-8731-2CDDA26B52B6}"/>
              </a:ext>
            </a:extLst>
          </p:cNvPr>
          <p:cNvSpPr txBox="1"/>
          <p:nvPr/>
        </p:nvSpPr>
        <p:spPr>
          <a:xfrm>
            <a:off x="1825771" y="3881444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Expense     $125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E0CAA-D75E-4724-83D5-A52C7839A728}"/>
              </a:ext>
            </a:extLst>
          </p:cNvPr>
          <p:cNvSpPr txBox="1"/>
          <p:nvPr/>
        </p:nvSpPr>
        <p:spPr>
          <a:xfrm>
            <a:off x="4949042" y="3857203"/>
            <a:ext cx="3229257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Unpaid Interest Expense $125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5B68B7-DB88-4B2B-9B08-CB94A36FD033}"/>
              </a:ext>
            </a:extLst>
          </p:cNvPr>
          <p:cNvSpPr/>
          <p:nvPr/>
        </p:nvSpPr>
        <p:spPr>
          <a:xfrm>
            <a:off x="1418366" y="3493659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BECC5-0C8B-4437-9A78-7DD59FC5B0CB}"/>
              </a:ext>
            </a:extLst>
          </p:cNvPr>
          <p:cNvSpPr txBox="1"/>
          <p:nvPr/>
        </p:nvSpPr>
        <p:spPr>
          <a:xfrm>
            <a:off x="1471179" y="3508746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Dec.31., 2021</a:t>
            </a:r>
            <a:endParaRPr lang="en-US" sz="1400" dirty="0">
              <a:solidFill>
                <a:srgbClr val="161BF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C2B13-547A-4C06-B1D2-3B3A2FF9DF3A}"/>
              </a:ext>
            </a:extLst>
          </p:cNvPr>
          <p:cNvSpPr txBox="1"/>
          <p:nvPr/>
        </p:nvSpPr>
        <p:spPr>
          <a:xfrm>
            <a:off x="1849914" y="4946748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Rent Expense                   $500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6FC29-A95F-41FD-BCA9-EABA7690081F}"/>
              </a:ext>
            </a:extLst>
          </p:cNvPr>
          <p:cNvSpPr txBox="1"/>
          <p:nvPr/>
        </p:nvSpPr>
        <p:spPr>
          <a:xfrm>
            <a:off x="4973185" y="4922507"/>
            <a:ext cx="32292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Pre-paid Rent Fee      $500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AAD06D-D958-40AE-AC7C-71A7CB97E26C}"/>
              </a:ext>
            </a:extLst>
          </p:cNvPr>
          <p:cNvSpPr/>
          <p:nvPr/>
        </p:nvSpPr>
        <p:spPr>
          <a:xfrm>
            <a:off x="1442509" y="4558963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7F366-CE13-4D6E-BF5B-D47CDF89040A}"/>
              </a:ext>
            </a:extLst>
          </p:cNvPr>
          <p:cNvSpPr txBox="1"/>
          <p:nvPr/>
        </p:nvSpPr>
        <p:spPr>
          <a:xfrm>
            <a:off x="1495322" y="4574050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Dec.31., 2021</a:t>
            </a:r>
            <a:endParaRPr lang="en-US" sz="1400" dirty="0">
              <a:solidFill>
                <a:srgbClr val="161B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8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Official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Closing Entries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Moving revenue accounts and expense accounts into one equity account</a:t>
            </a:r>
          </a:p>
          <a:p>
            <a:pPr marL="461963" indent="-461963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After closing entries, there will be zero balance amounts in revenue and expense accounts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Example: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47A3A6-AAFA-489B-810E-A2C7835EDDCF}"/>
              </a:ext>
            </a:extLst>
          </p:cNvPr>
          <p:cNvSpPr/>
          <p:nvPr/>
        </p:nvSpPr>
        <p:spPr>
          <a:xfrm>
            <a:off x="1324819" y="4229557"/>
            <a:ext cx="7098390" cy="6668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71FAE7-EA76-4141-A405-FD447486D45D}"/>
              </a:ext>
            </a:extLst>
          </p:cNvPr>
          <p:cNvSpPr txBox="1"/>
          <p:nvPr/>
        </p:nvSpPr>
        <p:spPr>
          <a:xfrm>
            <a:off x="1659794" y="4229555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$5,000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8CC0B-D319-4C04-B5F2-FFA968CD564C}"/>
              </a:ext>
            </a:extLst>
          </p:cNvPr>
          <p:cNvSpPr txBox="1"/>
          <p:nvPr/>
        </p:nvSpPr>
        <p:spPr>
          <a:xfrm>
            <a:off x="5446125" y="423710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5A44F9-1B06-4CBF-A198-CC6BF981307B}"/>
              </a:ext>
            </a:extLst>
          </p:cNvPr>
          <p:cNvSpPr txBox="1"/>
          <p:nvPr/>
        </p:nvSpPr>
        <p:spPr>
          <a:xfrm>
            <a:off x="5440089" y="4508462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                     $3,000</a:t>
            </a:r>
          </a:p>
        </p:txBody>
      </p:sp>
    </p:spTree>
    <p:extLst>
      <p:ext uri="{BB962C8B-B14F-4D97-AF65-F5344CB8AC3E}">
        <p14:creationId xmlns:p14="http://schemas.microsoft.com/office/powerpoint/2010/main" val="231884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Official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Trial Balance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- Aggregated all journal entries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Adjusted Trial Balance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Trial Balance  + Adjusting Entries</a:t>
            </a:r>
          </a:p>
          <a:p>
            <a:pPr marL="461963" indent="-461963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Sometimes, people say trial balance, meaning “adjusted trial balance”, depending on the context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6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Official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5CBA9A-73B6-4EFB-BFAA-C6BA7A0B6DC2}"/>
              </a:ext>
            </a:extLst>
          </p:cNvPr>
          <p:cNvSpPr/>
          <p:nvPr/>
        </p:nvSpPr>
        <p:spPr>
          <a:xfrm>
            <a:off x="1231271" y="2706986"/>
            <a:ext cx="7152238" cy="28790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D54586-06AD-4A08-AC09-A79A00F440D0}"/>
              </a:ext>
            </a:extLst>
          </p:cNvPr>
          <p:cNvSpPr/>
          <p:nvPr/>
        </p:nvSpPr>
        <p:spPr>
          <a:xfrm>
            <a:off x="1765426" y="2516863"/>
            <a:ext cx="2344847" cy="380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Journal Entry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CCDB05-8A75-4B69-8605-011422C3C166}"/>
              </a:ext>
            </a:extLst>
          </p:cNvPr>
          <p:cNvSpPr/>
          <p:nvPr/>
        </p:nvSpPr>
        <p:spPr>
          <a:xfrm>
            <a:off x="4327555" y="2942384"/>
            <a:ext cx="3639493" cy="9053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17787-5B4C-4B26-AFAB-04968F196652}"/>
              </a:ext>
            </a:extLst>
          </p:cNvPr>
          <p:cNvSpPr/>
          <p:nvPr/>
        </p:nvSpPr>
        <p:spPr>
          <a:xfrm>
            <a:off x="4789281" y="2821684"/>
            <a:ext cx="2869949" cy="24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Adjusting Journal Entry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D48C8D-5006-47AC-BD52-ABE6A2779C81}"/>
              </a:ext>
            </a:extLst>
          </p:cNvPr>
          <p:cNvSpPr/>
          <p:nvPr/>
        </p:nvSpPr>
        <p:spPr>
          <a:xfrm>
            <a:off x="4362261" y="4289845"/>
            <a:ext cx="3639493" cy="9053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E6636F-F4F0-42E8-B1AD-EEC5217DAED8}"/>
              </a:ext>
            </a:extLst>
          </p:cNvPr>
          <p:cNvSpPr/>
          <p:nvPr/>
        </p:nvSpPr>
        <p:spPr>
          <a:xfrm>
            <a:off x="4823987" y="4169145"/>
            <a:ext cx="2869949" cy="24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Closing Journal Entry</a:t>
            </a:r>
          </a:p>
        </p:txBody>
      </p:sp>
    </p:spTree>
    <p:extLst>
      <p:ext uri="{BB962C8B-B14F-4D97-AF65-F5344CB8AC3E}">
        <p14:creationId xmlns:p14="http://schemas.microsoft.com/office/powerpoint/2010/main" val="326446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18442</TotalTime>
  <Words>806</Words>
  <Application>Microsoft Office PowerPoint</Application>
  <PresentationFormat>On-screen Show (4:3)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Times New Roman</vt:lpstr>
      <vt:lpstr>Calibri Light</vt:lpstr>
      <vt:lpstr>Cambria Math</vt:lpstr>
      <vt:lpstr>Calibri</vt:lpstr>
      <vt:lpstr>Wingdings</vt:lpstr>
      <vt:lpstr>Arial</vt:lpstr>
      <vt:lpstr>Office Theme</vt:lpstr>
      <vt:lpstr>Preparation of Financial Statements - Accounting Principles</vt:lpstr>
      <vt:lpstr>Recap the last class</vt:lpstr>
      <vt:lpstr>Cash Accounting vs. Accrual Accounting</vt:lpstr>
      <vt:lpstr>Cash Accounting vs. Accrual Accounting</vt:lpstr>
      <vt:lpstr>Accounting Official Terms</vt:lpstr>
      <vt:lpstr>Accounting Official Terms</vt:lpstr>
      <vt:lpstr>Accounting Official Terms</vt:lpstr>
      <vt:lpstr>Accounting Official Terms</vt:lpstr>
      <vt:lpstr>Accounting Official Terms</vt:lpstr>
      <vt:lpstr>Any Questions? (Recap)</vt:lpstr>
      <vt:lpstr>Financial Statements</vt:lpstr>
      <vt:lpstr>Financial Statements</vt:lpstr>
      <vt:lpstr>Financial Statements</vt:lpstr>
      <vt:lpstr>Financial Statements</vt:lpstr>
      <vt:lpstr>Financial Statements</vt:lpstr>
      <vt:lpstr>Financial Statements</vt:lpstr>
      <vt:lpstr>Financial Statements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BenYoon</cp:lastModifiedBy>
  <cp:revision>220</cp:revision>
  <dcterms:created xsi:type="dcterms:W3CDTF">2021-07-21T22:11:42Z</dcterms:created>
  <dcterms:modified xsi:type="dcterms:W3CDTF">2022-03-19T15:22:55Z</dcterms:modified>
</cp:coreProperties>
</file>