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561" r:id="rId3"/>
    <p:sldId id="562" r:id="rId4"/>
    <p:sldId id="563" r:id="rId5"/>
    <p:sldId id="541" r:id="rId6"/>
    <p:sldId id="548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60" r:id="rId18"/>
    <p:sldId id="533" r:id="rId19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F2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96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7197-DBD0-4A58-88D3-4D5C794107DD}"/>
              </a:ext>
            </a:extLst>
          </p:cNvPr>
          <p:cNvSpPr/>
          <p:nvPr userDrawn="1"/>
        </p:nvSpPr>
        <p:spPr>
          <a:xfrm>
            <a:off x="0" y="1623717"/>
            <a:ext cx="9144000" cy="113983"/>
          </a:xfrm>
          <a:prstGeom prst="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99E61-EA12-4CAC-9C49-17C29C7F5A02}"/>
              </a:ext>
            </a:extLst>
          </p:cNvPr>
          <p:cNvSpPr/>
          <p:nvPr userDrawn="1"/>
        </p:nvSpPr>
        <p:spPr>
          <a:xfrm>
            <a:off x="3112477" y="1624850"/>
            <a:ext cx="3094892" cy="112870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D31D0-00CA-48C5-B061-023E22622900}"/>
              </a:ext>
            </a:extLst>
          </p:cNvPr>
          <p:cNvSpPr/>
          <p:nvPr userDrawn="1"/>
        </p:nvSpPr>
        <p:spPr>
          <a:xfrm>
            <a:off x="6207369" y="1623716"/>
            <a:ext cx="2936631" cy="113983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5D7C-4522-4304-BECD-565BD704D95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sb.or.kr/fe/accstd/NR_list.do?sortCd=K-IFRS&amp;divCd=01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frs.org/issued-standards/list-of-standard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sb.or.kr/fe/accstd/NR_list.do?sortCd=K-IFRS&amp;divCd=01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frs.org/issued-standards/list-of-standard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" y="2263435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for Merchandising Firms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39" y="4315044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2022. 3.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Yangin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1588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3071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873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First-in, first out (FIFO)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071730" cy="4895851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ABC OIL started its business on 20X2. 1.10.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This is a gasoline station, and it sells only one type of gasoline.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It has bought gasoline from its suppliers.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20X1. 2. 1. the shop sold 350 liters. How much is the cost of goods?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20X1. 3. 26. the shop sold 600 liters. How much is the cost of goods?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6CEA25-C616-4AB1-B8BF-1ADA53B6D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67148"/>
              </p:ext>
            </p:extLst>
          </p:nvPr>
        </p:nvGraphicFramePr>
        <p:xfrm>
          <a:off x="1505986" y="3022811"/>
          <a:ext cx="6243780" cy="1327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662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03123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025761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  <a:gridCol w="1047234">
                  <a:extLst>
                    <a:ext uri="{9D8B030D-6E8A-4147-A177-3AD203B41FA5}">
                      <a16:colId xmlns:a16="http://schemas.microsoft.com/office/drawing/2014/main" val="4241496853"/>
                    </a:ext>
                  </a:extLst>
                </a:gridCol>
              </a:tblGrid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Date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Amounts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(liters)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Unit price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($/liter)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Value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15.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2,000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2. 20.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3.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105437-C4F4-4191-9BFE-199B3DF4FC61}"/>
              </a:ext>
            </a:extLst>
          </p:cNvPr>
          <p:cNvSpPr txBox="1"/>
          <p:nvPr/>
        </p:nvSpPr>
        <p:spPr>
          <a:xfrm>
            <a:off x="1505986" y="487237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XXX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2CE1F-967B-4E78-BBFF-2495716AAC8B}"/>
              </a:ext>
            </a:extLst>
          </p:cNvPr>
          <p:cNvSpPr txBox="1"/>
          <p:nvPr/>
        </p:nvSpPr>
        <p:spPr>
          <a:xfrm>
            <a:off x="5225829" y="487680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XXXX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FAC461-BA38-4BD0-BE8F-06BF9DEE258D}"/>
              </a:ext>
            </a:extLst>
          </p:cNvPr>
          <p:cNvSpPr/>
          <p:nvPr/>
        </p:nvSpPr>
        <p:spPr>
          <a:xfrm>
            <a:off x="1068307" y="4914398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EF209-9310-479B-95A0-B777EE1AC9A9}"/>
              </a:ext>
            </a:extLst>
          </p:cNvPr>
          <p:cNvSpPr txBox="1"/>
          <p:nvPr/>
        </p:nvSpPr>
        <p:spPr>
          <a:xfrm>
            <a:off x="1513533" y="5232998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      5,750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F8F34-78C6-4852-A01B-E9AE68B070FC}"/>
              </a:ext>
            </a:extLst>
          </p:cNvPr>
          <p:cNvSpPr txBox="1"/>
          <p:nvPr/>
        </p:nvSpPr>
        <p:spPr>
          <a:xfrm>
            <a:off x="5233376" y="523743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5,750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7054E94-8072-43FB-9540-1A0A2FD4FB6C}"/>
              </a:ext>
            </a:extLst>
          </p:cNvPr>
          <p:cNvSpPr/>
          <p:nvPr/>
        </p:nvSpPr>
        <p:spPr>
          <a:xfrm>
            <a:off x="1075854" y="5275025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D50F9B-289F-4BF0-A099-5DD7C56AA91D}"/>
              </a:ext>
            </a:extLst>
          </p:cNvPr>
          <p:cNvSpPr txBox="1"/>
          <p:nvPr/>
        </p:nvSpPr>
        <p:spPr>
          <a:xfrm>
            <a:off x="1495426" y="594822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XXX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E5DD6F-E2D0-4C94-9CBE-4923310E47D6}"/>
              </a:ext>
            </a:extLst>
          </p:cNvPr>
          <p:cNvSpPr txBox="1"/>
          <p:nvPr/>
        </p:nvSpPr>
        <p:spPr>
          <a:xfrm>
            <a:off x="5215269" y="595265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XXXX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5BE003-7055-4755-9335-5DF1F78C67DB}"/>
              </a:ext>
            </a:extLst>
          </p:cNvPr>
          <p:cNvSpPr/>
          <p:nvPr/>
        </p:nvSpPr>
        <p:spPr>
          <a:xfrm>
            <a:off x="1057747" y="5990248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0ECBA-321E-47F7-9AB6-9689FB780237}"/>
              </a:ext>
            </a:extLst>
          </p:cNvPr>
          <p:cNvSpPr txBox="1"/>
          <p:nvPr/>
        </p:nvSpPr>
        <p:spPr>
          <a:xfrm>
            <a:off x="1502973" y="6308848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  10,050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6AA1A8-4E25-444F-9AB4-7A44A9407974}"/>
              </a:ext>
            </a:extLst>
          </p:cNvPr>
          <p:cNvSpPr txBox="1"/>
          <p:nvPr/>
        </p:nvSpPr>
        <p:spPr>
          <a:xfrm>
            <a:off x="5222816" y="631328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10,050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192A35B-A474-46DD-9B03-7BFFE3588A02}"/>
              </a:ext>
            </a:extLst>
          </p:cNvPr>
          <p:cNvSpPr/>
          <p:nvPr/>
        </p:nvSpPr>
        <p:spPr>
          <a:xfrm>
            <a:off x="1065294" y="6350875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6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Last-in, first-out (LIFO)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071730" cy="4895851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ABC OIL started its business on 20X2. 1.10.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This is a gasoline station, and it sells only one type of gasoline.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It has bought gasoline from its suppliers.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20X1. 2. 1. the shop sold 350 liters. How much is the cost of goods?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50 * 20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+ 300 * 15  = 1000 + 4500 = 5,500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20X1. 3. 26. the shop sold 600 liters. How much is the cost of goods?              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200*18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+   400 *16   = 3600 +6400 = 10,000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6CEA25-C616-4AB1-B8BF-1ADA53B6D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80978"/>
              </p:ext>
            </p:extLst>
          </p:nvPr>
        </p:nvGraphicFramePr>
        <p:xfrm>
          <a:off x="1505986" y="3022811"/>
          <a:ext cx="6243780" cy="1327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662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03123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025761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  <a:gridCol w="1047234">
                  <a:extLst>
                    <a:ext uri="{9D8B030D-6E8A-4147-A177-3AD203B41FA5}">
                      <a16:colId xmlns:a16="http://schemas.microsoft.com/office/drawing/2014/main" val="4241496853"/>
                    </a:ext>
                  </a:extLst>
                </a:gridCol>
              </a:tblGrid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Date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Amounts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(liters)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Unit price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($/liter)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Value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15.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2,000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2. 20.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3.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54D656-2242-4082-879A-5E60C8DAB6F1}"/>
              </a:ext>
            </a:extLst>
          </p:cNvPr>
          <p:cNvSpPr txBox="1"/>
          <p:nvPr/>
        </p:nvSpPr>
        <p:spPr>
          <a:xfrm>
            <a:off x="6572816" y="5187152"/>
            <a:ext cx="2356397" cy="34881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 350*16 =   5,600</a:t>
            </a:r>
            <a:endParaRPr 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7BE6C-D0F4-49B2-8FA6-866FAE613EF1}"/>
              </a:ext>
            </a:extLst>
          </p:cNvPr>
          <p:cNvSpPr txBox="1"/>
          <p:nvPr/>
        </p:nvSpPr>
        <p:spPr>
          <a:xfrm>
            <a:off x="6572816" y="5985335"/>
            <a:ext cx="2356397" cy="6822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 50*16 + 500*18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+ 50*15 =   10,550</a:t>
            </a:r>
            <a:endParaRPr 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6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Last-in, first-out (LIFO)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071730" cy="4895851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ABC OIL started its business on 20X2. 1.10.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This is a gasoline station, and it sells only one type of gasoline.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It has bought gasoline from its suppliers.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20X1. 2. 1. the shop sold 350 liters. How much is the cost of goods?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20X1. 3. 26. the shop sold 600 liters. How much is the cost of goods?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6CEA25-C616-4AB1-B8BF-1ADA53B6D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48874"/>
              </p:ext>
            </p:extLst>
          </p:nvPr>
        </p:nvGraphicFramePr>
        <p:xfrm>
          <a:off x="1505986" y="3022811"/>
          <a:ext cx="6243780" cy="1327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662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03123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025761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  <a:gridCol w="1047234">
                  <a:extLst>
                    <a:ext uri="{9D8B030D-6E8A-4147-A177-3AD203B41FA5}">
                      <a16:colId xmlns:a16="http://schemas.microsoft.com/office/drawing/2014/main" val="4241496853"/>
                    </a:ext>
                  </a:extLst>
                </a:gridCol>
              </a:tblGrid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Date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Amounts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(liters)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Unit price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($/liter)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Value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15.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2,000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2. 20.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3.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105437-C4F4-4191-9BFE-199B3DF4FC61}"/>
              </a:ext>
            </a:extLst>
          </p:cNvPr>
          <p:cNvSpPr txBox="1"/>
          <p:nvPr/>
        </p:nvSpPr>
        <p:spPr>
          <a:xfrm>
            <a:off x="1505986" y="487237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XXX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2CE1F-967B-4E78-BBFF-2495716AAC8B}"/>
              </a:ext>
            </a:extLst>
          </p:cNvPr>
          <p:cNvSpPr txBox="1"/>
          <p:nvPr/>
        </p:nvSpPr>
        <p:spPr>
          <a:xfrm>
            <a:off x="5225829" y="487680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XXXX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FAC461-BA38-4BD0-BE8F-06BF9DEE258D}"/>
              </a:ext>
            </a:extLst>
          </p:cNvPr>
          <p:cNvSpPr/>
          <p:nvPr/>
        </p:nvSpPr>
        <p:spPr>
          <a:xfrm>
            <a:off x="1068307" y="4914398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EF209-9310-479B-95A0-B777EE1AC9A9}"/>
              </a:ext>
            </a:extLst>
          </p:cNvPr>
          <p:cNvSpPr txBox="1"/>
          <p:nvPr/>
        </p:nvSpPr>
        <p:spPr>
          <a:xfrm>
            <a:off x="1513533" y="5232998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      5,500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F8F34-78C6-4852-A01B-E9AE68B070FC}"/>
              </a:ext>
            </a:extLst>
          </p:cNvPr>
          <p:cNvSpPr txBox="1"/>
          <p:nvPr/>
        </p:nvSpPr>
        <p:spPr>
          <a:xfrm>
            <a:off x="5233376" y="523743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5,500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7054E94-8072-43FB-9540-1A0A2FD4FB6C}"/>
              </a:ext>
            </a:extLst>
          </p:cNvPr>
          <p:cNvSpPr/>
          <p:nvPr/>
        </p:nvSpPr>
        <p:spPr>
          <a:xfrm>
            <a:off x="1075854" y="5275025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D50F9B-289F-4BF0-A099-5DD7C56AA91D}"/>
              </a:ext>
            </a:extLst>
          </p:cNvPr>
          <p:cNvSpPr txBox="1"/>
          <p:nvPr/>
        </p:nvSpPr>
        <p:spPr>
          <a:xfrm>
            <a:off x="1495426" y="594822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XXX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E5DD6F-E2D0-4C94-9CBE-4923310E47D6}"/>
              </a:ext>
            </a:extLst>
          </p:cNvPr>
          <p:cNvSpPr txBox="1"/>
          <p:nvPr/>
        </p:nvSpPr>
        <p:spPr>
          <a:xfrm>
            <a:off x="5215269" y="595265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XXXX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5BE003-7055-4755-9335-5DF1F78C67DB}"/>
              </a:ext>
            </a:extLst>
          </p:cNvPr>
          <p:cNvSpPr/>
          <p:nvPr/>
        </p:nvSpPr>
        <p:spPr>
          <a:xfrm>
            <a:off x="1057747" y="5990248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0ECBA-321E-47F7-9AB6-9689FB780237}"/>
              </a:ext>
            </a:extLst>
          </p:cNvPr>
          <p:cNvSpPr txBox="1"/>
          <p:nvPr/>
        </p:nvSpPr>
        <p:spPr>
          <a:xfrm>
            <a:off x="1502973" y="6308848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  10,000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6AA1A8-4E25-444F-9AB4-7A44A9407974}"/>
              </a:ext>
            </a:extLst>
          </p:cNvPr>
          <p:cNvSpPr txBox="1"/>
          <p:nvPr/>
        </p:nvSpPr>
        <p:spPr>
          <a:xfrm>
            <a:off x="5222816" y="631328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10,000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192A35B-A474-46DD-9B03-7BFFE3588A02}"/>
              </a:ext>
            </a:extLst>
          </p:cNvPr>
          <p:cNvSpPr/>
          <p:nvPr/>
        </p:nvSpPr>
        <p:spPr>
          <a:xfrm>
            <a:off x="1065294" y="6350875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Weighted-Average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79960" cy="4895851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ABC OIL started its business on 20X2. 1.10.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This is a gasoline station, and it sells only one type of gasoline.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It has bought gasoline from its suppliers.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20X1. 2. 1. the shop sold 350 liters. How much is the cost of goods?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[ ( 100 * 20 + 300 * 15) / 400 ] * 250 =  16.25 * 250 = 5,687.5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20X1. 3. 26. the shop sold 600 liters. How much is the cost of goods?              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[ 16.25 * (100+300-350) + 500* 18 + 400 * 16 ] / (50+500+400) * 600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= 16212.5 / 950 * 600 = 10239.47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6CEA25-C616-4AB1-B8BF-1ADA53B6D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854218"/>
              </p:ext>
            </p:extLst>
          </p:nvPr>
        </p:nvGraphicFramePr>
        <p:xfrm>
          <a:off x="1505986" y="3022811"/>
          <a:ext cx="6243780" cy="1327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662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03123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025761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  <a:gridCol w="1047234">
                  <a:extLst>
                    <a:ext uri="{9D8B030D-6E8A-4147-A177-3AD203B41FA5}">
                      <a16:colId xmlns:a16="http://schemas.microsoft.com/office/drawing/2014/main" val="4241496853"/>
                    </a:ext>
                  </a:extLst>
                </a:gridCol>
              </a:tblGrid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Date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Amounts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(liters)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Unit price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($/liter)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Value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15.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2,000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2. 20.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3.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1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Weighted-Average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071730" cy="4895851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ABC OIL started its business on 20X2. 1.10.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This is a gasoline station, and it sells only one type of gasoline.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It has bought gasoline from its suppliers.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20X1. 2. 1. the shop sold 350 liters. How much is the cost of goods?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20X1. 3. 26. the shop sold 600 liters. How much is the cost of goods?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6CEA25-C616-4AB1-B8BF-1ADA53B6D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731843"/>
              </p:ext>
            </p:extLst>
          </p:nvPr>
        </p:nvGraphicFramePr>
        <p:xfrm>
          <a:off x="1505986" y="3022811"/>
          <a:ext cx="6243780" cy="1327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662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03123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025761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  <a:gridCol w="1047234">
                  <a:extLst>
                    <a:ext uri="{9D8B030D-6E8A-4147-A177-3AD203B41FA5}">
                      <a16:colId xmlns:a16="http://schemas.microsoft.com/office/drawing/2014/main" val="4241496853"/>
                    </a:ext>
                  </a:extLst>
                </a:gridCol>
              </a:tblGrid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Date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Amounts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(liters)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Unit price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($/liter)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Value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15.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2,000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2. 20.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3.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105437-C4F4-4191-9BFE-199B3DF4FC61}"/>
              </a:ext>
            </a:extLst>
          </p:cNvPr>
          <p:cNvSpPr txBox="1"/>
          <p:nvPr/>
        </p:nvSpPr>
        <p:spPr>
          <a:xfrm>
            <a:off x="1505986" y="487237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XXX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2CE1F-967B-4E78-BBFF-2495716AAC8B}"/>
              </a:ext>
            </a:extLst>
          </p:cNvPr>
          <p:cNvSpPr txBox="1"/>
          <p:nvPr/>
        </p:nvSpPr>
        <p:spPr>
          <a:xfrm>
            <a:off x="5225829" y="487680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XXXX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FAC461-BA38-4BD0-BE8F-06BF9DEE258D}"/>
              </a:ext>
            </a:extLst>
          </p:cNvPr>
          <p:cNvSpPr/>
          <p:nvPr/>
        </p:nvSpPr>
        <p:spPr>
          <a:xfrm>
            <a:off x="1068307" y="4914398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EF209-9310-479B-95A0-B777EE1AC9A9}"/>
              </a:ext>
            </a:extLst>
          </p:cNvPr>
          <p:cNvSpPr txBox="1"/>
          <p:nvPr/>
        </p:nvSpPr>
        <p:spPr>
          <a:xfrm>
            <a:off x="1513533" y="5232998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      5,687.5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F8F34-78C6-4852-A01B-E9AE68B070FC}"/>
              </a:ext>
            </a:extLst>
          </p:cNvPr>
          <p:cNvSpPr txBox="1"/>
          <p:nvPr/>
        </p:nvSpPr>
        <p:spPr>
          <a:xfrm>
            <a:off x="5233375" y="5237431"/>
            <a:ext cx="3086759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5,687.5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7054E94-8072-43FB-9540-1A0A2FD4FB6C}"/>
              </a:ext>
            </a:extLst>
          </p:cNvPr>
          <p:cNvSpPr/>
          <p:nvPr/>
        </p:nvSpPr>
        <p:spPr>
          <a:xfrm>
            <a:off x="1075854" y="5275025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D50F9B-289F-4BF0-A099-5DD7C56AA91D}"/>
              </a:ext>
            </a:extLst>
          </p:cNvPr>
          <p:cNvSpPr txBox="1"/>
          <p:nvPr/>
        </p:nvSpPr>
        <p:spPr>
          <a:xfrm>
            <a:off x="1495426" y="594822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XXX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E5DD6F-E2D0-4C94-9CBE-4923310E47D6}"/>
              </a:ext>
            </a:extLst>
          </p:cNvPr>
          <p:cNvSpPr txBox="1"/>
          <p:nvPr/>
        </p:nvSpPr>
        <p:spPr>
          <a:xfrm>
            <a:off x="5215269" y="595265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XXXX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5BE003-7055-4755-9335-5DF1F78C67DB}"/>
              </a:ext>
            </a:extLst>
          </p:cNvPr>
          <p:cNvSpPr/>
          <p:nvPr/>
        </p:nvSpPr>
        <p:spPr>
          <a:xfrm>
            <a:off x="1057747" y="5990248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0ECBA-321E-47F7-9AB6-9689FB780237}"/>
              </a:ext>
            </a:extLst>
          </p:cNvPr>
          <p:cNvSpPr txBox="1"/>
          <p:nvPr/>
        </p:nvSpPr>
        <p:spPr>
          <a:xfrm>
            <a:off x="1502972" y="6308848"/>
            <a:ext cx="30690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  10,239.47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6AA1A8-4E25-444F-9AB4-7A44A9407974}"/>
              </a:ext>
            </a:extLst>
          </p:cNvPr>
          <p:cNvSpPr txBox="1"/>
          <p:nvPr/>
        </p:nvSpPr>
        <p:spPr>
          <a:xfrm>
            <a:off x="5222816" y="6313281"/>
            <a:ext cx="3086758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10,239.47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192A35B-A474-46DD-9B03-7BFFE3588A02}"/>
              </a:ext>
            </a:extLst>
          </p:cNvPr>
          <p:cNvSpPr/>
          <p:nvPr/>
        </p:nvSpPr>
        <p:spPr>
          <a:xfrm>
            <a:off x="1065294" y="6350875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5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65126"/>
            <a:ext cx="8687367" cy="1325563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Cost of goods vs. Inventory Balance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071730" cy="4895851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ABC OIL started its business on 20X2. 1.10.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This is a gasoline station, and it sells only one type of gasoline.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It has bought gasoline from its suppliers.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              Total                                                                                                      46,000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20X1. 2. 25. the shop sold 200 liters. How much is the cost of goods?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The unit price is increasing rapidly.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How much is the cost of goods?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4,000   or  14,000 or  other?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How much is the inventory balance at the end of February?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42,000   or  32,000 or  other?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6CEA25-C616-4AB1-B8BF-1ADA53B6D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542252"/>
              </p:ext>
            </p:extLst>
          </p:nvPr>
        </p:nvGraphicFramePr>
        <p:xfrm>
          <a:off x="1505986" y="2868902"/>
          <a:ext cx="6243780" cy="1104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662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03123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025761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  <a:gridCol w="1047234">
                  <a:extLst>
                    <a:ext uri="{9D8B030D-6E8A-4147-A177-3AD203B41FA5}">
                      <a16:colId xmlns:a16="http://schemas.microsoft.com/office/drawing/2014/main" val="4241496853"/>
                    </a:ext>
                  </a:extLst>
                </a:gridCol>
              </a:tblGrid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Date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Amounts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(liters)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Unit price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($/liter)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Value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15.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20 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2,000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2. 20.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70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04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Inventory Cost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Rules: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Man-made rules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rules (GAAP, Generally Accepted Accounting Principles)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IFRS, K-IFRS, K-GAAP, etc.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Let’s find some (Is LIFO method allowed in IFRS?):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https://www.google.com/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(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http://www.kasb.or.kr/fe/accstd/NR_list.do?sortCd=K-IFRS&amp;divCd=01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(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hlinkClick r:id="rId4"/>
              </a:rPr>
              <a:t>https://www.ifrs.org/issued-standards/list-of-standards/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for Merchandising Firms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98067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Now, you can make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journal entries for a merchandising company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You can prepare the financial statements for a merchandising company.  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Statement of Financial Position</a:t>
            </a:r>
          </a:p>
          <a:p>
            <a:pPr marL="0" indent="0">
              <a:lnSpc>
                <a:spcPts val="2000"/>
              </a:lnSpc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Statement of Comprehensive Income</a:t>
            </a:r>
          </a:p>
          <a:p>
            <a:pPr marL="0" indent="0">
              <a:lnSpc>
                <a:spcPts val="2000"/>
              </a:lnSpc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Statement of Changes in Equity</a:t>
            </a:r>
          </a:p>
          <a:p>
            <a:pPr marL="0" indent="0">
              <a:lnSpc>
                <a:spcPts val="2000"/>
              </a:lnSpc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Statement of Cash Flows</a:t>
            </a:r>
          </a:p>
          <a:p>
            <a:pPr marL="0" indent="0">
              <a:lnSpc>
                <a:spcPts val="2000"/>
              </a:lnSpc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Notes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Statements:</a:t>
            </a:r>
          </a:p>
          <a:p>
            <a:pPr marL="0" indent="0">
              <a:lnSpc>
                <a:spcPts val="2000"/>
              </a:lnSpc>
              <a:spcAft>
                <a:spcPts val="5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Statement of Financial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Position </a:t>
            </a:r>
          </a:p>
          <a:p>
            <a:pPr marL="0" indent="0">
              <a:lnSpc>
                <a:spcPts val="2000"/>
              </a:lnSpc>
              <a:spcAft>
                <a:spcPts val="18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(Balance Sheet, B/S)</a:t>
            </a: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5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Statement of Comprehensive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Income</a:t>
            </a:r>
          </a:p>
          <a:p>
            <a:pPr marL="0" indent="0">
              <a:lnSpc>
                <a:spcPts val="2000"/>
              </a:lnSpc>
              <a:spcAft>
                <a:spcPts val="18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(Profit and Loss statement, P/L, P&amp;L)</a:t>
            </a: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18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Statement of Changes in Equity</a:t>
            </a:r>
          </a:p>
          <a:p>
            <a:pPr marL="0" indent="0">
              <a:lnSpc>
                <a:spcPts val="2000"/>
              </a:lnSpc>
              <a:spcAft>
                <a:spcPts val="18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Statement of Cash Flows</a:t>
            </a:r>
          </a:p>
          <a:p>
            <a:pPr marL="0" indent="0">
              <a:lnSpc>
                <a:spcPts val="2000"/>
              </a:lnSpc>
              <a:spcAft>
                <a:spcPts val="18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Notes</a:t>
            </a: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Rules: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Natural law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Man-made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rules</a:t>
            </a: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rules (GAAP, Generally Accepted Accounting Principles)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IFRS, K-IFRS, K-GAAP, etc.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Let’s find some: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https://www.google.com/</a:t>
            </a: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(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http://www.kasb.or.kr/fe/accstd/NR_list.do?sortCd=K-IFRS&amp;divCd=01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(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  <a:hlinkClick r:id="rId4"/>
              </a:rPr>
              <a:t>https://www.ifrs.org/issued-standards/list-of-standards</a:t>
            </a:r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  <a:hlinkClick r:id="rId4"/>
              </a:rPr>
              <a:t>/</a:t>
            </a:r>
            <a:r>
              <a:rPr lang="en-US" altLang="ko-K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4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for Merchandising Firms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Merchandising Firms:</a:t>
            </a:r>
          </a:p>
          <a:p>
            <a:pPr marL="0" indent="0">
              <a:lnSpc>
                <a:spcPts val="2000"/>
              </a:lnSpc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Buying goods and selling goods</a:t>
            </a:r>
          </a:p>
          <a:p>
            <a:pPr marL="0" indent="0">
              <a:lnSpc>
                <a:spcPts val="2000"/>
              </a:lnSpc>
              <a:spcAft>
                <a:spcPts val="24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23252-C24B-4550-864B-DD189C76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00" y="3345753"/>
            <a:ext cx="3842226" cy="2593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CAD440-4501-45FA-944E-73420691A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235" y="3709988"/>
            <a:ext cx="4572000" cy="2466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0F50EE-4B08-4485-A8D6-0E1FD1072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776" y="2572812"/>
            <a:ext cx="3474031" cy="333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1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for Merchandising Firms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When they buy goods:</a:t>
            </a:r>
          </a:p>
          <a:p>
            <a:pPr>
              <a:lnSpc>
                <a:spcPts val="2000"/>
              </a:lnSpc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When they sell all the goods:</a:t>
            </a:r>
          </a:p>
          <a:p>
            <a:pPr>
              <a:lnSpc>
                <a:spcPts val="2000"/>
              </a:lnSpc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18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What if they sell just half of the goods?</a:t>
            </a:r>
          </a:p>
          <a:p>
            <a:pPr marL="0" indent="0">
              <a:lnSpc>
                <a:spcPts val="2000"/>
              </a:lnSpc>
              <a:spcAft>
                <a:spcPts val="18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  What if they bought goods multiple times?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18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24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11869-1771-45EF-8CAD-81E70D8F9E10}"/>
              </a:ext>
            </a:extLst>
          </p:cNvPr>
          <p:cNvSpPr txBox="1"/>
          <p:nvPr/>
        </p:nvSpPr>
        <p:spPr>
          <a:xfrm>
            <a:off x="1439499" y="254252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$5,000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C8F300-0799-4967-9D81-C2E0A1F5CE4B}"/>
              </a:ext>
            </a:extLst>
          </p:cNvPr>
          <p:cNvSpPr txBox="1"/>
          <p:nvPr/>
        </p:nvSpPr>
        <p:spPr>
          <a:xfrm>
            <a:off x="5225829" y="253195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$5,000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3629EF-1873-4E4D-9001-38CAF11149C0}"/>
              </a:ext>
            </a:extLst>
          </p:cNvPr>
          <p:cNvSpPr/>
          <p:nvPr/>
        </p:nvSpPr>
        <p:spPr>
          <a:xfrm>
            <a:off x="1068307" y="242633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FCC29-9430-48D0-95A6-B7DB328F599D}"/>
              </a:ext>
            </a:extLst>
          </p:cNvPr>
          <p:cNvSpPr txBox="1"/>
          <p:nvPr/>
        </p:nvSpPr>
        <p:spPr>
          <a:xfrm>
            <a:off x="1483258" y="4270218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$8,000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47198-D80D-4654-BB6C-68E51C33CF7B}"/>
              </a:ext>
            </a:extLst>
          </p:cNvPr>
          <p:cNvSpPr txBox="1"/>
          <p:nvPr/>
        </p:nvSpPr>
        <p:spPr>
          <a:xfrm>
            <a:off x="5269588" y="4259655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$8,000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747C3E-242E-4E43-AAA6-7734E8E6C545}"/>
              </a:ext>
            </a:extLst>
          </p:cNvPr>
          <p:cNvSpPr/>
          <p:nvPr/>
        </p:nvSpPr>
        <p:spPr>
          <a:xfrm>
            <a:off x="1112066" y="4154027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912031-DAA0-41EF-9D83-D458101E2608}"/>
              </a:ext>
            </a:extLst>
          </p:cNvPr>
          <p:cNvSpPr txBox="1"/>
          <p:nvPr/>
        </p:nvSpPr>
        <p:spPr>
          <a:xfrm>
            <a:off x="1490804" y="497488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$5,000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94B78-88EF-478D-88E7-4E07EBECA6D4}"/>
              </a:ext>
            </a:extLst>
          </p:cNvPr>
          <p:cNvSpPr txBox="1"/>
          <p:nvPr/>
        </p:nvSpPr>
        <p:spPr>
          <a:xfrm>
            <a:off x="5277134" y="4964320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$5,000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1C75BD3-799C-4041-B19B-C1F2EA20D534}"/>
              </a:ext>
            </a:extLst>
          </p:cNvPr>
          <p:cNvSpPr/>
          <p:nvPr/>
        </p:nvSpPr>
        <p:spPr>
          <a:xfrm>
            <a:off x="1119612" y="4858692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6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for Merchandising Firms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ABC OIL started its business on 20X2. 1.10.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This is a gasoline station, and it sells only one type of gasoline.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It has bought gasolines from its suppliers.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20X1. 2. 1. the shop sold 350 liters. How much is the cost of goods?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20X1. 2. 26. the shop sold 600 liters. How much is the cost of goods?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6CEA25-C616-4AB1-B8BF-1ADA53B6D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948153"/>
              </p:ext>
            </p:extLst>
          </p:nvPr>
        </p:nvGraphicFramePr>
        <p:xfrm>
          <a:off x="1505986" y="3022811"/>
          <a:ext cx="6243780" cy="1327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662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03123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025761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  <a:gridCol w="1047234">
                  <a:extLst>
                    <a:ext uri="{9D8B030D-6E8A-4147-A177-3AD203B41FA5}">
                      <a16:colId xmlns:a16="http://schemas.microsoft.com/office/drawing/2014/main" val="4241496853"/>
                    </a:ext>
                  </a:extLst>
                </a:gridCol>
              </a:tblGrid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Date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Amounts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(liters)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Unit price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($/liter)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Value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15.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2,000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2. 20.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3.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9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Inventory Cost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First-in, first out (FIFO)</a:t>
            </a:r>
          </a:p>
          <a:p>
            <a:pPr marL="287338" indent="-287338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First purchase amount is the first cost assigned to cost of goods sold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Ending inventory is based on the latest purchase amounts 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Last-in, first-out (LIFO)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Costing is the opposite of FIFO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Last purchase amount goes immediately to cost of goods sold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Ending inventory is based on the oldest purchase amount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Weighted-Average Cost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Based on the average unit amount of inventory during the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First-in, first out (FIFO)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071730" cy="4895851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ABC OIL started its business on 20X2. 1.10.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This is a gasoline station, and it sells only one type of gasoline.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It has bought gasoline from its suppliers.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20X1. 2. 1. the shop sold 350 liters. How much is the cost of goods?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100 * 20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+ 250 * 15  = 2000 + 3750 = 5,750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20X1. 3. 26. the shop sold 600 liters. How much is the cost of goods?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50 * 15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+ 500*18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+   50 *16   = 750 + 9000 + 800 = 10050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6CEA25-C616-4AB1-B8BF-1ADA53B6D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60940"/>
              </p:ext>
            </p:extLst>
          </p:nvPr>
        </p:nvGraphicFramePr>
        <p:xfrm>
          <a:off x="1505986" y="3022811"/>
          <a:ext cx="6243780" cy="1327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662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03123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025761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  <a:gridCol w="1047234">
                  <a:extLst>
                    <a:ext uri="{9D8B030D-6E8A-4147-A177-3AD203B41FA5}">
                      <a16:colId xmlns:a16="http://schemas.microsoft.com/office/drawing/2014/main" val="4241496853"/>
                    </a:ext>
                  </a:extLst>
                </a:gridCol>
              </a:tblGrid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Date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Amounts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(liters)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Unit price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($/liter)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Value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15.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2,000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2. 20.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3.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3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18620</TotalTime>
  <Words>1697</Words>
  <Application>Microsoft Office PowerPoint</Application>
  <PresentationFormat>화면 슬라이드 쇼(4:3)</PresentationFormat>
  <Paragraphs>412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Cambria Math</vt:lpstr>
      <vt:lpstr>Times New Roman</vt:lpstr>
      <vt:lpstr>Arial</vt:lpstr>
      <vt:lpstr>Calibri Light</vt:lpstr>
      <vt:lpstr>Calibri</vt:lpstr>
      <vt:lpstr>Wingdings</vt:lpstr>
      <vt:lpstr>맑은 고딕</vt:lpstr>
      <vt:lpstr>Office Theme</vt:lpstr>
      <vt:lpstr>Accounting for Merchandising Firms - Accounting Principles</vt:lpstr>
      <vt:lpstr>Recap the last class</vt:lpstr>
      <vt:lpstr>Recap the last class</vt:lpstr>
      <vt:lpstr>Any Questions?</vt:lpstr>
      <vt:lpstr>Accounting for Merchandising Firms</vt:lpstr>
      <vt:lpstr>Accounting for Merchandising Firms</vt:lpstr>
      <vt:lpstr>Accounting for Merchandising Firms</vt:lpstr>
      <vt:lpstr>Inventory Cost Assumptions</vt:lpstr>
      <vt:lpstr>First-in, first out (FIFO)</vt:lpstr>
      <vt:lpstr>First-in, first out (FIFO)</vt:lpstr>
      <vt:lpstr>Last-in, first-out (LIFO)</vt:lpstr>
      <vt:lpstr>Last-in, first-out (LIFO)</vt:lpstr>
      <vt:lpstr>Weighted-Average Cost</vt:lpstr>
      <vt:lpstr>Weighted-Average Cost</vt:lpstr>
      <vt:lpstr>Cost of goods vs. Inventory Balance</vt:lpstr>
      <vt:lpstr>Inventory Cost Assumptions</vt:lpstr>
      <vt:lpstr>Accounting for Merchandising Firms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and textual analysis</dc:title>
  <dc:creator>YoonBen</dc:creator>
  <cp:lastModifiedBy>user</cp:lastModifiedBy>
  <cp:revision>234</cp:revision>
  <dcterms:created xsi:type="dcterms:W3CDTF">2021-07-21T22:11:42Z</dcterms:created>
  <dcterms:modified xsi:type="dcterms:W3CDTF">2022-03-28T00:26:53Z</dcterms:modified>
</cp:coreProperties>
</file>