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564" r:id="rId3"/>
    <p:sldId id="562" r:id="rId4"/>
    <p:sldId id="565" r:id="rId5"/>
    <p:sldId id="566" r:id="rId6"/>
    <p:sldId id="563" r:id="rId7"/>
    <p:sldId id="541" r:id="rId8"/>
    <p:sldId id="567" r:id="rId9"/>
    <p:sldId id="568" r:id="rId10"/>
    <p:sldId id="548" r:id="rId11"/>
    <p:sldId id="569" r:id="rId12"/>
    <p:sldId id="571" r:id="rId13"/>
    <p:sldId id="572" r:id="rId14"/>
    <p:sldId id="573" r:id="rId15"/>
    <p:sldId id="574" r:id="rId16"/>
    <p:sldId id="575" r:id="rId17"/>
    <p:sldId id="576" r:id="rId18"/>
    <p:sldId id="578" r:id="rId19"/>
    <p:sldId id="579" r:id="rId20"/>
    <p:sldId id="593" r:id="rId21"/>
    <p:sldId id="580" r:id="rId22"/>
    <p:sldId id="570" r:id="rId23"/>
    <p:sldId id="582" r:id="rId24"/>
    <p:sldId id="592" r:id="rId25"/>
    <p:sldId id="533" r:id="rId26"/>
    <p:sldId id="583" r:id="rId27"/>
    <p:sldId id="584" r:id="rId28"/>
    <p:sldId id="585" r:id="rId29"/>
    <p:sldId id="588" r:id="rId30"/>
    <p:sldId id="587" r:id="rId31"/>
    <p:sldId id="586" r:id="rId32"/>
    <p:sldId id="590" r:id="rId33"/>
    <p:sldId id="591" r:id="rId34"/>
  </p:sldIdLst>
  <p:sldSz cx="9144000" cy="6858000" type="screen4x3"/>
  <p:notesSz cx="6858000" cy="9144000"/>
  <p:embeddedFontLst>
    <p:embeddedFont>
      <p:font typeface="Calibri Light" panose="020F0302020204030204" pitchFamily="34" charset="0"/>
      <p:regular r:id="rId35"/>
      <p:italic r:id="rId36"/>
    </p:embeddedFont>
    <p:embeddedFont>
      <p:font typeface="Calibri" panose="020F0502020204030204" pitchFamily="34" charset="0"/>
      <p:regular r:id="rId37"/>
      <p:bold r:id="rId38"/>
      <p:italic r:id="rId39"/>
      <p:boldItalic r:id="rId40"/>
    </p:embeddedFont>
    <p:embeddedFont>
      <p:font typeface="맑은 고딕" panose="020B0503020000020004" pitchFamily="50" charset="-127"/>
      <p:regular r:id="rId41"/>
      <p:bold r:id="rId42"/>
    </p:embeddedFont>
    <p:embeddedFont>
      <p:font typeface="Cambria Math" panose="02040503050406030204" pitchFamily="18" charset="0"/>
      <p:regular r:id="rId4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1BF2"/>
    <a:srgbClr val="8F8F8F"/>
    <a:srgbClr val="0A1F62"/>
    <a:srgbClr val="B900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1496" y="1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525D7C-4522-4304-BECD-565BD704D95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E24BB-E917-4A7B-98E1-6C78D4E82D94}" type="slidenum">
              <a:rPr lang="en-US" smtClean="0"/>
              <a:t>‹#›</a:t>
            </a:fld>
            <a:endParaRPr lang="en-US"/>
          </a:p>
        </p:txBody>
      </p:sp>
    </p:spTree>
    <p:extLst>
      <p:ext uri="{BB962C8B-B14F-4D97-AF65-F5344CB8AC3E}">
        <p14:creationId xmlns:p14="http://schemas.microsoft.com/office/powerpoint/2010/main" val="96664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25D7C-4522-4304-BECD-565BD704D95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E24BB-E917-4A7B-98E1-6C78D4E82D94}" type="slidenum">
              <a:rPr lang="en-US" smtClean="0"/>
              <a:t>‹#›</a:t>
            </a:fld>
            <a:endParaRPr lang="en-US"/>
          </a:p>
        </p:txBody>
      </p:sp>
    </p:spTree>
    <p:extLst>
      <p:ext uri="{BB962C8B-B14F-4D97-AF65-F5344CB8AC3E}">
        <p14:creationId xmlns:p14="http://schemas.microsoft.com/office/powerpoint/2010/main" val="214626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25D7C-4522-4304-BECD-565BD704D95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E24BB-E917-4A7B-98E1-6C78D4E82D94}" type="slidenum">
              <a:rPr lang="en-US" smtClean="0"/>
              <a:t>‹#›</a:t>
            </a:fld>
            <a:endParaRPr lang="en-US"/>
          </a:p>
        </p:txBody>
      </p:sp>
    </p:spTree>
    <p:extLst>
      <p:ext uri="{BB962C8B-B14F-4D97-AF65-F5344CB8AC3E}">
        <p14:creationId xmlns:p14="http://schemas.microsoft.com/office/powerpoint/2010/main" val="7513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525D7C-4522-4304-BECD-565BD704D95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E24BB-E917-4A7B-98E1-6C78D4E82D94}" type="slidenum">
              <a:rPr lang="en-US" smtClean="0"/>
              <a:t>‹#›</a:t>
            </a:fld>
            <a:endParaRPr lang="en-US" dirty="0"/>
          </a:p>
        </p:txBody>
      </p:sp>
      <p:sp>
        <p:nvSpPr>
          <p:cNvPr id="8" name="Rectangle 7">
            <a:extLst>
              <a:ext uri="{FF2B5EF4-FFF2-40B4-BE49-F238E27FC236}">
                <a16:creationId xmlns:a16="http://schemas.microsoft.com/office/drawing/2014/main" id="{A1E17197-DBD0-4A58-88D3-4D5C794107DD}"/>
              </a:ext>
            </a:extLst>
          </p:cNvPr>
          <p:cNvSpPr/>
          <p:nvPr userDrawn="1"/>
        </p:nvSpPr>
        <p:spPr>
          <a:xfrm>
            <a:off x="0" y="1623717"/>
            <a:ext cx="9144000" cy="113983"/>
          </a:xfrm>
          <a:prstGeom prst="rect">
            <a:avLst/>
          </a:prstGeom>
          <a:solidFill>
            <a:srgbClr val="0A1F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9699E61-EA12-4CAC-9C49-17C29C7F5A02}"/>
              </a:ext>
            </a:extLst>
          </p:cNvPr>
          <p:cNvSpPr/>
          <p:nvPr userDrawn="1"/>
        </p:nvSpPr>
        <p:spPr>
          <a:xfrm>
            <a:off x="3112477" y="1624850"/>
            <a:ext cx="3094892" cy="112870"/>
          </a:xfrm>
          <a:prstGeom prst="rect">
            <a:avLst/>
          </a:prstGeom>
          <a:solidFill>
            <a:srgbClr val="B9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1D31D0-00CA-48C5-B061-023E22622900}"/>
              </a:ext>
            </a:extLst>
          </p:cNvPr>
          <p:cNvSpPr/>
          <p:nvPr userDrawn="1"/>
        </p:nvSpPr>
        <p:spPr>
          <a:xfrm>
            <a:off x="6207369" y="1623716"/>
            <a:ext cx="2936631" cy="113983"/>
          </a:xfrm>
          <a:prstGeom prst="rect">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270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525D7C-4522-4304-BECD-565BD704D953}"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2E24BB-E917-4A7B-98E1-6C78D4E82D94}" type="slidenum">
              <a:rPr lang="en-US" smtClean="0"/>
              <a:t>‹#›</a:t>
            </a:fld>
            <a:endParaRPr lang="en-US"/>
          </a:p>
        </p:txBody>
      </p:sp>
    </p:spTree>
    <p:extLst>
      <p:ext uri="{BB962C8B-B14F-4D97-AF65-F5344CB8AC3E}">
        <p14:creationId xmlns:p14="http://schemas.microsoft.com/office/powerpoint/2010/main" val="46626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525D7C-4522-4304-BECD-565BD704D95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E24BB-E917-4A7B-98E1-6C78D4E82D94}" type="slidenum">
              <a:rPr lang="en-US" smtClean="0"/>
              <a:t>‹#›</a:t>
            </a:fld>
            <a:endParaRPr lang="en-US"/>
          </a:p>
        </p:txBody>
      </p:sp>
    </p:spTree>
    <p:extLst>
      <p:ext uri="{BB962C8B-B14F-4D97-AF65-F5344CB8AC3E}">
        <p14:creationId xmlns:p14="http://schemas.microsoft.com/office/powerpoint/2010/main" val="325851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525D7C-4522-4304-BECD-565BD704D953}" type="datetimeFigureOut">
              <a:rPr lang="en-US" smtClean="0"/>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2E24BB-E917-4A7B-98E1-6C78D4E82D94}" type="slidenum">
              <a:rPr lang="en-US" smtClean="0"/>
              <a:t>‹#›</a:t>
            </a:fld>
            <a:endParaRPr lang="en-US"/>
          </a:p>
        </p:txBody>
      </p:sp>
    </p:spTree>
    <p:extLst>
      <p:ext uri="{BB962C8B-B14F-4D97-AF65-F5344CB8AC3E}">
        <p14:creationId xmlns:p14="http://schemas.microsoft.com/office/powerpoint/2010/main" val="242949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525D7C-4522-4304-BECD-565BD704D953}" type="datetimeFigureOut">
              <a:rPr lang="en-US" smtClean="0"/>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2E24BB-E917-4A7B-98E1-6C78D4E82D94}" type="slidenum">
              <a:rPr lang="en-US" smtClean="0"/>
              <a:t>‹#›</a:t>
            </a:fld>
            <a:endParaRPr lang="en-US"/>
          </a:p>
        </p:txBody>
      </p:sp>
    </p:spTree>
    <p:extLst>
      <p:ext uri="{BB962C8B-B14F-4D97-AF65-F5344CB8AC3E}">
        <p14:creationId xmlns:p14="http://schemas.microsoft.com/office/powerpoint/2010/main" val="223566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525D7C-4522-4304-BECD-565BD704D953}" type="datetimeFigureOut">
              <a:rPr lang="en-US" smtClean="0"/>
              <a:t>4/4/2022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2E24BB-E917-4A7B-98E1-6C78D4E82D94}" type="slidenum">
              <a:rPr lang="en-US" smtClean="0"/>
              <a:t>‹#›</a:t>
            </a:fld>
            <a:endParaRPr lang="en-US"/>
          </a:p>
        </p:txBody>
      </p:sp>
    </p:spTree>
    <p:extLst>
      <p:ext uri="{BB962C8B-B14F-4D97-AF65-F5344CB8AC3E}">
        <p14:creationId xmlns:p14="http://schemas.microsoft.com/office/powerpoint/2010/main" val="17000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525D7C-4522-4304-BECD-565BD704D95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E24BB-E917-4A7B-98E1-6C78D4E82D94}" type="slidenum">
              <a:rPr lang="en-US" smtClean="0"/>
              <a:t>‹#›</a:t>
            </a:fld>
            <a:endParaRPr lang="en-US"/>
          </a:p>
        </p:txBody>
      </p:sp>
    </p:spTree>
    <p:extLst>
      <p:ext uri="{BB962C8B-B14F-4D97-AF65-F5344CB8AC3E}">
        <p14:creationId xmlns:p14="http://schemas.microsoft.com/office/powerpoint/2010/main" val="4178971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525D7C-4522-4304-BECD-565BD704D953}"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2E24BB-E917-4A7B-98E1-6C78D4E82D94}" type="slidenum">
              <a:rPr lang="en-US" smtClean="0"/>
              <a:t>‹#›</a:t>
            </a:fld>
            <a:endParaRPr lang="en-US"/>
          </a:p>
        </p:txBody>
      </p:sp>
    </p:spTree>
    <p:extLst>
      <p:ext uri="{BB962C8B-B14F-4D97-AF65-F5344CB8AC3E}">
        <p14:creationId xmlns:p14="http://schemas.microsoft.com/office/powerpoint/2010/main" val="940307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25D7C-4522-4304-BECD-565BD704D953}" type="datetimeFigureOut">
              <a:rPr lang="en-US" smtClean="0"/>
              <a:t>4/4/2022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E24BB-E917-4A7B-98E1-6C78D4E82D94}" type="slidenum">
              <a:rPr lang="en-US" smtClean="0"/>
              <a:t>‹#›</a:t>
            </a:fld>
            <a:endParaRPr lang="en-US"/>
          </a:p>
        </p:txBody>
      </p:sp>
    </p:spTree>
    <p:extLst>
      <p:ext uri="{BB962C8B-B14F-4D97-AF65-F5344CB8AC3E}">
        <p14:creationId xmlns:p14="http://schemas.microsoft.com/office/powerpoint/2010/main" val="1050230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online.hbs.edu/blog/post/gaap-vs-ifrs" TargetMode="External"/><Relationship Id="rId7" Type="http://schemas.openxmlformats.org/officeDocument/2006/relationships/hyperlink" Target="https://kapa21.or.kr/bbs/dictionary/6766" TargetMode="External"/><Relationship Id="rId2" Type="http://schemas.openxmlformats.org/officeDocument/2006/relationships/hyperlink" Target="https://www.ifrs.org/use-around-the-world/why-global-accounting-standards/" TargetMode="External"/><Relationship Id="rId1" Type="http://schemas.openxmlformats.org/officeDocument/2006/relationships/slideLayout" Target="../slideLayouts/slideLayout2.xml"/><Relationship Id="rId6" Type="http://schemas.openxmlformats.org/officeDocument/2006/relationships/hyperlink" Target="https://connectusfund.org/6-advantages-and-disadvantages-of-accrual-basis-accounting" TargetMode="External"/><Relationship Id="rId5" Type="http://schemas.openxmlformats.org/officeDocument/2006/relationships/hyperlink" Target="https://smallbusiness.chron.com/sole-proprietorship-business-handle-money-58370.html" TargetMode="External"/><Relationship Id="rId4" Type="http://schemas.openxmlformats.org/officeDocument/2006/relationships/hyperlink" Target="https://www.nerdwallet.com/article/small-business/gaap-generally-accepted-accounting-principle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88B7-C5BC-4488-A3D4-7A31B4773FCF}"/>
              </a:ext>
            </a:extLst>
          </p:cNvPr>
          <p:cNvSpPr>
            <a:spLocks noGrp="1"/>
          </p:cNvSpPr>
          <p:nvPr>
            <p:ph type="ctrTitle"/>
          </p:nvPr>
        </p:nvSpPr>
        <p:spPr>
          <a:xfrm>
            <a:off x="409302" y="2263435"/>
            <a:ext cx="8325393" cy="3365009"/>
          </a:xfrm>
        </p:spPr>
        <p:txBody>
          <a:bodyPr anchor="t">
            <a:noAutofit/>
          </a:bodyPr>
          <a:lstStyle/>
          <a:p>
            <a:pPr>
              <a:lnSpc>
                <a:spcPts val="4800"/>
              </a:lnSpc>
              <a:spcBef>
                <a:spcPts val="0"/>
              </a:spcBef>
            </a:pPr>
            <a:r>
              <a:rPr lang="en-US" sz="4800" dirty="0">
                <a:latin typeface="Times New Roman" panose="02020603050405020304" pitchFamily="18" charset="0"/>
                <a:cs typeface="Times New Roman" panose="02020603050405020304" pitchFamily="18" charset="0"/>
              </a:rPr>
              <a:t>Cash and Financial Assets</a:t>
            </a:r>
            <a:r>
              <a:rPr lang="en-US" sz="6600" dirty="0">
                <a:latin typeface="Times New Roman" panose="02020603050405020304" pitchFamily="18" charset="0"/>
                <a:cs typeface="Times New Roman" panose="02020603050405020304" pitchFamily="18" charset="0"/>
              </a:rPr>
              <a:t/>
            </a:r>
            <a:br>
              <a:rPr lang="en-US" sz="66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Accounting Principles</a:t>
            </a:r>
            <a:endParaRPr lang="en-US"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15D8F66-E1F3-43BC-90B9-286215981DF1}"/>
              </a:ext>
            </a:extLst>
          </p:cNvPr>
          <p:cNvSpPr>
            <a:spLocks noGrp="1"/>
          </p:cNvSpPr>
          <p:nvPr>
            <p:ph type="subTitle" idx="1"/>
          </p:nvPr>
        </p:nvSpPr>
        <p:spPr>
          <a:xfrm>
            <a:off x="1382939" y="4315044"/>
            <a:ext cx="6378122" cy="1863813"/>
          </a:xfrm>
        </p:spPr>
        <p:txBody>
          <a:bodyPr>
            <a:normAutofit/>
          </a:bodyPr>
          <a:lstStyle/>
          <a:p>
            <a:r>
              <a:rPr lang="en-US" altLang="ko-KR" dirty="0">
                <a:latin typeface="Times New Roman" panose="02020603050405020304" pitchFamily="18" charset="0"/>
                <a:cs typeface="Times New Roman" panose="02020603050405020304" pitchFamily="18" charset="0"/>
              </a:rPr>
              <a:t>2022. 4. </a:t>
            </a:r>
          </a:p>
          <a:p>
            <a:endParaRPr lang="en-US" altLang="ko-KR" dirty="0">
              <a:latin typeface="Times New Roman" panose="02020603050405020304" pitchFamily="18" charset="0"/>
              <a:cs typeface="Times New Roman" panose="02020603050405020304" pitchFamily="18" charset="0"/>
            </a:endParaRPr>
          </a:p>
          <a:p>
            <a:r>
              <a:rPr lang="en-US" altLang="ko-KR" dirty="0">
                <a:latin typeface="Times New Roman" panose="02020603050405020304" pitchFamily="18" charset="0"/>
                <a:cs typeface="Times New Roman" panose="02020603050405020304" pitchFamily="18" charset="0"/>
              </a:rPr>
              <a:t>Dr. Yangin Yoon</a:t>
            </a:r>
          </a:p>
        </p:txBody>
      </p:sp>
      <p:sp>
        <p:nvSpPr>
          <p:cNvPr id="5" name="Rectangle 4">
            <a:extLst>
              <a:ext uri="{FF2B5EF4-FFF2-40B4-BE49-F238E27FC236}">
                <a16:creationId xmlns:a16="http://schemas.microsoft.com/office/drawing/2014/main" id="{FF474283-B9CE-4E32-9558-AF09FDC3E504}"/>
              </a:ext>
            </a:extLst>
          </p:cNvPr>
          <p:cNvSpPr/>
          <p:nvPr/>
        </p:nvSpPr>
        <p:spPr>
          <a:xfrm>
            <a:off x="1588225" y="0"/>
            <a:ext cx="7101204" cy="1775534"/>
          </a:xfrm>
          <a:prstGeom prst="rect">
            <a:avLst/>
          </a:prstGeom>
          <a:solidFill>
            <a:srgbClr val="B9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D1A3FF6B-47E2-4DDC-82FC-E73DBB203B10}"/>
              </a:ext>
            </a:extLst>
          </p:cNvPr>
          <p:cNvSpPr/>
          <p:nvPr/>
        </p:nvSpPr>
        <p:spPr>
          <a:xfrm rot="10800000">
            <a:off x="3071675" y="-3"/>
            <a:ext cx="6080274" cy="2334829"/>
          </a:xfrm>
          <a:prstGeom prst="triangle">
            <a:avLst>
              <a:gd name="adj" fmla="val 0"/>
            </a:avLst>
          </a:prstGeom>
          <a:solidFill>
            <a:srgbClr val="8F8F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6CFADFBC-9E32-489C-AD6B-4CA72EC40042}"/>
              </a:ext>
            </a:extLst>
          </p:cNvPr>
          <p:cNvSpPr/>
          <p:nvPr/>
        </p:nvSpPr>
        <p:spPr>
          <a:xfrm rot="5400000">
            <a:off x="873747" y="-892205"/>
            <a:ext cx="2760958" cy="4545367"/>
          </a:xfrm>
          <a:prstGeom prst="triangle">
            <a:avLst>
              <a:gd name="adj" fmla="val 0"/>
            </a:avLst>
          </a:prstGeom>
          <a:solidFill>
            <a:srgbClr val="0A1F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940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9" y="365126"/>
            <a:ext cx="8213510" cy="1325563"/>
          </a:xfrm>
        </p:spPr>
        <p:txBody>
          <a:bodyPr/>
          <a:lstStyle/>
          <a:p>
            <a:r>
              <a:rPr lang="en-US" dirty="0">
                <a:latin typeface="Cambria Math" panose="02040503050406030204" pitchFamily="18" charset="0"/>
                <a:ea typeface="Cambria Math" panose="02040503050406030204" pitchFamily="18" charset="0"/>
              </a:rPr>
              <a:t>Financial </a:t>
            </a:r>
            <a:r>
              <a:rPr lang="en-US" dirty="0" smtClean="0">
                <a:latin typeface="Cambria Math" panose="02040503050406030204" pitchFamily="18" charset="0"/>
                <a:ea typeface="Cambria Math" panose="02040503050406030204" pitchFamily="18" charset="0"/>
              </a:rPr>
              <a:t>Asset</a:t>
            </a:r>
            <a:endParaRPr lang="en-US"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Aft>
                <a:spcPts val="1800"/>
              </a:spcAft>
            </a:pPr>
            <a:r>
              <a:rPr lang="en-US" sz="2000" dirty="0">
                <a:latin typeface="Cambria Math" panose="02040503050406030204" pitchFamily="18" charset="0"/>
                <a:ea typeface="Cambria Math" panose="02040503050406030204" pitchFamily="18" charset="0"/>
              </a:rPr>
              <a:t>When the company acquires financial </a:t>
            </a:r>
            <a:r>
              <a:rPr lang="en-US" sz="2000" dirty="0" smtClean="0">
                <a:latin typeface="Cambria Math" panose="02040503050406030204" pitchFamily="18" charset="0"/>
                <a:ea typeface="Cambria Math" panose="02040503050406030204" pitchFamily="18" charset="0"/>
              </a:rPr>
              <a:t>assets,</a:t>
            </a:r>
            <a:endParaRPr lang="en-US" sz="2000" dirty="0">
              <a:latin typeface="Cambria Math" panose="02040503050406030204" pitchFamily="18" charset="0"/>
              <a:ea typeface="Cambria Math" panose="02040503050406030204" pitchFamily="18" charset="0"/>
            </a:endParaRPr>
          </a:p>
          <a:p>
            <a:pPr marL="0" indent="0">
              <a:lnSpc>
                <a:spcPts val="2000"/>
              </a:lnSpc>
              <a:spcAft>
                <a:spcPts val="1800"/>
              </a:spcAft>
              <a:buNone/>
            </a:pPr>
            <a:r>
              <a:rPr lang="en-US" sz="2000" dirty="0">
                <a:latin typeface="Cambria Math" panose="02040503050406030204" pitchFamily="18" charset="0"/>
                <a:ea typeface="Cambria Math" panose="02040503050406030204" pitchFamily="18" charset="0"/>
              </a:rPr>
              <a:t>    (recognition journal entry)</a:t>
            </a:r>
          </a:p>
          <a:p>
            <a:pPr>
              <a:lnSpc>
                <a:spcPts val="2000"/>
              </a:lnSpc>
              <a:spcAft>
                <a:spcPts val="1800"/>
              </a:spcAft>
            </a:pPr>
            <a:endParaRPr lang="en-US" sz="2000" dirty="0">
              <a:latin typeface="Cambria Math" panose="02040503050406030204" pitchFamily="18" charset="0"/>
              <a:ea typeface="Cambria Math" panose="02040503050406030204" pitchFamily="18" charset="0"/>
            </a:endParaRPr>
          </a:p>
          <a:p>
            <a:pPr>
              <a:lnSpc>
                <a:spcPts val="2000"/>
              </a:lnSpc>
              <a:spcAft>
                <a:spcPts val="3600"/>
              </a:spcAft>
            </a:pPr>
            <a:r>
              <a:rPr lang="en-US" sz="2000" dirty="0">
                <a:latin typeface="Cambria Math" panose="02040503050406030204" pitchFamily="18" charset="0"/>
                <a:ea typeface="Cambria Math" panose="02040503050406030204" pitchFamily="18" charset="0"/>
              </a:rPr>
              <a:t>When it  sells all the financial </a:t>
            </a:r>
            <a:r>
              <a:rPr lang="en-US" sz="2000" dirty="0" smtClean="0">
                <a:latin typeface="Cambria Math" panose="02040503050406030204" pitchFamily="18" charset="0"/>
                <a:ea typeface="Cambria Math" panose="02040503050406030204" pitchFamily="18" charset="0"/>
              </a:rPr>
              <a:t>assets:</a:t>
            </a:r>
            <a:endParaRPr lang="en-US" sz="2000" dirty="0">
              <a:latin typeface="Cambria Math" panose="02040503050406030204" pitchFamily="18" charset="0"/>
              <a:ea typeface="Cambria Math" panose="02040503050406030204" pitchFamily="18" charset="0"/>
            </a:endParaRPr>
          </a:p>
          <a:p>
            <a:pPr>
              <a:lnSpc>
                <a:spcPts val="2000"/>
              </a:lnSpc>
              <a:spcAft>
                <a:spcPts val="1800"/>
              </a:spcAft>
            </a:pPr>
            <a:endParaRPr lang="en-US" dirty="0">
              <a:latin typeface="Cambria Math" panose="02040503050406030204" pitchFamily="18" charset="0"/>
              <a:ea typeface="Cambria Math" panose="02040503050406030204" pitchFamily="18" charset="0"/>
            </a:endParaRPr>
          </a:p>
          <a:p>
            <a:pPr marL="0" indent="0">
              <a:lnSpc>
                <a:spcPts val="2000"/>
              </a:lnSpc>
              <a:spcAft>
                <a:spcPts val="1800"/>
              </a:spcAft>
              <a:buNone/>
            </a:pPr>
            <a:r>
              <a:rPr lang="en-US" sz="2000" dirty="0">
                <a:latin typeface="Cambria Math" panose="02040503050406030204" pitchFamily="18" charset="0"/>
                <a:ea typeface="Cambria Math" panose="02040503050406030204" pitchFamily="18" charset="0"/>
              </a:rPr>
              <a:t>    or</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10</a:t>
            </a:fld>
            <a:endParaRPr lang="en-US" dirty="0"/>
          </a:p>
        </p:txBody>
      </p:sp>
      <p:sp>
        <p:nvSpPr>
          <p:cNvPr id="9" name="TextBox 8">
            <a:extLst>
              <a:ext uri="{FF2B5EF4-FFF2-40B4-BE49-F238E27FC236}">
                <a16:creationId xmlns:a16="http://schemas.microsoft.com/office/drawing/2014/main" id="{70511869-1771-45EF-8CAD-81E70D8F9E10}"/>
              </a:ext>
            </a:extLst>
          </p:cNvPr>
          <p:cNvSpPr txBox="1"/>
          <p:nvPr/>
        </p:nvSpPr>
        <p:spPr>
          <a:xfrm>
            <a:off x="1439498" y="2987021"/>
            <a:ext cx="3437302" cy="369332"/>
          </a:xfrm>
          <a:prstGeom prst="rect">
            <a:avLst/>
          </a:prstGeom>
          <a:noFill/>
          <a:ln>
            <a:noFill/>
          </a:ln>
        </p:spPr>
        <p:txBody>
          <a:bodyPr wrap="square" rtlCol="0">
            <a:spAutoFit/>
          </a:bodyPr>
          <a:lstStyle/>
          <a:p>
            <a:r>
              <a:rPr lang="en-US" sz="1800" dirty="0">
                <a:solidFill>
                  <a:schemeClr val="accent5">
                    <a:lumMod val="75000"/>
                  </a:schemeClr>
                </a:solidFill>
                <a:latin typeface="Cambria Math" panose="02040503050406030204" pitchFamily="18" charset="0"/>
                <a:ea typeface="Cambria Math" panose="02040503050406030204" pitchFamily="18" charset="0"/>
              </a:rPr>
              <a:t>Financial </a:t>
            </a:r>
            <a:r>
              <a:rPr lang="en-US" sz="1800" dirty="0" smtClean="0">
                <a:solidFill>
                  <a:schemeClr val="accent5">
                    <a:lumMod val="75000"/>
                  </a:schemeClr>
                </a:solidFill>
                <a:latin typeface="Cambria Math" panose="02040503050406030204" pitchFamily="18" charset="0"/>
                <a:ea typeface="Cambria Math" panose="02040503050406030204" pitchFamily="18" charset="0"/>
              </a:rPr>
              <a:t>assets                 </a:t>
            </a:r>
            <a:r>
              <a:rPr lang="en-US" dirty="0">
                <a:solidFill>
                  <a:schemeClr val="accent5">
                    <a:lumMod val="75000"/>
                  </a:schemeClr>
                </a:solidFill>
                <a:latin typeface="Cambria Math" panose="02040503050406030204" pitchFamily="18" charset="0"/>
                <a:ea typeface="Cambria Math" panose="02040503050406030204" pitchFamily="18" charset="0"/>
              </a:rPr>
              <a:t>XXX</a:t>
            </a:r>
            <a:endParaRPr lang="en-US" dirty="0">
              <a:solidFill>
                <a:schemeClr val="accent5">
                  <a:lumMod val="75000"/>
                </a:schemeClr>
              </a:solidFill>
            </a:endParaRPr>
          </a:p>
        </p:txBody>
      </p:sp>
      <p:sp>
        <p:nvSpPr>
          <p:cNvPr id="11" name="TextBox 10">
            <a:extLst>
              <a:ext uri="{FF2B5EF4-FFF2-40B4-BE49-F238E27FC236}">
                <a16:creationId xmlns:a16="http://schemas.microsoft.com/office/drawing/2014/main" id="{9EC8F300-0799-4967-9D81-C2E0A1F5CE4B}"/>
              </a:ext>
            </a:extLst>
          </p:cNvPr>
          <p:cNvSpPr txBox="1"/>
          <p:nvPr/>
        </p:nvSpPr>
        <p:spPr>
          <a:xfrm>
            <a:off x="5225829" y="2976458"/>
            <a:ext cx="2924270" cy="348813"/>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800" dirty="0">
                <a:solidFill>
                  <a:schemeClr val="accent5">
                    <a:lumMod val="75000"/>
                  </a:schemeClr>
                </a:solidFill>
                <a:latin typeface="Cambria Math" panose="02040503050406030204" pitchFamily="18" charset="0"/>
                <a:ea typeface="Cambria Math" panose="02040503050406030204" pitchFamily="18" charset="0"/>
              </a:rPr>
              <a:t>Cash                            XXX</a:t>
            </a:r>
          </a:p>
        </p:txBody>
      </p:sp>
      <p:sp>
        <p:nvSpPr>
          <p:cNvPr id="12" name="Rectangle: Rounded Corners 11">
            <a:extLst>
              <a:ext uri="{FF2B5EF4-FFF2-40B4-BE49-F238E27FC236}">
                <a16:creationId xmlns:a16="http://schemas.microsoft.com/office/drawing/2014/main" id="{C93629EF-1873-4E4D-9001-38CAF11149C0}"/>
              </a:ext>
            </a:extLst>
          </p:cNvPr>
          <p:cNvSpPr/>
          <p:nvPr/>
        </p:nvSpPr>
        <p:spPr>
          <a:xfrm>
            <a:off x="1068307" y="2870830"/>
            <a:ext cx="7098390" cy="48552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7DFCC29-9430-48D0-95A6-B7DB328F599D}"/>
              </a:ext>
            </a:extLst>
          </p:cNvPr>
          <p:cNvSpPr txBox="1"/>
          <p:nvPr/>
        </p:nvSpPr>
        <p:spPr>
          <a:xfrm>
            <a:off x="1483258" y="4270218"/>
            <a:ext cx="2924270" cy="369332"/>
          </a:xfrm>
          <a:prstGeom prst="rect">
            <a:avLst/>
          </a:prstGeom>
          <a:noFill/>
          <a:ln>
            <a:noFill/>
          </a:ln>
        </p:spPr>
        <p:txBody>
          <a:bodyPr wrap="square" rtlCol="0">
            <a:spAutoFit/>
          </a:bodyPr>
          <a:lstStyle/>
          <a:p>
            <a:r>
              <a:rPr lang="en-US" sz="1800" dirty="0">
                <a:solidFill>
                  <a:schemeClr val="accent5">
                    <a:lumMod val="75000"/>
                  </a:schemeClr>
                </a:solidFill>
                <a:latin typeface="Cambria Math" panose="02040503050406030204" pitchFamily="18" charset="0"/>
                <a:ea typeface="Cambria Math" panose="02040503050406030204" pitchFamily="18" charset="0"/>
              </a:rPr>
              <a:t>Cash                        </a:t>
            </a:r>
            <a:r>
              <a:rPr lang="en-US" dirty="0">
                <a:solidFill>
                  <a:schemeClr val="accent5">
                    <a:lumMod val="75000"/>
                  </a:schemeClr>
                </a:solidFill>
                <a:latin typeface="Cambria Math" panose="02040503050406030204" pitchFamily="18" charset="0"/>
                <a:ea typeface="Cambria Math" panose="02040503050406030204" pitchFamily="18" charset="0"/>
              </a:rPr>
              <a:t>YYY</a:t>
            </a:r>
            <a:endParaRPr lang="en-US" dirty="0">
              <a:solidFill>
                <a:schemeClr val="accent5">
                  <a:lumMod val="75000"/>
                </a:schemeClr>
              </a:solidFill>
            </a:endParaRPr>
          </a:p>
        </p:txBody>
      </p:sp>
      <p:sp>
        <p:nvSpPr>
          <p:cNvPr id="14" name="TextBox 13">
            <a:extLst>
              <a:ext uri="{FF2B5EF4-FFF2-40B4-BE49-F238E27FC236}">
                <a16:creationId xmlns:a16="http://schemas.microsoft.com/office/drawing/2014/main" id="{05147198-D80D-4654-BB6C-68E51C33CF7B}"/>
              </a:ext>
            </a:extLst>
          </p:cNvPr>
          <p:cNvSpPr txBox="1"/>
          <p:nvPr/>
        </p:nvSpPr>
        <p:spPr>
          <a:xfrm>
            <a:off x="4576362" y="4259655"/>
            <a:ext cx="3125112" cy="348813"/>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800" dirty="0">
                <a:solidFill>
                  <a:schemeClr val="accent5">
                    <a:lumMod val="75000"/>
                  </a:schemeClr>
                </a:solidFill>
                <a:latin typeface="Cambria Math" panose="02040503050406030204" pitchFamily="18" charset="0"/>
                <a:ea typeface="Cambria Math" panose="02040503050406030204" pitchFamily="18" charset="0"/>
              </a:rPr>
              <a:t>Financial </a:t>
            </a:r>
            <a:r>
              <a:rPr lang="en-US" sz="1800" dirty="0" smtClean="0">
                <a:solidFill>
                  <a:schemeClr val="accent5">
                    <a:lumMod val="75000"/>
                  </a:schemeClr>
                </a:solidFill>
                <a:latin typeface="Cambria Math" panose="02040503050406030204" pitchFamily="18" charset="0"/>
                <a:ea typeface="Cambria Math" panose="02040503050406030204" pitchFamily="18" charset="0"/>
              </a:rPr>
              <a:t>assets                    </a:t>
            </a:r>
            <a:r>
              <a:rPr lang="en-US" sz="1800" dirty="0">
                <a:solidFill>
                  <a:schemeClr val="accent5">
                    <a:lumMod val="75000"/>
                  </a:schemeClr>
                </a:solidFill>
                <a:latin typeface="Cambria Math" panose="02040503050406030204" pitchFamily="18" charset="0"/>
                <a:ea typeface="Cambria Math" panose="02040503050406030204" pitchFamily="18" charset="0"/>
              </a:rPr>
              <a:t>XXX</a:t>
            </a:r>
          </a:p>
        </p:txBody>
      </p:sp>
      <p:sp>
        <p:nvSpPr>
          <p:cNvPr id="15" name="Rectangle: Rounded Corners 14">
            <a:extLst>
              <a:ext uri="{FF2B5EF4-FFF2-40B4-BE49-F238E27FC236}">
                <a16:creationId xmlns:a16="http://schemas.microsoft.com/office/drawing/2014/main" id="{81747C3E-242E-4E43-AAA6-7734E8E6C545}"/>
              </a:ext>
            </a:extLst>
          </p:cNvPr>
          <p:cNvSpPr/>
          <p:nvPr/>
        </p:nvSpPr>
        <p:spPr>
          <a:xfrm>
            <a:off x="1112066" y="4154027"/>
            <a:ext cx="7098390" cy="95137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FDC619E-EC58-4CFB-8D69-F2EAD1EE9BA7}"/>
              </a:ext>
            </a:extLst>
          </p:cNvPr>
          <p:cNvSpPr txBox="1"/>
          <p:nvPr/>
        </p:nvSpPr>
        <p:spPr>
          <a:xfrm>
            <a:off x="4601762" y="4589855"/>
            <a:ext cx="3662346" cy="348813"/>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800" dirty="0">
                <a:solidFill>
                  <a:schemeClr val="accent5">
                    <a:lumMod val="75000"/>
                  </a:schemeClr>
                </a:solidFill>
                <a:latin typeface="Cambria Math" panose="02040503050406030204" pitchFamily="18" charset="0"/>
                <a:ea typeface="Cambria Math" panose="02040503050406030204" pitchFamily="18" charset="0"/>
              </a:rPr>
              <a:t>Gains on disposal </a:t>
            </a:r>
            <a:r>
              <a:rPr lang="en-US" sz="1800" dirty="0" smtClean="0">
                <a:solidFill>
                  <a:schemeClr val="accent5">
                    <a:lumMod val="75000"/>
                  </a:schemeClr>
                </a:solidFill>
                <a:latin typeface="Cambria Math" panose="02040503050406030204" pitchFamily="18" charset="0"/>
                <a:ea typeface="Cambria Math" panose="02040503050406030204" pitchFamily="18" charset="0"/>
              </a:rPr>
              <a:t>of FA     </a:t>
            </a:r>
            <a:r>
              <a:rPr lang="en-US" sz="1800" dirty="0">
                <a:solidFill>
                  <a:schemeClr val="accent5">
                    <a:lumMod val="75000"/>
                  </a:schemeClr>
                </a:solidFill>
                <a:latin typeface="Cambria Math" panose="02040503050406030204" pitchFamily="18" charset="0"/>
                <a:ea typeface="Cambria Math" panose="02040503050406030204" pitchFamily="18" charset="0"/>
              </a:rPr>
              <a:t>YYY - XXX</a:t>
            </a:r>
          </a:p>
        </p:txBody>
      </p:sp>
      <p:sp>
        <p:nvSpPr>
          <p:cNvPr id="21" name="TextBox 20">
            <a:extLst>
              <a:ext uri="{FF2B5EF4-FFF2-40B4-BE49-F238E27FC236}">
                <a16:creationId xmlns:a16="http://schemas.microsoft.com/office/drawing/2014/main" id="{4663426B-8DB3-41D5-ADA9-9E1C36793537}"/>
              </a:ext>
            </a:extLst>
          </p:cNvPr>
          <p:cNvSpPr txBox="1"/>
          <p:nvPr/>
        </p:nvSpPr>
        <p:spPr>
          <a:xfrm>
            <a:off x="1495958" y="5591018"/>
            <a:ext cx="3494136" cy="369332"/>
          </a:xfrm>
          <a:prstGeom prst="rect">
            <a:avLst/>
          </a:prstGeom>
          <a:noFill/>
          <a:ln>
            <a:noFill/>
          </a:ln>
        </p:spPr>
        <p:txBody>
          <a:bodyPr wrap="square" rtlCol="0">
            <a:spAutoFit/>
          </a:bodyPr>
          <a:lstStyle/>
          <a:p>
            <a:r>
              <a:rPr lang="en-US" sz="1800" dirty="0">
                <a:solidFill>
                  <a:schemeClr val="accent5">
                    <a:lumMod val="75000"/>
                  </a:schemeClr>
                </a:solidFill>
                <a:latin typeface="Cambria Math" panose="02040503050406030204" pitchFamily="18" charset="0"/>
                <a:ea typeface="Cambria Math" panose="02040503050406030204" pitchFamily="18" charset="0"/>
              </a:rPr>
              <a:t>Cash                                     </a:t>
            </a:r>
            <a:r>
              <a:rPr lang="en-US" sz="1800" dirty="0" smtClean="0">
                <a:solidFill>
                  <a:schemeClr val="accent5">
                    <a:lumMod val="75000"/>
                  </a:schemeClr>
                </a:solidFill>
                <a:latin typeface="Cambria Math" panose="02040503050406030204" pitchFamily="18" charset="0"/>
                <a:ea typeface="Cambria Math" panose="02040503050406030204" pitchFamily="18" charset="0"/>
              </a:rPr>
              <a:t>      </a:t>
            </a:r>
            <a:r>
              <a:rPr lang="en-US" dirty="0" smtClean="0">
                <a:solidFill>
                  <a:schemeClr val="accent5">
                    <a:lumMod val="75000"/>
                  </a:schemeClr>
                </a:solidFill>
                <a:latin typeface="Cambria Math" panose="02040503050406030204" pitchFamily="18" charset="0"/>
                <a:ea typeface="Cambria Math" panose="02040503050406030204" pitchFamily="18" charset="0"/>
              </a:rPr>
              <a:t>YYY</a:t>
            </a:r>
            <a:endParaRPr lang="en-US" dirty="0">
              <a:solidFill>
                <a:schemeClr val="accent5">
                  <a:lumMod val="75000"/>
                </a:schemeClr>
              </a:solidFill>
            </a:endParaRPr>
          </a:p>
        </p:txBody>
      </p:sp>
      <p:sp>
        <p:nvSpPr>
          <p:cNvPr id="22" name="TextBox 21">
            <a:extLst>
              <a:ext uri="{FF2B5EF4-FFF2-40B4-BE49-F238E27FC236}">
                <a16:creationId xmlns:a16="http://schemas.microsoft.com/office/drawing/2014/main" id="{08A6CEB3-A55A-4B23-B898-E087E9080EF8}"/>
              </a:ext>
            </a:extLst>
          </p:cNvPr>
          <p:cNvSpPr txBox="1"/>
          <p:nvPr/>
        </p:nvSpPr>
        <p:spPr>
          <a:xfrm>
            <a:off x="5282288" y="5580455"/>
            <a:ext cx="2924270" cy="348813"/>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800" dirty="0">
                <a:solidFill>
                  <a:schemeClr val="accent5">
                    <a:lumMod val="75000"/>
                  </a:schemeClr>
                </a:solidFill>
                <a:latin typeface="Cambria Math" panose="02040503050406030204" pitchFamily="18" charset="0"/>
                <a:ea typeface="Cambria Math" panose="02040503050406030204" pitchFamily="18" charset="0"/>
              </a:rPr>
              <a:t>Financial </a:t>
            </a:r>
            <a:r>
              <a:rPr lang="en-US" sz="1800" dirty="0" smtClean="0">
                <a:solidFill>
                  <a:schemeClr val="accent5">
                    <a:lumMod val="75000"/>
                  </a:schemeClr>
                </a:solidFill>
                <a:latin typeface="Cambria Math" panose="02040503050406030204" pitchFamily="18" charset="0"/>
                <a:ea typeface="Cambria Math" panose="02040503050406030204" pitchFamily="18" charset="0"/>
              </a:rPr>
              <a:t>assets       </a:t>
            </a:r>
            <a:r>
              <a:rPr lang="en-US" sz="1800" dirty="0">
                <a:solidFill>
                  <a:schemeClr val="accent5">
                    <a:lumMod val="75000"/>
                  </a:schemeClr>
                </a:solidFill>
                <a:latin typeface="Cambria Math" panose="02040503050406030204" pitchFamily="18" charset="0"/>
                <a:ea typeface="Cambria Math" panose="02040503050406030204" pitchFamily="18" charset="0"/>
              </a:rPr>
              <a:t>XXX</a:t>
            </a:r>
          </a:p>
        </p:txBody>
      </p:sp>
      <p:sp>
        <p:nvSpPr>
          <p:cNvPr id="23" name="Rectangle: Rounded Corners 22">
            <a:extLst>
              <a:ext uri="{FF2B5EF4-FFF2-40B4-BE49-F238E27FC236}">
                <a16:creationId xmlns:a16="http://schemas.microsoft.com/office/drawing/2014/main" id="{6B650ABC-E779-4624-854C-5A64E2958E23}"/>
              </a:ext>
            </a:extLst>
          </p:cNvPr>
          <p:cNvSpPr/>
          <p:nvPr/>
        </p:nvSpPr>
        <p:spPr>
          <a:xfrm>
            <a:off x="1124766" y="5474827"/>
            <a:ext cx="7098390" cy="95137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C18C650-7B69-4E64-8FF2-E922FB22F88B}"/>
              </a:ext>
            </a:extLst>
          </p:cNvPr>
          <p:cNvSpPr txBox="1"/>
          <p:nvPr/>
        </p:nvSpPr>
        <p:spPr>
          <a:xfrm>
            <a:off x="1472288" y="5910655"/>
            <a:ext cx="3517806" cy="348813"/>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800" dirty="0">
                <a:solidFill>
                  <a:schemeClr val="accent5">
                    <a:lumMod val="75000"/>
                  </a:schemeClr>
                </a:solidFill>
                <a:latin typeface="Cambria Math" panose="02040503050406030204" pitchFamily="18" charset="0"/>
                <a:ea typeface="Cambria Math" panose="02040503050406030204" pitchFamily="18" charset="0"/>
              </a:rPr>
              <a:t>Loss on disposal </a:t>
            </a:r>
            <a:r>
              <a:rPr lang="en-US" sz="1800" dirty="0" smtClean="0">
                <a:solidFill>
                  <a:schemeClr val="accent5">
                    <a:lumMod val="75000"/>
                  </a:schemeClr>
                </a:solidFill>
                <a:latin typeface="Cambria Math" panose="02040503050406030204" pitchFamily="18" charset="0"/>
                <a:ea typeface="Cambria Math" panose="02040503050406030204" pitchFamily="18" charset="0"/>
              </a:rPr>
              <a:t>of FA    </a:t>
            </a:r>
            <a:r>
              <a:rPr lang="en-US" sz="1800" dirty="0">
                <a:solidFill>
                  <a:schemeClr val="accent5">
                    <a:lumMod val="75000"/>
                  </a:schemeClr>
                </a:solidFill>
                <a:latin typeface="Cambria Math" panose="02040503050406030204" pitchFamily="18" charset="0"/>
                <a:ea typeface="Cambria Math" panose="02040503050406030204" pitchFamily="18" charset="0"/>
              </a:rPr>
              <a:t>XXX - YYY</a:t>
            </a:r>
          </a:p>
        </p:txBody>
      </p:sp>
    </p:spTree>
    <p:extLst>
      <p:ext uri="{BB962C8B-B14F-4D97-AF65-F5344CB8AC3E}">
        <p14:creationId xmlns:p14="http://schemas.microsoft.com/office/powerpoint/2010/main" val="2523867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9" y="365126"/>
            <a:ext cx="8213510" cy="1325563"/>
          </a:xfrm>
        </p:spPr>
        <p:txBody>
          <a:bodyPr/>
          <a:lstStyle/>
          <a:p>
            <a:r>
              <a:rPr lang="en-US" dirty="0">
                <a:latin typeface="Cambria Math" panose="02040503050406030204" pitchFamily="18" charset="0"/>
                <a:ea typeface="Cambria Math" panose="02040503050406030204" pitchFamily="18" charset="0"/>
              </a:rPr>
              <a:t>Financial </a:t>
            </a:r>
            <a:r>
              <a:rPr lang="en-US" dirty="0" smtClean="0">
                <a:latin typeface="Cambria Math" panose="02040503050406030204" pitchFamily="18" charset="0"/>
                <a:ea typeface="Cambria Math" panose="02040503050406030204" pitchFamily="18" charset="0"/>
              </a:rPr>
              <a:t>Asset</a:t>
            </a:r>
            <a:endParaRPr lang="en-US"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Aft>
                <a:spcPts val="1800"/>
              </a:spcAft>
            </a:pPr>
            <a:r>
              <a:rPr lang="en-US" sz="2000" dirty="0">
                <a:latin typeface="Cambria Math" panose="02040503050406030204" pitchFamily="18" charset="0"/>
                <a:ea typeface="Cambria Math" panose="02040503050406030204" pitchFamily="18" charset="0"/>
              </a:rPr>
              <a:t>When the company acquires financial assets,</a:t>
            </a:r>
          </a:p>
          <a:p>
            <a:pPr marL="0" indent="0">
              <a:lnSpc>
                <a:spcPts val="2000"/>
              </a:lnSpc>
              <a:spcAft>
                <a:spcPts val="1800"/>
              </a:spcAft>
              <a:buNone/>
            </a:pPr>
            <a:r>
              <a:rPr lang="en-US" sz="2000" dirty="0">
                <a:latin typeface="Cambria Math" panose="02040503050406030204" pitchFamily="18" charset="0"/>
                <a:ea typeface="Cambria Math" panose="02040503050406030204" pitchFamily="18" charset="0"/>
              </a:rPr>
              <a:t>    (recognition journal entry)</a:t>
            </a:r>
          </a:p>
          <a:p>
            <a:pPr>
              <a:lnSpc>
                <a:spcPts val="2000"/>
              </a:lnSpc>
              <a:spcAft>
                <a:spcPts val="1800"/>
              </a:spcAft>
            </a:pPr>
            <a:endParaRPr lang="en-US" sz="2000" dirty="0">
              <a:latin typeface="Cambria Math" panose="02040503050406030204" pitchFamily="18" charset="0"/>
              <a:ea typeface="Cambria Math" panose="02040503050406030204" pitchFamily="18" charset="0"/>
            </a:endParaRPr>
          </a:p>
          <a:p>
            <a:pPr>
              <a:lnSpc>
                <a:spcPts val="2000"/>
              </a:lnSpc>
              <a:spcAft>
                <a:spcPts val="1800"/>
              </a:spcAft>
            </a:pPr>
            <a:r>
              <a:rPr lang="en-US" sz="2000" dirty="0">
                <a:latin typeface="Cambria Math" panose="02040503050406030204" pitchFamily="18" charset="0"/>
                <a:ea typeface="Cambria Math" panose="02040503050406030204" pitchFamily="18" charset="0"/>
              </a:rPr>
              <a:t>When it  sells all the financial assets:</a:t>
            </a:r>
          </a:p>
          <a:p>
            <a:pPr>
              <a:lnSpc>
                <a:spcPts val="2000"/>
              </a:lnSpc>
              <a:spcAft>
                <a:spcPts val="1800"/>
              </a:spcAft>
            </a:pPr>
            <a:endParaRPr lang="en-US" sz="2000" dirty="0">
              <a:latin typeface="Cambria Math" panose="02040503050406030204" pitchFamily="18" charset="0"/>
              <a:ea typeface="Cambria Math" panose="02040503050406030204" pitchFamily="18" charset="0"/>
            </a:endParaRPr>
          </a:p>
          <a:p>
            <a:pPr>
              <a:lnSpc>
                <a:spcPts val="2000"/>
              </a:lnSpc>
              <a:spcAft>
                <a:spcPts val="1800"/>
              </a:spcAft>
            </a:pPr>
            <a:endParaRPr lang="en-US" sz="2000" dirty="0">
              <a:latin typeface="Cambria Math" panose="02040503050406030204" pitchFamily="18" charset="0"/>
              <a:ea typeface="Cambria Math" panose="02040503050406030204" pitchFamily="18" charset="0"/>
            </a:endParaRPr>
          </a:p>
          <a:p>
            <a:pPr marL="0" indent="0">
              <a:lnSpc>
                <a:spcPts val="2000"/>
              </a:lnSpc>
              <a:spcAft>
                <a:spcPts val="300"/>
              </a:spcAft>
              <a:buNone/>
            </a:pPr>
            <a:r>
              <a:rPr lang="en-US" sz="2000" dirty="0">
                <a:solidFill>
                  <a:srgbClr val="C00000"/>
                </a:solidFill>
                <a:latin typeface="Cambria Math" panose="02040503050406030204" pitchFamily="18" charset="0"/>
                <a:ea typeface="Cambria Math" panose="02040503050406030204" pitchFamily="18" charset="0"/>
              </a:rPr>
              <a:t>   </a:t>
            </a:r>
            <a:r>
              <a:rPr lang="en-US" sz="2000" dirty="0">
                <a:solidFill>
                  <a:srgbClr val="C00000"/>
                </a:solidFill>
                <a:latin typeface="Cambria Math" panose="02040503050406030204" pitchFamily="18" charset="0"/>
                <a:ea typeface="Cambria Math" panose="02040503050406030204" pitchFamily="18" charset="0"/>
                <a:sym typeface="Wingdings" panose="05000000000000000000" pitchFamily="2" charset="2"/>
              </a:rPr>
              <a:t> How to report in the end of each accounting </a:t>
            </a:r>
            <a:r>
              <a:rPr lang="en-US" sz="2000" dirty="0"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a:t>period?</a:t>
            </a:r>
            <a:endParaRPr lang="en-US" sz="2000" dirty="0">
              <a:solidFill>
                <a:srgbClr val="C00000"/>
              </a:solidFill>
              <a:latin typeface="Cambria Math" panose="02040503050406030204" pitchFamily="18" charset="0"/>
              <a:ea typeface="Cambria Math" panose="02040503050406030204" pitchFamily="18" charset="0"/>
              <a:sym typeface="Wingdings" panose="05000000000000000000" pitchFamily="2" charset="2"/>
            </a:endParaRPr>
          </a:p>
          <a:p>
            <a:pPr marL="0" indent="0">
              <a:lnSpc>
                <a:spcPts val="2000"/>
              </a:lnSpc>
              <a:spcAft>
                <a:spcPts val="300"/>
              </a:spcAft>
              <a:buNone/>
            </a:pPr>
            <a:r>
              <a:rPr lang="en-US" sz="2000" dirty="0">
                <a:solidFill>
                  <a:srgbClr val="C00000"/>
                </a:solidFill>
                <a:latin typeface="Cambria Math" panose="02040503050406030204" pitchFamily="18" charset="0"/>
                <a:ea typeface="Cambria Math" panose="02040503050406030204" pitchFamily="18" charset="0"/>
                <a:sym typeface="Wingdings" panose="05000000000000000000" pitchFamily="2" charset="2"/>
              </a:rPr>
              <a:t>        (If the company holds the Financial assets more than one year)</a:t>
            </a:r>
          </a:p>
          <a:p>
            <a:pPr marL="0" indent="0">
              <a:lnSpc>
                <a:spcPts val="2000"/>
              </a:lnSpc>
              <a:spcAft>
                <a:spcPts val="300"/>
              </a:spcAft>
              <a:buNone/>
            </a:pPr>
            <a:r>
              <a:rPr lang="en-US" sz="2000" dirty="0">
                <a:solidFill>
                  <a:srgbClr val="C00000"/>
                </a:solidFill>
                <a:latin typeface="Cambria Math" panose="02040503050406030204" pitchFamily="18" charset="0"/>
                <a:ea typeface="Cambria Math" panose="02040503050406030204" pitchFamily="18" charset="0"/>
                <a:sym typeface="Wingdings" panose="05000000000000000000" pitchFamily="2" charset="2"/>
              </a:rPr>
              <a:t>  </a:t>
            </a:r>
            <a:r>
              <a:rPr lang="en-US" sz="2000" dirty="0">
                <a:solidFill>
                  <a:srgbClr val="C00000"/>
                </a:solidFill>
                <a:latin typeface="Cambria Math" panose="02040503050406030204" pitchFamily="18" charset="0"/>
                <a:ea typeface="Cambria Math" panose="02040503050406030204" pitchFamily="18" charset="0"/>
              </a:rPr>
              <a:t> </a:t>
            </a:r>
            <a:r>
              <a:rPr lang="en-US" sz="2000" dirty="0">
                <a:solidFill>
                  <a:srgbClr val="C00000"/>
                </a:solidFill>
                <a:latin typeface="Cambria Math" panose="02040503050406030204" pitchFamily="18" charset="0"/>
                <a:ea typeface="Cambria Math" panose="02040503050406030204" pitchFamily="18" charset="0"/>
                <a:sym typeface="Wingdings" panose="05000000000000000000" pitchFamily="2" charset="2"/>
              </a:rPr>
              <a:t> </a:t>
            </a:r>
            <a:r>
              <a:rPr lang="en-US" sz="2000" dirty="0" smtClean="0">
                <a:solidFill>
                  <a:srgbClr val="C00000"/>
                </a:solidFill>
                <a:latin typeface="Cambria Math" panose="02040503050406030204" pitchFamily="18" charset="0"/>
                <a:ea typeface="Cambria Math" panose="02040503050406030204" pitchFamily="18" charset="0"/>
                <a:sym typeface="Wingdings" panose="05000000000000000000" pitchFamily="2" charset="2"/>
              </a:rPr>
              <a:t>     </a:t>
            </a:r>
            <a:r>
              <a:rPr lang="en-US" sz="2000" dirty="0">
                <a:solidFill>
                  <a:srgbClr val="C00000"/>
                </a:solidFill>
                <a:latin typeface="Cambria Math" panose="02040503050406030204" pitchFamily="18" charset="0"/>
                <a:ea typeface="Cambria Math" panose="02040503050406030204" pitchFamily="18" charset="0"/>
                <a:sym typeface="Wingdings" panose="05000000000000000000" pitchFamily="2" charset="2"/>
              </a:rPr>
              <a:t>Historical value (cost) or market value?</a:t>
            </a:r>
            <a:endParaRPr lang="en-US" sz="2000" dirty="0">
              <a:latin typeface="Cambria Math" panose="02040503050406030204" pitchFamily="18" charset="0"/>
              <a:ea typeface="Cambria Math" panose="02040503050406030204" pitchFamily="18" charset="0"/>
            </a:endParaRPr>
          </a:p>
          <a:p>
            <a:pPr marL="0" indent="0">
              <a:lnSpc>
                <a:spcPts val="2000"/>
              </a:lnSpc>
              <a:spcAft>
                <a:spcPts val="2400"/>
              </a:spcAft>
              <a:buNone/>
            </a:pPr>
            <a:endParaRPr lang="en-US" sz="20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11</a:t>
            </a:fld>
            <a:endParaRPr lang="en-US" dirty="0"/>
          </a:p>
        </p:txBody>
      </p:sp>
      <p:sp>
        <p:nvSpPr>
          <p:cNvPr id="9" name="TextBox 8">
            <a:extLst>
              <a:ext uri="{FF2B5EF4-FFF2-40B4-BE49-F238E27FC236}">
                <a16:creationId xmlns:a16="http://schemas.microsoft.com/office/drawing/2014/main" id="{70511869-1771-45EF-8CAD-81E70D8F9E10}"/>
              </a:ext>
            </a:extLst>
          </p:cNvPr>
          <p:cNvSpPr txBox="1"/>
          <p:nvPr/>
        </p:nvSpPr>
        <p:spPr>
          <a:xfrm>
            <a:off x="1439498" y="2987021"/>
            <a:ext cx="3437302" cy="369332"/>
          </a:xfrm>
          <a:prstGeom prst="rect">
            <a:avLst/>
          </a:prstGeom>
          <a:noFill/>
          <a:ln>
            <a:noFill/>
          </a:ln>
        </p:spPr>
        <p:txBody>
          <a:bodyPr wrap="square" rtlCol="0">
            <a:spAutoFit/>
          </a:bodyPr>
          <a:lstStyle/>
          <a:p>
            <a:r>
              <a:rPr lang="en-US" sz="1800" dirty="0">
                <a:solidFill>
                  <a:schemeClr val="accent5">
                    <a:lumMod val="75000"/>
                  </a:schemeClr>
                </a:solidFill>
                <a:latin typeface="Cambria Math" panose="02040503050406030204" pitchFamily="18" charset="0"/>
                <a:ea typeface="Cambria Math" panose="02040503050406030204" pitchFamily="18" charset="0"/>
              </a:rPr>
              <a:t>Financial assets                 </a:t>
            </a:r>
            <a:r>
              <a:rPr lang="en-US" dirty="0">
                <a:solidFill>
                  <a:schemeClr val="accent5">
                    <a:lumMod val="75000"/>
                  </a:schemeClr>
                </a:solidFill>
                <a:latin typeface="Cambria Math" panose="02040503050406030204" pitchFamily="18" charset="0"/>
                <a:ea typeface="Cambria Math" panose="02040503050406030204" pitchFamily="18" charset="0"/>
              </a:rPr>
              <a:t>XXX</a:t>
            </a:r>
            <a:endParaRPr lang="en-US" dirty="0">
              <a:solidFill>
                <a:schemeClr val="accent5">
                  <a:lumMod val="75000"/>
                </a:schemeClr>
              </a:solidFill>
            </a:endParaRPr>
          </a:p>
        </p:txBody>
      </p:sp>
      <p:sp>
        <p:nvSpPr>
          <p:cNvPr id="11" name="TextBox 10">
            <a:extLst>
              <a:ext uri="{FF2B5EF4-FFF2-40B4-BE49-F238E27FC236}">
                <a16:creationId xmlns:a16="http://schemas.microsoft.com/office/drawing/2014/main" id="{9EC8F300-0799-4967-9D81-C2E0A1F5CE4B}"/>
              </a:ext>
            </a:extLst>
          </p:cNvPr>
          <p:cNvSpPr txBox="1"/>
          <p:nvPr/>
        </p:nvSpPr>
        <p:spPr>
          <a:xfrm>
            <a:off x="5225829" y="2976458"/>
            <a:ext cx="2924270" cy="348813"/>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800" dirty="0">
                <a:solidFill>
                  <a:schemeClr val="accent5">
                    <a:lumMod val="75000"/>
                  </a:schemeClr>
                </a:solidFill>
                <a:latin typeface="Cambria Math" panose="02040503050406030204" pitchFamily="18" charset="0"/>
                <a:ea typeface="Cambria Math" panose="02040503050406030204" pitchFamily="18" charset="0"/>
              </a:rPr>
              <a:t>Cash                            XXX</a:t>
            </a:r>
          </a:p>
        </p:txBody>
      </p:sp>
      <p:sp>
        <p:nvSpPr>
          <p:cNvPr id="12" name="Rectangle: Rounded Corners 11">
            <a:extLst>
              <a:ext uri="{FF2B5EF4-FFF2-40B4-BE49-F238E27FC236}">
                <a16:creationId xmlns:a16="http://schemas.microsoft.com/office/drawing/2014/main" id="{C93629EF-1873-4E4D-9001-38CAF11149C0}"/>
              </a:ext>
            </a:extLst>
          </p:cNvPr>
          <p:cNvSpPr/>
          <p:nvPr/>
        </p:nvSpPr>
        <p:spPr>
          <a:xfrm>
            <a:off x="1068307" y="2870830"/>
            <a:ext cx="7098390" cy="48552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504DBD2-CEE7-4C3A-90E1-B4B5138B6BD6}"/>
              </a:ext>
            </a:extLst>
          </p:cNvPr>
          <p:cNvSpPr txBox="1"/>
          <p:nvPr/>
        </p:nvSpPr>
        <p:spPr>
          <a:xfrm>
            <a:off x="1483258" y="4270218"/>
            <a:ext cx="2924270" cy="369332"/>
          </a:xfrm>
          <a:prstGeom prst="rect">
            <a:avLst/>
          </a:prstGeom>
          <a:noFill/>
          <a:ln>
            <a:noFill/>
          </a:ln>
        </p:spPr>
        <p:txBody>
          <a:bodyPr wrap="square" rtlCol="0">
            <a:spAutoFit/>
          </a:bodyPr>
          <a:lstStyle/>
          <a:p>
            <a:r>
              <a:rPr lang="en-US" sz="1800" dirty="0">
                <a:solidFill>
                  <a:schemeClr val="accent5">
                    <a:lumMod val="75000"/>
                  </a:schemeClr>
                </a:solidFill>
                <a:latin typeface="Cambria Math" panose="02040503050406030204" pitchFamily="18" charset="0"/>
                <a:ea typeface="Cambria Math" panose="02040503050406030204" pitchFamily="18" charset="0"/>
              </a:rPr>
              <a:t>Cash                        </a:t>
            </a:r>
            <a:r>
              <a:rPr lang="en-US" dirty="0">
                <a:solidFill>
                  <a:schemeClr val="accent5">
                    <a:lumMod val="75000"/>
                  </a:schemeClr>
                </a:solidFill>
                <a:latin typeface="Cambria Math" panose="02040503050406030204" pitchFamily="18" charset="0"/>
                <a:ea typeface="Cambria Math" panose="02040503050406030204" pitchFamily="18" charset="0"/>
              </a:rPr>
              <a:t>YYY</a:t>
            </a:r>
            <a:endParaRPr lang="en-US" dirty="0">
              <a:solidFill>
                <a:schemeClr val="accent5">
                  <a:lumMod val="75000"/>
                </a:schemeClr>
              </a:solidFill>
            </a:endParaRPr>
          </a:p>
        </p:txBody>
      </p:sp>
      <p:sp>
        <p:nvSpPr>
          <p:cNvPr id="17" name="TextBox 16">
            <a:extLst>
              <a:ext uri="{FF2B5EF4-FFF2-40B4-BE49-F238E27FC236}">
                <a16:creationId xmlns:a16="http://schemas.microsoft.com/office/drawing/2014/main" id="{B40992DB-148F-49AD-ACBD-75549BECF1D7}"/>
              </a:ext>
            </a:extLst>
          </p:cNvPr>
          <p:cNvSpPr txBox="1"/>
          <p:nvPr/>
        </p:nvSpPr>
        <p:spPr>
          <a:xfrm>
            <a:off x="4507350" y="4259655"/>
            <a:ext cx="3549722" cy="348813"/>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800" dirty="0">
                <a:solidFill>
                  <a:schemeClr val="accent5">
                    <a:lumMod val="75000"/>
                  </a:schemeClr>
                </a:solidFill>
                <a:latin typeface="Cambria Math" panose="02040503050406030204" pitchFamily="18" charset="0"/>
                <a:ea typeface="Cambria Math" panose="02040503050406030204" pitchFamily="18" charset="0"/>
              </a:rPr>
              <a:t>Financial assets                   </a:t>
            </a:r>
            <a:r>
              <a:rPr lang="en-US" sz="1800" dirty="0" smtClean="0">
                <a:solidFill>
                  <a:schemeClr val="accent5">
                    <a:lumMod val="75000"/>
                  </a:schemeClr>
                </a:solidFill>
                <a:latin typeface="Cambria Math" panose="02040503050406030204" pitchFamily="18" charset="0"/>
                <a:ea typeface="Cambria Math" panose="02040503050406030204" pitchFamily="18" charset="0"/>
              </a:rPr>
              <a:t>      </a:t>
            </a:r>
            <a:r>
              <a:rPr lang="en-US" sz="1800" dirty="0">
                <a:solidFill>
                  <a:schemeClr val="accent5">
                    <a:lumMod val="75000"/>
                  </a:schemeClr>
                </a:solidFill>
                <a:latin typeface="Cambria Math" panose="02040503050406030204" pitchFamily="18" charset="0"/>
                <a:ea typeface="Cambria Math" panose="02040503050406030204" pitchFamily="18" charset="0"/>
              </a:rPr>
              <a:t>XXX</a:t>
            </a:r>
          </a:p>
        </p:txBody>
      </p:sp>
      <p:sp>
        <p:nvSpPr>
          <p:cNvPr id="18" name="Rectangle: Rounded Corners 17">
            <a:extLst>
              <a:ext uri="{FF2B5EF4-FFF2-40B4-BE49-F238E27FC236}">
                <a16:creationId xmlns:a16="http://schemas.microsoft.com/office/drawing/2014/main" id="{60CB0F26-EE82-4220-B2F6-4E86E4EFE4DA}"/>
              </a:ext>
            </a:extLst>
          </p:cNvPr>
          <p:cNvSpPr/>
          <p:nvPr/>
        </p:nvSpPr>
        <p:spPr>
          <a:xfrm>
            <a:off x="1112066" y="4154027"/>
            <a:ext cx="7098390" cy="95137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3385C31-D097-4ED9-8601-6976DE8FAF02}"/>
              </a:ext>
            </a:extLst>
          </p:cNvPr>
          <p:cNvSpPr txBox="1"/>
          <p:nvPr/>
        </p:nvSpPr>
        <p:spPr>
          <a:xfrm>
            <a:off x="4532749" y="4589855"/>
            <a:ext cx="4249361" cy="348813"/>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800" dirty="0">
                <a:solidFill>
                  <a:schemeClr val="accent5">
                    <a:lumMod val="75000"/>
                  </a:schemeClr>
                </a:solidFill>
                <a:latin typeface="Cambria Math" panose="02040503050406030204" pitchFamily="18" charset="0"/>
                <a:ea typeface="Cambria Math" panose="02040503050406030204" pitchFamily="18" charset="0"/>
              </a:rPr>
              <a:t>Gains on disposal </a:t>
            </a:r>
            <a:r>
              <a:rPr lang="en-US" sz="1800" dirty="0" smtClean="0">
                <a:solidFill>
                  <a:schemeClr val="accent5">
                    <a:lumMod val="75000"/>
                  </a:schemeClr>
                </a:solidFill>
                <a:latin typeface="Cambria Math" panose="02040503050406030204" pitchFamily="18" charset="0"/>
                <a:ea typeface="Cambria Math" panose="02040503050406030204" pitchFamily="18" charset="0"/>
              </a:rPr>
              <a:t> of FA     </a:t>
            </a:r>
            <a:r>
              <a:rPr lang="en-US" sz="1800" dirty="0">
                <a:solidFill>
                  <a:schemeClr val="accent5">
                    <a:lumMod val="75000"/>
                  </a:schemeClr>
                </a:solidFill>
                <a:latin typeface="Cambria Math" panose="02040503050406030204" pitchFamily="18" charset="0"/>
                <a:ea typeface="Cambria Math" panose="02040503050406030204" pitchFamily="18" charset="0"/>
              </a:rPr>
              <a:t>YYY - XXX</a:t>
            </a:r>
          </a:p>
        </p:txBody>
      </p:sp>
    </p:spTree>
    <p:extLst>
      <p:ext uri="{BB962C8B-B14F-4D97-AF65-F5344CB8AC3E}">
        <p14:creationId xmlns:p14="http://schemas.microsoft.com/office/powerpoint/2010/main" val="1619935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lstStyle/>
          <a:p>
            <a:r>
              <a:rPr lang="en-US" dirty="0">
                <a:latin typeface="Cambria Math" panose="02040503050406030204" pitchFamily="18" charset="0"/>
                <a:ea typeface="Cambria Math" panose="02040503050406030204" pitchFamily="18" charset="0"/>
              </a:rPr>
              <a:t>Time Value of Money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Aft>
                    <a:spcPts val="1800"/>
                  </a:spcAft>
                </a:pPr>
                <a:r>
                  <a:rPr lang="en-US" sz="2000" dirty="0">
                    <a:latin typeface="Cambria Math" panose="02040503050406030204" pitchFamily="18" charset="0"/>
                    <a:ea typeface="Cambria Math" panose="02040503050406030204" pitchFamily="18" charset="0"/>
                  </a:rPr>
                  <a:t>The $1 of present </a:t>
                </a:r>
                <a:r>
                  <a:rPr lang="en-US" sz="2000" dirty="0" smtClean="0">
                    <a:latin typeface="Cambria Math" panose="02040503050406030204" pitchFamily="18" charset="0"/>
                    <a:ea typeface="Cambria Math" panose="02040503050406030204" pitchFamily="18" charset="0"/>
                  </a:rPr>
                  <a:t>has </a:t>
                </a:r>
                <a:r>
                  <a:rPr lang="en-US" sz="2000" dirty="0">
                    <a:latin typeface="Cambria Math" panose="02040503050406030204" pitchFamily="18" charset="0"/>
                    <a:ea typeface="Cambria Math" panose="02040503050406030204" pitchFamily="18" charset="0"/>
                  </a:rPr>
                  <a:t>different value from the 1$ of one year later.</a:t>
                </a:r>
              </a:p>
              <a:p>
                <a:pPr marL="0" indent="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rPr>
                  <a:t>                           </a:t>
                </a:r>
                <a14:m>
                  <m:oMath xmlns:m="http://schemas.openxmlformats.org/officeDocument/2006/math">
                    <m:r>
                      <a:rPr lang="en-US" sz="2000" b="0" i="1" smtClean="0">
                        <a:latin typeface="Cambria Math" panose="02040503050406030204" pitchFamily="18" charset="0"/>
                        <a:ea typeface="Cambria Math" panose="02040503050406030204" pitchFamily="18" charset="0"/>
                      </a:rPr>
                      <m:t>𝑃𝑟𝑒𝑠𝑒𝑛𝑡</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𝑉𝑎𝑙𝑢𝑒</m:t>
                    </m:r>
                    <m:r>
                      <a:rPr lang="en-US" sz="2000" i="1" smtClean="0">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𝐹𝑢𝑡𝑢𝑒𝑟</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𝑉𝑎𝑙𝑢𝑒</m:t>
                        </m:r>
                      </m:num>
                      <m:den>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𝑟</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𝑛</m:t>
                            </m:r>
                          </m:sup>
                        </m:sSup>
                      </m:den>
                    </m:f>
                  </m:oMath>
                </a14:m>
                <a:endParaRPr lang="en-US" sz="2000" dirty="0">
                  <a:latin typeface="Cambria Math" panose="02040503050406030204" pitchFamily="18" charset="0"/>
                  <a:ea typeface="Cambria Math" panose="02040503050406030204" pitchFamily="18" charset="0"/>
                </a:endParaRPr>
              </a:p>
              <a:p>
                <a:pPr marL="0" indent="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rPr>
                  <a:t>                                 r : annual interest rate</a:t>
                </a:r>
              </a:p>
              <a:p>
                <a:pPr marL="0" indent="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rPr>
                  <a:t>                                 n : the number of years</a:t>
                </a: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a:p>
                <a:pPr>
                  <a:lnSpc>
                    <a:spcPts val="2000"/>
                  </a:lnSpc>
                  <a:spcBef>
                    <a:spcPts val="300"/>
                  </a:spcBef>
                  <a:spcAft>
                    <a:spcPts val="1000"/>
                  </a:spcAft>
                </a:pPr>
                <a:r>
                  <a:rPr lang="en-US" sz="2000" dirty="0">
                    <a:latin typeface="Cambria Math" panose="02040503050406030204" pitchFamily="18" charset="0"/>
                    <a:ea typeface="Cambria Math" panose="02040503050406030204" pitchFamily="18" charset="0"/>
                  </a:rPr>
                  <a:t>For example, the company gets $500 annually for three years, and $10,000 (principle) three years later.</a:t>
                </a:r>
              </a:p>
              <a:p>
                <a:pPr marL="0" indent="0">
                  <a:lnSpc>
                    <a:spcPts val="2000"/>
                  </a:lnSpc>
                  <a:spcBef>
                    <a:spcPts val="300"/>
                  </a:spcBef>
                  <a:spcAft>
                    <a:spcPts val="300"/>
                  </a:spcAft>
                  <a:buNone/>
                </a:pPr>
                <a:r>
                  <a:rPr lang="en-US" sz="2000" dirty="0">
                    <a:latin typeface="Cambria Math" panose="02040503050406030204" pitchFamily="18" charset="0"/>
                    <a:ea typeface="Cambria Math" panose="02040503050406030204" pitchFamily="18" charset="0"/>
                  </a:rPr>
                  <a:t> present                   1-year                       2-year                            3-year</a:t>
                </a: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rPr>
                  <a:t>       0                             500                           500                               10,500</a:t>
                </a: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sym typeface="Wingdings" panose="05000000000000000000" pitchFamily="2" charset="2"/>
                  </a:rPr>
                  <a:t>       Present value = </a:t>
                </a:r>
                <a14:m>
                  <m:oMath xmlns:m="http://schemas.openxmlformats.org/officeDocument/2006/math">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500</m:t>
                        </m:r>
                      </m:num>
                      <m:den>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𝑟</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1</m:t>
                            </m:r>
                          </m:sup>
                        </m:sSup>
                      </m:den>
                    </m:f>
                  </m:oMath>
                </a14:m>
                <a:r>
                  <a:rPr lang="en-US" sz="2000" dirty="0">
                    <a:latin typeface="Cambria Math" panose="02040503050406030204" pitchFamily="18" charset="0"/>
                    <a:ea typeface="Cambria Math" panose="02040503050406030204" pitchFamily="18" charset="0"/>
                  </a:rPr>
                  <a:t> +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500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𝑟</m:t>
                            </m:r>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den>
                    </m:f>
                  </m:oMath>
                </a14:m>
                <a:r>
                  <a:rPr lang="en-US" sz="2000" dirty="0">
                    <a:latin typeface="Cambria Math" panose="02040503050406030204" pitchFamily="18" charset="0"/>
                    <a:ea typeface="Cambria Math" panose="02040503050406030204" pitchFamily="18" charset="0"/>
                  </a:rPr>
                  <a:t> +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500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𝑟</m:t>
                            </m:r>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3</m:t>
                            </m:r>
                          </m:sup>
                        </m:sSup>
                      </m:den>
                    </m:f>
                    <m:r>
                      <m:rPr>
                        <m:nor/>
                      </m:rPr>
                      <a:rPr lang="en-US" sz="2000" dirty="0">
                        <a:latin typeface="Cambria Math" panose="02040503050406030204" pitchFamily="18" charset="0"/>
                        <a:ea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10,</m:t>
                        </m:r>
                        <m:r>
                          <a:rPr lang="en-US" sz="2000" b="0" i="1" smtClean="0">
                            <a:latin typeface="Cambria Math" panose="02040503050406030204" pitchFamily="18" charset="0"/>
                            <a:ea typeface="Cambria Math" panose="02040503050406030204" pitchFamily="18" charset="0"/>
                          </a:rPr>
                          <m:t>0</m:t>
                        </m:r>
                        <m:r>
                          <a:rPr lang="en-US" sz="2000" i="1">
                            <a:latin typeface="Cambria Math" panose="02040503050406030204" pitchFamily="18" charset="0"/>
                            <a:ea typeface="Cambria Math" panose="02040503050406030204" pitchFamily="18" charset="0"/>
                          </a:rPr>
                          <m:t>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𝑟</m:t>
                            </m:r>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3</m:t>
                            </m:r>
                          </m:sup>
                        </m:sSup>
                      </m:den>
                    </m:f>
                  </m:oMath>
                </a14:m>
                <a:endParaRPr lang="en-US" sz="2000" dirty="0">
                  <a:latin typeface="Cambria Math" panose="02040503050406030204" pitchFamily="18" charset="0"/>
                  <a:ea typeface="Cambria Math" panose="02040503050406030204" pitchFamily="18" charset="0"/>
                </a:endParaRP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900FCA5A-80AF-418F-8427-92AB26934A87}"/>
                  </a:ext>
                </a:extLst>
              </p:cNvPr>
              <p:cNvSpPr>
                <a:spLocks noGrp="1" noRot="1" noChangeAspect="1" noMove="1" noResize="1" noEditPoints="1" noAdjustHandles="1" noChangeArrowheads="1" noChangeShapeType="1" noTextEdit="1"/>
              </p:cNvSpPr>
              <p:nvPr>
                <p:ph idx="1"/>
              </p:nvPr>
            </p:nvSpPr>
            <p:spPr>
              <a:xfrm>
                <a:off x="628650" y="1825625"/>
                <a:ext cx="8071730" cy="4351338"/>
              </a:xfrm>
              <a:blipFill>
                <a:blip r:embed="rId2"/>
                <a:stretch>
                  <a:fillRect l="-680" t="-1961" b="-61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12</a:t>
            </a:fld>
            <a:endParaRPr lang="en-US" dirty="0"/>
          </a:p>
        </p:txBody>
      </p:sp>
      <p:cxnSp>
        <p:nvCxnSpPr>
          <p:cNvPr id="6" name="Straight Connector 5">
            <a:extLst>
              <a:ext uri="{FF2B5EF4-FFF2-40B4-BE49-F238E27FC236}">
                <a16:creationId xmlns:a16="http://schemas.microsoft.com/office/drawing/2014/main" id="{15B6B2D6-A86A-4AEC-BB5F-69CB4A6DBE99}"/>
              </a:ext>
            </a:extLst>
          </p:cNvPr>
          <p:cNvCxnSpPr>
            <a:cxnSpLocks/>
          </p:cNvCxnSpPr>
          <p:nvPr/>
        </p:nvCxnSpPr>
        <p:spPr>
          <a:xfrm>
            <a:off x="1143000" y="4978400"/>
            <a:ext cx="61976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0A9EA04-E3EA-4C3A-AD94-7BE504A7F935}"/>
              </a:ext>
            </a:extLst>
          </p:cNvPr>
          <p:cNvCxnSpPr/>
          <p:nvPr/>
        </p:nvCxnSpPr>
        <p:spPr>
          <a:xfrm>
            <a:off x="1155700" y="4838700"/>
            <a:ext cx="0" cy="279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887C853-BB3C-4789-A184-7C0E288F7DF5}"/>
              </a:ext>
            </a:extLst>
          </p:cNvPr>
          <p:cNvCxnSpPr/>
          <p:nvPr/>
        </p:nvCxnSpPr>
        <p:spPr>
          <a:xfrm>
            <a:off x="3009900" y="4838700"/>
            <a:ext cx="0" cy="279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E58F9BD-3683-4B4E-8C90-30C101DCEE39}"/>
              </a:ext>
            </a:extLst>
          </p:cNvPr>
          <p:cNvCxnSpPr/>
          <p:nvPr/>
        </p:nvCxnSpPr>
        <p:spPr>
          <a:xfrm>
            <a:off x="4978400" y="4838700"/>
            <a:ext cx="0" cy="279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5A68F11-A559-4635-822D-1F72378E8E4E}"/>
              </a:ext>
            </a:extLst>
          </p:cNvPr>
          <p:cNvCxnSpPr/>
          <p:nvPr/>
        </p:nvCxnSpPr>
        <p:spPr>
          <a:xfrm>
            <a:off x="7340600" y="4838700"/>
            <a:ext cx="0" cy="2794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514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lstStyle/>
          <a:p>
            <a:r>
              <a:rPr lang="en-US" dirty="0">
                <a:latin typeface="Cambria Math" panose="02040503050406030204" pitchFamily="18" charset="0"/>
                <a:ea typeface="Cambria Math" panose="02040503050406030204" pitchFamily="18" charset="0"/>
              </a:rPr>
              <a:t>Time Value of Money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Bef>
                    <a:spcPts val="300"/>
                  </a:spcBef>
                  <a:spcAft>
                    <a:spcPts val="1000"/>
                  </a:spcAft>
                </a:pPr>
                <a:r>
                  <a:rPr lang="en-US" sz="2000" dirty="0">
                    <a:latin typeface="Cambria Math" panose="02040503050406030204" pitchFamily="18" charset="0"/>
                    <a:ea typeface="Cambria Math" panose="02040503050406030204" pitchFamily="18" charset="0"/>
                  </a:rPr>
                  <a:t>For example, the company gets $500 annually for three years, and $10,000 (principle) three years later.</a:t>
                </a:r>
              </a:p>
              <a:p>
                <a:pPr marL="449263" indent="-449263">
                  <a:lnSpc>
                    <a:spcPts val="2000"/>
                  </a:lnSpc>
                  <a:spcBef>
                    <a:spcPts val="300"/>
                  </a:spcBef>
                  <a:spcAft>
                    <a:spcPts val="1000"/>
                  </a:spcAft>
                  <a:buNone/>
                </a:pPr>
                <a:r>
                  <a:rPr lang="en-US" sz="2000" dirty="0">
                    <a:latin typeface="Cambria Math" panose="02040503050406030204" pitchFamily="18" charset="0"/>
                    <a:ea typeface="Cambria Math" panose="02040503050406030204" pitchFamily="18" charset="0"/>
                  </a:rPr>
                  <a:t>     - The current annual interest rate is 6%. What is the fair value of this cash flow?</a:t>
                </a:r>
              </a:p>
              <a:p>
                <a:pPr marL="0" indent="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sym typeface="Wingdings" panose="05000000000000000000" pitchFamily="2" charset="2"/>
                  </a:rPr>
                  <a:t>       Present value = </a:t>
                </a:r>
                <a14:m>
                  <m:oMath xmlns:m="http://schemas.openxmlformats.org/officeDocument/2006/math">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500</m:t>
                        </m:r>
                      </m:num>
                      <m:den>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(1+0.06)</m:t>
                            </m:r>
                          </m:e>
                          <m:sup>
                            <m:r>
                              <a:rPr lang="en-US" sz="2000" b="0" i="1" smtClean="0">
                                <a:latin typeface="Cambria Math" panose="02040503050406030204" pitchFamily="18" charset="0"/>
                                <a:ea typeface="Cambria Math" panose="02040503050406030204" pitchFamily="18" charset="0"/>
                              </a:rPr>
                              <m:t>1</m:t>
                            </m:r>
                          </m:sup>
                        </m:sSup>
                      </m:den>
                    </m:f>
                  </m:oMath>
                </a14:m>
                <a:r>
                  <a:rPr lang="en-US" sz="2000" dirty="0">
                    <a:latin typeface="Cambria Math" panose="02040503050406030204" pitchFamily="18" charset="0"/>
                    <a:ea typeface="Cambria Math" panose="02040503050406030204" pitchFamily="18" charset="0"/>
                  </a:rPr>
                  <a:t> +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500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0.06</m:t>
                            </m:r>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den>
                    </m:f>
                  </m:oMath>
                </a14:m>
                <a:r>
                  <a:rPr lang="en-US" sz="2000" dirty="0">
                    <a:latin typeface="Cambria Math" panose="02040503050406030204" pitchFamily="18" charset="0"/>
                    <a:ea typeface="Cambria Math" panose="02040503050406030204" pitchFamily="18" charset="0"/>
                  </a:rPr>
                  <a:t> +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500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0.06</m:t>
                            </m:r>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3</m:t>
                            </m:r>
                          </m:sup>
                        </m:sSup>
                      </m:den>
                    </m:f>
                  </m:oMath>
                </a14:m>
                <a:r>
                  <a:rPr lang="en-US" sz="2000" dirty="0">
                    <a:latin typeface="Cambria Math" panose="02040503050406030204" pitchFamily="18" charset="0"/>
                    <a:ea typeface="Cambria Math" panose="02040503050406030204" pitchFamily="18" charset="0"/>
                  </a:rPr>
                  <a:t> +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10,</m:t>
                        </m:r>
                        <m:r>
                          <a:rPr lang="en-US" sz="2000" b="0" i="1" smtClean="0">
                            <a:latin typeface="Cambria Math" panose="02040503050406030204" pitchFamily="18" charset="0"/>
                            <a:ea typeface="Cambria Math" panose="02040503050406030204" pitchFamily="18" charset="0"/>
                          </a:rPr>
                          <m:t>0</m:t>
                        </m:r>
                        <m:r>
                          <a:rPr lang="en-US" sz="2000" i="1">
                            <a:latin typeface="Cambria Math" panose="02040503050406030204" pitchFamily="18" charset="0"/>
                            <a:ea typeface="Cambria Math" panose="02040503050406030204" pitchFamily="18" charset="0"/>
                          </a:rPr>
                          <m:t>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(1+0.06)</m:t>
                            </m:r>
                          </m:e>
                          <m:sup>
                            <m:r>
                              <a:rPr lang="en-US" sz="2000" i="1">
                                <a:latin typeface="Cambria Math" panose="02040503050406030204" pitchFamily="18" charset="0"/>
                                <a:ea typeface="Cambria Math" panose="02040503050406030204" pitchFamily="18" charset="0"/>
                              </a:rPr>
                              <m:t>3</m:t>
                            </m:r>
                          </m:sup>
                        </m:sSup>
                      </m:den>
                    </m:f>
                  </m:oMath>
                </a14:m>
                <a:r>
                  <a:rPr lang="en-US" sz="2000" dirty="0">
                    <a:latin typeface="Cambria Math" panose="02040503050406030204" pitchFamily="18" charset="0"/>
                    <a:ea typeface="Cambria Math" panose="02040503050406030204" pitchFamily="18" charset="0"/>
                  </a:rPr>
                  <a:t>= 9,733</a:t>
                </a: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sym typeface="Wingdings" panose="05000000000000000000" pitchFamily="2" charset="2"/>
                </a:endParaRPr>
              </a:p>
              <a:p>
                <a:pPr marL="0" indent="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sym typeface="Wingdings" panose="05000000000000000000" pitchFamily="2" charset="2"/>
                  </a:rPr>
                  <a:t>   </a:t>
                </a:r>
                <a:endParaRPr lang="en-US" sz="2000"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900FCA5A-80AF-418F-8427-92AB26934A87}"/>
                  </a:ext>
                </a:extLst>
              </p:cNvPr>
              <p:cNvSpPr>
                <a:spLocks noGrp="1" noRot="1" noChangeAspect="1" noMove="1" noResize="1" noEditPoints="1" noAdjustHandles="1" noChangeArrowheads="1" noChangeShapeType="1" noTextEdit="1"/>
              </p:cNvSpPr>
              <p:nvPr>
                <p:ph idx="1"/>
              </p:nvPr>
            </p:nvSpPr>
            <p:spPr>
              <a:xfrm>
                <a:off x="628650" y="1825625"/>
                <a:ext cx="8071730" cy="4351338"/>
              </a:xfrm>
              <a:blipFill>
                <a:blip r:embed="rId2"/>
                <a:stretch>
                  <a:fillRect l="-680" t="-19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13</a:t>
            </a:fld>
            <a:endParaRPr lang="en-US" dirty="0"/>
          </a:p>
        </p:txBody>
      </p:sp>
      <p:graphicFrame>
        <p:nvGraphicFramePr>
          <p:cNvPr id="5" name="Table 4">
            <a:extLst>
              <a:ext uri="{FF2B5EF4-FFF2-40B4-BE49-F238E27FC236}">
                <a16:creationId xmlns:a16="http://schemas.microsoft.com/office/drawing/2014/main" id="{763E9FF9-216D-4FC2-B7D4-DA47F5CFC825}"/>
              </a:ext>
            </a:extLst>
          </p:cNvPr>
          <p:cNvGraphicFramePr>
            <a:graphicFrameLocks noGrp="1"/>
          </p:cNvGraphicFramePr>
          <p:nvPr>
            <p:extLst>
              <p:ext uri="{D42A27DB-BD31-4B8C-83A1-F6EECF244321}">
                <p14:modId xmlns:p14="http://schemas.microsoft.com/office/powerpoint/2010/main" val="1549630768"/>
              </p:ext>
            </p:extLst>
          </p:nvPr>
        </p:nvGraphicFramePr>
        <p:xfrm>
          <a:off x="1168400" y="3886200"/>
          <a:ext cx="7023101" cy="1333500"/>
        </p:xfrm>
        <a:graphic>
          <a:graphicData uri="http://schemas.openxmlformats.org/drawingml/2006/table">
            <a:tbl>
              <a:tblPr>
                <a:tableStyleId>{5C22544A-7EE6-4342-B048-85BDC9FD1C3A}</a:tableStyleId>
              </a:tblPr>
              <a:tblGrid>
                <a:gridCol w="1831761">
                  <a:extLst>
                    <a:ext uri="{9D8B030D-6E8A-4147-A177-3AD203B41FA5}">
                      <a16:colId xmlns:a16="http://schemas.microsoft.com/office/drawing/2014/main" val="1499249382"/>
                    </a:ext>
                  </a:extLst>
                </a:gridCol>
                <a:gridCol w="778093">
                  <a:extLst>
                    <a:ext uri="{9D8B030D-6E8A-4147-A177-3AD203B41FA5}">
                      <a16:colId xmlns:a16="http://schemas.microsoft.com/office/drawing/2014/main" val="2218744129"/>
                    </a:ext>
                  </a:extLst>
                </a:gridCol>
                <a:gridCol w="810514">
                  <a:extLst>
                    <a:ext uri="{9D8B030D-6E8A-4147-A177-3AD203B41FA5}">
                      <a16:colId xmlns:a16="http://schemas.microsoft.com/office/drawing/2014/main" val="1938274464"/>
                    </a:ext>
                  </a:extLst>
                </a:gridCol>
                <a:gridCol w="810514">
                  <a:extLst>
                    <a:ext uri="{9D8B030D-6E8A-4147-A177-3AD203B41FA5}">
                      <a16:colId xmlns:a16="http://schemas.microsoft.com/office/drawing/2014/main" val="1855945492"/>
                    </a:ext>
                  </a:extLst>
                </a:gridCol>
                <a:gridCol w="907775">
                  <a:extLst>
                    <a:ext uri="{9D8B030D-6E8A-4147-A177-3AD203B41FA5}">
                      <a16:colId xmlns:a16="http://schemas.microsoft.com/office/drawing/2014/main" val="1635808657"/>
                    </a:ext>
                  </a:extLst>
                </a:gridCol>
                <a:gridCol w="1884444">
                  <a:extLst>
                    <a:ext uri="{9D8B030D-6E8A-4147-A177-3AD203B41FA5}">
                      <a16:colId xmlns:a16="http://schemas.microsoft.com/office/drawing/2014/main" val="4032318441"/>
                    </a:ext>
                  </a:extLst>
                </a:gridCol>
              </a:tblGrid>
              <a:tr h="266700">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2022.1.1.</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2022.12.</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2023.12</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2024.12</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u="none" strike="noStrike" dirty="0">
                          <a:effectLst/>
                        </a:rPr>
                        <a:t>Sum of three years</a:t>
                      </a:r>
                      <a:endParaRPr lang="en-US" sz="14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1424117"/>
                  </a:ext>
                </a:extLst>
              </a:tr>
              <a:tr h="266700">
                <a:tc>
                  <a:txBody>
                    <a:bodyPr/>
                    <a:lstStyle/>
                    <a:p>
                      <a:pPr algn="ctr" fontAlgn="b"/>
                      <a:r>
                        <a:rPr lang="en-US" sz="1400" u="none" strike="noStrike">
                          <a:effectLst/>
                        </a:rPr>
                        <a:t>Nominal amount</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500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500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10,500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11,500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2929449"/>
                  </a:ext>
                </a:extLst>
              </a:tr>
              <a:tr h="266700">
                <a:tc>
                  <a:txBody>
                    <a:bodyPr/>
                    <a:lstStyle/>
                    <a:p>
                      <a:pPr algn="ctr" fontAlgn="b"/>
                      <a:r>
                        <a:rPr lang="en-US" sz="1400" u="none" strike="noStrike">
                          <a:effectLst/>
                        </a:rPr>
                        <a:t>Interest rate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0.06</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672066"/>
                  </a:ext>
                </a:extLst>
              </a:tr>
              <a:tr h="266700">
                <a:tc>
                  <a:txBody>
                    <a:bodyPr/>
                    <a:lstStyle/>
                    <a:p>
                      <a:pPr algn="ctr" fontAlgn="b"/>
                      <a:r>
                        <a:rPr lang="en-US" sz="1400" u="none" strike="noStrike">
                          <a:effectLst/>
                        </a:rPr>
                        <a:t>Discount factor</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0.943</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0.890</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0.840</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776016"/>
                  </a:ext>
                </a:extLst>
              </a:tr>
              <a:tr h="266700">
                <a:tc>
                  <a:txBody>
                    <a:bodyPr/>
                    <a:lstStyle/>
                    <a:p>
                      <a:pPr algn="ctr" fontAlgn="b"/>
                      <a:r>
                        <a:rPr lang="en-US" sz="1400" u="none" strike="noStrike">
                          <a:effectLst/>
                        </a:rPr>
                        <a:t>Present Value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472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445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8,816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9,733 </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8834396"/>
                  </a:ext>
                </a:extLst>
              </a:tr>
            </a:tbl>
          </a:graphicData>
        </a:graphic>
      </p:graphicFrame>
    </p:spTree>
    <p:extLst>
      <p:ext uri="{BB962C8B-B14F-4D97-AF65-F5344CB8AC3E}">
        <p14:creationId xmlns:p14="http://schemas.microsoft.com/office/powerpoint/2010/main" val="3603964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lstStyle/>
          <a:p>
            <a:r>
              <a:rPr lang="en-US" dirty="0">
                <a:latin typeface="Cambria Math" panose="02040503050406030204" pitchFamily="18" charset="0"/>
                <a:ea typeface="Cambria Math" panose="02040503050406030204" pitchFamily="18" charset="0"/>
              </a:rPr>
              <a:t>Time Value of Money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Bef>
                    <a:spcPts val="300"/>
                  </a:spcBef>
                  <a:spcAft>
                    <a:spcPts val="1000"/>
                  </a:spcAft>
                </a:pPr>
                <a:r>
                  <a:rPr lang="en-US" sz="2000" dirty="0">
                    <a:latin typeface="Cambria Math" panose="02040503050406030204" pitchFamily="18" charset="0"/>
                    <a:ea typeface="Cambria Math" panose="02040503050406030204" pitchFamily="18" charset="0"/>
                  </a:rPr>
                  <a:t>For example, the company gets $500 annually for three years, and $10,000 (principle) three years later.</a:t>
                </a:r>
              </a:p>
              <a:p>
                <a:pPr marL="0" indent="0">
                  <a:lnSpc>
                    <a:spcPts val="2000"/>
                  </a:lnSpc>
                  <a:spcBef>
                    <a:spcPts val="300"/>
                  </a:spcBef>
                  <a:spcAft>
                    <a:spcPts val="1000"/>
                  </a:spcAft>
                  <a:buNone/>
                </a:pPr>
                <a:r>
                  <a:rPr lang="en-US" sz="2000" dirty="0">
                    <a:latin typeface="Cambria Math" panose="02040503050406030204" pitchFamily="18" charset="0"/>
                    <a:ea typeface="Cambria Math" panose="02040503050406030204" pitchFamily="18" charset="0"/>
                  </a:rPr>
                  <a:t>     - The current annual interest rate is 6%. The fair value of this cash flow is $9,733</a:t>
                </a:r>
              </a:p>
              <a:p>
                <a:pPr marL="0" indent="0">
                  <a:lnSpc>
                    <a:spcPts val="2000"/>
                  </a:lnSpc>
                  <a:spcBef>
                    <a:spcPts val="300"/>
                  </a:spcBef>
                  <a:spcAft>
                    <a:spcPts val="10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endParaRPr lang="en-US" sz="2000" dirty="0">
                  <a:latin typeface="Cambria Math" panose="02040503050406030204" pitchFamily="18" charset="0"/>
                  <a:ea typeface="Cambria Math" panose="02040503050406030204" pitchFamily="18" charset="0"/>
                  <a:sym typeface="Wingdings" panose="05000000000000000000" pitchFamily="2" charset="2"/>
                </a:endParaRPr>
              </a:p>
              <a:p>
                <a:pPr marL="0" indent="0">
                  <a:lnSpc>
                    <a:spcPts val="2000"/>
                  </a:lnSpc>
                  <a:spcBef>
                    <a:spcPts val="300"/>
                  </a:spcBef>
                  <a:spcAft>
                    <a:spcPts val="1000"/>
                  </a:spcAft>
                  <a:buNone/>
                </a:pPr>
                <a:r>
                  <a:rPr lang="en-US" sz="2000" dirty="0">
                    <a:latin typeface="Cambria Math" panose="02040503050406030204" pitchFamily="18" charset="0"/>
                    <a:ea typeface="Cambria Math" panose="02040503050406030204" pitchFamily="18" charset="0"/>
                    <a:sym typeface="Wingdings" panose="05000000000000000000" pitchFamily="2" charset="2"/>
                  </a:rPr>
                  <a:t>    The value of cash flow at 2024.1.1. =</a:t>
                </a:r>
                <a:r>
                  <a:rPr lang="en-US" sz="2000" dirty="0">
                    <a:latin typeface="Cambria Math" panose="02040503050406030204" pitchFamily="18" charset="0"/>
                    <a:ea typeface="Cambria Math" panose="02040503050406030204" pitchFamily="18" charset="0"/>
                  </a:rPr>
                  <a:t>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500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𝑟</m:t>
                            </m:r>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1</m:t>
                            </m:r>
                          </m:sup>
                        </m:sSup>
                      </m:den>
                    </m:f>
                  </m:oMath>
                </a14:m>
                <a:r>
                  <a:rPr lang="en-US" sz="2000" dirty="0">
                    <a:latin typeface="Cambria Math" panose="02040503050406030204" pitchFamily="18" charset="0"/>
                    <a:ea typeface="Cambria Math" panose="02040503050406030204" pitchFamily="18" charset="0"/>
                  </a:rPr>
                  <a:t>+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10,</m:t>
                        </m:r>
                        <m:r>
                          <a:rPr lang="en-US" sz="2000" b="0" i="1" smtClean="0">
                            <a:latin typeface="Cambria Math" panose="02040503050406030204" pitchFamily="18" charset="0"/>
                            <a:ea typeface="Cambria Math" panose="02040503050406030204" pitchFamily="18" charset="0"/>
                          </a:rPr>
                          <m:t>0</m:t>
                        </m:r>
                        <m:r>
                          <a:rPr lang="en-US" sz="2000" i="1">
                            <a:latin typeface="Cambria Math" panose="02040503050406030204" pitchFamily="18" charset="0"/>
                            <a:ea typeface="Cambria Math" panose="02040503050406030204" pitchFamily="18" charset="0"/>
                          </a:rPr>
                          <m:t>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𝑟</m:t>
                            </m:r>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1</m:t>
                            </m:r>
                          </m:sup>
                        </m:sSup>
                      </m:den>
                    </m:f>
                  </m:oMath>
                </a14:m>
                <a:r>
                  <a:rPr lang="en-US" sz="2000" dirty="0">
                    <a:latin typeface="Cambria Math" panose="02040503050406030204" pitchFamily="18" charset="0"/>
                    <a:ea typeface="Cambria Math" panose="02040503050406030204" pitchFamily="18" charset="0"/>
                  </a:rPr>
                  <a:t> = 9,906</a:t>
                </a:r>
              </a:p>
            </p:txBody>
          </p:sp>
        </mc:Choice>
        <mc:Fallback xmlns="">
          <p:sp>
            <p:nvSpPr>
              <p:cNvPr id="3" name="Content Placeholder 2">
                <a:extLst>
                  <a:ext uri="{FF2B5EF4-FFF2-40B4-BE49-F238E27FC236}">
                    <a16:creationId xmlns:a16="http://schemas.microsoft.com/office/drawing/2014/main" id="{900FCA5A-80AF-418F-8427-92AB26934A87}"/>
                  </a:ext>
                </a:extLst>
              </p:cNvPr>
              <p:cNvSpPr>
                <a:spLocks noGrp="1" noRot="1" noChangeAspect="1" noMove="1" noResize="1" noEditPoints="1" noAdjustHandles="1" noChangeArrowheads="1" noChangeShapeType="1" noTextEdit="1"/>
              </p:cNvSpPr>
              <p:nvPr>
                <p:ph idx="1"/>
              </p:nvPr>
            </p:nvSpPr>
            <p:spPr>
              <a:xfrm>
                <a:off x="628650" y="1825625"/>
                <a:ext cx="8071730" cy="4351338"/>
              </a:xfrm>
              <a:blipFill>
                <a:blip r:embed="rId2"/>
                <a:stretch>
                  <a:fillRect l="-755" t="-1961" b="-74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14</a:t>
            </a:fld>
            <a:endParaRPr lang="en-US" dirty="0"/>
          </a:p>
        </p:txBody>
      </p:sp>
      <p:graphicFrame>
        <p:nvGraphicFramePr>
          <p:cNvPr id="6" name="Table 5">
            <a:extLst>
              <a:ext uri="{FF2B5EF4-FFF2-40B4-BE49-F238E27FC236}">
                <a16:creationId xmlns:a16="http://schemas.microsoft.com/office/drawing/2014/main" id="{F4839E40-6A03-47E6-B2EA-560D4B09BEFB}"/>
              </a:ext>
            </a:extLst>
          </p:cNvPr>
          <p:cNvGraphicFramePr>
            <a:graphicFrameLocks noGrp="1"/>
          </p:cNvGraphicFramePr>
          <p:nvPr>
            <p:extLst>
              <p:ext uri="{D42A27DB-BD31-4B8C-83A1-F6EECF244321}">
                <p14:modId xmlns:p14="http://schemas.microsoft.com/office/powerpoint/2010/main" val="326143625"/>
              </p:ext>
            </p:extLst>
          </p:nvPr>
        </p:nvGraphicFramePr>
        <p:xfrm>
          <a:off x="720725" y="3254374"/>
          <a:ext cx="7702550" cy="2456701"/>
        </p:xfrm>
        <a:graphic>
          <a:graphicData uri="http://schemas.openxmlformats.org/drawingml/2006/table">
            <a:tbl>
              <a:tblPr>
                <a:tableStyleId>{5C22544A-7EE6-4342-B048-85BDC9FD1C3A}</a:tableStyleId>
              </a:tblPr>
              <a:tblGrid>
                <a:gridCol w="1441450">
                  <a:extLst>
                    <a:ext uri="{9D8B030D-6E8A-4147-A177-3AD203B41FA5}">
                      <a16:colId xmlns:a16="http://schemas.microsoft.com/office/drawing/2014/main" val="4110338083"/>
                    </a:ext>
                  </a:extLst>
                </a:gridCol>
                <a:gridCol w="3152857">
                  <a:extLst>
                    <a:ext uri="{9D8B030D-6E8A-4147-A177-3AD203B41FA5}">
                      <a16:colId xmlns:a16="http://schemas.microsoft.com/office/drawing/2014/main" val="2533836810"/>
                    </a:ext>
                  </a:extLst>
                </a:gridCol>
                <a:gridCol w="804403">
                  <a:extLst>
                    <a:ext uri="{9D8B030D-6E8A-4147-A177-3AD203B41FA5}">
                      <a16:colId xmlns:a16="http://schemas.microsoft.com/office/drawing/2014/main" val="1824413659"/>
                    </a:ext>
                  </a:extLst>
                </a:gridCol>
                <a:gridCol w="2303840">
                  <a:extLst>
                    <a:ext uri="{9D8B030D-6E8A-4147-A177-3AD203B41FA5}">
                      <a16:colId xmlns:a16="http://schemas.microsoft.com/office/drawing/2014/main" val="3804191218"/>
                    </a:ext>
                  </a:extLst>
                </a:gridCol>
              </a:tblGrid>
              <a:tr h="517526">
                <a:tc>
                  <a:txBody>
                    <a:bodyPr/>
                    <a:lstStyle/>
                    <a:p>
                      <a:pPr algn="ctr" fontAlgn="ctr"/>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Value before the interest payment</a:t>
                      </a:r>
                    </a:p>
                    <a:p>
                      <a:pPr algn="ctr" fontAlgn="ctr"/>
                      <a:r>
                        <a:rPr lang="en-US" sz="1600" b="1" i="0" u="none" strike="noStrike" dirty="0">
                          <a:solidFill>
                            <a:srgbClr val="000000"/>
                          </a:solidFill>
                          <a:effectLst/>
                          <a:latin typeface="Calibri" panose="020F0502020204030204" pitchFamily="34" charset="0"/>
                        </a:rPr>
                        <a:t>(A)</a:t>
                      </a:r>
                    </a:p>
                  </a:txBody>
                  <a:tcPr marL="9525" marR="9525" marT="9525" marB="0" anchor="ctr"/>
                </a:tc>
                <a:tc>
                  <a:txBody>
                    <a:bodyPr/>
                    <a:lstStyle/>
                    <a:p>
                      <a:pPr algn="ctr" fontAlgn="ctr"/>
                      <a:r>
                        <a:rPr lang="en-US" sz="1600" b="1" u="none" strike="noStrike" dirty="0" smtClean="0">
                          <a:effectLst/>
                        </a:rPr>
                        <a:t>Small payback</a:t>
                      </a:r>
                      <a:endParaRPr lang="en-US" sz="1600" b="1" u="none" strike="noStrike" dirty="0">
                        <a:effectLst/>
                      </a:endParaRPr>
                    </a:p>
                    <a:p>
                      <a:pPr algn="ctr" fontAlgn="ctr"/>
                      <a:r>
                        <a:rPr lang="en-US" sz="1600" b="1" i="0" u="none" strike="noStrike" dirty="0">
                          <a:solidFill>
                            <a:srgbClr val="000000"/>
                          </a:solidFill>
                          <a:effectLst/>
                          <a:latin typeface="Calibri" panose="020F0502020204030204" pitchFamily="34" charset="0"/>
                        </a:rPr>
                        <a:t>(B)</a:t>
                      </a:r>
                    </a:p>
                  </a:txBody>
                  <a:tcPr marL="9525" marR="9525" marT="9525" marB="0" anchor="ctr"/>
                </a:tc>
                <a:tc>
                  <a:txBody>
                    <a:bodyPr/>
                    <a:lstStyle/>
                    <a:p>
                      <a:pPr algn="ctr" fontAlgn="ctr"/>
                      <a:r>
                        <a:rPr lang="en-US" sz="1600" b="1" u="none" strike="noStrike" dirty="0">
                          <a:effectLst/>
                        </a:rPr>
                        <a:t>Value after payment</a:t>
                      </a:r>
                    </a:p>
                    <a:p>
                      <a:pPr algn="ctr" fontAlgn="ctr"/>
                      <a:r>
                        <a:rPr lang="en-US" sz="1600" b="1" i="0" u="none" strike="noStrike" dirty="0">
                          <a:solidFill>
                            <a:srgbClr val="000000"/>
                          </a:solidFill>
                          <a:effectLst/>
                          <a:latin typeface="Calibri" panose="020F0502020204030204" pitchFamily="34" charset="0"/>
                        </a:rPr>
                        <a:t>(C=A-B)</a:t>
                      </a:r>
                    </a:p>
                  </a:txBody>
                  <a:tcPr marL="9525" marR="9525" marT="9525" marB="0" anchor="ctr"/>
                </a:tc>
                <a:extLst>
                  <a:ext uri="{0D108BD9-81ED-4DB2-BD59-A6C34878D82A}">
                    <a16:rowId xmlns:a16="http://schemas.microsoft.com/office/drawing/2014/main" val="789924850"/>
                  </a:ext>
                </a:extLst>
              </a:tr>
              <a:tr h="428914">
                <a:tc>
                  <a:txBody>
                    <a:bodyPr/>
                    <a:lstStyle/>
                    <a:p>
                      <a:pPr algn="ctr" fontAlgn="ctr"/>
                      <a:r>
                        <a:rPr lang="en-US" sz="1600" u="none" strike="noStrike">
                          <a:effectLst/>
                        </a:rPr>
                        <a:t>2022.1.1.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9,733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9,733</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84111293"/>
                  </a:ext>
                </a:extLst>
              </a:tr>
              <a:tr h="428914">
                <a:tc>
                  <a:txBody>
                    <a:bodyPr/>
                    <a:lstStyle/>
                    <a:p>
                      <a:pPr algn="ctr" fontAlgn="ctr"/>
                      <a:r>
                        <a:rPr lang="en-US" sz="1600" u="none" strike="noStrike">
                          <a:effectLst/>
                        </a:rPr>
                        <a:t>2022.12.31.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10,317 (=9733*1.06)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500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9,817 </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71260702"/>
                  </a:ext>
                </a:extLst>
              </a:tr>
              <a:tr h="428914">
                <a:tc>
                  <a:txBody>
                    <a:bodyPr/>
                    <a:lstStyle/>
                    <a:p>
                      <a:pPr algn="ctr" fontAlgn="ctr"/>
                      <a:r>
                        <a:rPr lang="en-US" sz="1600" u="none" strike="noStrike">
                          <a:effectLst/>
                        </a:rPr>
                        <a:t>2023.12.31.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10,406 (=9817*1.06)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500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9,906 </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72083002"/>
                  </a:ext>
                </a:extLst>
              </a:tr>
              <a:tr h="428914">
                <a:tc>
                  <a:txBody>
                    <a:bodyPr/>
                    <a:lstStyle/>
                    <a:p>
                      <a:pPr algn="ctr" fontAlgn="ctr"/>
                      <a:r>
                        <a:rPr lang="en-US" sz="1600" u="none" strike="noStrike">
                          <a:effectLst/>
                        </a:rPr>
                        <a:t>2024.12.31.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10,500 (=9906*1.06)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500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10,000 </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81405199"/>
                  </a:ext>
                </a:extLst>
              </a:tr>
            </a:tbl>
          </a:graphicData>
        </a:graphic>
      </p:graphicFrame>
    </p:spTree>
    <p:extLst>
      <p:ext uri="{BB962C8B-B14F-4D97-AF65-F5344CB8AC3E}">
        <p14:creationId xmlns:p14="http://schemas.microsoft.com/office/powerpoint/2010/main" val="1993129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lstStyle/>
          <a:p>
            <a:r>
              <a:rPr lang="en-US" dirty="0">
                <a:latin typeface="Cambria Math" panose="02040503050406030204" pitchFamily="18" charset="0"/>
                <a:ea typeface="Cambria Math" panose="02040503050406030204" pitchFamily="18" charset="0"/>
              </a:rPr>
              <a:t>Time Value of Money</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2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r>
              <a:rPr lang="en-US" sz="1400" dirty="0">
                <a:latin typeface="Cambria Math" panose="02040503050406030204" pitchFamily="18" charset="0"/>
                <a:ea typeface="Cambria Math" panose="02040503050406030204" pitchFamily="18" charset="0"/>
              </a:rPr>
              <a:t>2022.1.1.    </a:t>
            </a:r>
          </a:p>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200"/>
              </a:spcAft>
              <a:buNone/>
            </a:pPr>
            <a:r>
              <a:rPr lang="en-US" sz="1400" dirty="0">
                <a:latin typeface="Cambria Math" panose="02040503050406030204" pitchFamily="18" charset="0"/>
                <a:ea typeface="Cambria Math" panose="02040503050406030204" pitchFamily="18" charset="0"/>
              </a:rPr>
              <a:t>2022.12.31.      </a:t>
            </a:r>
          </a:p>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0"/>
              </a:spcBef>
              <a:buNone/>
            </a:pPr>
            <a:r>
              <a:rPr lang="en-US" sz="1400" dirty="0">
                <a:latin typeface="Cambria Math" panose="02040503050406030204" pitchFamily="18" charset="0"/>
                <a:ea typeface="Cambria Math" panose="02040503050406030204" pitchFamily="18" charset="0"/>
              </a:rPr>
              <a:t>                                                                                                                            9,733*0.06 = 584</a:t>
            </a:r>
          </a:p>
          <a:p>
            <a:pPr marL="0" indent="0">
              <a:lnSpc>
                <a:spcPts val="2000"/>
              </a:lnSpc>
              <a:spcBef>
                <a:spcPts val="300"/>
              </a:spcBef>
              <a:spcAft>
                <a:spcPts val="1200"/>
              </a:spcAft>
              <a:buNone/>
            </a:pPr>
            <a:r>
              <a:rPr lang="en-US" sz="1400" dirty="0">
                <a:latin typeface="Cambria Math" panose="02040503050406030204" pitchFamily="18" charset="0"/>
                <a:ea typeface="Cambria Math" panose="02040503050406030204" pitchFamily="18" charset="0"/>
              </a:rPr>
              <a:t>2023.12.31.      </a:t>
            </a:r>
          </a:p>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r>
              <a:rPr lang="en-US" sz="1400" dirty="0">
                <a:latin typeface="Cambria Math" panose="02040503050406030204" pitchFamily="18" charset="0"/>
                <a:ea typeface="Cambria Math" panose="02040503050406030204" pitchFamily="18" charset="0"/>
              </a:rPr>
              <a:t>                                                                                                                            9,817*0.06 = 589</a:t>
            </a:r>
          </a:p>
          <a:p>
            <a:pPr marL="0" indent="0">
              <a:lnSpc>
                <a:spcPts val="2000"/>
              </a:lnSpc>
              <a:spcBef>
                <a:spcPts val="300"/>
              </a:spcBef>
              <a:spcAft>
                <a:spcPts val="1000"/>
              </a:spcAft>
              <a:buNone/>
            </a:pPr>
            <a:r>
              <a:rPr lang="en-US" sz="1400" dirty="0">
                <a:latin typeface="Cambria Math" panose="02040503050406030204" pitchFamily="18" charset="0"/>
                <a:ea typeface="Cambria Math" panose="02040503050406030204" pitchFamily="18" charset="0"/>
              </a:rPr>
              <a:t>      </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15</a:t>
            </a:fld>
            <a:endParaRPr lang="en-US" dirty="0"/>
          </a:p>
        </p:txBody>
      </p:sp>
      <p:graphicFrame>
        <p:nvGraphicFramePr>
          <p:cNvPr id="6" name="Table 5">
            <a:extLst>
              <a:ext uri="{FF2B5EF4-FFF2-40B4-BE49-F238E27FC236}">
                <a16:creationId xmlns:a16="http://schemas.microsoft.com/office/drawing/2014/main" id="{F4839E40-6A03-47E6-B2EA-560D4B09BEFB}"/>
              </a:ext>
            </a:extLst>
          </p:cNvPr>
          <p:cNvGraphicFramePr>
            <a:graphicFrameLocks noGrp="1"/>
          </p:cNvGraphicFramePr>
          <p:nvPr>
            <p:extLst>
              <p:ext uri="{D42A27DB-BD31-4B8C-83A1-F6EECF244321}">
                <p14:modId xmlns:p14="http://schemas.microsoft.com/office/powerpoint/2010/main" val="1448466987"/>
              </p:ext>
            </p:extLst>
          </p:nvPr>
        </p:nvGraphicFramePr>
        <p:xfrm>
          <a:off x="720725" y="2009774"/>
          <a:ext cx="7702550" cy="1754505"/>
        </p:xfrm>
        <a:graphic>
          <a:graphicData uri="http://schemas.openxmlformats.org/drawingml/2006/table">
            <a:tbl>
              <a:tblPr>
                <a:tableStyleId>{5C22544A-7EE6-4342-B048-85BDC9FD1C3A}</a:tableStyleId>
              </a:tblPr>
              <a:tblGrid>
                <a:gridCol w="1441450">
                  <a:extLst>
                    <a:ext uri="{9D8B030D-6E8A-4147-A177-3AD203B41FA5}">
                      <a16:colId xmlns:a16="http://schemas.microsoft.com/office/drawing/2014/main" val="4110338083"/>
                    </a:ext>
                  </a:extLst>
                </a:gridCol>
                <a:gridCol w="3152857">
                  <a:extLst>
                    <a:ext uri="{9D8B030D-6E8A-4147-A177-3AD203B41FA5}">
                      <a16:colId xmlns:a16="http://schemas.microsoft.com/office/drawing/2014/main" val="2533836810"/>
                    </a:ext>
                  </a:extLst>
                </a:gridCol>
                <a:gridCol w="804403">
                  <a:extLst>
                    <a:ext uri="{9D8B030D-6E8A-4147-A177-3AD203B41FA5}">
                      <a16:colId xmlns:a16="http://schemas.microsoft.com/office/drawing/2014/main" val="1824413659"/>
                    </a:ext>
                  </a:extLst>
                </a:gridCol>
                <a:gridCol w="2303840">
                  <a:extLst>
                    <a:ext uri="{9D8B030D-6E8A-4147-A177-3AD203B41FA5}">
                      <a16:colId xmlns:a16="http://schemas.microsoft.com/office/drawing/2014/main" val="3804191218"/>
                    </a:ext>
                  </a:extLst>
                </a:gridCol>
              </a:tblGrid>
              <a:tr h="134649">
                <a:tc>
                  <a:txBody>
                    <a:bodyPr/>
                    <a:lstStyle/>
                    <a:p>
                      <a:pPr algn="ctr" fontAlgn="ctr"/>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Value before the interest payment</a:t>
                      </a:r>
                    </a:p>
                    <a:p>
                      <a:pPr algn="ctr" fontAlgn="ctr"/>
                      <a:r>
                        <a:rPr lang="en-US" sz="1600" b="1" i="0" u="none" strike="noStrike" dirty="0">
                          <a:solidFill>
                            <a:srgbClr val="000000"/>
                          </a:solidFill>
                          <a:effectLst/>
                          <a:latin typeface="Calibri" panose="020F0502020204030204" pitchFamily="34" charset="0"/>
                        </a:rPr>
                        <a:t>(A)</a:t>
                      </a:r>
                    </a:p>
                  </a:txBody>
                  <a:tcPr marL="9525" marR="9525" marT="9525" marB="0" anchor="ctr"/>
                </a:tc>
                <a:tc>
                  <a:txBody>
                    <a:bodyPr/>
                    <a:lstStyle/>
                    <a:p>
                      <a:pPr algn="ctr" fontAlgn="ctr"/>
                      <a:r>
                        <a:rPr lang="en-US" sz="1600" b="1" u="none" strike="noStrike" dirty="0" smtClean="0">
                          <a:effectLst/>
                        </a:rPr>
                        <a:t>Small payback</a:t>
                      </a:r>
                      <a:endParaRPr lang="en-US" sz="1600" b="1" u="none" strike="noStrike" dirty="0">
                        <a:effectLst/>
                      </a:endParaRPr>
                    </a:p>
                    <a:p>
                      <a:pPr algn="ctr" fontAlgn="ctr"/>
                      <a:r>
                        <a:rPr lang="en-US" sz="1600" b="1" i="0" u="none" strike="noStrike" dirty="0">
                          <a:solidFill>
                            <a:srgbClr val="000000"/>
                          </a:solidFill>
                          <a:effectLst/>
                          <a:latin typeface="Calibri" panose="020F0502020204030204" pitchFamily="34" charset="0"/>
                        </a:rPr>
                        <a:t>(B)</a:t>
                      </a:r>
                    </a:p>
                  </a:txBody>
                  <a:tcPr marL="9525" marR="9525" marT="9525" marB="0" anchor="ctr"/>
                </a:tc>
                <a:tc>
                  <a:txBody>
                    <a:bodyPr/>
                    <a:lstStyle/>
                    <a:p>
                      <a:pPr algn="ctr" fontAlgn="ctr"/>
                      <a:r>
                        <a:rPr lang="en-US" sz="1600" b="1" u="none" strike="noStrike" dirty="0">
                          <a:effectLst/>
                        </a:rPr>
                        <a:t>Value after payment</a:t>
                      </a:r>
                    </a:p>
                    <a:p>
                      <a:pPr algn="ctr" fontAlgn="ctr"/>
                      <a:r>
                        <a:rPr lang="en-US" sz="1600" b="1" i="0" u="none" strike="noStrike" dirty="0">
                          <a:solidFill>
                            <a:srgbClr val="000000"/>
                          </a:solidFill>
                          <a:effectLst/>
                          <a:latin typeface="Calibri" panose="020F0502020204030204" pitchFamily="34" charset="0"/>
                        </a:rPr>
                        <a:t>(C=A-B)</a:t>
                      </a:r>
                    </a:p>
                  </a:txBody>
                  <a:tcPr marL="9525" marR="9525" marT="9525" marB="0" anchor="ctr"/>
                </a:tc>
                <a:extLst>
                  <a:ext uri="{0D108BD9-81ED-4DB2-BD59-A6C34878D82A}">
                    <a16:rowId xmlns:a16="http://schemas.microsoft.com/office/drawing/2014/main" val="789924850"/>
                  </a:ext>
                </a:extLst>
              </a:tr>
              <a:tr h="111594">
                <a:tc>
                  <a:txBody>
                    <a:bodyPr/>
                    <a:lstStyle/>
                    <a:p>
                      <a:pPr algn="ctr" fontAlgn="ctr"/>
                      <a:r>
                        <a:rPr lang="en-US" sz="1600" u="none" strike="noStrike">
                          <a:effectLst/>
                        </a:rPr>
                        <a:t>2022.1.1.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9,733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9,733 </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84111293"/>
                  </a:ext>
                </a:extLst>
              </a:tr>
              <a:tr h="111594">
                <a:tc>
                  <a:txBody>
                    <a:bodyPr/>
                    <a:lstStyle/>
                    <a:p>
                      <a:pPr algn="ctr" fontAlgn="ctr"/>
                      <a:r>
                        <a:rPr lang="en-US" sz="1600" u="none" strike="noStrike">
                          <a:effectLst/>
                        </a:rPr>
                        <a:t>2022.12.31.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10,317 (=9733*1.06)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500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9,817 </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71260702"/>
                  </a:ext>
                </a:extLst>
              </a:tr>
              <a:tr h="111594">
                <a:tc>
                  <a:txBody>
                    <a:bodyPr/>
                    <a:lstStyle/>
                    <a:p>
                      <a:pPr algn="ctr" fontAlgn="ctr"/>
                      <a:r>
                        <a:rPr lang="en-US" sz="1600" u="none" strike="noStrike">
                          <a:effectLst/>
                        </a:rPr>
                        <a:t>2023.12.31.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10,406 (=9817*1.06)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500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9,906 </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72083002"/>
                  </a:ext>
                </a:extLst>
              </a:tr>
              <a:tr h="111594">
                <a:tc>
                  <a:txBody>
                    <a:bodyPr/>
                    <a:lstStyle/>
                    <a:p>
                      <a:pPr algn="ctr" fontAlgn="ctr"/>
                      <a:r>
                        <a:rPr lang="en-US" sz="1600" u="none" strike="noStrike" dirty="0">
                          <a:effectLst/>
                        </a:rPr>
                        <a:t>2024.12.31.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10,500 (=9906*1.06)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500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10,000 </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81405199"/>
                  </a:ext>
                </a:extLst>
              </a:tr>
            </a:tbl>
          </a:graphicData>
        </a:graphic>
      </p:graphicFrame>
      <p:sp>
        <p:nvSpPr>
          <p:cNvPr id="7" name="TextBox 6">
            <a:extLst>
              <a:ext uri="{FF2B5EF4-FFF2-40B4-BE49-F238E27FC236}">
                <a16:creationId xmlns:a16="http://schemas.microsoft.com/office/drawing/2014/main" id="{21B8A939-4BC4-4249-9270-D2AFC03030F5}"/>
              </a:ext>
            </a:extLst>
          </p:cNvPr>
          <p:cNvSpPr txBox="1"/>
          <p:nvPr/>
        </p:nvSpPr>
        <p:spPr>
          <a:xfrm>
            <a:off x="1083898" y="4028421"/>
            <a:ext cx="3437302" cy="307777"/>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Financial Assets                                      9,733</a:t>
            </a:r>
            <a:endParaRPr lang="en-US" sz="1400" dirty="0">
              <a:solidFill>
                <a:schemeClr val="accent5">
                  <a:lumMod val="75000"/>
                </a:schemeClr>
              </a:solidFill>
            </a:endParaRPr>
          </a:p>
        </p:txBody>
      </p:sp>
      <p:sp>
        <p:nvSpPr>
          <p:cNvPr id="8" name="TextBox 7">
            <a:extLst>
              <a:ext uri="{FF2B5EF4-FFF2-40B4-BE49-F238E27FC236}">
                <a16:creationId xmlns:a16="http://schemas.microsoft.com/office/drawing/2014/main" id="{8A72A720-4D2A-4F9A-8054-DB7247F13E7D}"/>
              </a:ext>
            </a:extLst>
          </p:cNvPr>
          <p:cNvSpPr txBox="1"/>
          <p:nvPr/>
        </p:nvSpPr>
        <p:spPr>
          <a:xfrm>
            <a:off x="5225829" y="4017858"/>
            <a:ext cx="2381471" cy="331373"/>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a:solidFill>
                  <a:schemeClr val="accent5">
                    <a:lumMod val="75000"/>
                  </a:schemeClr>
                </a:solidFill>
                <a:latin typeface="Cambria Math" panose="02040503050406030204" pitchFamily="18" charset="0"/>
                <a:ea typeface="Cambria Math" panose="02040503050406030204" pitchFamily="18" charset="0"/>
              </a:rPr>
              <a:t>Cash                               9,733</a:t>
            </a:r>
          </a:p>
        </p:txBody>
      </p:sp>
      <p:sp>
        <p:nvSpPr>
          <p:cNvPr id="9" name="Rectangle: Rounded Corners 8">
            <a:extLst>
              <a:ext uri="{FF2B5EF4-FFF2-40B4-BE49-F238E27FC236}">
                <a16:creationId xmlns:a16="http://schemas.microsoft.com/office/drawing/2014/main" id="{5A118162-AC03-48B2-884C-C383D0255821}"/>
              </a:ext>
            </a:extLst>
          </p:cNvPr>
          <p:cNvSpPr/>
          <p:nvPr/>
        </p:nvSpPr>
        <p:spPr>
          <a:xfrm>
            <a:off x="1068307" y="4017858"/>
            <a:ext cx="6538993" cy="33137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180C0D3-E477-47FD-9C96-5D1870ACE1CC}"/>
              </a:ext>
            </a:extLst>
          </p:cNvPr>
          <p:cNvSpPr txBox="1"/>
          <p:nvPr/>
        </p:nvSpPr>
        <p:spPr>
          <a:xfrm>
            <a:off x="1096598" y="4765021"/>
            <a:ext cx="3437302" cy="523220"/>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Financial Assets                                        84</a:t>
            </a:r>
          </a:p>
          <a:p>
            <a:r>
              <a:rPr lang="en-US" sz="1400" dirty="0">
                <a:solidFill>
                  <a:schemeClr val="accent5">
                    <a:lumMod val="75000"/>
                  </a:schemeClr>
                </a:solidFill>
                <a:latin typeface="Cambria Math" panose="02040503050406030204" pitchFamily="18" charset="0"/>
                <a:ea typeface="Cambria Math" panose="02040503050406030204" pitchFamily="18" charset="0"/>
              </a:rPr>
              <a:t>Cash                                                            500</a:t>
            </a:r>
            <a:endParaRPr lang="en-US" sz="1400" dirty="0">
              <a:solidFill>
                <a:schemeClr val="accent5">
                  <a:lumMod val="75000"/>
                </a:schemeClr>
              </a:solidFill>
            </a:endParaRPr>
          </a:p>
        </p:txBody>
      </p:sp>
      <p:sp>
        <p:nvSpPr>
          <p:cNvPr id="11" name="TextBox 10">
            <a:extLst>
              <a:ext uri="{FF2B5EF4-FFF2-40B4-BE49-F238E27FC236}">
                <a16:creationId xmlns:a16="http://schemas.microsoft.com/office/drawing/2014/main" id="{F4690342-BED3-4628-AC9F-A05CDF18AC3F}"/>
              </a:ext>
            </a:extLst>
          </p:cNvPr>
          <p:cNvSpPr txBox="1"/>
          <p:nvPr/>
        </p:nvSpPr>
        <p:spPr>
          <a:xfrm>
            <a:off x="5238529" y="4754458"/>
            <a:ext cx="2381471" cy="325538"/>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a:solidFill>
                  <a:schemeClr val="accent5">
                    <a:lumMod val="75000"/>
                  </a:schemeClr>
                </a:solidFill>
                <a:latin typeface="Cambria Math" panose="02040503050406030204" pitchFamily="18" charset="0"/>
                <a:ea typeface="Cambria Math" panose="02040503050406030204" pitchFamily="18" charset="0"/>
              </a:rPr>
              <a:t>Interest income         584</a:t>
            </a:r>
          </a:p>
        </p:txBody>
      </p:sp>
      <p:sp>
        <p:nvSpPr>
          <p:cNvPr id="12" name="Rectangle: Rounded Corners 11">
            <a:extLst>
              <a:ext uri="{FF2B5EF4-FFF2-40B4-BE49-F238E27FC236}">
                <a16:creationId xmlns:a16="http://schemas.microsoft.com/office/drawing/2014/main" id="{70FD364B-A4A2-450E-9615-48F8C4550B0F}"/>
              </a:ext>
            </a:extLst>
          </p:cNvPr>
          <p:cNvSpPr/>
          <p:nvPr/>
        </p:nvSpPr>
        <p:spPr>
          <a:xfrm>
            <a:off x="1081007" y="4754458"/>
            <a:ext cx="6538993"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DFED6C5-87C7-43FD-9943-6DF9A736EF4B}"/>
              </a:ext>
            </a:extLst>
          </p:cNvPr>
          <p:cNvSpPr txBox="1"/>
          <p:nvPr/>
        </p:nvSpPr>
        <p:spPr>
          <a:xfrm>
            <a:off x="1096598" y="5895321"/>
            <a:ext cx="3437302" cy="523220"/>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Financial Assets                                        89</a:t>
            </a:r>
          </a:p>
          <a:p>
            <a:r>
              <a:rPr lang="en-US" sz="1400" dirty="0">
                <a:solidFill>
                  <a:schemeClr val="accent5">
                    <a:lumMod val="75000"/>
                  </a:schemeClr>
                </a:solidFill>
                <a:latin typeface="Cambria Math" panose="02040503050406030204" pitchFamily="18" charset="0"/>
                <a:ea typeface="Cambria Math" panose="02040503050406030204" pitchFamily="18" charset="0"/>
              </a:rPr>
              <a:t>Cash                                                            500</a:t>
            </a:r>
            <a:endParaRPr lang="en-US" sz="1400" dirty="0">
              <a:solidFill>
                <a:schemeClr val="accent5">
                  <a:lumMod val="75000"/>
                </a:schemeClr>
              </a:solidFill>
            </a:endParaRPr>
          </a:p>
        </p:txBody>
      </p:sp>
      <p:sp>
        <p:nvSpPr>
          <p:cNvPr id="14" name="TextBox 13">
            <a:extLst>
              <a:ext uri="{FF2B5EF4-FFF2-40B4-BE49-F238E27FC236}">
                <a16:creationId xmlns:a16="http://schemas.microsoft.com/office/drawing/2014/main" id="{1A1368C8-9CA4-40CC-B7DB-F72205C9BB56}"/>
              </a:ext>
            </a:extLst>
          </p:cNvPr>
          <p:cNvSpPr txBox="1"/>
          <p:nvPr/>
        </p:nvSpPr>
        <p:spPr>
          <a:xfrm>
            <a:off x="5238529" y="5884758"/>
            <a:ext cx="2381471" cy="325538"/>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a:solidFill>
                  <a:schemeClr val="accent5">
                    <a:lumMod val="75000"/>
                  </a:schemeClr>
                </a:solidFill>
                <a:latin typeface="Cambria Math" panose="02040503050406030204" pitchFamily="18" charset="0"/>
                <a:ea typeface="Cambria Math" panose="02040503050406030204" pitchFamily="18" charset="0"/>
              </a:rPr>
              <a:t>Interest income         589</a:t>
            </a:r>
          </a:p>
        </p:txBody>
      </p:sp>
      <p:sp>
        <p:nvSpPr>
          <p:cNvPr id="15" name="Rectangle: Rounded Corners 14">
            <a:extLst>
              <a:ext uri="{FF2B5EF4-FFF2-40B4-BE49-F238E27FC236}">
                <a16:creationId xmlns:a16="http://schemas.microsoft.com/office/drawing/2014/main" id="{C79B39A2-4771-43C7-AC9B-FCEE38D35420}"/>
              </a:ext>
            </a:extLst>
          </p:cNvPr>
          <p:cNvSpPr/>
          <p:nvPr/>
        </p:nvSpPr>
        <p:spPr>
          <a:xfrm>
            <a:off x="1081007" y="5884758"/>
            <a:ext cx="6538993"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2470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lstStyle/>
          <a:p>
            <a:r>
              <a:rPr lang="en-US" dirty="0">
                <a:latin typeface="Cambria Math" panose="02040503050406030204" pitchFamily="18" charset="0"/>
                <a:ea typeface="Cambria Math" panose="02040503050406030204" pitchFamily="18" charset="0"/>
              </a:rPr>
              <a:t>Time Value of Money</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2000"/>
              </a:spcAft>
              <a:buNone/>
            </a:pPr>
            <a:endParaRPr lang="en-US" sz="1400" dirty="0">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r>
              <a:rPr lang="en-US" sz="1400" dirty="0">
                <a:latin typeface="Cambria Math" panose="02040503050406030204" pitchFamily="18" charset="0"/>
                <a:ea typeface="Cambria Math" panose="02040503050406030204" pitchFamily="18" charset="0"/>
              </a:rPr>
              <a:t>2024.12.31.    </a:t>
            </a:r>
          </a:p>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0"/>
              </a:spcBef>
              <a:buNone/>
            </a:pPr>
            <a:r>
              <a:rPr lang="en-US" sz="1400" dirty="0">
                <a:latin typeface="Cambria Math" panose="02040503050406030204" pitchFamily="18" charset="0"/>
                <a:ea typeface="Cambria Math" panose="02040503050406030204" pitchFamily="18" charset="0"/>
              </a:rPr>
              <a:t>                                                                                                                            9,906*0.06 = 594</a:t>
            </a:r>
          </a:p>
          <a:p>
            <a:pPr marL="0" indent="0">
              <a:lnSpc>
                <a:spcPts val="2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16</a:t>
            </a:fld>
            <a:endParaRPr lang="en-US" dirty="0"/>
          </a:p>
        </p:txBody>
      </p:sp>
      <p:graphicFrame>
        <p:nvGraphicFramePr>
          <p:cNvPr id="6" name="Table 5">
            <a:extLst>
              <a:ext uri="{FF2B5EF4-FFF2-40B4-BE49-F238E27FC236}">
                <a16:creationId xmlns:a16="http://schemas.microsoft.com/office/drawing/2014/main" id="{F4839E40-6A03-47E6-B2EA-560D4B09BEFB}"/>
              </a:ext>
            </a:extLst>
          </p:cNvPr>
          <p:cNvGraphicFramePr>
            <a:graphicFrameLocks noGrp="1"/>
          </p:cNvGraphicFramePr>
          <p:nvPr>
            <p:extLst>
              <p:ext uri="{D42A27DB-BD31-4B8C-83A1-F6EECF244321}">
                <p14:modId xmlns:p14="http://schemas.microsoft.com/office/powerpoint/2010/main" val="455494578"/>
              </p:ext>
            </p:extLst>
          </p:nvPr>
        </p:nvGraphicFramePr>
        <p:xfrm>
          <a:off x="720725" y="2009774"/>
          <a:ext cx="7702550" cy="1754505"/>
        </p:xfrm>
        <a:graphic>
          <a:graphicData uri="http://schemas.openxmlformats.org/drawingml/2006/table">
            <a:tbl>
              <a:tblPr>
                <a:tableStyleId>{5C22544A-7EE6-4342-B048-85BDC9FD1C3A}</a:tableStyleId>
              </a:tblPr>
              <a:tblGrid>
                <a:gridCol w="1441450">
                  <a:extLst>
                    <a:ext uri="{9D8B030D-6E8A-4147-A177-3AD203B41FA5}">
                      <a16:colId xmlns:a16="http://schemas.microsoft.com/office/drawing/2014/main" val="4110338083"/>
                    </a:ext>
                  </a:extLst>
                </a:gridCol>
                <a:gridCol w="3152857">
                  <a:extLst>
                    <a:ext uri="{9D8B030D-6E8A-4147-A177-3AD203B41FA5}">
                      <a16:colId xmlns:a16="http://schemas.microsoft.com/office/drawing/2014/main" val="2533836810"/>
                    </a:ext>
                  </a:extLst>
                </a:gridCol>
                <a:gridCol w="804403">
                  <a:extLst>
                    <a:ext uri="{9D8B030D-6E8A-4147-A177-3AD203B41FA5}">
                      <a16:colId xmlns:a16="http://schemas.microsoft.com/office/drawing/2014/main" val="1824413659"/>
                    </a:ext>
                  </a:extLst>
                </a:gridCol>
                <a:gridCol w="2303840">
                  <a:extLst>
                    <a:ext uri="{9D8B030D-6E8A-4147-A177-3AD203B41FA5}">
                      <a16:colId xmlns:a16="http://schemas.microsoft.com/office/drawing/2014/main" val="3804191218"/>
                    </a:ext>
                  </a:extLst>
                </a:gridCol>
              </a:tblGrid>
              <a:tr h="134649">
                <a:tc>
                  <a:txBody>
                    <a:bodyPr/>
                    <a:lstStyle/>
                    <a:p>
                      <a:pPr algn="ctr" fontAlgn="ctr"/>
                      <a:r>
                        <a:rPr lang="en-US" sz="1600" b="1" u="none" strike="noStrike" dirty="0">
                          <a:effectLst/>
                        </a:rPr>
                        <a:t> </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Value before the interest payment</a:t>
                      </a:r>
                    </a:p>
                    <a:p>
                      <a:pPr algn="ctr" fontAlgn="ctr"/>
                      <a:r>
                        <a:rPr lang="en-US" sz="1600" b="1" i="0" u="none" strike="noStrike" dirty="0">
                          <a:solidFill>
                            <a:srgbClr val="000000"/>
                          </a:solidFill>
                          <a:effectLst/>
                          <a:latin typeface="Calibri" panose="020F0502020204030204" pitchFamily="34" charset="0"/>
                        </a:rPr>
                        <a:t>(A)</a:t>
                      </a:r>
                    </a:p>
                  </a:txBody>
                  <a:tcPr marL="9525" marR="9525" marT="9525" marB="0" anchor="ctr"/>
                </a:tc>
                <a:tc>
                  <a:txBody>
                    <a:bodyPr/>
                    <a:lstStyle/>
                    <a:p>
                      <a:pPr algn="ctr" fontAlgn="ctr"/>
                      <a:r>
                        <a:rPr lang="en-US" sz="1600" b="1" u="none" strike="noStrike" dirty="0" smtClean="0">
                          <a:effectLst/>
                        </a:rPr>
                        <a:t>Small payback</a:t>
                      </a:r>
                      <a:endParaRPr lang="en-US" sz="1600" b="1" u="none" strike="noStrike" dirty="0">
                        <a:effectLst/>
                      </a:endParaRPr>
                    </a:p>
                    <a:p>
                      <a:pPr algn="ctr" fontAlgn="ctr"/>
                      <a:r>
                        <a:rPr lang="en-US" sz="1600" b="1" i="0" u="none" strike="noStrike" dirty="0">
                          <a:solidFill>
                            <a:srgbClr val="000000"/>
                          </a:solidFill>
                          <a:effectLst/>
                          <a:latin typeface="Calibri" panose="020F0502020204030204" pitchFamily="34" charset="0"/>
                        </a:rPr>
                        <a:t>(B)</a:t>
                      </a:r>
                    </a:p>
                  </a:txBody>
                  <a:tcPr marL="9525" marR="9525" marT="9525" marB="0" anchor="ctr"/>
                </a:tc>
                <a:tc>
                  <a:txBody>
                    <a:bodyPr/>
                    <a:lstStyle/>
                    <a:p>
                      <a:pPr algn="ctr" fontAlgn="ctr"/>
                      <a:r>
                        <a:rPr lang="en-US" sz="1600" b="1" u="none" strike="noStrike" dirty="0">
                          <a:effectLst/>
                        </a:rPr>
                        <a:t>Value after payment</a:t>
                      </a:r>
                    </a:p>
                    <a:p>
                      <a:pPr algn="ctr" fontAlgn="ctr"/>
                      <a:r>
                        <a:rPr lang="en-US" sz="1600" b="1" i="0" u="none" strike="noStrike" dirty="0">
                          <a:solidFill>
                            <a:srgbClr val="000000"/>
                          </a:solidFill>
                          <a:effectLst/>
                          <a:latin typeface="Calibri" panose="020F0502020204030204" pitchFamily="34" charset="0"/>
                        </a:rPr>
                        <a:t>(C=A-B)</a:t>
                      </a:r>
                    </a:p>
                  </a:txBody>
                  <a:tcPr marL="9525" marR="9525" marT="9525" marB="0" anchor="ctr"/>
                </a:tc>
                <a:extLst>
                  <a:ext uri="{0D108BD9-81ED-4DB2-BD59-A6C34878D82A}">
                    <a16:rowId xmlns:a16="http://schemas.microsoft.com/office/drawing/2014/main" val="789924850"/>
                  </a:ext>
                </a:extLst>
              </a:tr>
              <a:tr h="111594">
                <a:tc>
                  <a:txBody>
                    <a:bodyPr/>
                    <a:lstStyle/>
                    <a:p>
                      <a:pPr algn="ctr" fontAlgn="ctr"/>
                      <a:r>
                        <a:rPr lang="en-US" sz="1600" u="none" strike="noStrike">
                          <a:effectLst/>
                        </a:rPr>
                        <a:t>2022.1.1.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9,733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 </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9,733 </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84111293"/>
                  </a:ext>
                </a:extLst>
              </a:tr>
              <a:tr h="111594">
                <a:tc>
                  <a:txBody>
                    <a:bodyPr/>
                    <a:lstStyle/>
                    <a:p>
                      <a:pPr algn="ctr" fontAlgn="ctr"/>
                      <a:r>
                        <a:rPr lang="en-US" sz="1600" u="none" strike="noStrike">
                          <a:effectLst/>
                        </a:rPr>
                        <a:t>2022.12.31.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10,317 (=9733*1.06)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500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9,817 </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71260702"/>
                  </a:ext>
                </a:extLst>
              </a:tr>
              <a:tr h="111594">
                <a:tc>
                  <a:txBody>
                    <a:bodyPr/>
                    <a:lstStyle/>
                    <a:p>
                      <a:pPr algn="ctr" fontAlgn="ctr"/>
                      <a:r>
                        <a:rPr lang="en-US" sz="1600" u="none" strike="noStrike">
                          <a:effectLst/>
                        </a:rPr>
                        <a:t>2023.12.31.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 10,406 (=9817*1.06)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500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9,906 </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72083002"/>
                  </a:ext>
                </a:extLst>
              </a:tr>
              <a:tr h="111594">
                <a:tc>
                  <a:txBody>
                    <a:bodyPr/>
                    <a:lstStyle/>
                    <a:p>
                      <a:pPr algn="ctr" fontAlgn="ctr"/>
                      <a:r>
                        <a:rPr lang="en-US" sz="1600" u="none" strike="noStrike" dirty="0">
                          <a:effectLst/>
                        </a:rPr>
                        <a:t>2024.12.31.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10,500 (=9906*1.06)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500 </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10,000 </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81405199"/>
                  </a:ext>
                </a:extLst>
              </a:tr>
            </a:tbl>
          </a:graphicData>
        </a:graphic>
      </p:graphicFrame>
      <p:sp>
        <p:nvSpPr>
          <p:cNvPr id="10" name="TextBox 9">
            <a:extLst>
              <a:ext uri="{FF2B5EF4-FFF2-40B4-BE49-F238E27FC236}">
                <a16:creationId xmlns:a16="http://schemas.microsoft.com/office/drawing/2014/main" id="{2180C0D3-E477-47FD-9C96-5D1870ACE1CC}"/>
              </a:ext>
            </a:extLst>
          </p:cNvPr>
          <p:cNvSpPr txBox="1"/>
          <p:nvPr/>
        </p:nvSpPr>
        <p:spPr>
          <a:xfrm>
            <a:off x="1096598" y="3939521"/>
            <a:ext cx="3437302" cy="523220"/>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Financial Assets                                        94</a:t>
            </a:r>
          </a:p>
          <a:p>
            <a:r>
              <a:rPr lang="en-US" sz="1400" dirty="0">
                <a:solidFill>
                  <a:schemeClr val="accent5">
                    <a:lumMod val="75000"/>
                  </a:schemeClr>
                </a:solidFill>
                <a:latin typeface="Cambria Math" panose="02040503050406030204" pitchFamily="18" charset="0"/>
                <a:ea typeface="Cambria Math" panose="02040503050406030204" pitchFamily="18" charset="0"/>
              </a:rPr>
              <a:t>Cash                                                            500</a:t>
            </a:r>
            <a:endParaRPr lang="en-US" sz="1400" dirty="0">
              <a:solidFill>
                <a:schemeClr val="accent5">
                  <a:lumMod val="75000"/>
                </a:schemeClr>
              </a:solidFill>
            </a:endParaRPr>
          </a:p>
        </p:txBody>
      </p:sp>
      <p:sp>
        <p:nvSpPr>
          <p:cNvPr id="11" name="TextBox 10">
            <a:extLst>
              <a:ext uri="{FF2B5EF4-FFF2-40B4-BE49-F238E27FC236}">
                <a16:creationId xmlns:a16="http://schemas.microsoft.com/office/drawing/2014/main" id="{F4690342-BED3-4628-AC9F-A05CDF18AC3F}"/>
              </a:ext>
            </a:extLst>
          </p:cNvPr>
          <p:cNvSpPr txBox="1"/>
          <p:nvPr/>
        </p:nvSpPr>
        <p:spPr>
          <a:xfrm>
            <a:off x="5238529" y="3928958"/>
            <a:ext cx="2381471" cy="325538"/>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a:solidFill>
                  <a:schemeClr val="accent5">
                    <a:lumMod val="75000"/>
                  </a:schemeClr>
                </a:solidFill>
                <a:latin typeface="Cambria Math" panose="02040503050406030204" pitchFamily="18" charset="0"/>
                <a:ea typeface="Cambria Math" panose="02040503050406030204" pitchFamily="18" charset="0"/>
              </a:rPr>
              <a:t>Interest income         594</a:t>
            </a:r>
          </a:p>
        </p:txBody>
      </p:sp>
      <p:sp>
        <p:nvSpPr>
          <p:cNvPr id="12" name="Rectangle: Rounded Corners 11">
            <a:extLst>
              <a:ext uri="{FF2B5EF4-FFF2-40B4-BE49-F238E27FC236}">
                <a16:creationId xmlns:a16="http://schemas.microsoft.com/office/drawing/2014/main" id="{70FD364B-A4A2-450E-9615-48F8C4550B0F}"/>
              </a:ext>
            </a:extLst>
          </p:cNvPr>
          <p:cNvSpPr/>
          <p:nvPr/>
        </p:nvSpPr>
        <p:spPr>
          <a:xfrm>
            <a:off x="1081007" y="3928958"/>
            <a:ext cx="6538993"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DFED6C5-87C7-43FD-9943-6DF9A736EF4B}"/>
              </a:ext>
            </a:extLst>
          </p:cNvPr>
          <p:cNvSpPr txBox="1"/>
          <p:nvPr/>
        </p:nvSpPr>
        <p:spPr>
          <a:xfrm>
            <a:off x="1096598" y="4917421"/>
            <a:ext cx="3437302" cy="307777"/>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Cash                                                        10,000</a:t>
            </a:r>
            <a:endParaRPr lang="en-US" sz="1400" dirty="0">
              <a:solidFill>
                <a:schemeClr val="accent5">
                  <a:lumMod val="75000"/>
                </a:schemeClr>
              </a:solidFill>
            </a:endParaRPr>
          </a:p>
        </p:txBody>
      </p:sp>
      <p:sp>
        <p:nvSpPr>
          <p:cNvPr id="14" name="TextBox 13">
            <a:extLst>
              <a:ext uri="{FF2B5EF4-FFF2-40B4-BE49-F238E27FC236}">
                <a16:creationId xmlns:a16="http://schemas.microsoft.com/office/drawing/2014/main" id="{1A1368C8-9CA4-40CC-B7DB-F72205C9BB56}"/>
              </a:ext>
            </a:extLst>
          </p:cNvPr>
          <p:cNvSpPr txBox="1"/>
          <p:nvPr/>
        </p:nvSpPr>
        <p:spPr>
          <a:xfrm>
            <a:off x="5238529" y="4906858"/>
            <a:ext cx="2381471" cy="325538"/>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a:solidFill>
                  <a:schemeClr val="accent5">
                    <a:lumMod val="75000"/>
                  </a:schemeClr>
                </a:solidFill>
                <a:latin typeface="Cambria Math" panose="02040503050406030204" pitchFamily="18" charset="0"/>
                <a:ea typeface="Cambria Math" panose="02040503050406030204" pitchFamily="18" charset="0"/>
              </a:rPr>
              <a:t>Financial Assets         10,000</a:t>
            </a:r>
          </a:p>
        </p:txBody>
      </p:sp>
      <p:sp>
        <p:nvSpPr>
          <p:cNvPr id="15" name="Rectangle: Rounded Corners 14">
            <a:extLst>
              <a:ext uri="{FF2B5EF4-FFF2-40B4-BE49-F238E27FC236}">
                <a16:creationId xmlns:a16="http://schemas.microsoft.com/office/drawing/2014/main" id="{C79B39A2-4771-43C7-AC9B-FCEE38D35420}"/>
              </a:ext>
            </a:extLst>
          </p:cNvPr>
          <p:cNvSpPr/>
          <p:nvPr/>
        </p:nvSpPr>
        <p:spPr>
          <a:xfrm>
            <a:off x="1081007" y="4906858"/>
            <a:ext cx="6538993"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0221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lstStyle/>
          <a:p>
            <a:r>
              <a:rPr lang="en-US" dirty="0">
                <a:latin typeface="Cambria Math" panose="02040503050406030204" pitchFamily="18" charset="0"/>
                <a:ea typeface="Cambria Math" panose="02040503050406030204" pitchFamily="18" charset="0"/>
              </a:rPr>
              <a:t>Time Value of Money - Summary</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marL="0" indent="0">
              <a:lnSpc>
                <a:spcPct val="100000"/>
              </a:lnSpc>
              <a:spcBef>
                <a:spcPts val="300"/>
              </a:spcBef>
              <a:spcAft>
                <a:spcPts val="1000"/>
              </a:spcAft>
              <a:buNone/>
            </a:pPr>
            <a:r>
              <a:rPr lang="en-US" sz="1400" dirty="0">
                <a:latin typeface="Cambria Math" panose="02040503050406030204" pitchFamily="18" charset="0"/>
                <a:ea typeface="Cambria Math" panose="02040503050406030204" pitchFamily="18" charset="0"/>
              </a:rPr>
              <a:t>2022.1.1.    </a:t>
            </a:r>
          </a:p>
          <a:p>
            <a:pPr marL="0" indent="0">
              <a:lnSpc>
                <a:spcPct val="100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1200"/>
              </a:spcAft>
              <a:buNone/>
            </a:pPr>
            <a:r>
              <a:rPr lang="en-US" sz="1400" dirty="0">
                <a:latin typeface="Cambria Math" panose="02040503050406030204" pitchFamily="18" charset="0"/>
                <a:ea typeface="Cambria Math" panose="02040503050406030204" pitchFamily="18" charset="0"/>
              </a:rPr>
              <a:t>2022.12.31.      </a:t>
            </a:r>
          </a:p>
          <a:p>
            <a:pPr marL="0" indent="0">
              <a:lnSpc>
                <a:spcPct val="100000"/>
              </a:lnSpc>
              <a:spcBef>
                <a:spcPts val="300"/>
              </a:spcBef>
              <a:spcAft>
                <a:spcPts val="24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1200"/>
              </a:spcAft>
              <a:buNone/>
            </a:pPr>
            <a:r>
              <a:rPr lang="en-US" sz="1400" dirty="0">
                <a:latin typeface="Cambria Math" panose="02040503050406030204" pitchFamily="18" charset="0"/>
                <a:ea typeface="Cambria Math" panose="02040503050406030204" pitchFamily="18" charset="0"/>
              </a:rPr>
              <a:t>2023.12.31.      </a:t>
            </a:r>
          </a:p>
          <a:p>
            <a:pPr marL="0" indent="0">
              <a:lnSpc>
                <a:spcPct val="100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1000"/>
              </a:spcAft>
              <a:buNone/>
            </a:pPr>
            <a:r>
              <a:rPr lang="en-US" sz="1400" dirty="0">
                <a:latin typeface="Cambria Math" panose="02040503050406030204" pitchFamily="18" charset="0"/>
                <a:ea typeface="Cambria Math" panose="02040503050406030204" pitchFamily="18" charset="0"/>
              </a:rPr>
              <a:t>2024.12.31.    </a:t>
            </a:r>
          </a:p>
          <a:p>
            <a:pPr marL="0" indent="0">
              <a:lnSpc>
                <a:spcPct val="100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18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300"/>
              </a:spcAft>
              <a:buNone/>
            </a:pPr>
            <a:r>
              <a:rPr lang="en-US" sz="1400" dirty="0">
                <a:latin typeface="Cambria Math" panose="02040503050406030204" pitchFamily="18" charset="0"/>
                <a:ea typeface="Cambria Math" panose="02040503050406030204" pitchFamily="18" charset="0"/>
              </a:rPr>
              <a:t>       </a:t>
            </a:r>
            <a:r>
              <a:rPr lang="en-US" sz="1400" dirty="0">
                <a:latin typeface="Cambria Math" panose="02040503050406030204" pitchFamily="18" charset="0"/>
                <a:ea typeface="Cambria Math" panose="02040503050406030204" pitchFamily="18" charset="0"/>
                <a:sym typeface="Wingdings" panose="05000000000000000000" pitchFamily="2" charset="2"/>
              </a:rPr>
              <a:t>   Financial Assets = 9,733 + 84 + 89 + 94 = 10,000</a:t>
            </a:r>
          </a:p>
          <a:p>
            <a:pPr marL="0" indent="0">
              <a:lnSpc>
                <a:spcPct val="100000"/>
              </a:lnSpc>
              <a:spcBef>
                <a:spcPts val="300"/>
              </a:spcBef>
              <a:spcAft>
                <a:spcPts val="1000"/>
              </a:spcAft>
              <a:buNone/>
            </a:pPr>
            <a:r>
              <a:rPr lang="en-US" sz="1400" dirty="0">
                <a:latin typeface="Cambria Math" panose="02040503050406030204" pitchFamily="18" charset="0"/>
                <a:ea typeface="Cambria Math" panose="02040503050406030204" pitchFamily="18" charset="0"/>
                <a:sym typeface="Wingdings" panose="05000000000000000000" pitchFamily="2" charset="2"/>
              </a:rPr>
              <a:t>              Total interest income for three years = 584 + 589 + 594 = 1,767 = 500*3 + (10,000 – 9733)</a:t>
            </a: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1000"/>
              </a:spcAft>
              <a:buNone/>
            </a:pPr>
            <a:r>
              <a:rPr lang="en-US" sz="1400" dirty="0">
                <a:latin typeface="Cambria Math" panose="02040503050406030204" pitchFamily="18" charset="0"/>
                <a:ea typeface="Cambria Math" panose="02040503050406030204" pitchFamily="18" charset="0"/>
              </a:rPr>
              <a:t>      </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17</a:t>
            </a:fld>
            <a:endParaRPr lang="en-US" dirty="0"/>
          </a:p>
        </p:txBody>
      </p:sp>
      <p:sp>
        <p:nvSpPr>
          <p:cNvPr id="7" name="TextBox 6">
            <a:extLst>
              <a:ext uri="{FF2B5EF4-FFF2-40B4-BE49-F238E27FC236}">
                <a16:creationId xmlns:a16="http://schemas.microsoft.com/office/drawing/2014/main" id="{21B8A939-4BC4-4249-9270-D2AFC03030F5}"/>
              </a:ext>
            </a:extLst>
          </p:cNvPr>
          <p:cNvSpPr txBox="1"/>
          <p:nvPr/>
        </p:nvSpPr>
        <p:spPr>
          <a:xfrm>
            <a:off x="1083898" y="2225021"/>
            <a:ext cx="3437302" cy="307777"/>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Financial Assets                                      9,733</a:t>
            </a:r>
            <a:endParaRPr lang="en-US" sz="1400" dirty="0">
              <a:solidFill>
                <a:schemeClr val="accent5">
                  <a:lumMod val="75000"/>
                </a:schemeClr>
              </a:solidFill>
            </a:endParaRPr>
          </a:p>
        </p:txBody>
      </p:sp>
      <p:sp>
        <p:nvSpPr>
          <p:cNvPr id="8" name="TextBox 7">
            <a:extLst>
              <a:ext uri="{FF2B5EF4-FFF2-40B4-BE49-F238E27FC236}">
                <a16:creationId xmlns:a16="http://schemas.microsoft.com/office/drawing/2014/main" id="{8A72A720-4D2A-4F9A-8054-DB7247F13E7D}"/>
              </a:ext>
            </a:extLst>
          </p:cNvPr>
          <p:cNvSpPr txBox="1"/>
          <p:nvPr/>
        </p:nvSpPr>
        <p:spPr>
          <a:xfrm>
            <a:off x="5225829" y="2214458"/>
            <a:ext cx="2381471" cy="331373"/>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a:solidFill>
                  <a:schemeClr val="accent5">
                    <a:lumMod val="75000"/>
                  </a:schemeClr>
                </a:solidFill>
                <a:latin typeface="Cambria Math" panose="02040503050406030204" pitchFamily="18" charset="0"/>
                <a:ea typeface="Cambria Math" panose="02040503050406030204" pitchFamily="18" charset="0"/>
              </a:rPr>
              <a:t>Cash                               9,733</a:t>
            </a:r>
          </a:p>
        </p:txBody>
      </p:sp>
      <p:sp>
        <p:nvSpPr>
          <p:cNvPr id="9" name="Rectangle: Rounded Corners 8">
            <a:extLst>
              <a:ext uri="{FF2B5EF4-FFF2-40B4-BE49-F238E27FC236}">
                <a16:creationId xmlns:a16="http://schemas.microsoft.com/office/drawing/2014/main" id="{5A118162-AC03-48B2-884C-C383D0255821}"/>
              </a:ext>
            </a:extLst>
          </p:cNvPr>
          <p:cNvSpPr/>
          <p:nvPr/>
        </p:nvSpPr>
        <p:spPr>
          <a:xfrm>
            <a:off x="1068307" y="2214458"/>
            <a:ext cx="6538993" cy="33137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180C0D3-E477-47FD-9C96-5D1870ACE1CC}"/>
              </a:ext>
            </a:extLst>
          </p:cNvPr>
          <p:cNvSpPr txBox="1"/>
          <p:nvPr/>
        </p:nvSpPr>
        <p:spPr>
          <a:xfrm>
            <a:off x="1096598" y="2961621"/>
            <a:ext cx="3437302" cy="523220"/>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Financial Assets                                        84</a:t>
            </a:r>
          </a:p>
          <a:p>
            <a:r>
              <a:rPr lang="en-US" sz="1400" dirty="0">
                <a:solidFill>
                  <a:schemeClr val="accent5">
                    <a:lumMod val="75000"/>
                  </a:schemeClr>
                </a:solidFill>
                <a:latin typeface="Cambria Math" panose="02040503050406030204" pitchFamily="18" charset="0"/>
                <a:ea typeface="Cambria Math" panose="02040503050406030204" pitchFamily="18" charset="0"/>
              </a:rPr>
              <a:t>Cash                                                            500</a:t>
            </a:r>
            <a:endParaRPr lang="en-US" sz="1400" dirty="0">
              <a:solidFill>
                <a:schemeClr val="accent5">
                  <a:lumMod val="75000"/>
                </a:schemeClr>
              </a:solidFill>
            </a:endParaRPr>
          </a:p>
        </p:txBody>
      </p:sp>
      <p:sp>
        <p:nvSpPr>
          <p:cNvPr id="11" name="TextBox 10">
            <a:extLst>
              <a:ext uri="{FF2B5EF4-FFF2-40B4-BE49-F238E27FC236}">
                <a16:creationId xmlns:a16="http://schemas.microsoft.com/office/drawing/2014/main" id="{F4690342-BED3-4628-AC9F-A05CDF18AC3F}"/>
              </a:ext>
            </a:extLst>
          </p:cNvPr>
          <p:cNvSpPr txBox="1"/>
          <p:nvPr/>
        </p:nvSpPr>
        <p:spPr>
          <a:xfrm>
            <a:off x="5238529" y="2951058"/>
            <a:ext cx="2381471" cy="325538"/>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a:solidFill>
                  <a:schemeClr val="accent5">
                    <a:lumMod val="75000"/>
                  </a:schemeClr>
                </a:solidFill>
                <a:latin typeface="Cambria Math" panose="02040503050406030204" pitchFamily="18" charset="0"/>
                <a:ea typeface="Cambria Math" panose="02040503050406030204" pitchFamily="18" charset="0"/>
              </a:rPr>
              <a:t>Interest income         584</a:t>
            </a:r>
          </a:p>
        </p:txBody>
      </p:sp>
      <p:sp>
        <p:nvSpPr>
          <p:cNvPr id="12" name="Rectangle: Rounded Corners 11">
            <a:extLst>
              <a:ext uri="{FF2B5EF4-FFF2-40B4-BE49-F238E27FC236}">
                <a16:creationId xmlns:a16="http://schemas.microsoft.com/office/drawing/2014/main" id="{70FD364B-A4A2-450E-9615-48F8C4550B0F}"/>
              </a:ext>
            </a:extLst>
          </p:cNvPr>
          <p:cNvSpPr/>
          <p:nvPr/>
        </p:nvSpPr>
        <p:spPr>
          <a:xfrm>
            <a:off x="1081007" y="2951058"/>
            <a:ext cx="6538993"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DFED6C5-87C7-43FD-9943-6DF9A736EF4B}"/>
              </a:ext>
            </a:extLst>
          </p:cNvPr>
          <p:cNvSpPr txBox="1"/>
          <p:nvPr/>
        </p:nvSpPr>
        <p:spPr>
          <a:xfrm>
            <a:off x="1096598" y="3850621"/>
            <a:ext cx="3437302" cy="523220"/>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Financial Assets                                        89</a:t>
            </a:r>
          </a:p>
          <a:p>
            <a:r>
              <a:rPr lang="en-US" sz="1400" dirty="0">
                <a:solidFill>
                  <a:schemeClr val="accent5">
                    <a:lumMod val="75000"/>
                  </a:schemeClr>
                </a:solidFill>
                <a:latin typeface="Cambria Math" panose="02040503050406030204" pitchFamily="18" charset="0"/>
                <a:ea typeface="Cambria Math" panose="02040503050406030204" pitchFamily="18" charset="0"/>
              </a:rPr>
              <a:t>Cash                                                            500</a:t>
            </a:r>
            <a:endParaRPr lang="en-US" sz="1400" dirty="0">
              <a:solidFill>
                <a:schemeClr val="accent5">
                  <a:lumMod val="75000"/>
                </a:schemeClr>
              </a:solidFill>
            </a:endParaRPr>
          </a:p>
        </p:txBody>
      </p:sp>
      <p:sp>
        <p:nvSpPr>
          <p:cNvPr id="14" name="TextBox 13">
            <a:extLst>
              <a:ext uri="{FF2B5EF4-FFF2-40B4-BE49-F238E27FC236}">
                <a16:creationId xmlns:a16="http://schemas.microsoft.com/office/drawing/2014/main" id="{1A1368C8-9CA4-40CC-B7DB-F72205C9BB56}"/>
              </a:ext>
            </a:extLst>
          </p:cNvPr>
          <p:cNvSpPr txBox="1"/>
          <p:nvPr/>
        </p:nvSpPr>
        <p:spPr>
          <a:xfrm>
            <a:off x="5238529" y="3840058"/>
            <a:ext cx="2381471" cy="325538"/>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a:solidFill>
                  <a:schemeClr val="accent5">
                    <a:lumMod val="75000"/>
                  </a:schemeClr>
                </a:solidFill>
                <a:latin typeface="Cambria Math" panose="02040503050406030204" pitchFamily="18" charset="0"/>
                <a:ea typeface="Cambria Math" panose="02040503050406030204" pitchFamily="18" charset="0"/>
              </a:rPr>
              <a:t>Interest income         589</a:t>
            </a:r>
          </a:p>
        </p:txBody>
      </p:sp>
      <p:sp>
        <p:nvSpPr>
          <p:cNvPr id="15" name="Rectangle: Rounded Corners 14">
            <a:extLst>
              <a:ext uri="{FF2B5EF4-FFF2-40B4-BE49-F238E27FC236}">
                <a16:creationId xmlns:a16="http://schemas.microsoft.com/office/drawing/2014/main" id="{C79B39A2-4771-43C7-AC9B-FCEE38D35420}"/>
              </a:ext>
            </a:extLst>
          </p:cNvPr>
          <p:cNvSpPr/>
          <p:nvPr/>
        </p:nvSpPr>
        <p:spPr>
          <a:xfrm>
            <a:off x="1081007" y="3840058"/>
            <a:ext cx="6538993"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DEA18E0-696E-41D5-908B-C29B0B6999E7}"/>
              </a:ext>
            </a:extLst>
          </p:cNvPr>
          <p:cNvSpPr txBox="1"/>
          <p:nvPr/>
        </p:nvSpPr>
        <p:spPr>
          <a:xfrm>
            <a:off x="1096598" y="4625321"/>
            <a:ext cx="3437302" cy="523220"/>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Financial Assets                                        94</a:t>
            </a:r>
          </a:p>
          <a:p>
            <a:r>
              <a:rPr lang="en-US" sz="1400" dirty="0">
                <a:solidFill>
                  <a:schemeClr val="accent5">
                    <a:lumMod val="75000"/>
                  </a:schemeClr>
                </a:solidFill>
                <a:latin typeface="Cambria Math" panose="02040503050406030204" pitchFamily="18" charset="0"/>
                <a:ea typeface="Cambria Math" panose="02040503050406030204" pitchFamily="18" charset="0"/>
              </a:rPr>
              <a:t>Cash                                                            500</a:t>
            </a:r>
            <a:endParaRPr lang="en-US" sz="1400" dirty="0">
              <a:solidFill>
                <a:schemeClr val="accent5">
                  <a:lumMod val="75000"/>
                </a:schemeClr>
              </a:solidFill>
            </a:endParaRPr>
          </a:p>
        </p:txBody>
      </p:sp>
      <p:sp>
        <p:nvSpPr>
          <p:cNvPr id="17" name="TextBox 16">
            <a:extLst>
              <a:ext uri="{FF2B5EF4-FFF2-40B4-BE49-F238E27FC236}">
                <a16:creationId xmlns:a16="http://schemas.microsoft.com/office/drawing/2014/main" id="{7874E398-BF15-4609-AD03-B2E27F5992A9}"/>
              </a:ext>
            </a:extLst>
          </p:cNvPr>
          <p:cNvSpPr txBox="1"/>
          <p:nvPr/>
        </p:nvSpPr>
        <p:spPr>
          <a:xfrm>
            <a:off x="5238529" y="4614758"/>
            <a:ext cx="2381471" cy="325538"/>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a:solidFill>
                  <a:schemeClr val="accent5">
                    <a:lumMod val="75000"/>
                  </a:schemeClr>
                </a:solidFill>
                <a:latin typeface="Cambria Math" panose="02040503050406030204" pitchFamily="18" charset="0"/>
                <a:ea typeface="Cambria Math" panose="02040503050406030204" pitchFamily="18" charset="0"/>
              </a:rPr>
              <a:t>Interest income         594</a:t>
            </a:r>
          </a:p>
        </p:txBody>
      </p:sp>
      <p:sp>
        <p:nvSpPr>
          <p:cNvPr id="18" name="Rectangle: Rounded Corners 17">
            <a:extLst>
              <a:ext uri="{FF2B5EF4-FFF2-40B4-BE49-F238E27FC236}">
                <a16:creationId xmlns:a16="http://schemas.microsoft.com/office/drawing/2014/main" id="{B4EE22DF-B7D1-4002-BC26-05B409A34E6C}"/>
              </a:ext>
            </a:extLst>
          </p:cNvPr>
          <p:cNvSpPr/>
          <p:nvPr/>
        </p:nvSpPr>
        <p:spPr>
          <a:xfrm>
            <a:off x="1081007" y="4614758"/>
            <a:ext cx="6538993"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360F777-FF06-44F2-844A-8A9A62D7B9B5}"/>
              </a:ext>
            </a:extLst>
          </p:cNvPr>
          <p:cNvSpPr txBox="1"/>
          <p:nvPr/>
        </p:nvSpPr>
        <p:spPr>
          <a:xfrm>
            <a:off x="1096598" y="5425421"/>
            <a:ext cx="3437302" cy="307777"/>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Cash                                                        10,000</a:t>
            </a:r>
            <a:endParaRPr lang="en-US" sz="1400" dirty="0">
              <a:solidFill>
                <a:schemeClr val="accent5">
                  <a:lumMod val="75000"/>
                </a:schemeClr>
              </a:solidFill>
            </a:endParaRPr>
          </a:p>
        </p:txBody>
      </p:sp>
      <p:sp>
        <p:nvSpPr>
          <p:cNvPr id="20" name="TextBox 19">
            <a:extLst>
              <a:ext uri="{FF2B5EF4-FFF2-40B4-BE49-F238E27FC236}">
                <a16:creationId xmlns:a16="http://schemas.microsoft.com/office/drawing/2014/main" id="{B4EED9D7-9047-4727-A4EB-C616A03B5E68}"/>
              </a:ext>
            </a:extLst>
          </p:cNvPr>
          <p:cNvSpPr txBox="1"/>
          <p:nvPr/>
        </p:nvSpPr>
        <p:spPr>
          <a:xfrm>
            <a:off x="5238529" y="5414858"/>
            <a:ext cx="2381471" cy="325538"/>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a:solidFill>
                  <a:schemeClr val="accent5">
                    <a:lumMod val="75000"/>
                  </a:schemeClr>
                </a:solidFill>
                <a:latin typeface="Cambria Math" panose="02040503050406030204" pitchFamily="18" charset="0"/>
                <a:ea typeface="Cambria Math" panose="02040503050406030204" pitchFamily="18" charset="0"/>
              </a:rPr>
              <a:t>Financial Assets         10,000</a:t>
            </a:r>
          </a:p>
        </p:txBody>
      </p:sp>
      <p:sp>
        <p:nvSpPr>
          <p:cNvPr id="21" name="Rectangle: Rounded Corners 20">
            <a:extLst>
              <a:ext uri="{FF2B5EF4-FFF2-40B4-BE49-F238E27FC236}">
                <a16:creationId xmlns:a16="http://schemas.microsoft.com/office/drawing/2014/main" id="{79D881CF-248D-43D9-8E58-F927CF6AEA3F}"/>
              </a:ext>
            </a:extLst>
          </p:cNvPr>
          <p:cNvSpPr/>
          <p:nvPr/>
        </p:nvSpPr>
        <p:spPr>
          <a:xfrm>
            <a:off x="1081007" y="5414859"/>
            <a:ext cx="6538993" cy="325538"/>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49086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lstStyle/>
          <a:p>
            <a:r>
              <a:rPr lang="en-US" dirty="0">
                <a:latin typeface="Cambria Math" panose="02040503050406030204" pitchFamily="18" charset="0"/>
                <a:ea typeface="Cambria Math" panose="02040503050406030204" pitchFamily="18" charset="0"/>
              </a:rPr>
              <a:t>Re-valuation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Bef>
                    <a:spcPts val="300"/>
                  </a:spcBef>
                  <a:spcAft>
                    <a:spcPts val="1000"/>
                  </a:spcAft>
                </a:pPr>
                <a:r>
                  <a:rPr lang="en-US" sz="2000" dirty="0">
                    <a:latin typeface="Cambria Math" panose="02040503050406030204" pitchFamily="18" charset="0"/>
                    <a:ea typeface="Cambria Math" panose="02040503050406030204" pitchFamily="18" charset="0"/>
                  </a:rPr>
                  <a:t>For example, the company gets $500 annually for three years, and $10,000 (principle) three years later.</a:t>
                </a:r>
              </a:p>
              <a:p>
                <a:pPr marL="0" indent="0">
                  <a:lnSpc>
                    <a:spcPts val="2000"/>
                  </a:lnSpc>
                  <a:spcBef>
                    <a:spcPts val="300"/>
                  </a:spcBef>
                  <a:spcAft>
                    <a:spcPts val="300"/>
                  </a:spcAft>
                  <a:buNone/>
                </a:pPr>
                <a:r>
                  <a:rPr lang="en-US" sz="2000" dirty="0">
                    <a:latin typeface="Cambria Math" panose="02040503050406030204" pitchFamily="18" charset="0"/>
                    <a:ea typeface="Cambria Math" panose="02040503050406030204" pitchFamily="18" charset="0"/>
                  </a:rPr>
                  <a:t> 2022.1.1.             2022.12.31               2023.12.31                     2024.12.31</a:t>
                </a: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rPr>
                  <a:t>       0                             500                           500                               10,500</a:t>
                </a: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sym typeface="Wingdings" panose="05000000000000000000" pitchFamily="2" charset="2"/>
                  </a:rPr>
                  <a:t>       Present value (2022.1.1.) = </a:t>
                </a:r>
                <a14:m>
                  <m:oMath xmlns:m="http://schemas.openxmlformats.org/officeDocument/2006/math">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500</m:t>
                        </m:r>
                      </m:num>
                      <m:den>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𝑟</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1</m:t>
                            </m:r>
                          </m:sup>
                        </m:sSup>
                      </m:den>
                    </m:f>
                  </m:oMath>
                </a14:m>
                <a:r>
                  <a:rPr lang="en-US" sz="2000" dirty="0">
                    <a:latin typeface="Cambria Math" panose="02040503050406030204" pitchFamily="18" charset="0"/>
                    <a:ea typeface="Cambria Math" panose="02040503050406030204" pitchFamily="18" charset="0"/>
                  </a:rPr>
                  <a:t> +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500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𝑟</m:t>
                            </m:r>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den>
                    </m:f>
                  </m:oMath>
                </a14:m>
                <a:r>
                  <a:rPr lang="en-US" sz="2000" dirty="0">
                    <a:latin typeface="Cambria Math" panose="02040503050406030204" pitchFamily="18" charset="0"/>
                    <a:ea typeface="Cambria Math" panose="02040503050406030204" pitchFamily="18" charset="0"/>
                  </a:rPr>
                  <a:t> +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500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𝑟</m:t>
                            </m:r>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3</m:t>
                            </m:r>
                          </m:sup>
                        </m:sSup>
                      </m:den>
                    </m:f>
                    <m:r>
                      <m:rPr>
                        <m:nor/>
                      </m:rPr>
                      <a:rPr lang="en-US" sz="2000" dirty="0">
                        <a:latin typeface="Cambria Math" panose="02040503050406030204" pitchFamily="18" charset="0"/>
                        <a:ea typeface="Cambria Math" panose="02040503050406030204" pitchFamily="18" charset="0"/>
                      </a:rPr>
                      <m:t>+ </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10,</m:t>
                        </m:r>
                        <m:r>
                          <a:rPr lang="en-US" sz="2000" b="0" i="1" smtClean="0">
                            <a:latin typeface="Cambria Math" panose="02040503050406030204" pitchFamily="18" charset="0"/>
                            <a:ea typeface="Cambria Math" panose="02040503050406030204" pitchFamily="18" charset="0"/>
                          </a:rPr>
                          <m:t>0</m:t>
                        </m:r>
                        <m:r>
                          <a:rPr lang="en-US" sz="2000" i="1">
                            <a:latin typeface="Cambria Math" panose="02040503050406030204" pitchFamily="18" charset="0"/>
                            <a:ea typeface="Cambria Math" panose="02040503050406030204" pitchFamily="18" charset="0"/>
                          </a:rPr>
                          <m:t>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𝑟</m:t>
                            </m:r>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3</m:t>
                            </m:r>
                          </m:sup>
                        </m:sSup>
                      </m:den>
                    </m:f>
                  </m:oMath>
                </a14:m>
                <a:endParaRPr lang="en-US" sz="2000" dirty="0">
                  <a:latin typeface="Cambria Math" panose="02040503050406030204" pitchFamily="18" charset="0"/>
                  <a:ea typeface="Cambria Math" panose="02040503050406030204" pitchFamily="18" charset="0"/>
                </a:endParaRPr>
              </a:p>
              <a:p>
                <a:pPr marL="0" indent="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a:p>
                <a:pPr>
                  <a:lnSpc>
                    <a:spcPts val="2000"/>
                  </a:lnSpc>
                  <a:spcBef>
                    <a:spcPts val="300"/>
                  </a:spcBef>
                  <a:spcAft>
                    <a:spcPts val="1000"/>
                  </a:spcAft>
                </a:pPr>
                <a:r>
                  <a:rPr lang="en-US" sz="2000" dirty="0">
                    <a:latin typeface="Cambria Math" panose="02040503050406030204" pitchFamily="18" charset="0"/>
                    <a:ea typeface="Cambria Math" panose="02040503050406030204" pitchFamily="18" charset="0"/>
                  </a:rPr>
                  <a:t>2024.1.1. The annual interest income is 3%. What is the value of the remaining cash flows?</a:t>
                </a:r>
              </a:p>
              <a:p>
                <a:pPr marL="0" indent="0">
                  <a:lnSpc>
                    <a:spcPts val="2000"/>
                  </a:lnSpc>
                  <a:spcBef>
                    <a:spcPts val="300"/>
                  </a:spcBef>
                  <a:spcAft>
                    <a:spcPts val="1000"/>
                  </a:spcAft>
                  <a:buNone/>
                </a:pPr>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sym typeface="Wingdings" panose="05000000000000000000" pitchFamily="2" charset="2"/>
                  </a:rPr>
                  <a:t> The value of cash flow at 2024.1.1. =</a:t>
                </a:r>
                <a:r>
                  <a:rPr lang="en-US" sz="2000" dirty="0">
                    <a:latin typeface="Cambria Math" panose="02040503050406030204" pitchFamily="18" charset="0"/>
                    <a:ea typeface="Cambria Math" panose="02040503050406030204" pitchFamily="18" charset="0"/>
                  </a:rPr>
                  <a:t>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500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0.03</m:t>
                            </m:r>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1</m:t>
                            </m:r>
                          </m:sup>
                        </m:sSup>
                      </m:den>
                    </m:f>
                  </m:oMath>
                </a14:m>
                <a:r>
                  <a:rPr lang="en-US" sz="2000" dirty="0">
                    <a:latin typeface="Cambria Math" panose="02040503050406030204" pitchFamily="18" charset="0"/>
                    <a:ea typeface="Cambria Math" panose="02040503050406030204" pitchFamily="18" charset="0"/>
                  </a:rPr>
                  <a:t>+ </a:t>
                </a:r>
                <a14:m>
                  <m:oMath xmlns:m="http://schemas.openxmlformats.org/officeDocument/2006/math">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10,</m:t>
                        </m:r>
                        <m:r>
                          <a:rPr lang="en-US" sz="2000" b="0" i="1" smtClean="0">
                            <a:latin typeface="Cambria Math" panose="02040503050406030204" pitchFamily="18" charset="0"/>
                            <a:ea typeface="Cambria Math" panose="02040503050406030204" pitchFamily="18" charset="0"/>
                          </a:rPr>
                          <m:t>0</m:t>
                        </m:r>
                        <m:r>
                          <a:rPr lang="en-US" sz="2000" i="1">
                            <a:latin typeface="Cambria Math" panose="02040503050406030204" pitchFamily="18" charset="0"/>
                            <a:ea typeface="Cambria Math" panose="02040503050406030204" pitchFamily="18" charset="0"/>
                          </a:rPr>
                          <m:t>00</m:t>
                        </m:r>
                      </m:num>
                      <m:den>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0.03</m:t>
                            </m:r>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1</m:t>
                            </m:r>
                          </m:sup>
                        </m:sSup>
                      </m:den>
                    </m:f>
                  </m:oMath>
                </a14:m>
                <a:r>
                  <a:rPr lang="en-US" sz="2000" dirty="0">
                    <a:latin typeface="Cambria Math" panose="02040503050406030204" pitchFamily="18" charset="0"/>
                    <a:ea typeface="Cambria Math" panose="02040503050406030204" pitchFamily="18" charset="0"/>
                  </a:rPr>
                  <a:t> = </a:t>
                </a:r>
                <a:r>
                  <a:rPr lang="en-US" sz="2000" dirty="0" smtClean="0">
                    <a:solidFill>
                      <a:srgbClr val="C00000"/>
                    </a:solidFill>
                    <a:latin typeface="Cambria Math" panose="02040503050406030204" pitchFamily="18" charset="0"/>
                    <a:ea typeface="Cambria Math" panose="02040503050406030204" pitchFamily="18" charset="0"/>
                  </a:rPr>
                  <a:t>10,194</a:t>
                </a:r>
                <a:endParaRPr lang="en-US" sz="2000" dirty="0">
                  <a:solidFill>
                    <a:srgbClr val="C00000"/>
                  </a:solidFill>
                  <a:latin typeface="Cambria Math" panose="02040503050406030204" pitchFamily="18" charset="0"/>
                  <a:ea typeface="Cambria Math" panose="02040503050406030204" pitchFamily="18" charset="0"/>
                </a:endParaRPr>
              </a:p>
              <a:p>
                <a:pPr marL="0" indent="0">
                  <a:lnSpc>
                    <a:spcPts val="2000"/>
                  </a:lnSpc>
                  <a:spcBef>
                    <a:spcPts val="300"/>
                  </a:spcBef>
                  <a:spcAft>
                    <a:spcPts val="1000"/>
                  </a:spcAft>
                  <a:buNone/>
                </a:pPr>
                <a:endParaRPr lang="en-US" sz="2000"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900FCA5A-80AF-418F-8427-92AB26934A87}"/>
                  </a:ext>
                </a:extLst>
              </p:cNvPr>
              <p:cNvSpPr>
                <a:spLocks noGrp="1" noRot="1" noChangeAspect="1" noMove="1" noResize="1" noEditPoints="1" noAdjustHandles="1" noChangeArrowheads="1" noChangeShapeType="1" noTextEdit="1"/>
              </p:cNvSpPr>
              <p:nvPr>
                <p:ph idx="1"/>
              </p:nvPr>
            </p:nvSpPr>
            <p:spPr>
              <a:xfrm>
                <a:off x="628650" y="1825625"/>
                <a:ext cx="8071730" cy="4351338"/>
              </a:xfrm>
              <a:blipFill>
                <a:blip r:embed="rId2"/>
                <a:stretch>
                  <a:fillRect l="-680" t="-19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18</a:t>
            </a:fld>
            <a:endParaRPr lang="en-US" dirty="0"/>
          </a:p>
        </p:txBody>
      </p:sp>
      <p:cxnSp>
        <p:nvCxnSpPr>
          <p:cNvPr id="6" name="Straight Connector 5">
            <a:extLst>
              <a:ext uri="{FF2B5EF4-FFF2-40B4-BE49-F238E27FC236}">
                <a16:creationId xmlns:a16="http://schemas.microsoft.com/office/drawing/2014/main" id="{15B6B2D6-A86A-4AEC-BB5F-69CB4A6DBE99}"/>
              </a:ext>
            </a:extLst>
          </p:cNvPr>
          <p:cNvCxnSpPr>
            <a:cxnSpLocks/>
          </p:cNvCxnSpPr>
          <p:nvPr/>
        </p:nvCxnSpPr>
        <p:spPr>
          <a:xfrm>
            <a:off x="1143000" y="3009900"/>
            <a:ext cx="6197600"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0A9EA04-E3EA-4C3A-AD94-7BE504A7F935}"/>
              </a:ext>
            </a:extLst>
          </p:cNvPr>
          <p:cNvCxnSpPr/>
          <p:nvPr/>
        </p:nvCxnSpPr>
        <p:spPr>
          <a:xfrm>
            <a:off x="1155700" y="2870200"/>
            <a:ext cx="0" cy="279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887C853-BB3C-4789-A184-7C0E288F7DF5}"/>
              </a:ext>
            </a:extLst>
          </p:cNvPr>
          <p:cNvCxnSpPr/>
          <p:nvPr/>
        </p:nvCxnSpPr>
        <p:spPr>
          <a:xfrm>
            <a:off x="3009900" y="2870200"/>
            <a:ext cx="0" cy="279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E58F9BD-3683-4B4E-8C90-30C101DCEE39}"/>
              </a:ext>
            </a:extLst>
          </p:cNvPr>
          <p:cNvCxnSpPr/>
          <p:nvPr/>
        </p:nvCxnSpPr>
        <p:spPr>
          <a:xfrm>
            <a:off x="4978400" y="2870200"/>
            <a:ext cx="0" cy="2794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5A68F11-A559-4635-822D-1F72378E8E4E}"/>
              </a:ext>
            </a:extLst>
          </p:cNvPr>
          <p:cNvCxnSpPr/>
          <p:nvPr/>
        </p:nvCxnSpPr>
        <p:spPr>
          <a:xfrm>
            <a:off x="7340600" y="2870200"/>
            <a:ext cx="0" cy="2794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35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lstStyle/>
          <a:p>
            <a:r>
              <a:rPr lang="en-US" dirty="0">
                <a:latin typeface="Cambria Math" panose="02040503050406030204" pitchFamily="18" charset="0"/>
                <a:ea typeface="Cambria Math" panose="02040503050406030204" pitchFamily="18" charset="0"/>
              </a:rPr>
              <a:t>Re-valuation</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marL="0" indent="0">
              <a:lnSpc>
                <a:spcPct val="100000"/>
              </a:lnSpc>
              <a:spcBef>
                <a:spcPts val="300"/>
              </a:spcBef>
              <a:spcAft>
                <a:spcPts val="1000"/>
              </a:spcAft>
              <a:buNone/>
            </a:pPr>
            <a:r>
              <a:rPr lang="en-US" sz="1400" dirty="0">
                <a:latin typeface="Cambria Math" panose="02040503050406030204" pitchFamily="18" charset="0"/>
                <a:ea typeface="Cambria Math" panose="02040503050406030204" pitchFamily="18" charset="0"/>
              </a:rPr>
              <a:t>2022.1.1.    </a:t>
            </a:r>
          </a:p>
          <a:p>
            <a:pPr marL="0" indent="0">
              <a:lnSpc>
                <a:spcPct val="100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1200"/>
              </a:spcAft>
              <a:buNone/>
            </a:pPr>
            <a:r>
              <a:rPr lang="en-US" sz="1400" dirty="0">
                <a:latin typeface="Cambria Math" panose="02040503050406030204" pitchFamily="18" charset="0"/>
                <a:ea typeface="Cambria Math" panose="02040503050406030204" pitchFamily="18" charset="0"/>
              </a:rPr>
              <a:t>2022.12.31.      </a:t>
            </a:r>
          </a:p>
          <a:p>
            <a:pPr marL="0" indent="0">
              <a:lnSpc>
                <a:spcPct val="100000"/>
              </a:lnSpc>
              <a:spcBef>
                <a:spcPts val="300"/>
              </a:spcBef>
              <a:spcAft>
                <a:spcPts val="24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1200"/>
              </a:spcAft>
              <a:buNone/>
            </a:pPr>
            <a:r>
              <a:rPr lang="en-US" sz="1400" dirty="0">
                <a:latin typeface="Cambria Math" panose="02040503050406030204" pitchFamily="18" charset="0"/>
                <a:ea typeface="Cambria Math" panose="02040503050406030204" pitchFamily="18" charset="0"/>
              </a:rPr>
              <a:t>2023.12.31.      </a:t>
            </a:r>
          </a:p>
          <a:p>
            <a:pPr marL="0" indent="0">
              <a:lnSpc>
                <a:spcPct val="100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buNone/>
            </a:pPr>
            <a:r>
              <a:rPr lang="en-US" sz="1400" dirty="0">
                <a:latin typeface="Cambria Math" panose="02040503050406030204" pitchFamily="18" charset="0"/>
                <a:ea typeface="Cambria Math" panose="02040503050406030204" pitchFamily="18" charset="0"/>
              </a:rPr>
              <a:t>2024.1. 1.    </a:t>
            </a:r>
            <a:endParaRPr lang="en-US" sz="1400" dirty="0" smtClean="0">
              <a:latin typeface="Cambria Math" panose="02040503050406030204" pitchFamily="18" charset="0"/>
              <a:ea typeface="Cambria Math" panose="02040503050406030204" pitchFamily="18" charset="0"/>
            </a:endParaRPr>
          </a:p>
          <a:p>
            <a:pPr marL="0" indent="0">
              <a:lnSpc>
                <a:spcPct val="100000"/>
              </a:lnSpc>
              <a:spcBef>
                <a:spcPts val="0"/>
              </a:spcBef>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2400"/>
              </a:spcAft>
              <a:buNone/>
            </a:pPr>
            <a:r>
              <a:rPr lang="en-US" sz="1400" dirty="0" smtClean="0">
                <a:solidFill>
                  <a:srgbClr val="C00000"/>
                </a:solidFill>
                <a:latin typeface="Cambria Math" panose="02040503050406030204" pitchFamily="18" charset="0"/>
                <a:ea typeface="Cambria Math" panose="02040503050406030204" pitchFamily="18" charset="0"/>
              </a:rPr>
              <a:t>             10194 – (9733 + 84 + 89 ) =  288</a:t>
            </a:r>
            <a:endParaRPr lang="en-US" sz="1400" dirty="0">
              <a:solidFill>
                <a:srgbClr val="C00000"/>
              </a:solidFill>
              <a:latin typeface="Cambria Math" panose="02040503050406030204" pitchFamily="18" charset="0"/>
              <a:ea typeface="Cambria Math" panose="02040503050406030204" pitchFamily="18" charset="0"/>
            </a:endParaRPr>
          </a:p>
          <a:p>
            <a:pPr marL="0" indent="0">
              <a:lnSpc>
                <a:spcPct val="100000"/>
              </a:lnSpc>
              <a:spcBef>
                <a:spcPts val="300"/>
              </a:spcBef>
              <a:spcAft>
                <a:spcPts val="300"/>
              </a:spcAft>
              <a:buNone/>
            </a:pPr>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sym typeface="Wingdings" panose="05000000000000000000" pitchFamily="2" charset="2"/>
              </a:rPr>
              <a:t>   What is the book value of Financial Assets on 2024.1.1.?</a:t>
            </a:r>
          </a:p>
          <a:p>
            <a:pPr marL="0" indent="0">
              <a:lnSpc>
                <a:spcPct val="100000"/>
              </a:lnSpc>
              <a:spcBef>
                <a:spcPts val="300"/>
              </a:spcBef>
              <a:spcAft>
                <a:spcPts val="300"/>
              </a:spcAft>
              <a:buNone/>
            </a:pPr>
            <a:r>
              <a:rPr lang="en-US" sz="2000" dirty="0">
                <a:latin typeface="Cambria Math" panose="02040503050406030204" pitchFamily="18" charset="0"/>
                <a:ea typeface="Cambria Math" panose="02040503050406030204" pitchFamily="18" charset="0"/>
                <a:sym typeface="Wingdings" panose="05000000000000000000" pitchFamily="2" charset="2"/>
              </a:rPr>
              <a:t>               9,733 + 84 + 89 + </a:t>
            </a:r>
            <a:r>
              <a:rPr lang="en-US" sz="2000" dirty="0" smtClean="0">
                <a:latin typeface="Cambria Math" panose="02040503050406030204" pitchFamily="18" charset="0"/>
                <a:ea typeface="Cambria Math" panose="02040503050406030204" pitchFamily="18" charset="0"/>
                <a:sym typeface="Wingdings" panose="05000000000000000000" pitchFamily="2" charset="2"/>
              </a:rPr>
              <a:t>288 </a:t>
            </a:r>
            <a:r>
              <a:rPr lang="en-US" sz="2000" dirty="0">
                <a:latin typeface="Cambria Math" panose="02040503050406030204" pitchFamily="18" charset="0"/>
                <a:ea typeface="Cambria Math" panose="02040503050406030204" pitchFamily="18" charset="0"/>
                <a:sym typeface="Wingdings" panose="05000000000000000000" pitchFamily="2" charset="2"/>
              </a:rPr>
              <a:t>= </a:t>
            </a:r>
            <a:r>
              <a:rPr lang="en-US" sz="2000" dirty="0" smtClean="0">
                <a:latin typeface="Cambria Math" panose="02040503050406030204" pitchFamily="18" charset="0"/>
                <a:ea typeface="Cambria Math" panose="02040503050406030204" pitchFamily="18" charset="0"/>
                <a:sym typeface="Wingdings" panose="05000000000000000000" pitchFamily="2" charset="2"/>
              </a:rPr>
              <a:t>10194</a:t>
            </a:r>
            <a:endParaRPr lang="en-US" sz="20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19</a:t>
            </a:fld>
            <a:endParaRPr lang="en-US" dirty="0"/>
          </a:p>
        </p:txBody>
      </p:sp>
      <p:sp>
        <p:nvSpPr>
          <p:cNvPr id="7" name="TextBox 6">
            <a:extLst>
              <a:ext uri="{FF2B5EF4-FFF2-40B4-BE49-F238E27FC236}">
                <a16:creationId xmlns:a16="http://schemas.microsoft.com/office/drawing/2014/main" id="{21B8A939-4BC4-4249-9270-D2AFC03030F5}"/>
              </a:ext>
            </a:extLst>
          </p:cNvPr>
          <p:cNvSpPr txBox="1"/>
          <p:nvPr/>
        </p:nvSpPr>
        <p:spPr>
          <a:xfrm>
            <a:off x="1083898" y="2225021"/>
            <a:ext cx="3437302" cy="307777"/>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Financial Assets                                      9,733</a:t>
            </a:r>
            <a:endParaRPr lang="en-US" sz="1400" dirty="0">
              <a:solidFill>
                <a:schemeClr val="accent5">
                  <a:lumMod val="75000"/>
                </a:schemeClr>
              </a:solidFill>
            </a:endParaRPr>
          </a:p>
        </p:txBody>
      </p:sp>
      <p:sp>
        <p:nvSpPr>
          <p:cNvPr id="8" name="TextBox 7">
            <a:extLst>
              <a:ext uri="{FF2B5EF4-FFF2-40B4-BE49-F238E27FC236}">
                <a16:creationId xmlns:a16="http://schemas.microsoft.com/office/drawing/2014/main" id="{8A72A720-4D2A-4F9A-8054-DB7247F13E7D}"/>
              </a:ext>
            </a:extLst>
          </p:cNvPr>
          <p:cNvSpPr txBox="1"/>
          <p:nvPr/>
        </p:nvSpPr>
        <p:spPr>
          <a:xfrm>
            <a:off x="5225829" y="2214458"/>
            <a:ext cx="2381471" cy="331373"/>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a:solidFill>
                  <a:schemeClr val="accent5">
                    <a:lumMod val="75000"/>
                  </a:schemeClr>
                </a:solidFill>
                <a:latin typeface="Cambria Math" panose="02040503050406030204" pitchFamily="18" charset="0"/>
                <a:ea typeface="Cambria Math" panose="02040503050406030204" pitchFamily="18" charset="0"/>
              </a:rPr>
              <a:t>Cash                               9,733</a:t>
            </a:r>
          </a:p>
        </p:txBody>
      </p:sp>
      <p:sp>
        <p:nvSpPr>
          <p:cNvPr id="9" name="Rectangle: Rounded Corners 8">
            <a:extLst>
              <a:ext uri="{FF2B5EF4-FFF2-40B4-BE49-F238E27FC236}">
                <a16:creationId xmlns:a16="http://schemas.microsoft.com/office/drawing/2014/main" id="{5A118162-AC03-48B2-884C-C383D0255821}"/>
              </a:ext>
            </a:extLst>
          </p:cNvPr>
          <p:cNvSpPr/>
          <p:nvPr/>
        </p:nvSpPr>
        <p:spPr>
          <a:xfrm>
            <a:off x="1068307" y="2214458"/>
            <a:ext cx="6538993" cy="33137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180C0D3-E477-47FD-9C96-5D1870ACE1CC}"/>
              </a:ext>
            </a:extLst>
          </p:cNvPr>
          <p:cNvSpPr txBox="1"/>
          <p:nvPr/>
        </p:nvSpPr>
        <p:spPr>
          <a:xfrm>
            <a:off x="1096598" y="2961621"/>
            <a:ext cx="3437302" cy="523220"/>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Financial Assets                                        84</a:t>
            </a:r>
          </a:p>
          <a:p>
            <a:r>
              <a:rPr lang="en-US" sz="1400" dirty="0">
                <a:solidFill>
                  <a:schemeClr val="accent5">
                    <a:lumMod val="75000"/>
                  </a:schemeClr>
                </a:solidFill>
                <a:latin typeface="Cambria Math" panose="02040503050406030204" pitchFamily="18" charset="0"/>
                <a:ea typeface="Cambria Math" panose="02040503050406030204" pitchFamily="18" charset="0"/>
              </a:rPr>
              <a:t>Cash                                                            500</a:t>
            </a:r>
            <a:endParaRPr lang="en-US" sz="1400" dirty="0">
              <a:solidFill>
                <a:schemeClr val="accent5">
                  <a:lumMod val="75000"/>
                </a:schemeClr>
              </a:solidFill>
            </a:endParaRPr>
          </a:p>
        </p:txBody>
      </p:sp>
      <p:sp>
        <p:nvSpPr>
          <p:cNvPr id="11" name="TextBox 10">
            <a:extLst>
              <a:ext uri="{FF2B5EF4-FFF2-40B4-BE49-F238E27FC236}">
                <a16:creationId xmlns:a16="http://schemas.microsoft.com/office/drawing/2014/main" id="{F4690342-BED3-4628-AC9F-A05CDF18AC3F}"/>
              </a:ext>
            </a:extLst>
          </p:cNvPr>
          <p:cNvSpPr txBox="1"/>
          <p:nvPr/>
        </p:nvSpPr>
        <p:spPr>
          <a:xfrm>
            <a:off x="5238529" y="2951058"/>
            <a:ext cx="2381471" cy="325538"/>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a:solidFill>
                  <a:schemeClr val="accent5">
                    <a:lumMod val="75000"/>
                  </a:schemeClr>
                </a:solidFill>
                <a:latin typeface="Cambria Math" panose="02040503050406030204" pitchFamily="18" charset="0"/>
                <a:ea typeface="Cambria Math" panose="02040503050406030204" pitchFamily="18" charset="0"/>
              </a:rPr>
              <a:t>Interest income         584</a:t>
            </a:r>
          </a:p>
        </p:txBody>
      </p:sp>
      <p:sp>
        <p:nvSpPr>
          <p:cNvPr id="12" name="Rectangle: Rounded Corners 11">
            <a:extLst>
              <a:ext uri="{FF2B5EF4-FFF2-40B4-BE49-F238E27FC236}">
                <a16:creationId xmlns:a16="http://schemas.microsoft.com/office/drawing/2014/main" id="{70FD364B-A4A2-450E-9615-48F8C4550B0F}"/>
              </a:ext>
            </a:extLst>
          </p:cNvPr>
          <p:cNvSpPr/>
          <p:nvPr/>
        </p:nvSpPr>
        <p:spPr>
          <a:xfrm>
            <a:off x="1081007" y="2951058"/>
            <a:ext cx="6538993"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DFED6C5-87C7-43FD-9943-6DF9A736EF4B}"/>
              </a:ext>
            </a:extLst>
          </p:cNvPr>
          <p:cNvSpPr txBox="1"/>
          <p:nvPr/>
        </p:nvSpPr>
        <p:spPr>
          <a:xfrm>
            <a:off x="1096598" y="3850621"/>
            <a:ext cx="3437302" cy="523220"/>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Financial Assets                                        89</a:t>
            </a:r>
          </a:p>
          <a:p>
            <a:r>
              <a:rPr lang="en-US" sz="1400" dirty="0">
                <a:solidFill>
                  <a:schemeClr val="accent5">
                    <a:lumMod val="75000"/>
                  </a:schemeClr>
                </a:solidFill>
                <a:latin typeface="Cambria Math" panose="02040503050406030204" pitchFamily="18" charset="0"/>
                <a:ea typeface="Cambria Math" panose="02040503050406030204" pitchFamily="18" charset="0"/>
              </a:rPr>
              <a:t>Cash                                                            500</a:t>
            </a:r>
            <a:endParaRPr lang="en-US" sz="1400" dirty="0">
              <a:solidFill>
                <a:schemeClr val="accent5">
                  <a:lumMod val="75000"/>
                </a:schemeClr>
              </a:solidFill>
            </a:endParaRPr>
          </a:p>
        </p:txBody>
      </p:sp>
      <p:sp>
        <p:nvSpPr>
          <p:cNvPr id="14" name="TextBox 13">
            <a:extLst>
              <a:ext uri="{FF2B5EF4-FFF2-40B4-BE49-F238E27FC236}">
                <a16:creationId xmlns:a16="http://schemas.microsoft.com/office/drawing/2014/main" id="{1A1368C8-9CA4-40CC-B7DB-F72205C9BB56}"/>
              </a:ext>
            </a:extLst>
          </p:cNvPr>
          <p:cNvSpPr txBox="1"/>
          <p:nvPr/>
        </p:nvSpPr>
        <p:spPr>
          <a:xfrm>
            <a:off x="5238529" y="3840058"/>
            <a:ext cx="2381471" cy="325538"/>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a:solidFill>
                  <a:schemeClr val="accent5">
                    <a:lumMod val="75000"/>
                  </a:schemeClr>
                </a:solidFill>
                <a:latin typeface="Cambria Math" panose="02040503050406030204" pitchFamily="18" charset="0"/>
                <a:ea typeface="Cambria Math" panose="02040503050406030204" pitchFamily="18" charset="0"/>
              </a:rPr>
              <a:t>Interest income         589</a:t>
            </a:r>
          </a:p>
        </p:txBody>
      </p:sp>
      <p:sp>
        <p:nvSpPr>
          <p:cNvPr id="15" name="Rectangle: Rounded Corners 14">
            <a:extLst>
              <a:ext uri="{FF2B5EF4-FFF2-40B4-BE49-F238E27FC236}">
                <a16:creationId xmlns:a16="http://schemas.microsoft.com/office/drawing/2014/main" id="{C79B39A2-4771-43C7-AC9B-FCEE38D35420}"/>
              </a:ext>
            </a:extLst>
          </p:cNvPr>
          <p:cNvSpPr/>
          <p:nvPr/>
        </p:nvSpPr>
        <p:spPr>
          <a:xfrm>
            <a:off x="1081007" y="3840058"/>
            <a:ext cx="6538993"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DEA18E0-696E-41D5-908B-C29B0B6999E7}"/>
              </a:ext>
            </a:extLst>
          </p:cNvPr>
          <p:cNvSpPr txBox="1"/>
          <p:nvPr/>
        </p:nvSpPr>
        <p:spPr>
          <a:xfrm>
            <a:off x="1096598" y="4625321"/>
            <a:ext cx="3437302"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Financial Assets                                        </a:t>
            </a:r>
            <a:r>
              <a:rPr lang="en-US" sz="1400" dirty="0" smtClean="0">
                <a:solidFill>
                  <a:srgbClr val="C00000"/>
                </a:solidFill>
                <a:latin typeface="Cambria Math" panose="02040503050406030204" pitchFamily="18" charset="0"/>
                <a:ea typeface="Cambria Math" panose="02040503050406030204" pitchFamily="18" charset="0"/>
              </a:rPr>
              <a:t>288</a:t>
            </a:r>
            <a:endParaRPr lang="en-US" sz="1400" dirty="0">
              <a:solidFill>
                <a:srgbClr val="C00000"/>
              </a:solidFill>
            </a:endParaRPr>
          </a:p>
        </p:txBody>
      </p:sp>
      <p:sp>
        <p:nvSpPr>
          <p:cNvPr id="17" name="TextBox 16">
            <a:extLst>
              <a:ext uri="{FF2B5EF4-FFF2-40B4-BE49-F238E27FC236}">
                <a16:creationId xmlns:a16="http://schemas.microsoft.com/office/drawing/2014/main" id="{7874E398-BF15-4609-AD03-B2E27F5992A9}"/>
              </a:ext>
            </a:extLst>
          </p:cNvPr>
          <p:cNvSpPr txBox="1"/>
          <p:nvPr/>
        </p:nvSpPr>
        <p:spPr>
          <a:xfrm>
            <a:off x="5238529" y="4614758"/>
            <a:ext cx="2381471" cy="325538"/>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a:solidFill>
                  <a:srgbClr val="C00000"/>
                </a:solidFill>
                <a:latin typeface="Cambria Math" panose="02040503050406030204" pitchFamily="18" charset="0"/>
                <a:ea typeface="Cambria Math" panose="02040503050406030204" pitchFamily="18" charset="0"/>
              </a:rPr>
              <a:t>Gain                                   </a:t>
            </a:r>
            <a:r>
              <a:rPr lang="en-US" sz="1400" dirty="0" smtClean="0">
                <a:solidFill>
                  <a:srgbClr val="C00000"/>
                </a:solidFill>
                <a:latin typeface="Cambria Math" panose="02040503050406030204" pitchFamily="18" charset="0"/>
                <a:ea typeface="Cambria Math" panose="02040503050406030204" pitchFamily="18" charset="0"/>
              </a:rPr>
              <a:t>288</a:t>
            </a:r>
            <a:endParaRPr lang="en-US" sz="1400" dirty="0">
              <a:solidFill>
                <a:srgbClr val="C00000"/>
              </a:solidFill>
              <a:latin typeface="Cambria Math" panose="02040503050406030204" pitchFamily="18" charset="0"/>
              <a:ea typeface="Cambria Math" panose="02040503050406030204" pitchFamily="18" charset="0"/>
            </a:endParaRPr>
          </a:p>
        </p:txBody>
      </p:sp>
      <p:sp>
        <p:nvSpPr>
          <p:cNvPr id="18" name="Rectangle: Rounded Corners 17">
            <a:extLst>
              <a:ext uri="{FF2B5EF4-FFF2-40B4-BE49-F238E27FC236}">
                <a16:creationId xmlns:a16="http://schemas.microsoft.com/office/drawing/2014/main" id="{B4EE22DF-B7D1-4002-BC26-05B409A34E6C}"/>
              </a:ext>
            </a:extLst>
          </p:cNvPr>
          <p:cNvSpPr/>
          <p:nvPr/>
        </p:nvSpPr>
        <p:spPr>
          <a:xfrm>
            <a:off x="1081007" y="4614759"/>
            <a:ext cx="6538993" cy="307778"/>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7916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9" y="365126"/>
            <a:ext cx="8213510" cy="1325563"/>
          </a:xfrm>
        </p:spPr>
        <p:txBody>
          <a:bodyPr/>
          <a:lstStyle/>
          <a:p>
            <a:r>
              <a:rPr lang="en-US" dirty="0">
                <a:latin typeface="Cambria Math" panose="02040503050406030204" pitchFamily="18" charset="0"/>
                <a:ea typeface="Cambria Math" panose="02040503050406030204" pitchFamily="18" charset="0"/>
              </a:rPr>
              <a:t>Recap the last class</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Aft>
                <a:spcPts val="1800"/>
              </a:spcAft>
            </a:pPr>
            <a:r>
              <a:rPr lang="en-US" sz="2000" dirty="0">
                <a:latin typeface="Cambria Math" panose="02040503050406030204" pitchFamily="18" charset="0"/>
                <a:ea typeface="Cambria Math" panose="02040503050406030204" pitchFamily="18" charset="0"/>
              </a:rPr>
              <a:t>When they buy goods:</a:t>
            </a:r>
          </a:p>
          <a:p>
            <a:pPr>
              <a:lnSpc>
                <a:spcPts val="2000"/>
              </a:lnSpc>
              <a:spcAft>
                <a:spcPts val="1800"/>
              </a:spcAft>
            </a:pPr>
            <a:endParaRPr lang="en-US" sz="2000" dirty="0">
              <a:latin typeface="Cambria Math" panose="02040503050406030204" pitchFamily="18" charset="0"/>
              <a:ea typeface="Cambria Math" panose="02040503050406030204" pitchFamily="18" charset="0"/>
            </a:endParaRPr>
          </a:p>
          <a:p>
            <a:pPr>
              <a:lnSpc>
                <a:spcPts val="2000"/>
              </a:lnSpc>
              <a:spcAft>
                <a:spcPts val="1800"/>
              </a:spcAft>
            </a:pPr>
            <a:endParaRPr lang="en-US" sz="2000" dirty="0">
              <a:latin typeface="Cambria Math" panose="02040503050406030204" pitchFamily="18" charset="0"/>
              <a:ea typeface="Cambria Math" panose="02040503050406030204" pitchFamily="18" charset="0"/>
            </a:endParaRPr>
          </a:p>
          <a:p>
            <a:pPr>
              <a:lnSpc>
                <a:spcPts val="2000"/>
              </a:lnSpc>
              <a:spcAft>
                <a:spcPts val="1800"/>
              </a:spcAft>
            </a:pPr>
            <a:r>
              <a:rPr lang="en-US" sz="2000" dirty="0">
                <a:latin typeface="Cambria Math" panose="02040503050406030204" pitchFamily="18" charset="0"/>
                <a:ea typeface="Cambria Math" panose="02040503050406030204" pitchFamily="18" charset="0"/>
              </a:rPr>
              <a:t>When they sell all the goods:</a:t>
            </a:r>
          </a:p>
          <a:p>
            <a:pPr>
              <a:lnSpc>
                <a:spcPts val="2000"/>
              </a:lnSpc>
              <a:spcAft>
                <a:spcPts val="1800"/>
              </a:spcAft>
            </a:pPr>
            <a:endParaRPr lang="en-US" sz="2000" dirty="0">
              <a:latin typeface="Cambria Math" panose="02040503050406030204" pitchFamily="18" charset="0"/>
              <a:ea typeface="Cambria Math" panose="02040503050406030204" pitchFamily="18" charset="0"/>
            </a:endParaRPr>
          </a:p>
          <a:p>
            <a:pPr>
              <a:lnSpc>
                <a:spcPts val="2000"/>
              </a:lnSpc>
              <a:spcAft>
                <a:spcPts val="1800"/>
              </a:spcAft>
            </a:pPr>
            <a:endParaRPr lang="en-US" sz="2000" dirty="0">
              <a:latin typeface="Cambria Math" panose="02040503050406030204" pitchFamily="18" charset="0"/>
              <a:ea typeface="Cambria Math" panose="02040503050406030204" pitchFamily="18" charset="0"/>
            </a:endParaRPr>
          </a:p>
          <a:p>
            <a:pPr marL="0" indent="0">
              <a:lnSpc>
                <a:spcPts val="2000"/>
              </a:lnSpc>
              <a:spcAft>
                <a:spcPts val="1800"/>
              </a:spcAft>
              <a:buNone/>
            </a:pPr>
            <a:r>
              <a:rPr lang="en-US" sz="2000" dirty="0">
                <a:solidFill>
                  <a:srgbClr val="C00000"/>
                </a:solidFill>
                <a:latin typeface="Cambria Math" panose="02040503050406030204" pitchFamily="18" charset="0"/>
                <a:ea typeface="Cambria Math" panose="02040503050406030204" pitchFamily="18" charset="0"/>
              </a:rPr>
              <a:t>   </a:t>
            </a:r>
            <a:r>
              <a:rPr lang="en-US" sz="2000" dirty="0">
                <a:solidFill>
                  <a:srgbClr val="C00000"/>
                </a:solidFill>
                <a:latin typeface="Cambria Math" panose="02040503050406030204" pitchFamily="18" charset="0"/>
                <a:ea typeface="Cambria Math" panose="02040503050406030204" pitchFamily="18" charset="0"/>
                <a:sym typeface="Wingdings" panose="05000000000000000000" pitchFamily="2" charset="2"/>
              </a:rPr>
              <a:t> What if they sell just half of the goods?</a:t>
            </a:r>
          </a:p>
          <a:p>
            <a:pPr marL="0" indent="0">
              <a:lnSpc>
                <a:spcPts val="2000"/>
              </a:lnSpc>
              <a:spcAft>
                <a:spcPts val="1800"/>
              </a:spcAft>
              <a:buNone/>
            </a:pPr>
            <a:r>
              <a:rPr lang="en-US" sz="2000" dirty="0">
                <a:solidFill>
                  <a:srgbClr val="C00000"/>
                </a:solidFill>
                <a:latin typeface="Cambria Math" panose="02040503050406030204" pitchFamily="18" charset="0"/>
                <a:ea typeface="Cambria Math" panose="02040503050406030204" pitchFamily="18" charset="0"/>
                <a:sym typeface="Wingdings" panose="05000000000000000000" pitchFamily="2" charset="2"/>
              </a:rPr>
              <a:t>          What if they bought goods multiple times?</a:t>
            </a:r>
            <a:endParaRPr lang="en-US" sz="2000" dirty="0">
              <a:solidFill>
                <a:srgbClr val="C00000"/>
              </a:solidFill>
              <a:latin typeface="Cambria Math" panose="02040503050406030204" pitchFamily="18" charset="0"/>
              <a:ea typeface="Cambria Math" panose="02040503050406030204" pitchFamily="18" charset="0"/>
            </a:endParaRPr>
          </a:p>
          <a:p>
            <a:pPr marL="0" indent="0">
              <a:lnSpc>
                <a:spcPts val="2000"/>
              </a:lnSpc>
              <a:spcAft>
                <a:spcPts val="1800"/>
              </a:spcAft>
              <a:buNone/>
            </a:pPr>
            <a:endParaRPr lang="en-US" sz="2000" dirty="0">
              <a:latin typeface="Cambria Math" panose="02040503050406030204" pitchFamily="18" charset="0"/>
              <a:ea typeface="Cambria Math" panose="02040503050406030204" pitchFamily="18" charset="0"/>
            </a:endParaRPr>
          </a:p>
          <a:p>
            <a:pPr>
              <a:lnSpc>
                <a:spcPts val="2000"/>
              </a:lnSpc>
              <a:spcAft>
                <a:spcPts val="1800"/>
              </a:spcAft>
            </a:pPr>
            <a:endParaRPr lang="en-US" sz="2000" dirty="0">
              <a:latin typeface="Cambria Math" panose="02040503050406030204" pitchFamily="18" charset="0"/>
              <a:ea typeface="Cambria Math" panose="02040503050406030204" pitchFamily="18" charset="0"/>
            </a:endParaRPr>
          </a:p>
          <a:p>
            <a:pPr marL="0" indent="0">
              <a:lnSpc>
                <a:spcPts val="2000"/>
              </a:lnSpc>
              <a:spcAft>
                <a:spcPts val="2400"/>
              </a:spcAft>
              <a:buNone/>
            </a:pPr>
            <a:endParaRPr lang="en-US" sz="20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2</a:t>
            </a:fld>
            <a:endParaRPr lang="en-US" dirty="0"/>
          </a:p>
        </p:txBody>
      </p:sp>
      <p:sp>
        <p:nvSpPr>
          <p:cNvPr id="9" name="TextBox 8">
            <a:extLst>
              <a:ext uri="{FF2B5EF4-FFF2-40B4-BE49-F238E27FC236}">
                <a16:creationId xmlns:a16="http://schemas.microsoft.com/office/drawing/2014/main" id="{70511869-1771-45EF-8CAD-81E70D8F9E10}"/>
              </a:ext>
            </a:extLst>
          </p:cNvPr>
          <p:cNvSpPr txBox="1"/>
          <p:nvPr/>
        </p:nvSpPr>
        <p:spPr>
          <a:xfrm>
            <a:off x="1439499" y="2542521"/>
            <a:ext cx="2924270" cy="369332"/>
          </a:xfrm>
          <a:prstGeom prst="rect">
            <a:avLst/>
          </a:prstGeom>
          <a:noFill/>
          <a:ln>
            <a:noFill/>
          </a:ln>
        </p:spPr>
        <p:txBody>
          <a:bodyPr wrap="square" rtlCol="0">
            <a:spAutoFit/>
          </a:bodyPr>
          <a:lstStyle/>
          <a:p>
            <a:r>
              <a:rPr lang="en-US" sz="1800" dirty="0">
                <a:solidFill>
                  <a:schemeClr val="accent5">
                    <a:lumMod val="75000"/>
                  </a:schemeClr>
                </a:solidFill>
                <a:latin typeface="Cambria Math" panose="02040503050406030204" pitchFamily="18" charset="0"/>
                <a:ea typeface="Cambria Math" panose="02040503050406030204" pitchFamily="18" charset="0"/>
              </a:rPr>
              <a:t>Inventory                    $5,000</a:t>
            </a:r>
            <a:endParaRPr lang="en-US" dirty="0">
              <a:solidFill>
                <a:schemeClr val="accent5">
                  <a:lumMod val="75000"/>
                </a:schemeClr>
              </a:solidFill>
            </a:endParaRPr>
          </a:p>
        </p:txBody>
      </p:sp>
      <p:sp>
        <p:nvSpPr>
          <p:cNvPr id="11" name="TextBox 10">
            <a:extLst>
              <a:ext uri="{FF2B5EF4-FFF2-40B4-BE49-F238E27FC236}">
                <a16:creationId xmlns:a16="http://schemas.microsoft.com/office/drawing/2014/main" id="{9EC8F300-0799-4967-9D81-C2E0A1F5CE4B}"/>
              </a:ext>
            </a:extLst>
          </p:cNvPr>
          <p:cNvSpPr txBox="1"/>
          <p:nvPr/>
        </p:nvSpPr>
        <p:spPr>
          <a:xfrm>
            <a:off x="5225829" y="2531958"/>
            <a:ext cx="2924270" cy="348813"/>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800" dirty="0">
                <a:solidFill>
                  <a:schemeClr val="accent5">
                    <a:lumMod val="75000"/>
                  </a:schemeClr>
                </a:solidFill>
                <a:latin typeface="Cambria Math" panose="02040503050406030204" pitchFamily="18" charset="0"/>
                <a:ea typeface="Cambria Math" panose="02040503050406030204" pitchFamily="18" charset="0"/>
              </a:rPr>
              <a:t>Cash                            $5,000</a:t>
            </a:r>
          </a:p>
        </p:txBody>
      </p:sp>
      <p:sp>
        <p:nvSpPr>
          <p:cNvPr id="12" name="Rectangle: Rounded Corners 11">
            <a:extLst>
              <a:ext uri="{FF2B5EF4-FFF2-40B4-BE49-F238E27FC236}">
                <a16:creationId xmlns:a16="http://schemas.microsoft.com/office/drawing/2014/main" id="{C93629EF-1873-4E4D-9001-38CAF11149C0}"/>
              </a:ext>
            </a:extLst>
          </p:cNvPr>
          <p:cNvSpPr/>
          <p:nvPr/>
        </p:nvSpPr>
        <p:spPr>
          <a:xfrm>
            <a:off x="1068307" y="2426330"/>
            <a:ext cx="7098390" cy="48552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7DFCC29-9430-48D0-95A6-B7DB328F599D}"/>
              </a:ext>
            </a:extLst>
          </p:cNvPr>
          <p:cNvSpPr txBox="1"/>
          <p:nvPr/>
        </p:nvSpPr>
        <p:spPr>
          <a:xfrm>
            <a:off x="1483258" y="4270218"/>
            <a:ext cx="2924270" cy="369332"/>
          </a:xfrm>
          <a:prstGeom prst="rect">
            <a:avLst/>
          </a:prstGeom>
          <a:noFill/>
          <a:ln>
            <a:noFill/>
          </a:ln>
        </p:spPr>
        <p:txBody>
          <a:bodyPr wrap="square" rtlCol="0">
            <a:spAutoFit/>
          </a:bodyPr>
          <a:lstStyle/>
          <a:p>
            <a:r>
              <a:rPr lang="en-US" sz="1800" dirty="0">
                <a:solidFill>
                  <a:schemeClr val="accent5">
                    <a:lumMod val="75000"/>
                  </a:schemeClr>
                </a:solidFill>
                <a:latin typeface="Cambria Math" panose="02040503050406030204" pitchFamily="18" charset="0"/>
                <a:ea typeface="Cambria Math" panose="02040503050406030204" pitchFamily="18" charset="0"/>
              </a:rPr>
              <a:t>Cash                        $8,000</a:t>
            </a:r>
            <a:endParaRPr lang="en-US" dirty="0">
              <a:solidFill>
                <a:schemeClr val="accent5">
                  <a:lumMod val="75000"/>
                </a:schemeClr>
              </a:solidFill>
            </a:endParaRPr>
          </a:p>
        </p:txBody>
      </p:sp>
      <p:sp>
        <p:nvSpPr>
          <p:cNvPr id="14" name="TextBox 13">
            <a:extLst>
              <a:ext uri="{FF2B5EF4-FFF2-40B4-BE49-F238E27FC236}">
                <a16:creationId xmlns:a16="http://schemas.microsoft.com/office/drawing/2014/main" id="{05147198-D80D-4654-BB6C-68E51C33CF7B}"/>
              </a:ext>
            </a:extLst>
          </p:cNvPr>
          <p:cNvSpPr txBox="1"/>
          <p:nvPr/>
        </p:nvSpPr>
        <p:spPr>
          <a:xfrm>
            <a:off x="5269588" y="4259655"/>
            <a:ext cx="2924270" cy="348813"/>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800" dirty="0">
                <a:solidFill>
                  <a:schemeClr val="accent5">
                    <a:lumMod val="75000"/>
                  </a:schemeClr>
                </a:solidFill>
                <a:latin typeface="Cambria Math" panose="02040503050406030204" pitchFamily="18" charset="0"/>
                <a:ea typeface="Cambria Math" panose="02040503050406030204" pitchFamily="18" charset="0"/>
              </a:rPr>
              <a:t>Revenue                       $8,000</a:t>
            </a:r>
          </a:p>
        </p:txBody>
      </p:sp>
      <p:sp>
        <p:nvSpPr>
          <p:cNvPr id="15" name="Rectangle: Rounded Corners 14">
            <a:extLst>
              <a:ext uri="{FF2B5EF4-FFF2-40B4-BE49-F238E27FC236}">
                <a16:creationId xmlns:a16="http://schemas.microsoft.com/office/drawing/2014/main" id="{81747C3E-242E-4E43-AAA6-7734E8E6C545}"/>
              </a:ext>
            </a:extLst>
          </p:cNvPr>
          <p:cNvSpPr/>
          <p:nvPr/>
        </p:nvSpPr>
        <p:spPr>
          <a:xfrm>
            <a:off x="1112066" y="4154027"/>
            <a:ext cx="7098390" cy="48552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F912031-DAA0-41EF-9D83-D458101E2608}"/>
              </a:ext>
            </a:extLst>
          </p:cNvPr>
          <p:cNvSpPr txBox="1"/>
          <p:nvPr/>
        </p:nvSpPr>
        <p:spPr>
          <a:xfrm>
            <a:off x="1490804" y="4974883"/>
            <a:ext cx="2924270" cy="369332"/>
          </a:xfrm>
          <a:prstGeom prst="rect">
            <a:avLst/>
          </a:prstGeom>
          <a:noFill/>
          <a:ln>
            <a:noFill/>
          </a:ln>
        </p:spPr>
        <p:txBody>
          <a:bodyPr wrap="square" rtlCol="0">
            <a:spAutoFit/>
          </a:bodyPr>
          <a:lstStyle/>
          <a:p>
            <a:r>
              <a:rPr lang="en-US" sz="1800" dirty="0">
                <a:solidFill>
                  <a:schemeClr val="accent5">
                    <a:lumMod val="75000"/>
                  </a:schemeClr>
                </a:solidFill>
                <a:latin typeface="Cambria Math" panose="02040503050406030204" pitchFamily="18" charset="0"/>
                <a:ea typeface="Cambria Math" panose="02040503050406030204" pitchFamily="18" charset="0"/>
              </a:rPr>
              <a:t>Cost of goods        $5,000</a:t>
            </a:r>
            <a:endParaRPr lang="en-US" dirty="0">
              <a:solidFill>
                <a:schemeClr val="accent5">
                  <a:lumMod val="75000"/>
                </a:schemeClr>
              </a:solidFill>
            </a:endParaRPr>
          </a:p>
        </p:txBody>
      </p:sp>
      <p:sp>
        <p:nvSpPr>
          <p:cNvPr id="17" name="TextBox 16">
            <a:extLst>
              <a:ext uri="{FF2B5EF4-FFF2-40B4-BE49-F238E27FC236}">
                <a16:creationId xmlns:a16="http://schemas.microsoft.com/office/drawing/2014/main" id="{42194B78-88EF-478D-88E7-4E07EBECA6D4}"/>
              </a:ext>
            </a:extLst>
          </p:cNvPr>
          <p:cNvSpPr txBox="1"/>
          <p:nvPr/>
        </p:nvSpPr>
        <p:spPr>
          <a:xfrm>
            <a:off x="5277134" y="4964320"/>
            <a:ext cx="2924270" cy="369332"/>
          </a:xfrm>
          <a:prstGeom prst="rect">
            <a:avLst/>
          </a:prstGeom>
          <a:noFill/>
          <a:ln>
            <a:noFill/>
          </a:ln>
        </p:spPr>
        <p:txBody>
          <a:bodyPr wrap="square" rtlCol="0">
            <a:spAutoFit/>
          </a:bodyPr>
          <a:lstStyle/>
          <a:p>
            <a:r>
              <a:rPr lang="en-US" dirty="0">
                <a:solidFill>
                  <a:schemeClr val="accent5">
                    <a:lumMod val="75000"/>
                  </a:schemeClr>
                </a:solidFill>
                <a:latin typeface="Cambria Math" panose="02040503050406030204" pitchFamily="18" charset="0"/>
                <a:ea typeface="Cambria Math" panose="02040503050406030204" pitchFamily="18" charset="0"/>
              </a:rPr>
              <a:t>Inventory                    $5,000</a:t>
            </a:r>
            <a:endParaRPr lang="en-US" dirty="0">
              <a:solidFill>
                <a:schemeClr val="accent5">
                  <a:lumMod val="75000"/>
                </a:schemeClr>
              </a:solidFill>
            </a:endParaRPr>
          </a:p>
        </p:txBody>
      </p:sp>
      <p:sp>
        <p:nvSpPr>
          <p:cNvPr id="18" name="Rectangle: Rounded Corners 17">
            <a:extLst>
              <a:ext uri="{FF2B5EF4-FFF2-40B4-BE49-F238E27FC236}">
                <a16:creationId xmlns:a16="http://schemas.microsoft.com/office/drawing/2014/main" id="{A1C75BD3-799C-4041-B19B-C1F2EA20D534}"/>
              </a:ext>
            </a:extLst>
          </p:cNvPr>
          <p:cNvSpPr/>
          <p:nvPr/>
        </p:nvSpPr>
        <p:spPr>
          <a:xfrm>
            <a:off x="1119612" y="4858692"/>
            <a:ext cx="7098390" cy="48552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21646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lstStyle/>
          <a:p>
            <a:r>
              <a:rPr lang="en-US" dirty="0">
                <a:latin typeface="Cambria Math" panose="02040503050406030204" pitchFamily="18" charset="0"/>
                <a:ea typeface="Cambria Math" panose="02040503050406030204" pitchFamily="18" charset="0"/>
              </a:rPr>
              <a:t>Re-valuation</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marL="0" indent="0">
              <a:lnSpc>
                <a:spcPct val="100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buNone/>
            </a:pPr>
            <a:r>
              <a:rPr lang="en-US" sz="1400" dirty="0">
                <a:latin typeface="Cambria Math" panose="02040503050406030204" pitchFamily="18" charset="0"/>
                <a:ea typeface="Cambria Math" panose="02040503050406030204" pitchFamily="18" charset="0"/>
              </a:rPr>
              <a:t>2024.1. 1.    </a:t>
            </a:r>
            <a:endParaRPr lang="en-US" sz="1400" dirty="0" smtClean="0">
              <a:latin typeface="Cambria Math" panose="02040503050406030204" pitchFamily="18" charset="0"/>
              <a:ea typeface="Cambria Math" panose="02040503050406030204" pitchFamily="18" charset="0"/>
            </a:endParaRPr>
          </a:p>
          <a:p>
            <a:pPr marL="0" indent="0">
              <a:lnSpc>
                <a:spcPct val="100000"/>
              </a:lnSpc>
              <a:spcBef>
                <a:spcPts val="0"/>
              </a:spcBef>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2400"/>
              </a:spcAft>
              <a:buNone/>
            </a:pPr>
            <a:r>
              <a:rPr lang="en-US" sz="1400" dirty="0" smtClean="0">
                <a:solidFill>
                  <a:srgbClr val="C00000"/>
                </a:solidFill>
                <a:latin typeface="Cambria Math" panose="02040503050406030204" pitchFamily="18" charset="0"/>
                <a:ea typeface="Cambria Math" panose="02040503050406030204" pitchFamily="18" charset="0"/>
              </a:rPr>
              <a:t>             10194 – (9733 + 84 + 89 ) =  288</a:t>
            </a:r>
            <a:endParaRPr lang="en-US" sz="1400" dirty="0">
              <a:solidFill>
                <a:srgbClr val="C00000"/>
              </a:solidFill>
              <a:latin typeface="Cambria Math" panose="02040503050406030204" pitchFamily="18" charset="0"/>
              <a:ea typeface="Cambria Math" panose="02040503050406030204" pitchFamily="18" charset="0"/>
            </a:endParaRPr>
          </a:p>
          <a:p>
            <a:pPr marL="534988" indent="-534988">
              <a:lnSpc>
                <a:spcPct val="100000"/>
              </a:lnSpc>
              <a:spcBef>
                <a:spcPts val="300"/>
              </a:spcBef>
              <a:spcAft>
                <a:spcPts val="300"/>
              </a:spcAft>
              <a:buNone/>
            </a:pPr>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sym typeface="Wingdings" panose="05000000000000000000" pitchFamily="2" charset="2"/>
              </a:rPr>
              <a:t>   </a:t>
            </a:r>
            <a:r>
              <a:rPr lang="en-US" sz="2000" dirty="0" smtClean="0">
                <a:latin typeface="Cambria Math" panose="02040503050406030204" pitchFamily="18" charset="0"/>
                <a:ea typeface="Cambria Math" panose="02040503050406030204" pitchFamily="18" charset="0"/>
                <a:sym typeface="Wingdings" panose="05000000000000000000" pitchFamily="2" charset="2"/>
              </a:rPr>
              <a:t>What if the company holds this bond until the maturity, what is the journal entry?</a:t>
            </a:r>
          </a:p>
          <a:p>
            <a:pPr marL="0" indent="0">
              <a:lnSpc>
                <a:spcPct val="100000"/>
              </a:lnSpc>
              <a:spcBef>
                <a:spcPts val="300"/>
              </a:spcBef>
              <a:buNone/>
            </a:pPr>
            <a:endParaRPr lang="en-US" sz="1400" dirty="0" smtClean="0">
              <a:latin typeface="Cambria Math" panose="02040503050406030204" pitchFamily="18" charset="0"/>
              <a:ea typeface="Cambria Math" panose="02040503050406030204" pitchFamily="18" charset="0"/>
            </a:endParaRPr>
          </a:p>
          <a:p>
            <a:pPr marL="0" indent="0">
              <a:lnSpc>
                <a:spcPct val="100000"/>
              </a:lnSpc>
              <a:spcBef>
                <a:spcPts val="300"/>
              </a:spcBef>
              <a:buNone/>
            </a:pPr>
            <a:r>
              <a:rPr lang="en-US" sz="1400" dirty="0" smtClean="0">
                <a:latin typeface="Cambria Math" panose="02040503050406030204" pitchFamily="18" charset="0"/>
                <a:ea typeface="Cambria Math" panose="02040503050406030204" pitchFamily="18" charset="0"/>
              </a:rPr>
              <a:t>2024.12. 31</a:t>
            </a:r>
            <a:r>
              <a:rPr lang="en-US" sz="1400" dirty="0">
                <a:latin typeface="Cambria Math" panose="02040503050406030204" pitchFamily="18" charset="0"/>
                <a:ea typeface="Cambria Math" panose="02040503050406030204" pitchFamily="18" charset="0"/>
              </a:rPr>
              <a:t>.    </a:t>
            </a:r>
          </a:p>
          <a:p>
            <a:pPr marL="0" indent="0">
              <a:lnSpc>
                <a:spcPct val="100000"/>
              </a:lnSpc>
              <a:spcBef>
                <a:spcPts val="0"/>
              </a:spcBef>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2400"/>
              </a:spcAft>
              <a:buNone/>
            </a:pPr>
            <a:r>
              <a:rPr lang="en-US" sz="1400" dirty="0">
                <a:solidFill>
                  <a:srgbClr val="C00000"/>
                </a:solidFill>
                <a:latin typeface="Cambria Math" panose="02040503050406030204" pitchFamily="18" charset="0"/>
                <a:ea typeface="Cambria Math" panose="02040503050406030204" pitchFamily="18" charset="0"/>
              </a:rPr>
              <a:t>             </a:t>
            </a:r>
            <a:r>
              <a:rPr lang="en-US" sz="1400" dirty="0" smtClean="0">
                <a:solidFill>
                  <a:srgbClr val="C00000"/>
                </a:solidFill>
                <a:latin typeface="Cambria Math" panose="02040503050406030204" pitchFamily="18" charset="0"/>
                <a:ea typeface="Cambria Math" panose="02040503050406030204" pitchFamily="18" charset="0"/>
              </a:rPr>
              <a:t>10194 * 0.03 =  306</a:t>
            </a:r>
            <a:endParaRPr lang="en-US" sz="1400" dirty="0">
              <a:solidFill>
                <a:srgbClr val="C00000"/>
              </a:solidFill>
              <a:latin typeface="Cambria Math" panose="02040503050406030204" pitchFamily="18" charset="0"/>
              <a:ea typeface="Cambria Math" panose="02040503050406030204" pitchFamily="18" charset="0"/>
            </a:endParaRPr>
          </a:p>
          <a:p>
            <a:pPr marL="0" indent="0">
              <a:lnSpc>
                <a:spcPct val="100000"/>
              </a:lnSpc>
              <a:spcBef>
                <a:spcPts val="300"/>
              </a:spcBef>
              <a:spcAft>
                <a:spcPts val="300"/>
              </a:spcAft>
              <a:buNone/>
            </a:pPr>
            <a:endParaRPr lang="en-US" sz="1400" dirty="0">
              <a:latin typeface="Cambria Math" panose="02040503050406030204" pitchFamily="18" charset="0"/>
              <a:ea typeface="Cambria Math" panose="02040503050406030204" pitchFamily="18" charset="0"/>
              <a:sym typeface="Wingdings" panose="05000000000000000000" pitchFamily="2" charset="2"/>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20</a:t>
            </a:fld>
            <a:endParaRPr lang="en-US" dirty="0"/>
          </a:p>
        </p:txBody>
      </p:sp>
      <p:sp>
        <p:nvSpPr>
          <p:cNvPr id="16" name="TextBox 15">
            <a:extLst>
              <a:ext uri="{FF2B5EF4-FFF2-40B4-BE49-F238E27FC236}">
                <a16:creationId xmlns:a16="http://schemas.microsoft.com/office/drawing/2014/main" id="{2DEA18E0-696E-41D5-908B-C29B0B6999E7}"/>
              </a:ext>
            </a:extLst>
          </p:cNvPr>
          <p:cNvSpPr txBox="1"/>
          <p:nvPr/>
        </p:nvSpPr>
        <p:spPr>
          <a:xfrm>
            <a:off x="1096598" y="2554983"/>
            <a:ext cx="3437302"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Financial Assets                                        </a:t>
            </a:r>
            <a:r>
              <a:rPr lang="en-US" sz="1400" dirty="0" smtClean="0">
                <a:solidFill>
                  <a:srgbClr val="C00000"/>
                </a:solidFill>
                <a:latin typeface="Cambria Math" panose="02040503050406030204" pitchFamily="18" charset="0"/>
                <a:ea typeface="Cambria Math" panose="02040503050406030204" pitchFamily="18" charset="0"/>
              </a:rPr>
              <a:t>288</a:t>
            </a:r>
            <a:endParaRPr lang="en-US" sz="1400" dirty="0">
              <a:solidFill>
                <a:srgbClr val="C00000"/>
              </a:solidFill>
            </a:endParaRPr>
          </a:p>
        </p:txBody>
      </p:sp>
      <p:sp>
        <p:nvSpPr>
          <p:cNvPr id="17" name="TextBox 16">
            <a:extLst>
              <a:ext uri="{FF2B5EF4-FFF2-40B4-BE49-F238E27FC236}">
                <a16:creationId xmlns:a16="http://schemas.microsoft.com/office/drawing/2014/main" id="{7874E398-BF15-4609-AD03-B2E27F5992A9}"/>
              </a:ext>
            </a:extLst>
          </p:cNvPr>
          <p:cNvSpPr txBox="1"/>
          <p:nvPr/>
        </p:nvSpPr>
        <p:spPr>
          <a:xfrm>
            <a:off x="5238529" y="2544420"/>
            <a:ext cx="2381471" cy="325538"/>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a:solidFill>
                  <a:srgbClr val="C00000"/>
                </a:solidFill>
                <a:latin typeface="Cambria Math" panose="02040503050406030204" pitchFamily="18" charset="0"/>
                <a:ea typeface="Cambria Math" panose="02040503050406030204" pitchFamily="18" charset="0"/>
              </a:rPr>
              <a:t>Gain                                   </a:t>
            </a:r>
            <a:r>
              <a:rPr lang="en-US" sz="1400" dirty="0" smtClean="0">
                <a:solidFill>
                  <a:srgbClr val="C00000"/>
                </a:solidFill>
                <a:latin typeface="Cambria Math" panose="02040503050406030204" pitchFamily="18" charset="0"/>
                <a:ea typeface="Cambria Math" panose="02040503050406030204" pitchFamily="18" charset="0"/>
              </a:rPr>
              <a:t>288</a:t>
            </a:r>
            <a:endParaRPr lang="en-US" sz="1400" dirty="0">
              <a:solidFill>
                <a:srgbClr val="C00000"/>
              </a:solidFill>
              <a:latin typeface="Cambria Math" panose="02040503050406030204" pitchFamily="18" charset="0"/>
              <a:ea typeface="Cambria Math" panose="02040503050406030204" pitchFamily="18" charset="0"/>
            </a:endParaRPr>
          </a:p>
        </p:txBody>
      </p:sp>
      <p:sp>
        <p:nvSpPr>
          <p:cNvPr id="18" name="Rectangle: Rounded Corners 17">
            <a:extLst>
              <a:ext uri="{FF2B5EF4-FFF2-40B4-BE49-F238E27FC236}">
                <a16:creationId xmlns:a16="http://schemas.microsoft.com/office/drawing/2014/main" id="{B4EE22DF-B7D1-4002-BC26-05B409A34E6C}"/>
              </a:ext>
            </a:extLst>
          </p:cNvPr>
          <p:cNvSpPr/>
          <p:nvPr/>
        </p:nvSpPr>
        <p:spPr>
          <a:xfrm>
            <a:off x="1081007" y="2544421"/>
            <a:ext cx="6538993" cy="307778"/>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DEA18E0-696E-41D5-908B-C29B0B6999E7}"/>
              </a:ext>
            </a:extLst>
          </p:cNvPr>
          <p:cNvSpPr txBox="1"/>
          <p:nvPr/>
        </p:nvSpPr>
        <p:spPr>
          <a:xfrm>
            <a:off x="1162734" y="4760465"/>
            <a:ext cx="3437302"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Financial Assets                                        </a:t>
            </a:r>
            <a:r>
              <a:rPr lang="en-US" sz="1400" dirty="0" smtClean="0">
                <a:solidFill>
                  <a:srgbClr val="C00000"/>
                </a:solidFill>
                <a:latin typeface="Cambria Math" panose="02040503050406030204" pitchFamily="18" charset="0"/>
                <a:ea typeface="Cambria Math" panose="02040503050406030204" pitchFamily="18" charset="0"/>
              </a:rPr>
              <a:t>306</a:t>
            </a:r>
            <a:endParaRPr lang="en-US" sz="1400" dirty="0">
              <a:solidFill>
                <a:srgbClr val="C00000"/>
              </a:solidFill>
            </a:endParaRPr>
          </a:p>
        </p:txBody>
      </p:sp>
      <p:sp>
        <p:nvSpPr>
          <p:cNvPr id="20" name="TextBox 19">
            <a:extLst>
              <a:ext uri="{FF2B5EF4-FFF2-40B4-BE49-F238E27FC236}">
                <a16:creationId xmlns:a16="http://schemas.microsoft.com/office/drawing/2014/main" id="{7874E398-BF15-4609-AD03-B2E27F5992A9}"/>
              </a:ext>
            </a:extLst>
          </p:cNvPr>
          <p:cNvSpPr txBox="1"/>
          <p:nvPr/>
        </p:nvSpPr>
        <p:spPr>
          <a:xfrm>
            <a:off x="5304665" y="4749902"/>
            <a:ext cx="2381471" cy="348813"/>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smtClean="0">
                <a:solidFill>
                  <a:srgbClr val="C00000"/>
                </a:solidFill>
                <a:latin typeface="Cambria Math" panose="02040503050406030204" pitchFamily="18" charset="0"/>
                <a:ea typeface="Cambria Math" panose="02040503050406030204" pitchFamily="18" charset="0"/>
              </a:rPr>
              <a:t>Interest Income                288</a:t>
            </a:r>
            <a:endParaRPr lang="en-US" sz="1400" dirty="0">
              <a:solidFill>
                <a:srgbClr val="C00000"/>
              </a:solidFill>
              <a:latin typeface="Cambria Math" panose="02040503050406030204" pitchFamily="18" charset="0"/>
              <a:ea typeface="Cambria Math" panose="02040503050406030204" pitchFamily="18" charset="0"/>
            </a:endParaRPr>
          </a:p>
        </p:txBody>
      </p:sp>
      <p:sp>
        <p:nvSpPr>
          <p:cNvPr id="21" name="Rectangle: Rounded Corners 17">
            <a:extLst>
              <a:ext uri="{FF2B5EF4-FFF2-40B4-BE49-F238E27FC236}">
                <a16:creationId xmlns:a16="http://schemas.microsoft.com/office/drawing/2014/main" id="{B4EE22DF-B7D1-4002-BC26-05B409A34E6C}"/>
              </a:ext>
            </a:extLst>
          </p:cNvPr>
          <p:cNvSpPr/>
          <p:nvPr/>
        </p:nvSpPr>
        <p:spPr>
          <a:xfrm>
            <a:off x="1147143" y="4749903"/>
            <a:ext cx="6538993" cy="307778"/>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DEA18E0-696E-41D5-908B-C29B0B6999E7}"/>
              </a:ext>
            </a:extLst>
          </p:cNvPr>
          <p:cNvSpPr txBox="1"/>
          <p:nvPr/>
        </p:nvSpPr>
        <p:spPr>
          <a:xfrm>
            <a:off x="1202992" y="5654733"/>
            <a:ext cx="3437302" cy="307777"/>
          </a:xfrm>
          <a:prstGeom prst="rect">
            <a:avLst/>
          </a:prstGeom>
          <a:noFill/>
          <a:ln>
            <a:noFill/>
          </a:ln>
        </p:spPr>
        <p:txBody>
          <a:bodyPr wrap="square" rtlCol="0">
            <a:spAutoFit/>
          </a:bodyPr>
          <a:lstStyle/>
          <a:p>
            <a:r>
              <a:rPr lang="en-US" sz="1400" dirty="0" smtClean="0">
                <a:solidFill>
                  <a:srgbClr val="C00000"/>
                </a:solidFill>
                <a:latin typeface="Cambria Math" panose="02040503050406030204" pitchFamily="18" charset="0"/>
                <a:ea typeface="Cambria Math" panose="02040503050406030204" pitchFamily="18" charset="0"/>
              </a:rPr>
              <a:t>Cash                                                        10500</a:t>
            </a:r>
            <a:endParaRPr lang="en-US" sz="1400" dirty="0">
              <a:solidFill>
                <a:srgbClr val="C00000"/>
              </a:solidFill>
            </a:endParaRPr>
          </a:p>
        </p:txBody>
      </p:sp>
      <p:sp>
        <p:nvSpPr>
          <p:cNvPr id="23" name="TextBox 22">
            <a:extLst>
              <a:ext uri="{FF2B5EF4-FFF2-40B4-BE49-F238E27FC236}">
                <a16:creationId xmlns:a16="http://schemas.microsoft.com/office/drawing/2014/main" id="{7874E398-BF15-4609-AD03-B2E27F5992A9}"/>
              </a:ext>
            </a:extLst>
          </p:cNvPr>
          <p:cNvSpPr txBox="1"/>
          <p:nvPr/>
        </p:nvSpPr>
        <p:spPr>
          <a:xfrm>
            <a:off x="5344923" y="5644170"/>
            <a:ext cx="2381471"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Financial Assets   </a:t>
            </a:r>
            <a:r>
              <a:rPr lang="en-US" sz="1400" dirty="0" smtClean="0">
                <a:solidFill>
                  <a:srgbClr val="C00000"/>
                </a:solidFill>
                <a:latin typeface="Cambria Math" panose="02040503050406030204" pitchFamily="18" charset="0"/>
                <a:ea typeface="Cambria Math" panose="02040503050406030204" pitchFamily="18" charset="0"/>
              </a:rPr>
              <a:t>       10500</a:t>
            </a:r>
            <a:endParaRPr lang="en-US" sz="1400" dirty="0">
              <a:solidFill>
                <a:srgbClr val="C00000"/>
              </a:solidFill>
            </a:endParaRPr>
          </a:p>
        </p:txBody>
      </p:sp>
      <p:sp>
        <p:nvSpPr>
          <p:cNvPr id="24" name="Rectangle: Rounded Corners 17">
            <a:extLst>
              <a:ext uri="{FF2B5EF4-FFF2-40B4-BE49-F238E27FC236}">
                <a16:creationId xmlns:a16="http://schemas.microsoft.com/office/drawing/2014/main" id="{B4EE22DF-B7D1-4002-BC26-05B409A34E6C}"/>
              </a:ext>
            </a:extLst>
          </p:cNvPr>
          <p:cNvSpPr/>
          <p:nvPr/>
        </p:nvSpPr>
        <p:spPr>
          <a:xfrm>
            <a:off x="1187401" y="5644171"/>
            <a:ext cx="6538993" cy="307778"/>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1577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lstStyle/>
          <a:p>
            <a:r>
              <a:rPr lang="en-US" dirty="0">
                <a:latin typeface="Cambria Math" panose="02040503050406030204" pitchFamily="18" charset="0"/>
                <a:ea typeface="Cambria Math" panose="02040503050406030204" pitchFamily="18" charset="0"/>
              </a:rPr>
              <a:t>Re-valuation &amp; Disposal</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marL="0" indent="0">
              <a:lnSpc>
                <a:spcPct val="100000"/>
              </a:lnSpc>
              <a:spcBef>
                <a:spcPts val="300"/>
              </a:spcBef>
              <a:spcAft>
                <a:spcPts val="1000"/>
              </a:spcAft>
              <a:buNone/>
            </a:pPr>
            <a:r>
              <a:rPr lang="en-US" sz="1400" dirty="0">
                <a:latin typeface="Cambria Math" panose="02040503050406030204" pitchFamily="18" charset="0"/>
                <a:ea typeface="Cambria Math" panose="02040503050406030204" pitchFamily="18" charset="0"/>
              </a:rPr>
              <a:t>2022.1.1.    </a:t>
            </a:r>
          </a:p>
          <a:p>
            <a:pPr marL="0" indent="0">
              <a:lnSpc>
                <a:spcPct val="100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1200"/>
              </a:spcAft>
              <a:buNone/>
            </a:pPr>
            <a:r>
              <a:rPr lang="en-US" sz="1400" dirty="0">
                <a:latin typeface="Cambria Math" panose="02040503050406030204" pitchFamily="18" charset="0"/>
                <a:ea typeface="Cambria Math" panose="02040503050406030204" pitchFamily="18" charset="0"/>
              </a:rPr>
              <a:t>2022.12.31.      </a:t>
            </a:r>
          </a:p>
          <a:p>
            <a:pPr marL="0" indent="0">
              <a:lnSpc>
                <a:spcPct val="100000"/>
              </a:lnSpc>
              <a:spcBef>
                <a:spcPts val="300"/>
              </a:spcBef>
              <a:spcAft>
                <a:spcPts val="24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1200"/>
              </a:spcAft>
              <a:buNone/>
            </a:pPr>
            <a:r>
              <a:rPr lang="en-US" sz="1400" dirty="0">
                <a:latin typeface="Cambria Math" panose="02040503050406030204" pitchFamily="18" charset="0"/>
                <a:ea typeface="Cambria Math" panose="02040503050406030204" pitchFamily="18" charset="0"/>
              </a:rPr>
              <a:t>2023.12.31.      </a:t>
            </a:r>
          </a:p>
          <a:p>
            <a:pPr marL="0" indent="0">
              <a:lnSpc>
                <a:spcPct val="100000"/>
              </a:lnSpc>
              <a:spcBef>
                <a:spcPts val="300"/>
              </a:spcBef>
              <a:spcAft>
                <a:spcPts val="10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1000"/>
              </a:spcAft>
              <a:buNone/>
            </a:pPr>
            <a:r>
              <a:rPr lang="en-US" sz="1400" dirty="0">
                <a:latin typeface="Cambria Math" panose="02040503050406030204" pitchFamily="18" charset="0"/>
                <a:ea typeface="Cambria Math" panose="02040503050406030204" pitchFamily="18" charset="0"/>
              </a:rPr>
              <a:t>2024.1. 1.    </a:t>
            </a:r>
          </a:p>
          <a:p>
            <a:pPr marL="0" indent="0">
              <a:lnSpc>
                <a:spcPct val="100000"/>
              </a:lnSpc>
              <a:spcBef>
                <a:spcPts val="300"/>
              </a:spcBef>
              <a:spcAft>
                <a:spcPts val="1200"/>
              </a:spcAft>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300"/>
              </a:spcAft>
              <a:buNone/>
            </a:pPr>
            <a:r>
              <a:rPr lang="en-US" sz="200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sym typeface="Wingdings" panose="05000000000000000000" pitchFamily="2" charset="2"/>
              </a:rPr>
              <a:t>   What if the company sell this bond with </a:t>
            </a:r>
            <a:r>
              <a:rPr lang="en-US" sz="2000" dirty="0" smtClean="0">
                <a:latin typeface="Cambria Math" panose="02040503050406030204" pitchFamily="18" charset="0"/>
                <a:ea typeface="Cambria Math" panose="02040503050406030204" pitchFamily="18" charset="0"/>
                <a:sym typeface="Wingdings" panose="05000000000000000000" pitchFamily="2" charset="2"/>
              </a:rPr>
              <a:t>$10,300 </a:t>
            </a:r>
            <a:r>
              <a:rPr lang="en-US" sz="2000" dirty="0">
                <a:latin typeface="Cambria Math" panose="02040503050406030204" pitchFamily="18" charset="0"/>
                <a:ea typeface="Cambria Math" panose="02040503050406030204" pitchFamily="18" charset="0"/>
                <a:sym typeface="Wingdings" panose="05000000000000000000" pitchFamily="2" charset="2"/>
              </a:rPr>
              <a:t>on 2024.1.2.?</a:t>
            </a:r>
            <a:endParaRPr lang="en-US" sz="20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21</a:t>
            </a:fld>
            <a:endParaRPr lang="en-US" dirty="0"/>
          </a:p>
        </p:txBody>
      </p:sp>
      <p:sp>
        <p:nvSpPr>
          <p:cNvPr id="7" name="TextBox 6">
            <a:extLst>
              <a:ext uri="{FF2B5EF4-FFF2-40B4-BE49-F238E27FC236}">
                <a16:creationId xmlns:a16="http://schemas.microsoft.com/office/drawing/2014/main" id="{21B8A939-4BC4-4249-9270-D2AFC03030F5}"/>
              </a:ext>
            </a:extLst>
          </p:cNvPr>
          <p:cNvSpPr txBox="1"/>
          <p:nvPr/>
        </p:nvSpPr>
        <p:spPr>
          <a:xfrm>
            <a:off x="1083898" y="2225021"/>
            <a:ext cx="3437302" cy="307777"/>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Financial Assets                                      9,733</a:t>
            </a:r>
            <a:endParaRPr lang="en-US" sz="1400" dirty="0">
              <a:solidFill>
                <a:schemeClr val="accent5">
                  <a:lumMod val="75000"/>
                </a:schemeClr>
              </a:solidFill>
            </a:endParaRPr>
          </a:p>
        </p:txBody>
      </p:sp>
      <p:sp>
        <p:nvSpPr>
          <p:cNvPr id="8" name="TextBox 7">
            <a:extLst>
              <a:ext uri="{FF2B5EF4-FFF2-40B4-BE49-F238E27FC236}">
                <a16:creationId xmlns:a16="http://schemas.microsoft.com/office/drawing/2014/main" id="{8A72A720-4D2A-4F9A-8054-DB7247F13E7D}"/>
              </a:ext>
            </a:extLst>
          </p:cNvPr>
          <p:cNvSpPr txBox="1"/>
          <p:nvPr/>
        </p:nvSpPr>
        <p:spPr>
          <a:xfrm>
            <a:off x="5225829" y="2214458"/>
            <a:ext cx="2381471" cy="331373"/>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a:solidFill>
                  <a:schemeClr val="accent5">
                    <a:lumMod val="75000"/>
                  </a:schemeClr>
                </a:solidFill>
                <a:latin typeface="Cambria Math" panose="02040503050406030204" pitchFamily="18" charset="0"/>
                <a:ea typeface="Cambria Math" panose="02040503050406030204" pitchFamily="18" charset="0"/>
              </a:rPr>
              <a:t>Cash                               9,733</a:t>
            </a:r>
          </a:p>
        </p:txBody>
      </p:sp>
      <p:sp>
        <p:nvSpPr>
          <p:cNvPr id="9" name="Rectangle: Rounded Corners 8">
            <a:extLst>
              <a:ext uri="{FF2B5EF4-FFF2-40B4-BE49-F238E27FC236}">
                <a16:creationId xmlns:a16="http://schemas.microsoft.com/office/drawing/2014/main" id="{5A118162-AC03-48B2-884C-C383D0255821}"/>
              </a:ext>
            </a:extLst>
          </p:cNvPr>
          <p:cNvSpPr/>
          <p:nvPr/>
        </p:nvSpPr>
        <p:spPr>
          <a:xfrm>
            <a:off x="1068307" y="2214458"/>
            <a:ext cx="6538993" cy="33137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180C0D3-E477-47FD-9C96-5D1870ACE1CC}"/>
              </a:ext>
            </a:extLst>
          </p:cNvPr>
          <p:cNvSpPr txBox="1"/>
          <p:nvPr/>
        </p:nvSpPr>
        <p:spPr>
          <a:xfrm>
            <a:off x="1096598" y="2961621"/>
            <a:ext cx="3437302" cy="523220"/>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Financial Assets                                        84</a:t>
            </a:r>
          </a:p>
          <a:p>
            <a:r>
              <a:rPr lang="en-US" sz="1400" dirty="0">
                <a:solidFill>
                  <a:schemeClr val="accent5">
                    <a:lumMod val="75000"/>
                  </a:schemeClr>
                </a:solidFill>
                <a:latin typeface="Cambria Math" panose="02040503050406030204" pitchFamily="18" charset="0"/>
                <a:ea typeface="Cambria Math" panose="02040503050406030204" pitchFamily="18" charset="0"/>
              </a:rPr>
              <a:t>Cash                                                            500</a:t>
            </a:r>
            <a:endParaRPr lang="en-US" sz="1400" dirty="0">
              <a:solidFill>
                <a:schemeClr val="accent5">
                  <a:lumMod val="75000"/>
                </a:schemeClr>
              </a:solidFill>
            </a:endParaRPr>
          </a:p>
        </p:txBody>
      </p:sp>
      <p:sp>
        <p:nvSpPr>
          <p:cNvPr id="11" name="TextBox 10">
            <a:extLst>
              <a:ext uri="{FF2B5EF4-FFF2-40B4-BE49-F238E27FC236}">
                <a16:creationId xmlns:a16="http://schemas.microsoft.com/office/drawing/2014/main" id="{F4690342-BED3-4628-AC9F-A05CDF18AC3F}"/>
              </a:ext>
            </a:extLst>
          </p:cNvPr>
          <p:cNvSpPr txBox="1"/>
          <p:nvPr/>
        </p:nvSpPr>
        <p:spPr>
          <a:xfrm>
            <a:off x="5238529" y="2951058"/>
            <a:ext cx="2381471" cy="325538"/>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a:solidFill>
                  <a:schemeClr val="accent5">
                    <a:lumMod val="75000"/>
                  </a:schemeClr>
                </a:solidFill>
                <a:latin typeface="Cambria Math" panose="02040503050406030204" pitchFamily="18" charset="0"/>
                <a:ea typeface="Cambria Math" panose="02040503050406030204" pitchFamily="18" charset="0"/>
              </a:rPr>
              <a:t>Interest income         584</a:t>
            </a:r>
          </a:p>
        </p:txBody>
      </p:sp>
      <p:sp>
        <p:nvSpPr>
          <p:cNvPr id="12" name="Rectangle: Rounded Corners 11">
            <a:extLst>
              <a:ext uri="{FF2B5EF4-FFF2-40B4-BE49-F238E27FC236}">
                <a16:creationId xmlns:a16="http://schemas.microsoft.com/office/drawing/2014/main" id="{70FD364B-A4A2-450E-9615-48F8C4550B0F}"/>
              </a:ext>
            </a:extLst>
          </p:cNvPr>
          <p:cNvSpPr/>
          <p:nvPr/>
        </p:nvSpPr>
        <p:spPr>
          <a:xfrm>
            <a:off x="1081007" y="2951058"/>
            <a:ext cx="6538993"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DFED6C5-87C7-43FD-9943-6DF9A736EF4B}"/>
              </a:ext>
            </a:extLst>
          </p:cNvPr>
          <p:cNvSpPr txBox="1"/>
          <p:nvPr/>
        </p:nvSpPr>
        <p:spPr>
          <a:xfrm>
            <a:off x="1096598" y="3850621"/>
            <a:ext cx="3437302" cy="523220"/>
          </a:xfrm>
          <a:prstGeom prst="rect">
            <a:avLst/>
          </a:prstGeom>
          <a:noFill/>
          <a:ln>
            <a:noFill/>
          </a:ln>
        </p:spPr>
        <p:txBody>
          <a:bodyPr wrap="square" rtlCol="0">
            <a:spAutoFit/>
          </a:bodyPr>
          <a:lstStyle/>
          <a:p>
            <a:r>
              <a:rPr lang="en-US" sz="1400" dirty="0">
                <a:solidFill>
                  <a:schemeClr val="accent5">
                    <a:lumMod val="75000"/>
                  </a:schemeClr>
                </a:solidFill>
                <a:latin typeface="Cambria Math" panose="02040503050406030204" pitchFamily="18" charset="0"/>
                <a:ea typeface="Cambria Math" panose="02040503050406030204" pitchFamily="18" charset="0"/>
              </a:rPr>
              <a:t>Financial Assets                                        89</a:t>
            </a:r>
          </a:p>
          <a:p>
            <a:r>
              <a:rPr lang="en-US" sz="1400" dirty="0">
                <a:solidFill>
                  <a:schemeClr val="accent5">
                    <a:lumMod val="75000"/>
                  </a:schemeClr>
                </a:solidFill>
                <a:latin typeface="Cambria Math" panose="02040503050406030204" pitchFamily="18" charset="0"/>
                <a:ea typeface="Cambria Math" panose="02040503050406030204" pitchFamily="18" charset="0"/>
              </a:rPr>
              <a:t>Cash                                                            500</a:t>
            </a:r>
            <a:endParaRPr lang="en-US" sz="1400" dirty="0">
              <a:solidFill>
                <a:schemeClr val="accent5">
                  <a:lumMod val="75000"/>
                </a:schemeClr>
              </a:solidFill>
            </a:endParaRPr>
          </a:p>
        </p:txBody>
      </p:sp>
      <p:sp>
        <p:nvSpPr>
          <p:cNvPr id="14" name="TextBox 13">
            <a:extLst>
              <a:ext uri="{FF2B5EF4-FFF2-40B4-BE49-F238E27FC236}">
                <a16:creationId xmlns:a16="http://schemas.microsoft.com/office/drawing/2014/main" id="{1A1368C8-9CA4-40CC-B7DB-F72205C9BB56}"/>
              </a:ext>
            </a:extLst>
          </p:cNvPr>
          <p:cNvSpPr txBox="1"/>
          <p:nvPr/>
        </p:nvSpPr>
        <p:spPr>
          <a:xfrm>
            <a:off x="5238529" y="3840058"/>
            <a:ext cx="2381471" cy="325538"/>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a:solidFill>
                  <a:schemeClr val="accent5">
                    <a:lumMod val="75000"/>
                  </a:schemeClr>
                </a:solidFill>
                <a:latin typeface="Cambria Math" panose="02040503050406030204" pitchFamily="18" charset="0"/>
                <a:ea typeface="Cambria Math" panose="02040503050406030204" pitchFamily="18" charset="0"/>
              </a:rPr>
              <a:t>Interest income         589</a:t>
            </a:r>
          </a:p>
        </p:txBody>
      </p:sp>
      <p:sp>
        <p:nvSpPr>
          <p:cNvPr id="15" name="Rectangle: Rounded Corners 14">
            <a:extLst>
              <a:ext uri="{FF2B5EF4-FFF2-40B4-BE49-F238E27FC236}">
                <a16:creationId xmlns:a16="http://schemas.microsoft.com/office/drawing/2014/main" id="{C79B39A2-4771-43C7-AC9B-FCEE38D35420}"/>
              </a:ext>
            </a:extLst>
          </p:cNvPr>
          <p:cNvSpPr/>
          <p:nvPr/>
        </p:nvSpPr>
        <p:spPr>
          <a:xfrm>
            <a:off x="1081007" y="3840058"/>
            <a:ext cx="6538993"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DEA18E0-696E-41D5-908B-C29B0B6999E7}"/>
              </a:ext>
            </a:extLst>
          </p:cNvPr>
          <p:cNvSpPr txBox="1"/>
          <p:nvPr/>
        </p:nvSpPr>
        <p:spPr>
          <a:xfrm>
            <a:off x="1096598" y="4625321"/>
            <a:ext cx="3437302"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Financial Assets                                        </a:t>
            </a:r>
            <a:r>
              <a:rPr lang="en-US" sz="1400" dirty="0" smtClean="0">
                <a:solidFill>
                  <a:srgbClr val="C00000"/>
                </a:solidFill>
                <a:latin typeface="Cambria Math" panose="02040503050406030204" pitchFamily="18" charset="0"/>
                <a:ea typeface="Cambria Math" panose="02040503050406030204" pitchFamily="18" charset="0"/>
              </a:rPr>
              <a:t>288</a:t>
            </a:r>
            <a:endParaRPr lang="en-US" sz="1400" dirty="0">
              <a:solidFill>
                <a:srgbClr val="C00000"/>
              </a:solidFill>
            </a:endParaRPr>
          </a:p>
        </p:txBody>
      </p:sp>
      <p:sp>
        <p:nvSpPr>
          <p:cNvPr id="17" name="TextBox 16">
            <a:extLst>
              <a:ext uri="{FF2B5EF4-FFF2-40B4-BE49-F238E27FC236}">
                <a16:creationId xmlns:a16="http://schemas.microsoft.com/office/drawing/2014/main" id="{7874E398-BF15-4609-AD03-B2E27F5992A9}"/>
              </a:ext>
            </a:extLst>
          </p:cNvPr>
          <p:cNvSpPr txBox="1"/>
          <p:nvPr/>
        </p:nvSpPr>
        <p:spPr>
          <a:xfrm>
            <a:off x="5238529" y="4614758"/>
            <a:ext cx="2381471" cy="325538"/>
          </a:xfrm>
          <a:prstGeom prst="rect">
            <a:avLst/>
          </a:prstGeom>
          <a:noFill/>
          <a:ln>
            <a:noFill/>
          </a:ln>
        </p:spPr>
        <p:txBody>
          <a:bodyPr wrap="square" rtlCol="0">
            <a:spAutoFit/>
          </a:bodyPr>
          <a:lstStyle/>
          <a:p>
            <a:pPr marL="344488" indent="-344488">
              <a:lnSpc>
                <a:spcPts val="2000"/>
              </a:lnSpc>
              <a:spcAft>
                <a:spcPts val="600"/>
              </a:spcAft>
              <a:buFont typeface="Arial" panose="020B0604020202020204" pitchFamily="34" charset="0"/>
              <a:buNone/>
            </a:pPr>
            <a:r>
              <a:rPr lang="en-US" sz="1400" dirty="0">
                <a:solidFill>
                  <a:srgbClr val="C00000"/>
                </a:solidFill>
                <a:latin typeface="Cambria Math" panose="02040503050406030204" pitchFamily="18" charset="0"/>
                <a:ea typeface="Cambria Math" panose="02040503050406030204" pitchFamily="18" charset="0"/>
              </a:rPr>
              <a:t>Gain                        </a:t>
            </a:r>
            <a:r>
              <a:rPr lang="en-US" sz="1400" dirty="0" smtClean="0">
                <a:solidFill>
                  <a:srgbClr val="C00000"/>
                </a:solidFill>
                <a:latin typeface="Cambria Math" panose="02040503050406030204" pitchFamily="18" charset="0"/>
                <a:ea typeface="Cambria Math" panose="02040503050406030204" pitchFamily="18" charset="0"/>
              </a:rPr>
              <a:t>         288</a:t>
            </a:r>
            <a:endParaRPr lang="en-US" sz="1400" dirty="0">
              <a:solidFill>
                <a:srgbClr val="C00000"/>
              </a:solidFill>
              <a:latin typeface="Cambria Math" panose="02040503050406030204" pitchFamily="18" charset="0"/>
              <a:ea typeface="Cambria Math" panose="02040503050406030204" pitchFamily="18" charset="0"/>
            </a:endParaRPr>
          </a:p>
        </p:txBody>
      </p:sp>
      <p:sp>
        <p:nvSpPr>
          <p:cNvPr id="18" name="Rectangle: Rounded Corners 17">
            <a:extLst>
              <a:ext uri="{FF2B5EF4-FFF2-40B4-BE49-F238E27FC236}">
                <a16:creationId xmlns:a16="http://schemas.microsoft.com/office/drawing/2014/main" id="{B4EE22DF-B7D1-4002-BC26-05B409A34E6C}"/>
              </a:ext>
            </a:extLst>
          </p:cNvPr>
          <p:cNvSpPr/>
          <p:nvPr/>
        </p:nvSpPr>
        <p:spPr>
          <a:xfrm>
            <a:off x="1081007" y="4614759"/>
            <a:ext cx="6538993" cy="307778"/>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4E86945-F549-40CC-8533-2248EB3286ED}"/>
              </a:ext>
            </a:extLst>
          </p:cNvPr>
          <p:cNvSpPr txBox="1"/>
          <p:nvPr/>
        </p:nvSpPr>
        <p:spPr>
          <a:xfrm>
            <a:off x="1147398" y="5742921"/>
            <a:ext cx="3437302" cy="307777"/>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Cash                                                        </a:t>
            </a:r>
            <a:r>
              <a:rPr lang="en-US" sz="1400" dirty="0" smtClean="0">
                <a:solidFill>
                  <a:srgbClr val="C00000"/>
                </a:solidFill>
                <a:latin typeface="Cambria Math" panose="02040503050406030204" pitchFamily="18" charset="0"/>
                <a:ea typeface="Cambria Math" panose="02040503050406030204" pitchFamily="18" charset="0"/>
              </a:rPr>
              <a:t>10,300</a:t>
            </a:r>
            <a:endParaRPr lang="en-US" sz="1400" dirty="0">
              <a:solidFill>
                <a:srgbClr val="C00000"/>
              </a:solidFill>
            </a:endParaRPr>
          </a:p>
        </p:txBody>
      </p:sp>
      <p:sp>
        <p:nvSpPr>
          <p:cNvPr id="20" name="TextBox 19">
            <a:extLst>
              <a:ext uri="{FF2B5EF4-FFF2-40B4-BE49-F238E27FC236}">
                <a16:creationId xmlns:a16="http://schemas.microsoft.com/office/drawing/2014/main" id="{B31BEF1E-69CB-42E8-840B-210DEC102488}"/>
              </a:ext>
            </a:extLst>
          </p:cNvPr>
          <p:cNvSpPr txBox="1"/>
          <p:nvPr/>
        </p:nvSpPr>
        <p:spPr>
          <a:xfrm>
            <a:off x="4953001" y="5732358"/>
            <a:ext cx="2717800" cy="523220"/>
          </a:xfrm>
          <a:prstGeom prst="rect">
            <a:avLst/>
          </a:prstGeom>
          <a:noFill/>
          <a:ln>
            <a:noFill/>
          </a:ln>
        </p:spPr>
        <p:txBody>
          <a:bodyPr wrap="square" rtlCol="0">
            <a:spAutoFit/>
          </a:bodyPr>
          <a:lstStyle/>
          <a:p>
            <a:r>
              <a:rPr lang="en-US" sz="1400" dirty="0">
                <a:solidFill>
                  <a:srgbClr val="C00000"/>
                </a:solidFill>
                <a:latin typeface="Cambria Math" panose="02040503050406030204" pitchFamily="18" charset="0"/>
                <a:ea typeface="Cambria Math" panose="02040503050406030204" pitchFamily="18" charset="0"/>
              </a:rPr>
              <a:t>Financial Assets </a:t>
            </a:r>
            <a:r>
              <a:rPr lang="en-US" sz="1400" dirty="0" smtClean="0">
                <a:solidFill>
                  <a:srgbClr val="C00000"/>
                </a:solidFill>
                <a:latin typeface="Cambria Math" panose="02040503050406030204" pitchFamily="18" charset="0"/>
                <a:ea typeface="Cambria Math" panose="02040503050406030204" pitchFamily="18" charset="0"/>
              </a:rPr>
              <a:t>(FA)         10,194</a:t>
            </a:r>
            <a:endParaRPr lang="en-US" sz="1400" dirty="0">
              <a:solidFill>
                <a:srgbClr val="C00000"/>
              </a:solidFill>
              <a:latin typeface="Cambria Math" panose="02040503050406030204" pitchFamily="18" charset="0"/>
              <a:ea typeface="Cambria Math" panose="02040503050406030204" pitchFamily="18" charset="0"/>
            </a:endParaRPr>
          </a:p>
          <a:p>
            <a:r>
              <a:rPr lang="en-US" sz="1400" dirty="0">
                <a:solidFill>
                  <a:srgbClr val="C00000"/>
                </a:solidFill>
                <a:latin typeface="Cambria Math" panose="02040503050406030204" pitchFamily="18" charset="0"/>
                <a:ea typeface="Cambria Math" panose="02040503050406030204" pitchFamily="18" charset="0"/>
              </a:rPr>
              <a:t>Gain on disposal </a:t>
            </a:r>
            <a:r>
              <a:rPr lang="en-US" sz="1400" dirty="0" smtClean="0">
                <a:solidFill>
                  <a:srgbClr val="C00000"/>
                </a:solidFill>
                <a:latin typeface="Cambria Math" panose="02040503050406030204" pitchFamily="18" charset="0"/>
                <a:ea typeface="Cambria Math" panose="02040503050406030204" pitchFamily="18" charset="0"/>
              </a:rPr>
              <a:t>of FA             106 </a:t>
            </a:r>
            <a:endParaRPr lang="en-US" sz="1400" dirty="0">
              <a:solidFill>
                <a:srgbClr val="C00000"/>
              </a:solidFill>
              <a:latin typeface="Cambria Math" panose="02040503050406030204" pitchFamily="18" charset="0"/>
              <a:ea typeface="Cambria Math" panose="02040503050406030204" pitchFamily="18" charset="0"/>
            </a:endParaRPr>
          </a:p>
        </p:txBody>
      </p:sp>
      <p:sp>
        <p:nvSpPr>
          <p:cNvPr id="21" name="Rectangle: Rounded Corners 20">
            <a:extLst>
              <a:ext uri="{FF2B5EF4-FFF2-40B4-BE49-F238E27FC236}">
                <a16:creationId xmlns:a16="http://schemas.microsoft.com/office/drawing/2014/main" id="{736259B7-E87B-4E31-B49E-E9DC0BF7D7E9}"/>
              </a:ext>
            </a:extLst>
          </p:cNvPr>
          <p:cNvSpPr/>
          <p:nvPr/>
        </p:nvSpPr>
        <p:spPr>
          <a:xfrm>
            <a:off x="1131807" y="5732358"/>
            <a:ext cx="6538993" cy="533783"/>
          </a:xfrm>
          <a:prstGeom prst="round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5132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lstStyle/>
          <a:p>
            <a:r>
              <a:rPr lang="en-US" dirty="0">
                <a:latin typeface="Cambria Math" panose="02040503050406030204" pitchFamily="18" charset="0"/>
                <a:ea typeface="Cambria Math" panose="02040503050406030204" pitchFamily="18" charset="0"/>
              </a:rPr>
              <a:t>Financial Assets – Debt type assets</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Aft>
                <a:spcPts val="1800"/>
              </a:spcAft>
            </a:pPr>
            <a:r>
              <a:rPr lang="en-US" sz="2000" dirty="0">
                <a:latin typeface="Cambria Math" panose="02040503050406030204" pitchFamily="18" charset="0"/>
                <a:ea typeface="Cambria Math" panose="02040503050406030204" pitchFamily="18" charset="0"/>
              </a:rPr>
              <a:t>There are three types of accounting methods for debt type financial assets.</a:t>
            </a:r>
          </a:p>
          <a:p>
            <a:pPr marL="0" indent="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rPr>
              <a:t>     1) </a:t>
            </a:r>
            <a:r>
              <a:rPr lang="en-US" sz="2000" dirty="0">
                <a:solidFill>
                  <a:schemeClr val="accent5">
                    <a:lumMod val="75000"/>
                  </a:schemeClr>
                </a:solidFill>
                <a:latin typeface="Cambria Math" panose="02040503050406030204" pitchFamily="18" charset="0"/>
                <a:ea typeface="Cambria Math" panose="02040503050406030204" pitchFamily="18" charset="0"/>
              </a:rPr>
              <a:t>Amortized Cost (AC) </a:t>
            </a:r>
            <a:r>
              <a:rPr lang="en-US" sz="2000" dirty="0">
                <a:latin typeface="Cambria Math" panose="02040503050406030204" pitchFamily="18" charset="0"/>
                <a:ea typeface="Cambria Math" panose="02040503050406030204" pitchFamily="18" charset="0"/>
              </a:rPr>
              <a:t>Financial Assets</a:t>
            </a:r>
          </a:p>
          <a:p>
            <a:pPr marL="571500" indent="-571500">
              <a:lnSpc>
                <a:spcPts val="2000"/>
              </a:lnSpc>
              <a:spcBef>
                <a:spcPts val="500"/>
              </a:spcBef>
              <a:spcAft>
                <a:spcPts val="2400"/>
              </a:spcAft>
              <a:buNone/>
            </a:pPr>
            <a:r>
              <a:rPr lang="en-US" sz="2000" dirty="0">
                <a:latin typeface="Cambria Math" panose="02040503050406030204" pitchFamily="18" charset="0"/>
                <a:ea typeface="Cambria Math" panose="02040503050406030204" pitchFamily="18" charset="0"/>
              </a:rPr>
              <a:t>       - Debt Securities for which the investors </a:t>
            </a:r>
            <a:r>
              <a:rPr lang="en-US" sz="2000" dirty="0">
                <a:solidFill>
                  <a:srgbClr val="C00000"/>
                </a:solidFill>
                <a:latin typeface="Cambria Math" panose="02040503050406030204" pitchFamily="18" charset="0"/>
                <a:ea typeface="Cambria Math" panose="02040503050406030204" pitchFamily="18" charset="0"/>
              </a:rPr>
              <a:t>holds</a:t>
            </a:r>
            <a:r>
              <a:rPr lang="en-US" sz="2000" dirty="0">
                <a:latin typeface="Cambria Math" panose="02040503050406030204" pitchFamily="18" charset="0"/>
                <a:ea typeface="Cambria Math" panose="02040503050406030204" pitchFamily="18" charset="0"/>
              </a:rPr>
              <a:t> primarily to collect the interest and </a:t>
            </a:r>
            <a:r>
              <a:rPr lang="en-US" sz="2000" dirty="0">
                <a:solidFill>
                  <a:srgbClr val="C00000"/>
                </a:solidFill>
                <a:latin typeface="Cambria Math" panose="02040503050406030204" pitchFamily="18" charset="0"/>
                <a:ea typeface="Cambria Math" panose="02040503050406030204" pitchFamily="18" charset="0"/>
              </a:rPr>
              <a:t>principal</a:t>
            </a:r>
            <a:r>
              <a:rPr lang="en-US" sz="2000" dirty="0">
                <a:latin typeface="Cambria Math" panose="02040503050406030204" pitchFamily="18" charset="0"/>
                <a:ea typeface="Cambria Math" panose="02040503050406030204" pitchFamily="18" charset="0"/>
              </a:rPr>
              <a:t> are measured at amortized cost</a:t>
            </a:r>
          </a:p>
          <a:p>
            <a:pPr marL="571500" indent="-57150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rPr>
              <a:t>     2) </a:t>
            </a:r>
            <a:r>
              <a:rPr lang="en-US" sz="2000" dirty="0">
                <a:solidFill>
                  <a:schemeClr val="accent5">
                    <a:lumMod val="75000"/>
                  </a:schemeClr>
                </a:solidFill>
                <a:latin typeface="Cambria Math" panose="02040503050406030204" pitchFamily="18" charset="0"/>
                <a:ea typeface="Cambria Math" panose="02040503050406030204" pitchFamily="18" charset="0"/>
              </a:rPr>
              <a:t>Fair Value Through Other Comprehensive Income (FVTOCI)</a:t>
            </a:r>
            <a:r>
              <a:rPr lang="en-US" sz="2000" dirty="0">
                <a:latin typeface="Cambria Math" panose="02040503050406030204" pitchFamily="18" charset="0"/>
                <a:ea typeface="Cambria Math" panose="02040503050406030204" pitchFamily="18" charset="0"/>
              </a:rPr>
              <a:t> Financial Assets</a:t>
            </a:r>
          </a:p>
          <a:p>
            <a:pPr marL="571500" indent="-571500">
              <a:lnSpc>
                <a:spcPts val="2000"/>
              </a:lnSpc>
              <a:spcBef>
                <a:spcPts val="500"/>
              </a:spcBef>
              <a:spcAft>
                <a:spcPts val="2400"/>
              </a:spcAft>
              <a:buNone/>
            </a:pPr>
            <a:r>
              <a:rPr lang="en-US" sz="2000" dirty="0">
                <a:latin typeface="Cambria Math" panose="02040503050406030204" pitchFamily="18" charset="0"/>
                <a:ea typeface="Cambria Math" panose="02040503050406030204" pitchFamily="18" charset="0"/>
              </a:rPr>
              <a:t>       -  Debt Securities that are held </a:t>
            </a:r>
            <a:r>
              <a:rPr lang="en-US" sz="2000" dirty="0">
                <a:solidFill>
                  <a:srgbClr val="C00000"/>
                </a:solidFill>
                <a:latin typeface="Cambria Math" panose="02040503050406030204" pitchFamily="18" charset="0"/>
                <a:ea typeface="Cambria Math" panose="02040503050406030204" pitchFamily="18" charset="0"/>
              </a:rPr>
              <a:t>to collect interest </a:t>
            </a:r>
            <a:r>
              <a:rPr lang="en-US" sz="2000" dirty="0">
                <a:latin typeface="Cambria Math" panose="02040503050406030204" pitchFamily="18" charset="0"/>
                <a:ea typeface="Cambria Math" panose="02040503050406030204" pitchFamily="18" charset="0"/>
              </a:rPr>
              <a:t>and </a:t>
            </a:r>
            <a:r>
              <a:rPr lang="en-US" sz="2000" dirty="0">
                <a:solidFill>
                  <a:srgbClr val="C00000"/>
                </a:solidFill>
                <a:latin typeface="Cambria Math" panose="02040503050406030204" pitchFamily="18" charset="0"/>
                <a:ea typeface="Cambria Math" panose="02040503050406030204" pitchFamily="18" charset="0"/>
              </a:rPr>
              <a:t>to sell before maturity</a:t>
            </a:r>
            <a:r>
              <a:rPr lang="en-US" sz="2000" dirty="0">
                <a:latin typeface="Cambria Math" panose="02040503050406030204" pitchFamily="18" charset="0"/>
                <a:ea typeface="Cambria Math" panose="02040503050406030204" pitchFamily="18" charset="0"/>
              </a:rPr>
              <a:t> are measured as fair value</a:t>
            </a:r>
          </a:p>
          <a:p>
            <a:pPr marL="571500" indent="-57150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rPr>
              <a:t>     3) </a:t>
            </a:r>
            <a:r>
              <a:rPr lang="en-US" sz="2000" dirty="0">
                <a:solidFill>
                  <a:schemeClr val="accent5">
                    <a:lumMod val="75000"/>
                  </a:schemeClr>
                </a:solidFill>
                <a:latin typeface="Cambria Math" panose="02040503050406030204" pitchFamily="18" charset="0"/>
                <a:ea typeface="Cambria Math" panose="02040503050406030204" pitchFamily="18" charset="0"/>
              </a:rPr>
              <a:t>Fair Value through Profit or Loss (FVTPL)</a:t>
            </a:r>
            <a:r>
              <a:rPr lang="en-US" sz="2000" dirty="0">
                <a:latin typeface="Cambria Math" panose="02040503050406030204" pitchFamily="18" charset="0"/>
                <a:ea typeface="Cambria Math" panose="02040503050406030204" pitchFamily="18" charset="0"/>
              </a:rPr>
              <a:t> Financial Assets</a:t>
            </a:r>
          </a:p>
          <a:p>
            <a:pPr marL="571500" indent="-57150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rPr>
              <a:t>       -  Holding for selling in near future, and other cases</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22</a:t>
            </a:fld>
            <a:endParaRPr lang="en-US" dirty="0"/>
          </a:p>
        </p:txBody>
      </p:sp>
    </p:spTree>
    <p:extLst>
      <p:ext uri="{BB962C8B-B14F-4D97-AF65-F5344CB8AC3E}">
        <p14:creationId xmlns:p14="http://schemas.microsoft.com/office/powerpoint/2010/main" val="2132992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lstStyle/>
          <a:p>
            <a:r>
              <a:rPr lang="en-US" dirty="0">
                <a:latin typeface="Cambria Math" panose="02040503050406030204" pitchFamily="18" charset="0"/>
                <a:ea typeface="Cambria Math" panose="02040503050406030204" pitchFamily="18" charset="0"/>
              </a:rPr>
              <a:t>Equity Investment</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Aft>
                <a:spcPts val="1800"/>
              </a:spcAft>
            </a:pPr>
            <a:r>
              <a:rPr lang="en-US" sz="2000" dirty="0">
                <a:latin typeface="Cambria Math" panose="02040503050406030204" pitchFamily="18" charset="0"/>
                <a:ea typeface="Cambria Math" panose="02040503050406030204" pitchFamily="18" charset="0"/>
              </a:rPr>
              <a:t>Equity Investment</a:t>
            </a:r>
          </a:p>
          <a:p>
            <a:pPr marL="571500" indent="-57150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rPr>
              <a:t>     1) </a:t>
            </a:r>
            <a:r>
              <a:rPr lang="en-US" sz="2000" dirty="0">
                <a:solidFill>
                  <a:schemeClr val="accent5">
                    <a:lumMod val="75000"/>
                  </a:schemeClr>
                </a:solidFill>
                <a:latin typeface="Cambria Math" panose="02040503050406030204" pitchFamily="18" charset="0"/>
                <a:ea typeface="Cambria Math" panose="02040503050406030204" pitchFamily="18" charset="0"/>
              </a:rPr>
              <a:t>Fair Value Through Other Comprehensive Income (FVTOCI)</a:t>
            </a:r>
            <a:r>
              <a:rPr lang="en-US" sz="2000" dirty="0">
                <a:latin typeface="Cambria Math" panose="02040503050406030204" pitchFamily="18" charset="0"/>
                <a:ea typeface="Cambria Math" panose="02040503050406030204" pitchFamily="18" charset="0"/>
              </a:rPr>
              <a:t> Financial Assets</a:t>
            </a:r>
          </a:p>
          <a:p>
            <a:pPr marL="571500" indent="-571500">
              <a:lnSpc>
                <a:spcPts val="2000"/>
              </a:lnSpc>
              <a:spcBef>
                <a:spcPts val="500"/>
              </a:spcBef>
              <a:spcAft>
                <a:spcPts val="2400"/>
              </a:spcAft>
              <a:buNone/>
            </a:pPr>
            <a:r>
              <a:rPr lang="en-US" sz="2000" dirty="0">
                <a:latin typeface="Cambria Math" panose="02040503050406030204" pitchFamily="18" charset="0"/>
                <a:ea typeface="Cambria Math" panose="02040503050406030204" pitchFamily="18" charset="0"/>
              </a:rPr>
              <a:t>       - Equity Securities for which the investor holds not for the trading purpose. In addition, the company choose to classify this as FVTOCI</a:t>
            </a:r>
          </a:p>
          <a:p>
            <a:pPr marL="571500" indent="-57150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rPr>
              <a:t>     2) </a:t>
            </a:r>
            <a:r>
              <a:rPr lang="en-US" sz="2000" dirty="0">
                <a:solidFill>
                  <a:schemeClr val="accent5">
                    <a:lumMod val="75000"/>
                  </a:schemeClr>
                </a:solidFill>
                <a:latin typeface="Cambria Math" panose="02040503050406030204" pitchFamily="18" charset="0"/>
                <a:ea typeface="Cambria Math" panose="02040503050406030204" pitchFamily="18" charset="0"/>
              </a:rPr>
              <a:t>Fair Value through Profit or Loss (FVTPL)</a:t>
            </a:r>
            <a:r>
              <a:rPr lang="en-US" sz="2000" dirty="0">
                <a:latin typeface="Cambria Math" panose="02040503050406030204" pitchFamily="18" charset="0"/>
                <a:ea typeface="Cambria Math" panose="02040503050406030204" pitchFamily="18" charset="0"/>
              </a:rPr>
              <a:t> Financial Assets</a:t>
            </a:r>
          </a:p>
          <a:p>
            <a:pPr marL="571500" indent="-57150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rPr>
              <a:t>       -  Equity Securities that are held for the trading purpose</a:t>
            </a:r>
          </a:p>
          <a:p>
            <a:pPr marL="571500" indent="-57150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rPr>
              <a:t>    3) </a:t>
            </a:r>
            <a:r>
              <a:rPr lang="en-US" sz="2000" dirty="0">
                <a:solidFill>
                  <a:schemeClr val="accent5">
                    <a:lumMod val="75000"/>
                  </a:schemeClr>
                </a:solidFill>
                <a:latin typeface="Cambria Math" panose="02040503050406030204" pitchFamily="18" charset="0"/>
                <a:ea typeface="Cambria Math" panose="02040503050406030204" pitchFamily="18" charset="0"/>
              </a:rPr>
              <a:t>Investments in Associates </a:t>
            </a:r>
            <a:r>
              <a:rPr lang="en-US" sz="2000" dirty="0">
                <a:latin typeface="Cambria Math" panose="02040503050406030204" pitchFamily="18" charset="0"/>
                <a:ea typeface="Cambria Math" panose="02040503050406030204" pitchFamily="18" charset="0"/>
              </a:rPr>
              <a:t>(Using the Equity Method)</a:t>
            </a:r>
          </a:p>
          <a:p>
            <a:pPr marL="571500" indent="-57150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rPr>
              <a:t>       -  When an investor has significant influence but not control over an investee, the investee is an associate</a:t>
            </a:r>
          </a:p>
          <a:p>
            <a:pPr marL="571500" indent="-571500">
              <a:lnSpc>
                <a:spcPts val="2000"/>
              </a:lnSpc>
              <a:spcBef>
                <a:spcPts val="500"/>
              </a:spcBef>
              <a:spcAft>
                <a:spcPts val="500"/>
              </a:spcAft>
              <a:buNone/>
            </a:pPr>
            <a:r>
              <a:rPr lang="en-US" sz="2000" dirty="0">
                <a:latin typeface="Cambria Math" panose="02040503050406030204" pitchFamily="18" charset="0"/>
                <a:ea typeface="Cambria Math" panose="02040503050406030204" pitchFamily="18" charset="0"/>
              </a:rPr>
              <a:t>       -  Significant influence is presumed with a shareholding of between 20% and 50% of the voting rights.</a:t>
            </a:r>
          </a:p>
          <a:p>
            <a:pPr marL="571500" indent="-571500">
              <a:lnSpc>
                <a:spcPts val="2000"/>
              </a:lnSpc>
              <a:spcBef>
                <a:spcPts val="500"/>
              </a:spcBef>
              <a:spcAft>
                <a:spcPts val="500"/>
              </a:spcAft>
              <a:buNone/>
            </a:pPr>
            <a:endParaRPr lang="en-US" sz="20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23</a:t>
            </a:fld>
            <a:endParaRPr lang="en-US" dirty="0"/>
          </a:p>
        </p:txBody>
      </p:sp>
    </p:spTree>
    <p:extLst>
      <p:ext uri="{BB962C8B-B14F-4D97-AF65-F5344CB8AC3E}">
        <p14:creationId xmlns:p14="http://schemas.microsoft.com/office/powerpoint/2010/main" val="1455593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normAutofit/>
          </a:bodyPr>
          <a:lstStyle/>
          <a:p>
            <a:r>
              <a:rPr lang="en-US" sz="4000" dirty="0">
                <a:latin typeface="Cambria Math" panose="02040503050406030204" pitchFamily="18" charset="0"/>
                <a:ea typeface="Cambria Math" panose="02040503050406030204" pitchFamily="18" charset="0"/>
              </a:rPr>
              <a:t>Financial Assets &amp; Equity Investment</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Aft>
                <a:spcPts val="1800"/>
              </a:spcAft>
            </a:pPr>
            <a:endParaRPr lang="en-US" sz="2400" dirty="0">
              <a:latin typeface="Cambria Math" panose="02040503050406030204" pitchFamily="18" charset="0"/>
              <a:ea typeface="Cambria Math" panose="02040503050406030204" pitchFamily="18" charset="0"/>
            </a:endParaRPr>
          </a:p>
          <a:p>
            <a:pPr>
              <a:lnSpc>
                <a:spcPts val="2000"/>
              </a:lnSpc>
              <a:spcAft>
                <a:spcPts val="1800"/>
              </a:spcAft>
            </a:pPr>
            <a:r>
              <a:rPr lang="en-US" sz="2400" dirty="0">
                <a:latin typeface="Cambria Math" panose="02040503050406030204" pitchFamily="18" charset="0"/>
                <a:ea typeface="Cambria Math" panose="02040503050406030204" pitchFamily="18" charset="0"/>
              </a:rPr>
              <a:t>We will study more in the next class</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24</a:t>
            </a:fld>
            <a:endParaRPr lang="en-US" dirty="0"/>
          </a:p>
        </p:txBody>
      </p:sp>
    </p:spTree>
    <p:extLst>
      <p:ext uri="{BB962C8B-B14F-4D97-AF65-F5344CB8AC3E}">
        <p14:creationId xmlns:p14="http://schemas.microsoft.com/office/powerpoint/2010/main" val="1223901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499B-1159-41F1-A59C-1E34AE3DFE35}"/>
              </a:ext>
            </a:extLst>
          </p:cNvPr>
          <p:cNvSpPr>
            <a:spLocks noGrp="1"/>
          </p:cNvSpPr>
          <p:nvPr>
            <p:ph type="title"/>
          </p:nvPr>
        </p:nvSpPr>
        <p:spPr>
          <a:xfrm>
            <a:off x="628650" y="2481312"/>
            <a:ext cx="7886700" cy="1325563"/>
          </a:xfrm>
        </p:spPr>
        <p:txBody>
          <a:bodyPr>
            <a:normAutofit/>
          </a:bodyPr>
          <a:lstStyle/>
          <a:p>
            <a:pPr algn="ctr">
              <a:lnSpc>
                <a:spcPct val="150000"/>
              </a:lnSpc>
            </a:pPr>
            <a:r>
              <a:rPr lang="en-US" dirty="0">
                <a:latin typeface="Cambria Math" panose="02040503050406030204" pitchFamily="18" charset="0"/>
                <a:ea typeface="Cambria Math" panose="02040503050406030204" pitchFamily="18" charset="0"/>
              </a:rPr>
              <a:t>Any Questions?</a:t>
            </a:r>
          </a:p>
        </p:txBody>
      </p:sp>
      <p:sp>
        <p:nvSpPr>
          <p:cNvPr id="3" name="Slide Number Placeholder 3">
            <a:extLst>
              <a:ext uri="{FF2B5EF4-FFF2-40B4-BE49-F238E27FC236}">
                <a16:creationId xmlns:a16="http://schemas.microsoft.com/office/drawing/2014/main" id="{5D9407AF-8724-4E04-8435-F7E0D028404A}"/>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25</a:t>
            </a:fld>
            <a:endParaRPr lang="en-US" dirty="0"/>
          </a:p>
        </p:txBody>
      </p:sp>
    </p:spTree>
    <p:extLst>
      <p:ext uri="{BB962C8B-B14F-4D97-AF65-F5344CB8AC3E}">
        <p14:creationId xmlns:p14="http://schemas.microsoft.com/office/powerpoint/2010/main" val="30669716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lstStyle/>
          <a:p>
            <a:r>
              <a:rPr lang="en-US" dirty="0">
                <a:latin typeface="Cambria Math" panose="02040503050406030204" pitchFamily="18" charset="0"/>
                <a:ea typeface="Cambria Math" panose="02040503050406030204" pitchFamily="18" charset="0"/>
              </a:rPr>
              <a:t>Trial Balance</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2203450" cy="4351338"/>
          </a:xfrm>
        </p:spPr>
        <p:txBody>
          <a:bodyPr>
            <a:noAutofit/>
          </a:bodyPr>
          <a:lstStyle/>
          <a:p>
            <a:pPr>
              <a:lnSpc>
                <a:spcPts val="2000"/>
              </a:lnSpc>
              <a:spcAft>
                <a:spcPts val="1800"/>
              </a:spcAft>
            </a:pPr>
            <a:r>
              <a:rPr lang="en-US" sz="2000" dirty="0">
                <a:latin typeface="Cambria Math" panose="02040503050406030204" pitchFamily="18" charset="0"/>
                <a:ea typeface="Cambria Math" panose="02040503050406030204" pitchFamily="18" charset="0"/>
              </a:rPr>
              <a:t>Sample of Trial Balance</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26</a:t>
            </a:fld>
            <a:endParaRPr lang="en-US" dirty="0"/>
          </a:p>
        </p:txBody>
      </p:sp>
      <p:pic>
        <p:nvPicPr>
          <p:cNvPr id="6" name="圖片 1">
            <a:extLst>
              <a:ext uri="{FF2B5EF4-FFF2-40B4-BE49-F238E27FC236}">
                <a16:creationId xmlns:a16="http://schemas.microsoft.com/office/drawing/2014/main" id="{0D6A8709-EF3F-4CB8-AD6A-825FAC7FF4DA}"/>
              </a:ext>
            </a:extLst>
          </p:cNvPr>
          <p:cNvPicPr>
            <a:picLocks noChangeAspect="1"/>
          </p:cNvPicPr>
          <p:nvPr/>
        </p:nvPicPr>
        <p:blipFill>
          <a:blip r:embed="rId2"/>
          <a:stretch>
            <a:fillRect/>
          </a:stretch>
        </p:blipFill>
        <p:spPr>
          <a:xfrm>
            <a:off x="2933999" y="1825625"/>
            <a:ext cx="5930602" cy="5032375"/>
          </a:xfrm>
          <a:prstGeom prst="rect">
            <a:avLst/>
          </a:prstGeom>
        </p:spPr>
      </p:pic>
    </p:spTree>
    <p:extLst>
      <p:ext uri="{BB962C8B-B14F-4D97-AF65-F5344CB8AC3E}">
        <p14:creationId xmlns:p14="http://schemas.microsoft.com/office/powerpoint/2010/main" val="14204083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lstStyle/>
          <a:p>
            <a:r>
              <a:rPr lang="en-US" dirty="0">
                <a:latin typeface="Cambria Math" panose="02040503050406030204" pitchFamily="18" charset="0"/>
                <a:ea typeface="Cambria Math" panose="02040503050406030204" pitchFamily="18" charset="0"/>
              </a:rPr>
              <a:t>Income Statement</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Aft>
                <a:spcPts val="1800"/>
              </a:spcAft>
            </a:pPr>
            <a:r>
              <a:rPr lang="en-US" sz="2000" dirty="0">
                <a:latin typeface="Cambria Math" panose="02040503050406030204" pitchFamily="18" charset="0"/>
                <a:ea typeface="Cambria Math" panose="02040503050406030204" pitchFamily="18" charset="0"/>
              </a:rPr>
              <a:t>Sample of Income Statement</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27</a:t>
            </a:fld>
            <a:endParaRPr lang="en-US" dirty="0"/>
          </a:p>
        </p:txBody>
      </p:sp>
      <p:pic>
        <p:nvPicPr>
          <p:cNvPr id="6" name="圖片 2">
            <a:extLst>
              <a:ext uri="{FF2B5EF4-FFF2-40B4-BE49-F238E27FC236}">
                <a16:creationId xmlns:a16="http://schemas.microsoft.com/office/drawing/2014/main" id="{F72F2079-3896-46D7-8A01-99BC4CB5A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562" y="2486684"/>
            <a:ext cx="7618021" cy="4371316"/>
          </a:xfrm>
          <a:prstGeom prst="rect">
            <a:avLst/>
          </a:prstGeom>
        </p:spPr>
      </p:pic>
    </p:spTree>
    <p:extLst>
      <p:ext uri="{BB962C8B-B14F-4D97-AF65-F5344CB8AC3E}">
        <p14:creationId xmlns:p14="http://schemas.microsoft.com/office/powerpoint/2010/main" val="9986057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lstStyle/>
          <a:p>
            <a:r>
              <a:rPr lang="en-US" dirty="0">
                <a:latin typeface="Cambria Math" panose="02040503050406030204" pitchFamily="18" charset="0"/>
                <a:ea typeface="Cambria Math" panose="02040503050406030204" pitchFamily="18" charset="0"/>
              </a:rPr>
              <a:t>Income Statement</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Aft>
                <a:spcPts val="1800"/>
              </a:spcAft>
            </a:pPr>
            <a:r>
              <a:rPr lang="en-US" sz="2000" dirty="0">
                <a:latin typeface="Cambria Math" panose="02040503050406030204" pitchFamily="18" charset="0"/>
                <a:ea typeface="Cambria Math" panose="02040503050406030204" pitchFamily="18" charset="0"/>
              </a:rPr>
              <a:t>Sample of Income Statement</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28</a:t>
            </a:fld>
            <a:endParaRPr lang="en-US" dirty="0"/>
          </a:p>
        </p:txBody>
      </p:sp>
      <p:pic>
        <p:nvPicPr>
          <p:cNvPr id="8" name="圖片 3">
            <a:extLst>
              <a:ext uri="{FF2B5EF4-FFF2-40B4-BE49-F238E27FC236}">
                <a16:creationId xmlns:a16="http://schemas.microsoft.com/office/drawing/2014/main" id="{769BC450-3A51-4EE0-AB28-5C68C7ADB49E}"/>
              </a:ext>
            </a:extLst>
          </p:cNvPr>
          <p:cNvPicPr>
            <a:picLocks noChangeAspect="1"/>
          </p:cNvPicPr>
          <p:nvPr/>
        </p:nvPicPr>
        <p:blipFill>
          <a:blip r:embed="rId2"/>
          <a:stretch>
            <a:fillRect/>
          </a:stretch>
        </p:blipFill>
        <p:spPr>
          <a:xfrm>
            <a:off x="1276350" y="2428876"/>
            <a:ext cx="7239000" cy="4343400"/>
          </a:xfrm>
          <a:prstGeom prst="rect">
            <a:avLst/>
          </a:prstGeom>
          <a:ln>
            <a:solidFill>
              <a:schemeClr val="bg1">
                <a:lumMod val="65000"/>
              </a:schemeClr>
            </a:solidFill>
          </a:ln>
        </p:spPr>
      </p:pic>
    </p:spTree>
    <p:extLst>
      <p:ext uri="{BB962C8B-B14F-4D97-AF65-F5344CB8AC3E}">
        <p14:creationId xmlns:p14="http://schemas.microsoft.com/office/powerpoint/2010/main" val="1740082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lstStyle/>
          <a:p>
            <a:r>
              <a:rPr lang="en-US" dirty="0">
                <a:latin typeface="Cambria Math" panose="02040503050406030204" pitchFamily="18" charset="0"/>
                <a:ea typeface="Cambria Math" panose="02040503050406030204" pitchFamily="18" charset="0"/>
              </a:rPr>
              <a:t>Income Statement</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1555750" cy="4351338"/>
          </a:xfrm>
        </p:spPr>
        <p:txBody>
          <a:bodyPr>
            <a:noAutofit/>
          </a:bodyPr>
          <a:lstStyle/>
          <a:p>
            <a:pPr>
              <a:lnSpc>
                <a:spcPts val="2000"/>
              </a:lnSpc>
              <a:spcAft>
                <a:spcPts val="1800"/>
              </a:spcAft>
            </a:pPr>
            <a:r>
              <a:rPr lang="en-US" sz="2000" dirty="0">
                <a:latin typeface="Cambria Math" panose="02040503050406030204" pitchFamily="18" charset="0"/>
                <a:ea typeface="Cambria Math" panose="02040503050406030204" pitchFamily="18" charset="0"/>
              </a:rPr>
              <a:t>Sample of Income Statement</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29</a:t>
            </a:fld>
            <a:endParaRPr lang="en-US" dirty="0"/>
          </a:p>
        </p:txBody>
      </p:sp>
      <p:pic>
        <p:nvPicPr>
          <p:cNvPr id="6" name="Picture 5">
            <a:extLst>
              <a:ext uri="{FF2B5EF4-FFF2-40B4-BE49-F238E27FC236}">
                <a16:creationId xmlns:a16="http://schemas.microsoft.com/office/drawing/2014/main" id="{8591B52D-FB5F-4BEB-9DD8-125AF5A43471}"/>
              </a:ext>
            </a:extLst>
          </p:cNvPr>
          <p:cNvPicPr>
            <a:picLocks noChangeAspect="1"/>
          </p:cNvPicPr>
          <p:nvPr/>
        </p:nvPicPr>
        <p:blipFill>
          <a:blip r:embed="rId2"/>
          <a:stretch>
            <a:fillRect/>
          </a:stretch>
        </p:blipFill>
        <p:spPr>
          <a:xfrm>
            <a:off x="2456945" y="1825624"/>
            <a:ext cx="6092236" cy="5032375"/>
          </a:xfrm>
          <a:prstGeom prst="rect">
            <a:avLst/>
          </a:prstGeom>
          <a:ln>
            <a:solidFill>
              <a:schemeClr val="bg1">
                <a:lumMod val="65000"/>
              </a:schemeClr>
            </a:solidFill>
          </a:ln>
        </p:spPr>
      </p:pic>
    </p:spTree>
    <p:extLst>
      <p:ext uri="{BB962C8B-B14F-4D97-AF65-F5344CB8AC3E}">
        <p14:creationId xmlns:p14="http://schemas.microsoft.com/office/powerpoint/2010/main" val="157012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9" y="365126"/>
            <a:ext cx="8213510" cy="1325563"/>
          </a:xfrm>
        </p:spPr>
        <p:txBody>
          <a:bodyPr/>
          <a:lstStyle/>
          <a:p>
            <a:r>
              <a:rPr lang="en-US" dirty="0">
                <a:latin typeface="Cambria Math" panose="02040503050406030204" pitchFamily="18" charset="0"/>
                <a:ea typeface="Cambria Math" panose="02040503050406030204" pitchFamily="18" charset="0"/>
              </a:rPr>
              <a:t>Recap the last class</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Aft>
                <a:spcPts val="600"/>
              </a:spcAft>
            </a:pPr>
            <a:r>
              <a:rPr lang="en-US" altLang="ko-KR" sz="2000" dirty="0">
                <a:latin typeface="Cambria Math" panose="02040503050406030204" pitchFamily="18" charset="0"/>
                <a:ea typeface="Cambria Math" panose="02040503050406030204" pitchFamily="18" charset="0"/>
              </a:rPr>
              <a:t>Accounting for Merchandising Firms</a:t>
            </a:r>
          </a:p>
          <a:p>
            <a:pPr marL="0" indent="0">
              <a:lnSpc>
                <a:spcPts val="2000"/>
              </a:lnSpc>
              <a:spcAft>
                <a:spcPts val="600"/>
              </a:spcAft>
              <a:buNone/>
            </a:pPr>
            <a:r>
              <a:rPr lang="en-US" altLang="ko-KR" sz="2000" dirty="0">
                <a:latin typeface="Cambria Math" panose="02040503050406030204" pitchFamily="18" charset="0"/>
                <a:ea typeface="Cambria Math" panose="02040503050406030204" pitchFamily="18" charset="0"/>
              </a:rPr>
              <a:t>    - Inventory valuation</a:t>
            </a:r>
          </a:p>
          <a:p>
            <a:pPr>
              <a:lnSpc>
                <a:spcPct val="100000"/>
              </a:lnSpc>
              <a:spcBef>
                <a:spcPts val="300"/>
              </a:spcBef>
              <a:spcAft>
                <a:spcPts val="600"/>
              </a:spcAft>
            </a:pPr>
            <a:endParaRPr lang="en-US" altLang="ko-KR" sz="2000" dirty="0">
              <a:latin typeface="Cambria Math" panose="02040503050406030204" pitchFamily="18" charset="0"/>
              <a:ea typeface="Cambria Math" panose="02040503050406030204" pitchFamily="18" charset="0"/>
            </a:endParaRPr>
          </a:p>
          <a:p>
            <a:pPr>
              <a:lnSpc>
                <a:spcPct val="100000"/>
              </a:lnSpc>
              <a:spcBef>
                <a:spcPts val="300"/>
              </a:spcBef>
              <a:spcAft>
                <a:spcPts val="600"/>
              </a:spcAft>
            </a:pPr>
            <a:r>
              <a:rPr lang="en-US" altLang="ko-KR" sz="2000" dirty="0">
                <a:latin typeface="Cambria Math" panose="02040503050406030204" pitchFamily="18" charset="0"/>
                <a:ea typeface="Cambria Math" panose="02040503050406030204" pitchFamily="18" charset="0"/>
              </a:rPr>
              <a:t>First-in, first out (FIFO)</a:t>
            </a:r>
          </a:p>
          <a:p>
            <a:pPr>
              <a:lnSpc>
                <a:spcPct val="100000"/>
              </a:lnSpc>
              <a:spcBef>
                <a:spcPts val="300"/>
              </a:spcBef>
              <a:spcAft>
                <a:spcPts val="600"/>
              </a:spcAft>
            </a:pPr>
            <a:endParaRPr lang="en-US" altLang="ko-KR" sz="2000" dirty="0">
              <a:latin typeface="Cambria Math" panose="02040503050406030204" pitchFamily="18" charset="0"/>
              <a:ea typeface="Cambria Math" panose="02040503050406030204" pitchFamily="18" charset="0"/>
            </a:endParaRPr>
          </a:p>
          <a:p>
            <a:pPr>
              <a:lnSpc>
                <a:spcPct val="100000"/>
              </a:lnSpc>
              <a:spcBef>
                <a:spcPts val="300"/>
              </a:spcBef>
              <a:spcAft>
                <a:spcPts val="600"/>
              </a:spcAft>
            </a:pPr>
            <a:r>
              <a:rPr lang="en-US" altLang="ko-KR" sz="2000" dirty="0">
                <a:latin typeface="Cambria Math" panose="02040503050406030204" pitchFamily="18" charset="0"/>
                <a:ea typeface="Cambria Math" panose="02040503050406030204" pitchFamily="18" charset="0"/>
              </a:rPr>
              <a:t>Last-in, first-out (LIFO)</a:t>
            </a:r>
          </a:p>
          <a:p>
            <a:pPr>
              <a:lnSpc>
                <a:spcPct val="100000"/>
              </a:lnSpc>
              <a:spcBef>
                <a:spcPts val="300"/>
              </a:spcBef>
              <a:spcAft>
                <a:spcPts val="600"/>
              </a:spcAft>
            </a:pPr>
            <a:endParaRPr lang="en-US" altLang="ko-KR" sz="2000" dirty="0">
              <a:latin typeface="Cambria Math" panose="02040503050406030204" pitchFamily="18" charset="0"/>
              <a:ea typeface="Cambria Math" panose="02040503050406030204" pitchFamily="18" charset="0"/>
            </a:endParaRPr>
          </a:p>
          <a:p>
            <a:pPr>
              <a:lnSpc>
                <a:spcPct val="100000"/>
              </a:lnSpc>
              <a:spcBef>
                <a:spcPts val="300"/>
              </a:spcBef>
              <a:spcAft>
                <a:spcPts val="600"/>
              </a:spcAft>
            </a:pPr>
            <a:r>
              <a:rPr lang="en-US" altLang="ko-KR" sz="2000" dirty="0">
                <a:latin typeface="Cambria Math" panose="02040503050406030204" pitchFamily="18" charset="0"/>
                <a:ea typeface="Cambria Math" panose="02040503050406030204" pitchFamily="18" charset="0"/>
              </a:rPr>
              <a:t>Weighted-Average Cost</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3</a:t>
            </a:fld>
            <a:endParaRPr lang="en-US" dirty="0"/>
          </a:p>
        </p:txBody>
      </p:sp>
    </p:spTree>
    <p:extLst>
      <p:ext uri="{BB962C8B-B14F-4D97-AF65-F5344CB8AC3E}">
        <p14:creationId xmlns:p14="http://schemas.microsoft.com/office/powerpoint/2010/main" val="36917437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normAutofit/>
          </a:bodyPr>
          <a:lstStyle/>
          <a:p>
            <a:r>
              <a:rPr lang="en-US" sz="3200" dirty="0">
                <a:latin typeface="Cambria Math" panose="02040503050406030204" pitchFamily="18" charset="0"/>
                <a:ea typeface="Cambria Math" panose="02040503050406030204" pitchFamily="18" charset="0"/>
              </a:rPr>
              <a:t>Balance Sheet (Statement of Financial Position)</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Aft>
                <a:spcPts val="1800"/>
              </a:spcAft>
            </a:pPr>
            <a:r>
              <a:rPr lang="en-US" sz="2000" dirty="0">
                <a:latin typeface="Cambria Math" panose="02040503050406030204" pitchFamily="18" charset="0"/>
                <a:ea typeface="Cambria Math" panose="02040503050406030204" pitchFamily="18" charset="0"/>
              </a:rPr>
              <a:t>Sample of Balance Sheet</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30</a:t>
            </a:fld>
            <a:endParaRPr lang="en-US" dirty="0"/>
          </a:p>
        </p:txBody>
      </p:sp>
      <p:pic>
        <p:nvPicPr>
          <p:cNvPr id="5" name="圖片 3">
            <a:extLst>
              <a:ext uri="{FF2B5EF4-FFF2-40B4-BE49-F238E27FC236}">
                <a16:creationId xmlns:a16="http://schemas.microsoft.com/office/drawing/2014/main" id="{FF8B1649-D375-44A2-95DC-C33EFAB190C1}"/>
              </a:ext>
            </a:extLst>
          </p:cNvPr>
          <p:cNvPicPr>
            <a:picLocks noChangeAspect="1"/>
          </p:cNvPicPr>
          <p:nvPr/>
        </p:nvPicPr>
        <p:blipFill>
          <a:blip r:embed="rId2"/>
          <a:stretch>
            <a:fillRect/>
          </a:stretch>
        </p:blipFill>
        <p:spPr>
          <a:xfrm>
            <a:off x="1146615" y="2168526"/>
            <a:ext cx="7219950" cy="4552950"/>
          </a:xfrm>
          <a:prstGeom prst="rect">
            <a:avLst/>
          </a:prstGeom>
          <a:ln>
            <a:noFill/>
          </a:ln>
        </p:spPr>
      </p:pic>
    </p:spTree>
    <p:extLst>
      <p:ext uri="{BB962C8B-B14F-4D97-AF65-F5344CB8AC3E}">
        <p14:creationId xmlns:p14="http://schemas.microsoft.com/office/powerpoint/2010/main" val="32283416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normAutofit/>
          </a:bodyPr>
          <a:lstStyle/>
          <a:p>
            <a:r>
              <a:rPr lang="en-US" sz="3200" dirty="0">
                <a:latin typeface="Cambria Math" panose="02040503050406030204" pitchFamily="18" charset="0"/>
                <a:ea typeface="Cambria Math" panose="02040503050406030204" pitchFamily="18" charset="0"/>
              </a:rPr>
              <a:t>Balance Sheet (Statement of Financial Position)</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Aft>
                <a:spcPts val="1800"/>
              </a:spcAft>
            </a:pPr>
            <a:r>
              <a:rPr lang="en-US" sz="2000" dirty="0">
                <a:latin typeface="Cambria Math" panose="02040503050406030204" pitchFamily="18" charset="0"/>
                <a:ea typeface="Cambria Math" panose="02040503050406030204" pitchFamily="18" charset="0"/>
              </a:rPr>
              <a:t>Sample of Balance Sheet</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31</a:t>
            </a:fld>
            <a:endParaRPr lang="en-US" dirty="0"/>
          </a:p>
        </p:txBody>
      </p:sp>
      <p:pic>
        <p:nvPicPr>
          <p:cNvPr id="6" name="圖片 3">
            <a:extLst>
              <a:ext uri="{FF2B5EF4-FFF2-40B4-BE49-F238E27FC236}">
                <a16:creationId xmlns:a16="http://schemas.microsoft.com/office/drawing/2014/main" id="{2CC21355-E329-4F44-BE9F-4A3B059501A4}"/>
              </a:ext>
            </a:extLst>
          </p:cNvPr>
          <p:cNvPicPr>
            <a:picLocks noChangeAspect="1"/>
          </p:cNvPicPr>
          <p:nvPr/>
        </p:nvPicPr>
        <p:blipFill>
          <a:blip r:embed="rId2"/>
          <a:stretch>
            <a:fillRect/>
          </a:stretch>
        </p:blipFill>
        <p:spPr>
          <a:xfrm>
            <a:off x="1352550" y="2200275"/>
            <a:ext cx="7162800" cy="4657725"/>
          </a:xfrm>
          <a:prstGeom prst="rect">
            <a:avLst/>
          </a:prstGeom>
          <a:ln>
            <a:noFill/>
          </a:ln>
        </p:spPr>
      </p:pic>
    </p:spTree>
    <p:extLst>
      <p:ext uri="{BB962C8B-B14F-4D97-AF65-F5344CB8AC3E}">
        <p14:creationId xmlns:p14="http://schemas.microsoft.com/office/powerpoint/2010/main" val="23515130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8" y="365126"/>
            <a:ext cx="8705851" cy="1325563"/>
          </a:xfrm>
        </p:spPr>
        <p:txBody>
          <a:bodyPr/>
          <a:lstStyle/>
          <a:p>
            <a:r>
              <a:rPr lang="en-US" dirty="0">
                <a:latin typeface="Cambria Math" panose="02040503050406030204" pitchFamily="18" charset="0"/>
                <a:ea typeface="Cambria Math" panose="02040503050406030204" pitchFamily="18" charset="0"/>
              </a:rPr>
              <a:t>Reading Material</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ct val="100000"/>
              </a:lnSpc>
              <a:spcBef>
                <a:spcPts val="300"/>
              </a:spcBef>
              <a:spcAft>
                <a:spcPts val="300"/>
              </a:spcAft>
            </a:pPr>
            <a:r>
              <a:rPr lang="en-US" sz="2000" dirty="0">
                <a:latin typeface="Cambria Math" panose="02040503050406030204" pitchFamily="18" charset="0"/>
                <a:ea typeface="Cambria Math" panose="02040503050406030204" pitchFamily="18" charset="0"/>
              </a:rPr>
              <a:t>Why global accounting standards?</a:t>
            </a:r>
          </a:p>
          <a:p>
            <a:pPr marL="0" indent="0">
              <a:lnSpc>
                <a:spcPct val="100000"/>
              </a:lnSpc>
              <a:spcBef>
                <a:spcPts val="300"/>
              </a:spcBef>
              <a:spcAft>
                <a:spcPts val="300"/>
              </a:spcAft>
              <a:buNone/>
            </a:pPr>
            <a:r>
              <a:rPr lang="en-US" sz="1200" dirty="0">
                <a:latin typeface="Cambria Math" panose="02040503050406030204" pitchFamily="18" charset="0"/>
                <a:ea typeface="Cambria Math" panose="02040503050406030204" pitchFamily="18" charset="0"/>
              </a:rPr>
              <a:t>        </a:t>
            </a:r>
            <a:r>
              <a:rPr lang="en-US" sz="1200" dirty="0">
                <a:latin typeface="Cambria Math" panose="02040503050406030204" pitchFamily="18" charset="0"/>
                <a:ea typeface="Cambria Math" panose="02040503050406030204" pitchFamily="18" charset="0"/>
                <a:hlinkClick r:id="rId2"/>
              </a:rPr>
              <a:t>https://www.ifrs.org/use-around-the-world/why-global-accounting-standards/</a:t>
            </a:r>
            <a:endParaRPr lang="en-US" sz="1200" dirty="0">
              <a:latin typeface="Cambria Math" panose="02040503050406030204" pitchFamily="18" charset="0"/>
              <a:ea typeface="Cambria Math" panose="02040503050406030204" pitchFamily="18" charset="0"/>
            </a:endParaRPr>
          </a:p>
          <a:p>
            <a:pPr>
              <a:lnSpc>
                <a:spcPct val="100000"/>
              </a:lnSpc>
              <a:spcBef>
                <a:spcPts val="300"/>
              </a:spcBef>
              <a:spcAft>
                <a:spcPts val="300"/>
              </a:spcAft>
            </a:pPr>
            <a:r>
              <a:rPr lang="en-US" sz="2000" dirty="0">
                <a:latin typeface="Cambria Math" panose="02040503050406030204" pitchFamily="18" charset="0"/>
                <a:ea typeface="Cambria Math" panose="02040503050406030204" pitchFamily="18" charset="0"/>
              </a:rPr>
              <a:t>GAAP VS. IFRS: WHAT ARE THE KEY DIFFERENCES AND WHICH SHOULD YOU USE?</a:t>
            </a:r>
          </a:p>
          <a:p>
            <a:pPr marL="0" indent="0">
              <a:lnSpc>
                <a:spcPct val="100000"/>
              </a:lnSpc>
              <a:spcBef>
                <a:spcPts val="300"/>
              </a:spcBef>
              <a:spcAft>
                <a:spcPts val="300"/>
              </a:spcAft>
              <a:buNone/>
            </a:pPr>
            <a:r>
              <a:rPr lang="en-US" sz="1600" dirty="0">
                <a:latin typeface="Cambria Math" panose="02040503050406030204" pitchFamily="18" charset="0"/>
                <a:ea typeface="Cambria Math" panose="02040503050406030204" pitchFamily="18" charset="0"/>
              </a:rPr>
              <a:t>        </a:t>
            </a:r>
            <a:r>
              <a:rPr lang="en-US" sz="1600" dirty="0">
                <a:latin typeface="Cambria Math" panose="02040503050406030204" pitchFamily="18" charset="0"/>
                <a:ea typeface="Cambria Math" panose="02040503050406030204" pitchFamily="18" charset="0"/>
                <a:hlinkClick r:id="rId3"/>
              </a:rPr>
              <a:t>https://online.hbs.edu/blog/post/gaap-vs-ifrs</a:t>
            </a:r>
            <a:endParaRPr lang="en-US" sz="1600" dirty="0">
              <a:latin typeface="Cambria Math" panose="02040503050406030204" pitchFamily="18" charset="0"/>
              <a:ea typeface="Cambria Math" panose="02040503050406030204" pitchFamily="18" charset="0"/>
            </a:endParaRPr>
          </a:p>
          <a:p>
            <a:pPr>
              <a:lnSpc>
                <a:spcPct val="100000"/>
              </a:lnSpc>
              <a:spcBef>
                <a:spcPts val="300"/>
              </a:spcBef>
              <a:spcAft>
                <a:spcPts val="300"/>
              </a:spcAft>
            </a:pPr>
            <a:r>
              <a:rPr lang="en-US" sz="2000" dirty="0">
                <a:latin typeface="Cambria Math" panose="02040503050406030204" pitchFamily="18" charset="0"/>
                <a:ea typeface="Cambria Math" panose="02040503050406030204" pitchFamily="18" charset="0"/>
              </a:rPr>
              <a:t>GAAP: What Are ‘Generally Accepted Accounting Principles’?</a:t>
            </a:r>
          </a:p>
          <a:p>
            <a:pPr marL="0" indent="0">
              <a:lnSpc>
                <a:spcPct val="100000"/>
              </a:lnSpc>
              <a:spcBef>
                <a:spcPts val="300"/>
              </a:spcBef>
              <a:spcAft>
                <a:spcPts val="300"/>
              </a:spcAft>
              <a:buNone/>
            </a:pPr>
            <a:r>
              <a:rPr lang="en-US" sz="1200" dirty="0">
                <a:latin typeface="Cambria Math" panose="02040503050406030204" pitchFamily="18" charset="0"/>
                <a:ea typeface="Cambria Math" panose="02040503050406030204" pitchFamily="18" charset="0"/>
              </a:rPr>
              <a:t>            </a:t>
            </a:r>
            <a:r>
              <a:rPr lang="en-US" sz="1200" dirty="0">
                <a:latin typeface="Cambria Math" panose="02040503050406030204" pitchFamily="18" charset="0"/>
                <a:ea typeface="Cambria Math" panose="02040503050406030204" pitchFamily="18" charset="0"/>
                <a:hlinkClick r:id="rId4"/>
              </a:rPr>
              <a:t>https://www.nerdwallet.com/article/small-business/gaap-generally-accepted-accounting-principles</a:t>
            </a:r>
            <a:endParaRPr lang="en-US" sz="1200" dirty="0">
              <a:latin typeface="Cambria Math" panose="02040503050406030204" pitchFamily="18" charset="0"/>
              <a:ea typeface="Cambria Math" panose="02040503050406030204" pitchFamily="18" charset="0"/>
            </a:endParaRPr>
          </a:p>
          <a:p>
            <a:pPr>
              <a:lnSpc>
                <a:spcPct val="100000"/>
              </a:lnSpc>
              <a:spcBef>
                <a:spcPts val="300"/>
              </a:spcBef>
              <a:spcAft>
                <a:spcPts val="300"/>
              </a:spcAft>
            </a:pPr>
            <a:r>
              <a:rPr lang="en-US" sz="2000" dirty="0">
                <a:latin typeface="Cambria Math" panose="02040503050406030204" pitchFamily="18" charset="0"/>
                <a:ea typeface="Cambria Math" panose="02040503050406030204" pitchFamily="18" charset="0"/>
              </a:rPr>
              <a:t>What Are the Advantages and Disadvantages of Accrual Basis Accounting?</a:t>
            </a:r>
          </a:p>
          <a:p>
            <a:pPr marL="0" indent="0">
              <a:lnSpc>
                <a:spcPct val="100000"/>
              </a:lnSpc>
              <a:spcBef>
                <a:spcPts val="0"/>
              </a:spcBef>
              <a:buNone/>
            </a:pPr>
            <a:r>
              <a:rPr lang="en-US" sz="1400" dirty="0">
                <a:latin typeface="Cambria Math" panose="02040503050406030204" pitchFamily="18" charset="0"/>
                <a:ea typeface="Cambria Math" panose="02040503050406030204" pitchFamily="18" charset="0"/>
              </a:rPr>
              <a:t>        </a:t>
            </a:r>
            <a:r>
              <a:rPr lang="en-US" sz="1400" dirty="0">
                <a:latin typeface="Cambria Math" panose="02040503050406030204" pitchFamily="18" charset="0"/>
                <a:ea typeface="Cambria Math" panose="02040503050406030204" pitchFamily="18" charset="0"/>
                <a:hlinkClick r:id="rId5"/>
              </a:rPr>
              <a:t>https://smallbusiness.chron.com/sole-proprietorship-business-handle-money-58370.html</a:t>
            </a:r>
            <a:endParaRPr lang="en-US" sz="1400" dirty="0">
              <a:latin typeface="Cambria Math" panose="02040503050406030204" pitchFamily="18" charset="0"/>
              <a:ea typeface="Cambria Math" panose="02040503050406030204" pitchFamily="18" charset="0"/>
            </a:endParaRPr>
          </a:p>
          <a:p>
            <a:pPr marL="0" indent="0">
              <a:lnSpc>
                <a:spcPct val="100000"/>
              </a:lnSpc>
              <a:spcBef>
                <a:spcPts val="0"/>
              </a:spcBef>
              <a:buNone/>
            </a:pPr>
            <a:endParaRPr lang="en-US" sz="1400" dirty="0">
              <a:latin typeface="Cambria Math" panose="02040503050406030204" pitchFamily="18" charset="0"/>
              <a:ea typeface="Cambria Math" panose="02040503050406030204" pitchFamily="18" charset="0"/>
            </a:endParaRPr>
          </a:p>
          <a:p>
            <a:pPr marL="0" indent="0">
              <a:lnSpc>
                <a:spcPct val="100000"/>
              </a:lnSpc>
              <a:spcBef>
                <a:spcPts val="0"/>
              </a:spcBef>
              <a:buNone/>
            </a:pPr>
            <a:r>
              <a:rPr lang="en-US" sz="1400" dirty="0">
                <a:latin typeface="Cambria Math" panose="02040503050406030204" pitchFamily="18" charset="0"/>
                <a:ea typeface="Cambria Math" panose="02040503050406030204" pitchFamily="18" charset="0"/>
              </a:rPr>
              <a:t>        </a:t>
            </a:r>
            <a:r>
              <a:rPr lang="en-US" sz="1400" dirty="0">
                <a:latin typeface="Cambria Math" panose="02040503050406030204" pitchFamily="18" charset="0"/>
                <a:ea typeface="Cambria Math" panose="02040503050406030204" pitchFamily="18" charset="0"/>
                <a:hlinkClick r:id="rId6"/>
              </a:rPr>
              <a:t>https://connectusfund.org/6-advantages-and-disadvantages-of-accrual-basis-accounting</a:t>
            </a:r>
            <a:endParaRPr lang="en-US" sz="1400" dirty="0">
              <a:latin typeface="Cambria Math" panose="02040503050406030204" pitchFamily="18" charset="0"/>
              <a:ea typeface="Cambria Math" panose="02040503050406030204" pitchFamily="18" charset="0"/>
            </a:endParaRPr>
          </a:p>
          <a:p>
            <a:pPr marL="0" indent="0">
              <a:lnSpc>
                <a:spcPct val="100000"/>
              </a:lnSpc>
              <a:spcBef>
                <a:spcPts val="0"/>
              </a:spcBef>
              <a:buNone/>
            </a:pPr>
            <a:endParaRPr lang="en-US" sz="1600" dirty="0">
              <a:latin typeface="Cambria Math" panose="02040503050406030204" pitchFamily="18" charset="0"/>
              <a:ea typeface="Cambria Math" panose="02040503050406030204" pitchFamily="18" charset="0"/>
            </a:endParaRPr>
          </a:p>
          <a:p>
            <a:pPr marL="0" indent="0">
              <a:lnSpc>
                <a:spcPct val="100000"/>
              </a:lnSpc>
              <a:spcBef>
                <a:spcPts val="0"/>
              </a:spcBef>
              <a:buNone/>
            </a:pPr>
            <a:r>
              <a:rPr lang="en-US" sz="1600" dirty="0">
                <a:latin typeface="Cambria Math" panose="02040503050406030204" pitchFamily="18" charset="0"/>
                <a:ea typeface="Cambria Math" panose="02040503050406030204" pitchFamily="18" charset="0"/>
              </a:rPr>
              <a:t>       </a:t>
            </a:r>
            <a:r>
              <a:rPr lang="en-US" sz="1600" dirty="0">
                <a:latin typeface="Cambria Math" panose="02040503050406030204" pitchFamily="18" charset="0"/>
                <a:ea typeface="Cambria Math" panose="02040503050406030204" pitchFamily="18" charset="0"/>
                <a:hlinkClick r:id="rId7"/>
              </a:rPr>
              <a:t>https://kapa21.or.kr/bbs/dictionary/6766</a:t>
            </a:r>
            <a:endParaRPr lang="en-US" sz="1600" dirty="0">
              <a:latin typeface="Cambria Math" panose="02040503050406030204" pitchFamily="18" charset="0"/>
              <a:ea typeface="Cambria Math" panose="02040503050406030204" pitchFamily="18" charset="0"/>
            </a:endParaRPr>
          </a:p>
          <a:p>
            <a:pPr marL="0" indent="0">
              <a:lnSpc>
                <a:spcPct val="100000"/>
              </a:lnSpc>
              <a:spcBef>
                <a:spcPts val="300"/>
              </a:spcBef>
              <a:spcAft>
                <a:spcPts val="300"/>
              </a:spcAft>
              <a:buNone/>
            </a:pPr>
            <a:endParaRPr lang="en-US" sz="20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32</a:t>
            </a:fld>
            <a:endParaRPr lang="en-US" dirty="0"/>
          </a:p>
        </p:txBody>
      </p:sp>
    </p:spTree>
    <p:extLst>
      <p:ext uri="{BB962C8B-B14F-4D97-AF65-F5344CB8AC3E}">
        <p14:creationId xmlns:p14="http://schemas.microsoft.com/office/powerpoint/2010/main" val="1717767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499B-1159-41F1-A59C-1E34AE3DFE35}"/>
              </a:ext>
            </a:extLst>
          </p:cNvPr>
          <p:cNvSpPr>
            <a:spLocks noGrp="1"/>
          </p:cNvSpPr>
          <p:nvPr>
            <p:ph type="title"/>
          </p:nvPr>
        </p:nvSpPr>
        <p:spPr>
          <a:xfrm>
            <a:off x="628650" y="2481312"/>
            <a:ext cx="7886700" cy="1325563"/>
          </a:xfrm>
        </p:spPr>
        <p:txBody>
          <a:bodyPr>
            <a:normAutofit/>
          </a:bodyPr>
          <a:lstStyle/>
          <a:p>
            <a:pPr algn="ctr">
              <a:lnSpc>
                <a:spcPct val="150000"/>
              </a:lnSpc>
            </a:pPr>
            <a:r>
              <a:rPr lang="en-US" dirty="0">
                <a:latin typeface="Cambria Math" panose="02040503050406030204" pitchFamily="18" charset="0"/>
                <a:ea typeface="Cambria Math" panose="02040503050406030204" pitchFamily="18" charset="0"/>
              </a:rPr>
              <a:t>Any Questions?</a:t>
            </a:r>
          </a:p>
        </p:txBody>
      </p:sp>
      <p:sp>
        <p:nvSpPr>
          <p:cNvPr id="3" name="Slide Number Placeholder 3">
            <a:extLst>
              <a:ext uri="{FF2B5EF4-FFF2-40B4-BE49-F238E27FC236}">
                <a16:creationId xmlns:a16="http://schemas.microsoft.com/office/drawing/2014/main" id="{5D9407AF-8724-4E04-8435-F7E0D028404A}"/>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33</a:t>
            </a:fld>
            <a:endParaRPr lang="en-US" dirty="0"/>
          </a:p>
        </p:txBody>
      </p:sp>
    </p:spTree>
    <p:extLst>
      <p:ext uri="{BB962C8B-B14F-4D97-AF65-F5344CB8AC3E}">
        <p14:creationId xmlns:p14="http://schemas.microsoft.com/office/powerpoint/2010/main" val="3749382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9" y="365126"/>
            <a:ext cx="8213510" cy="1325563"/>
          </a:xfrm>
        </p:spPr>
        <p:txBody>
          <a:bodyPr/>
          <a:lstStyle/>
          <a:p>
            <a:r>
              <a:rPr lang="en-US" dirty="0">
                <a:latin typeface="Cambria Math" panose="02040503050406030204" pitchFamily="18" charset="0"/>
                <a:ea typeface="Cambria Math" panose="02040503050406030204" pitchFamily="18" charset="0"/>
              </a:rPr>
              <a:t>Recap the last class</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Aft>
                <a:spcPts val="600"/>
              </a:spcAft>
            </a:pPr>
            <a:r>
              <a:rPr lang="en-US" altLang="ko-KR" sz="2000" dirty="0">
                <a:latin typeface="Cambria Math" panose="02040503050406030204" pitchFamily="18" charset="0"/>
                <a:ea typeface="Cambria Math" panose="02040503050406030204" pitchFamily="18" charset="0"/>
              </a:rPr>
              <a:t>IAS 2 (Inventories)</a:t>
            </a:r>
          </a:p>
          <a:p>
            <a:pPr marL="0" indent="0">
              <a:lnSpc>
                <a:spcPts val="2000"/>
              </a:lnSpc>
              <a:spcAft>
                <a:spcPts val="600"/>
              </a:spcAft>
              <a:buNone/>
            </a:pPr>
            <a:r>
              <a:rPr lang="en-US" altLang="ko-KR" sz="2000" dirty="0">
                <a:latin typeface="Cambria Math" panose="02040503050406030204" pitchFamily="18" charset="0"/>
                <a:ea typeface="Cambria Math" panose="02040503050406030204" pitchFamily="18" charset="0"/>
              </a:rPr>
              <a:t>    - Paragraph 23</a:t>
            </a:r>
          </a:p>
          <a:p>
            <a:pPr marL="688975" indent="-688975">
              <a:lnSpc>
                <a:spcPts val="2000"/>
              </a:lnSpc>
              <a:spcAft>
                <a:spcPts val="600"/>
              </a:spcAft>
              <a:buNone/>
            </a:pPr>
            <a:r>
              <a:rPr lang="en-US" altLang="ko-KR" sz="2000" dirty="0">
                <a:latin typeface="Cambria Math" panose="02040503050406030204" pitchFamily="18" charset="0"/>
                <a:ea typeface="Cambria Math" panose="02040503050406030204" pitchFamily="18" charset="0"/>
              </a:rPr>
              <a:t>      23. The cost of inventories of items that are not ordinarily interchangeable and goods or services produced and segregated for specific projects shall be assigned by using specific identification of their individual costs.</a:t>
            </a:r>
          </a:p>
          <a:p>
            <a:pPr marL="688975" indent="-688975">
              <a:lnSpc>
                <a:spcPts val="2000"/>
              </a:lnSpc>
              <a:spcAft>
                <a:spcPts val="600"/>
              </a:spcAft>
              <a:buNone/>
            </a:pPr>
            <a:endParaRPr lang="en-US" altLang="ko-KR" sz="2000" dirty="0">
              <a:latin typeface="Cambria Math" panose="02040503050406030204" pitchFamily="18" charset="0"/>
              <a:ea typeface="Cambria Math" panose="02040503050406030204" pitchFamily="18" charset="0"/>
            </a:endParaRPr>
          </a:p>
          <a:p>
            <a:pPr>
              <a:lnSpc>
                <a:spcPct val="100000"/>
              </a:lnSpc>
              <a:spcBef>
                <a:spcPts val="300"/>
              </a:spcBef>
              <a:spcAft>
                <a:spcPts val="600"/>
              </a:spcAft>
            </a:pPr>
            <a:r>
              <a:rPr lang="en-US" altLang="ko-KR" sz="2000" dirty="0">
                <a:latin typeface="Cambria Math" panose="02040503050406030204" pitchFamily="18" charset="0"/>
                <a:ea typeface="Cambria Math" panose="02040503050406030204" pitchFamily="18" charset="0"/>
              </a:rPr>
              <a:t>K-IFRS 1002 Inventory</a:t>
            </a:r>
          </a:p>
          <a:p>
            <a:pPr marL="688975" indent="-688975">
              <a:lnSpc>
                <a:spcPct val="100000"/>
              </a:lnSpc>
              <a:spcBef>
                <a:spcPts val="300"/>
              </a:spcBef>
              <a:spcAft>
                <a:spcPts val="600"/>
              </a:spcAft>
              <a:buNone/>
            </a:pPr>
            <a:r>
              <a:rPr lang="en-US" altLang="ko-KR" sz="2000" dirty="0">
                <a:latin typeface="Cambria Math" panose="02040503050406030204" pitchFamily="18" charset="0"/>
                <a:ea typeface="Cambria Math" panose="02040503050406030204" pitchFamily="18" charset="0"/>
              </a:rPr>
              <a:t>      23. </a:t>
            </a:r>
            <a:r>
              <a:rPr lang="ko-KR" altLang="en-US" sz="2000" dirty="0">
                <a:latin typeface="Cambria Math" panose="02040503050406030204" pitchFamily="18" charset="0"/>
                <a:ea typeface="Cambria Math" panose="02040503050406030204" pitchFamily="18" charset="0"/>
              </a:rPr>
              <a:t>통상적으로 상호 교환될 수 없는 재고자산항목의 원가와 특정 프로젝트별로 생산되고 분리되는 재화 또는 용역의 원가는 개별법을 사용하여 결정한다</a:t>
            </a:r>
            <a:r>
              <a:rPr lang="en-US" altLang="ko-KR" sz="2000" dirty="0">
                <a:latin typeface="Cambria Math" panose="02040503050406030204" pitchFamily="18" charset="0"/>
                <a:ea typeface="Cambria Math" panose="02040503050406030204" pitchFamily="18" charset="0"/>
              </a:rPr>
              <a:t>.</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4</a:t>
            </a:fld>
            <a:endParaRPr lang="en-US" dirty="0"/>
          </a:p>
        </p:txBody>
      </p:sp>
    </p:spTree>
    <p:extLst>
      <p:ext uri="{BB962C8B-B14F-4D97-AF65-F5344CB8AC3E}">
        <p14:creationId xmlns:p14="http://schemas.microsoft.com/office/powerpoint/2010/main" val="13312921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9" y="365126"/>
            <a:ext cx="8213510" cy="1325563"/>
          </a:xfrm>
        </p:spPr>
        <p:txBody>
          <a:bodyPr/>
          <a:lstStyle/>
          <a:p>
            <a:r>
              <a:rPr lang="en-US" dirty="0">
                <a:latin typeface="Cambria Math" panose="02040503050406030204" pitchFamily="18" charset="0"/>
                <a:ea typeface="Cambria Math" panose="02040503050406030204" pitchFamily="18" charset="0"/>
              </a:rPr>
              <a:t>Recap the last class</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Aft>
                <a:spcPts val="600"/>
              </a:spcAft>
            </a:pPr>
            <a:r>
              <a:rPr lang="en-US" altLang="ko-KR" sz="2000" dirty="0">
                <a:latin typeface="Cambria Math" panose="02040503050406030204" pitchFamily="18" charset="0"/>
                <a:ea typeface="Cambria Math" panose="02040503050406030204" pitchFamily="18" charset="0"/>
              </a:rPr>
              <a:t>IAS 2 (Inventories)</a:t>
            </a:r>
          </a:p>
          <a:p>
            <a:pPr marL="0" indent="0">
              <a:lnSpc>
                <a:spcPts val="2000"/>
              </a:lnSpc>
              <a:spcAft>
                <a:spcPts val="600"/>
              </a:spcAft>
              <a:buNone/>
            </a:pPr>
            <a:r>
              <a:rPr lang="en-US" altLang="ko-KR" sz="2000" dirty="0">
                <a:latin typeface="Cambria Math" panose="02040503050406030204" pitchFamily="18" charset="0"/>
                <a:ea typeface="Cambria Math" panose="02040503050406030204" pitchFamily="18" charset="0"/>
              </a:rPr>
              <a:t>    - Paragraph 24</a:t>
            </a:r>
          </a:p>
          <a:p>
            <a:pPr marL="688975" indent="-688975">
              <a:lnSpc>
                <a:spcPts val="2000"/>
              </a:lnSpc>
              <a:spcAft>
                <a:spcPts val="600"/>
              </a:spcAft>
              <a:buNone/>
            </a:pPr>
            <a:r>
              <a:rPr lang="en-US" altLang="ko-KR" sz="2000" dirty="0">
                <a:latin typeface="Cambria Math" panose="02040503050406030204" pitchFamily="18" charset="0"/>
                <a:ea typeface="Cambria Math" panose="02040503050406030204" pitchFamily="18" charset="0"/>
              </a:rPr>
              <a:t>      24. Specific identification of cost means that specific costs are attributed to identified items of inventory. This is the appropriate treatment for items that are segregated for a specific project, regardless of whether they have been bought or produced. However, specific identification of costs is </a:t>
            </a:r>
            <a:r>
              <a:rPr lang="en-US" altLang="ko-KR" sz="2000" dirty="0">
                <a:solidFill>
                  <a:srgbClr val="C00000"/>
                </a:solidFill>
                <a:latin typeface="Cambria Math" panose="02040503050406030204" pitchFamily="18" charset="0"/>
                <a:ea typeface="Cambria Math" panose="02040503050406030204" pitchFamily="18" charset="0"/>
              </a:rPr>
              <a:t>inappropriate when there are large numbers of items of inventory that are ordinarily interchangeable.</a:t>
            </a:r>
            <a:r>
              <a:rPr lang="en-US" altLang="ko-KR" sz="2000" dirty="0">
                <a:latin typeface="Cambria Math" panose="02040503050406030204" pitchFamily="18" charset="0"/>
                <a:ea typeface="Cambria Math" panose="02040503050406030204" pitchFamily="18" charset="0"/>
              </a:rPr>
              <a:t> In such circumstances, the method of selecting those items that remain in inventories could be used to obtain predetermined effects on profit or loss.</a:t>
            </a: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5</a:t>
            </a:fld>
            <a:endParaRPr lang="en-US" dirty="0"/>
          </a:p>
        </p:txBody>
      </p:sp>
    </p:spTree>
    <p:extLst>
      <p:ext uri="{BB962C8B-B14F-4D97-AF65-F5344CB8AC3E}">
        <p14:creationId xmlns:p14="http://schemas.microsoft.com/office/powerpoint/2010/main" val="2809289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499B-1159-41F1-A59C-1E34AE3DFE35}"/>
              </a:ext>
            </a:extLst>
          </p:cNvPr>
          <p:cNvSpPr>
            <a:spLocks noGrp="1"/>
          </p:cNvSpPr>
          <p:nvPr>
            <p:ph type="title"/>
          </p:nvPr>
        </p:nvSpPr>
        <p:spPr>
          <a:xfrm>
            <a:off x="628650" y="2481312"/>
            <a:ext cx="7886700" cy="1325563"/>
          </a:xfrm>
        </p:spPr>
        <p:txBody>
          <a:bodyPr>
            <a:normAutofit/>
          </a:bodyPr>
          <a:lstStyle/>
          <a:p>
            <a:pPr algn="ctr">
              <a:lnSpc>
                <a:spcPct val="150000"/>
              </a:lnSpc>
            </a:pPr>
            <a:r>
              <a:rPr lang="en-US" dirty="0">
                <a:latin typeface="Cambria Math" panose="02040503050406030204" pitchFamily="18" charset="0"/>
                <a:ea typeface="Cambria Math" panose="02040503050406030204" pitchFamily="18" charset="0"/>
              </a:rPr>
              <a:t>Any Questions?</a:t>
            </a:r>
          </a:p>
        </p:txBody>
      </p:sp>
      <p:sp>
        <p:nvSpPr>
          <p:cNvPr id="3" name="Slide Number Placeholder 3">
            <a:extLst>
              <a:ext uri="{FF2B5EF4-FFF2-40B4-BE49-F238E27FC236}">
                <a16:creationId xmlns:a16="http://schemas.microsoft.com/office/drawing/2014/main" id="{5D9407AF-8724-4E04-8435-F7E0D028404A}"/>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6</a:t>
            </a:fld>
            <a:endParaRPr lang="en-US" dirty="0"/>
          </a:p>
        </p:txBody>
      </p:sp>
    </p:spTree>
    <p:extLst>
      <p:ext uri="{BB962C8B-B14F-4D97-AF65-F5344CB8AC3E}">
        <p14:creationId xmlns:p14="http://schemas.microsoft.com/office/powerpoint/2010/main" val="1945851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9" y="365126"/>
            <a:ext cx="8213510" cy="1325563"/>
          </a:xfrm>
        </p:spPr>
        <p:txBody>
          <a:bodyPr/>
          <a:lstStyle/>
          <a:p>
            <a:r>
              <a:rPr lang="en-US" dirty="0">
                <a:latin typeface="Cambria Math" panose="02040503050406030204" pitchFamily="18" charset="0"/>
                <a:ea typeface="Cambria Math" panose="02040503050406030204" pitchFamily="18" charset="0"/>
              </a:rPr>
              <a:t>Cash and Internal Control</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Aft>
                <a:spcPts val="500"/>
              </a:spcAft>
            </a:pPr>
            <a:r>
              <a:rPr lang="en-US" sz="2000" dirty="0">
                <a:latin typeface="Cambria Math" panose="02040503050406030204" pitchFamily="18" charset="0"/>
                <a:ea typeface="Cambria Math" panose="02040503050406030204" pitchFamily="18" charset="0"/>
              </a:rPr>
              <a:t>Cash</a:t>
            </a:r>
          </a:p>
          <a:p>
            <a:pPr marL="0" indent="0">
              <a:lnSpc>
                <a:spcPts val="2000"/>
              </a:lnSpc>
              <a:spcAft>
                <a:spcPts val="500"/>
              </a:spcAft>
              <a:buNone/>
            </a:pPr>
            <a:r>
              <a:rPr lang="en-US" sz="2000" dirty="0">
                <a:latin typeface="Cambria Math" panose="02040503050406030204" pitchFamily="18" charset="0"/>
                <a:ea typeface="Cambria Math" panose="02040503050406030204" pitchFamily="18" charset="0"/>
              </a:rPr>
              <a:t>      - Cash is essential in operating business</a:t>
            </a:r>
          </a:p>
          <a:p>
            <a:pPr marL="0" indent="0">
              <a:lnSpc>
                <a:spcPts val="2000"/>
              </a:lnSpc>
              <a:spcAft>
                <a:spcPts val="500"/>
              </a:spcAft>
              <a:buNone/>
            </a:pPr>
            <a:r>
              <a:rPr lang="en-US" sz="2000" dirty="0">
                <a:latin typeface="Cambria Math" panose="02040503050406030204" pitchFamily="18" charset="0"/>
                <a:ea typeface="Cambria Math" panose="02040503050406030204" pitchFamily="18" charset="0"/>
              </a:rPr>
              <a:t>      - Cash should be monitored carefully</a:t>
            </a:r>
          </a:p>
          <a:p>
            <a:pPr marL="0" indent="0">
              <a:lnSpc>
                <a:spcPts val="2000"/>
              </a:lnSpc>
              <a:spcAft>
                <a:spcPts val="500"/>
              </a:spcAft>
              <a:buNone/>
            </a:pPr>
            <a:r>
              <a:rPr lang="en-US" sz="2000" dirty="0">
                <a:latin typeface="Cambria Math" panose="02040503050406030204" pitchFamily="18" charset="0"/>
                <a:ea typeface="Cambria Math" panose="02040503050406030204" pitchFamily="18" charset="0"/>
              </a:rPr>
              <a:t>         (For example, which items should be monitored more carefully?</a:t>
            </a:r>
          </a:p>
          <a:p>
            <a:pPr marL="0" indent="0">
              <a:lnSpc>
                <a:spcPts val="2000"/>
              </a:lnSpc>
              <a:spcAft>
                <a:spcPts val="1800"/>
              </a:spcAft>
              <a:buNone/>
            </a:pPr>
            <a:r>
              <a:rPr lang="en-US" sz="2000" dirty="0">
                <a:latin typeface="Cambria Math" panose="02040503050406030204" pitchFamily="18" charset="0"/>
                <a:ea typeface="Cambria Math" panose="02040503050406030204" pitchFamily="18" charset="0"/>
              </a:rPr>
              <a:t>           Cash, diamond, building, large machinery, land, bolts and nuts?)</a:t>
            </a:r>
          </a:p>
          <a:p>
            <a:pPr>
              <a:lnSpc>
                <a:spcPts val="2000"/>
              </a:lnSpc>
              <a:spcAft>
                <a:spcPts val="500"/>
              </a:spcAft>
            </a:pPr>
            <a:r>
              <a:rPr lang="en-US" sz="2000" dirty="0">
                <a:latin typeface="Cambria Math" panose="02040503050406030204" pitchFamily="18" charset="0"/>
                <a:ea typeface="Cambria Math" panose="02040503050406030204" pitchFamily="18" charset="0"/>
              </a:rPr>
              <a:t>Internal control</a:t>
            </a:r>
          </a:p>
          <a:p>
            <a:pPr marL="0" indent="0">
              <a:lnSpc>
                <a:spcPts val="2000"/>
              </a:lnSpc>
              <a:spcAft>
                <a:spcPts val="500"/>
              </a:spcAft>
              <a:buNone/>
            </a:pPr>
            <a:r>
              <a:rPr lang="en-US" sz="2000" dirty="0">
                <a:latin typeface="Cambria Math" panose="02040503050406030204" pitchFamily="18" charset="0"/>
                <a:ea typeface="Cambria Math" panose="02040503050406030204" pitchFamily="18" charset="0"/>
              </a:rPr>
              <a:t>      - Segregation of duties</a:t>
            </a:r>
          </a:p>
          <a:p>
            <a:pPr marL="514350" indent="-514350">
              <a:lnSpc>
                <a:spcPts val="2000"/>
              </a:lnSpc>
              <a:spcAft>
                <a:spcPts val="500"/>
              </a:spcAft>
              <a:buNone/>
            </a:pPr>
            <a:r>
              <a:rPr lang="en-US" sz="2000" dirty="0">
                <a:latin typeface="Cambria Math" panose="02040503050406030204" pitchFamily="18" charset="0"/>
                <a:ea typeface="Cambria Math" panose="02040503050406030204" pitchFamily="18" charset="0"/>
              </a:rPr>
              <a:t>      - Inventory management, sales </a:t>
            </a:r>
            <a:r>
              <a:rPr lang="en-US" sz="2000" dirty="0" smtClean="0">
                <a:latin typeface="Cambria Math" panose="02040503050406030204" pitchFamily="18" charset="0"/>
                <a:ea typeface="Cambria Math" panose="02040503050406030204" pitchFamily="18" charset="0"/>
              </a:rPr>
              <a:t>activity, </a:t>
            </a:r>
            <a:r>
              <a:rPr lang="en-US" sz="2000" dirty="0">
                <a:latin typeface="Cambria Math" panose="02040503050406030204" pitchFamily="18" charset="0"/>
                <a:ea typeface="Cambria Math" panose="02040503050406030204" pitchFamily="18" charset="0"/>
              </a:rPr>
              <a:t>receivable collection, accounting department</a:t>
            </a:r>
          </a:p>
          <a:p>
            <a:pPr marL="0" indent="0">
              <a:lnSpc>
                <a:spcPts val="2000"/>
              </a:lnSpc>
              <a:spcAft>
                <a:spcPts val="500"/>
              </a:spcAft>
              <a:buNone/>
            </a:pPr>
            <a:endParaRPr lang="en-US" sz="20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7</a:t>
            </a:fld>
            <a:endParaRPr lang="en-US" dirty="0"/>
          </a:p>
        </p:txBody>
      </p:sp>
    </p:spTree>
    <p:extLst>
      <p:ext uri="{BB962C8B-B14F-4D97-AF65-F5344CB8AC3E}">
        <p14:creationId xmlns:p14="http://schemas.microsoft.com/office/powerpoint/2010/main" val="3329519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9" y="365126"/>
            <a:ext cx="8213510" cy="1325563"/>
          </a:xfrm>
        </p:spPr>
        <p:txBody>
          <a:bodyPr/>
          <a:lstStyle/>
          <a:p>
            <a:r>
              <a:rPr lang="en-US" dirty="0">
                <a:latin typeface="Cambria Math" panose="02040503050406030204" pitchFamily="18" charset="0"/>
                <a:ea typeface="Cambria Math" panose="02040503050406030204" pitchFamily="18" charset="0"/>
              </a:rPr>
              <a:t>Financial </a:t>
            </a:r>
            <a:r>
              <a:rPr lang="en-US" dirty="0" smtClean="0">
                <a:latin typeface="Cambria Math" panose="02040503050406030204" pitchFamily="18" charset="0"/>
                <a:ea typeface="Cambria Math" panose="02040503050406030204" pitchFamily="18" charset="0"/>
              </a:rPr>
              <a:t>Asset</a:t>
            </a:r>
            <a:endParaRPr lang="en-US"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Aft>
                <a:spcPts val="500"/>
              </a:spcAft>
            </a:pPr>
            <a:r>
              <a:rPr lang="en-US" sz="2000" dirty="0">
                <a:latin typeface="Cambria Math" panose="02040503050406030204" pitchFamily="18" charset="0"/>
                <a:ea typeface="Cambria Math" panose="02040503050406030204" pitchFamily="18" charset="0"/>
              </a:rPr>
              <a:t>Financial </a:t>
            </a:r>
            <a:r>
              <a:rPr lang="en-US" sz="2000" dirty="0" smtClean="0">
                <a:latin typeface="Cambria Math" panose="02040503050406030204" pitchFamily="18" charset="0"/>
                <a:ea typeface="Cambria Math" panose="02040503050406030204" pitchFamily="18" charset="0"/>
              </a:rPr>
              <a:t>Asset</a:t>
            </a:r>
            <a:endParaRPr lang="en-US" sz="2000" dirty="0">
              <a:latin typeface="Cambria Math" panose="02040503050406030204" pitchFamily="18" charset="0"/>
              <a:ea typeface="Cambria Math" panose="02040503050406030204" pitchFamily="18" charset="0"/>
            </a:endParaRPr>
          </a:p>
          <a:p>
            <a:pPr marL="0" indent="0">
              <a:lnSpc>
                <a:spcPts val="2000"/>
              </a:lnSpc>
              <a:spcAft>
                <a:spcPts val="500"/>
              </a:spcAft>
              <a:buNone/>
            </a:pPr>
            <a:r>
              <a:rPr lang="en-US" sz="2000" dirty="0">
                <a:latin typeface="Cambria Math" panose="02040503050406030204" pitchFamily="18" charset="0"/>
                <a:ea typeface="Cambria Math" panose="02040503050406030204" pitchFamily="18" charset="0"/>
              </a:rPr>
              <a:t>    - IAS 32 Paragraph 11</a:t>
            </a:r>
          </a:p>
          <a:p>
            <a:pPr marL="0" indent="0">
              <a:lnSpc>
                <a:spcPts val="2000"/>
              </a:lnSpc>
              <a:spcAft>
                <a:spcPts val="500"/>
              </a:spcAft>
              <a:buNone/>
            </a:pPr>
            <a:r>
              <a:rPr lang="en-US" sz="2000" dirty="0">
                <a:latin typeface="Cambria Math" panose="02040503050406030204" pitchFamily="18" charset="0"/>
                <a:ea typeface="Cambria Math" panose="02040503050406030204" pitchFamily="18" charset="0"/>
              </a:rPr>
              <a:t>    - A financial asset is any asset that is:</a:t>
            </a:r>
          </a:p>
          <a:p>
            <a:pPr marL="801688" indent="-576263">
              <a:lnSpc>
                <a:spcPts val="2000"/>
              </a:lnSpc>
              <a:spcAft>
                <a:spcPts val="500"/>
              </a:spcAft>
              <a:buNone/>
            </a:pPr>
            <a:r>
              <a:rPr lang="en-US" sz="2000" dirty="0">
                <a:latin typeface="Cambria Math" panose="02040503050406030204" pitchFamily="18" charset="0"/>
                <a:ea typeface="Cambria Math" panose="02040503050406030204" pitchFamily="18" charset="0"/>
              </a:rPr>
              <a:t>    (a) cash;</a:t>
            </a:r>
          </a:p>
          <a:p>
            <a:pPr marL="801688" indent="-576263">
              <a:lnSpc>
                <a:spcPts val="2000"/>
              </a:lnSpc>
              <a:spcAft>
                <a:spcPts val="500"/>
              </a:spcAft>
              <a:buNone/>
            </a:pPr>
            <a:r>
              <a:rPr lang="en-US" sz="2000" dirty="0">
                <a:latin typeface="Cambria Math" panose="02040503050406030204" pitchFamily="18" charset="0"/>
                <a:ea typeface="Cambria Math" panose="02040503050406030204" pitchFamily="18" charset="0"/>
              </a:rPr>
              <a:t>    (b) an equity instrument of another entity;</a:t>
            </a:r>
          </a:p>
          <a:p>
            <a:pPr marL="801688" indent="-576263">
              <a:lnSpc>
                <a:spcPts val="2000"/>
              </a:lnSpc>
              <a:spcAft>
                <a:spcPts val="500"/>
              </a:spcAft>
              <a:buNone/>
            </a:pPr>
            <a:r>
              <a:rPr lang="en-US" sz="2000" dirty="0">
                <a:latin typeface="Cambria Math" panose="02040503050406030204" pitchFamily="18" charset="0"/>
                <a:ea typeface="Cambria Math" panose="02040503050406030204" pitchFamily="18" charset="0"/>
              </a:rPr>
              <a:t>    (c) a contractual right:</a:t>
            </a:r>
          </a:p>
          <a:p>
            <a:pPr marL="801688" indent="-576263">
              <a:lnSpc>
                <a:spcPts val="2000"/>
              </a:lnSpc>
              <a:spcAft>
                <a:spcPts val="500"/>
              </a:spcAft>
              <a:buNone/>
            </a:pPr>
            <a:r>
              <a:rPr lang="en-US" sz="2000" dirty="0">
                <a:latin typeface="Cambria Math" panose="02040503050406030204" pitchFamily="18" charset="0"/>
                <a:ea typeface="Cambria Math" panose="02040503050406030204" pitchFamily="18" charset="0"/>
              </a:rPr>
              <a:t>    (d) a contract that will or may be settled in the entity’s own equity instruments with some </a:t>
            </a:r>
            <a:r>
              <a:rPr lang="en-US" sz="2000" dirty="0" err="1">
                <a:latin typeface="Cambria Math" panose="02040503050406030204" pitchFamily="18" charset="0"/>
                <a:ea typeface="Cambria Math" panose="02040503050406030204" pitchFamily="18" charset="0"/>
              </a:rPr>
              <a:t>consition</a:t>
            </a:r>
            <a:r>
              <a:rPr lang="en-US" sz="2000" dirty="0">
                <a:latin typeface="Cambria Math" panose="02040503050406030204" pitchFamily="18" charset="0"/>
                <a:ea typeface="Cambria Math" panose="02040503050406030204" pitchFamily="18" charset="0"/>
              </a:rPr>
              <a:t>(s)</a:t>
            </a:r>
          </a:p>
          <a:p>
            <a:pPr>
              <a:lnSpc>
                <a:spcPts val="2000"/>
              </a:lnSpc>
              <a:spcAft>
                <a:spcPts val="500"/>
              </a:spcAft>
            </a:pPr>
            <a:r>
              <a:rPr lang="en-US" sz="2000" dirty="0">
                <a:latin typeface="Cambria Math" panose="02040503050406030204" pitchFamily="18" charset="0"/>
                <a:ea typeface="Cambria Math" panose="02040503050406030204" pitchFamily="18" charset="0"/>
              </a:rPr>
              <a:t>Common example</a:t>
            </a:r>
          </a:p>
          <a:p>
            <a:pPr marL="0" indent="0">
              <a:lnSpc>
                <a:spcPts val="2000"/>
              </a:lnSpc>
              <a:spcAft>
                <a:spcPts val="500"/>
              </a:spcAft>
              <a:buNone/>
            </a:pPr>
            <a:r>
              <a:rPr lang="en-US" sz="2000" dirty="0">
                <a:latin typeface="Cambria Math" panose="02040503050406030204" pitchFamily="18" charset="0"/>
                <a:ea typeface="Cambria Math" panose="02040503050406030204" pitchFamily="18" charset="0"/>
              </a:rPr>
              <a:t>      - Investing stocks or bonds</a:t>
            </a:r>
          </a:p>
          <a:p>
            <a:pPr marL="0" indent="0">
              <a:lnSpc>
                <a:spcPts val="2000"/>
              </a:lnSpc>
              <a:spcAft>
                <a:spcPts val="500"/>
              </a:spcAft>
              <a:buNone/>
            </a:pPr>
            <a:r>
              <a:rPr lang="en-US" sz="2000" dirty="0">
                <a:latin typeface="Cambria Math" panose="02040503050406030204" pitchFamily="18" charset="0"/>
                <a:ea typeface="Cambria Math" panose="02040503050406030204" pitchFamily="18" charset="0"/>
              </a:rPr>
              <a:t>      -  IAS 28 is also related.</a:t>
            </a:r>
          </a:p>
          <a:p>
            <a:pPr marL="0" indent="0">
              <a:lnSpc>
                <a:spcPts val="2000"/>
              </a:lnSpc>
              <a:spcAft>
                <a:spcPts val="500"/>
              </a:spcAft>
              <a:buNone/>
            </a:pPr>
            <a:endParaRPr lang="en-US" sz="2000" dirty="0">
              <a:latin typeface="Cambria Math" panose="02040503050406030204" pitchFamily="18" charset="0"/>
              <a:ea typeface="Cambria Math" panose="02040503050406030204" pitchFamily="18" charset="0"/>
            </a:endParaRPr>
          </a:p>
          <a:p>
            <a:pPr marL="0" indent="0">
              <a:lnSpc>
                <a:spcPts val="2000"/>
              </a:lnSpc>
              <a:spcAft>
                <a:spcPts val="500"/>
              </a:spcAft>
              <a:buNone/>
            </a:pPr>
            <a:endParaRPr lang="en-US" sz="20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8</a:t>
            </a:fld>
            <a:endParaRPr lang="en-US" dirty="0"/>
          </a:p>
        </p:txBody>
      </p:sp>
    </p:spTree>
    <p:extLst>
      <p:ext uri="{BB962C8B-B14F-4D97-AF65-F5344CB8AC3E}">
        <p14:creationId xmlns:p14="http://schemas.microsoft.com/office/powerpoint/2010/main" val="813647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31F7-465A-4826-BBD0-BA0C477D07BF}"/>
              </a:ext>
            </a:extLst>
          </p:cNvPr>
          <p:cNvSpPr>
            <a:spLocks noGrp="1"/>
          </p:cNvSpPr>
          <p:nvPr>
            <p:ph type="title"/>
          </p:nvPr>
        </p:nvSpPr>
        <p:spPr>
          <a:xfrm>
            <a:off x="628649" y="365126"/>
            <a:ext cx="8213510" cy="1325563"/>
          </a:xfrm>
        </p:spPr>
        <p:txBody>
          <a:bodyPr/>
          <a:lstStyle/>
          <a:p>
            <a:r>
              <a:rPr lang="en-US" dirty="0">
                <a:latin typeface="Cambria Math" panose="02040503050406030204" pitchFamily="18" charset="0"/>
                <a:ea typeface="Cambria Math" panose="02040503050406030204" pitchFamily="18" charset="0"/>
              </a:rPr>
              <a:t>Financial Asset</a:t>
            </a:r>
          </a:p>
        </p:txBody>
      </p:sp>
      <p:sp>
        <p:nvSpPr>
          <p:cNvPr id="3" name="Content Placeholder 2">
            <a:extLst>
              <a:ext uri="{FF2B5EF4-FFF2-40B4-BE49-F238E27FC236}">
                <a16:creationId xmlns:a16="http://schemas.microsoft.com/office/drawing/2014/main" id="{900FCA5A-80AF-418F-8427-92AB26934A87}"/>
              </a:ext>
            </a:extLst>
          </p:cNvPr>
          <p:cNvSpPr>
            <a:spLocks noGrp="1"/>
          </p:cNvSpPr>
          <p:nvPr>
            <p:ph idx="1"/>
          </p:nvPr>
        </p:nvSpPr>
        <p:spPr>
          <a:xfrm>
            <a:off x="628650" y="1825625"/>
            <a:ext cx="8071730" cy="4351338"/>
          </a:xfrm>
        </p:spPr>
        <p:txBody>
          <a:bodyPr>
            <a:noAutofit/>
          </a:bodyPr>
          <a:lstStyle/>
          <a:p>
            <a:pPr>
              <a:lnSpc>
                <a:spcPts val="2000"/>
              </a:lnSpc>
              <a:spcAft>
                <a:spcPts val="500"/>
              </a:spcAft>
            </a:pPr>
            <a:r>
              <a:rPr lang="en-US" sz="2000" dirty="0" smtClean="0">
                <a:latin typeface="Cambria Math" panose="02040503050406030204" pitchFamily="18" charset="0"/>
                <a:ea typeface="Cambria Math" panose="02040503050406030204" pitchFamily="18" charset="0"/>
              </a:rPr>
              <a:t>Stock</a:t>
            </a:r>
            <a:endParaRPr lang="en-US" sz="2000" dirty="0">
              <a:latin typeface="Cambria Math" panose="02040503050406030204" pitchFamily="18" charset="0"/>
              <a:ea typeface="Cambria Math" panose="02040503050406030204" pitchFamily="18" charset="0"/>
            </a:endParaRPr>
          </a:p>
          <a:p>
            <a:pPr marL="0" indent="0">
              <a:lnSpc>
                <a:spcPts val="2000"/>
              </a:lnSpc>
              <a:spcAft>
                <a:spcPts val="500"/>
              </a:spcAft>
              <a:buNone/>
            </a:pPr>
            <a:r>
              <a:rPr lang="en-US" sz="2000" dirty="0">
                <a:latin typeface="Cambria Math" panose="02040503050406030204" pitchFamily="18" charset="0"/>
                <a:ea typeface="Cambria Math" panose="02040503050406030204" pitchFamily="18" charset="0"/>
              </a:rPr>
              <a:t>    - Equity of other company</a:t>
            </a:r>
          </a:p>
          <a:p>
            <a:pPr>
              <a:lnSpc>
                <a:spcPts val="2000"/>
              </a:lnSpc>
              <a:spcAft>
                <a:spcPts val="500"/>
              </a:spcAft>
            </a:pPr>
            <a:r>
              <a:rPr lang="en-US" sz="2000" dirty="0">
                <a:latin typeface="Cambria Math" panose="02040503050406030204" pitchFamily="18" charset="0"/>
                <a:ea typeface="Cambria Math" panose="02040503050406030204" pitchFamily="18" charset="0"/>
              </a:rPr>
              <a:t>Bond</a:t>
            </a:r>
          </a:p>
          <a:p>
            <a:pPr marL="514350" indent="-514350">
              <a:lnSpc>
                <a:spcPts val="2000"/>
              </a:lnSpc>
              <a:spcAft>
                <a:spcPts val="500"/>
              </a:spcAft>
              <a:buNone/>
            </a:pPr>
            <a:r>
              <a:rPr lang="en-US" sz="2000" dirty="0">
                <a:latin typeface="Cambria Math" panose="02040503050406030204" pitchFamily="18" charset="0"/>
                <a:ea typeface="Cambria Math" panose="02040503050406030204" pitchFamily="18" charset="0"/>
              </a:rPr>
              <a:t>      - Future payments of principal and interest on the principal amount outstanding</a:t>
            </a:r>
          </a:p>
          <a:p>
            <a:pPr marL="0" indent="0">
              <a:lnSpc>
                <a:spcPts val="2000"/>
              </a:lnSpc>
              <a:spcAft>
                <a:spcPts val="500"/>
              </a:spcAft>
              <a:buNone/>
            </a:pPr>
            <a:endParaRPr lang="en-US" sz="2000" dirty="0">
              <a:latin typeface="Cambria Math" panose="02040503050406030204" pitchFamily="18"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4A55F42E-9D66-4906-9E51-BA5069752672}"/>
              </a:ext>
            </a:extLst>
          </p:cNvPr>
          <p:cNvSpPr>
            <a:spLocks noGrp="1"/>
          </p:cNvSpPr>
          <p:nvPr>
            <p:ph type="sldNum" sz="quarter" idx="12"/>
          </p:nvPr>
        </p:nvSpPr>
        <p:spPr>
          <a:xfrm>
            <a:off x="6457950" y="6356351"/>
            <a:ext cx="2057400" cy="365125"/>
          </a:xfrm>
        </p:spPr>
        <p:txBody>
          <a:bodyPr/>
          <a:lstStyle/>
          <a:p>
            <a:fld id="{7C2FE7DF-0F52-4111-9596-32033343E99C}" type="slidenum">
              <a:rPr lang="en-US" smtClean="0"/>
              <a:t>9</a:t>
            </a:fld>
            <a:endParaRPr lang="en-US" dirty="0"/>
          </a:p>
        </p:txBody>
      </p:sp>
      <p:pic>
        <p:nvPicPr>
          <p:cNvPr id="6" name="Picture 5">
            <a:extLst>
              <a:ext uri="{FF2B5EF4-FFF2-40B4-BE49-F238E27FC236}">
                <a16:creationId xmlns:a16="http://schemas.microsoft.com/office/drawing/2014/main" id="{E19124A8-8664-48DE-BEBD-48B526F3D656}"/>
              </a:ext>
            </a:extLst>
          </p:cNvPr>
          <p:cNvPicPr>
            <a:picLocks noChangeAspect="1"/>
          </p:cNvPicPr>
          <p:nvPr/>
        </p:nvPicPr>
        <p:blipFill>
          <a:blip r:embed="rId2"/>
          <a:stretch>
            <a:fillRect/>
          </a:stretch>
        </p:blipFill>
        <p:spPr>
          <a:xfrm>
            <a:off x="1685806" y="2294679"/>
            <a:ext cx="7014574" cy="4198195"/>
          </a:xfrm>
          <a:prstGeom prst="rect">
            <a:avLst/>
          </a:prstGeom>
        </p:spPr>
      </p:pic>
      <p:pic>
        <p:nvPicPr>
          <p:cNvPr id="10" name="Picture 9">
            <a:extLst>
              <a:ext uri="{FF2B5EF4-FFF2-40B4-BE49-F238E27FC236}">
                <a16:creationId xmlns:a16="http://schemas.microsoft.com/office/drawing/2014/main" id="{BC6CEE7C-B7F7-432A-9A7D-E4DA449693F2}"/>
              </a:ext>
            </a:extLst>
          </p:cNvPr>
          <p:cNvPicPr>
            <a:picLocks noChangeAspect="1"/>
          </p:cNvPicPr>
          <p:nvPr/>
        </p:nvPicPr>
        <p:blipFill>
          <a:blip r:embed="rId3"/>
          <a:stretch>
            <a:fillRect/>
          </a:stretch>
        </p:blipFill>
        <p:spPr>
          <a:xfrm>
            <a:off x="1685806" y="681037"/>
            <a:ext cx="7404008" cy="6176963"/>
          </a:xfrm>
          <a:prstGeom prst="rect">
            <a:avLst/>
          </a:prstGeom>
        </p:spPr>
      </p:pic>
    </p:spTree>
    <p:extLst>
      <p:ext uri="{BB962C8B-B14F-4D97-AF65-F5344CB8AC3E}">
        <p14:creationId xmlns:p14="http://schemas.microsoft.com/office/powerpoint/2010/main" val="121758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19169</TotalTime>
  <Words>1699</Words>
  <Application>Microsoft Office PowerPoint</Application>
  <PresentationFormat>화면 슬라이드 쇼(4:3)</PresentationFormat>
  <Paragraphs>447</Paragraphs>
  <Slides>33</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33</vt:i4>
      </vt:variant>
    </vt:vector>
  </HeadingPairs>
  <TitlesOfParts>
    <vt:vector size="41" baseType="lpstr">
      <vt:lpstr>Calibri Light</vt:lpstr>
      <vt:lpstr>Calibri</vt:lpstr>
      <vt:lpstr>Wingdings</vt:lpstr>
      <vt:lpstr>맑은 고딕</vt:lpstr>
      <vt:lpstr>Cambria Math</vt:lpstr>
      <vt:lpstr>Times New Roman</vt:lpstr>
      <vt:lpstr>Arial</vt:lpstr>
      <vt:lpstr>Office Theme</vt:lpstr>
      <vt:lpstr>Cash and Financial Assets - Accounting Principles</vt:lpstr>
      <vt:lpstr>Recap the last class</vt:lpstr>
      <vt:lpstr>Recap the last class</vt:lpstr>
      <vt:lpstr>Recap the last class</vt:lpstr>
      <vt:lpstr>Recap the last class</vt:lpstr>
      <vt:lpstr>Any Questions?</vt:lpstr>
      <vt:lpstr>Cash and Internal Control</vt:lpstr>
      <vt:lpstr>Financial Asset</vt:lpstr>
      <vt:lpstr>Financial Asset</vt:lpstr>
      <vt:lpstr>Financial Asset</vt:lpstr>
      <vt:lpstr>Financial Asset</vt:lpstr>
      <vt:lpstr>Time Value of Money</vt:lpstr>
      <vt:lpstr>Time Value of Money</vt:lpstr>
      <vt:lpstr>Time Value of Money</vt:lpstr>
      <vt:lpstr>Time Value of Money</vt:lpstr>
      <vt:lpstr>Time Value of Money</vt:lpstr>
      <vt:lpstr>Time Value of Money - Summary</vt:lpstr>
      <vt:lpstr>Re-valuation</vt:lpstr>
      <vt:lpstr>Re-valuation</vt:lpstr>
      <vt:lpstr>Re-valuation</vt:lpstr>
      <vt:lpstr>Re-valuation &amp; Disposal</vt:lpstr>
      <vt:lpstr>Financial Assets – Debt type assets</vt:lpstr>
      <vt:lpstr>Equity Investment</vt:lpstr>
      <vt:lpstr>Financial Assets &amp; Equity Investment</vt:lpstr>
      <vt:lpstr>Any Questions?</vt:lpstr>
      <vt:lpstr>Trial Balance</vt:lpstr>
      <vt:lpstr>Income Statement</vt:lpstr>
      <vt:lpstr>Income Statement</vt:lpstr>
      <vt:lpstr>Income Statement</vt:lpstr>
      <vt:lpstr>Balance Sheet (Statement of Financial Position)</vt:lpstr>
      <vt:lpstr>Balance Sheet (Statement of Financial Position)</vt:lpstr>
      <vt:lpstr>Reading Material</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and textual analysis</dc:title>
  <dc:creator>YoonBen</dc:creator>
  <cp:lastModifiedBy>user</cp:lastModifiedBy>
  <cp:revision>248</cp:revision>
  <dcterms:created xsi:type="dcterms:W3CDTF">2021-07-21T22:11:42Z</dcterms:created>
  <dcterms:modified xsi:type="dcterms:W3CDTF">2022-04-04T04:41:46Z</dcterms:modified>
</cp:coreProperties>
</file>