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555" r:id="rId3"/>
    <p:sldId id="523" r:id="rId4"/>
    <p:sldId id="534" r:id="rId5"/>
    <p:sldId id="556" r:id="rId6"/>
    <p:sldId id="536" r:id="rId7"/>
    <p:sldId id="537" r:id="rId8"/>
    <p:sldId id="538" r:id="rId9"/>
    <p:sldId id="539" r:id="rId10"/>
    <p:sldId id="568" r:id="rId11"/>
    <p:sldId id="567" r:id="rId12"/>
    <p:sldId id="554" r:id="rId13"/>
    <p:sldId id="557" r:id="rId14"/>
    <p:sldId id="540" r:id="rId15"/>
    <p:sldId id="541" r:id="rId16"/>
    <p:sldId id="542" r:id="rId17"/>
    <p:sldId id="569" r:id="rId18"/>
    <p:sldId id="559" r:id="rId19"/>
    <p:sldId id="543" r:id="rId20"/>
    <p:sldId id="544" r:id="rId21"/>
    <p:sldId id="545" r:id="rId22"/>
    <p:sldId id="562" r:id="rId23"/>
    <p:sldId id="566" r:id="rId24"/>
    <p:sldId id="560" r:id="rId25"/>
    <p:sldId id="546" r:id="rId26"/>
    <p:sldId id="547" r:id="rId27"/>
    <p:sldId id="549" r:id="rId28"/>
    <p:sldId id="561" r:id="rId29"/>
    <p:sldId id="550" r:id="rId30"/>
    <p:sldId id="551" r:id="rId31"/>
    <p:sldId id="552" r:id="rId32"/>
    <p:sldId id="563" r:id="rId33"/>
    <p:sldId id="570" r:id="rId34"/>
    <p:sldId id="564" r:id="rId35"/>
    <p:sldId id="565" r:id="rId36"/>
    <p:sldId id="533" r:id="rId37"/>
    <p:sldId id="571" r:id="rId3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libri Light" panose="020F0302020204030204" pitchFamily="34" charset="0"/>
      <p:regular r:id="rId43"/>
      <p:italic r:id="rId44"/>
    </p:embeddedFont>
    <p:embeddedFont>
      <p:font typeface="Cambria Math" panose="02040503050406030204" pitchFamily="18" charset="0"/>
      <p:regular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90" y="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7197-DBD0-4A58-88D3-4D5C794107DD}"/>
              </a:ext>
            </a:extLst>
          </p:cNvPr>
          <p:cNvSpPr/>
          <p:nvPr userDrawn="1"/>
        </p:nvSpPr>
        <p:spPr>
          <a:xfrm>
            <a:off x="0" y="1623717"/>
            <a:ext cx="9144000" cy="113983"/>
          </a:xfrm>
          <a:prstGeom prst="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99E61-EA12-4CAC-9C49-17C29C7F5A02}"/>
              </a:ext>
            </a:extLst>
          </p:cNvPr>
          <p:cNvSpPr/>
          <p:nvPr userDrawn="1"/>
        </p:nvSpPr>
        <p:spPr>
          <a:xfrm>
            <a:off x="3112477" y="1624850"/>
            <a:ext cx="3094892" cy="112870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31D0-00CA-48C5-B061-023E22622900}"/>
              </a:ext>
            </a:extLst>
          </p:cNvPr>
          <p:cNvSpPr/>
          <p:nvPr userDrawn="1"/>
        </p:nvSpPr>
        <p:spPr>
          <a:xfrm>
            <a:off x="6207369" y="1623716"/>
            <a:ext cx="2936631" cy="113983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" y="2263435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Midterm Exam Solution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9" y="4315044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2022. 4.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Yangin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588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3071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873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Summary– Example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They paid salary to their employees $50 by cash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or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total salary is $50. But they paid salary to their employees 40$ by cash. And they promised that the remaining $10 will be paid next year.</a:t>
            </a: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474E2-9467-4656-88CF-A617524AD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" y="4207373"/>
            <a:ext cx="2419253" cy="1656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BFDCB-C4C8-43CE-8E67-947A6B791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779" y="4207373"/>
            <a:ext cx="3212794" cy="1772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5AA525-9BFC-4434-9479-64696CCAE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337" y="4207373"/>
            <a:ext cx="3399026" cy="177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8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5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52801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Team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78724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Make a team with two people. Prepare income statements and balance sheets from 2021 to 2023.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ST Clean-House Consulting was established with $1,000 of cash 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2021.</a:t>
            </a:r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ST Clean-House Consulting did two sanitizing activities and earned $100 from each activity.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Customers promised to give cash in the future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And the salary for employees was $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30 but it was not paid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ST Clean-House Consulting did four sanitizing activities and earned $400 from each activity.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Customers promised to give cash in the future.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And the total salary for employees is $50 but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it was not paid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                                                                                     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55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was established with $1,000 of cash 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 And they bought cleaning chemical 100 liters by paying $300 cash.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did two sanitizing activities and earned $100 from each activity. They received cash from customers. And they paid salary to their employees $30 by cash.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It spent 25 liters chemical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did four sanitizing activities and earned $400 from each activity. They received cash. And they paid salary to their employees $50 by cash.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It spent 40 liters chemical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5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#3-1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was established with $1,000 of cash 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 And they bought cleaning chemical 100 liters by paying $300.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391211" y="3256772"/>
            <a:ext cx="2780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$1,000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4514482" y="3232531"/>
            <a:ext cx="3567714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Stock(equity)         $1,000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983806" y="2868987"/>
            <a:ext cx="7098390" cy="75711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036619" y="2884074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Dec.1., 2021</a:t>
            </a:r>
            <a:endParaRPr lang="en-US" sz="1400" dirty="0">
              <a:solidFill>
                <a:srgbClr val="161BF2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A29BE4-5529-4174-9E04-819710000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07" y="4669467"/>
            <a:ext cx="2504660" cy="16627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5F7034-DC11-48F5-8964-8ABE4B7F241C}"/>
              </a:ext>
            </a:extLst>
          </p:cNvPr>
          <p:cNvSpPr txBox="1"/>
          <p:nvPr/>
        </p:nvSpPr>
        <p:spPr>
          <a:xfrm>
            <a:off x="1444024" y="4124390"/>
            <a:ext cx="2780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Chemical  (asset)   $300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1C6B9-85BE-45F0-8923-D209D2E20170}"/>
              </a:ext>
            </a:extLst>
          </p:cNvPr>
          <p:cNvSpPr txBox="1"/>
          <p:nvPr/>
        </p:nvSpPr>
        <p:spPr>
          <a:xfrm>
            <a:off x="4567295" y="4100149"/>
            <a:ext cx="3567714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              $300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9AFCAA-F25C-4475-ACBA-DCADDBDFB5A9}"/>
              </a:ext>
            </a:extLst>
          </p:cNvPr>
          <p:cNvSpPr/>
          <p:nvPr/>
        </p:nvSpPr>
        <p:spPr>
          <a:xfrm>
            <a:off x="1036619" y="3736605"/>
            <a:ext cx="7098390" cy="75711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B32BF5-6A33-4674-9649-973EA650D933}"/>
              </a:ext>
            </a:extLst>
          </p:cNvPr>
          <p:cNvSpPr txBox="1"/>
          <p:nvPr/>
        </p:nvSpPr>
        <p:spPr>
          <a:xfrm>
            <a:off x="1089432" y="3751692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Dec.1., 2021</a:t>
            </a:r>
            <a:endParaRPr lang="en-US" sz="1400" dirty="0">
              <a:solidFill>
                <a:srgbClr val="161BF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F60C5E-B60D-4D4B-913B-610BB22A8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31" y="4669466"/>
            <a:ext cx="3954719" cy="21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05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063172D-00E8-4EA7-AFEB-96A7266E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947" y="5008918"/>
            <a:ext cx="3605340" cy="18158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#3-1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did two sanitizing activities and earned $100 from each activity. They received cash from customers. And they paid salary to their employees $30 by cash.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It spent 25 liters chemical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472699" y="3320147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$100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3753998" y="3259694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$100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1418375" y="3168593"/>
            <a:ext cx="4647442" cy="406256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471188" y="3128515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May.1., 2022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4136D-E627-40B5-960E-5AB1E81013E7}"/>
              </a:ext>
            </a:extLst>
          </p:cNvPr>
          <p:cNvSpPr txBox="1"/>
          <p:nvPr/>
        </p:nvSpPr>
        <p:spPr>
          <a:xfrm>
            <a:off x="1489301" y="3789418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$100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298A5B-D6A3-410B-BD4C-EB9470D38696}"/>
              </a:ext>
            </a:extLst>
          </p:cNvPr>
          <p:cNvSpPr txBox="1"/>
          <p:nvPr/>
        </p:nvSpPr>
        <p:spPr>
          <a:xfrm>
            <a:off x="3770600" y="3747071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$100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D10AA0-C326-4ACC-9C76-5E56047636CB}"/>
              </a:ext>
            </a:extLst>
          </p:cNvPr>
          <p:cNvSpPr/>
          <p:nvPr/>
        </p:nvSpPr>
        <p:spPr>
          <a:xfrm>
            <a:off x="1434977" y="3618911"/>
            <a:ext cx="4632731" cy="45953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B6047F-60FC-474D-9B3F-1E4D20B982DA}"/>
              </a:ext>
            </a:extLst>
          </p:cNvPr>
          <p:cNvSpPr txBox="1"/>
          <p:nvPr/>
        </p:nvSpPr>
        <p:spPr>
          <a:xfrm>
            <a:off x="1487790" y="3633998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May.1., 2022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C07F5A-CDD8-48D8-AB3B-7E173A857103}"/>
              </a:ext>
            </a:extLst>
          </p:cNvPr>
          <p:cNvSpPr txBox="1"/>
          <p:nvPr/>
        </p:nvSpPr>
        <p:spPr>
          <a:xfrm>
            <a:off x="1478740" y="4294898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(expense)    $30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E1B20-E4B1-40C5-B32A-61D256CBFA30}"/>
              </a:ext>
            </a:extLst>
          </p:cNvPr>
          <p:cNvSpPr txBox="1"/>
          <p:nvPr/>
        </p:nvSpPr>
        <p:spPr>
          <a:xfrm>
            <a:off x="3760039" y="4252551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               $30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D6A2D1-1494-4F01-8DA3-CBA571288BF3}"/>
              </a:ext>
            </a:extLst>
          </p:cNvPr>
          <p:cNvSpPr/>
          <p:nvPr/>
        </p:nvSpPr>
        <p:spPr>
          <a:xfrm>
            <a:off x="1424416" y="4124391"/>
            <a:ext cx="4642089" cy="45953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A177A-7F74-4F9E-A4A8-07C681CE63E1}"/>
              </a:ext>
            </a:extLst>
          </p:cNvPr>
          <p:cNvSpPr txBox="1"/>
          <p:nvPr/>
        </p:nvSpPr>
        <p:spPr>
          <a:xfrm>
            <a:off x="1477229" y="4139478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June.20., 2022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163140-6E35-4CA0-AFDB-F46E9CC2E385}"/>
              </a:ext>
            </a:extLst>
          </p:cNvPr>
          <p:cNvSpPr txBox="1"/>
          <p:nvPr/>
        </p:nvSpPr>
        <p:spPr>
          <a:xfrm>
            <a:off x="1477234" y="4836597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Material Expense (expense)    $75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5205EC6-804F-4CF6-A74E-F5AD8704A272}"/>
              </a:ext>
            </a:extLst>
          </p:cNvPr>
          <p:cNvSpPr/>
          <p:nvPr/>
        </p:nvSpPr>
        <p:spPr>
          <a:xfrm>
            <a:off x="1422910" y="4666090"/>
            <a:ext cx="4642089" cy="45953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8933E5-1969-4A6A-A5FE-E3710BD84108}"/>
              </a:ext>
            </a:extLst>
          </p:cNvPr>
          <p:cNvSpPr txBox="1"/>
          <p:nvPr/>
        </p:nvSpPr>
        <p:spPr>
          <a:xfrm>
            <a:off x="1475723" y="4681177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May.1., 2022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65D0F8-E3C3-4D39-82A6-23B310A79368}"/>
              </a:ext>
            </a:extLst>
          </p:cNvPr>
          <p:cNvSpPr txBox="1"/>
          <p:nvPr/>
        </p:nvSpPr>
        <p:spPr>
          <a:xfrm>
            <a:off x="3785694" y="4776140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Chemical (asset)                   $75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3480BF9-0716-4414-A075-0753B536C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42" y="5250198"/>
            <a:ext cx="2486292" cy="160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#3-1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did four sanitizing activities and earned $400 from each activity. They received cash. And they paid salary to their employees $50 by cash.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It spent 40 liters chemical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228254" y="3320147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$400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3509553" y="3259694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$400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1173930" y="3168593"/>
            <a:ext cx="4647442" cy="406256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226743" y="3128515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May.1., 2023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C07F5A-CDD8-48D8-AB3B-7E173A857103}"/>
              </a:ext>
            </a:extLst>
          </p:cNvPr>
          <p:cNvSpPr txBox="1"/>
          <p:nvPr/>
        </p:nvSpPr>
        <p:spPr>
          <a:xfrm>
            <a:off x="1261454" y="3787906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(expense)    $50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E1B20-E4B1-40C5-B32A-61D256CBFA30}"/>
              </a:ext>
            </a:extLst>
          </p:cNvPr>
          <p:cNvSpPr txBox="1"/>
          <p:nvPr/>
        </p:nvSpPr>
        <p:spPr>
          <a:xfrm>
            <a:off x="3542753" y="3745559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               $50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D6A2D1-1494-4F01-8DA3-CBA571288BF3}"/>
              </a:ext>
            </a:extLst>
          </p:cNvPr>
          <p:cNvSpPr/>
          <p:nvPr/>
        </p:nvSpPr>
        <p:spPr>
          <a:xfrm>
            <a:off x="1207130" y="3617399"/>
            <a:ext cx="4642089" cy="45953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A177A-7F74-4F9E-A4A8-07C681CE63E1}"/>
              </a:ext>
            </a:extLst>
          </p:cNvPr>
          <p:cNvSpPr txBox="1"/>
          <p:nvPr/>
        </p:nvSpPr>
        <p:spPr>
          <a:xfrm>
            <a:off x="1259943" y="3632486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June.20., 2023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163140-6E35-4CA0-AFDB-F46E9CC2E385}"/>
              </a:ext>
            </a:extLst>
          </p:cNvPr>
          <p:cNvSpPr txBox="1"/>
          <p:nvPr/>
        </p:nvSpPr>
        <p:spPr>
          <a:xfrm>
            <a:off x="1259948" y="4329605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Material Expense (expense)    $120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5205EC6-804F-4CF6-A74E-F5AD8704A272}"/>
              </a:ext>
            </a:extLst>
          </p:cNvPr>
          <p:cNvSpPr/>
          <p:nvPr/>
        </p:nvSpPr>
        <p:spPr>
          <a:xfrm>
            <a:off x="1205624" y="4159098"/>
            <a:ext cx="4642089" cy="45953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8933E5-1969-4A6A-A5FE-E3710BD84108}"/>
              </a:ext>
            </a:extLst>
          </p:cNvPr>
          <p:cNvSpPr txBox="1"/>
          <p:nvPr/>
        </p:nvSpPr>
        <p:spPr>
          <a:xfrm>
            <a:off x="1258437" y="4174185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May.1., 2023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65D0F8-E3C3-4D39-82A6-23B310A79368}"/>
              </a:ext>
            </a:extLst>
          </p:cNvPr>
          <p:cNvSpPr txBox="1"/>
          <p:nvPr/>
        </p:nvSpPr>
        <p:spPr>
          <a:xfrm>
            <a:off x="3667996" y="4277618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Chemical (asset)                $120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35ABFB-2307-47C2-93E2-514E652B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30" y="4733093"/>
            <a:ext cx="2814778" cy="20334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74F1E8-F3AB-4E86-A8C1-F97ED3663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33" y="4779952"/>
            <a:ext cx="3897117" cy="19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02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56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Team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Make a team with two people. Prepare income statements and balance sheets from 2021 to 2023.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was established with $1,000 of cash 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 And they bought cleaning chemical 100 liters with $300. They did not pay.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did two sanitizing activities and earned $100 from each activity.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Customers did not pay and promised that they would pay.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And the $30 salary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was not paid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It spent 25 liters chemical.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did four sanitizing activities and earned $400 from each activity.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Customers did not pay and promised that they would pay. 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$50 salary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was not paid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It spent 40 liters chemical.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85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#3-2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was established with $1,000 of cash 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 And they bought cleaning chemical 100 liters by paying $300.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391211" y="3256772"/>
            <a:ext cx="2780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$1,000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4514482" y="3232531"/>
            <a:ext cx="3567714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Stock(equity)         $1,000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983806" y="2868987"/>
            <a:ext cx="7098390" cy="75711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036619" y="2884074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Dec.1., 2021</a:t>
            </a:r>
            <a:endParaRPr lang="en-US" sz="1400" dirty="0">
              <a:solidFill>
                <a:srgbClr val="161BF2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A29BE4-5529-4174-9E04-819710000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24" y="4839413"/>
            <a:ext cx="2858375" cy="18975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5F7034-DC11-48F5-8964-8ABE4B7F241C}"/>
              </a:ext>
            </a:extLst>
          </p:cNvPr>
          <p:cNvSpPr txBox="1"/>
          <p:nvPr/>
        </p:nvSpPr>
        <p:spPr>
          <a:xfrm>
            <a:off x="1444024" y="4124390"/>
            <a:ext cx="2780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Chemical  (asset)   $300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1C6B9-85BE-45F0-8923-D209D2E20170}"/>
              </a:ext>
            </a:extLst>
          </p:cNvPr>
          <p:cNvSpPr txBox="1"/>
          <p:nvPr/>
        </p:nvSpPr>
        <p:spPr>
          <a:xfrm>
            <a:off x="4567295" y="4100149"/>
            <a:ext cx="3567714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              $300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9AFCAA-F25C-4475-ACBA-DCADDBDFB5A9}"/>
              </a:ext>
            </a:extLst>
          </p:cNvPr>
          <p:cNvSpPr/>
          <p:nvPr/>
        </p:nvSpPr>
        <p:spPr>
          <a:xfrm>
            <a:off x="1036619" y="3736605"/>
            <a:ext cx="7098390" cy="75711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B32BF5-6A33-4674-9649-973EA650D933}"/>
              </a:ext>
            </a:extLst>
          </p:cNvPr>
          <p:cNvSpPr txBox="1"/>
          <p:nvPr/>
        </p:nvSpPr>
        <p:spPr>
          <a:xfrm>
            <a:off x="1089432" y="3751692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Dec.1., 2021</a:t>
            </a:r>
            <a:endParaRPr lang="en-US" sz="1400" dirty="0">
              <a:solidFill>
                <a:srgbClr val="161BF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F60C5E-B60D-4D4B-913B-610BB22A8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31" y="4669466"/>
            <a:ext cx="3954719" cy="21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0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was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established with $1,000 of cash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 And there is no other event in 2021.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did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two sanitizing activities and earned $100 from each activity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They were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paid by cash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And there is no other event in 2022.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00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658EC0C-AB4F-419D-A5CD-42796556B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405" y="5025136"/>
            <a:ext cx="3705007" cy="1816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343335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#3-2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did two sanitizing activities and earned $100 from each activity. They received them by cash. And it paid salary to their employees $30 by cash. It spent 25 liters chemical.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146773" y="3320147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$100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3428072" y="3259694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$100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1092449" y="3168593"/>
            <a:ext cx="4647442" cy="406256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145262" y="3128515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May.1., 2022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4136D-E627-40B5-960E-5AB1E81013E7}"/>
              </a:ext>
            </a:extLst>
          </p:cNvPr>
          <p:cNvSpPr txBox="1"/>
          <p:nvPr/>
        </p:nvSpPr>
        <p:spPr>
          <a:xfrm>
            <a:off x="1163375" y="3789418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$100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298A5B-D6A3-410B-BD4C-EB9470D38696}"/>
              </a:ext>
            </a:extLst>
          </p:cNvPr>
          <p:cNvSpPr txBox="1"/>
          <p:nvPr/>
        </p:nvSpPr>
        <p:spPr>
          <a:xfrm>
            <a:off x="3444674" y="3747071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$100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D10AA0-C326-4ACC-9C76-5E56047636CB}"/>
              </a:ext>
            </a:extLst>
          </p:cNvPr>
          <p:cNvSpPr/>
          <p:nvPr/>
        </p:nvSpPr>
        <p:spPr>
          <a:xfrm>
            <a:off x="1109051" y="3618911"/>
            <a:ext cx="4632731" cy="45953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B6047F-60FC-474D-9B3F-1E4D20B982DA}"/>
              </a:ext>
            </a:extLst>
          </p:cNvPr>
          <p:cNvSpPr txBox="1"/>
          <p:nvPr/>
        </p:nvSpPr>
        <p:spPr>
          <a:xfrm>
            <a:off x="1161864" y="3633998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June.1., 2022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C07F5A-CDD8-48D8-AB3B-7E173A857103}"/>
              </a:ext>
            </a:extLst>
          </p:cNvPr>
          <p:cNvSpPr txBox="1"/>
          <p:nvPr/>
        </p:nvSpPr>
        <p:spPr>
          <a:xfrm>
            <a:off x="1152814" y="4294898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</a:t>
            </a: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$30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E1B20-E4B1-40C5-B32A-61D256CBFA30}"/>
              </a:ext>
            </a:extLst>
          </p:cNvPr>
          <p:cNvSpPr txBox="1"/>
          <p:nvPr/>
        </p:nvSpPr>
        <p:spPr>
          <a:xfrm>
            <a:off x="3434113" y="4252551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               $30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D6A2D1-1494-4F01-8DA3-CBA571288BF3}"/>
              </a:ext>
            </a:extLst>
          </p:cNvPr>
          <p:cNvSpPr/>
          <p:nvPr/>
        </p:nvSpPr>
        <p:spPr>
          <a:xfrm>
            <a:off x="1098490" y="4124391"/>
            <a:ext cx="4642089" cy="45953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A177A-7F74-4F9E-A4A8-07C681CE63E1}"/>
              </a:ext>
            </a:extLst>
          </p:cNvPr>
          <p:cNvSpPr txBox="1"/>
          <p:nvPr/>
        </p:nvSpPr>
        <p:spPr>
          <a:xfrm>
            <a:off x="1151303" y="4139478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June.20., 2022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163140-6E35-4CA0-AFDB-F46E9CC2E385}"/>
              </a:ext>
            </a:extLst>
          </p:cNvPr>
          <p:cNvSpPr txBox="1"/>
          <p:nvPr/>
        </p:nvSpPr>
        <p:spPr>
          <a:xfrm>
            <a:off x="1151308" y="4836597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</a:t>
            </a: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$75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5205EC6-804F-4CF6-A74E-F5AD8704A272}"/>
              </a:ext>
            </a:extLst>
          </p:cNvPr>
          <p:cNvSpPr/>
          <p:nvPr/>
        </p:nvSpPr>
        <p:spPr>
          <a:xfrm>
            <a:off x="1096984" y="4666090"/>
            <a:ext cx="4642089" cy="45953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8933E5-1969-4A6A-A5FE-E3710BD84108}"/>
              </a:ext>
            </a:extLst>
          </p:cNvPr>
          <p:cNvSpPr txBox="1"/>
          <p:nvPr/>
        </p:nvSpPr>
        <p:spPr>
          <a:xfrm>
            <a:off x="1149797" y="4681177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June.20., 2022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65D0F8-E3C3-4D39-82A6-23B310A79368}"/>
              </a:ext>
            </a:extLst>
          </p:cNvPr>
          <p:cNvSpPr txBox="1"/>
          <p:nvPr/>
        </p:nvSpPr>
        <p:spPr>
          <a:xfrm>
            <a:off x="3459768" y="4776140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Chemical (asset)                   $75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243283-1CE1-47D2-BAAA-A0F45AC95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848" y="5331609"/>
            <a:ext cx="2317495" cy="147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6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6587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#3-2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did four sanitizing activities and earned $400 from each activity. They received them by cash. And it paid salary to their employees $50 by cash. It spent 40 liters chemical.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490808" y="3320147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$400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3772107" y="3259694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$400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1436484" y="3168593"/>
            <a:ext cx="4647442" cy="406256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489297" y="3128515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May.1., 2023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C07F5A-CDD8-48D8-AB3B-7E173A857103}"/>
              </a:ext>
            </a:extLst>
          </p:cNvPr>
          <p:cNvSpPr txBox="1"/>
          <p:nvPr/>
        </p:nvSpPr>
        <p:spPr>
          <a:xfrm>
            <a:off x="1496849" y="3787911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$50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E1B20-E4B1-40C5-B32A-61D256CBFA30}"/>
              </a:ext>
            </a:extLst>
          </p:cNvPr>
          <p:cNvSpPr txBox="1"/>
          <p:nvPr/>
        </p:nvSpPr>
        <p:spPr>
          <a:xfrm>
            <a:off x="3778148" y="3745564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               $50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D6A2D1-1494-4F01-8DA3-CBA571288BF3}"/>
              </a:ext>
            </a:extLst>
          </p:cNvPr>
          <p:cNvSpPr/>
          <p:nvPr/>
        </p:nvSpPr>
        <p:spPr>
          <a:xfrm>
            <a:off x="1442525" y="3617404"/>
            <a:ext cx="4642089" cy="45953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A177A-7F74-4F9E-A4A8-07C681CE63E1}"/>
              </a:ext>
            </a:extLst>
          </p:cNvPr>
          <p:cNvSpPr txBox="1"/>
          <p:nvPr/>
        </p:nvSpPr>
        <p:spPr>
          <a:xfrm>
            <a:off x="1495338" y="3632491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June.20., 2023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163140-6E35-4CA0-AFDB-F46E9CC2E385}"/>
              </a:ext>
            </a:extLst>
          </p:cNvPr>
          <p:cNvSpPr txBox="1"/>
          <p:nvPr/>
        </p:nvSpPr>
        <p:spPr>
          <a:xfrm>
            <a:off x="1495343" y="4329610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  $120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5205EC6-804F-4CF6-A74E-F5AD8704A272}"/>
              </a:ext>
            </a:extLst>
          </p:cNvPr>
          <p:cNvSpPr/>
          <p:nvPr/>
        </p:nvSpPr>
        <p:spPr>
          <a:xfrm>
            <a:off x="1441019" y="4159103"/>
            <a:ext cx="4642089" cy="45953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8933E5-1969-4A6A-A5FE-E3710BD84108}"/>
              </a:ext>
            </a:extLst>
          </p:cNvPr>
          <p:cNvSpPr txBox="1"/>
          <p:nvPr/>
        </p:nvSpPr>
        <p:spPr>
          <a:xfrm>
            <a:off x="1493832" y="4174190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June.20., 2023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65D0F8-E3C3-4D39-82A6-23B310A79368}"/>
              </a:ext>
            </a:extLst>
          </p:cNvPr>
          <p:cNvSpPr txBox="1"/>
          <p:nvPr/>
        </p:nvSpPr>
        <p:spPr>
          <a:xfrm>
            <a:off x="3903391" y="4277623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Chemical (asset)                $120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74F1E8-F3AB-4E86-A8C1-F97ED3663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109" y="4719078"/>
            <a:ext cx="4046898" cy="2016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24ADAD-05E1-4B39-930D-19D14C853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97" y="4903078"/>
            <a:ext cx="2459407" cy="169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01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Summary– Example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Showing the detail items in the financial statements in 2023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or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Showing the simple result in 2023</a:t>
            </a: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8DE81-C1A3-4D4D-89DA-2C579F10D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859" y="3836631"/>
            <a:ext cx="2459407" cy="1699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6C4778-1056-4B2F-8DF4-BB890CCF1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326" y="3836631"/>
            <a:ext cx="2814778" cy="2033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DF849-E1BC-438B-8AD4-48A58C0A3A82}"/>
              </a:ext>
            </a:extLst>
          </p:cNvPr>
          <p:cNvSpPr txBox="1"/>
          <p:nvPr/>
        </p:nvSpPr>
        <p:spPr>
          <a:xfrm>
            <a:off x="1711354" y="5998128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 #3-1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D69ED-FCC7-4439-998C-92369BC0AD8F}"/>
              </a:ext>
            </a:extLst>
          </p:cNvPr>
          <p:cNvSpPr txBox="1"/>
          <p:nvPr/>
        </p:nvSpPr>
        <p:spPr>
          <a:xfrm>
            <a:off x="5541741" y="5942567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 #3-2</a:t>
            </a:r>
          </a:p>
        </p:txBody>
      </p:sp>
    </p:spTree>
    <p:extLst>
      <p:ext uri="{BB962C8B-B14F-4D97-AF65-F5344CB8AC3E}">
        <p14:creationId xmlns:p14="http://schemas.microsoft.com/office/powerpoint/2010/main" val="285137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86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Gas was established with $1,000 of cash 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 And it bought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100 liters of gasoline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 sell them in the future by paying $300 cash.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Gas sold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30 liters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of gasoline with $200 of cash. They received cash.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Gas sold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liters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of gasoline with $500 of cash. And ST Gas sold 10 liters of gasoline with $200 of cash. They received cash.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08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#4-1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Gas was established with $1,000 of cash 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 And it bought 100 liters of gasoline to sell them in the future by paying $300 cash.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391211" y="3256772"/>
            <a:ext cx="2780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$1,000</a:t>
            </a:r>
            <a:endParaRPr lang="en-US" sz="1400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4514482" y="3232531"/>
            <a:ext cx="356771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Stock(equity)         $1,000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983806" y="2868988"/>
            <a:ext cx="7098390" cy="7565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036619" y="2884074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Dec.1., 2021</a:t>
            </a:r>
            <a:endParaRPr lang="en-US" sz="1100" dirty="0">
              <a:solidFill>
                <a:srgbClr val="161BF2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A29BE4-5529-4174-9E04-819710000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29" y="4625770"/>
            <a:ext cx="2430858" cy="1613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5F7034-DC11-48F5-8964-8ABE4B7F241C}"/>
              </a:ext>
            </a:extLst>
          </p:cNvPr>
          <p:cNvSpPr txBox="1"/>
          <p:nvPr/>
        </p:nvSpPr>
        <p:spPr>
          <a:xfrm>
            <a:off x="1444024" y="4124390"/>
            <a:ext cx="2780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(asset)   $300</a:t>
            </a:r>
            <a:endParaRPr lang="en-US" sz="1400" dirty="0">
              <a:solidFill>
                <a:srgbClr val="161BF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1C6B9-85BE-45F0-8923-D209D2E20170}"/>
              </a:ext>
            </a:extLst>
          </p:cNvPr>
          <p:cNvSpPr txBox="1"/>
          <p:nvPr/>
        </p:nvSpPr>
        <p:spPr>
          <a:xfrm>
            <a:off x="4567295" y="4100149"/>
            <a:ext cx="356771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              $300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9AFCAA-F25C-4475-ACBA-DCADDBDFB5A9}"/>
              </a:ext>
            </a:extLst>
          </p:cNvPr>
          <p:cNvSpPr/>
          <p:nvPr/>
        </p:nvSpPr>
        <p:spPr>
          <a:xfrm>
            <a:off x="1036619" y="3736605"/>
            <a:ext cx="7098390" cy="69491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B32BF5-6A33-4674-9649-973EA650D933}"/>
              </a:ext>
            </a:extLst>
          </p:cNvPr>
          <p:cNvSpPr txBox="1"/>
          <p:nvPr/>
        </p:nvSpPr>
        <p:spPr>
          <a:xfrm>
            <a:off x="1089432" y="3751692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Dec.1., 2021</a:t>
            </a:r>
            <a:endParaRPr lang="en-US" sz="1100" dirty="0">
              <a:solidFill>
                <a:srgbClr val="161BF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24DA75-5F4C-4EB2-8A7C-6F304941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44" y="4542609"/>
            <a:ext cx="4417789" cy="228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90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#4-1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Gas sold 30 liters of gasoline with $200 of cash. They received cash.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481750" y="2903691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$200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3763049" y="2843238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$200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1427426" y="2752137"/>
            <a:ext cx="4647442" cy="406256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480239" y="2712059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May.1., 2022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4136D-E627-40B5-960E-5AB1E81013E7}"/>
              </a:ext>
            </a:extLst>
          </p:cNvPr>
          <p:cNvSpPr txBox="1"/>
          <p:nvPr/>
        </p:nvSpPr>
        <p:spPr>
          <a:xfrm>
            <a:off x="1498352" y="3372962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(expense)     $90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298A5B-D6A3-410B-BD4C-EB9470D38696}"/>
              </a:ext>
            </a:extLst>
          </p:cNvPr>
          <p:cNvSpPr txBox="1"/>
          <p:nvPr/>
        </p:nvSpPr>
        <p:spPr>
          <a:xfrm>
            <a:off x="3779651" y="3330615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(asset)                    $90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D10AA0-C326-4ACC-9C76-5E56047636CB}"/>
              </a:ext>
            </a:extLst>
          </p:cNvPr>
          <p:cNvSpPr/>
          <p:nvPr/>
        </p:nvSpPr>
        <p:spPr>
          <a:xfrm>
            <a:off x="1444028" y="3202455"/>
            <a:ext cx="4632731" cy="45953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B6047F-60FC-474D-9B3F-1E4D20B982DA}"/>
              </a:ext>
            </a:extLst>
          </p:cNvPr>
          <p:cNvSpPr txBox="1"/>
          <p:nvPr/>
        </p:nvSpPr>
        <p:spPr>
          <a:xfrm>
            <a:off x="1496841" y="3217542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May.1., 2022</a:t>
            </a:r>
            <a:endParaRPr lang="en-US" sz="1050" dirty="0">
              <a:solidFill>
                <a:srgbClr val="161BF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A2798B-5996-4FF5-9A7C-99AC0EFB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98" y="4319588"/>
            <a:ext cx="2771775" cy="18573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4B793D-6011-4AFD-9818-F9FD6A55A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005" y="4084905"/>
            <a:ext cx="53625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40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5A12E55-604E-42E3-B973-47B168396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922" y="4980824"/>
            <a:ext cx="3795519" cy="18876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#4-1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Gas sold 25 liters of gasoline with $500 of cash. And ST Gas sold 10 liters of gasoline with $200 of cash. They received cash.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554178" y="2976121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               $500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3835477" y="2915668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$500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1499854" y="2824567"/>
            <a:ext cx="4647442" cy="406256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552667" y="2784489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May.1., 2023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4136D-E627-40B5-960E-5AB1E81013E7}"/>
              </a:ext>
            </a:extLst>
          </p:cNvPr>
          <p:cNvSpPr txBox="1"/>
          <p:nvPr/>
        </p:nvSpPr>
        <p:spPr>
          <a:xfrm>
            <a:off x="1570780" y="3445392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(expense)     $75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298A5B-D6A3-410B-BD4C-EB9470D38696}"/>
              </a:ext>
            </a:extLst>
          </p:cNvPr>
          <p:cNvSpPr txBox="1"/>
          <p:nvPr/>
        </p:nvSpPr>
        <p:spPr>
          <a:xfrm>
            <a:off x="3852079" y="3403045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(asset)                    $75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D10AA0-C326-4ACC-9C76-5E56047636CB}"/>
              </a:ext>
            </a:extLst>
          </p:cNvPr>
          <p:cNvSpPr/>
          <p:nvPr/>
        </p:nvSpPr>
        <p:spPr>
          <a:xfrm>
            <a:off x="1516456" y="3274885"/>
            <a:ext cx="4632731" cy="45953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B6047F-60FC-474D-9B3F-1E4D20B982DA}"/>
              </a:ext>
            </a:extLst>
          </p:cNvPr>
          <p:cNvSpPr txBox="1"/>
          <p:nvPr/>
        </p:nvSpPr>
        <p:spPr>
          <a:xfrm>
            <a:off x="1569269" y="3289972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May.1., 2023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D7E393-0CDE-4FD4-9D44-8B1FF1A9C6B8}"/>
              </a:ext>
            </a:extLst>
          </p:cNvPr>
          <p:cNvSpPr txBox="1"/>
          <p:nvPr/>
        </p:nvSpPr>
        <p:spPr>
          <a:xfrm>
            <a:off x="1534564" y="4079134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             $200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C6B23A-5494-48A1-A3E5-52F99465281B}"/>
              </a:ext>
            </a:extLst>
          </p:cNvPr>
          <p:cNvSpPr/>
          <p:nvPr/>
        </p:nvSpPr>
        <p:spPr>
          <a:xfrm>
            <a:off x="1480240" y="3927580"/>
            <a:ext cx="4647442" cy="406256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1BDF44-D9A3-468D-822F-C164A030E28E}"/>
              </a:ext>
            </a:extLst>
          </p:cNvPr>
          <p:cNvSpPr txBox="1"/>
          <p:nvPr/>
        </p:nvSpPr>
        <p:spPr>
          <a:xfrm>
            <a:off x="1533053" y="3887502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May.10., 2023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B51CE3-60AE-46C2-AFDF-1D47E419DBF1}"/>
              </a:ext>
            </a:extLst>
          </p:cNvPr>
          <p:cNvSpPr txBox="1"/>
          <p:nvPr/>
        </p:nvSpPr>
        <p:spPr>
          <a:xfrm>
            <a:off x="1551166" y="4548405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(expense)     $30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9AA537E-2F26-4B51-9707-19C287002458}"/>
              </a:ext>
            </a:extLst>
          </p:cNvPr>
          <p:cNvSpPr/>
          <p:nvPr/>
        </p:nvSpPr>
        <p:spPr>
          <a:xfrm>
            <a:off x="1496842" y="4377898"/>
            <a:ext cx="4632731" cy="45953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38E4A5-F3B1-4EB4-BE3B-BDEC3CAB48D8}"/>
              </a:ext>
            </a:extLst>
          </p:cNvPr>
          <p:cNvSpPr txBox="1"/>
          <p:nvPr/>
        </p:nvSpPr>
        <p:spPr>
          <a:xfrm>
            <a:off x="1549655" y="4392985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May.10., 2023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38C9F8-7A5A-426E-BE28-56DE04E0155C}"/>
              </a:ext>
            </a:extLst>
          </p:cNvPr>
          <p:cNvSpPr txBox="1"/>
          <p:nvPr/>
        </p:nvSpPr>
        <p:spPr>
          <a:xfrm>
            <a:off x="3806811" y="4018681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$200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D8E9D1-32BA-44D9-B0B7-9221306FD236}"/>
              </a:ext>
            </a:extLst>
          </p:cNvPr>
          <p:cNvSpPr txBox="1"/>
          <p:nvPr/>
        </p:nvSpPr>
        <p:spPr>
          <a:xfrm>
            <a:off x="3823413" y="4506058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(asset)                    $30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7D2407E-B8E8-45EC-8CA3-1EEB97EDB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53" y="4992851"/>
            <a:ext cx="2548380" cy="169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3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Team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Make a team with two people. Prepare income statements and balance sheets from 2021 to 2023.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Gas was established with $1,000 of cash 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 And it bought 100 liters of gasoline with $300. But they did not pay cash.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Gas sold 30 liters of gasoline with $200. The customer promised to pay later.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Gas sold 25 liters of gasoline with $500 of cash. And ST Gas sold 10 liters of gasoline with $200 of cash. Customers promised to pay later.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54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#4-2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Gas was established with $1,000 of cash 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 And it bought 100 liters of gasoline to sell them in the future by paying $300 cash.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391211" y="3256772"/>
            <a:ext cx="27809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$1,000</a:t>
            </a:r>
            <a:endParaRPr lang="en-US" sz="1600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4514482" y="3232531"/>
            <a:ext cx="356771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Stock(equity)         $1,000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983806" y="2868987"/>
            <a:ext cx="7098390" cy="75711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036619" y="2884074"/>
            <a:ext cx="31355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Dec.1., 2021</a:t>
            </a:r>
            <a:endParaRPr lang="en-US" sz="1200" dirty="0">
              <a:solidFill>
                <a:srgbClr val="161BF2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A29BE4-5529-4174-9E04-819710000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488" y="4669466"/>
            <a:ext cx="2858375" cy="18975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5F7034-DC11-48F5-8964-8ABE4B7F241C}"/>
              </a:ext>
            </a:extLst>
          </p:cNvPr>
          <p:cNvSpPr txBox="1"/>
          <p:nvPr/>
        </p:nvSpPr>
        <p:spPr>
          <a:xfrm>
            <a:off x="1444024" y="4124390"/>
            <a:ext cx="27809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(asset)   $300</a:t>
            </a:r>
            <a:endParaRPr lang="en-US" sz="1600" dirty="0">
              <a:solidFill>
                <a:srgbClr val="161BF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1C6B9-85BE-45F0-8923-D209D2E20170}"/>
              </a:ext>
            </a:extLst>
          </p:cNvPr>
          <p:cNvSpPr txBox="1"/>
          <p:nvPr/>
        </p:nvSpPr>
        <p:spPr>
          <a:xfrm>
            <a:off x="4567295" y="4100149"/>
            <a:ext cx="356771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              $300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9AFCAA-F25C-4475-ACBA-DCADDBDFB5A9}"/>
              </a:ext>
            </a:extLst>
          </p:cNvPr>
          <p:cNvSpPr/>
          <p:nvPr/>
        </p:nvSpPr>
        <p:spPr>
          <a:xfrm>
            <a:off x="1036619" y="3736605"/>
            <a:ext cx="7098390" cy="75711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B32BF5-6A33-4674-9649-973EA650D933}"/>
              </a:ext>
            </a:extLst>
          </p:cNvPr>
          <p:cNvSpPr txBox="1"/>
          <p:nvPr/>
        </p:nvSpPr>
        <p:spPr>
          <a:xfrm>
            <a:off x="1089432" y="3751692"/>
            <a:ext cx="31355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Dec.1., 2021</a:t>
            </a:r>
            <a:endParaRPr lang="en-US" sz="1200" dirty="0">
              <a:solidFill>
                <a:srgbClr val="161BF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24DA75-5F4C-4EB2-8A7C-6F304941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30" y="4669466"/>
            <a:ext cx="4172273" cy="215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was established with $1,000 of cash 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 And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there is no other event in 2021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Accounting Records on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391211" y="3591745"/>
            <a:ext cx="2780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$1,000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4514482" y="3567504"/>
            <a:ext cx="3567714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Stock(equity)         $1,000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983806" y="3203960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036619" y="3219047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Dec.1., 2021</a:t>
            </a:r>
            <a:endParaRPr lang="en-US" sz="1400" dirty="0">
              <a:solidFill>
                <a:srgbClr val="161BF2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4E4A495-16AB-4D0A-A7F6-BEEFC54B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264740"/>
            <a:ext cx="4686300" cy="24098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A29BE4-5529-4174-9E04-81971000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97" y="4181851"/>
            <a:ext cx="2858375" cy="189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0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#4-2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Gas sold 30 liters of gasoline with $200 of cash. They received cash.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327841" y="2912745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$200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3609140" y="2843238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$110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1273517" y="2752136"/>
            <a:ext cx="4647442" cy="64164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326330" y="2712059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May.1., 2022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298A5B-D6A3-410B-BD4C-EB9470D38696}"/>
              </a:ext>
            </a:extLst>
          </p:cNvPr>
          <p:cNvSpPr txBox="1"/>
          <p:nvPr/>
        </p:nvSpPr>
        <p:spPr>
          <a:xfrm>
            <a:off x="3609140" y="3102483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(asset)                    $90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C4B793D-6011-4AFD-9818-F9FD6A55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140" y="4029570"/>
            <a:ext cx="5362575" cy="2628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6F2038-DE8D-4BD7-9C05-6ED69E2A0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20" y="4029570"/>
            <a:ext cx="28003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11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5A12E55-604E-42E3-B973-47B168396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29" y="4595059"/>
            <a:ext cx="4181085" cy="20794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#4-2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Gas sold 25 liters of gasoline with $500 of cash. And ST Gas sold 10 liters of gasoline with $200 of cash. They received cash.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563231" y="3130026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$500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3844530" y="3069573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$425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1508907" y="2978471"/>
            <a:ext cx="4647442" cy="65438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561720" y="2938394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May.1., 2023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298A5B-D6A3-410B-BD4C-EB9470D38696}"/>
              </a:ext>
            </a:extLst>
          </p:cNvPr>
          <p:cNvSpPr txBox="1"/>
          <p:nvPr/>
        </p:nvSpPr>
        <p:spPr>
          <a:xfrm>
            <a:off x="3844530" y="3296431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(asset)                    $75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D7E393-0CDE-4FD4-9D44-8B1FF1A9C6B8}"/>
              </a:ext>
            </a:extLst>
          </p:cNvPr>
          <p:cNvSpPr txBox="1"/>
          <p:nvPr/>
        </p:nvSpPr>
        <p:spPr>
          <a:xfrm>
            <a:off x="1543617" y="4079132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$200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C6B23A-5494-48A1-A3E5-52F99465281B}"/>
              </a:ext>
            </a:extLst>
          </p:cNvPr>
          <p:cNvSpPr/>
          <p:nvPr/>
        </p:nvSpPr>
        <p:spPr>
          <a:xfrm>
            <a:off x="1489293" y="3927578"/>
            <a:ext cx="4647442" cy="608798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1BDF44-D9A3-468D-822F-C164A030E28E}"/>
              </a:ext>
            </a:extLst>
          </p:cNvPr>
          <p:cNvSpPr txBox="1"/>
          <p:nvPr/>
        </p:nvSpPr>
        <p:spPr>
          <a:xfrm>
            <a:off x="1542106" y="3887500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May.10., 2023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38C9F8-7A5A-426E-BE28-56DE04E0155C}"/>
              </a:ext>
            </a:extLst>
          </p:cNvPr>
          <p:cNvSpPr txBox="1"/>
          <p:nvPr/>
        </p:nvSpPr>
        <p:spPr>
          <a:xfrm>
            <a:off x="3815864" y="4018679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$170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D8E9D1-32BA-44D9-B0B7-9221306FD236}"/>
              </a:ext>
            </a:extLst>
          </p:cNvPr>
          <p:cNvSpPr txBox="1"/>
          <p:nvPr/>
        </p:nvSpPr>
        <p:spPr>
          <a:xfrm>
            <a:off x="3815864" y="4217030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(asset)                    $30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AF2812-D07D-4447-8A36-438E21786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93" y="4687930"/>
            <a:ext cx="29241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8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Summary– Example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Showing the detail items in the financial statements in 2023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or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Showing the simple result in 2023</a:t>
            </a: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846A9-E030-4E49-B421-308EAF721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832850"/>
            <a:ext cx="3508416" cy="227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586D3E-AC1B-4EF5-8FA9-64C6C92D7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584" y="3922033"/>
            <a:ext cx="3154876" cy="20958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ADDA6F-3572-4DBA-B3CD-067B6DA6A062}"/>
              </a:ext>
            </a:extLst>
          </p:cNvPr>
          <p:cNvSpPr txBox="1"/>
          <p:nvPr/>
        </p:nvSpPr>
        <p:spPr>
          <a:xfrm>
            <a:off x="1711354" y="5998128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 #4-1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DC59B-FC57-4F93-AC7E-8CD1C71146F3}"/>
              </a:ext>
            </a:extLst>
          </p:cNvPr>
          <p:cNvSpPr txBox="1"/>
          <p:nvPr/>
        </p:nvSpPr>
        <p:spPr>
          <a:xfrm>
            <a:off x="5541741" y="5942567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 #4-2</a:t>
            </a:r>
          </a:p>
        </p:txBody>
      </p:sp>
    </p:spTree>
    <p:extLst>
      <p:ext uri="{BB962C8B-B14F-4D97-AF65-F5344CB8AC3E}">
        <p14:creationId xmlns:p14="http://schemas.microsoft.com/office/powerpoint/2010/main" val="1947875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32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business of ST Gas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is </a:t>
            </a:r>
            <a:r>
              <a:rPr lang="en-US" sz="2000" b="1" i="1" u="sng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selling gasoline to customers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ST Gas bought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land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with $800 of cash. And it sold the land with $1,000 cash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Gas sold 25 liters of gasoline with $500 of cash. And ST Gas sold 10 liters of gasoline with $200 of cash. They received cash.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F6F0AA-930E-4716-AD94-4A5E6EC21FDA}"/>
              </a:ext>
            </a:extLst>
          </p:cNvPr>
          <p:cNvSpPr txBox="1"/>
          <p:nvPr/>
        </p:nvSpPr>
        <p:spPr>
          <a:xfrm>
            <a:off x="1092452" y="5058412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$500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8D9C29-71C2-4BCF-96A5-A4167B0A09E7}"/>
              </a:ext>
            </a:extLst>
          </p:cNvPr>
          <p:cNvSpPr txBox="1"/>
          <p:nvPr/>
        </p:nvSpPr>
        <p:spPr>
          <a:xfrm>
            <a:off x="3373751" y="5016067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$500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B7864D4-D3B0-41CF-B978-2462FE81E39C}"/>
              </a:ext>
            </a:extLst>
          </p:cNvPr>
          <p:cNvSpPr/>
          <p:nvPr/>
        </p:nvSpPr>
        <p:spPr>
          <a:xfrm>
            <a:off x="1038128" y="4906858"/>
            <a:ext cx="4647442" cy="406256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867F7F-EB03-45B9-AEC3-1A28A0ABE503}"/>
              </a:ext>
            </a:extLst>
          </p:cNvPr>
          <p:cNvSpPr txBox="1"/>
          <p:nvPr/>
        </p:nvSpPr>
        <p:spPr>
          <a:xfrm>
            <a:off x="1090941" y="4866780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May.1., 2023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890883-242A-4EB1-854C-349547DAFC94}"/>
              </a:ext>
            </a:extLst>
          </p:cNvPr>
          <p:cNvSpPr txBox="1"/>
          <p:nvPr/>
        </p:nvSpPr>
        <p:spPr>
          <a:xfrm>
            <a:off x="1109054" y="5527683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(expense)     $75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F35B40-31EB-4B10-99DE-948B3A8F979C}"/>
              </a:ext>
            </a:extLst>
          </p:cNvPr>
          <p:cNvSpPr txBox="1"/>
          <p:nvPr/>
        </p:nvSpPr>
        <p:spPr>
          <a:xfrm>
            <a:off x="3390353" y="5503444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(asset)                    $75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6FE9021-D97D-4A59-8A4E-159361BFDBE3}"/>
              </a:ext>
            </a:extLst>
          </p:cNvPr>
          <p:cNvSpPr/>
          <p:nvPr/>
        </p:nvSpPr>
        <p:spPr>
          <a:xfrm>
            <a:off x="1054730" y="5357176"/>
            <a:ext cx="4632731" cy="45953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3E1499-C623-4CAE-8651-C66BDB151B03}"/>
              </a:ext>
            </a:extLst>
          </p:cNvPr>
          <p:cNvSpPr txBox="1"/>
          <p:nvPr/>
        </p:nvSpPr>
        <p:spPr>
          <a:xfrm>
            <a:off x="1107543" y="5372263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May.1., 2023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1DE0C5-DE1A-4981-8AB5-4F6C63E730E2}"/>
              </a:ext>
            </a:extLst>
          </p:cNvPr>
          <p:cNvSpPr txBox="1"/>
          <p:nvPr/>
        </p:nvSpPr>
        <p:spPr>
          <a:xfrm>
            <a:off x="1072838" y="5998468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$200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477CC42-245C-4388-A1C2-C966761E9920}"/>
              </a:ext>
            </a:extLst>
          </p:cNvPr>
          <p:cNvSpPr/>
          <p:nvPr/>
        </p:nvSpPr>
        <p:spPr>
          <a:xfrm>
            <a:off x="1018514" y="5846914"/>
            <a:ext cx="4647442" cy="406256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3728A5-878A-4A36-9863-BECDB8F3E315}"/>
              </a:ext>
            </a:extLst>
          </p:cNvPr>
          <p:cNvSpPr txBox="1"/>
          <p:nvPr/>
        </p:nvSpPr>
        <p:spPr>
          <a:xfrm>
            <a:off x="1071327" y="5806836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May.10., 2023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0359AC-E4D4-4C25-9118-B89D48F74CEC}"/>
              </a:ext>
            </a:extLst>
          </p:cNvPr>
          <p:cNvSpPr txBox="1"/>
          <p:nvPr/>
        </p:nvSpPr>
        <p:spPr>
          <a:xfrm>
            <a:off x="1089440" y="6467739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(expense)     $30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33132C6-70EA-4BB6-8679-C8F56E38AE7B}"/>
              </a:ext>
            </a:extLst>
          </p:cNvPr>
          <p:cNvSpPr/>
          <p:nvPr/>
        </p:nvSpPr>
        <p:spPr>
          <a:xfrm>
            <a:off x="1035116" y="6297232"/>
            <a:ext cx="4632731" cy="45953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0054E2-C4AA-4579-A7CF-690B22784100}"/>
              </a:ext>
            </a:extLst>
          </p:cNvPr>
          <p:cNvSpPr txBox="1"/>
          <p:nvPr/>
        </p:nvSpPr>
        <p:spPr>
          <a:xfrm>
            <a:off x="1087929" y="6312319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May.10., 2023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B5D18C-F345-4AF2-8DA4-F49E8D1304C3}"/>
              </a:ext>
            </a:extLst>
          </p:cNvPr>
          <p:cNvSpPr txBox="1"/>
          <p:nvPr/>
        </p:nvSpPr>
        <p:spPr>
          <a:xfrm>
            <a:off x="3345085" y="5938015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$200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537DE3-00A8-4B6F-966B-2970E978DD74}"/>
              </a:ext>
            </a:extLst>
          </p:cNvPr>
          <p:cNvSpPr txBox="1"/>
          <p:nvPr/>
        </p:nvSpPr>
        <p:spPr>
          <a:xfrm>
            <a:off x="3361687" y="6425392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(asset)                    $30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499B61-6CB3-477C-A74F-E6874CC2365E}"/>
              </a:ext>
            </a:extLst>
          </p:cNvPr>
          <p:cNvSpPr txBox="1"/>
          <p:nvPr/>
        </p:nvSpPr>
        <p:spPr>
          <a:xfrm>
            <a:off x="1118106" y="3898068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Land (asset)            $800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E5ADB9-1642-4E41-9B68-8A67B48B4CC3}"/>
              </a:ext>
            </a:extLst>
          </p:cNvPr>
          <p:cNvSpPr txBox="1"/>
          <p:nvPr/>
        </p:nvSpPr>
        <p:spPr>
          <a:xfrm>
            <a:off x="3399405" y="3837615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              $800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6C44273-0860-44EB-AFDE-07AC4B34B431}"/>
              </a:ext>
            </a:extLst>
          </p:cNvPr>
          <p:cNvSpPr/>
          <p:nvPr/>
        </p:nvSpPr>
        <p:spPr>
          <a:xfrm>
            <a:off x="1063782" y="3746514"/>
            <a:ext cx="4647442" cy="406256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52DB5E-D8F8-450B-9DF6-E0A1FFA46D8A}"/>
              </a:ext>
            </a:extLst>
          </p:cNvPr>
          <p:cNvSpPr txBox="1"/>
          <p:nvPr/>
        </p:nvSpPr>
        <p:spPr>
          <a:xfrm>
            <a:off x="1116595" y="3706436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March.1., 2023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605BAC-7372-4AD2-A40F-5417344118E0}"/>
              </a:ext>
            </a:extLst>
          </p:cNvPr>
          <p:cNvSpPr txBox="1"/>
          <p:nvPr/>
        </p:nvSpPr>
        <p:spPr>
          <a:xfrm>
            <a:off x="1098492" y="4349229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$1,000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772A79A-7EF2-4402-83AD-6DF5F54D6231}"/>
              </a:ext>
            </a:extLst>
          </p:cNvPr>
          <p:cNvSpPr/>
          <p:nvPr/>
        </p:nvSpPr>
        <p:spPr>
          <a:xfrm>
            <a:off x="1044168" y="4197675"/>
            <a:ext cx="5456220" cy="57668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798911-956C-40A0-BB80-6BE36B34DE12}"/>
              </a:ext>
            </a:extLst>
          </p:cNvPr>
          <p:cNvSpPr txBox="1"/>
          <p:nvPr/>
        </p:nvSpPr>
        <p:spPr>
          <a:xfrm>
            <a:off x="1096981" y="4157597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March.30., 2023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4BA368-D123-418F-B5CB-63B3D094FF6D}"/>
              </a:ext>
            </a:extLst>
          </p:cNvPr>
          <p:cNvSpPr txBox="1"/>
          <p:nvPr/>
        </p:nvSpPr>
        <p:spPr>
          <a:xfrm>
            <a:off x="3406953" y="4297826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Land (asset)                                            $800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6C7DFB-F068-4440-9399-D11007B6444D}"/>
              </a:ext>
            </a:extLst>
          </p:cNvPr>
          <p:cNvSpPr txBox="1"/>
          <p:nvPr/>
        </p:nvSpPr>
        <p:spPr>
          <a:xfrm>
            <a:off x="3414499" y="4495493"/>
            <a:ext cx="3470674" cy="3197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Gain on land disposal (revenue)      $200</a:t>
            </a:r>
          </a:p>
        </p:txBody>
      </p:sp>
    </p:spTree>
    <p:extLst>
      <p:ext uri="{BB962C8B-B14F-4D97-AF65-F5344CB8AC3E}">
        <p14:creationId xmlns:p14="http://schemas.microsoft.com/office/powerpoint/2010/main" val="1705646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Team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Make an income statement and balance sheet for ST Gas in the year of 2023.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The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business of ST Gas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is selling gasoline to customers. ST Gas bought land with $800 of cash. And it sold the land with $1,000 cash in 2023.</a:t>
            </a: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ST Gas sold 25 liters of gasoline with $500 of cash. And ST Gas sold 10 liters of gasoline with $200 of cash. They received cash.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935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71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5300" dirty="0">
                <a:latin typeface="Cambria Math" panose="02040503050406030204" pitchFamily="18" charset="0"/>
                <a:ea typeface="Cambria Math" panose="02040503050406030204" pitchFamily="18" charset="0"/>
              </a:rPr>
              <a:t>Mid-term exam solution</a:t>
            </a:r>
            <a:br>
              <a:rPr lang="en-US" sz="53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(Attendance check)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(Homework #2 and online-class)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0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did two sanitizing activities and earned $100 from each activity. They were paid by cash. And there is no other event in 2022.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391211" y="3066653"/>
            <a:ext cx="27809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$100</a:t>
            </a:r>
            <a:endParaRPr lang="en-US" sz="1600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4514482" y="3087677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$100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983806" y="2859934"/>
            <a:ext cx="7098390" cy="569066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036619" y="2875021"/>
            <a:ext cx="31355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May.1., 2022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4136D-E627-40B5-960E-5AB1E81013E7}"/>
              </a:ext>
            </a:extLst>
          </p:cNvPr>
          <p:cNvSpPr txBox="1"/>
          <p:nvPr/>
        </p:nvSpPr>
        <p:spPr>
          <a:xfrm>
            <a:off x="1407813" y="3735095"/>
            <a:ext cx="27809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$100</a:t>
            </a:r>
            <a:endParaRPr lang="en-US" sz="1600" dirty="0">
              <a:solidFill>
                <a:srgbClr val="161BF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298A5B-D6A3-410B-BD4C-EB9470D38696}"/>
              </a:ext>
            </a:extLst>
          </p:cNvPr>
          <p:cNvSpPr txBox="1"/>
          <p:nvPr/>
        </p:nvSpPr>
        <p:spPr>
          <a:xfrm>
            <a:off x="4531084" y="3756119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$100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D10AA0-C326-4ACC-9C76-5E56047636CB}"/>
              </a:ext>
            </a:extLst>
          </p:cNvPr>
          <p:cNvSpPr/>
          <p:nvPr/>
        </p:nvSpPr>
        <p:spPr>
          <a:xfrm>
            <a:off x="1000408" y="3528376"/>
            <a:ext cx="7098390" cy="569066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B6047F-60FC-474D-9B3F-1E4D20B982DA}"/>
              </a:ext>
            </a:extLst>
          </p:cNvPr>
          <p:cNvSpPr txBox="1"/>
          <p:nvPr/>
        </p:nvSpPr>
        <p:spPr>
          <a:xfrm>
            <a:off x="1053221" y="3543463"/>
            <a:ext cx="31355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June.1., 2022</a:t>
            </a:r>
            <a:endParaRPr lang="en-US" sz="1200" dirty="0">
              <a:solidFill>
                <a:srgbClr val="161BF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5115A1-C0EB-4E99-9572-955C4B3D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06" y="4359645"/>
            <a:ext cx="2362200" cy="1562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D2BB5A-8E6D-4459-A1C5-DCC0604C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297" y="4132742"/>
            <a:ext cx="49244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7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was established with $1,000 of cash 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 And there is no other event in 2021.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did two sanitizing activities and earned $100 from each activity. They were paid by cash. And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they paid salary to their employees $30 by cash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did four sanitizing activities and earned $400 from each activity. They were paid by cash.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they paid salary to their employees $50 by cash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82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was established with $1,000 of cash 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Accounting Records on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391211" y="3591745"/>
            <a:ext cx="2780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$1,000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4514482" y="3567504"/>
            <a:ext cx="3567714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Stock(equity)         $1,000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983806" y="3203960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036619" y="3219047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Dec.1., 2021</a:t>
            </a:r>
            <a:endParaRPr lang="en-US" sz="1400" dirty="0">
              <a:solidFill>
                <a:srgbClr val="161BF2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4E4A495-16AB-4D0A-A7F6-BEEFC54B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264740"/>
            <a:ext cx="4686300" cy="24098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A29BE4-5529-4174-9E04-81971000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38" y="4264740"/>
            <a:ext cx="2858375" cy="189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did two sanitizing activities and earned $100 from each activity. They were paid by cash. And they paid salary to their employees $30 by cash.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391211" y="3066653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$100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4514482" y="3006200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$100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983806" y="2915099"/>
            <a:ext cx="7098390" cy="406256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036619" y="2875021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May.1., 2022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4136D-E627-40B5-960E-5AB1E81013E7}"/>
              </a:ext>
            </a:extLst>
          </p:cNvPr>
          <p:cNvSpPr txBox="1"/>
          <p:nvPr/>
        </p:nvSpPr>
        <p:spPr>
          <a:xfrm>
            <a:off x="1407813" y="3535924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$100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298A5B-D6A3-410B-BD4C-EB9470D38696}"/>
              </a:ext>
            </a:extLst>
          </p:cNvPr>
          <p:cNvSpPr txBox="1"/>
          <p:nvPr/>
        </p:nvSpPr>
        <p:spPr>
          <a:xfrm>
            <a:off x="4531084" y="3493577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$100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D10AA0-C326-4ACC-9C76-5E56047636CB}"/>
              </a:ext>
            </a:extLst>
          </p:cNvPr>
          <p:cNvSpPr/>
          <p:nvPr/>
        </p:nvSpPr>
        <p:spPr>
          <a:xfrm>
            <a:off x="1000408" y="3365417"/>
            <a:ext cx="7098390" cy="45953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B6047F-60FC-474D-9B3F-1E4D20B982DA}"/>
              </a:ext>
            </a:extLst>
          </p:cNvPr>
          <p:cNvSpPr txBox="1"/>
          <p:nvPr/>
        </p:nvSpPr>
        <p:spPr>
          <a:xfrm>
            <a:off x="1053221" y="3380504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June.1., 2022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C07F5A-CDD8-48D8-AB3B-7E173A857103}"/>
              </a:ext>
            </a:extLst>
          </p:cNvPr>
          <p:cNvSpPr txBox="1"/>
          <p:nvPr/>
        </p:nvSpPr>
        <p:spPr>
          <a:xfrm>
            <a:off x="1397252" y="4041404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(expense)            $30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E1B20-E4B1-40C5-B32A-61D256CBFA30}"/>
              </a:ext>
            </a:extLst>
          </p:cNvPr>
          <p:cNvSpPr txBox="1"/>
          <p:nvPr/>
        </p:nvSpPr>
        <p:spPr>
          <a:xfrm>
            <a:off x="4520523" y="3999057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               $30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D6A2D1-1494-4F01-8DA3-CBA571288BF3}"/>
              </a:ext>
            </a:extLst>
          </p:cNvPr>
          <p:cNvSpPr/>
          <p:nvPr/>
        </p:nvSpPr>
        <p:spPr>
          <a:xfrm>
            <a:off x="989847" y="3870897"/>
            <a:ext cx="7098390" cy="45953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A177A-7F74-4F9E-A4A8-07C681CE63E1}"/>
              </a:ext>
            </a:extLst>
          </p:cNvPr>
          <p:cNvSpPr txBox="1"/>
          <p:nvPr/>
        </p:nvSpPr>
        <p:spPr>
          <a:xfrm>
            <a:off x="1042660" y="3885984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June.20., 2022</a:t>
            </a:r>
            <a:endParaRPr lang="en-US" sz="1050" dirty="0">
              <a:solidFill>
                <a:srgbClr val="161BF2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81C491-DD0C-4494-A796-175192B36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21" y="4471755"/>
            <a:ext cx="2865422" cy="17523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BD576A-0E66-47B7-AD00-E1867652C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955" y="4458590"/>
            <a:ext cx="4191990" cy="231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52801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#2-1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did four sanitizing activities and earned $400 from each activity. They were paid by cash. And they paid salary to their employees $50 by cash. And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X 4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391211" y="3066653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$100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4514482" y="3006200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$100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983806" y="2915099"/>
            <a:ext cx="7098390" cy="406256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036619" y="2875021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May.1., 2023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C07F5A-CDD8-48D8-AB3B-7E173A857103}"/>
              </a:ext>
            </a:extLst>
          </p:cNvPr>
          <p:cNvSpPr txBox="1"/>
          <p:nvPr/>
        </p:nvSpPr>
        <p:spPr>
          <a:xfrm>
            <a:off x="1397252" y="4041404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(expense)            $50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E1B20-E4B1-40C5-B32A-61D256CBFA30}"/>
              </a:ext>
            </a:extLst>
          </p:cNvPr>
          <p:cNvSpPr txBox="1"/>
          <p:nvPr/>
        </p:nvSpPr>
        <p:spPr>
          <a:xfrm>
            <a:off x="4520523" y="3999057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               $50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D6A2D1-1494-4F01-8DA3-CBA571288BF3}"/>
              </a:ext>
            </a:extLst>
          </p:cNvPr>
          <p:cNvSpPr/>
          <p:nvPr/>
        </p:nvSpPr>
        <p:spPr>
          <a:xfrm>
            <a:off x="989847" y="3870897"/>
            <a:ext cx="7098390" cy="45953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A177A-7F74-4F9E-A4A8-07C681CE63E1}"/>
              </a:ext>
            </a:extLst>
          </p:cNvPr>
          <p:cNvSpPr txBox="1"/>
          <p:nvPr/>
        </p:nvSpPr>
        <p:spPr>
          <a:xfrm>
            <a:off x="1042660" y="3885984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June.20., 2023</a:t>
            </a:r>
            <a:endParaRPr lang="en-US" sz="1050" dirty="0">
              <a:solidFill>
                <a:srgbClr val="161BF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D0BBB8-CFA5-47C1-8568-839DFAD3D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92" y="4505201"/>
            <a:ext cx="2732065" cy="18705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BC7D43-4858-4B8B-8C99-A199C2E4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599" y="4509818"/>
            <a:ext cx="4182701" cy="218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9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52801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Asset vs. Expense – Example #2-2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78724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Clean-House Consulting did four sanitizing activities and earned $400 from each activity. They were paid by cash. And the total salary is $50. But they paid salary to their employees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40$ by cash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And they promised that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remaining $10 will be paid next year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There is no other event in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X 4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391211" y="3365416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$100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4514482" y="3304963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Revenue (revenue)    $100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983806" y="3213862"/>
            <a:ext cx="7098390" cy="406256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036619" y="3173784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May.1., 2023</a:t>
            </a:r>
            <a:endParaRPr lang="en-US" sz="1050" dirty="0">
              <a:solidFill>
                <a:srgbClr val="161BF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C07F5A-CDD8-48D8-AB3B-7E173A857103}"/>
              </a:ext>
            </a:extLst>
          </p:cNvPr>
          <p:cNvSpPr txBox="1"/>
          <p:nvPr/>
        </p:nvSpPr>
        <p:spPr>
          <a:xfrm>
            <a:off x="1397252" y="4041404"/>
            <a:ext cx="27809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(expense)            $50</a:t>
            </a:r>
            <a:endParaRPr lang="en-US" sz="1200" dirty="0">
              <a:solidFill>
                <a:srgbClr val="161BF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E1B20-E4B1-40C5-B32A-61D256CBFA30}"/>
              </a:ext>
            </a:extLst>
          </p:cNvPr>
          <p:cNvSpPr txBox="1"/>
          <p:nvPr/>
        </p:nvSpPr>
        <p:spPr>
          <a:xfrm>
            <a:off x="4520523" y="3908525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(asset)                                                   $40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D6A2D1-1494-4F01-8DA3-CBA571288BF3}"/>
              </a:ext>
            </a:extLst>
          </p:cNvPr>
          <p:cNvSpPr/>
          <p:nvPr/>
        </p:nvSpPr>
        <p:spPr>
          <a:xfrm>
            <a:off x="989847" y="3870897"/>
            <a:ext cx="7098390" cy="63892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A177A-7F74-4F9E-A4A8-07C681CE63E1}"/>
              </a:ext>
            </a:extLst>
          </p:cNvPr>
          <p:cNvSpPr txBox="1"/>
          <p:nvPr/>
        </p:nvSpPr>
        <p:spPr>
          <a:xfrm>
            <a:off x="1042660" y="3885984"/>
            <a:ext cx="31355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June.20., 2023</a:t>
            </a:r>
            <a:endParaRPr lang="en-US" sz="1050" dirty="0">
              <a:solidFill>
                <a:srgbClr val="161BF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D0BBB8-CFA5-47C1-8568-839DFAD3D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75" y="4771407"/>
            <a:ext cx="2419253" cy="16563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4E45E6-F7A0-498F-A922-85EFB03884F7}"/>
              </a:ext>
            </a:extLst>
          </p:cNvPr>
          <p:cNvSpPr txBox="1"/>
          <p:nvPr/>
        </p:nvSpPr>
        <p:spPr>
          <a:xfrm>
            <a:off x="4514482" y="4152716"/>
            <a:ext cx="3470674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Un-paid Salary (liability)                           $10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69471C-1130-4FD5-A778-B34C226F8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909" y="4665250"/>
            <a:ext cx="3854541" cy="212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4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18708</TotalTime>
  <Words>3026</Words>
  <Application>Microsoft Office PowerPoint</Application>
  <PresentationFormat>On-screen Show (4:3)</PresentationFormat>
  <Paragraphs>455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 Light</vt:lpstr>
      <vt:lpstr>Times New Roman</vt:lpstr>
      <vt:lpstr>Arial</vt:lpstr>
      <vt:lpstr>Cambria Math</vt:lpstr>
      <vt:lpstr>Calibri</vt:lpstr>
      <vt:lpstr>Office Theme</vt:lpstr>
      <vt:lpstr>Midterm Exam Solution - Accounting Principles</vt:lpstr>
      <vt:lpstr>Asset vs. Expense – Example #1</vt:lpstr>
      <vt:lpstr>Asset vs. Expense – Example #1</vt:lpstr>
      <vt:lpstr>Asset vs. Expense – Example #1</vt:lpstr>
      <vt:lpstr>Asset vs. Expense – Example #2</vt:lpstr>
      <vt:lpstr>Asset vs. Expense – Example #2</vt:lpstr>
      <vt:lpstr>Asset vs. Expense – Example #2</vt:lpstr>
      <vt:lpstr>Asset vs. Expense – Example #2-1</vt:lpstr>
      <vt:lpstr>Asset vs. Expense – Example #2-2</vt:lpstr>
      <vt:lpstr>Summary– Example #2</vt:lpstr>
      <vt:lpstr>Any Questions?</vt:lpstr>
      <vt:lpstr>Team Activity</vt:lpstr>
      <vt:lpstr>Asset vs. Expense – Example #3</vt:lpstr>
      <vt:lpstr>Asset vs. Expense – Example #3-1</vt:lpstr>
      <vt:lpstr>Asset vs. Expense – Example #3-1</vt:lpstr>
      <vt:lpstr>Asset vs. Expense – Example #3-1</vt:lpstr>
      <vt:lpstr>Any Questions?</vt:lpstr>
      <vt:lpstr>Team Activity</vt:lpstr>
      <vt:lpstr>Asset vs. Expense – Example #3-2</vt:lpstr>
      <vt:lpstr>Asset vs. Expense – Example #3-2</vt:lpstr>
      <vt:lpstr>Asset vs. Expense – Example #3-2</vt:lpstr>
      <vt:lpstr>Summary– Example #3</vt:lpstr>
      <vt:lpstr>Any Questions?</vt:lpstr>
      <vt:lpstr>Asset vs. Expense – Example #4</vt:lpstr>
      <vt:lpstr>Asset vs. Expense – Example #4-1</vt:lpstr>
      <vt:lpstr>Asset vs. Expense – Example #4-1</vt:lpstr>
      <vt:lpstr>Asset vs. Expense – Example #4-1</vt:lpstr>
      <vt:lpstr>Team Activity</vt:lpstr>
      <vt:lpstr>Asset vs. Expense – Example #4-2</vt:lpstr>
      <vt:lpstr>Asset vs. Expense – Example #4-2</vt:lpstr>
      <vt:lpstr>Asset vs. Expense – Example #4-2</vt:lpstr>
      <vt:lpstr>Summary– Example #4</vt:lpstr>
      <vt:lpstr>Any Questions?</vt:lpstr>
      <vt:lpstr>Asset vs. Expense – Example #5</vt:lpstr>
      <vt:lpstr>Team Activity</vt:lpstr>
      <vt:lpstr>Any Questions?</vt:lpstr>
      <vt:lpstr>Mid-term exam solution (Attendance check) (Homework #2 and online-class)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BenYoon</cp:lastModifiedBy>
  <cp:revision>232</cp:revision>
  <dcterms:created xsi:type="dcterms:W3CDTF">2021-07-21T22:11:42Z</dcterms:created>
  <dcterms:modified xsi:type="dcterms:W3CDTF">2022-04-18T00:09:43Z</dcterms:modified>
</cp:coreProperties>
</file>