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325" r:id="rId2"/>
    <p:sldId id="441" r:id="rId3"/>
    <p:sldId id="419" r:id="rId4"/>
    <p:sldId id="421" r:id="rId5"/>
    <p:sldId id="422" r:id="rId6"/>
    <p:sldId id="423" r:id="rId7"/>
    <p:sldId id="425" r:id="rId8"/>
    <p:sldId id="424" r:id="rId9"/>
    <p:sldId id="427" r:id="rId10"/>
    <p:sldId id="442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415"/>
    <a:srgbClr val="FDAF18"/>
    <a:srgbClr val="55AADF"/>
    <a:srgbClr val="F3F5CF"/>
    <a:srgbClr val="CCFF66"/>
    <a:srgbClr val="CC0000"/>
    <a:srgbClr val="D22229"/>
    <a:srgbClr val="F9FAE8"/>
    <a:srgbClr val="E9F1C1"/>
    <a:srgbClr val="DDF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 autoAdjust="0"/>
    <p:restoredTop sz="95833"/>
  </p:normalViewPr>
  <p:slideViewPr>
    <p:cSldViewPr snapToGrid="0">
      <p:cViewPr varScale="1">
        <p:scale>
          <a:sx n="102" d="100"/>
          <a:sy n="102" d="100"/>
        </p:scale>
        <p:origin x="42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8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82F81-B226-45C6-9AA9-55BA11E95F13}" type="datetimeFigureOut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8997C-178E-4A5A-8FA7-C5515C703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19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5BCC-1EEB-4EB9-82AC-13C9F3F02B73}" type="datetimeFigureOut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2812-1337-4CB4-A3D5-E4E5209A0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62812-1337-4CB4-A3D5-E4E5209A0A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1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9713-26BC-4CEB-9F1C-9E8B42D5F7B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68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9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solidFill>
          <a:srgbClr val="1970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-9524"/>
            <a:ext cx="1701799" cy="1711324"/>
          </a:xfrm>
          <a:custGeom>
            <a:avLst/>
            <a:gdLst>
              <a:gd name="connsiteX0" fmla="*/ 0 w 3095625"/>
              <a:gd name="connsiteY0" fmla="*/ 0 h 3143250"/>
              <a:gd name="connsiteX1" fmla="*/ 3095625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095625"/>
              <a:gd name="connsiteY0" fmla="*/ 0 h 3143250"/>
              <a:gd name="connsiteX1" fmla="*/ 2533650 w 3095625"/>
              <a:gd name="connsiteY1" fmla="*/ 0 h 3143250"/>
              <a:gd name="connsiteX2" fmla="*/ 3095625 w 3095625"/>
              <a:gd name="connsiteY2" fmla="*/ 3143250 h 3143250"/>
              <a:gd name="connsiteX3" fmla="*/ 0 w 3095625"/>
              <a:gd name="connsiteY3" fmla="*/ 3143250 h 3143250"/>
              <a:gd name="connsiteX4" fmla="*/ 0 w 3095625"/>
              <a:gd name="connsiteY4" fmla="*/ 0 h 3143250"/>
              <a:gd name="connsiteX0" fmla="*/ 0 w 3219450"/>
              <a:gd name="connsiteY0" fmla="*/ 0 h 3238500"/>
              <a:gd name="connsiteX1" fmla="*/ 2533650 w 3219450"/>
              <a:gd name="connsiteY1" fmla="*/ 0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  <a:gd name="connsiteX0" fmla="*/ 0 w 3219450"/>
              <a:gd name="connsiteY0" fmla="*/ 21590 h 3260090"/>
              <a:gd name="connsiteX1" fmla="*/ 2933700 w 3219450"/>
              <a:gd name="connsiteY1" fmla="*/ 0 h 3260090"/>
              <a:gd name="connsiteX2" fmla="*/ 3219450 w 3219450"/>
              <a:gd name="connsiteY2" fmla="*/ 3260090 h 3260090"/>
              <a:gd name="connsiteX3" fmla="*/ 0 w 3219450"/>
              <a:gd name="connsiteY3" fmla="*/ 3164840 h 3260090"/>
              <a:gd name="connsiteX4" fmla="*/ 0 w 3219450"/>
              <a:gd name="connsiteY4" fmla="*/ 21590 h 3260090"/>
              <a:gd name="connsiteX0" fmla="*/ 0 w 3219450"/>
              <a:gd name="connsiteY0" fmla="*/ 0 h 3238500"/>
              <a:gd name="connsiteX1" fmla="*/ 2933700 w 3219450"/>
              <a:gd name="connsiteY1" fmla="*/ 10795 h 3238500"/>
              <a:gd name="connsiteX2" fmla="*/ 3219450 w 3219450"/>
              <a:gd name="connsiteY2" fmla="*/ 3238500 h 3238500"/>
              <a:gd name="connsiteX3" fmla="*/ 0 w 3219450"/>
              <a:gd name="connsiteY3" fmla="*/ 3143250 h 3238500"/>
              <a:gd name="connsiteX4" fmla="*/ 0 w 3219450"/>
              <a:gd name="connsiteY4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38500">
                <a:moveTo>
                  <a:pt x="0" y="0"/>
                </a:moveTo>
                <a:lnTo>
                  <a:pt x="2933700" y="10795"/>
                </a:lnTo>
                <a:lnTo>
                  <a:pt x="3219450" y="323850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solidFill>
            <a:srgbClr val="8E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五邊形 2"/>
          <p:cNvSpPr/>
          <p:nvPr userDrawn="1"/>
        </p:nvSpPr>
        <p:spPr>
          <a:xfrm>
            <a:off x="0" y="1854200"/>
            <a:ext cx="8928100" cy="4502150"/>
          </a:xfrm>
          <a:prstGeom prst="homePlate">
            <a:avLst/>
          </a:prstGeom>
          <a:solidFill>
            <a:srgbClr val="FF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17369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177669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29232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>
                <a:solidFill>
                  <a:schemeClr val="accent6">
                    <a:lumMod val="5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192438"/>
          </a:xfrm>
          <a:prstGeom prst="roundRect">
            <a:avLst>
              <a:gd name="adj" fmla="val 1250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LO1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4" y="3075357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4002286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974383" y="4895348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82516" y="316520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LO2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82516" y="4083089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LO3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082516" y="4985445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LO4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239141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What’s the Purpose of Accounting?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07703" y="3139939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Who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Uses Accounting Information?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4" y="3893980"/>
            <a:ext cx="595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Within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What Kind of Environment Does Accounting Operate?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07702" y="4919796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So, Why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Should I Study Accounting?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53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0" y="1342589"/>
            <a:ext cx="8515350" cy="36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  <a:noFill/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4572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012"/>
            <a:ext cx="9144000" cy="354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水滴形 3"/>
          <p:cNvSpPr/>
          <p:nvPr userDrawn="1"/>
        </p:nvSpPr>
        <p:spPr>
          <a:xfrm rot="10800000">
            <a:off x="8308610" y="568442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257675" y="1814732"/>
            <a:ext cx="1397537" cy="33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75164" y="4521086"/>
            <a:ext cx="1732934" cy="91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747736" y="5015295"/>
            <a:ext cx="1738664" cy="10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8496886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  <p:sp>
        <p:nvSpPr>
          <p:cNvPr id="12" name="水滴形 11"/>
          <p:cNvSpPr/>
          <p:nvPr userDrawn="1"/>
        </p:nvSpPr>
        <p:spPr>
          <a:xfrm rot="10800000">
            <a:off x="8315864" y="422939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7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6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7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7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86E-2E42-49D8-8C02-8CA978E96E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3" r:id="rId13"/>
    <p:sldLayoutId id="2147483697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2" y="0"/>
            <a:ext cx="536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55601" y="1385903"/>
            <a:ext cx="8415866" cy="4712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Management Accounting</a:t>
            </a:r>
            <a:r>
              <a:rPr lang="zh-TW" altLang="en-US" b="1" dirty="0">
                <a:solidFill>
                  <a:srgbClr val="FE8415"/>
                </a:solidFill>
              </a:rPr>
              <a:t>  </a:t>
            </a:r>
            <a:endParaRPr lang="en-US" altLang="zh-TW" b="1" dirty="0">
              <a:solidFill>
                <a:srgbClr val="FE84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area of accounting concerned with providing internal financial reports to assist management in making decisions.</a:t>
            </a:r>
          </a:p>
          <a:p>
            <a:pPr lvl="1"/>
            <a:r>
              <a:rPr lang="en-US" altLang="zh-TW" dirty="0"/>
              <a:t>Management accounting focuses on the information needed for planning, implementing plans, and controlling costs. Its information is not available to outsiders.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Financial Accounting</a:t>
            </a:r>
            <a:r>
              <a:rPr lang="zh-TW" altLang="en-US" b="1" dirty="0">
                <a:solidFill>
                  <a:srgbClr val="FE8415"/>
                </a:solidFill>
              </a:rPr>
              <a:t>  </a:t>
            </a:r>
            <a:endParaRPr lang="en-US" altLang="zh-TW" b="1" dirty="0">
              <a:solidFill>
                <a:srgbClr val="FE84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area of accounting concerned with reporting financial information to interested external parties.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Uses Accounting Information?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2192" y="63181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Internal Users (Management Accounting):</a:t>
            </a:r>
          </a:p>
          <a:p>
            <a:pPr marL="457200" lvl="1" indent="0">
              <a:buNone/>
            </a:pPr>
            <a:r>
              <a:rPr lang="en-US" altLang="zh-TW" dirty="0"/>
              <a:t>– Management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Examples of Internal Reports:</a:t>
            </a:r>
          </a:p>
          <a:p>
            <a:pPr lvl="1"/>
            <a:r>
              <a:rPr lang="en-US" altLang="zh-TW" dirty="0"/>
              <a:t>Budgets</a:t>
            </a:r>
          </a:p>
          <a:p>
            <a:pPr lvl="1"/>
            <a:r>
              <a:rPr lang="en-US" altLang="zh-TW" dirty="0"/>
              <a:t>Cost analyses</a:t>
            </a:r>
          </a:p>
          <a:p>
            <a:pPr lvl="1"/>
            <a:r>
              <a:rPr lang="en-US" altLang="zh-TW" dirty="0"/>
              <a:t>Divisional performance reports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Who Uses Accounting Information?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06011" y="64722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</a:p>
        </p:txBody>
      </p:sp>
    </p:spTree>
    <p:extLst>
      <p:ext uri="{BB962C8B-B14F-4D97-AF65-F5344CB8AC3E}">
        <p14:creationId xmlns:p14="http://schemas.microsoft.com/office/powerpoint/2010/main" val="24464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External Users (Financial Accounting):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Examples of External Reports:</a:t>
            </a:r>
          </a:p>
          <a:p>
            <a:pPr lvl="1"/>
            <a:r>
              <a:rPr lang="en-US" altLang="zh-TW" dirty="0"/>
              <a:t>Annual report</a:t>
            </a:r>
          </a:p>
          <a:p>
            <a:pPr lvl="1"/>
            <a:r>
              <a:rPr lang="en-US" altLang="zh-TW" dirty="0"/>
              <a:t>General-purpose financial statements</a:t>
            </a:r>
          </a:p>
          <a:p>
            <a:pPr lvl="1"/>
            <a:r>
              <a:rPr lang="en-US" altLang="zh-TW" dirty="0"/>
              <a:t>Other regulatory reports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Who Uses Accounting Information?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95938"/>
              </p:ext>
            </p:extLst>
          </p:nvPr>
        </p:nvGraphicFramePr>
        <p:xfrm>
          <a:off x="755576" y="1830204"/>
          <a:ext cx="76328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Lenders (creditors)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Employees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Investors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Competitors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36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Management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Government agencies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00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Suppliers &amp; Customers 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– The 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22192" y="61982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</a:p>
        </p:txBody>
      </p:sp>
    </p:spTree>
    <p:extLst>
      <p:ext uri="{BB962C8B-B14F-4D97-AF65-F5344CB8AC3E}">
        <p14:creationId xmlns:p14="http://schemas.microsoft.com/office/powerpoint/2010/main" val="30160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Primary Financial Statements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General-Purpose Financial Statements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9560" y="63146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31333" y="3263272"/>
            <a:ext cx="701886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2pPr marL="706437" lvl="1" indent="-3429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Statement of Comprehensive Income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1334" y="4008015"/>
            <a:ext cx="701886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2pPr marL="706437" lvl="1" indent="-3429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Statement of Changes in Equity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1334" y="4773875"/>
            <a:ext cx="701886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2pPr marL="706437" lvl="1" indent="-3429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Statement of Cash Flows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1333" y="2497412"/>
            <a:ext cx="701886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2pPr marL="706437" lvl="1" indent="-3429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249237" indent="-342900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Balance Sheet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832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Environment of Accounting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0637">
              <a:buNone/>
            </a:pPr>
            <a:r>
              <a:rPr lang="en-US" altLang="zh-TW" dirty="0"/>
              <a:t>Important factors that influence the environment in which accounting operates:</a:t>
            </a:r>
          </a:p>
          <a:p>
            <a:pPr lvl="1"/>
            <a:r>
              <a:rPr lang="en-US" altLang="zh-TW" b="1" dirty="0"/>
              <a:t>Generally accepted accounting principles (GAAP)</a:t>
            </a:r>
          </a:p>
          <a:p>
            <a:pPr marL="457200" lvl="1" indent="0">
              <a:buNone/>
            </a:pPr>
            <a:r>
              <a:rPr lang="en-US" altLang="zh-TW" b="1" dirty="0"/>
              <a:t>	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/>
              <a:t>International business</a:t>
            </a:r>
          </a:p>
          <a:p>
            <a:pPr lvl="1"/>
            <a:r>
              <a:rPr lang="en-US" altLang="zh-TW" b="1" dirty="0"/>
              <a:t>Ethical considerations</a:t>
            </a:r>
          </a:p>
          <a:p>
            <a:pPr lvl="1"/>
            <a:r>
              <a:rPr lang="en-US" altLang="zh-TW" b="1" dirty="0"/>
              <a:t>Technology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直線圖說文字 1 9"/>
          <p:cNvSpPr/>
          <p:nvPr/>
        </p:nvSpPr>
        <p:spPr>
          <a:xfrm>
            <a:off x="5328423" y="3540464"/>
            <a:ext cx="3240360" cy="1080120"/>
          </a:xfrm>
          <a:prstGeom prst="borderCallout1">
            <a:avLst>
              <a:gd name="adj1" fmla="val 18750"/>
              <a:gd name="adj2" fmla="val -8333"/>
              <a:gd name="adj3" fmla="val -60367"/>
              <a:gd name="adj4" fmla="val -30534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Authoritative guidelines that define accounting practice at a particular time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3986" y="107910"/>
            <a:ext cx="6140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Within What Kind of Environment Does Accounting Operate?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421981" y="78687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7253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 most countries in the world, a committee or board establishes the accounting rules, which serves as the GAAP for that country.</a:t>
            </a:r>
          </a:p>
          <a:p>
            <a:r>
              <a:rPr lang="en-US" altLang="zh-TW"/>
              <a:t>Companies in the country then need to follow the country’s GAAP in preparing financial statements.</a:t>
            </a:r>
          </a:p>
          <a:p>
            <a:r>
              <a:rPr lang="en-US" altLang="zh-TW"/>
              <a:t>Using the same GAAP in the country allows users to make comparisons.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Significance and Development </a:t>
            </a:r>
            <a:br>
              <a:rPr lang="en-US" altLang="zh-TW" dirty="0"/>
            </a:br>
            <a:r>
              <a:rPr lang="en-US" altLang="zh-TW" dirty="0"/>
              <a:t>of Accounting Standards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17888" y="6353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5554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FE8415"/>
                </a:solidFill>
              </a:rPr>
              <a:t>The International Accounting Standards Board (IASB)</a:t>
            </a:r>
            <a:r>
              <a:rPr lang="zh-TW" altLang="en-US" sz="2200" b="1" dirty="0">
                <a:solidFill>
                  <a:srgbClr val="FE8415"/>
                </a:solidFill>
              </a:rPr>
              <a:t>         </a:t>
            </a:r>
            <a:r>
              <a:rPr lang="en-US" altLang="zh-TW" sz="2200" b="1" dirty="0">
                <a:solidFill>
                  <a:srgbClr val="FE8415"/>
                </a:solidFill>
              </a:rPr>
              <a:t>   </a:t>
            </a:r>
            <a:endParaRPr lang="en-US" altLang="zh-TW" sz="2200" b="1" dirty="0">
              <a:solidFill>
                <a:srgbClr val="FE84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/>
              <a:t>To develop a worldwide accounting standards.</a:t>
            </a:r>
          </a:p>
          <a:p>
            <a:pPr lvl="1"/>
            <a:r>
              <a:rPr lang="en-US" altLang="zh-TW" sz="2200" dirty="0"/>
              <a:t>Prior to the IASB, the International Accounting Standards Committee (IASC) issued International Accounting Standards (IAS).Today, the IFRS and IAS and their related interpretations are collectively termed as IFRS.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b="1" dirty="0">
                <a:solidFill>
                  <a:srgbClr val="CC0000"/>
                </a:solidFill>
              </a:rPr>
              <a:t>International Financial Reporting Standards (IFRS)</a:t>
            </a:r>
            <a:r>
              <a:rPr lang="zh-TW" altLang="en-US" sz="2200" b="1" dirty="0">
                <a:solidFill>
                  <a:srgbClr val="CC0000"/>
                </a:solidFill>
              </a:rPr>
              <a:t>        </a:t>
            </a:r>
            <a:endParaRPr lang="en-US" altLang="zh-TW" sz="2200" b="1" dirty="0">
              <a:solidFill>
                <a:srgbClr val="CC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b="1" dirty="0">
                <a:solidFill>
                  <a:srgbClr val="CC0000"/>
                </a:solidFill>
              </a:rPr>
              <a:t>International Accounting Standards (IAS)</a:t>
            </a:r>
            <a:r>
              <a:rPr lang="zh-TW" altLang="en-US" sz="2200" b="1" dirty="0">
                <a:solidFill>
                  <a:srgbClr val="CC0000"/>
                </a:solidFill>
              </a:rPr>
              <a:t> 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Accounting-Standards Setters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3653" y="63924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8618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E8415"/>
                </a:solidFill>
              </a:rPr>
              <a:t>The Financial Accounting Standards Board (FASB)</a:t>
            </a:r>
            <a:r>
              <a:rPr lang="zh-TW" altLang="en-US" b="1" dirty="0">
                <a:solidFill>
                  <a:srgbClr val="FE8415"/>
                </a:solidFill>
              </a:rPr>
              <a:t>        </a:t>
            </a:r>
            <a:endParaRPr lang="en-US" altLang="zh-TW" b="1" dirty="0">
              <a:solidFill>
                <a:srgbClr val="FE84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The </a:t>
            </a:r>
            <a:r>
              <a:rPr lang="en-US" altLang="zh-TW" u="sng" dirty="0"/>
              <a:t>private organization</a:t>
            </a:r>
            <a:r>
              <a:rPr lang="en-US" altLang="zh-TW" dirty="0"/>
              <a:t> responsible for establishing the standards for financial accounting and reporting in the United States. The FASB has no legal power to enforce the accounting standards it sets.</a:t>
            </a:r>
          </a:p>
          <a:p>
            <a:pPr lvl="1"/>
            <a:r>
              <a:rPr lang="en-US" altLang="zh-TW" dirty="0"/>
              <a:t>Get its authority to establish rules from the </a:t>
            </a:r>
            <a:r>
              <a:rPr lang="en-US" altLang="zh-TW" b="1" dirty="0">
                <a:solidFill>
                  <a:srgbClr val="CC0000"/>
                </a:solidFill>
              </a:rPr>
              <a:t>Securities and Exchange Commission (SEC).</a:t>
            </a:r>
            <a:r>
              <a:rPr lang="zh-TW" altLang="en-US" b="1" dirty="0">
                <a:solidFill>
                  <a:srgbClr val="CC0000"/>
                </a:solidFill>
              </a:rPr>
              <a:t> </a:t>
            </a:r>
            <a:endParaRPr lang="en-US" altLang="zh-TW" b="1" dirty="0">
              <a:solidFill>
                <a:srgbClr val="CC0000"/>
              </a:solidFill>
            </a:endParaRPr>
          </a:p>
          <a:p>
            <a:pPr lvl="1"/>
            <a:r>
              <a:rPr lang="en-US" altLang="zh-TW" dirty="0"/>
              <a:t>The accounting rules is described as GAAP in the United States.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Accounting-Standards Setters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1980" y="65520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29428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3400" b="1" dirty="0">
                <a:solidFill>
                  <a:srgbClr val="FE8415"/>
                </a:solidFill>
              </a:rPr>
              <a:t>Securities and Exchange Commission (SEC</a:t>
            </a:r>
            <a:r>
              <a:rPr lang="en-US" altLang="zh-TW" sz="3400" dirty="0">
                <a:solidFill>
                  <a:srgbClr val="FE8415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sz="3200" dirty="0"/>
              <a:t>The government body responsible for regulating the financial reporting practices of most publicly owned corporations in connection with the buying and selling of stocks and bonds. </a:t>
            </a:r>
          </a:p>
          <a:p>
            <a:pPr marL="0" indent="0">
              <a:buNone/>
            </a:pPr>
            <a:r>
              <a:rPr lang="en-US" altLang="zh-TW" sz="3400" b="1" dirty="0">
                <a:solidFill>
                  <a:srgbClr val="FE8415"/>
                </a:solidFill>
              </a:rPr>
              <a:t>American Institute of Certified Public Accountants (AICPA)</a:t>
            </a:r>
            <a:r>
              <a:rPr lang="zh-TW" altLang="en-US" sz="3400" b="1" dirty="0">
                <a:solidFill>
                  <a:srgbClr val="FE8415"/>
                </a:solidFill>
              </a:rPr>
              <a:t>        </a:t>
            </a:r>
            <a:endParaRPr lang="en-US" altLang="zh-TW" sz="3400" b="1" dirty="0">
              <a:solidFill>
                <a:srgbClr val="FE84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/>
              <a:t>The national organization of CPAs in the United States.</a:t>
            </a:r>
          </a:p>
          <a:p>
            <a:pPr marL="0" indent="0">
              <a:buNone/>
            </a:pPr>
            <a:r>
              <a:rPr lang="en-US" altLang="zh-TW" sz="3400" b="1" dirty="0">
                <a:solidFill>
                  <a:srgbClr val="FE8415"/>
                </a:solidFill>
              </a:rPr>
              <a:t>Internal Revenue Service (IRS)</a:t>
            </a:r>
            <a:r>
              <a:rPr lang="zh-TW" altLang="en-US" sz="3400" b="1" dirty="0">
                <a:solidFill>
                  <a:srgbClr val="FE8415"/>
                </a:solidFill>
              </a:rPr>
              <a:t>  </a:t>
            </a:r>
            <a:endParaRPr lang="en-US" altLang="zh-TW" sz="3400" b="1" dirty="0">
              <a:solidFill>
                <a:srgbClr val="FE84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/>
              <a:t>A government</a:t>
            </a:r>
            <a:r>
              <a:rPr lang="zh-TW" altLang="en-US" sz="3200" dirty="0"/>
              <a:t> </a:t>
            </a:r>
            <a:r>
              <a:rPr lang="en-US" altLang="zh-TW" sz="3200" dirty="0"/>
              <a:t>agency that prescribes the</a:t>
            </a:r>
            <a:r>
              <a:rPr lang="zh-TW" altLang="en-US" sz="3200" dirty="0"/>
              <a:t> </a:t>
            </a:r>
            <a:r>
              <a:rPr lang="en-US" altLang="zh-TW" sz="3200" dirty="0"/>
              <a:t>rules and regulations that</a:t>
            </a:r>
            <a:r>
              <a:rPr lang="zh-TW" altLang="en-US" sz="3200" dirty="0"/>
              <a:t> </a:t>
            </a:r>
            <a:r>
              <a:rPr lang="en-US" altLang="zh-TW" sz="3200" dirty="0"/>
              <a:t>govern the collection of</a:t>
            </a:r>
            <a:r>
              <a:rPr lang="zh-TW" altLang="en-US" sz="3200" dirty="0"/>
              <a:t> </a:t>
            </a:r>
            <a:r>
              <a:rPr lang="en-US" altLang="zh-TW" sz="3200" dirty="0"/>
              <a:t>tax revenues in the United</a:t>
            </a:r>
            <a:r>
              <a:rPr lang="zh-TW" altLang="en-US" sz="3200" dirty="0"/>
              <a:t> </a:t>
            </a:r>
            <a:r>
              <a:rPr lang="en-US" altLang="zh-TW" sz="3200" dirty="0"/>
              <a:t>States.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200" dirty="0"/>
              <a:t>	Companies must maintain two sets of books: financial accounting and tax accounting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600" dirty="0"/>
          </a:p>
          <a:p>
            <a:pPr lvl="1"/>
            <a:endParaRPr lang="en-US" altLang="zh-TW" sz="2600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Organizations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2192" y="67409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4959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international nature of business</a:t>
            </a:r>
            <a:r>
              <a:rPr lang="zh-TW" altLang="en-US" dirty="0"/>
              <a:t> </a:t>
            </a:r>
            <a:r>
              <a:rPr lang="en-US" altLang="zh-TW" dirty="0"/>
              <a:t>requires companies to be able to make their financial statements understandable</a:t>
            </a:r>
            <a:r>
              <a:rPr lang="zh-TW" altLang="en-US" dirty="0"/>
              <a:t> </a:t>
            </a:r>
            <a:r>
              <a:rPr lang="en-US" altLang="zh-TW" dirty="0"/>
              <a:t>to users all over the world.</a:t>
            </a:r>
          </a:p>
          <a:p>
            <a:r>
              <a:rPr lang="en-US" altLang="zh-TW" dirty="0"/>
              <a:t>A set of</a:t>
            </a:r>
            <a:r>
              <a:rPr lang="zh-TW" altLang="en-US" dirty="0"/>
              <a:t> </a:t>
            </a:r>
            <a:r>
              <a:rPr lang="en-US" altLang="zh-TW" dirty="0"/>
              <a:t>worldwide accounting standards such as IFRS was created to alleviate this complication.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International Business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2192" y="65034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2857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002060"/>
                </a:solidFill>
              </a:rPr>
              <a:t>Accounting Information: </a:t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Users and Uses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accounting scandals: </a:t>
            </a:r>
            <a:r>
              <a:rPr lang="en-US" altLang="zh-TW" b="1" dirty="0">
                <a:solidFill>
                  <a:srgbClr val="7030A0"/>
                </a:solidFill>
              </a:rPr>
              <a:t>Enron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7030A0"/>
                </a:solidFill>
              </a:rPr>
              <a:t>WorldCom</a:t>
            </a:r>
            <a:r>
              <a:rPr lang="en-US" altLang="zh-TW" dirty="0"/>
              <a:t>, and </a:t>
            </a:r>
            <a:r>
              <a:rPr lang="en-US" altLang="zh-TW" b="1" dirty="0">
                <a:solidFill>
                  <a:srgbClr val="7030A0"/>
                </a:solidFill>
              </a:rPr>
              <a:t>Tyco.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dirty="0"/>
              <a:t>The creation of the PCAOB is an example of the SEC’s intent to ensure the quality of reported financial information.</a:t>
            </a:r>
          </a:p>
          <a:p>
            <a:r>
              <a:rPr lang="en-US" altLang="zh-TW" dirty="0"/>
              <a:t>The Auditing Standards Board and the major stock exchanges took similar measures to restore the image of the accounting professional as ethical.</a:t>
            </a:r>
          </a:p>
          <a:p>
            <a:r>
              <a:rPr lang="en-US" altLang="zh-TW" b="1" dirty="0">
                <a:solidFill>
                  <a:srgbClr val="FE8415"/>
                </a:solidFill>
              </a:rPr>
              <a:t>Ethics is involved in preparing and using financial information. Accountants are perceived by the public as being responsible for ensuing misrepresentation does not occur.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Ethics in Accounting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2192" y="6199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33169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Computer technology allows companies to</a:t>
            </a:r>
          </a:p>
          <a:p>
            <a:pPr lvl="1"/>
            <a:r>
              <a:rPr lang="en-US" altLang="zh-TW" dirty="0"/>
              <a:t>Easily gather vast amounts of information about individual transactions. </a:t>
            </a:r>
          </a:p>
          <a:p>
            <a:pPr lvl="1"/>
            <a:r>
              <a:rPr lang="en-US" altLang="zh-TW" dirty="0"/>
              <a:t>Compile large amounts of data quickly and accurately, thereby significantly reducing the likelihood of errors.</a:t>
            </a:r>
          </a:p>
          <a:p>
            <a:pPr lvl="1"/>
            <a:r>
              <a:rPr lang="en-US" altLang="zh-TW" dirty="0"/>
              <a:t>Lenders and investors are able to acquire and analyze financial information in an effective and efficient manner. </a:t>
            </a:r>
          </a:p>
          <a:p>
            <a:r>
              <a:rPr lang="en-US" altLang="zh-TW" b="1" dirty="0">
                <a:solidFill>
                  <a:srgbClr val="FE8415"/>
                </a:solidFill>
              </a:rPr>
              <a:t>Technology has not replaced judgment.</a:t>
            </a:r>
            <a:endParaRPr lang="en-US" altLang="zh-TW" dirty="0">
              <a:solidFill>
                <a:srgbClr val="FE8415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Technology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9560" y="64722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</a:p>
        </p:txBody>
      </p:sp>
    </p:spTree>
    <p:extLst>
      <p:ext uri="{BB962C8B-B14F-4D97-AF65-F5344CB8AC3E}">
        <p14:creationId xmlns:p14="http://schemas.microsoft.com/office/powerpoint/2010/main" val="7559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Should I Study Accounting?</a:t>
            </a:r>
            <a:endParaRPr lang="zh-TW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787" y="14097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E841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Everyone Makes Financial Decisions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174692" y="2030904"/>
            <a:ext cx="2525994" cy="1403647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Budgeting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70682" y="3438741"/>
            <a:ext cx="2699047" cy="1905000"/>
          </a:xfrm>
          <a:prstGeom prst="irregularSeal2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b="1" dirty="0">
                <a:solidFill>
                  <a:srgbClr val="FC0128"/>
                </a:solidFill>
                <a:ea typeface="新細明體" charset="-120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Investing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75610" y="1890233"/>
            <a:ext cx="4612629" cy="1955059"/>
            <a:chOff x="2042" y="2909"/>
            <a:chExt cx="2904" cy="1274"/>
          </a:xfrm>
          <a:solidFill>
            <a:srgbClr val="FFFF0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21120336">
              <a:off x="2042" y="2909"/>
              <a:ext cx="2904" cy="1274"/>
            </a:xfrm>
            <a:prstGeom prst="irregularSeal2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b="1">
                  <a:solidFill>
                    <a:srgbClr val="FC0128"/>
                  </a:solidFill>
                  <a:ea typeface="新細明體" charset="-120"/>
                </a:rPr>
                <a:t> 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20394261">
              <a:off x="2649" y="3474"/>
              <a:ext cx="1558" cy="26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 dirty="0">
                  <a:latin typeface="Arial" panose="020B0604020202020204" pitchFamily="34" charset="0"/>
                  <a:ea typeface="Arial Unicode MS" panose="020B0604020202020204" pitchFamily="34" charset="-120"/>
                  <a:cs typeface="Arial" panose="020B0604020202020204" pitchFamily="34" charset="0"/>
                </a:rPr>
                <a:t>Buying vs. leasing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768520" y="3482242"/>
            <a:ext cx="2602194" cy="1590230"/>
            <a:chOff x="144" y="2688"/>
            <a:chExt cx="2064" cy="1440"/>
          </a:xfrm>
          <a:solidFill>
            <a:srgbClr val="92D050"/>
          </a:solidFill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144" y="2688"/>
              <a:ext cx="2064" cy="1440"/>
            </a:xfrm>
            <a:prstGeom prst="irregularSeal2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b="1">
                  <a:solidFill>
                    <a:srgbClr val="7A0014"/>
                  </a:solidFill>
                  <a:ea typeface="新細明體" charset="-120"/>
                </a:rPr>
                <a:t>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 rot="19709603">
              <a:off x="346" y="3320"/>
              <a:ext cx="1393" cy="26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000" b="1" dirty="0">
                  <a:latin typeface="Arial" panose="020B0604020202020204" pitchFamily="34" charset="0"/>
                  <a:ea typeface="Arial Unicode MS" panose="020B0604020202020204" pitchFamily="34" charset="-120"/>
                  <a:cs typeface="Arial" panose="020B0604020202020204" pitchFamily="34" charset="0"/>
                </a:rPr>
                <a:t>Financing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5361304" y="102835"/>
            <a:ext cx="3790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So, Why Should I Study Accounting?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425444" y="7670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23531" y="5464552"/>
            <a:ext cx="7380432" cy="830997"/>
          </a:xfrm>
          <a:prstGeom prst="rect">
            <a:avLst/>
          </a:prstGeom>
          <a:solidFill>
            <a:srgbClr val="F3F5C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55AA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FYI</a:t>
            </a:r>
          </a:p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AICPA provides a Web site that introduces students to career opportunities in accounting. The Web site is </a:t>
            </a:r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http://www.startheregoplaces.com.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autoUpdateAnimBg="0"/>
      <p:bldP spid="7" grpId="0" animBg="1" autoUpdateAnimBg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an Accounting System?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97681" y="93246"/>
            <a:ext cx="3646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What’s the Purpose of Accounting?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51798" y="80848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1115" y="55533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0" y="1619916"/>
            <a:ext cx="8727218" cy="356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Accounting is a system for providing “</a:t>
            </a:r>
            <a:r>
              <a:rPr lang="en-US" altLang="zh-TW" b="1" dirty="0">
                <a:solidFill>
                  <a:srgbClr val="FE8415"/>
                </a:solidFill>
              </a:rPr>
              <a:t>quantitative</a:t>
            </a:r>
            <a:r>
              <a:rPr lang="en-US" altLang="zh-TW" dirty="0">
                <a:solidFill>
                  <a:srgbClr val="FDAF18"/>
                </a:solidFill>
              </a:rPr>
              <a:t> </a:t>
            </a:r>
            <a:r>
              <a:rPr lang="en-US" altLang="zh-TW" dirty="0"/>
              <a:t>information, primarily </a:t>
            </a:r>
            <a:r>
              <a:rPr lang="en-US" altLang="zh-TW" b="1" dirty="0">
                <a:solidFill>
                  <a:srgbClr val="FE8415"/>
                </a:solidFill>
              </a:rPr>
              <a:t>financial</a:t>
            </a:r>
            <a:r>
              <a:rPr lang="en-US" altLang="zh-TW" dirty="0">
                <a:solidFill>
                  <a:srgbClr val="FE8415"/>
                </a:solidFill>
              </a:rPr>
              <a:t> </a:t>
            </a:r>
            <a:r>
              <a:rPr lang="en-US" altLang="zh-TW" dirty="0"/>
              <a:t>in nature, about economic entities that is intended to be </a:t>
            </a:r>
            <a:r>
              <a:rPr lang="en-US" altLang="zh-TW" b="1" dirty="0">
                <a:solidFill>
                  <a:srgbClr val="FE8415"/>
                </a:solidFill>
              </a:rPr>
              <a:t>useful</a:t>
            </a:r>
            <a:r>
              <a:rPr lang="en-US" altLang="zh-TW" dirty="0">
                <a:solidFill>
                  <a:srgbClr val="FDAF18"/>
                </a:solidFill>
              </a:rPr>
              <a:t> </a:t>
            </a:r>
            <a:r>
              <a:rPr lang="en-US" altLang="zh-TW" dirty="0"/>
              <a:t>in making economic </a:t>
            </a:r>
            <a:r>
              <a:rPr lang="en-US" altLang="zh-TW" b="1" dirty="0">
                <a:solidFill>
                  <a:srgbClr val="FE8415"/>
                </a:solidFill>
              </a:rPr>
              <a:t>decisions</a:t>
            </a:r>
            <a:r>
              <a:rPr lang="en-US" altLang="zh-TW" dirty="0">
                <a:solidFill>
                  <a:srgbClr val="FDAF18"/>
                </a:solidFill>
              </a:rPr>
              <a:t>.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Purpose of Accounting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41433" y="64722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6305" y="2139044"/>
            <a:ext cx="18446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68098" y="2813355"/>
            <a:ext cx="1844674" cy="461665"/>
          </a:xfrm>
          <a:prstGeom prst="rect">
            <a:avLst/>
          </a:prstGeom>
          <a:solidFill>
            <a:srgbClr val="F3F5C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86705" y="2139044"/>
            <a:ext cx="184467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97098" y="2811735"/>
            <a:ext cx="184467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07657"/>
              </p:ext>
            </p:extLst>
          </p:nvPr>
        </p:nvGraphicFramePr>
        <p:xfrm>
          <a:off x="355600" y="1465263"/>
          <a:ext cx="8415338" cy="3034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Bookkeeping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routine recording</a:t>
                      </a:r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process subsequent to transaction analysis.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Involving the </a:t>
                      </a:r>
                      <a:r>
                        <a:rPr lang="en-US" altLang="zh-TW" sz="2000" dirty="0">
                          <a:solidFill>
                            <a:srgbClr val="55AAD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 </a:t>
                      </a:r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transactions (or activities).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Relating only to the recording of transactions.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SzPct val="80000"/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Including providing information for </a:t>
                      </a:r>
                      <a:r>
                        <a:rPr lang="en-US" altLang="zh-TW" sz="2000" kern="1200" dirty="0">
                          <a:solidFill>
                            <a:srgbClr val="55AAD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decision-making</a:t>
                      </a:r>
                      <a:r>
                        <a:rPr lang="en-US" altLang="zh-TW" sz="2000" kern="1200" dirty="0">
                          <a:solidFill>
                            <a:srgbClr val="66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can affect economic consequences.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3504" marR="935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 of accounting.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504" marR="935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Distinction between </a:t>
            </a:r>
            <a:br>
              <a:rPr lang="en-US" altLang="zh-TW" dirty="0"/>
            </a:br>
            <a:r>
              <a:rPr lang="en-US" altLang="zh-TW" dirty="0"/>
              <a:t>Accounting and Bookkeeping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33654" y="62736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Decision-Making Process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2192" y="63181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r="89210"/>
          <a:stretch/>
        </p:blipFill>
        <p:spPr bwMode="auto">
          <a:xfrm>
            <a:off x="439738" y="1507475"/>
            <a:ext cx="89190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609600" y="149795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819400" y="149795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181600" y="149795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7696200" y="149795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405606" y="3368022"/>
            <a:ext cx="1367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</a:p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issue.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2699792" y="3368022"/>
            <a:ext cx="1535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</a:p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4894841" y="3368022"/>
            <a:ext cx="15664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</a:p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alternatives.</a:t>
            </a: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948264" y="3326750"/>
            <a:ext cx="208711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option that will most likely result in the </a:t>
            </a:r>
            <a:r>
              <a:rPr lang="en-US" altLang="zh-TW" sz="2000" u="sng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objective</a:t>
            </a:r>
            <a:r>
              <a:rPr lang="en-US" altLang="zh-TW" sz="2000" dirty="0">
                <a:solidFill>
                  <a:srgbClr val="005A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11363" t="20495" r="59890"/>
          <a:stretch/>
        </p:blipFill>
        <p:spPr bwMode="auto">
          <a:xfrm>
            <a:off x="1403647" y="1895215"/>
            <a:ext cx="2376265" cy="144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40269" t="19354" r="30113"/>
          <a:stretch/>
        </p:blipFill>
        <p:spPr bwMode="auto">
          <a:xfrm>
            <a:off x="3779912" y="1872114"/>
            <a:ext cx="2448272" cy="146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68505" t="19354" r="2748"/>
          <a:stretch/>
        </p:blipFill>
        <p:spPr bwMode="auto">
          <a:xfrm>
            <a:off x="6060845" y="1872114"/>
            <a:ext cx="2376263" cy="146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字方塊 33"/>
          <p:cNvSpPr txBox="1"/>
          <p:nvPr/>
        </p:nvSpPr>
        <p:spPr>
          <a:xfrm>
            <a:off x="485746" y="49631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The Relationship of Accounting to Business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/>
          <a:srcRect l="517" t="1281" r="992" b="1196"/>
          <a:stretch/>
        </p:blipFill>
        <p:spPr>
          <a:xfrm>
            <a:off x="618565" y="1268853"/>
            <a:ext cx="8387441" cy="501044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0379" y="1387638"/>
            <a:ext cx="2505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Common</a:t>
            </a:r>
          </a:p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Business</a:t>
            </a:r>
          </a:p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55601" y="609462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1.3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22192" y="63181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Accounting is called the “</a:t>
            </a:r>
            <a:r>
              <a:rPr lang="en-US" altLang="zh-TW" b="1" dirty="0">
                <a:solidFill>
                  <a:srgbClr val="55AADF"/>
                </a:solidFill>
              </a:rPr>
              <a:t>language of business</a:t>
            </a:r>
            <a:r>
              <a:rPr lang="en-US" altLang="zh-TW" dirty="0"/>
              <a:t>.”</a:t>
            </a:r>
          </a:p>
          <a:p>
            <a:r>
              <a:rPr lang="en-US" altLang="zh-TW" dirty="0"/>
              <a:t>Accounting provides information for making informed decisions about how to best use available resources.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Accountants play two roles with regard to these activities: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Measuring and reporting (follow the accounting cycle)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Advising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The Relationship of Accounting to Business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22192" y="6435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 Uses Accounting Information?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t="1578" r="1248" b="1578"/>
          <a:stretch/>
        </p:blipFill>
        <p:spPr>
          <a:xfrm>
            <a:off x="752630" y="2497015"/>
            <a:ext cx="7916586" cy="3709518"/>
          </a:xfrm>
        </p:spPr>
      </p:pic>
      <p:sp>
        <p:nvSpPr>
          <p:cNvPr id="9" name="矩形 8"/>
          <p:cNvSpPr/>
          <p:nvPr/>
        </p:nvSpPr>
        <p:spPr>
          <a:xfrm>
            <a:off x="5478829" y="107910"/>
            <a:ext cx="3665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Who Uses Accounting Information?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451096" y="80441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5601" y="1500924"/>
            <a:ext cx="8596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SzPct val="90000"/>
              <a:buFont typeface="Wingdings" charset="2"/>
              <a:buChar char="l"/>
            </a:pPr>
            <a:r>
              <a:rPr kumimoji="1" lang="en-US" altLang="zh-TW" sz="2200" dirty="0">
                <a:latin typeface="Arial" charset="0"/>
                <a:ea typeface="Arial" charset="0"/>
                <a:cs typeface="Arial" charset="0"/>
              </a:rPr>
              <a:t>The accounting system generate output in the form of financial reports. There are two major categories of reports: internal and external</a:t>
            </a:r>
            <a:endParaRPr kumimoji="1" lang="zh-TW" alt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5601" y="58976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1.4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4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4531</TotalTime>
  <Words>982</Words>
  <Application>Microsoft Office PowerPoint</Application>
  <PresentationFormat>On-screen Show (4:3)</PresentationFormat>
  <Paragraphs>193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微軟正黑體</vt:lpstr>
      <vt:lpstr>MS UI Gothic</vt:lpstr>
      <vt:lpstr>新細明體</vt:lpstr>
      <vt:lpstr>Arial</vt:lpstr>
      <vt:lpstr>Arial Unicode MS</vt:lpstr>
      <vt:lpstr>Calibri</vt:lpstr>
      <vt:lpstr>Calibri Light</vt:lpstr>
      <vt:lpstr>Franklin Gothic Medium Cond</vt:lpstr>
      <vt:lpstr>Wingdings</vt:lpstr>
      <vt:lpstr>Office 佈景主題</vt:lpstr>
      <vt:lpstr>PowerPoint Presentation</vt:lpstr>
      <vt:lpstr>Accounting Information:  Users and Uses</vt:lpstr>
      <vt:lpstr>What is an Accounting System?</vt:lpstr>
      <vt:lpstr>The Purpose of Accounting</vt:lpstr>
      <vt:lpstr>Distinction between  Accounting and Bookkeeping</vt:lpstr>
      <vt:lpstr>The Decision-Making Process</vt:lpstr>
      <vt:lpstr>The Relationship of Accounting to Business</vt:lpstr>
      <vt:lpstr>The Relationship of Accounting to Business</vt:lpstr>
      <vt:lpstr>Who Uses Accounting Information?</vt:lpstr>
      <vt:lpstr>Who Uses Accounting Information?</vt:lpstr>
      <vt:lpstr>Who Uses Accounting Information?</vt:lpstr>
      <vt:lpstr>Who Uses Accounting Information?</vt:lpstr>
      <vt:lpstr>General-Purpose Financial Statements</vt:lpstr>
      <vt:lpstr>The Environment of Accounting</vt:lpstr>
      <vt:lpstr>Significance and Development  of Accounting Standards</vt:lpstr>
      <vt:lpstr>Accounting-Standards Setters</vt:lpstr>
      <vt:lpstr>Accounting-Standards Setters</vt:lpstr>
      <vt:lpstr>Other Organizations</vt:lpstr>
      <vt:lpstr>International Business</vt:lpstr>
      <vt:lpstr>Ethics in Accounting</vt:lpstr>
      <vt:lpstr>Technology</vt:lpstr>
      <vt:lpstr>Why Should I Study Accounting?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Controls and Cash</dc:title>
  <dc:creator>鄧雨賢</dc:creator>
  <cp:lastModifiedBy>Ong, Willie</cp:lastModifiedBy>
  <cp:revision>171</cp:revision>
  <dcterms:created xsi:type="dcterms:W3CDTF">2015-04-13T13:14:44Z</dcterms:created>
  <dcterms:modified xsi:type="dcterms:W3CDTF">2017-08-11T07:54:13Z</dcterms:modified>
</cp:coreProperties>
</file>