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72"/>
  </p:notesMasterIdLst>
  <p:sldIdLst>
    <p:sldId id="325" r:id="rId2"/>
    <p:sldId id="635" r:id="rId3"/>
    <p:sldId id="637" r:id="rId4"/>
    <p:sldId id="638" r:id="rId5"/>
    <p:sldId id="639" r:id="rId6"/>
    <p:sldId id="640" r:id="rId7"/>
    <p:sldId id="641" r:id="rId8"/>
    <p:sldId id="642" r:id="rId9"/>
    <p:sldId id="644" r:id="rId10"/>
    <p:sldId id="645" r:id="rId11"/>
    <p:sldId id="646" r:id="rId12"/>
    <p:sldId id="647" r:id="rId13"/>
    <p:sldId id="648" r:id="rId14"/>
    <p:sldId id="649" r:id="rId15"/>
    <p:sldId id="650" r:id="rId16"/>
    <p:sldId id="651" r:id="rId17"/>
    <p:sldId id="652" r:id="rId18"/>
    <p:sldId id="653" r:id="rId19"/>
    <p:sldId id="654" r:id="rId20"/>
    <p:sldId id="655" r:id="rId21"/>
    <p:sldId id="657" r:id="rId22"/>
    <p:sldId id="658" r:id="rId23"/>
    <p:sldId id="723" r:id="rId24"/>
    <p:sldId id="659" r:id="rId25"/>
    <p:sldId id="660" r:id="rId26"/>
    <p:sldId id="661" r:id="rId27"/>
    <p:sldId id="662" r:id="rId28"/>
    <p:sldId id="663" r:id="rId29"/>
    <p:sldId id="664" r:id="rId30"/>
    <p:sldId id="666" r:id="rId31"/>
    <p:sldId id="670" r:id="rId32"/>
    <p:sldId id="668" r:id="rId33"/>
    <p:sldId id="669" r:id="rId34"/>
    <p:sldId id="671" r:id="rId35"/>
    <p:sldId id="674" r:id="rId36"/>
    <p:sldId id="672" r:id="rId37"/>
    <p:sldId id="675" r:id="rId38"/>
    <p:sldId id="676" r:id="rId39"/>
    <p:sldId id="677" r:id="rId40"/>
    <p:sldId id="678" r:id="rId41"/>
    <p:sldId id="679" r:id="rId42"/>
    <p:sldId id="680" r:id="rId43"/>
    <p:sldId id="681" r:id="rId44"/>
    <p:sldId id="682" r:id="rId45"/>
    <p:sldId id="683" r:id="rId46"/>
    <p:sldId id="684" r:id="rId47"/>
    <p:sldId id="685" r:id="rId48"/>
    <p:sldId id="686" r:id="rId49"/>
    <p:sldId id="687" r:id="rId50"/>
    <p:sldId id="688" r:id="rId51"/>
    <p:sldId id="689" r:id="rId52"/>
    <p:sldId id="691" r:id="rId53"/>
    <p:sldId id="692" r:id="rId54"/>
    <p:sldId id="694" r:id="rId55"/>
    <p:sldId id="703" r:id="rId56"/>
    <p:sldId id="705" r:id="rId57"/>
    <p:sldId id="707" r:id="rId58"/>
    <p:sldId id="708" r:id="rId59"/>
    <p:sldId id="709" r:id="rId60"/>
    <p:sldId id="710" r:id="rId61"/>
    <p:sldId id="722" r:id="rId62"/>
    <p:sldId id="712" r:id="rId63"/>
    <p:sldId id="713" r:id="rId64"/>
    <p:sldId id="714" r:id="rId65"/>
    <p:sldId id="716" r:id="rId66"/>
    <p:sldId id="717" r:id="rId67"/>
    <p:sldId id="718" r:id="rId68"/>
    <p:sldId id="719" r:id="rId69"/>
    <p:sldId id="720" r:id="rId70"/>
    <p:sldId id="721" r:id="rId7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54A"/>
    <a:srgbClr val="F3F5CF"/>
    <a:srgbClr val="F8F9E7"/>
    <a:srgbClr val="FFE699"/>
    <a:srgbClr val="55AADF"/>
    <a:srgbClr val="197088"/>
    <a:srgbClr val="D22229"/>
    <a:srgbClr val="4472C4"/>
    <a:srgbClr val="FFFFFF"/>
    <a:srgbClr val="D9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5833"/>
  </p:normalViewPr>
  <p:slideViewPr>
    <p:cSldViewPr snapToGrid="0">
      <p:cViewPr varScale="1">
        <p:scale>
          <a:sx n="88" d="100"/>
          <a:sy n="88" d="100"/>
        </p:scale>
        <p:origin x="84" y="40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05BCC-1EEB-4EB9-82AC-13C9F3F02B73}" type="datetimeFigureOut">
              <a:rPr lang="zh-TW" altLang="en-US" smtClean="0"/>
              <a:t>2017/8/15</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62812-1337-4CB4-A3D5-E4E5209A0AEB}" type="slidenum">
              <a:rPr lang="zh-TW" altLang="en-US" smtClean="0"/>
              <a:t>‹#›</a:t>
            </a:fld>
            <a:endParaRPr lang="zh-TW" altLang="en-US"/>
          </a:p>
        </p:txBody>
      </p:sp>
    </p:spTree>
    <p:extLst>
      <p:ext uri="{BB962C8B-B14F-4D97-AF65-F5344CB8AC3E}">
        <p14:creationId xmlns:p14="http://schemas.microsoft.com/office/powerpoint/2010/main" val="266874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noFill/>
          <a:ln>
            <a:miter lim="800000"/>
            <a:headEnd/>
            <a:tailEnd/>
          </a:ln>
        </p:spPr>
        <p:txBody>
          <a:bodyPr/>
          <a:lstStyle/>
          <a:p>
            <a:fld id="{7BDB2BE2-0C23-470D-8C31-BDC22ED559F9}" type="slidenum">
              <a:rPr lang="en-US" altLang="zh-TW" smtClean="0"/>
              <a:pPr/>
              <a:t>3</a:t>
            </a:fld>
            <a:endParaRPr lang="en-US" altLang="zh-TW"/>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49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285076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bwMode="auto">
          <a:noFill/>
          <a:ln>
            <a:miter lim="800000"/>
            <a:headEnd/>
            <a:tailEnd/>
          </a:ln>
        </p:spPr>
        <p:txBody>
          <a:bodyPr/>
          <a:lstStyle/>
          <a:p>
            <a:fld id="{1F115024-2076-4081-B25C-44824B2095EC}" type="slidenum">
              <a:rPr lang="en-US" altLang="zh-TW" smtClean="0"/>
              <a:pPr/>
              <a:t>30</a:t>
            </a:fld>
            <a:endParaRPr lang="en-US" altLang="zh-TW"/>
          </a:p>
        </p:txBody>
      </p:sp>
      <p:sp>
        <p:nvSpPr>
          <p:cNvPr id="1341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41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1631973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bwMode="auto">
          <a:noFill/>
          <a:ln>
            <a:miter lim="800000"/>
            <a:headEnd/>
            <a:tailEnd/>
          </a:ln>
        </p:spPr>
        <p:txBody>
          <a:bodyPr/>
          <a:lstStyle/>
          <a:p>
            <a:fld id="{5EBA999A-F66F-426D-85B0-2F46C7E45A7A}" type="slidenum">
              <a:rPr lang="en-US" altLang="zh-TW" smtClean="0"/>
              <a:pPr/>
              <a:t>32</a:t>
            </a:fld>
            <a:endParaRPr lang="en-US" altLang="zh-TW"/>
          </a:p>
        </p:txBody>
      </p:sp>
      <p:sp>
        <p:nvSpPr>
          <p:cNvPr id="1361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61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4279573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bwMode="auto">
          <a:noFill/>
          <a:ln>
            <a:miter lim="800000"/>
            <a:headEnd/>
            <a:tailEnd/>
          </a:ln>
        </p:spPr>
        <p:txBody>
          <a:bodyPr/>
          <a:lstStyle/>
          <a:p>
            <a:fld id="{5EBA999A-F66F-426D-85B0-2F46C7E45A7A}" type="slidenum">
              <a:rPr lang="en-US" altLang="zh-TW" smtClean="0"/>
              <a:pPr/>
              <a:t>33</a:t>
            </a:fld>
            <a:endParaRPr lang="en-US" altLang="zh-TW"/>
          </a:p>
        </p:txBody>
      </p:sp>
      <p:sp>
        <p:nvSpPr>
          <p:cNvPr id="1361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61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630184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bwMode="auto">
          <a:noFill/>
          <a:ln>
            <a:miter lim="800000"/>
            <a:headEnd/>
            <a:tailEnd/>
          </a:ln>
        </p:spPr>
        <p:txBody>
          <a:bodyPr/>
          <a:lstStyle/>
          <a:p>
            <a:fld id="{5EBA999A-F66F-426D-85B0-2F46C7E45A7A}" type="slidenum">
              <a:rPr lang="en-US" altLang="zh-TW" smtClean="0"/>
              <a:pPr/>
              <a:t>36</a:t>
            </a:fld>
            <a:endParaRPr lang="en-US" altLang="zh-TW"/>
          </a:p>
        </p:txBody>
      </p:sp>
      <p:sp>
        <p:nvSpPr>
          <p:cNvPr id="1361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61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2329959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bwMode="auto">
          <a:noFill/>
          <a:ln>
            <a:miter lim="800000"/>
            <a:headEnd/>
            <a:tailEnd/>
          </a:ln>
        </p:spPr>
        <p:txBody>
          <a:bodyPr/>
          <a:lstStyle/>
          <a:p>
            <a:fld id="{5EBA999A-F66F-426D-85B0-2F46C7E45A7A}" type="slidenum">
              <a:rPr lang="en-US" altLang="zh-TW" smtClean="0"/>
              <a:pPr/>
              <a:t>37</a:t>
            </a:fld>
            <a:endParaRPr lang="en-US" altLang="zh-TW"/>
          </a:p>
        </p:txBody>
      </p:sp>
      <p:sp>
        <p:nvSpPr>
          <p:cNvPr id="1361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61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1798577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bwMode="auto">
          <a:noFill/>
          <a:ln>
            <a:miter lim="800000"/>
            <a:headEnd/>
            <a:tailEnd/>
          </a:ln>
        </p:spPr>
        <p:txBody>
          <a:bodyPr/>
          <a:lstStyle/>
          <a:p>
            <a:fld id="{38752349-51F7-417C-9518-623C53344C52}" type="slidenum">
              <a:rPr lang="en-US" altLang="zh-TW" smtClean="0"/>
              <a:pPr/>
              <a:t>51</a:t>
            </a:fld>
            <a:endParaRPr lang="en-US" altLang="zh-TW"/>
          </a:p>
        </p:txBody>
      </p:sp>
      <p:sp>
        <p:nvSpPr>
          <p:cNvPr id="143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3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2166252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bwMode="auto">
          <a:noFill/>
          <a:ln>
            <a:miter lim="800000"/>
            <a:headEnd/>
            <a:tailEnd/>
          </a:ln>
        </p:spPr>
        <p:txBody>
          <a:bodyPr/>
          <a:lstStyle/>
          <a:p>
            <a:fld id="{38752349-51F7-417C-9518-623C53344C52}" type="slidenum">
              <a:rPr lang="en-US" altLang="zh-TW" smtClean="0"/>
              <a:pPr/>
              <a:t>52</a:t>
            </a:fld>
            <a:endParaRPr lang="en-US" altLang="zh-TW"/>
          </a:p>
        </p:txBody>
      </p:sp>
      <p:sp>
        <p:nvSpPr>
          <p:cNvPr id="143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3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380591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bwMode="auto">
          <a:noFill/>
          <a:ln>
            <a:miter lim="800000"/>
            <a:headEnd/>
            <a:tailEnd/>
          </a:ln>
        </p:spPr>
        <p:txBody>
          <a:bodyPr/>
          <a:lstStyle/>
          <a:p>
            <a:fld id="{90B5B705-7D19-4990-817D-12C74873C1EC}" type="slidenum">
              <a:rPr lang="en-US" altLang="zh-TW" smtClean="0"/>
              <a:pPr/>
              <a:t>53</a:t>
            </a:fld>
            <a:endParaRPr lang="en-US" altLang="zh-TW"/>
          </a:p>
        </p:txBody>
      </p:sp>
      <p:sp>
        <p:nvSpPr>
          <p:cNvPr id="1443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43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890808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387E7462-3C08-440F-8322-C24FCE405DCA}" type="slidenum">
              <a:rPr lang="en-US" altLang="zh-TW" smtClean="0"/>
              <a:pPr>
                <a:defRPr/>
              </a:pPr>
              <a:t>70</a:t>
            </a:fld>
            <a:endParaRPr lang="en-US" altLang="zh-TW"/>
          </a:p>
        </p:txBody>
      </p:sp>
    </p:spTree>
    <p:extLst>
      <p:ext uri="{BB962C8B-B14F-4D97-AF65-F5344CB8AC3E}">
        <p14:creationId xmlns:p14="http://schemas.microsoft.com/office/powerpoint/2010/main" val="335467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noFill/>
          <a:ln>
            <a:miter lim="800000"/>
            <a:headEnd/>
            <a:tailEnd/>
          </a:ln>
        </p:spPr>
        <p:txBody>
          <a:bodyPr/>
          <a:lstStyle/>
          <a:p>
            <a:fld id="{342FA43B-7447-4A42-BDCB-6B6C37FAC5B9}" type="slidenum">
              <a:rPr lang="en-US" altLang="zh-TW" smtClean="0"/>
              <a:pPr/>
              <a:t>4</a:t>
            </a:fld>
            <a:endParaRPr lang="en-US" altLang="zh-TW"/>
          </a:p>
        </p:txBody>
      </p:sp>
      <p:sp>
        <p:nvSpPr>
          <p:cNvPr id="1259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59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284573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387E7462-3C08-440F-8322-C24FCE405DCA}" type="slidenum">
              <a:rPr lang="en-US" altLang="zh-TW" smtClean="0"/>
              <a:pPr>
                <a:defRPr/>
              </a:pPr>
              <a:t>10</a:t>
            </a:fld>
            <a:endParaRPr lang="en-US" altLang="zh-TW"/>
          </a:p>
        </p:txBody>
      </p:sp>
    </p:spTree>
    <p:extLst>
      <p:ext uri="{BB962C8B-B14F-4D97-AF65-F5344CB8AC3E}">
        <p14:creationId xmlns:p14="http://schemas.microsoft.com/office/powerpoint/2010/main" val="3534700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bwMode="auto">
          <a:noFill/>
          <a:ln>
            <a:miter lim="800000"/>
            <a:headEnd/>
            <a:tailEnd/>
          </a:ln>
        </p:spPr>
        <p:txBody>
          <a:bodyPr/>
          <a:lstStyle/>
          <a:p>
            <a:fld id="{0A0C710D-33E5-4CEC-A3AD-A4100443BE67}" type="slidenum">
              <a:rPr lang="en-US" altLang="zh-TW" smtClean="0"/>
              <a:pPr/>
              <a:t>11</a:t>
            </a:fld>
            <a:endParaRPr lang="en-US" altLang="zh-TW"/>
          </a:p>
        </p:txBody>
      </p:sp>
      <p:sp>
        <p:nvSpPr>
          <p:cNvPr id="1290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90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321787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bwMode="auto">
          <a:noFill/>
          <a:ln>
            <a:miter lim="800000"/>
            <a:headEnd/>
            <a:tailEnd/>
          </a:ln>
        </p:spPr>
        <p:txBody>
          <a:bodyPr/>
          <a:lstStyle/>
          <a:p>
            <a:fld id="{2E63E40B-D224-4890-9D39-15AF0D3DB05C}" type="slidenum">
              <a:rPr lang="en-US" altLang="zh-TW" smtClean="0"/>
              <a:pPr/>
              <a:t>22</a:t>
            </a:fld>
            <a:endParaRPr lang="en-US" altLang="zh-TW"/>
          </a:p>
        </p:txBody>
      </p:sp>
      <p:sp>
        <p:nvSpPr>
          <p:cNvPr id="131075"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zh-TW" altLang="zh-TW"/>
          </a:p>
        </p:txBody>
      </p:sp>
      <p:sp>
        <p:nvSpPr>
          <p:cNvPr id="131076"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altLang="zh-TW" sz="1000" i="1">
                <a:latin typeface="Times New Roman" pitchFamily="18" charset="0"/>
              </a:rPr>
              <a:t>22</a:t>
            </a:r>
          </a:p>
        </p:txBody>
      </p:sp>
      <p:sp>
        <p:nvSpPr>
          <p:cNvPr id="131077"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zh-TW" altLang="zh-TW"/>
          </a:p>
        </p:txBody>
      </p:sp>
      <p:sp>
        <p:nvSpPr>
          <p:cNvPr id="131078"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zh-TW" altLang="zh-TW"/>
          </a:p>
        </p:txBody>
      </p:sp>
      <p:sp>
        <p:nvSpPr>
          <p:cNvPr id="131079" name="Rectangle 6"/>
          <p:cNvSpPr>
            <a:spLocks noGrp="1" noChangeArrowheads="1"/>
          </p:cNvSpPr>
          <p:nvPr>
            <p:ph type="body" idx="1"/>
          </p:nvPr>
        </p:nvSpPr>
        <p:spPr bwMode="auto">
          <a:xfrm>
            <a:off x="914400" y="4343400"/>
            <a:ext cx="5029200" cy="4114800"/>
          </a:xfrm>
          <a:noFill/>
        </p:spPr>
        <p:txBody>
          <a:bodyPr wrap="square" lIns="90488" tIns="44450" rIns="90488" bIns="44450" numCol="1" anchor="t" anchorCtr="0" compatLnSpc="1">
            <a:prstTxWarp prst="textNoShape">
              <a:avLst/>
            </a:prstTxWarp>
          </a:bodyPr>
          <a:lstStyle/>
          <a:p>
            <a:pPr eaLnBrk="1" hangingPunct="1">
              <a:spcBef>
                <a:spcPct val="28000"/>
              </a:spcBef>
            </a:pPr>
            <a:endParaRPr lang="zh-TW" altLang="zh-TW"/>
          </a:p>
        </p:txBody>
      </p:sp>
      <p:sp>
        <p:nvSpPr>
          <p:cNvPr id="131080" name="Rectangle 7"/>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p:spPr>
      </p:sp>
    </p:spTree>
    <p:extLst>
      <p:ext uri="{BB962C8B-B14F-4D97-AF65-F5344CB8AC3E}">
        <p14:creationId xmlns:p14="http://schemas.microsoft.com/office/powerpoint/2010/main" val="400389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bwMode="auto">
          <a:noFill/>
          <a:ln>
            <a:miter lim="800000"/>
            <a:headEnd/>
            <a:tailEnd/>
          </a:ln>
        </p:spPr>
        <p:txBody>
          <a:bodyPr/>
          <a:lstStyle/>
          <a:p>
            <a:fld id="{3232A1DF-6E38-42BC-9307-5EAEFEF445E2}" type="slidenum">
              <a:rPr lang="en-US" altLang="zh-TW" smtClean="0"/>
              <a:pPr/>
              <a:t>24</a:t>
            </a:fld>
            <a:endParaRPr lang="en-US" altLang="zh-TW"/>
          </a:p>
        </p:txBody>
      </p:sp>
      <p:sp>
        <p:nvSpPr>
          <p:cNvPr id="1331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349211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bwMode="auto">
          <a:noFill/>
          <a:ln>
            <a:miter lim="800000"/>
            <a:headEnd/>
            <a:tailEnd/>
          </a:ln>
        </p:spPr>
        <p:txBody>
          <a:bodyPr/>
          <a:lstStyle/>
          <a:p>
            <a:fld id="{73811C30-CB3D-4E43-89CF-F2D46AE440DF}" type="slidenum">
              <a:rPr lang="en-US" altLang="zh-TW" smtClean="0"/>
              <a:pPr/>
              <a:t>25</a:t>
            </a:fld>
            <a:endParaRPr lang="en-US" altLang="zh-TW"/>
          </a:p>
        </p:txBody>
      </p:sp>
      <p:sp>
        <p:nvSpPr>
          <p:cNvPr id="1320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21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1389794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bwMode="auto">
          <a:noFill/>
          <a:ln>
            <a:miter lim="800000"/>
            <a:headEnd/>
            <a:tailEnd/>
          </a:ln>
        </p:spPr>
        <p:txBody>
          <a:bodyPr/>
          <a:lstStyle/>
          <a:p>
            <a:fld id="{1F115024-2076-4081-B25C-44824B2095EC}" type="slidenum">
              <a:rPr lang="en-US" altLang="zh-TW" smtClean="0"/>
              <a:pPr/>
              <a:t>28</a:t>
            </a:fld>
            <a:endParaRPr lang="en-US" altLang="zh-TW"/>
          </a:p>
        </p:txBody>
      </p:sp>
      <p:sp>
        <p:nvSpPr>
          <p:cNvPr id="1341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41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3627975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bwMode="auto">
          <a:noFill/>
          <a:ln>
            <a:miter lim="800000"/>
            <a:headEnd/>
            <a:tailEnd/>
          </a:ln>
        </p:spPr>
        <p:txBody>
          <a:bodyPr/>
          <a:lstStyle/>
          <a:p>
            <a:fld id="{1F115024-2076-4081-B25C-44824B2095EC}" type="slidenum">
              <a:rPr lang="en-US" altLang="zh-TW" smtClean="0"/>
              <a:pPr/>
              <a:t>29</a:t>
            </a:fld>
            <a:endParaRPr lang="en-US" altLang="zh-TW"/>
          </a:p>
        </p:txBody>
      </p:sp>
      <p:sp>
        <p:nvSpPr>
          <p:cNvPr id="1341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41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3188530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91702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3525646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691187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55988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標題投影片">
    <p:bg>
      <p:bgRef idx="1002">
        <a:schemeClr val="bg2"/>
      </p:bgRef>
    </p:bg>
    <p:spTree>
      <p:nvGrpSpPr>
        <p:cNvPr id="1" name=""/>
        <p:cNvGrpSpPr/>
        <p:nvPr/>
      </p:nvGrpSpPr>
      <p:grpSpPr>
        <a:xfrm>
          <a:off x="0" y="0"/>
          <a:ext cx="0" cy="0"/>
          <a:chOff x="0" y="0"/>
          <a:chExt cx="0" cy="0"/>
        </a:xfrm>
      </p:grpSpPr>
      <p:sp>
        <p:nvSpPr>
          <p:cNvPr id="9" name="圓角化對角線角落矩形 8"/>
          <p:cNvSpPr/>
          <p:nvPr userDrawn="1"/>
        </p:nvSpPr>
        <p:spPr>
          <a:xfrm>
            <a:off x="125910" y="212863"/>
            <a:ext cx="1535502" cy="1380227"/>
          </a:xfrm>
          <a:prstGeom prst="round2DiagRect">
            <a:avLst>
              <a:gd name="adj1" fmla="val 29232"/>
              <a:gd name="adj2"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標題 1"/>
          <p:cNvSpPr>
            <a:spLocks noGrp="1"/>
          </p:cNvSpPr>
          <p:nvPr>
            <p:ph type="ctrTitle"/>
          </p:nvPr>
        </p:nvSpPr>
        <p:spPr>
          <a:xfrm>
            <a:off x="2221707" y="298247"/>
            <a:ext cx="5747543" cy="1174954"/>
          </a:xfrm>
        </p:spPr>
        <p:txBody>
          <a:bodyPr anchor="ctr">
            <a:normAutofit/>
          </a:bodyPr>
          <a:lstStyle>
            <a:lvl1pPr algn="ctr">
              <a:defRPr sz="3000" b="1">
                <a:solidFill>
                  <a:schemeClr val="accent6">
                    <a:lumMod val="50000"/>
                  </a:schemeClr>
                </a:solidFill>
                <a:latin typeface="Franklin Gothic Medium Cond" panose="020B0606030402020204" pitchFamily="34" charset="0"/>
              </a:defRPr>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a:t>
            </a:fld>
            <a:endParaRPr lang="zh-TW" altLang="en-US"/>
          </a:p>
        </p:txBody>
      </p:sp>
      <p:sp>
        <p:nvSpPr>
          <p:cNvPr id="11" name="文字方塊 10"/>
          <p:cNvSpPr txBox="1"/>
          <p:nvPr userDrawn="1"/>
        </p:nvSpPr>
        <p:spPr>
          <a:xfrm>
            <a:off x="351875"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212175"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10</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
        <p:nvSpPr>
          <p:cNvPr id="10" name="圓角矩形 9"/>
          <p:cNvSpPr/>
          <p:nvPr userDrawn="1"/>
        </p:nvSpPr>
        <p:spPr>
          <a:xfrm>
            <a:off x="495479" y="1818557"/>
            <a:ext cx="8153041" cy="4192438"/>
          </a:xfrm>
          <a:prstGeom prst="roundRect">
            <a:avLst>
              <a:gd name="adj" fmla="val 1250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6" name="圓角矩形圖說文字 15"/>
          <p:cNvSpPr/>
          <p:nvPr userDrawn="1"/>
        </p:nvSpPr>
        <p:spPr>
          <a:xfrm>
            <a:off x="961744" y="2036116"/>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文字方塊 16"/>
          <p:cNvSpPr txBox="1"/>
          <p:nvPr userDrawn="1"/>
        </p:nvSpPr>
        <p:spPr>
          <a:xfrm>
            <a:off x="1082516" y="2105126"/>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LO1</a:t>
            </a:r>
            <a:endParaRPr kumimoji="1" lang="zh-TW" altLang="en-US" sz="2000" b="1" dirty="0">
              <a:solidFill>
                <a:schemeClr val="accent6">
                  <a:lumMod val="50000"/>
                </a:schemeClr>
              </a:solidFill>
              <a:latin typeface="Arial" charset="0"/>
              <a:ea typeface="Arial" charset="0"/>
              <a:cs typeface="Arial" charset="0"/>
            </a:endParaRPr>
          </a:p>
        </p:txBody>
      </p:sp>
      <p:sp>
        <p:nvSpPr>
          <p:cNvPr id="18" name="圓角矩形圖說文字 17"/>
          <p:cNvSpPr/>
          <p:nvPr userDrawn="1"/>
        </p:nvSpPr>
        <p:spPr>
          <a:xfrm>
            <a:off x="961744" y="2662411"/>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圓角矩形圖說文字 18"/>
          <p:cNvSpPr/>
          <p:nvPr userDrawn="1"/>
        </p:nvSpPr>
        <p:spPr>
          <a:xfrm>
            <a:off x="961744" y="3309120"/>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圓角矩形圖說文字 19"/>
          <p:cNvSpPr/>
          <p:nvPr userDrawn="1"/>
        </p:nvSpPr>
        <p:spPr>
          <a:xfrm>
            <a:off x="1003879" y="3966211"/>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文字方塊 21"/>
          <p:cNvSpPr txBox="1"/>
          <p:nvPr userDrawn="1"/>
        </p:nvSpPr>
        <p:spPr>
          <a:xfrm>
            <a:off x="1082516" y="2737515"/>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LO2</a:t>
            </a:r>
            <a:endParaRPr kumimoji="1" lang="zh-TW" altLang="en-US" sz="2000" b="1" dirty="0">
              <a:solidFill>
                <a:schemeClr val="accent6">
                  <a:lumMod val="50000"/>
                </a:schemeClr>
              </a:solidFill>
              <a:latin typeface="Arial" charset="0"/>
              <a:ea typeface="Arial" charset="0"/>
              <a:cs typeface="Arial" charset="0"/>
            </a:endParaRPr>
          </a:p>
        </p:txBody>
      </p:sp>
      <p:sp>
        <p:nvSpPr>
          <p:cNvPr id="23" name="文字方塊 22"/>
          <p:cNvSpPr txBox="1"/>
          <p:nvPr userDrawn="1"/>
        </p:nvSpPr>
        <p:spPr>
          <a:xfrm>
            <a:off x="1082516" y="3389923"/>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LO3</a:t>
            </a:r>
            <a:endParaRPr kumimoji="1" lang="zh-TW" altLang="en-US" sz="2000" b="1" dirty="0">
              <a:solidFill>
                <a:schemeClr val="accent6">
                  <a:lumMod val="50000"/>
                </a:schemeClr>
              </a:solidFill>
              <a:latin typeface="Arial" charset="0"/>
              <a:ea typeface="Arial" charset="0"/>
              <a:cs typeface="Arial" charset="0"/>
            </a:endParaRPr>
          </a:p>
        </p:txBody>
      </p:sp>
      <p:sp>
        <p:nvSpPr>
          <p:cNvPr id="24" name="文字方塊 23"/>
          <p:cNvSpPr txBox="1"/>
          <p:nvPr userDrawn="1"/>
        </p:nvSpPr>
        <p:spPr>
          <a:xfrm>
            <a:off x="1082516" y="4026812"/>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LO4</a:t>
            </a:r>
            <a:endParaRPr kumimoji="1" lang="zh-TW" altLang="en-US" sz="2000" b="1" dirty="0">
              <a:solidFill>
                <a:schemeClr val="accent6">
                  <a:lumMod val="50000"/>
                </a:schemeClr>
              </a:solidFill>
              <a:latin typeface="Arial" charset="0"/>
              <a:ea typeface="Arial" charset="0"/>
              <a:cs typeface="Arial" charset="0"/>
            </a:endParaRPr>
          </a:p>
        </p:txBody>
      </p:sp>
      <p:sp>
        <p:nvSpPr>
          <p:cNvPr id="27" name="文字方塊 26"/>
          <p:cNvSpPr txBox="1"/>
          <p:nvPr userDrawn="1"/>
        </p:nvSpPr>
        <p:spPr>
          <a:xfrm>
            <a:off x="2307704" y="2135905"/>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Measuring</a:t>
            </a:r>
            <a:r>
              <a:rPr kumimoji="1" lang="en-US" altLang="zh-TW" sz="2000" b="1" baseline="0" dirty="0">
                <a:solidFill>
                  <a:schemeClr val="bg1"/>
                </a:solidFill>
                <a:latin typeface="Arial" charset="0"/>
                <a:ea typeface="Arial" charset="0"/>
                <a:cs typeface="Arial" charset="0"/>
              </a:rPr>
              <a:t> Long-Term Liabilities</a:t>
            </a:r>
            <a:endParaRPr kumimoji="1" lang="zh-TW" altLang="en-US" sz="2000" b="1" dirty="0">
              <a:solidFill>
                <a:schemeClr val="bg1"/>
              </a:solidFill>
              <a:latin typeface="Arial" charset="0"/>
              <a:ea typeface="Arial" charset="0"/>
              <a:cs typeface="Arial" charset="0"/>
            </a:endParaRPr>
          </a:p>
        </p:txBody>
      </p:sp>
      <p:sp>
        <p:nvSpPr>
          <p:cNvPr id="28" name="文字方塊 27"/>
          <p:cNvSpPr txBox="1"/>
          <p:nvPr userDrawn="1"/>
        </p:nvSpPr>
        <p:spPr>
          <a:xfrm>
            <a:off x="2307703" y="2726993"/>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Accounting</a:t>
            </a:r>
            <a:r>
              <a:rPr kumimoji="1" lang="en-US" altLang="zh-TW" sz="2000" b="1" baseline="0" dirty="0">
                <a:solidFill>
                  <a:schemeClr val="bg1"/>
                </a:solidFill>
                <a:latin typeface="Arial" charset="0"/>
                <a:ea typeface="Arial" charset="0"/>
                <a:cs typeface="Arial" charset="0"/>
              </a:rPr>
              <a:t> for Long-Term Liabilities</a:t>
            </a:r>
            <a:endParaRPr kumimoji="1" lang="zh-TW" altLang="en-US" sz="2000" b="1" dirty="0">
              <a:solidFill>
                <a:schemeClr val="bg1"/>
              </a:solidFill>
              <a:latin typeface="Arial" charset="0"/>
              <a:ea typeface="Arial" charset="0"/>
              <a:cs typeface="Arial" charset="0"/>
            </a:endParaRPr>
          </a:p>
        </p:txBody>
      </p:sp>
      <p:sp>
        <p:nvSpPr>
          <p:cNvPr id="29" name="文字方塊 28"/>
          <p:cNvSpPr txBox="1"/>
          <p:nvPr userDrawn="1"/>
        </p:nvSpPr>
        <p:spPr>
          <a:xfrm>
            <a:off x="2307704" y="3318802"/>
            <a:ext cx="5955763" cy="400110"/>
          </a:xfrm>
          <a:prstGeom prst="rect">
            <a:avLst/>
          </a:prstGeom>
          <a:noFill/>
        </p:spPr>
        <p:txBody>
          <a:bodyPr wrap="square" rtlCol="0">
            <a:spAutoFit/>
          </a:bodyPr>
          <a:lstStyle/>
          <a:p>
            <a:pPr>
              <a:lnSpc>
                <a:spcPct val="100000"/>
              </a:lnSpc>
            </a:pPr>
            <a:r>
              <a:rPr kumimoji="1" lang="en-US" altLang="zh-TW" sz="2000" b="1" dirty="0">
                <a:solidFill>
                  <a:schemeClr val="bg1"/>
                </a:solidFill>
                <a:latin typeface="Arial" charset="0"/>
                <a:ea typeface="Arial" charset="0"/>
                <a:cs typeface="Arial" charset="0"/>
              </a:rPr>
              <a:t>The</a:t>
            </a:r>
            <a:r>
              <a:rPr kumimoji="1" lang="en-US" altLang="zh-TW" sz="2000" b="1" baseline="0" dirty="0">
                <a:solidFill>
                  <a:schemeClr val="bg1"/>
                </a:solidFill>
                <a:latin typeface="Arial" charset="0"/>
                <a:ea typeface="Arial" charset="0"/>
                <a:cs typeface="Arial" charset="0"/>
              </a:rPr>
              <a:t> Nature of Bonds</a:t>
            </a:r>
            <a:endParaRPr kumimoji="1" lang="zh-TW" altLang="en-US" sz="2000" b="1" dirty="0">
              <a:solidFill>
                <a:schemeClr val="bg1"/>
              </a:solidFill>
              <a:latin typeface="Arial" charset="0"/>
              <a:ea typeface="Arial" charset="0"/>
              <a:cs typeface="Arial" charset="0"/>
            </a:endParaRPr>
          </a:p>
        </p:txBody>
      </p:sp>
      <p:sp>
        <p:nvSpPr>
          <p:cNvPr id="30" name="文字方塊 29"/>
          <p:cNvSpPr txBox="1"/>
          <p:nvPr userDrawn="1"/>
        </p:nvSpPr>
        <p:spPr>
          <a:xfrm>
            <a:off x="2307702" y="3975911"/>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Using</a:t>
            </a:r>
            <a:r>
              <a:rPr kumimoji="1" lang="en-US" altLang="zh-TW" sz="2000" b="1" baseline="0" dirty="0">
                <a:solidFill>
                  <a:schemeClr val="bg1"/>
                </a:solidFill>
                <a:latin typeface="Arial" charset="0"/>
                <a:ea typeface="Arial" charset="0"/>
                <a:cs typeface="Arial" charset="0"/>
              </a:rPr>
              <a:t> Debt-Related Financial Ratios</a:t>
            </a:r>
            <a:endParaRPr kumimoji="1" lang="zh-TW" altLang="en-US" sz="2000" b="1" dirty="0">
              <a:solidFill>
                <a:schemeClr val="bg1"/>
              </a:solidFill>
              <a:latin typeface="Arial" charset="0"/>
              <a:ea typeface="Arial" charset="0"/>
              <a:cs typeface="Arial" charset="0"/>
            </a:endParaRPr>
          </a:p>
        </p:txBody>
      </p:sp>
      <p:sp>
        <p:nvSpPr>
          <p:cNvPr id="25" name="圓角矩形圖說文字 24"/>
          <p:cNvSpPr/>
          <p:nvPr userDrawn="1"/>
        </p:nvSpPr>
        <p:spPr>
          <a:xfrm>
            <a:off x="1018627" y="5207423"/>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文字方塊 25"/>
          <p:cNvSpPr txBox="1"/>
          <p:nvPr userDrawn="1"/>
        </p:nvSpPr>
        <p:spPr>
          <a:xfrm>
            <a:off x="1126760" y="5297520"/>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LO5</a:t>
            </a:r>
            <a:endParaRPr kumimoji="1" lang="zh-TW" altLang="en-US" sz="2000" b="1" dirty="0">
              <a:solidFill>
                <a:schemeClr val="accent6">
                  <a:lumMod val="50000"/>
                </a:schemeClr>
              </a:solidFill>
              <a:latin typeface="Arial" charset="0"/>
              <a:ea typeface="Arial" charset="0"/>
              <a:cs typeface="Arial" charset="0"/>
            </a:endParaRPr>
          </a:p>
        </p:txBody>
      </p:sp>
      <p:sp>
        <p:nvSpPr>
          <p:cNvPr id="31" name="文字方塊 30"/>
          <p:cNvSpPr txBox="1"/>
          <p:nvPr userDrawn="1"/>
        </p:nvSpPr>
        <p:spPr>
          <a:xfrm>
            <a:off x="2270228" y="5284457"/>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Bonds</a:t>
            </a:r>
            <a:r>
              <a:rPr kumimoji="1" lang="en-US" altLang="zh-TW" sz="2000" b="1" baseline="0" dirty="0">
                <a:solidFill>
                  <a:schemeClr val="bg1"/>
                </a:solidFill>
                <a:latin typeface="Arial" charset="0"/>
                <a:ea typeface="Arial" charset="0"/>
                <a:cs typeface="Arial" charset="0"/>
              </a:rPr>
              <a:t> Issued at a Discount or at a Premium</a:t>
            </a:r>
            <a:endParaRPr kumimoji="1" lang="zh-TW" altLang="en-US" sz="2000" b="1" dirty="0">
              <a:solidFill>
                <a:schemeClr val="bg1"/>
              </a:solidFill>
              <a:latin typeface="Arial" charset="0"/>
              <a:ea typeface="Arial" charset="0"/>
              <a:cs typeface="Arial" charset="0"/>
            </a:endParaRPr>
          </a:p>
        </p:txBody>
      </p:sp>
      <p:sp>
        <p:nvSpPr>
          <p:cNvPr id="32" name="文字方塊 31"/>
          <p:cNvSpPr txBox="1"/>
          <p:nvPr userDrawn="1"/>
        </p:nvSpPr>
        <p:spPr>
          <a:xfrm>
            <a:off x="732301" y="4627348"/>
            <a:ext cx="3150801" cy="461665"/>
          </a:xfrm>
          <a:prstGeom prst="rect">
            <a:avLst/>
          </a:prstGeom>
          <a:solidFill>
            <a:srgbClr val="FFC000"/>
          </a:solidFill>
        </p:spPr>
        <p:txBody>
          <a:bodyPr wrap="square" rtlCol="0">
            <a:spAutoFit/>
          </a:bodyPr>
          <a:lstStyle/>
          <a:p>
            <a:pPr algn="ctr"/>
            <a:r>
              <a:rPr kumimoji="1" lang="en-US" altLang="zh-TW" sz="2400" dirty="0">
                <a:latin typeface="Arial" charset="0"/>
                <a:ea typeface="Arial" charset="0"/>
                <a:cs typeface="Arial" charset="0"/>
              </a:rPr>
              <a:t>Expanded Materials</a:t>
            </a:r>
            <a:endParaRPr kumimoji="1" lang="zh-TW" altLang="en-US" sz="2400" dirty="0">
              <a:latin typeface="Arial" charset="0"/>
              <a:ea typeface="Arial" charset="0"/>
              <a:cs typeface="Arial" charset="0"/>
            </a:endParaRPr>
          </a:p>
        </p:txBody>
      </p:sp>
    </p:spTree>
    <p:extLst>
      <p:ext uri="{BB962C8B-B14F-4D97-AF65-F5344CB8AC3E}">
        <p14:creationId xmlns:p14="http://schemas.microsoft.com/office/powerpoint/2010/main" val="619290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lvl1pPr>
              <a:defRPr sz="900"/>
            </a:lvl1pPr>
          </a:lstStyle>
          <a:p>
            <a:fld id="{DA11386E-2E42-49D8-8C02-8CA978E96E05}" type="slidenum">
              <a:rPr lang="zh-TW" altLang="en-US" smtClean="0"/>
              <a:pPr/>
              <a:t>‹#›</a:t>
            </a:fld>
            <a:endParaRPr lang="zh-TW" altLang="en-US" dirty="0"/>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cxnSp>
        <p:nvCxnSpPr>
          <p:cNvPr id="8" name="直線接點 7"/>
          <p:cNvCxnSpPr/>
          <p:nvPr userDrawn="1"/>
        </p:nvCxnSpPr>
        <p:spPr>
          <a:xfrm flipV="1">
            <a:off x="0" y="1342589"/>
            <a:ext cx="8515350" cy="3614"/>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a:noFill/>
        </p:spPr>
        <p:txBody>
          <a:bodyPr/>
          <a:lstStyle>
            <a:lvl1pPr marL="268288" indent="-268288">
              <a:lnSpc>
                <a:spcPct val="100000"/>
              </a:lnSpc>
              <a:spcBef>
                <a:spcPts val="1200"/>
              </a:spcBef>
              <a:spcAft>
                <a:spcPts val="600"/>
              </a:spcAft>
              <a:buClr>
                <a:srgbClr val="D22229"/>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800100" indent="-457200">
              <a:lnSpc>
                <a:spcPct val="100000"/>
              </a:lnSpc>
              <a:spcBef>
                <a:spcPts val="1200"/>
              </a:spcBef>
              <a:spcAft>
                <a:spcPts val="600"/>
              </a:spcAft>
              <a:buClr>
                <a:srgbClr val="D22229"/>
              </a:buClr>
              <a:buSzPct val="80000"/>
              <a:buFont typeface="Wingdings"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3" name="矩形 2"/>
          <p:cNvSpPr/>
          <p:nvPr userDrawn="1"/>
        </p:nvSpPr>
        <p:spPr>
          <a:xfrm>
            <a:off x="0" y="69012"/>
            <a:ext cx="9144000" cy="3546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 name="水滴形 3"/>
          <p:cNvSpPr/>
          <p:nvPr userDrawn="1"/>
        </p:nvSpPr>
        <p:spPr>
          <a:xfrm rot="10800000">
            <a:off x="8308610" y="568442"/>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p:cNvSpPr/>
          <p:nvPr userDrawn="1"/>
        </p:nvSpPr>
        <p:spPr>
          <a:xfrm>
            <a:off x="4257675" y="1814732"/>
            <a:ext cx="1397537" cy="33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矩形 16"/>
          <p:cNvSpPr/>
          <p:nvPr userDrawn="1"/>
        </p:nvSpPr>
        <p:spPr>
          <a:xfrm>
            <a:off x="3275164" y="4521086"/>
            <a:ext cx="1732934" cy="916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矩形 17"/>
          <p:cNvSpPr/>
          <p:nvPr userDrawn="1"/>
        </p:nvSpPr>
        <p:spPr>
          <a:xfrm>
            <a:off x="3747736" y="5015295"/>
            <a:ext cx="1738664" cy="101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20" name="圖片 19"/>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Tree>
    <p:extLst>
      <p:ext uri="{BB962C8B-B14F-4D97-AF65-F5344CB8AC3E}">
        <p14:creationId xmlns:p14="http://schemas.microsoft.com/office/powerpoint/2010/main" val="2828282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rgbClr val="D22229"/>
              </a:buClr>
              <a:buSzPct val="80000"/>
              <a:buFont typeface="Wingdings"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rgbClr val="D22229"/>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8496886" cy="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7960263"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pic>
        <p:nvPicPr>
          <p:cNvPr id="9" name="圖片 8"/>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
        <p:nvSpPr>
          <p:cNvPr id="12" name="水滴形 11"/>
          <p:cNvSpPr/>
          <p:nvPr userDrawn="1"/>
        </p:nvSpPr>
        <p:spPr>
          <a:xfrm rot="10800000">
            <a:off x="8315864" y="422939"/>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98293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標題投影片">
    <p:bg>
      <p:bgPr>
        <a:solidFill>
          <a:srgbClr val="197088"/>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2221707" y="298247"/>
            <a:ext cx="5747543" cy="1174954"/>
          </a:xfrm>
        </p:spPr>
        <p:txBody>
          <a:bodyPr anchor="ctr">
            <a:normAutofit/>
          </a:bodyPr>
          <a:lstStyle>
            <a:lvl1pPr algn="ctr">
              <a:defRPr sz="3000">
                <a:latin typeface="Franklin Gothic Medium Cond" panose="020B0606030402020204" pitchFamily="34" charset="0"/>
              </a:defRPr>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a:t>
            </a:fld>
            <a:endParaRPr lang="zh-TW" altLang="en-US"/>
          </a:p>
        </p:txBody>
      </p:sp>
      <p:sp>
        <p:nvSpPr>
          <p:cNvPr id="8" name="矩形 7"/>
          <p:cNvSpPr/>
          <p:nvPr userDrawn="1"/>
        </p:nvSpPr>
        <p:spPr>
          <a:xfrm>
            <a:off x="1" y="-9524"/>
            <a:ext cx="1701799" cy="1711324"/>
          </a:xfrm>
          <a:custGeom>
            <a:avLst/>
            <a:gdLst>
              <a:gd name="connsiteX0" fmla="*/ 0 w 3095625"/>
              <a:gd name="connsiteY0" fmla="*/ 0 h 3143250"/>
              <a:gd name="connsiteX1" fmla="*/ 3095625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095625"/>
              <a:gd name="connsiteY0" fmla="*/ 0 h 3143250"/>
              <a:gd name="connsiteX1" fmla="*/ 2533650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219450"/>
              <a:gd name="connsiteY0" fmla="*/ 0 h 3238500"/>
              <a:gd name="connsiteX1" fmla="*/ 2533650 w 3219450"/>
              <a:gd name="connsiteY1" fmla="*/ 0 h 3238500"/>
              <a:gd name="connsiteX2" fmla="*/ 3219450 w 3219450"/>
              <a:gd name="connsiteY2" fmla="*/ 3238500 h 3238500"/>
              <a:gd name="connsiteX3" fmla="*/ 0 w 3219450"/>
              <a:gd name="connsiteY3" fmla="*/ 3143250 h 3238500"/>
              <a:gd name="connsiteX4" fmla="*/ 0 w 3219450"/>
              <a:gd name="connsiteY4" fmla="*/ 0 h 3238500"/>
              <a:gd name="connsiteX0" fmla="*/ 0 w 3219450"/>
              <a:gd name="connsiteY0" fmla="*/ 21590 h 3260090"/>
              <a:gd name="connsiteX1" fmla="*/ 2933700 w 3219450"/>
              <a:gd name="connsiteY1" fmla="*/ 0 h 3260090"/>
              <a:gd name="connsiteX2" fmla="*/ 3219450 w 3219450"/>
              <a:gd name="connsiteY2" fmla="*/ 3260090 h 3260090"/>
              <a:gd name="connsiteX3" fmla="*/ 0 w 3219450"/>
              <a:gd name="connsiteY3" fmla="*/ 3164840 h 3260090"/>
              <a:gd name="connsiteX4" fmla="*/ 0 w 3219450"/>
              <a:gd name="connsiteY4" fmla="*/ 21590 h 3260090"/>
              <a:gd name="connsiteX0" fmla="*/ 0 w 3219450"/>
              <a:gd name="connsiteY0" fmla="*/ 0 h 3238500"/>
              <a:gd name="connsiteX1" fmla="*/ 2933700 w 3219450"/>
              <a:gd name="connsiteY1" fmla="*/ 10795 h 3238500"/>
              <a:gd name="connsiteX2" fmla="*/ 3219450 w 3219450"/>
              <a:gd name="connsiteY2" fmla="*/ 3238500 h 3238500"/>
              <a:gd name="connsiteX3" fmla="*/ 0 w 3219450"/>
              <a:gd name="connsiteY3" fmla="*/ 3143250 h 3238500"/>
              <a:gd name="connsiteX4" fmla="*/ 0 w 3219450"/>
              <a:gd name="connsiteY4" fmla="*/ 0 h 323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50" h="3238500">
                <a:moveTo>
                  <a:pt x="0" y="0"/>
                </a:moveTo>
                <a:lnTo>
                  <a:pt x="2933700" y="10795"/>
                </a:lnTo>
                <a:lnTo>
                  <a:pt x="3219450" y="3238500"/>
                </a:lnTo>
                <a:lnTo>
                  <a:pt x="0" y="3143250"/>
                </a:lnTo>
                <a:lnTo>
                  <a:pt x="0" y="0"/>
                </a:lnTo>
                <a:close/>
              </a:path>
            </a:pathLst>
          </a:cu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3" name="五邊形 2"/>
          <p:cNvSpPr/>
          <p:nvPr userDrawn="1"/>
        </p:nvSpPr>
        <p:spPr>
          <a:xfrm>
            <a:off x="0" y="1854200"/>
            <a:ext cx="8928100" cy="4502150"/>
          </a:xfrm>
          <a:prstGeom prst="homePlate">
            <a:avLst/>
          </a:prstGeom>
          <a:solidFill>
            <a:srgbClr val="FFF9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
        <p:nvSpPr>
          <p:cNvPr id="11" name="文字方塊 10"/>
          <p:cNvSpPr txBox="1"/>
          <p:nvPr userDrawn="1"/>
        </p:nvSpPr>
        <p:spPr>
          <a:xfrm>
            <a:off x="317369"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177669"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10</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Tree>
    <p:extLst>
      <p:ext uri="{BB962C8B-B14F-4D97-AF65-F5344CB8AC3E}">
        <p14:creationId xmlns:p14="http://schemas.microsoft.com/office/powerpoint/2010/main" val="1807277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12" name="剪去單一角落矩形 11"/>
          <p:cNvSpPr/>
          <p:nvPr userDrawn="1"/>
        </p:nvSpPr>
        <p:spPr>
          <a:xfrm flipH="1">
            <a:off x="8559801" y="2455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74673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lvl1pPr>
              <a:defRPr sz="900"/>
            </a:lvl1pPr>
          </a:lstStyle>
          <a:p>
            <a:fld id="{DA11386E-2E42-49D8-8C02-8CA978E96E05}" type="slidenum">
              <a:rPr lang="zh-TW" altLang="en-US" smtClean="0"/>
              <a:pPr/>
              <a:t>‹#›</a:t>
            </a:fld>
            <a:endParaRPr lang="zh-TW" altLang="en-US" dirty="0"/>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4" name="五邊形 3"/>
          <p:cNvSpPr/>
          <p:nvPr userDrawn="1"/>
        </p:nvSpPr>
        <p:spPr>
          <a:xfrm flipH="1">
            <a:off x="400050" y="80426"/>
            <a:ext cx="8743950" cy="364065"/>
          </a:xfrm>
          <a:prstGeom prst="homePlat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cxnSp>
        <p:nvCxnSpPr>
          <p:cNvPr id="8" name="直線接點 7"/>
          <p:cNvCxnSpPr/>
          <p:nvPr userDrawn="1"/>
        </p:nvCxnSpPr>
        <p:spPr>
          <a:xfrm>
            <a:off x="0" y="1346202"/>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9" name="剪去單一角落矩形 8"/>
          <p:cNvSpPr/>
          <p:nvPr userDrawn="1"/>
        </p:nvSpPr>
        <p:spPr>
          <a:xfrm flipH="1">
            <a:off x="8559801" y="5503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dirty="0"/>
          </a:p>
        </p:txBody>
      </p: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7107733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4255297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245246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2083036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3912018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213306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2032570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735786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4222147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225569763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7" r:id="rId12"/>
    <p:sldLayoutId id="2147483680" r:id="rId13"/>
    <p:sldLayoutId id="2147483681" r:id="rId14"/>
    <p:sldLayoutId id="2147483682" r:id="rId15"/>
    <p:sldLayoutId id="2147483678" r:id="rId16"/>
    <p:sldLayoutId id="2147483650" r:id="rId17"/>
    <p:sldLayoutId id="2147483679" r:id="rId1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6082" y="0"/>
            <a:ext cx="5362631" cy="6858000"/>
          </a:xfrm>
          <a:prstGeom prst="rect">
            <a:avLst/>
          </a:prstGeom>
        </p:spPr>
      </p:pic>
    </p:spTree>
    <p:extLst>
      <p:ext uri="{BB962C8B-B14F-4D97-AF65-F5344CB8AC3E}">
        <p14:creationId xmlns:p14="http://schemas.microsoft.com/office/powerpoint/2010/main" val="407716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內容版面配置區 2"/>
          <p:cNvSpPr>
            <a:spLocks noGrp="1"/>
          </p:cNvSpPr>
          <p:nvPr>
            <p:ph idx="1"/>
          </p:nvPr>
        </p:nvSpPr>
        <p:spPr/>
        <p:txBody>
          <a:bodyPr/>
          <a:lstStyle/>
          <a:p>
            <a:pPr marL="0" indent="0">
              <a:buNone/>
            </a:pPr>
            <a:r>
              <a:rPr lang="en-US" altLang="zh-TW" b="1" dirty="0">
                <a:solidFill>
                  <a:srgbClr val="FFA54A"/>
                </a:solidFill>
              </a:rPr>
              <a:t>Formula for Interest Rate</a:t>
            </a:r>
          </a:p>
          <a:p>
            <a:pPr marL="0" indent="0">
              <a:buNone/>
            </a:pPr>
            <a:endParaRPr lang="en-US" altLang="zh-TW" dirty="0"/>
          </a:p>
          <a:p>
            <a:pPr marL="0" indent="0">
              <a:buNone/>
            </a:pPr>
            <a:endParaRPr lang="en-US" altLang="zh-TW" dirty="0"/>
          </a:p>
          <a:p>
            <a:pPr marL="0" indent="0">
              <a:buNone/>
            </a:pPr>
            <a:endParaRPr lang="en-US" altLang="zh-TW" dirty="0"/>
          </a:p>
          <a:p>
            <a:pPr marL="0" indent="0">
              <a:buNone/>
            </a:pPr>
            <a:r>
              <a:rPr lang="en-US" altLang="zh-TW" b="1" dirty="0">
                <a:solidFill>
                  <a:srgbClr val="FFA54A"/>
                </a:solidFill>
              </a:rPr>
              <a:t>Formula For Number of Interest Periods</a:t>
            </a:r>
            <a:endParaRPr lang="zh-TW" altLang="en-US" b="1" dirty="0">
              <a:solidFill>
                <a:srgbClr val="FFA54A"/>
              </a:solidFill>
            </a:endParaRPr>
          </a:p>
        </p:txBody>
      </p:sp>
      <p:sp>
        <p:nvSpPr>
          <p:cNvPr id="18" name="投影片編號版面配置區 17"/>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10</a:t>
            </a:fld>
            <a:endParaRPr lang="zh-TW" altLang="en-US" dirty="0"/>
          </a:p>
        </p:txBody>
      </p:sp>
      <p:sp>
        <p:nvSpPr>
          <p:cNvPr id="22530" name="標題 1"/>
          <p:cNvSpPr>
            <a:spLocks noGrp="1"/>
          </p:cNvSpPr>
          <p:nvPr>
            <p:ph type="title"/>
          </p:nvPr>
        </p:nvSpPr>
        <p:spPr/>
        <p:txBody>
          <a:bodyPr/>
          <a:lstStyle/>
          <a:p>
            <a:pPr>
              <a:lnSpc>
                <a:spcPts val="4000"/>
              </a:lnSpc>
            </a:pPr>
            <a:r>
              <a:rPr lang="en-US" altLang="zh-TW" dirty="0"/>
              <a:t>Present Value and Future Value Concepts</a:t>
            </a:r>
            <a:endParaRPr lang="zh-TW" altLang="en-US" dirty="0"/>
          </a:p>
        </p:txBody>
      </p:sp>
      <p:sp>
        <p:nvSpPr>
          <p:cNvPr id="19" name="文字方塊 18"/>
          <p:cNvSpPr txBox="1"/>
          <p:nvPr/>
        </p:nvSpPr>
        <p:spPr>
          <a:xfrm>
            <a:off x="843168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grpSp>
        <p:nvGrpSpPr>
          <p:cNvPr id="15" name="群組 14"/>
          <p:cNvGrpSpPr/>
          <p:nvPr/>
        </p:nvGrpSpPr>
        <p:grpSpPr>
          <a:xfrm>
            <a:off x="486834" y="2212302"/>
            <a:ext cx="7674400" cy="1008000"/>
            <a:chOff x="457200" y="1981200"/>
            <a:chExt cx="7674400" cy="1008000"/>
          </a:xfrm>
        </p:grpSpPr>
        <p:sp>
          <p:nvSpPr>
            <p:cNvPr id="16" name="矩形 15"/>
            <p:cNvSpPr/>
            <p:nvPr/>
          </p:nvSpPr>
          <p:spPr>
            <a:xfrm>
              <a:off x="457200" y="1981200"/>
              <a:ext cx="7674400" cy="100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516449" y="2075301"/>
              <a:ext cx="4235948" cy="400110"/>
            </a:xfrm>
            <a:prstGeom prst="rect">
              <a:avLst/>
            </a:prstGeom>
          </p:spPr>
          <p:txBody>
            <a:bodyPr wrap="square">
              <a:spAutoFit/>
            </a:bodyPr>
            <a:lstStyle/>
            <a:p>
              <a:pPr algn="ctr"/>
              <a:r>
                <a:rPr lang="en-US" altLang="zh-TW" sz="2000" dirty="0">
                  <a:latin typeface="Arial" panose="020B0604020202020204" pitchFamily="34" charset="0"/>
                  <a:cs typeface="Arial" panose="020B0604020202020204" pitchFamily="34" charset="0"/>
                </a:rPr>
                <a:t>Yearly interest rate</a:t>
              </a:r>
            </a:p>
          </p:txBody>
        </p:sp>
        <p:sp>
          <p:nvSpPr>
            <p:cNvPr id="21" name="矩形 20"/>
            <p:cNvSpPr/>
            <p:nvPr/>
          </p:nvSpPr>
          <p:spPr>
            <a:xfrm>
              <a:off x="5029200" y="2121468"/>
              <a:ext cx="3102400" cy="707886"/>
            </a:xfrm>
            <a:prstGeom prst="rect">
              <a:avLst/>
            </a:prstGeom>
          </p:spPr>
          <p:txBody>
            <a:bodyPr wrap="square">
              <a:spAutoFit/>
            </a:bodyPr>
            <a:lstStyle/>
            <a:p>
              <a:r>
                <a:rPr lang="en-US" altLang="zh-TW" sz="2000" dirty="0">
                  <a:latin typeface="Arial" panose="020B0604020202020204" pitchFamily="34" charset="0"/>
                  <a:cs typeface="Arial" panose="020B0604020202020204" pitchFamily="34" charset="0"/>
                </a:rPr>
                <a:t>Interest rate </a:t>
              </a:r>
            </a:p>
            <a:p>
              <a:r>
                <a:rPr lang="en-US" altLang="zh-TW" sz="2000" dirty="0">
                  <a:latin typeface="Arial" panose="020B0604020202020204" pitchFamily="34" charset="0"/>
                  <a:cs typeface="Arial" panose="020B0604020202020204" pitchFamily="34" charset="0"/>
                </a:rPr>
                <a:t>per compounding period </a:t>
              </a:r>
              <a:endParaRPr lang="zh-TW" altLang="en-US" sz="2000" dirty="0">
                <a:latin typeface="Arial" panose="020B0604020202020204" pitchFamily="34" charset="0"/>
                <a:cs typeface="Arial" panose="020B0604020202020204" pitchFamily="34" charset="0"/>
              </a:endParaRPr>
            </a:p>
          </p:txBody>
        </p:sp>
        <p:cxnSp>
          <p:nvCxnSpPr>
            <p:cNvPr id="22" name="直線接點 21"/>
            <p:cNvCxnSpPr/>
            <p:nvPr/>
          </p:nvCxnSpPr>
          <p:spPr>
            <a:xfrm>
              <a:off x="838200" y="2475411"/>
              <a:ext cx="352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518600" y="2319357"/>
              <a:ext cx="333746" cy="400110"/>
            </a:xfrm>
            <a:prstGeom prst="rect">
              <a:avLst/>
            </a:prstGeom>
          </p:spPr>
          <p:txBody>
            <a:bodyPr wrap="none">
              <a:spAutoFit/>
            </a:bodyPr>
            <a:lstStyle/>
            <a:p>
              <a:r>
                <a:rPr lang="en-US" altLang="zh-TW" sz="2000" dirty="0"/>
                <a:t>=</a:t>
              </a:r>
              <a:endParaRPr lang="zh-TW" altLang="en-US" dirty="0"/>
            </a:p>
          </p:txBody>
        </p:sp>
        <p:sp>
          <p:nvSpPr>
            <p:cNvPr id="24" name="矩形 23"/>
            <p:cNvSpPr/>
            <p:nvPr/>
          </p:nvSpPr>
          <p:spPr>
            <a:xfrm>
              <a:off x="765653" y="2467016"/>
              <a:ext cx="3704860" cy="400110"/>
            </a:xfrm>
            <a:prstGeom prst="rect">
              <a:avLst/>
            </a:prstGeom>
          </p:spPr>
          <p:txBody>
            <a:bodyPr wrap="none">
              <a:spAutoFit/>
            </a:bodyPr>
            <a:lstStyle/>
            <a:p>
              <a:pPr algn="ctr"/>
              <a:r>
                <a:rPr lang="en-US" altLang="zh-TW" sz="2000" dirty="0">
                  <a:latin typeface="Arial" panose="020B0604020202020204" pitchFamily="34" charset="0"/>
                  <a:cs typeface="Arial" panose="020B0604020202020204" pitchFamily="34" charset="0"/>
                </a:rPr>
                <a:t>Compounding periods per year</a:t>
              </a:r>
              <a:endParaRPr lang="zh-TW" altLang="en-US" sz="2000" dirty="0">
                <a:latin typeface="Arial" panose="020B0604020202020204" pitchFamily="34" charset="0"/>
                <a:cs typeface="Arial" panose="020B0604020202020204" pitchFamily="34" charset="0"/>
              </a:endParaRPr>
            </a:p>
          </p:txBody>
        </p:sp>
      </p:grpSp>
      <p:grpSp>
        <p:nvGrpSpPr>
          <p:cNvPr id="14" name="群組 13"/>
          <p:cNvGrpSpPr/>
          <p:nvPr/>
        </p:nvGrpSpPr>
        <p:grpSpPr>
          <a:xfrm>
            <a:off x="423534" y="4586896"/>
            <a:ext cx="7737700" cy="970663"/>
            <a:chOff x="457200" y="4339068"/>
            <a:chExt cx="7737700" cy="970663"/>
          </a:xfrm>
        </p:grpSpPr>
        <p:sp>
          <p:nvSpPr>
            <p:cNvPr id="25" name="矩形 24"/>
            <p:cNvSpPr/>
            <p:nvPr/>
          </p:nvSpPr>
          <p:spPr>
            <a:xfrm>
              <a:off x="457200" y="4339068"/>
              <a:ext cx="7737700" cy="9706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259488" y="4633736"/>
              <a:ext cx="342901" cy="400110"/>
            </a:xfrm>
            <a:prstGeom prst="rect">
              <a:avLst/>
            </a:prstGeom>
          </p:spPr>
          <p:txBody>
            <a:bodyPr wrap="square">
              <a:spAutoFit/>
            </a:bodyPr>
            <a:lstStyle/>
            <a:p>
              <a:r>
                <a:rPr lang="en-US" altLang="zh-TW" sz="2000" dirty="0"/>
                <a:t>=</a:t>
              </a:r>
              <a:endParaRPr lang="zh-TW" altLang="en-US" sz="2000" dirty="0"/>
            </a:p>
          </p:txBody>
        </p:sp>
        <p:sp>
          <p:nvSpPr>
            <p:cNvPr id="27" name="矩形 26"/>
            <p:cNvSpPr/>
            <p:nvPr/>
          </p:nvSpPr>
          <p:spPr>
            <a:xfrm>
              <a:off x="688200" y="4485524"/>
              <a:ext cx="2231994" cy="707886"/>
            </a:xfrm>
            <a:prstGeom prst="rect">
              <a:avLst/>
            </a:prstGeom>
          </p:spPr>
          <p:txBody>
            <a:bodyPr wrap="square">
              <a:spAutoFit/>
            </a:bodyPr>
            <a:lstStyle/>
            <a:p>
              <a:r>
                <a:rPr lang="en-US" altLang="zh-TW" sz="2000" dirty="0">
                  <a:latin typeface="Arial" panose="020B0604020202020204" pitchFamily="34" charset="0"/>
                  <a:cs typeface="Arial" panose="020B0604020202020204" pitchFamily="34" charset="0"/>
                </a:rPr>
                <a:t>Compounding periods per year </a:t>
              </a:r>
              <a:endParaRPr lang="zh-TW" altLang="en-US" sz="2000" dirty="0">
                <a:latin typeface="Arial" panose="020B0604020202020204" pitchFamily="34" charset="0"/>
                <a:cs typeface="Arial" panose="020B0604020202020204" pitchFamily="34" charset="0"/>
              </a:endParaRPr>
            </a:p>
          </p:txBody>
        </p:sp>
        <p:sp>
          <p:nvSpPr>
            <p:cNvPr id="28" name="矩形 27"/>
            <p:cNvSpPr/>
            <p:nvPr/>
          </p:nvSpPr>
          <p:spPr>
            <a:xfrm>
              <a:off x="3177542" y="4633736"/>
              <a:ext cx="2148345" cy="400110"/>
            </a:xfrm>
            <a:prstGeom prst="rect">
              <a:avLst/>
            </a:prstGeom>
          </p:spPr>
          <p:txBody>
            <a:bodyPr wrap="none">
              <a:spAutoFit/>
            </a:bodyPr>
            <a:lstStyle/>
            <a:p>
              <a:r>
                <a:rPr lang="en-US" altLang="zh-TW" sz="2000" dirty="0">
                  <a:latin typeface="Arial" panose="020B0604020202020204" pitchFamily="34" charset="0"/>
                  <a:cs typeface="Arial" panose="020B0604020202020204" pitchFamily="34" charset="0"/>
                </a:rPr>
                <a:t>Number of years </a:t>
              </a:r>
              <a:endParaRPr lang="zh-TW" altLang="en-US" sz="2000" dirty="0">
                <a:latin typeface="Arial" panose="020B0604020202020204" pitchFamily="34" charset="0"/>
                <a:cs typeface="Arial" panose="020B0604020202020204" pitchFamily="34" charset="0"/>
              </a:endParaRPr>
            </a:p>
          </p:txBody>
        </p:sp>
        <p:sp>
          <p:nvSpPr>
            <p:cNvPr id="29" name="矩形 28"/>
            <p:cNvSpPr/>
            <p:nvPr/>
          </p:nvSpPr>
          <p:spPr>
            <a:xfrm>
              <a:off x="5685827" y="4485522"/>
              <a:ext cx="2244153" cy="707887"/>
            </a:xfrm>
            <a:prstGeom prst="rect">
              <a:avLst/>
            </a:prstGeom>
          </p:spPr>
          <p:txBody>
            <a:bodyPr wrap="square">
              <a:spAutoFit/>
            </a:bodyPr>
            <a:lstStyle/>
            <a:p>
              <a:r>
                <a:rPr lang="en-US" altLang="zh-TW" sz="2000" dirty="0">
                  <a:latin typeface="Arial" panose="020B0604020202020204" pitchFamily="34" charset="0"/>
                  <a:cs typeface="Arial" panose="020B0604020202020204" pitchFamily="34" charset="0"/>
                </a:rPr>
                <a:t>Number of </a:t>
              </a:r>
            </a:p>
            <a:p>
              <a:r>
                <a:rPr lang="en-US" altLang="zh-TW" sz="2000" dirty="0">
                  <a:latin typeface="Arial" panose="020B0604020202020204" pitchFamily="34" charset="0"/>
                  <a:cs typeface="Arial" panose="020B0604020202020204" pitchFamily="34" charset="0"/>
                </a:rPr>
                <a:t>interest periods</a:t>
              </a:r>
              <a:endParaRPr lang="zh-TW" altLang="en-US" sz="2000" dirty="0">
                <a:latin typeface="Arial" panose="020B0604020202020204" pitchFamily="34" charset="0"/>
                <a:cs typeface="Arial" panose="020B0604020202020204" pitchFamily="34" charset="0"/>
              </a:endParaRPr>
            </a:p>
          </p:txBody>
        </p:sp>
        <p:sp>
          <p:nvSpPr>
            <p:cNvPr id="30" name="矩形 29"/>
            <p:cNvSpPr/>
            <p:nvPr/>
          </p:nvSpPr>
          <p:spPr>
            <a:xfrm>
              <a:off x="2762987" y="4633736"/>
              <a:ext cx="364202" cy="400110"/>
            </a:xfrm>
            <a:prstGeom prst="rect">
              <a:avLst/>
            </a:prstGeom>
          </p:spPr>
          <p:txBody>
            <a:bodyPr wrap="none">
              <a:spAutoFit/>
            </a:bodyPr>
            <a:lstStyle/>
            <a:p>
              <a:r>
                <a:rPr lang="en-US" altLang="zh-TW" sz="2000" dirty="0">
                  <a:latin typeface="Arial" panose="020B0604020202020204" pitchFamily="34" charset="0"/>
                  <a:ea typeface="Cambria Math"/>
                  <a:cs typeface="Arial" panose="020B0604020202020204" pitchFamily="34" charset="0"/>
                </a:rPr>
                <a:t>×</a:t>
              </a:r>
              <a:endParaRPr lang="zh-TW" alt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8244459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idx="1"/>
          </p:nvPr>
        </p:nvSpPr>
        <p:spPr/>
        <p:txBody>
          <a:bodyPr/>
          <a:lstStyle/>
          <a:p>
            <a:r>
              <a:rPr lang="en-US" altLang="zh-TW" b="1" dirty="0">
                <a:solidFill>
                  <a:srgbClr val="FF0000"/>
                </a:solidFill>
              </a:rPr>
              <a:t>Annuity</a:t>
            </a:r>
            <a:r>
              <a:rPr lang="zh-TW" altLang="en-US" b="1" dirty="0">
                <a:solidFill>
                  <a:srgbClr val="FF0000"/>
                </a:solidFill>
              </a:rPr>
              <a:t> </a:t>
            </a:r>
            <a:r>
              <a:rPr lang="en-US" altLang="zh-TW" dirty="0"/>
              <a:t>is a series of equal amounts to be received or paid at the end of equal time periods</a:t>
            </a:r>
          </a:p>
          <a:p>
            <a:r>
              <a:rPr lang="en-US" altLang="zh-TW" dirty="0"/>
              <a:t>Assume that $10,000 is to be paid at the end of each of the next 10 years. This series of payments is illustrated below.</a:t>
            </a:r>
          </a:p>
          <a:p>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11</a:t>
            </a:fld>
            <a:endParaRPr lang="zh-TW" altLang="en-US" dirty="0"/>
          </a:p>
        </p:txBody>
      </p:sp>
      <p:sp>
        <p:nvSpPr>
          <p:cNvPr id="24578" name="Rectangle 2"/>
          <p:cNvSpPr>
            <a:spLocks noGrp="1" noChangeArrowheads="1"/>
          </p:cNvSpPr>
          <p:nvPr>
            <p:ph type="title"/>
          </p:nvPr>
        </p:nvSpPr>
        <p:spPr/>
        <p:txBody>
          <a:bodyPr>
            <a:normAutofit fontScale="90000"/>
          </a:bodyPr>
          <a:lstStyle/>
          <a:p>
            <a:r>
              <a:rPr lang="en-US" altLang="zh-TW" dirty="0"/>
              <a:t>Computing the Present Value of an Annuity</a:t>
            </a:r>
          </a:p>
        </p:txBody>
      </p:sp>
      <p:sp>
        <p:nvSpPr>
          <p:cNvPr id="43" name="文字方塊 42"/>
          <p:cNvSpPr txBox="1"/>
          <p:nvPr/>
        </p:nvSpPr>
        <p:spPr>
          <a:xfrm>
            <a:off x="8446430" y="64384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3"/>
          <a:stretch>
            <a:fillRect/>
          </a:stretch>
        </p:blipFill>
        <p:spPr>
          <a:xfrm>
            <a:off x="378905" y="4182354"/>
            <a:ext cx="8473188" cy="1209326"/>
          </a:xfrm>
          <a:prstGeom prst="rect">
            <a:avLst/>
          </a:prstGeom>
        </p:spPr>
      </p:pic>
    </p:spTree>
    <p:extLst>
      <p:ext uri="{BB962C8B-B14F-4D97-AF65-F5344CB8AC3E}">
        <p14:creationId xmlns:p14="http://schemas.microsoft.com/office/powerpoint/2010/main" val="7962088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7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內容版面配置區 2"/>
          <p:cNvSpPr>
            <a:spLocks noGrp="1"/>
          </p:cNvSpPr>
          <p:nvPr>
            <p:ph idx="1"/>
          </p:nvPr>
        </p:nvSpPr>
        <p:spPr/>
        <p:txBody>
          <a:bodyPr/>
          <a:lstStyle/>
          <a:p>
            <a:pPr marL="342900" lvl="1" indent="-342900">
              <a:buFont typeface="Wingdings" panose="05000000000000000000" pitchFamily="2" charset="2"/>
              <a:buChar char="l"/>
            </a:pPr>
            <a:r>
              <a:rPr lang="en-US" altLang="zh-TW" dirty="0"/>
              <a:t>If the interest rate is 12% compounded annually, the present value factor of 5.6502. </a:t>
            </a:r>
            <a:endParaRPr lang="zh-TW" altLang="en-US" dirty="0"/>
          </a:p>
          <a:p>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12</a:t>
            </a:fld>
            <a:endParaRPr lang="zh-TW" altLang="en-US" dirty="0"/>
          </a:p>
        </p:txBody>
      </p:sp>
      <p:sp>
        <p:nvSpPr>
          <p:cNvPr id="25602" name="標題 1"/>
          <p:cNvSpPr>
            <a:spLocks noGrp="1"/>
          </p:cNvSpPr>
          <p:nvPr>
            <p:ph type="title"/>
          </p:nvPr>
        </p:nvSpPr>
        <p:spPr/>
        <p:txBody>
          <a:bodyPr>
            <a:normAutofit fontScale="90000"/>
          </a:bodyPr>
          <a:lstStyle/>
          <a:p>
            <a:r>
              <a:rPr lang="en-US" altLang="zh-TW" dirty="0"/>
              <a:t>Computing the Present Value of an Annuity</a:t>
            </a:r>
            <a:endParaRPr lang="zh-TW" altLang="en-US" dirty="0"/>
          </a:p>
        </p:txBody>
      </p:sp>
      <p:graphicFrame>
        <p:nvGraphicFramePr>
          <p:cNvPr id="15" name="Content Placeholder 8"/>
          <p:cNvGraphicFramePr>
            <a:graphicFrameLocks/>
          </p:cNvGraphicFramePr>
          <p:nvPr>
            <p:extLst>
              <p:ext uri="{D42A27DB-BD31-4B8C-83A1-F6EECF244321}">
                <p14:modId xmlns:p14="http://schemas.microsoft.com/office/powerpoint/2010/main" val="2666015185"/>
              </p:ext>
            </p:extLst>
          </p:nvPr>
        </p:nvGraphicFramePr>
        <p:xfrm>
          <a:off x="2050279" y="3015880"/>
          <a:ext cx="4547314" cy="1381930"/>
        </p:xfrm>
        <a:graphic>
          <a:graphicData uri="http://schemas.openxmlformats.org/drawingml/2006/table">
            <a:tbl>
              <a:tblPr/>
              <a:tblGrid>
                <a:gridCol w="747504">
                  <a:extLst>
                    <a:ext uri="{9D8B030D-6E8A-4147-A177-3AD203B41FA5}">
                      <a16:colId xmlns:a16="http://schemas.microsoft.com/office/drawing/2014/main" val="20000"/>
                    </a:ext>
                  </a:extLst>
                </a:gridCol>
                <a:gridCol w="759962">
                  <a:extLst>
                    <a:ext uri="{9D8B030D-6E8A-4147-A177-3AD203B41FA5}">
                      <a16:colId xmlns:a16="http://schemas.microsoft.com/office/drawing/2014/main" val="20001"/>
                    </a:ext>
                  </a:extLst>
                </a:gridCol>
                <a:gridCol w="759962">
                  <a:extLst>
                    <a:ext uri="{9D8B030D-6E8A-4147-A177-3AD203B41FA5}">
                      <a16:colId xmlns:a16="http://schemas.microsoft.com/office/drawing/2014/main" val="20002"/>
                    </a:ext>
                  </a:extLst>
                </a:gridCol>
                <a:gridCol w="759962">
                  <a:extLst>
                    <a:ext uri="{9D8B030D-6E8A-4147-A177-3AD203B41FA5}">
                      <a16:colId xmlns:a16="http://schemas.microsoft.com/office/drawing/2014/main" val="20003"/>
                    </a:ext>
                  </a:extLst>
                </a:gridCol>
                <a:gridCol w="759962">
                  <a:extLst>
                    <a:ext uri="{9D8B030D-6E8A-4147-A177-3AD203B41FA5}">
                      <a16:colId xmlns:a16="http://schemas.microsoft.com/office/drawing/2014/main" val="20004"/>
                    </a:ext>
                  </a:extLst>
                </a:gridCol>
                <a:gridCol w="759962">
                  <a:extLst>
                    <a:ext uri="{9D8B030D-6E8A-4147-A177-3AD203B41FA5}">
                      <a16:colId xmlns:a16="http://schemas.microsoft.com/office/drawing/2014/main" val="20005"/>
                    </a:ext>
                  </a:extLst>
                </a:gridCol>
              </a:tblGrid>
              <a:tr h="2763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ea typeface="新細明體" charset="-120"/>
                        </a:rPr>
                        <a:t>Period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a:ln>
                            <a:noFill/>
                          </a:ln>
                          <a:solidFill>
                            <a:schemeClr val="tx1"/>
                          </a:solidFill>
                          <a:effectLst/>
                          <a:latin typeface="Arial" charset="0"/>
                          <a:ea typeface="新細明體"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a:ln>
                            <a:noFill/>
                          </a:ln>
                          <a:solidFill>
                            <a:schemeClr val="tx1"/>
                          </a:solidFill>
                          <a:effectLst/>
                          <a:latin typeface="Arial" charset="0"/>
                          <a:ea typeface="新細明體"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a:ln>
                            <a:noFill/>
                          </a:ln>
                          <a:solidFill>
                            <a:schemeClr val="tx1"/>
                          </a:solidFill>
                          <a:effectLst/>
                          <a:latin typeface="Arial" charset="0"/>
                          <a:ea typeface="新細明體"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386">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HK" altLang="zh-TW" sz="1200" dirty="0">
                          <a:latin typeface="Arial" pitchFamily="34" charset="0"/>
                          <a:cs typeface="Arial" pitchFamily="34" charset="0"/>
                        </a:rPr>
                        <a:t>⋮</a:t>
                      </a:r>
                      <a:endParaRPr lang="en-US" altLang="zh-TW" sz="1200" b="1" dirty="0">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HK" altLang="zh-TW" sz="1200" dirty="0">
                          <a:latin typeface="Arial" pitchFamily="34" charset="0"/>
                          <a:cs typeface="Arial" pitchFamily="34" charset="0"/>
                        </a:rPr>
                        <a:t>⋮</a:t>
                      </a:r>
                      <a:endParaRPr lang="en-US" altLang="zh-TW" sz="1200" b="1" dirty="0">
                        <a:latin typeface="Arial"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HK" altLang="zh-TW" sz="1200" dirty="0">
                          <a:latin typeface="Arial" pitchFamily="34" charset="0"/>
                          <a:cs typeface="Arial" pitchFamily="34" charset="0"/>
                        </a:rPr>
                        <a:t>⋮</a:t>
                      </a:r>
                      <a:endParaRPr lang="en-US" altLang="zh-TW" sz="1200" b="1" dirty="0">
                        <a:latin typeface="Arial"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HK" altLang="zh-TW" sz="1200" dirty="0">
                          <a:latin typeface="Arial" pitchFamily="34" charset="0"/>
                          <a:cs typeface="Arial" pitchFamily="34" charset="0"/>
                        </a:rPr>
                        <a:t>⋮</a:t>
                      </a:r>
                      <a:endParaRPr lang="en-US" altLang="zh-TW" sz="1200" b="1" dirty="0">
                        <a:latin typeface="Arial"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HK" altLang="zh-TW" sz="1200" dirty="0">
                          <a:latin typeface="Arial" pitchFamily="34" charset="0"/>
                          <a:cs typeface="Arial" pitchFamily="34" charset="0"/>
                        </a:rPr>
                        <a:t>⋮</a:t>
                      </a:r>
                      <a:endParaRPr lang="en-US" altLang="zh-TW" sz="1200" b="1" dirty="0">
                        <a:latin typeface="Arial"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HK" altLang="zh-TW" sz="1200" dirty="0">
                          <a:latin typeface="Arial" pitchFamily="34" charset="0"/>
                          <a:cs typeface="Arial" pitchFamily="34" charset="0"/>
                        </a:rPr>
                        <a:t>⋮</a:t>
                      </a:r>
                      <a:endParaRPr lang="en-US" altLang="zh-TW" sz="1200" b="1" dirty="0">
                        <a:latin typeface="Arial"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extLst>
                  <a:ext uri="{0D108BD9-81ED-4DB2-BD59-A6C34878D82A}">
                    <a16:rowId xmlns:a16="http://schemas.microsoft.com/office/drawing/2014/main" val="10001"/>
                  </a:ext>
                </a:extLst>
              </a:tr>
              <a:tr h="2763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5.9713</a:t>
                      </a:r>
                      <a:endParaRPr kumimoji="0" lang="en-US" altLang="zh-TW" sz="1600" b="0" i="0" u="none" strike="noStrike" cap="none" normalizeH="0" baseline="0" dirty="0">
                        <a:ln>
                          <a:noFill/>
                        </a:ln>
                        <a:solidFill>
                          <a:schemeClr val="tx1"/>
                        </a:solidFill>
                        <a:effectLst/>
                        <a:latin typeface="Arial" charset="0"/>
                        <a:ea typeface="新細明體" charset="-12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5.7466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5.5348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5.3349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4.9776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3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6.5152</a:t>
                      </a:r>
                      <a:endParaRPr kumimoji="0" lang="en-US" altLang="zh-TW" sz="1600" b="0" i="0" u="none" strike="noStrike" cap="none" normalizeH="0" baseline="0" dirty="0">
                        <a:ln>
                          <a:noFill/>
                        </a:ln>
                        <a:solidFill>
                          <a:schemeClr val="tx1"/>
                        </a:solidFill>
                        <a:effectLst/>
                        <a:latin typeface="Arial" charset="0"/>
                        <a:ea typeface="新細明體" charset="-12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6.2469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5.9952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5.7590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5.3282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extLst>
                  <a:ext uri="{0D108BD9-81ED-4DB2-BD59-A6C34878D82A}">
                    <a16:rowId xmlns:a16="http://schemas.microsoft.com/office/drawing/2014/main" val="10003"/>
                  </a:ext>
                </a:extLst>
              </a:tr>
              <a:tr h="2763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7.0236</a:t>
                      </a:r>
                      <a:endParaRPr kumimoji="0" lang="en-US" altLang="zh-TW" sz="1600" b="0" i="0" u="none" strike="noStrike" cap="none" normalizeH="0" baseline="0" dirty="0">
                        <a:ln>
                          <a:noFill/>
                        </a:ln>
                        <a:solidFill>
                          <a:schemeClr val="tx1"/>
                        </a:solidFill>
                        <a:effectLst/>
                        <a:latin typeface="Arial" charset="0"/>
                        <a:ea typeface="新細明體" charset="-12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6.7101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6.4177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6.1446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5.6502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 name="Oval 649"/>
          <p:cNvSpPr>
            <a:spLocks noChangeArrowheads="1"/>
          </p:cNvSpPr>
          <p:nvPr/>
        </p:nvSpPr>
        <p:spPr bwMode="auto">
          <a:xfrm>
            <a:off x="5844141" y="4102127"/>
            <a:ext cx="855762" cy="295683"/>
          </a:xfrm>
          <a:prstGeom prst="ellipse">
            <a:avLst/>
          </a:prstGeom>
          <a:solidFill>
            <a:schemeClr val="bg1">
              <a:alpha val="0"/>
            </a:schemeClr>
          </a:solidFill>
          <a:ln w="38100" algn="ctr">
            <a:solidFill>
              <a:srgbClr val="C00000"/>
            </a:solidFill>
            <a:round/>
            <a:headEnd/>
            <a:tailEnd/>
          </a:ln>
        </p:spPr>
        <p:txBody>
          <a:bodyPr wrap="none" anchor="ctr"/>
          <a:lstStyle/>
          <a:p>
            <a:endParaRPr lang="zh-TW" altLang="zh-TW">
              <a:ea typeface="新細明體" charset="-120"/>
            </a:endParaRPr>
          </a:p>
        </p:txBody>
      </p:sp>
      <p:sp>
        <p:nvSpPr>
          <p:cNvPr id="9" name="文字方塊 8"/>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pic>
        <p:nvPicPr>
          <p:cNvPr id="3" name="圖片 2"/>
          <p:cNvPicPr>
            <a:picLocks noChangeAspect="1"/>
          </p:cNvPicPr>
          <p:nvPr/>
        </p:nvPicPr>
        <p:blipFill>
          <a:blip r:embed="rId2"/>
          <a:stretch>
            <a:fillRect/>
          </a:stretch>
        </p:blipFill>
        <p:spPr>
          <a:xfrm>
            <a:off x="315288" y="4879512"/>
            <a:ext cx="8496492" cy="1237284"/>
          </a:xfrm>
          <a:prstGeom prst="rect">
            <a:avLst/>
          </a:prstGeom>
        </p:spPr>
      </p:pic>
      <p:sp>
        <p:nvSpPr>
          <p:cNvPr id="4" name="矩形 3"/>
          <p:cNvSpPr/>
          <p:nvPr/>
        </p:nvSpPr>
        <p:spPr>
          <a:xfrm>
            <a:off x="1557932" y="2561940"/>
            <a:ext cx="6135462"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Present Value of an Annuity Table (Appendix D, Table Ⅱ) </a:t>
            </a:r>
            <a:endParaRPr lang="zh-TW"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01857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內容版面配置區 2"/>
          <p:cNvSpPr>
            <a:spLocks noGrp="1"/>
          </p:cNvSpPr>
          <p:nvPr>
            <p:ph idx="1"/>
          </p:nvPr>
        </p:nvSpPr>
        <p:spPr/>
        <p:txBody>
          <a:bodyPr/>
          <a:lstStyle/>
          <a:p>
            <a:pPr marL="0" indent="0">
              <a:buNone/>
            </a:pPr>
            <a:r>
              <a:rPr lang="en-US" altLang="zh-TW" b="1" dirty="0">
                <a:solidFill>
                  <a:srgbClr val="FFA54A"/>
                </a:solidFill>
              </a:rPr>
              <a:t>Computing Periodic Payments</a:t>
            </a:r>
          </a:p>
          <a:p>
            <a:pPr lvl="1"/>
            <a:r>
              <a:rPr lang="en-US" altLang="zh-TW" dirty="0"/>
              <a:t>Assume a monthly payment on an automobile loan of $20,000 if the interest rate is 12% compounded monthly (i.e., 1% per month) </a:t>
            </a:r>
          </a:p>
          <a:p>
            <a:pPr lvl="1"/>
            <a:r>
              <a:rPr lang="en-US" altLang="zh-TW" dirty="0"/>
              <a:t>Loan period is 60 months. </a:t>
            </a:r>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13</a:t>
            </a:fld>
            <a:endParaRPr lang="zh-TW" altLang="en-US" dirty="0"/>
          </a:p>
        </p:txBody>
      </p:sp>
      <p:sp>
        <p:nvSpPr>
          <p:cNvPr id="26626" name="標題 1"/>
          <p:cNvSpPr>
            <a:spLocks noGrp="1"/>
          </p:cNvSpPr>
          <p:nvPr>
            <p:ph type="title"/>
          </p:nvPr>
        </p:nvSpPr>
        <p:spPr/>
        <p:txBody>
          <a:bodyPr>
            <a:normAutofit fontScale="90000"/>
          </a:bodyPr>
          <a:lstStyle/>
          <a:p>
            <a:r>
              <a:rPr lang="en-US" altLang="zh-TW"/>
              <a:t>Computing the Present Value of an Annuity</a:t>
            </a:r>
            <a:endParaRPr lang="zh-TW" altLang="en-US" dirty="0"/>
          </a:p>
        </p:txBody>
      </p:sp>
      <p:sp>
        <p:nvSpPr>
          <p:cNvPr id="39" name="文字方塊 38"/>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pic>
        <p:nvPicPr>
          <p:cNvPr id="3" name="圖片 2"/>
          <p:cNvPicPr>
            <a:picLocks noChangeAspect="1"/>
          </p:cNvPicPr>
          <p:nvPr/>
        </p:nvPicPr>
        <p:blipFill>
          <a:blip r:embed="rId2"/>
          <a:stretch>
            <a:fillRect/>
          </a:stretch>
        </p:blipFill>
        <p:spPr>
          <a:xfrm>
            <a:off x="355601" y="4198513"/>
            <a:ext cx="8511762" cy="1133420"/>
          </a:xfrm>
          <a:prstGeom prst="rect">
            <a:avLst/>
          </a:prstGeom>
        </p:spPr>
      </p:pic>
    </p:spTree>
    <p:extLst>
      <p:ext uri="{BB962C8B-B14F-4D97-AF65-F5344CB8AC3E}">
        <p14:creationId xmlns:p14="http://schemas.microsoft.com/office/powerpoint/2010/main" val="36746525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內容版面配置區 2"/>
          <p:cNvSpPr>
            <a:spLocks noGrp="1"/>
          </p:cNvSpPr>
          <p:nvPr>
            <p:ph idx="1"/>
          </p:nvPr>
        </p:nvSpPr>
        <p:spPr/>
        <p:txBody>
          <a:bodyPr/>
          <a:lstStyle/>
          <a:p>
            <a:pPr marL="0" indent="0">
              <a:buNone/>
            </a:pPr>
            <a:r>
              <a:rPr lang="en-US" altLang="zh-TW" b="1" dirty="0">
                <a:solidFill>
                  <a:srgbClr val="FFA54A"/>
                </a:solidFill>
              </a:rPr>
              <a:t>Computing Periodic Payments</a:t>
            </a:r>
          </a:p>
          <a:p>
            <a:pPr marL="0" indent="0">
              <a:buNone/>
            </a:pPr>
            <a:endParaRPr lang="en-US" altLang="zh-TW" b="1" dirty="0">
              <a:solidFill>
                <a:schemeClr val="tx2">
                  <a:lumMod val="60000"/>
                  <a:lumOff val="40000"/>
                </a:schemeClr>
              </a:solidFill>
            </a:endParaRPr>
          </a:p>
          <a:p>
            <a:pPr marL="0" indent="0">
              <a:buNone/>
            </a:pPr>
            <a:endParaRPr lang="en-US" altLang="zh-TW" b="1" dirty="0">
              <a:solidFill>
                <a:schemeClr val="tx2">
                  <a:lumMod val="60000"/>
                  <a:lumOff val="40000"/>
                </a:schemeClr>
              </a:solidFill>
            </a:endParaRPr>
          </a:p>
          <a:p>
            <a:pPr marL="0" indent="0">
              <a:buNone/>
            </a:pPr>
            <a:endParaRPr lang="en-US" altLang="zh-TW" b="1" dirty="0">
              <a:solidFill>
                <a:schemeClr val="tx2">
                  <a:lumMod val="60000"/>
                  <a:lumOff val="40000"/>
                </a:schemeClr>
              </a:solidFill>
            </a:endParaRPr>
          </a:p>
          <a:p>
            <a:pPr lvl="1"/>
            <a:r>
              <a:rPr lang="en-US" altLang="zh-TW" dirty="0"/>
              <a:t>$20,000 = Payment × 44.9550</a:t>
            </a:r>
          </a:p>
          <a:p>
            <a:pPr lvl="1"/>
            <a:r>
              <a:rPr lang="en-US" altLang="zh-TW" dirty="0"/>
              <a:t>Payment = $20,000 / 44.9550</a:t>
            </a:r>
          </a:p>
          <a:p>
            <a:pPr lvl="1"/>
            <a:r>
              <a:rPr lang="en-US" altLang="zh-TW" dirty="0"/>
              <a:t>Payment = $444.89</a:t>
            </a:r>
            <a:endParaRPr lang="zh-TW" altLang="en-US" dirty="0"/>
          </a:p>
          <a:p>
            <a:pPr lvl="1" indent="-342900"/>
            <a:endParaRPr lang="en-US" altLang="zh-TW" b="1" dirty="0">
              <a:solidFill>
                <a:schemeClr val="tx2">
                  <a:lumMod val="60000"/>
                  <a:lumOff val="40000"/>
                </a:schemeClr>
              </a:solidFill>
            </a:endParaRP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14</a:t>
            </a:fld>
            <a:endParaRPr lang="zh-TW" altLang="en-US" dirty="0"/>
          </a:p>
        </p:txBody>
      </p:sp>
      <p:sp>
        <p:nvSpPr>
          <p:cNvPr id="26626" name="標題 1"/>
          <p:cNvSpPr>
            <a:spLocks noGrp="1"/>
          </p:cNvSpPr>
          <p:nvPr>
            <p:ph type="title"/>
          </p:nvPr>
        </p:nvSpPr>
        <p:spPr/>
        <p:txBody>
          <a:bodyPr>
            <a:normAutofit fontScale="90000"/>
          </a:bodyPr>
          <a:lstStyle/>
          <a:p>
            <a:r>
              <a:rPr lang="en-US" altLang="zh-TW"/>
              <a:t>Computing the Present Value of an Annuity</a:t>
            </a:r>
            <a:endParaRPr lang="zh-TW" altLang="en-US" dirty="0"/>
          </a:p>
        </p:txBody>
      </p:sp>
      <p:sp>
        <p:nvSpPr>
          <p:cNvPr id="7" name="文字方塊 6"/>
          <p:cNvSpPr txBox="1"/>
          <p:nvPr/>
        </p:nvSpPr>
        <p:spPr>
          <a:xfrm>
            <a:off x="8431682" y="681111"/>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pic>
        <p:nvPicPr>
          <p:cNvPr id="3" name="圖片 2"/>
          <p:cNvPicPr>
            <a:picLocks noChangeAspect="1"/>
          </p:cNvPicPr>
          <p:nvPr/>
        </p:nvPicPr>
        <p:blipFill>
          <a:blip r:embed="rId2"/>
          <a:stretch>
            <a:fillRect/>
          </a:stretch>
        </p:blipFill>
        <p:spPr>
          <a:xfrm>
            <a:off x="323861" y="2354869"/>
            <a:ext cx="8479346" cy="1200043"/>
          </a:xfrm>
          <a:prstGeom prst="rect">
            <a:avLst/>
          </a:prstGeom>
        </p:spPr>
      </p:pic>
    </p:spTree>
    <p:extLst>
      <p:ext uri="{BB962C8B-B14F-4D97-AF65-F5344CB8AC3E}">
        <p14:creationId xmlns:p14="http://schemas.microsoft.com/office/powerpoint/2010/main" val="10851356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內容版面配置區 2"/>
          <p:cNvSpPr>
            <a:spLocks noGrp="1"/>
          </p:cNvSpPr>
          <p:nvPr>
            <p:ph idx="1"/>
          </p:nvPr>
        </p:nvSpPr>
        <p:spPr/>
        <p:txBody>
          <a:bodyPr/>
          <a:lstStyle/>
          <a:p>
            <a:r>
              <a:rPr lang="en-US" altLang="zh-TW" b="1" dirty="0"/>
              <a:t>Compute the following values:</a:t>
            </a:r>
          </a:p>
          <a:p>
            <a:pPr marL="457200" indent="-457200">
              <a:buFont typeface="+mj-lt"/>
              <a:buAutoNum type="arabicPeriod"/>
            </a:pPr>
            <a:r>
              <a:rPr lang="en-US" altLang="zh-TW" dirty="0"/>
              <a:t>The present value of a single payment of $12,000 to be made five years from today at a 6% interest rate</a:t>
            </a:r>
          </a:p>
          <a:p>
            <a:pPr>
              <a:lnSpc>
                <a:spcPct val="110000"/>
              </a:lnSpc>
              <a:buNone/>
            </a:pPr>
            <a:r>
              <a:rPr lang="pt-BR" altLang="zh-TW" dirty="0">
                <a:solidFill>
                  <a:srgbClr val="55AADF"/>
                </a:solidFill>
              </a:rPr>
              <a:t>		</a:t>
            </a:r>
            <a:r>
              <a:rPr lang="pt-BR" altLang="zh-TW" dirty="0">
                <a:solidFill>
                  <a:schemeClr val="accent2">
                    <a:lumMod val="75000"/>
                  </a:schemeClr>
                </a:solidFill>
              </a:rPr>
              <a:t>FV = $12,000; I = 6%; N = 5 → PV = $8,967.6</a:t>
            </a:r>
          </a:p>
          <a:p>
            <a:pPr>
              <a:lnSpc>
                <a:spcPct val="110000"/>
              </a:lnSpc>
              <a:buNone/>
            </a:pPr>
            <a:endParaRPr lang="pt-BR" altLang="zh-TW" dirty="0">
              <a:solidFill>
                <a:srgbClr val="C00000"/>
              </a:solidFill>
            </a:endParaRPr>
          </a:p>
          <a:p>
            <a:pPr marL="457200" indent="-457200">
              <a:buFont typeface="+mj-lt"/>
              <a:buAutoNum type="arabicPeriod" startAt="2"/>
            </a:pPr>
            <a:r>
              <a:rPr lang="en-US" altLang="zh-TW" dirty="0"/>
              <a:t>The future value in five years of $2,000 invested today at a 4% interest rate</a:t>
            </a:r>
          </a:p>
          <a:p>
            <a:pPr marL="0" indent="0">
              <a:buNone/>
            </a:pPr>
            <a:r>
              <a:rPr lang="pt-BR" altLang="zh-TW" dirty="0">
                <a:solidFill>
                  <a:srgbClr val="55AADF"/>
                </a:solidFill>
              </a:rPr>
              <a:t>	</a:t>
            </a:r>
            <a:r>
              <a:rPr lang="pt-BR" altLang="zh-TW" dirty="0">
                <a:solidFill>
                  <a:schemeClr val="accent2">
                    <a:lumMod val="75000"/>
                  </a:schemeClr>
                </a:solidFill>
              </a:rPr>
              <a:t>PV = $2,000; I = 4%; N = 5 → FV = $2,433.4</a:t>
            </a:r>
            <a:endParaRPr lang="en-US" altLang="zh-TW" dirty="0">
              <a:solidFill>
                <a:schemeClr val="accent2">
                  <a:lumMod val="75000"/>
                </a:schemeClr>
              </a:solidFill>
            </a:endParaRPr>
          </a:p>
          <a:p>
            <a:pPr marL="457200" indent="-457200">
              <a:buFont typeface="+mj-lt"/>
              <a:buAutoNum type="arabicPeriod" startAt="2"/>
            </a:pPr>
            <a:endParaRPr lang="en-US" altLang="zh-TW" dirty="0">
              <a:solidFill>
                <a:srgbClr val="FFA54A"/>
              </a:solidFill>
            </a:endParaRPr>
          </a:p>
        </p:txBody>
      </p:sp>
      <p:sp>
        <p:nvSpPr>
          <p:cNvPr id="5" name="投影片編號版面配置區 4"/>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15</a:t>
            </a:fld>
            <a:endParaRPr lang="zh-TW" altLang="en-US" dirty="0"/>
          </a:p>
        </p:txBody>
      </p:sp>
      <p:sp>
        <p:nvSpPr>
          <p:cNvPr id="30722" name="標題 1"/>
          <p:cNvSpPr>
            <a:spLocks noGrp="1"/>
          </p:cNvSpPr>
          <p:nvPr>
            <p:ph type="title"/>
          </p:nvPr>
        </p:nvSpPr>
        <p:spPr/>
        <p:txBody>
          <a:bodyPr/>
          <a:lstStyle/>
          <a:p>
            <a:r>
              <a:rPr lang="en-US" altLang="zh-TW" dirty="0"/>
              <a:t>Quiz Yourself</a:t>
            </a:r>
            <a:endParaRPr lang="zh-TW" altLang="en-US" dirty="0"/>
          </a:p>
        </p:txBody>
      </p:sp>
      <p:sp>
        <p:nvSpPr>
          <p:cNvPr id="6" name="文字方塊 5"/>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6284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723">
                                            <p:txEl>
                                              <p:pRg st="5" end="5"/>
                                            </p:txEl>
                                          </p:spTgt>
                                        </p:tgtEl>
                                        <p:attrNameLst>
                                          <p:attrName>style.visibility</p:attrName>
                                        </p:attrNameLst>
                                      </p:cBhvr>
                                      <p:to>
                                        <p:strVal val="visible"/>
                                      </p:to>
                                    </p:set>
                                    <p:anim calcmode="lin" valueType="num">
                                      <p:cBhvr additive="base">
                                        <p:cTn id="17"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內容版面配置區 2"/>
          <p:cNvSpPr>
            <a:spLocks noGrp="1"/>
          </p:cNvSpPr>
          <p:nvPr>
            <p:ph idx="1"/>
          </p:nvPr>
        </p:nvSpPr>
        <p:spPr/>
        <p:txBody>
          <a:bodyPr/>
          <a:lstStyle/>
          <a:p>
            <a:pPr marL="457200" indent="-457200">
              <a:buFont typeface="+mj-lt"/>
              <a:buAutoNum type="arabicPeriod" startAt="3"/>
            </a:pPr>
            <a:r>
              <a:rPr lang="en-US" altLang="zh-TW" dirty="0"/>
              <a:t>The present value of 10 equal annual payments of $500 at an 8% interest rate</a:t>
            </a:r>
          </a:p>
          <a:p>
            <a:pPr marL="0" indent="0">
              <a:buNone/>
            </a:pPr>
            <a:r>
              <a:rPr lang="pt-BR" altLang="zh-TW" dirty="0">
                <a:solidFill>
                  <a:srgbClr val="55AADF"/>
                </a:solidFill>
              </a:rPr>
              <a:t>	</a:t>
            </a:r>
            <a:r>
              <a:rPr lang="pt-BR" altLang="zh-TW" dirty="0">
                <a:solidFill>
                  <a:schemeClr val="accent2">
                    <a:lumMod val="75000"/>
                  </a:schemeClr>
                </a:solidFill>
              </a:rPr>
              <a:t>PMT = $500; I = 8%; N = 10 → PV = $3,355.05</a:t>
            </a:r>
          </a:p>
          <a:p>
            <a:pPr marL="457200" indent="-457200">
              <a:buFont typeface="+mj-lt"/>
              <a:buAutoNum type="arabicPeriod" startAt="3"/>
            </a:pPr>
            <a:endParaRPr lang="en-US" altLang="zh-TW" dirty="0"/>
          </a:p>
          <a:p>
            <a:pPr marL="457200" indent="-457200">
              <a:buFont typeface="+mj-lt"/>
              <a:buAutoNum type="arabicPeriod" startAt="4"/>
            </a:pPr>
            <a:r>
              <a:rPr lang="en-US" altLang="zh-TW" dirty="0"/>
              <a:t>The payment associated with a loan of $20,000 to be repaid with equal monthly payments over a five-year period at an interest rate of 12% compounded monthly</a:t>
            </a:r>
          </a:p>
          <a:p>
            <a:pPr marL="0" indent="0">
              <a:buNone/>
            </a:pPr>
            <a:r>
              <a:rPr lang="pt-BR" altLang="zh-TW" dirty="0">
                <a:solidFill>
                  <a:srgbClr val="55AADF"/>
                </a:solidFill>
              </a:rPr>
              <a:t>	</a:t>
            </a:r>
            <a:r>
              <a:rPr lang="pt-BR" altLang="zh-TW" dirty="0">
                <a:solidFill>
                  <a:schemeClr val="accent2">
                    <a:lumMod val="75000"/>
                  </a:schemeClr>
                </a:solidFill>
              </a:rPr>
              <a:t>PV = $20,000; I = 1%; N = 60 → PMT = $444.89</a:t>
            </a:r>
            <a:endParaRPr lang="zh-TW" altLang="en-US" dirty="0">
              <a:solidFill>
                <a:schemeClr val="accent2">
                  <a:lumMod val="75000"/>
                </a:schemeClr>
              </a:solidFill>
            </a:endParaRPr>
          </a:p>
          <a:p>
            <a:pPr marL="457200" indent="-457200">
              <a:buFont typeface="+mj-lt"/>
              <a:buAutoNum type="arabicPeriod" startAt="4"/>
            </a:pPr>
            <a:endParaRPr lang="en-US" altLang="zh-TW" dirty="0"/>
          </a:p>
          <a:p>
            <a:pPr marL="457200" indent="-457200">
              <a:buFont typeface="+mj-lt"/>
              <a:buAutoNum type="arabicPeriod" startAt="4"/>
            </a:pPr>
            <a:endParaRPr lang="zh-TW" altLang="en-US"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16</a:t>
            </a:fld>
            <a:endParaRPr lang="zh-TW" altLang="en-US" dirty="0"/>
          </a:p>
        </p:txBody>
      </p:sp>
      <p:sp>
        <p:nvSpPr>
          <p:cNvPr id="30722" name="標題 1"/>
          <p:cNvSpPr>
            <a:spLocks noGrp="1"/>
          </p:cNvSpPr>
          <p:nvPr>
            <p:ph type="title"/>
          </p:nvPr>
        </p:nvSpPr>
        <p:spPr/>
        <p:txBody>
          <a:bodyPr/>
          <a:lstStyle/>
          <a:p>
            <a:r>
              <a:rPr lang="en-US" altLang="zh-TW" dirty="0"/>
              <a:t>Quiz Yourself</a:t>
            </a:r>
            <a:endParaRPr lang="zh-TW" altLang="en-US" dirty="0"/>
          </a:p>
        </p:txBody>
      </p:sp>
      <p:sp>
        <p:nvSpPr>
          <p:cNvPr id="6" name="文字方塊 5"/>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02283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additive="base">
                                        <p:cTn id="7"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anim calcmode="lin" valueType="num">
                                      <p:cBhvr additive="base">
                                        <p:cTn id="17"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17</a:t>
            </a:fld>
            <a:endParaRPr lang="zh-TW" altLang="en-US" dirty="0"/>
          </a:p>
        </p:txBody>
      </p:sp>
      <p:sp>
        <p:nvSpPr>
          <p:cNvPr id="33794" name="標題 1"/>
          <p:cNvSpPr>
            <a:spLocks noGrp="1"/>
          </p:cNvSpPr>
          <p:nvPr>
            <p:ph type="title"/>
          </p:nvPr>
        </p:nvSpPr>
        <p:spPr/>
        <p:txBody>
          <a:bodyPr/>
          <a:lstStyle/>
          <a:p>
            <a:r>
              <a:rPr lang="en-US" altLang="zh-TW" dirty="0"/>
              <a:t>Accounting for Long-Term Liabilities</a:t>
            </a:r>
          </a:p>
        </p:txBody>
      </p:sp>
      <p:sp>
        <p:nvSpPr>
          <p:cNvPr id="33795" name="內容版面配置區 2"/>
          <p:cNvSpPr>
            <a:spLocks noGrp="1"/>
          </p:cNvSpPr>
          <p:nvPr>
            <p:ph idx="1"/>
          </p:nvPr>
        </p:nvSpPr>
        <p:spPr/>
        <p:txBody>
          <a:bodyPr/>
          <a:lstStyle/>
          <a:p>
            <a:pPr marL="0" indent="0">
              <a:buNone/>
            </a:pPr>
            <a:r>
              <a:rPr lang="en-US" altLang="zh-TW" b="1" dirty="0">
                <a:solidFill>
                  <a:srgbClr val="FFA54A"/>
                </a:solidFill>
              </a:rPr>
              <a:t>Business Issues Involved with Long-Term Liabilities</a:t>
            </a:r>
            <a:endParaRPr lang="zh-TW" altLang="en-US" b="1" dirty="0">
              <a:solidFill>
                <a:srgbClr val="FFA54A"/>
              </a:solidFill>
            </a:endParaRPr>
          </a:p>
        </p:txBody>
      </p:sp>
      <p:sp>
        <p:nvSpPr>
          <p:cNvPr id="7" name="矩形 6"/>
          <p:cNvSpPr/>
          <p:nvPr/>
        </p:nvSpPr>
        <p:spPr>
          <a:xfrm>
            <a:off x="5380662" y="108075"/>
            <a:ext cx="3763338"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Accounting for Long-Term Liabilities</a:t>
            </a:r>
          </a:p>
        </p:txBody>
      </p:sp>
      <p:sp>
        <p:nvSpPr>
          <p:cNvPr id="3" name="文字方塊 2"/>
          <p:cNvSpPr txBox="1"/>
          <p:nvPr/>
        </p:nvSpPr>
        <p:spPr>
          <a:xfrm>
            <a:off x="355601" y="5056327"/>
            <a:ext cx="139012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10.2</a:t>
            </a:r>
            <a:endParaRPr lang="zh-TW" altLang="en-US" dirty="0">
              <a:latin typeface="Arial" panose="020B0604020202020204" pitchFamily="34" charset="0"/>
              <a:cs typeface="Arial" panose="020B0604020202020204" pitchFamily="34" charset="0"/>
            </a:endParaRPr>
          </a:p>
        </p:txBody>
      </p:sp>
      <p:sp>
        <p:nvSpPr>
          <p:cNvPr id="11" name="文字方塊 10"/>
          <p:cNvSpPr txBox="1"/>
          <p:nvPr/>
        </p:nvSpPr>
        <p:spPr>
          <a:xfrm>
            <a:off x="8422189" y="82381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2"/>
          <a:stretch>
            <a:fillRect/>
          </a:stretch>
        </p:blipFill>
        <p:spPr>
          <a:xfrm>
            <a:off x="355601" y="2249543"/>
            <a:ext cx="8426482" cy="2754383"/>
          </a:xfrm>
          <a:prstGeom prst="rect">
            <a:avLst/>
          </a:prstGeom>
        </p:spPr>
      </p:pic>
    </p:spTree>
    <p:extLst>
      <p:ext uri="{BB962C8B-B14F-4D97-AF65-F5344CB8AC3E}">
        <p14:creationId xmlns:p14="http://schemas.microsoft.com/office/powerpoint/2010/main" val="10920632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內容版面配置區 2"/>
          <p:cNvSpPr>
            <a:spLocks noGrp="1"/>
          </p:cNvSpPr>
          <p:nvPr>
            <p:ph idx="1"/>
          </p:nvPr>
        </p:nvSpPr>
        <p:spPr/>
        <p:txBody>
          <a:bodyPr>
            <a:normAutofit/>
          </a:bodyPr>
          <a:lstStyle/>
          <a:p>
            <a:pPr marL="0" indent="0">
              <a:buNone/>
            </a:pPr>
            <a:r>
              <a:rPr lang="en-US" altLang="zh-TW" b="1" dirty="0">
                <a:solidFill>
                  <a:srgbClr val="FFA54A"/>
                </a:solidFill>
              </a:rPr>
              <a:t>Types of Financing</a:t>
            </a:r>
          </a:p>
          <a:p>
            <a:pPr lvl="1"/>
            <a:r>
              <a:rPr lang="en-US" altLang="zh-TW" dirty="0"/>
              <a:t>Notes payable  </a:t>
            </a:r>
            <a:endParaRPr lang="en-US" altLang="zh-TW" dirty="0">
              <a:latin typeface="微軟正黑體" panose="020B0604030504040204" pitchFamily="34" charset="-120"/>
              <a:ea typeface="微軟正黑體" panose="020B0604030504040204" pitchFamily="34" charset="-120"/>
            </a:endParaRPr>
          </a:p>
          <a:p>
            <a:pPr lvl="1"/>
            <a:r>
              <a:rPr lang="en-US" altLang="zh-TW" dirty="0"/>
              <a:t>Mortgages payable</a:t>
            </a:r>
            <a:r>
              <a:rPr lang="zh-TW" altLang="en-US" dirty="0"/>
              <a:t>  </a:t>
            </a:r>
            <a:endParaRPr lang="en-US" altLang="zh-TW" dirty="0"/>
          </a:p>
          <a:p>
            <a:pPr lvl="1"/>
            <a:r>
              <a:rPr lang="en-US" altLang="zh-TW" dirty="0"/>
              <a:t>Bonds</a:t>
            </a:r>
            <a:r>
              <a:rPr lang="zh-TW" altLang="en-US" dirty="0"/>
              <a:t>  </a:t>
            </a:r>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18</a:t>
            </a:fld>
            <a:endParaRPr lang="zh-TW" altLang="en-US" dirty="0"/>
          </a:p>
        </p:txBody>
      </p:sp>
      <p:sp>
        <p:nvSpPr>
          <p:cNvPr id="33794" name="標題 1"/>
          <p:cNvSpPr>
            <a:spLocks noGrp="1"/>
          </p:cNvSpPr>
          <p:nvPr>
            <p:ph type="title"/>
          </p:nvPr>
        </p:nvSpPr>
        <p:spPr/>
        <p:txBody>
          <a:bodyPr/>
          <a:lstStyle/>
          <a:p>
            <a:r>
              <a:rPr lang="en-US" altLang="zh-TW"/>
              <a:t>Accounting for Long-Term Liabilities</a:t>
            </a:r>
            <a:endParaRPr lang="zh-TW" altLang="en-US" dirty="0"/>
          </a:p>
        </p:txBody>
      </p:sp>
      <p:sp>
        <p:nvSpPr>
          <p:cNvPr id="6" name="文字方塊 5"/>
          <p:cNvSpPr txBox="1"/>
          <p:nvPr/>
        </p:nvSpPr>
        <p:spPr>
          <a:xfrm>
            <a:off x="843168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85761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內容版面配置區 2"/>
          <p:cNvSpPr>
            <a:spLocks noGrp="1"/>
          </p:cNvSpPr>
          <p:nvPr>
            <p:ph idx="1"/>
          </p:nvPr>
        </p:nvSpPr>
        <p:spPr/>
        <p:txBody>
          <a:bodyPr/>
          <a:lstStyle/>
          <a:p>
            <a:pPr marL="0" indent="0">
              <a:buNone/>
            </a:pPr>
            <a:r>
              <a:rPr lang="en-US" altLang="zh-TW" b="1" dirty="0">
                <a:solidFill>
                  <a:srgbClr val="FFA54A"/>
                </a:solidFill>
              </a:rPr>
              <a:t>Illustration</a:t>
            </a:r>
          </a:p>
          <a:p>
            <a:pPr lvl="1"/>
            <a:r>
              <a:rPr lang="en-US" altLang="zh-TW" dirty="0"/>
              <a:t>Assume that on January 1, 2017, Giraffe Company borrowed $10,000 from City Bank for three years at 10% interest. Assume also that interest is payable annually on December 31. </a:t>
            </a:r>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19</a:t>
            </a:fld>
            <a:endParaRPr lang="zh-TW" altLang="en-US" dirty="0"/>
          </a:p>
        </p:txBody>
      </p:sp>
      <p:sp>
        <p:nvSpPr>
          <p:cNvPr id="36866" name="標題 1"/>
          <p:cNvSpPr>
            <a:spLocks noGrp="1"/>
          </p:cNvSpPr>
          <p:nvPr>
            <p:ph type="title"/>
          </p:nvPr>
        </p:nvSpPr>
        <p:spPr/>
        <p:txBody>
          <a:bodyPr/>
          <a:lstStyle/>
          <a:p>
            <a:r>
              <a:rPr lang="en-US" altLang="zh-TW" dirty="0"/>
              <a:t>Interest-Bearing Notes  </a:t>
            </a:r>
            <a:endParaRPr lang="zh-TW" altLang="en-US" dirty="0">
              <a:latin typeface="微軟正黑體" panose="020B0604030504040204" pitchFamily="34" charset="-120"/>
              <a:ea typeface="微軟正黑體" panose="020B0604030504040204" pitchFamily="34" charset="-120"/>
            </a:endParaRPr>
          </a:p>
        </p:txBody>
      </p:sp>
      <p:graphicFrame>
        <p:nvGraphicFramePr>
          <p:cNvPr id="10" name="表格 9"/>
          <p:cNvGraphicFramePr>
            <a:graphicFrameLocks noGrp="1"/>
          </p:cNvGraphicFramePr>
          <p:nvPr>
            <p:extLst>
              <p:ext uri="{D42A27DB-BD31-4B8C-83A1-F6EECF244321}">
                <p14:modId xmlns:p14="http://schemas.microsoft.com/office/powerpoint/2010/main" val="583346826"/>
              </p:ext>
            </p:extLst>
          </p:nvPr>
        </p:nvGraphicFramePr>
        <p:xfrm>
          <a:off x="1232080" y="3765157"/>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1" name="矩形 10"/>
          <p:cNvSpPr/>
          <p:nvPr/>
        </p:nvSpPr>
        <p:spPr>
          <a:xfrm>
            <a:off x="1232080" y="3768372"/>
            <a:ext cx="877163" cy="646331"/>
          </a:xfrm>
          <a:prstGeom prst="rect">
            <a:avLst/>
          </a:prstGeom>
        </p:spPr>
        <p:txBody>
          <a:bodyPr wrap="none">
            <a:spAutoFit/>
          </a:bodyPr>
          <a:lstStyle/>
          <a:p>
            <a:pPr lvl="0"/>
            <a:r>
              <a:rPr lang="en-US" altLang="zh-TW" dirty="0">
                <a:solidFill>
                  <a:srgbClr val="000000"/>
                </a:solidFill>
                <a:latin typeface="Arial" charset="0"/>
                <a:ea typeface="新細明體" charset="-120"/>
                <a:cs typeface="Arial" pitchFamily="34" charset="0"/>
              </a:rPr>
              <a:t>Jan. 1,</a:t>
            </a:r>
          </a:p>
          <a:p>
            <a:pPr lvl="0"/>
            <a:r>
              <a:rPr lang="en-US" altLang="zh-TW" dirty="0">
                <a:solidFill>
                  <a:srgbClr val="000000"/>
                </a:solidFill>
                <a:latin typeface="Arial" charset="0"/>
                <a:ea typeface="新細明體" charset="-120"/>
                <a:cs typeface="Arial" pitchFamily="34" charset="0"/>
              </a:rPr>
              <a:t>2017</a:t>
            </a:r>
            <a:endParaRPr kumimoji="0" lang="zh-TW" altLang="en-US" dirty="0">
              <a:solidFill>
                <a:srgbClr val="000000"/>
              </a:solidFill>
              <a:latin typeface="Arial" charset="0"/>
              <a:ea typeface="新細明體" charset="-120"/>
            </a:endParaRPr>
          </a:p>
        </p:txBody>
      </p:sp>
      <p:sp>
        <p:nvSpPr>
          <p:cNvPr id="12" name="矩形 11"/>
          <p:cNvSpPr/>
          <p:nvPr/>
        </p:nvSpPr>
        <p:spPr>
          <a:xfrm>
            <a:off x="2357267" y="3768372"/>
            <a:ext cx="723275"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Cash</a:t>
            </a:r>
            <a:endParaRPr lang="zh-TW" altLang="en-US" dirty="0">
              <a:solidFill>
                <a:srgbClr val="000000"/>
              </a:solidFill>
              <a:latin typeface="Arial" charset="0"/>
              <a:ea typeface="新細明體" charset="-120"/>
              <a:cs typeface="Arial" pitchFamily="34" charset="0"/>
            </a:endParaRPr>
          </a:p>
        </p:txBody>
      </p:sp>
      <p:sp>
        <p:nvSpPr>
          <p:cNvPr id="13" name="矩形 12"/>
          <p:cNvSpPr/>
          <p:nvPr/>
        </p:nvSpPr>
        <p:spPr>
          <a:xfrm>
            <a:off x="2560138" y="4139418"/>
            <a:ext cx="1685077"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Notes Payable</a:t>
            </a:r>
            <a:endParaRPr lang="zh-TW" altLang="en-US" dirty="0">
              <a:solidFill>
                <a:srgbClr val="000000"/>
              </a:solidFill>
              <a:latin typeface="Arial" charset="0"/>
              <a:ea typeface="新細明體" charset="-120"/>
              <a:cs typeface="Arial" pitchFamily="34" charset="0"/>
            </a:endParaRPr>
          </a:p>
        </p:txBody>
      </p:sp>
      <p:sp>
        <p:nvSpPr>
          <p:cNvPr id="14" name="矩形 13"/>
          <p:cNvSpPr/>
          <p:nvPr/>
        </p:nvSpPr>
        <p:spPr>
          <a:xfrm>
            <a:off x="6064524" y="3769072"/>
            <a:ext cx="88998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10,000</a:t>
            </a:r>
            <a:endParaRPr lang="zh-TW" altLang="en-US" dirty="0">
              <a:solidFill>
                <a:srgbClr val="000000"/>
              </a:solidFill>
              <a:latin typeface="Arial" charset="0"/>
              <a:ea typeface="新細明體" charset="-120"/>
              <a:cs typeface="Arial" pitchFamily="34" charset="0"/>
            </a:endParaRPr>
          </a:p>
        </p:txBody>
      </p:sp>
      <p:sp>
        <p:nvSpPr>
          <p:cNvPr id="15" name="矩形 14"/>
          <p:cNvSpPr/>
          <p:nvPr/>
        </p:nvSpPr>
        <p:spPr>
          <a:xfrm>
            <a:off x="7104553" y="4137704"/>
            <a:ext cx="88998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10,000</a:t>
            </a:r>
            <a:endParaRPr lang="zh-TW" altLang="en-US" dirty="0">
              <a:solidFill>
                <a:srgbClr val="000000"/>
              </a:solidFill>
              <a:latin typeface="Arial" charset="0"/>
              <a:ea typeface="新細明體" charset="-120"/>
              <a:cs typeface="Arial" pitchFamily="34" charset="0"/>
            </a:endParaRPr>
          </a:p>
        </p:txBody>
      </p:sp>
      <p:sp>
        <p:nvSpPr>
          <p:cNvPr id="16" name="矩形 15"/>
          <p:cNvSpPr/>
          <p:nvPr/>
        </p:nvSpPr>
        <p:spPr>
          <a:xfrm>
            <a:off x="2772397" y="4540572"/>
            <a:ext cx="4953000"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Borrowed $10,000 from City Bank for three years.</a:t>
            </a:r>
          </a:p>
        </p:txBody>
      </p:sp>
      <p:graphicFrame>
        <p:nvGraphicFramePr>
          <p:cNvPr id="17" name="表格 16"/>
          <p:cNvGraphicFramePr>
            <a:graphicFrameLocks noGrp="1"/>
          </p:cNvGraphicFramePr>
          <p:nvPr>
            <p:extLst>
              <p:ext uri="{D42A27DB-BD31-4B8C-83A1-F6EECF244321}">
                <p14:modId xmlns:p14="http://schemas.microsoft.com/office/powerpoint/2010/main" val="1518390781"/>
              </p:ext>
            </p:extLst>
          </p:nvPr>
        </p:nvGraphicFramePr>
        <p:xfrm>
          <a:off x="1232080" y="4915853"/>
          <a:ext cx="6768117" cy="1261110"/>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446699">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8" name="矩形 17"/>
          <p:cNvSpPr/>
          <p:nvPr/>
        </p:nvSpPr>
        <p:spPr>
          <a:xfrm>
            <a:off x="1232080" y="4987572"/>
            <a:ext cx="1043876" cy="646331"/>
          </a:xfrm>
          <a:prstGeom prst="rect">
            <a:avLst/>
          </a:prstGeom>
        </p:spPr>
        <p:txBody>
          <a:bodyPr wrap="none">
            <a:spAutoFit/>
          </a:bodyPr>
          <a:lstStyle/>
          <a:p>
            <a:pPr lvl="0"/>
            <a:r>
              <a:rPr lang="en-US" altLang="zh-TW" dirty="0">
                <a:solidFill>
                  <a:srgbClr val="000000"/>
                </a:solidFill>
                <a:latin typeface="Arial" charset="0"/>
                <a:ea typeface="新細明體" charset="-120"/>
                <a:cs typeface="Arial" pitchFamily="34" charset="0"/>
              </a:rPr>
              <a:t>Dec. 31,</a:t>
            </a:r>
          </a:p>
          <a:p>
            <a:pPr lvl="0"/>
            <a:r>
              <a:rPr lang="en-US" altLang="zh-TW" dirty="0">
                <a:solidFill>
                  <a:srgbClr val="000000"/>
                </a:solidFill>
                <a:latin typeface="Arial" charset="0"/>
                <a:ea typeface="新細明體" charset="-120"/>
                <a:cs typeface="Arial" pitchFamily="34" charset="0"/>
              </a:rPr>
              <a:t>2017</a:t>
            </a:r>
            <a:endParaRPr kumimoji="0" lang="zh-TW" altLang="en-US" dirty="0">
              <a:solidFill>
                <a:srgbClr val="000000"/>
              </a:solidFill>
              <a:latin typeface="Arial" charset="0"/>
              <a:ea typeface="新細明體" charset="-120"/>
            </a:endParaRPr>
          </a:p>
        </p:txBody>
      </p:sp>
      <p:sp>
        <p:nvSpPr>
          <p:cNvPr id="19" name="矩形 18"/>
          <p:cNvSpPr/>
          <p:nvPr/>
        </p:nvSpPr>
        <p:spPr>
          <a:xfrm>
            <a:off x="2357267" y="4987572"/>
            <a:ext cx="1915909"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Interest Expense</a:t>
            </a:r>
            <a:endParaRPr lang="zh-TW" altLang="en-US" dirty="0">
              <a:solidFill>
                <a:srgbClr val="000000"/>
              </a:solidFill>
              <a:latin typeface="Arial" charset="0"/>
              <a:ea typeface="新細明體" charset="-120"/>
              <a:cs typeface="Arial" pitchFamily="34" charset="0"/>
            </a:endParaRPr>
          </a:p>
        </p:txBody>
      </p:sp>
      <p:sp>
        <p:nvSpPr>
          <p:cNvPr id="20" name="矩形 19"/>
          <p:cNvSpPr/>
          <p:nvPr/>
        </p:nvSpPr>
        <p:spPr>
          <a:xfrm>
            <a:off x="2560138" y="5358618"/>
            <a:ext cx="723275"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Cash</a:t>
            </a:r>
            <a:endParaRPr lang="zh-TW" altLang="en-US" dirty="0">
              <a:solidFill>
                <a:srgbClr val="000000"/>
              </a:solidFill>
              <a:latin typeface="Arial" charset="0"/>
              <a:ea typeface="新細明體" charset="-120"/>
              <a:cs typeface="Arial" pitchFamily="34" charset="0"/>
            </a:endParaRPr>
          </a:p>
        </p:txBody>
      </p:sp>
      <p:sp>
        <p:nvSpPr>
          <p:cNvPr id="21" name="矩形 20"/>
          <p:cNvSpPr/>
          <p:nvPr/>
        </p:nvSpPr>
        <p:spPr>
          <a:xfrm>
            <a:off x="6192764" y="4988272"/>
            <a:ext cx="76174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a:t>
            </a:r>
            <a:endParaRPr lang="zh-TW" altLang="en-US" dirty="0">
              <a:solidFill>
                <a:srgbClr val="000000"/>
              </a:solidFill>
              <a:latin typeface="Arial" charset="0"/>
              <a:ea typeface="新細明體" charset="-120"/>
              <a:cs typeface="Arial" pitchFamily="34" charset="0"/>
            </a:endParaRPr>
          </a:p>
        </p:txBody>
      </p:sp>
      <p:sp>
        <p:nvSpPr>
          <p:cNvPr id="22" name="矩形 21"/>
          <p:cNvSpPr/>
          <p:nvPr/>
        </p:nvSpPr>
        <p:spPr>
          <a:xfrm>
            <a:off x="7232793" y="5356904"/>
            <a:ext cx="76174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a:t>
            </a:r>
            <a:endParaRPr lang="zh-TW" altLang="en-US" dirty="0">
              <a:solidFill>
                <a:srgbClr val="000000"/>
              </a:solidFill>
              <a:latin typeface="Arial" charset="0"/>
              <a:ea typeface="新細明體" charset="-120"/>
              <a:cs typeface="Arial" pitchFamily="34" charset="0"/>
            </a:endParaRPr>
          </a:p>
        </p:txBody>
      </p:sp>
      <p:sp>
        <p:nvSpPr>
          <p:cNvPr id="23" name="矩形 22"/>
          <p:cNvSpPr/>
          <p:nvPr/>
        </p:nvSpPr>
        <p:spPr>
          <a:xfrm>
            <a:off x="2772397" y="5656945"/>
            <a:ext cx="5135233" cy="523220"/>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Made first annual interest payment on City Bank note </a:t>
            </a:r>
          </a:p>
          <a:p>
            <a:r>
              <a:rPr lang="en-US" altLang="zh-TW" sz="1400" i="1" dirty="0">
                <a:latin typeface="Arial" panose="020B0604020202020204" pitchFamily="34" charset="0"/>
                <a:cs typeface="Arial" panose="020B0604020202020204" pitchFamily="34" charset="0"/>
              </a:rPr>
              <a:t>($10,000 × 0.10).</a:t>
            </a:r>
          </a:p>
        </p:txBody>
      </p:sp>
      <p:sp>
        <p:nvSpPr>
          <p:cNvPr id="24" name="文字方塊 23"/>
          <p:cNvSpPr txBox="1"/>
          <p:nvPr/>
        </p:nvSpPr>
        <p:spPr>
          <a:xfrm>
            <a:off x="8479560"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26281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8" grpId="0"/>
      <p:bldP spid="19" grpId="0"/>
      <p:bldP spid="20" grpId="0"/>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pPr algn="l"/>
            <a:r>
              <a:rPr lang="en-US" altLang="zh-TW" dirty="0">
                <a:solidFill>
                  <a:srgbClr val="002060"/>
                </a:solidFill>
              </a:rPr>
              <a:t>Financing: Long-Term Liabilities</a:t>
            </a:r>
            <a:endParaRPr lang="zh-TW" altLang="en-US" dirty="0">
              <a:solidFill>
                <a:srgbClr val="002060"/>
              </a:solidFill>
            </a:endParaRPr>
          </a:p>
        </p:txBody>
      </p:sp>
    </p:spTree>
    <p:extLst>
      <p:ext uri="{BB962C8B-B14F-4D97-AF65-F5344CB8AC3E}">
        <p14:creationId xmlns:p14="http://schemas.microsoft.com/office/powerpoint/2010/main" val="163337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內容版面配置區 2"/>
          <p:cNvSpPr>
            <a:spLocks noGrp="1"/>
          </p:cNvSpPr>
          <p:nvPr>
            <p:ph idx="1"/>
          </p:nvPr>
        </p:nvSpPr>
        <p:spPr/>
        <p:txBody>
          <a:bodyPr/>
          <a:lstStyle/>
          <a:p>
            <a:pPr marL="0" indent="0">
              <a:buNone/>
            </a:pPr>
            <a:r>
              <a:rPr lang="en-US" altLang="zh-TW" b="1" dirty="0">
                <a:solidFill>
                  <a:srgbClr val="FFA54A"/>
                </a:solidFill>
              </a:rPr>
              <a:t>Illustration</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20</a:t>
            </a:fld>
            <a:endParaRPr lang="zh-TW" altLang="en-US" dirty="0"/>
          </a:p>
        </p:txBody>
      </p:sp>
      <p:sp>
        <p:nvSpPr>
          <p:cNvPr id="36866" name="標題 1"/>
          <p:cNvSpPr>
            <a:spLocks noGrp="1"/>
          </p:cNvSpPr>
          <p:nvPr>
            <p:ph type="title"/>
          </p:nvPr>
        </p:nvSpPr>
        <p:spPr/>
        <p:txBody>
          <a:bodyPr/>
          <a:lstStyle/>
          <a:p>
            <a:r>
              <a:rPr lang="en-US" altLang="zh-TW"/>
              <a:t>Interest-Bearing Notes</a:t>
            </a:r>
            <a:endParaRPr lang="zh-TW" altLang="en-US" dirty="0"/>
          </a:p>
        </p:txBody>
      </p:sp>
      <p:graphicFrame>
        <p:nvGraphicFramePr>
          <p:cNvPr id="17" name="表格 16"/>
          <p:cNvGraphicFramePr>
            <a:graphicFrameLocks noGrp="1"/>
          </p:cNvGraphicFramePr>
          <p:nvPr>
            <p:extLst>
              <p:ext uri="{D42A27DB-BD31-4B8C-83A1-F6EECF244321}">
                <p14:modId xmlns:p14="http://schemas.microsoft.com/office/powerpoint/2010/main" val="2987084359"/>
              </p:ext>
            </p:extLst>
          </p:nvPr>
        </p:nvGraphicFramePr>
        <p:xfrm>
          <a:off x="1167383" y="2278487"/>
          <a:ext cx="6768117" cy="1261110"/>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8" name="矩形 17"/>
          <p:cNvSpPr/>
          <p:nvPr/>
        </p:nvSpPr>
        <p:spPr>
          <a:xfrm>
            <a:off x="1167383" y="2278746"/>
            <a:ext cx="1043876" cy="646331"/>
          </a:xfrm>
          <a:prstGeom prst="rect">
            <a:avLst/>
          </a:prstGeom>
        </p:spPr>
        <p:txBody>
          <a:bodyPr wrap="none">
            <a:spAutoFit/>
          </a:bodyPr>
          <a:lstStyle/>
          <a:p>
            <a:pPr lvl="0"/>
            <a:r>
              <a:rPr lang="en-US" altLang="zh-TW" dirty="0">
                <a:solidFill>
                  <a:srgbClr val="000000"/>
                </a:solidFill>
                <a:latin typeface="Arial" charset="0"/>
                <a:ea typeface="新細明體" charset="-120"/>
                <a:cs typeface="Arial" pitchFamily="34" charset="0"/>
              </a:rPr>
              <a:t>Dec. 31,</a:t>
            </a:r>
          </a:p>
          <a:p>
            <a:pPr lvl="0"/>
            <a:r>
              <a:rPr lang="en-US" altLang="zh-TW" dirty="0">
                <a:solidFill>
                  <a:srgbClr val="000000"/>
                </a:solidFill>
                <a:latin typeface="Arial" charset="0"/>
                <a:ea typeface="新細明體" charset="-120"/>
                <a:cs typeface="Arial" pitchFamily="34" charset="0"/>
              </a:rPr>
              <a:t>2018</a:t>
            </a:r>
            <a:endParaRPr kumimoji="0" lang="zh-TW" altLang="en-US" dirty="0">
              <a:solidFill>
                <a:srgbClr val="000000"/>
              </a:solidFill>
              <a:latin typeface="Arial" charset="0"/>
              <a:ea typeface="新細明體" charset="-120"/>
            </a:endParaRPr>
          </a:p>
        </p:txBody>
      </p:sp>
      <p:sp>
        <p:nvSpPr>
          <p:cNvPr id="19" name="矩形 18"/>
          <p:cNvSpPr/>
          <p:nvPr/>
        </p:nvSpPr>
        <p:spPr>
          <a:xfrm>
            <a:off x="2292570" y="2278746"/>
            <a:ext cx="1915909"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Interest Expense</a:t>
            </a:r>
            <a:endParaRPr lang="zh-TW" altLang="en-US" dirty="0">
              <a:solidFill>
                <a:srgbClr val="000000"/>
              </a:solidFill>
              <a:latin typeface="Arial" charset="0"/>
              <a:ea typeface="新細明體" charset="-120"/>
              <a:cs typeface="Arial" pitchFamily="34" charset="0"/>
            </a:endParaRPr>
          </a:p>
        </p:txBody>
      </p:sp>
      <p:sp>
        <p:nvSpPr>
          <p:cNvPr id="20" name="矩形 19"/>
          <p:cNvSpPr/>
          <p:nvPr/>
        </p:nvSpPr>
        <p:spPr>
          <a:xfrm>
            <a:off x="2495441" y="2649792"/>
            <a:ext cx="723275"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Cash</a:t>
            </a:r>
            <a:endParaRPr lang="zh-TW" altLang="en-US" dirty="0">
              <a:solidFill>
                <a:srgbClr val="000000"/>
              </a:solidFill>
              <a:latin typeface="Arial" charset="0"/>
              <a:ea typeface="新細明體" charset="-120"/>
              <a:cs typeface="Arial" pitchFamily="34" charset="0"/>
            </a:endParaRPr>
          </a:p>
        </p:txBody>
      </p:sp>
      <p:sp>
        <p:nvSpPr>
          <p:cNvPr id="21" name="矩形 20"/>
          <p:cNvSpPr/>
          <p:nvPr/>
        </p:nvSpPr>
        <p:spPr>
          <a:xfrm>
            <a:off x="6128067" y="2279446"/>
            <a:ext cx="76174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a:t>
            </a:r>
            <a:endParaRPr lang="zh-TW" altLang="en-US" dirty="0">
              <a:solidFill>
                <a:srgbClr val="000000"/>
              </a:solidFill>
              <a:latin typeface="Arial" charset="0"/>
              <a:ea typeface="新細明體" charset="-120"/>
              <a:cs typeface="Arial" pitchFamily="34" charset="0"/>
            </a:endParaRPr>
          </a:p>
        </p:txBody>
      </p:sp>
      <p:sp>
        <p:nvSpPr>
          <p:cNvPr id="22" name="矩形 21"/>
          <p:cNvSpPr/>
          <p:nvPr/>
        </p:nvSpPr>
        <p:spPr>
          <a:xfrm>
            <a:off x="7168096" y="2648078"/>
            <a:ext cx="76174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a:t>
            </a:r>
            <a:endParaRPr lang="zh-TW" altLang="en-US" dirty="0">
              <a:solidFill>
                <a:srgbClr val="000000"/>
              </a:solidFill>
              <a:latin typeface="Arial" charset="0"/>
              <a:ea typeface="新細明體" charset="-120"/>
              <a:cs typeface="Arial" pitchFamily="34" charset="0"/>
            </a:endParaRPr>
          </a:p>
        </p:txBody>
      </p:sp>
      <p:sp>
        <p:nvSpPr>
          <p:cNvPr id="23" name="矩形 22"/>
          <p:cNvSpPr/>
          <p:nvPr/>
        </p:nvSpPr>
        <p:spPr>
          <a:xfrm>
            <a:off x="2707700" y="3050946"/>
            <a:ext cx="5222144" cy="523220"/>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Made second annual interest payment on City Bank note </a:t>
            </a:r>
          </a:p>
          <a:p>
            <a:r>
              <a:rPr lang="en-US" altLang="zh-TW" sz="1400" i="1" dirty="0">
                <a:latin typeface="Arial" panose="020B0604020202020204" pitchFamily="34" charset="0"/>
                <a:cs typeface="Arial" panose="020B0604020202020204" pitchFamily="34" charset="0"/>
              </a:rPr>
              <a:t>($10,000 × 0.10).</a:t>
            </a:r>
          </a:p>
        </p:txBody>
      </p:sp>
      <p:graphicFrame>
        <p:nvGraphicFramePr>
          <p:cNvPr id="30" name="表格 29"/>
          <p:cNvGraphicFramePr>
            <a:graphicFrameLocks noGrp="1"/>
          </p:cNvGraphicFramePr>
          <p:nvPr>
            <p:extLst>
              <p:ext uri="{D42A27DB-BD31-4B8C-83A1-F6EECF244321}">
                <p14:modId xmlns:p14="http://schemas.microsoft.com/office/powerpoint/2010/main" val="2841959249"/>
              </p:ext>
            </p:extLst>
          </p:nvPr>
        </p:nvGraphicFramePr>
        <p:xfrm>
          <a:off x="1167383" y="3802487"/>
          <a:ext cx="6768117" cy="163258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TW" altLang="en-US" sz="1800" kern="1200" dirty="0">
                        <a:solidFill>
                          <a:srgbClr val="000000"/>
                        </a:solidFill>
                        <a:latin typeface="Arial" charset="0"/>
                        <a:ea typeface="新細明體" charset="-12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2"/>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31" name="矩形 30"/>
          <p:cNvSpPr/>
          <p:nvPr/>
        </p:nvSpPr>
        <p:spPr>
          <a:xfrm>
            <a:off x="1167383" y="3802746"/>
            <a:ext cx="1043876" cy="646331"/>
          </a:xfrm>
          <a:prstGeom prst="rect">
            <a:avLst/>
          </a:prstGeom>
        </p:spPr>
        <p:txBody>
          <a:bodyPr wrap="none">
            <a:spAutoFit/>
          </a:bodyPr>
          <a:lstStyle/>
          <a:p>
            <a:pPr lvl="0"/>
            <a:r>
              <a:rPr lang="en-US" altLang="zh-TW" dirty="0">
                <a:solidFill>
                  <a:srgbClr val="000000"/>
                </a:solidFill>
                <a:latin typeface="Arial" charset="0"/>
                <a:ea typeface="新細明體" charset="-120"/>
                <a:cs typeface="Arial" pitchFamily="34" charset="0"/>
              </a:rPr>
              <a:t>Dec. 31,</a:t>
            </a:r>
          </a:p>
          <a:p>
            <a:pPr lvl="0"/>
            <a:r>
              <a:rPr lang="en-US" altLang="zh-TW" dirty="0">
                <a:solidFill>
                  <a:srgbClr val="000000"/>
                </a:solidFill>
                <a:latin typeface="Arial" charset="0"/>
                <a:ea typeface="新細明體" charset="-120"/>
                <a:cs typeface="Arial" pitchFamily="34" charset="0"/>
              </a:rPr>
              <a:t>2019</a:t>
            </a:r>
            <a:endParaRPr kumimoji="0" lang="zh-TW" altLang="en-US" dirty="0">
              <a:solidFill>
                <a:srgbClr val="000000"/>
              </a:solidFill>
              <a:latin typeface="Arial" charset="0"/>
              <a:ea typeface="新細明體" charset="-120"/>
            </a:endParaRPr>
          </a:p>
        </p:txBody>
      </p:sp>
      <p:sp>
        <p:nvSpPr>
          <p:cNvPr id="32" name="矩形 31"/>
          <p:cNvSpPr/>
          <p:nvPr/>
        </p:nvSpPr>
        <p:spPr>
          <a:xfrm>
            <a:off x="2292570" y="3802746"/>
            <a:ext cx="1915909"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Interest Expense</a:t>
            </a:r>
            <a:endParaRPr lang="zh-TW" altLang="en-US" dirty="0">
              <a:solidFill>
                <a:srgbClr val="000000"/>
              </a:solidFill>
              <a:latin typeface="Arial" charset="0"/>
              <a:ea typeface="新細明體" charset="-120"/>
              <a:cs typeface="Arial" pitchFamily="34" charset="0"/>
            </a:endParaRPr>
          </a:p>
        </p:txBody>
      </p:sp>
      <p:sp>
        <p:nvSpPr>
          <p:cNvPr id="33" name="矩形 32"/>
          <p:cNvSpPr/>
          <p:nvPr/>
        </p:nvSpPr>
        <p:spPr>
          <a:xfrm>
            <a:off x="2295529" y="4192377"/>
            <a:ext cx="1685077"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Notes Payable</a:t>
            </a:r>
            <a:endParaRPr lang="zh-TW" altLang="en-US" dirty="0">
              <a:solidFill>
                <a:srgbClr val="000000"/>
              </a:solidFill>
              <a:latin typeface="Arial" charset="0"/>
              <a:ea typeface="新細明體" charset="-120"/>
              <a:cs typeface="Arial" pitchFamily="34" charset="0"/>
            </a:endParaRPr>
          </a:p>
        </p:txBody>
      </p:sp>
      <p:sp>
        <p:nvSpPr>
          <p:cNvPr id="34" name="矩形 33"/>
          <p:cNvSpPr/>
          <p:nvPr/>
        </p:nvSpPr>
        <p:spPr>
          <a:xfrm>
            <a:off x="6128067" y="3803446"/>
            <a:ext cx="76174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a:t>
            </a:r>
            <a:endParaRPr lang="zh-TW" altLang="en-US" dirty="0">
              <a:solidFill>
                <a:srgbClr val="000000"/>
              </a:solidFill>
              <a:latin typeface="Arial" charset="0"/>
              <a:ea typeface="新細明體" charset="-120"/>
              <a:cs typeface="Arial" pitchFamily="34" charset="0"/>
            </a:endParaRPr>
          </a:p>
        </p:txBody>
      </p:sp>
      <p:sp>
        <p:nvSpPr>
          <p:cNvPr id="35" name="矩形 34"/>
          <p:cNvSpPr/>
          <p:nvPr/>
        </p:nvSpPr>
        <p:spPr>
          <a:xfrm>
            <a:off x="6010652" y="4172078"/>
            <a:ext cx="88998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10,000</a:t>
            </a:r>
            <a:endParaRPr lang="zh-TW" altLang="en-US" dirty="0">
              <a:solidFill>
                <a:srgbClr val="000000"/>
              </a:solidFill>
              <a:latin typeface="Arial" charset="0"/>
              <a:ea typeface="新細明體" charset="-120"/>
              <a:cs typeface="Arial" pitchFamily="34" charset="0"/>
            </a:endParaRPr>
          </a:p>
        </p:txBody>
      </p:sp>
      <p:sp>
        <p:nvSpPr>
          <p:cNvPr id="36" name="矩形 35"/>
          <p:cNvSpPr/>
          <p:nvPr/>
        </p:nvSpPr>
        <p:spPr>
          <a:xfrm>
            <a:off x="2707700" y="4908613"/>
            <a:ext cx="5222144" cy="523220"/>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Made final interest payment ($10,000 × 0.10) and repaid</a:t>
            </a:r>
          </a:p>
          <a:p>
            <a:r>
              <a:rPr lang="en-US" altLang="zh-TW" sz="1400" i="1" dirty="0">
                <a:latin typeface="Arial" panose="020B0604020202020204" pitchFamily="34" charset="0"/>
                <a:cs typeface="Arial" panose="020B0604020202020204" pitchFamily="34" charset="0"/>
              </a:rPr>
              <a:t>principal on City Bank note.</a:t>
            </a:r>
            <a:endParaRPr lang="zh-TW" altLang="en-US" sz="1400" dirty="0">
              <a:latin typeface="Arial" panose="020B0604020202020204" pitchFamily="34" charset="0"/>
              <a:cs typeface="Arial" panose="020B0604020202020204" pitchFamily="34" charset="0"/>
            </a:endParaRPr>
          </a:p>
        </p:txBody>
      </p:sp>
      <p:sp>
        <p:nvSpPr>
          <p:cNvPr id="37" name="矩形 36"/>
          <p:cNvSpPr/>
          <p:nvPr/>
        </p:nvSpPr>
        <p:spPr>
          <a:xfrm>
            <a:off x="2495441" y="4564442"/>
            <a:ext cx="723275"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Cash</a:t>
            </a:r>
            <a:endParaRPr lang="zh-TW" altLang="en-US" dirty="0">
              <a:solidFill>
                <a:srgbClr val="000000"/>
              </a:solidFill>
              <a:latin typeface="Arial" charset="0"/>
              <a:ea typeface="新細明體" charset="-120"/>
              <a:cs typeface="Arial" pitchFamily="34" charset="0"/>
            </a:endParaRPr>
          </a:p>
        </p:txBody>
      </p:sp>
      <p:sp>
        <p:nvSpPr>
          <p:cNvPr id="38" name="矩形 37"/>
          <p:cNvSpPr/>
          <p:nvPr/>
        </p:nvSpPr>
        <p:spPr>
          <a:xfrm>
            <a:off x="7056975" y="4562728"/>
            <a:ext cx="872868"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11,000</a:t>
            </a:r>
            <a:endParaRPr lang="zh-TW" altLang="en-US" dirty="0">
              <a:solidFill>
                <a:srgbClr val="000000"/>
              </a:solidFill>
              <a:latin typeface="Arial" charset="0"/>
              <a:ea typeface="新細明體" charset="-120"/>
              <a:cs typeface="Arial" pitchFamily="34" charset="0"/>
            </a:endParaRPr>
          </a:p>
        </p:txBody>
      </p:sp>
      <p:sp>
        <p:nvSpPr>
          <p:cNvPr id="24" name="文字方塊 23"/>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08300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31" grpId="0"/>
      <p:bldP spid="32" grpId="0"/>
      <p:bldP spid="33" grpId="0"/>
      <p:bldP spid="34" grpId="0"/>
      <p:bldP spid="35" grpId="0"/>
      <p:bldP spid="36" grpId="0"/>
      <p:bldP spid="37" grpId="0"/>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內容版面配置區 2"/>
          <p:cNvSpPr>
            <a:spLocks noGrp="1"/>
          </p:cNvSpPr>
          <p:nvPr>
            <p:ph idx="1"/>
          </p:nvPr>
        </p:nvSpPr>
        <p:spPr/>
        <p:txBody>
          <a:bodyPr/>
          <a:lstStyle/>
          <a:p>
            <a:pPr marL="0" indent="0">
              <a:buNone/>
            </a:pPr>
            <a:r>
              <a:rPr lang="en-US" altLang="zh-TW" b="1" dirty="0">
                <a:solidFill>
                  <a:srgbClr val="FFA54A"/>
                </a:solidFill>
              </a:rPr>
              <a:t>Illustration</a:t>
            </a:r>
            <a:endParaRPr lang="en-US" altLang="zh-TW" dirty="0">
              <a:solidFill>
                <a:srgbClr val="FFA54A"/>
              </a:solidFill>
            </a:endParaRPr>
          </a:p>
          <a:p>
            <a:pPr lvl="1"/>
            <a:r>
              <a:rPr lang="en-US" altLang="zh-TW" dirty="0"/>
              <a:t>The present value of the cash payments on the note is computed as follows:</a:t>
            </a:r>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21</a:t>
            </a:fld>
            <a:endParaRPr lang="zh-TW" altLang="en-US" dirty="0"/>
          </a:p>
        </p:txBody>
      </p:sp>
      <p:sp>
        <p:nvSpPr>
          <p:cNvPr id="37890" name="標題 1"/>
          <p:cNvSpPr>
            <a:spLocks noGrp="1"/>
          </p:cNvSpPr>
          <p:nvPr>
            <p:ph type="title"/>
          </p:nvPr>
        </p:nvSpPr>
        <p:spPr/>
        <p:txBody>
          <a:bodyPr/>
          <a:lstStyle/>
          <a:p>
            <a:r>
              <a:rPr lang="en-US" altLang="zh-TW"/>
              <a:t>Interest-Bearing Notes</a:t>
            </a:r>
            <a:endParaRPr lang="zh-TW" altLang="en-US" dirty="0"/>
          </a:p>
        </p:txBody>
      </p:sp>
      <p:pic>
        <p:nvPicPr>
          <p:cNvPr id="4" name="圖片 3"/>
          <p:cNvPicPr>
            <a:picLocks noChangeAspect="1"/>
          </p:cNvPicPr>
          <p:nvPr/>
        </p:nvPicPr>
        <p:blipFill>
          <a:blip r:embed="rId2"/>
          <a:stretch>
            <a:fillRect/>
          </a:stretch>
        </p:blipFill>
        <p:spPr>
          <a:xfrm>
            <a:off x="429433" y="3103807"/>
            <a:ext cx="8422660" cy="2814661"/>
          </a:xfrm>
          <a:prstGeom prst="rect">
            <a:avLst/>
          </a:prstGeom>
        </p:spPr>
      </p:pic>
      <p:sp>
        <p:nvSpPr>
          <p:cNvPr id="8" name="文字方塊 7"/>
          <p:cNvSpPr txBox="1"/>
          <p:nvPr/>
        </p:nvSpPr>
        <p:spPr>
          <a:xfrm>
            <a:off x="8446430"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17507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355600" y="1464733"/>
            <a:ext cx="8508181" cy="4712230"/>
          </a:xfrm>
        </p:spPr>
        <p:txBody>
          <a:bodyPr>
            <a:normAutofit lnSpcReduction="10000"/>
          </a:bodyPr>
          <a:lstStyle/>
          <a:p>
            <a:r>
              <a:rPr lang="en-US" altLang="zh-TW" dirty="0"/>
              <a:t>Mortgage money is usually related to a specific asset, typically real estate.</a:t>
            </a:r>
          </a:p>
          <a:p>
            <a:r>
              <a:rPr lang="en-US" altLang="zh-TW" dirty="0"/>
              <a:t>A </a:t>
            </a:r>
            <a:r>
              <a:rPr lang="en-US" altLang="zh-TW" b="1" dirty="0">
                <a:solidFill>
                  <a:srgbClr val="FF0000"/>
                </a:solidFill>
              </a:rPr>
              <a:t>mortgage amortization schedule </a:t>
            </a:r>
            <a:r>
              <a:rPr lang="en-US" altLang="zh-TW" dirty="0"/>
              <a:t>identified how much of each mortgage payment is interest and how much is principal reduction</a:t>
            </a:r>
          </a:p>
          <a:p>
            <a:r>
              <a:rPr lang="en-US" altLang="zh-TW" dirty="0"/>
              <a:t>At the end of the year, a mortgage is reported on the balance sheet in two places:</a:t>
            </a:r>
          </a:p>
          <a:p>
            <a:pPr marL="457200" indent="-457200">
              <a:buClr>
                <a:schemeClr val="accent2">
                  <a:lumMod val="50000"/>
                </a:schemeClr>
              </a:buClr>
              <a:buFont typeface="+mj-lt"/>
              <a:buAutoNum type="arabicPeriod"/>
            </a:pPr>
            <a:r>
              <a:rPr lang="en-US" altLang="zh-TW" sz="2000" b="1" dirty="0">
                <a:solidFill>
                  <a:schemeClr val="accent2">
                    <a:lumMod val="50000"/>
                  </a:schemeClr>
                </a:solidFill>
              </a:rPr>
              <a:t>The principal to be paid during the next year is shown as a current liability.</a:t>
            </a:r>
          </a:p>
          <a:p>
            <a:pPr marL="457200" indent="-457200">
              <a:buClr>
                <a:schemeClr val="accent2">
                  <a:lumMod val="50000"/>
                </a:schemeClr>
              </a:buClr>
              <a:buFont typeface="+mj-lt"/>
              <a:buAutoNum type="arabicPeriod"/>
            </a:pPr>
            <a:r>
              <a:rPr lang="en-US" altLang="zh-TW" sz="2000" b="1" dirty="0">
                <a:solidFill>
                  <a:schemeClr val="accent2">
                    <a:lumMod val="50000"/>
                  </a:schemeClr>
                </a:solidFill>
              </a:rPr>
              <a:t>The balance of the mortgage payable is shown as a long-term liabilities</a:t>
            </a:r>
          </a:p>
          <a:p>
            <a:pPr marL="0" indent="0">
              <a:buNone/>
            </a:pPr>
            <a:endParaRPr lang="en-US" altLang="zh-TW" dirty="0"/>
          </a:p>
          <a:p>
            <a:pPr marL="0" indent="0">
              <a:buNone/>
            </a:pPr>
            <a:endParaRPr lang="en-US" altLang="zh-TW" dirty="0"/>
          </a:p>
          <a:p>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22</a:t>
            </a:fld>
            <a:endParaRPr lang="zh-TW" altLang="en-US" dirty="0"/>
          </a:p>
        </p:txBody>
      </p:sp>
      <p:sp>
        <p:nvSpPr>
          <p:cNvPr id="38914" name="Title 20"/>
          <p:cNvSpPr>
            <a:spLocks noGrp="1"/>
          </p:cNvSpPr>
          <p:nvPr>
            <p:ph type="title"/>
          </p:nvPr>
        </p:nvSpPr>
        <p:spPr/>
        <p:txBody>
          <a:bodyPr/>
          <a:lstStyle/>
          <a:p>
            <a:r>
              <a:rPr lang="en-US" altLang="zh-TW" dirty="0"/>
              <a:t>Mortgages Payable</a:t>
            </a:r>
          </a:p>
        </p:txBody>
      </p:sp>
      <p:sp>
        <p:nvSpPr>
          <p:cNvPr id="12" name="文字方塊 11"/>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40061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b="1" dirty="0">
                <a:solidFill>
                  <a:srgbClr val="FFA54A"/>
                </a:solidFill>
              </a:rPr>
              <a:t>Illustration</a:t>
            </a:r>
          </a:p>
          <a:p>
            <a:pPr lvl="1"/>
            <a:r>
              <a:rPr lang="en-US" altLang="zh-TW" dirty="0"/>
              <a:t>Assume that </a:t>
            </a:r>
            <a:r>
              <a:rPr lang="en-US" altLang="zh-TW" dirty="0" err="1"/>
              <a:t>McGiven</a:t>
            </a:r>
            <a:r>
              <a:rPr lang="en-US" altLang="zh-TW" dirty="0"/>
              <a:t> Automobile Company borrows $100,000 on January 1 to purchase a new showroom and signs a mortgage agreement pledging the showroom as collateral on the loan.</a:t>
            </a:r>
          </a:p>
          <a:p>
            <a:endParaRPr kumimoji="1"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23</a:t>
            </a:fld>
            <a:endParaRPr lang="zh-TW" altLang="en-US" dirty="0"/>
          </a:p>
        </p:txBody>
      </p:sp>
      <p:sp>
        <p:nvSpPr>
          <p:cNvPr id="4" name="標題 3"/>
          <p:cNvSpPr>
            <a:spLocks noGrp="1"/>
          </p:cNvSpPr>
          <p:nvPr>
            <p:ph type="title"/>
          </p:nvPr>
        </p:nvSpPr>
        <p:spPr/>
        <p:txBody>
          <a:bodyPr/>
          <a:lstStyle/>
          <a:p>
            <a:r>
              <a:rPr lang="en-US" altLang="zh-TW" dirty="0"/>
              <a:t>Mortgages Payable</a:t>
            </a:r>
            <a:endParaRPr kumimoji="1"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046370347"/>
              </p:ext>
            </p:extLst>
          </p:nvPr>
        </p:nvGraphicFramePr>
        <p:xfrm>
          <a:off x="1179475" y="3997601"/>
          <a:ext cx="6768117" cy="110871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204380">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2"/>
                  </a:ext>
                </a:extLst>
              </a:tr>
            </a:tbl>
          </a:graphicData>
        </a:graphic>
      </p:graphicFrame>
      <p:sp>
        <p:nvSpPr>
          <p:cNvPr id="6" name="矩形 5"/>
          <p:cNvSpPr/>
          <p:nvPr/>
        </p:nvSpPr>
        <p:spPr>
          <a:xfrm>
            <a:off x="1240862" y="4005631"/>
            <a:ext cx="941283" cy="369332"/>
          </a:xfrm>
          <a:prstGeom prst="rect">
            <a:avLst/>
          </a:prstGeom>
        </p:spPr>
        <p:txBody>
          <a:bodyPr wrap="none">
            <a:spAutoFit/>
          </a:bodyPr>
          <a:lstStyle/>
          <a:p>
            <a:pPr lvl="0"/>
            <a:r>
              <a:rPr lang="en-US" altLang="zh-TW" dirty="0">
                <a:solidFill>
                  <a:srgbClr val="000000"/>
                </a:solidFill>
                <a:latin typeface="Arial" charset="0"/>
                <a:ea typeface="新細明體" charset="-120"/>
                <a:cs typeface="Arial" pitchFamily="34" charset="0"/>
              </a:rPr>
              <a:t>Jan. 31</a:t>
            </a:r>
          </a:p>
        </p:txBody>
      </p:sp>
      <p:sp>
        <p:nvSpPr>
          <p:cNvPr id="7" name="矩形 6"/>
          <p:cNvSpPr/>
          <p:nvPr/>
        </p:nvSpPr>
        <p:spPr>
          <a:xfrm>
            <a:off x="2366049" y="4005631"/>
            <a:ext cx="723275"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Cash</a:t>
            </a:r>
            <a:endParaRPr lang="zh-TW" altLang="en-US" dirty="0">
              <a:solidFill>
                <a:srgbClr val="000000"/>
              </a:solidFill>
              <a:latin typeface="Arial" charset="0"/>
              <a:ea typeface="新細明體" charset="-120"/>
              <a:cs typeface="Arial" pitchFamily="34" charset="0"/>
            </a:endParaRPr>
          </a:p>
        </p:txBody>
      </p:sp>
      <p:sp>
        <p:nvSpPr>
          <p:cNvPr id="8" name="矩形 7"/>
          <p:cNvSpPr/>
          <p:nvPr/>
        </p:nvSpPr>
        <p:spPr>
          <a:xfrm>
            <a:off x="2568920" y="4376677"/>
            <a:ext cx="2056973" cy="646331"/>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Mortgage Payable</a:t>
            </a:r>
            <a:endParaRPr lang="zh-TW" altLang="en-US" dirty="0">
              <a:solidFill>
                <a:srgbClr val="000000"/>
              </a:solidFill>
              <a:latin typeface="Arial" charset="0"/>
              <a:ea typeface="新細明體" charset="-120"/>
              <a:cs typeface="Arial" pitchFamily="34" charset="0"/>
            </a:endParaRPr>
          </a:p>
          <a:p>
            <a:endParaRPr lang="zh-TW" altLang="en-US" dirty="0">
              <a:solidFill>
                <a:srgbClr val="000000"/>
              </a:solidFill>
              <a:latin typeface="Arial" charset="0"/>
              <a:ea typeface="新細明體" charset="-120"/>
              <a:cs typeface="Arial" pitchFamily="34" charset="0"/>
            </a:endParaRPr>
          </a:p>
        </p:txBody>
      </p:sp>
      <p:sp>
        <p:nvSpPr>
          <p:cNvPr id="9" name="矩形 8"/>
          <p:cNvSpPr/>
          <p:nvPr/>
        </p:nvSpPr>
        <p:spPr>
          <a:xfrm>
            <a:off x="5945066" y="4006331"/>
            <a:ext cx="101822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100,000</a:t>
            </a:r>
            <a:endParaRPr lang="zh-TW" altLang="en-US" dirty="0">
              <a:solidFill>
                <a:srgbClr val="000000"/>
              </a:solidFill>
              <a:latin typeface="Arial" charset="0"/>
              <a:ea typeface="新細明體" charset="-120"/>
              <a:cs typeface="Arial" pitchFamily="34" charset="0"/>
            </a:endParaRPr>
          </a:p>
        </p:txBody>
      </p:sp>
      <p:sp>
        <p:nvSpPr>
          <p:cNvPr id="10" name="矩形 9"/>
          <p:cNvSpPr/>
          <p:nvPr/>
        </p:nvSpPr>
        <p:spPr>
          <a:xfrm>
            <a:off x="6985095" y="4374963"/>
            <a:ext cx="101822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100,000</a:t>
            </a:r>
            <a:endParaRPr lang="zh-TW" altLang="en-US" dirty="0">
              <a:solidFill>
                <a:srgbClr val="000000"/>
              </a:solidFill>
              <a:latin typeface="Arial" charset="0"/>
              <a:ea typeface="新細明體" charset="-120"/>
              <a:cs typeface="Arial" pitchFamily="34" charset="0"/>
            </a:endParaRPr>
          </a:p>
        </p:txBody>
      </p:sp>
      <p:sp>
        <p:nvSpPr>
          <p:cNvPr id="11" name="矩形 10"/>
          <p:cNvSpPr/>
          <p:nvPr/>
        </p:nvSpPr>
        <p:spPr>
          <a:xfrm>
            <a:off x="2781179" y="4777831"/>
            <a:ext cx="5222144"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Borrowed $100,000 to purchase the automobile showroom.</a:t>
            </a:r>
          </a:p>
        </p:txBody>
      </p:sp>
    </p:spTree>
    <p:extLst>
      <p:ext uri="{BB962C8B-B14F-4D97-AF65-F5344CB8AC3E}">
        <p14:creationId xmlns:p14="http://schemas.microsoft.com/office/powerpoint/2010/main" val="74552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p:txBody>
          <a:bodyPr/>
          <a:lstStyle/>
          <a:p>
            <a:pPr marL="0" indent="0">
              <a:buNone/>
            </a:pPr>
            <a:r>
              <a:rPr lang="en-US" altLang="zh-TW" b="1" dirty="0">
                <a:solidFill>
                  <a:srgbClr val="FFA54A"/>
                </a:solidFill>
              </a:rPr>
              <a:t>Illustration</a:t>
            </a:r>
          </a:p>
          <a:p>
            <a:pPr lvl="1" indent="-342900"/>
            <a:r>
              <a:rPr lang="en-US" altLang="zh-TW" dirty="0"/>
              <a:t>If the mortgage is at 8% for 30 years, and the monthly payment is $733.76, payable on January 31 with subsequent payments due at the end of each month thereafter, the entries to record the acquisition of the mortgage and the first monthly payment are:</a:t>
            </a:r>
          </a:p>
          <a:p>
            <a:endParaRPr lang="en-US" altLang="zh-TW" dirty="0"/>
          </a:p>
        </p:txBody>
      </p:sp>
      <p:sp>
        <p:nvSpPr>
          <p:cNvPr id="2" name="投影片編號版面配置區 1"/>
          <p:cNvSpPr>
            <a:spLocks noGrp="1"/>
          </p:cNvSpPr>
          <p:nvPr>
            <p:ph type="sldNum" sz="quarter" idx="12"/>
          </p:nvPr>
        </p:nvSpPr>
        <p:spPr/>
        <p:txBody>
          <a:bodyPr/>
          <a:lstStyle/>
          <a:p>
            <a:fld id="{2620EB3E-FE8B-4A07-95D4-05123C25A639}" type="slidenum">
              <a:rPr lang="zh-TW" altLang="en-US" smtClean="0"/>
              <a:pPr/>
              <a:t>24</a:t>
            </a:fld>
            <a:endParaRPr lang="zh-TW" altLang="en-US"/>
          </a:p>
        </p:txBody>
      </p:sp>
      <p:sp>
        <p:nvSpPr>
          <p:cNvPr id="41018" name="Title 20"/>
          <p:cNvSpPr>
            <a:spLocks noGrp="1"/>
          </p:cNvSpPr>
          <p:nvPr>
            <p:ph type="title"/>
          </p:nvPr>
        </p:nvSpPr>
        <p:spPr/>
        <p:txBody>
          <a:bodyPr/>
          <a:lstStyle/>
          <a:p>
            <a:r>
              <a:rPr lang="en-US" altLang="zh-TW"/>
              <a:t>Mortgage Amortization</a:t>
            </a:r>
          </a:p>
        </p:txBody>
      </p:sp>
      <p:sp>
        <p:nvSpPr>
          <p:cNvPr id="14" name="文字方塊 13"/>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4277256395"/>
              </p:ext>
            </p:extLst>
          </p:nvPr>
        </p:nvGraphicFramePr>
        <p:xfrm>
          <a:off x="1179475" y="4227029"/>
          <a:ext cx="6768117" cy="148590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TW" altLang="en-US" sz="1800" kern="1200" dirty="0">
                        <a:solidFill>
                          <a:srgbClr val="000000"/>
                        </a:solidFill>
                        <a:latin typeface="Arial" charset="0"/>
                        <a:ea typeface="新細明體" charset="-12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3"/>
                  </a:ext>
                </a:extLst>
              </a:tr>
            </a:tbl>
          </a:graphicData>
        </a:graphic>
      </p:graphicFrame>
      <p:sp>
        <p:nvSpPr>
          <p:cNvPr id="17" name="矩形 16"/>
          <p:cNvSpPr/>
          <p:nvPr/>
        </p:nvSpPr>
        <p:spPr>
          <a:xfrm>
            <a:off x="1179475" y="4227288"/>
            <a:ext cx="941283" cy="369332"/>
          </a:xfrm>
          <a:prstGeom prst="rect">
            <a:avLst/>
          </a:prstGeom>
        </p:spPr>
        <p:txBody>
          <a:bodyPr wrap="none">
            <a:spAutoFit/>
          </a:bodyPr>
          <a:lstStyle/>
          <a:p>
            <a:pPr lvl="0"/>
            <a:r>
              <a:rPr lang="en-US" altLang="zh-TW" dirty="0">
                <a:solidFill>
                  <a:srgbClr val="000000"/>
                </a:solidFill>
                <a:latin typeface="Arial" charset="0"/>
                <a:ea typeface="新細明體" charset="-120"/>
                <a:cs typeface="Arial" pitchFamily="34" charset="0"/>
              </a:rPr>
              <a:t>Jan. 31</a:t>
            </a:r>
          </a:p>
        </p:txBody>
      </p:sp>
      <p:sp>
        <p:nvSpPr>
          <p:cNvPr id="18" name="矩形 17"/>
          <p:cNvSpPr/>
          <p:nvPr/>
        </p:nvSpPr>
        <p:spPr>
          <a:xfrm>
            <a:off x="2304662" y="4227288"/>
            <a:ext cx="2056973"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Mortgage Payable</a:t>
            </a:r>
            <a:endParaRPr lang="zh-TW" altLang="en-US" dirty="0">
              <a:solidFill>
                <a:srgbClr val="000000"/>
              </a:solidFill>
              <a:latin typeface="Arial" charset="0"/>
              <a:ea typeface="新細明體" charset="-120"/>
              <a:cs typeface="Arial" pitchFamily="34" charset="0"/>
            </a:endParaRPr>
          </a:p>
        </p:txBody>
      </p:sp>
      <p:sp>
        <p:nvSpPr>
          <p:cNvPr id="19" name="矩形 18"/>
          <p:cNvSpPr/>
          <p:nvPr/>
        </p:nvSpPr>
        <p:spPr>
          <a:xfrm>
            <a:off x="2307621" y="4616919"/>
            <a:ext cx="1915909"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Interest Expense</a:t>
            </a:r>
            <a:endParaRPr lang="zh-TW" altLang="en-US" dirty="0">
              <a:solidFill>
                <a:srgbClr val="000000"/>
              </a:solidFill>
              <a:latin typeface="Arial" charset="0"/>
              <a:ea typeface="新細明體" charset="-120"/>
              <a:cs typeface="Arial" pitchFamily="34" charset="0"/>
            </a:endParaRPr>
          </a:p>
        </p:txBody>
      </p:sp>
      <p:sp>
        <p:nvSpPr>
          <p:cNvPr id="20" name="矩形 19"/>
          <p:cNvSpPr/>
          <p:nvPr/>
        </p:nvSpPr>
        <p:spPr>
          <a:xfrm>
            <a:off x="6140159" y="4227988"/>
            <a:ext cx="76174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67.09</a:t>
            </a:r>
            <a:endParaRPr lang="zh-TW" altLang="en-US" dirty="0">
              <a:solidFill>
                <a:srgbClr val="000000"/>
              </a:solidFill>
              <a:latin typeface="Arial" charset="0"/>
              <a:ea typeface="新細明體" charset="-120"/>
              <a:cs typeface="Arial" pitchFamily="34" charset="0"/>
            </a:endParaRPr>
          </a:p>
        </p:txBody>
      </p:sp>
      <p:sp>
        <p:nvSpPr>
          <p:cNvPr id="21" name="矩形 20"/>
          <p:cNvSpPr/>
          <p:nvPr/>
        </p:nvSpPr>
        <p:spPr>
          <a:xfrm>
            <a:off x="6022680" y="4596620"/>
            <a:ext cx="890051" cy="646331"/>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666.67</a:t>
            </a:r>
            <a:endParaRPr lang="zh-TW" altLang="en-US" dirty="0">
              <a:solidFill>
                <a:srgbClr val="000000"/>
              </a:solidFill>
              <a:latin typeface="Arial" charset="0"/>
              <a:ea typeface="新細明體" charset="-120"/>
              <a:cs typeface="Arial" pitchFamily="34" charset="0"/>
            </a:endParaRPr>
          </a:p>
          <a:p>
            <a:pPr algn="r"/>
            <a:endParaRPr lang="zh-TW" altLang="en-US" dirty="0">
              <a:solidFill>
                <a:srgbClr val="000000"/>
              </a:solidFill>
              <a:latin typeface="Arial" charset="0"/>
              <a:ea typeface="新細明體" charset="-120"/>
              <a:cs typeface="Arial" pitchFamily="34" charset="0"/>
            </a:endParaRPr>
          </a:p>
        </p:txBody>
      </p:sp>
      <p:sp>
        <p:nvSpPr>
          <p:cNvPr id="30" name="矩形 29"/>
          <p:cNvSpPr/>
          <p:nvPr/>
        </p:nvSpPr>
        <p:spPr>
          <a:xfrm>
            <a:off x="2719792" y="5333155"/>
            <a:ext cx="5222144" cy="307777"/>
          </a:xfrm>
          <a:prstGeom prst="rect">
            <a:avLst/>
          </a:prstGeom>
        </p:spPr>
        <p:txBody>
          <a:bodyPr wrap="square">
            <a:spAutoFit/>
          </a:bodyPr>
          <a:lstStyle/>
          <a:p>
            <a:pPr>
              <a:tabLst>
                <a:tab pos="457200" algn="l"/>
                <a:tab pos="1319213" algn="l"/>
                <a:tab pos="6175375" algn="r"/>
                <a:tab pos="7486650" algn="r"/>
              </a:tabLst>
              <a:defRPr/>
            </a:pPr>
            <a:r>
              <a:rPr lang="en-US" altLang="zh-TW" sz="1400" i="1" dirty="0">
                <a:latin typeface="Arial" panose="020B0604020202020204" pitchFamily="34" charset="0"/>
                <a:cs typeface="Arial" panose="020B0604020202020204" pitchFamily="34" charset="0"/>
              </a:rPr>
              <a:t>Made first month’s mortgage payment.</a:t>
            </a:r>
            <a:endParaRPr lang="en-US" altLang="zh-TW" sz="1400" i="1" dirty="0">
              <a:latin typeface="Arial" panose="020B0604020202020204" pitchFamily="34" charset="0"/>
              <a:ea typeface="新細明體" charset="-120"/>
              <a:cs typeface="Arial" panose="020B0604020202020204" pitchFamily="34" charset="0"/>
            </a:endParaRPr>
          </a:p>
        </p:txBody>
      </p:sp>
      <p:sp>
        <p:nvSpPr>
          <p:cNvPr id="31" name="矩形 30"/>
          <p:cNvSpPr/>
          <p:nvPr/>
        </p:nvSpPr>
        <p:spPr>
          <a:xfrm>
            <a:off x="2507533" y="4988984"/>
            <a:ext cx="723275"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Cash</a:t>
            </a:r>
            <a:endParaRPr lang="zh-TW" altLang="en-US" dirty="0">
              <a:solidFill>
                <a:srgbClr val="000000"/>
              </a:solidFill>
              <a:latin typeface="Arial" charset="0"/>
              <a:ea typeface="新細明體" charset="-120"/>
              <a:cs typeface="Arial" pitchFamily="34" charset="0"/>
            </a:endParaRPr>
          </a:p>
        </p:txBody>
      </p:sp>
      <p:sp>
        <p:nvSpPr>
          <p:cNvPr id="32" name="矩形 31"/>
          <p:cNvSpPr/>
          <p:nvPr/>
        </p:nvSpPr>
        <p:spPr>
          <a:xfrm>
            <a:off x="7051948" y="4987270"/>
            <a:ext cx="88998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733.76</a:t>
            </a:r>
            <a:endParaRPr lang="zh-TW" altLang="en-US" dirty="0">
              <a:solidFill>
                <a:srgbClr val="000000"/>
              </a:solidFill>
              <a:latin typeface="Arial" charset="0"/>
              <a:ea typeface="新細明體" charset="-120"/>
              <a:cs typeface="Arial" pitchFamily="34" charset="0"/>
            </a:endParaRPr>
          </a:p>
        </p:txBody>
      </p:sp>
    </p:spTree>
    <p:extLst>
      <p:ext uri="{BB962C8B-B14F-4D97-AF65-F5344CB8AC3E}">
        <p14:creationId xmlns:p14="http://schemas.microsoft.com/office/powerpoint/2010/main" val="3959042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30" grpId="0"/>
      <p:bldP spid="31"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04990"/>
            <a:ext cx="8415866" cy="4712230"/>
          </a:xfrm>
        </p:spPr>
        <p:txBody>
          <a:bodyPr/>
          <a:lstStyle/>
          <a:p>
            <a:pPr marL="0" indent="0">
              <a:buNone/>
            </a:pPr>
            <a:r>
              <a:rPr lang="en-US" altLang="zh-TW" b="1" dirty="0">
                <a:solidFill>
                  <a:srgbClr val="FFA54A"/>
                </a:solidFill>
              </a:rPr>
              <a:t>Illustration</a:t>
            </a:r>
            <a:endParaRPr lang="en-US" altLang="zh-TW" dirty="0">
              <a:solidFill>
                <a:srgbClr val="FFA54A"/>
              </a:solidFill>
              <a:ea typeface="新細明體" charset="-120"/>
            </a:endParaRPr>
          </a:p>
          <a:p>
            <a:pPr lvl="1"/>
            <a:r>
              <a:rPr lang="en-US" altLang="zh-TW" dirty="0">
                <a:ea typeface="新細明體" charset="-120"/>
              </a:rPr>
              <a:t>Part of each mortgage payment pays off interest due, and part of the payment reduces the principal amount due. </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25</a:t>
            </a:fld>
            <a:endParaRPr lang="zh-TW" altLang="en-US" dirty="0"/>
          </a:p>
        </p:txBody>
      </p:sp>
      <p:sp>
        <p:nvSpPr>
          <p:cNvPr id="39996" name="Title 20"/>
          <p:cNvSpPr>
            <a:spLocks noGrp="1"/>
          </p:cNvSpPr>
          <p:nvPr>
            <p:ph type="title"/>
          </p:nvPr>
        </p:nvSpPr>
        <p:spPr/>
        <p:txBody>
          <a:bodyPr/>
          <a:lstStyle/>
          <a:p>
            <a:r>
              <a:rPr lang="en-US" altLang="zh-TW" dirty="0"/>
              <a:t>Mortgages Payable</a:t>
            </a:r>
          </a:p>
        </p:txBody>
      </p:sp>
      <p:sp>
        <p:nvSpPr>
          <p:cNvPr id="8" name="文字方塊 7"/>
          <p:cNvSpPr txBox="1"/>
          <p:nvPr/>
        </p:nvSpPr>
        <p:spPr>
          <a:xfrm>
            <a:off x="599678" y="5942172"/>
            <a:ext cx="139012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10.3</a:t>
            </a:r>
            <a:endParaRPr lang="zh-TW" altLang="en-US" dirty="0">
              <a:latin typeface="Arial" panose="020B0604020202020204" pitchFamily="34" charset="0"/>
              <a:cs typeface="Arial" panose="020B0604020202020204" pitchFamily="34" charset="0"/>
            </a:endParaRPr>
          </a:p>
        </p:txBody>
      </p:sp>
      <p:sp>
        <p:nvSpPr>
          <p:cNvPr id="9" name="文字方塊 8"/>
          <p:cNvSpPr txBox="1"/>
          <p:nvPr/>
        </p:nvSpPr>
        <p:spPr>
          <a:xfrm>
            <a:off x="843168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154" y="2937852"/>
            <a:ext cx="5419358" cy="3328805"/>
          </a:xfrm>
          <a:prstGeom prst="rect">
            <a:avLst/>
          </a:prstGeom>
        </p:spPr>
      </p:pic>
      <p:sp>
        <p:nvSpPr>
          <p:cNvPr id="4" name="直線圖說文字 1 3"/>
          <p:cNvSpPr/>
          <p:nvPr/>
        </p:nvSpPr>
        <p:spPr>
          <a:xfrm>
            <a:off x="5921599" y="1596226"/>
            <a:ext cx="2438400" cy="397990"/>
          </a:xfrm>
          <a:prstGeom prst="borderCallout1">
            <a:avLst>
              <a:gd name="adj1" fmla="val 43993"/>
              <a:gd name="adj2" fmla="val 41"/>
              <a:gd name="adj3" fmla="val 521944"/>
              <a:gd name="adj4" fmla="val -44771"/>
            </a:avLst>
          </a:prstGeom>
          <a:solidFill>
            <a:srgbClr val="FFFF00"/>
          </a:solidFill>
          <a:ln w="952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$100,000 × 8% × 1/12 </a:t>
            </a:r>
            <a:endParaRPr lang="zh-TW" alt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30746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內容版面配置區 2"/>
          <p:cNvSpPr>
            <a:spLocks noGrp="1"/>
          </p:cNvSpPr>
          <p:nvPr>
            <p:ph idx="1"/>
          </p:nvPr>
        </p:nvSpPr>
        <p:spPr/>
        <p:txBody>
          <a:bodyPr/>
          <a:lstStyle/>
          <a:p>
            <a:r>
              <a:rPr lang="en-US" altLang="zh-TW" b="1" dirty="0"/>
              <a:t>Compute the following:</a:t>
            </a:r>
          </a:p>
          <a:p>
            <a:pPr marL="457200" indent="-457200">
              <a:buFont typeface="+mj-lt"/>
              <a:buAutoNum type="arabicPeriod"/>
            </a:pPr>
            <a:r>
              <a:rPr lang="en-US" altLang="zh-TW" dirty="0"/>
              <a:t>The monthly payment on a $200,000 mortgage when $200,000 is borrowed for 20 years at 8% compounded monthly given that the present value factor of $1 for 240 periods is 119.5543</a:t>
            </a:r>
          </a:p>
          <a:p>
            <a:pPr marL="0" indent="0">
              <a:buNone/>
            </a:pPr>
            <a:r>
              <a:rPr lang="en-US" altLang="zh-TW" dirty="0">
                <a:solidFill>
                  <a:srgbClr val="55AADF"/>
                </a:solidFill>
              </a:rPr>
              <a:t>	</a:t>
            </a:r>
            <a:r>
              <a:rPr lang="en-US" altLang="zh-TW" dirty="0">
                <a:solidFill>
                  <a:schemeClr val="accent2">
                    <a:lumMod val="75000"/>
                  </a:schemeClr>
                </a:solidFill>
              </a:rPr>
              <a:t>PV = $200,000; I = 0.08/12; N = 240 </a:t>
            </a:r>
          </a:p>
          <a:p>
            <a:pPr marL="0" indent="0">
              <a:buNone/>
            </a:pPr>
            <a:r>
              <a:rPr lang="en-US" altLang="zh-TW" dirty="0">
                <a:solidFill>
                  <a:schemeClr val="accent2">
                    <a:lumMod val="75000"/>
                  </a:schemeClr>
                </a:solidFill>
              </a:rPr>
              <a:t>	→ PMT = $1,672.88</a:t>
            </a:r>
          </a:p>
        </p:txBody>
      </p:sp>
      <p:sp>
        <p:nvSpPr>
          <p:cNvPr id="5" name="投影片編號版面配置區 4"/>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26</a:t>
            </a:fld>
            <a:endParaRPr lang="zh-TW" altLang="en-US" dirty="0"/>
          </a:p>
        </p:txBody>
      </p:sp>
      <p:sp>
        <p:nvSpPr>
          <p:cNvPr id="46082" name="標題 1"/>
          <p:cNvSpPr>
            <a:spLocks noGrp="1"/>
          </p:cNvSpPr>
          <p:nvPr>
            <p:ph type="title"/>
          </p:nvPr>
        </p:nvSpPr>
        <p:spPr/>
        <p:txBody>
          <a:bodyPr/>
          <a:lstStyle/>
          <a:p>
            <a:r>
              <a:rPr lang="en-US" altLang="zh-TW" dirty="0"/>
              <a:t>Quiz Yourself</a:t>
            </a:r>
            <a:endParaRPr lang="zh-TW" altLang="en-US" dirty="0"/>
          </a:p>
        </p:txBody>
      </p:sp>
      <p:sp>
        <p:nvSpPr>
          <p:cNvPr id="6" name="文字方塊 5"/>
          <p:cNvSpPr txBox="1"/>
          <p:nvPr/>
        </p:nvSpPr>
        <p:spPr>
          <a:xfrm>
            <a:off x="8416933"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41616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 calcmode="lin" valueType="num">
                                      <p:cBhvr additive="base">
                                        <p:cTn id="7"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 calcmode="lin" valueType="num">
                                      <p:cBhvr additive="base">
                                        <p:cTn id="13"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6083">
                                            <p:txEl>
                                              <p:pRg st="3" end="3"/>
                                            </p:txEl>
                                          </p:spTgt>
                                        </p:tgtEl>
                                        <p:attrNameLst>
                                          <p:attrName>style.visibility</p:attrName>
                                        </p:attrNameLst>
                                      </p:cBhvr>
                                      <p:to>
                                        <p:strVal val="visible"/>
                                      </p:to>
                                    </p:set>
                                    <p:anim calcmode="lin" valueType="num">
                                      <p:cBhvr additive="base">
                                        <p:cTn id="17"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內容版面配置區 2"/>
          <p:cNvSpPr>
            <a:spLocks noGrp="1"/>
          </p:cNvSpPr>
          <p:nvPr>
            <p:ph idx="1"/>
          </p:nvPr>
        </p:nvSpPr>
        <p:spPr/>
        <p:txBody>
          <a:bodyPr>
            <a:normAutofit lnSpcReduction="10000"/>
          </a:bodyPr>
          <a:lstStyle/>
          <a:p>
            <a:r>
              <a:rPr lang="en-US" altLang="zh-TW" b="1" dirty="0"/>
              <a:t>Compute the following:</a:t>
            </a:r>
          </a:p>
          <a:p>
            <a:pPr marL="457200" indent="-457200">
              <a:buFont typeface="+mj-lt"/>
              <a:buAutoNum type="arabicPeriod" startAt="2"/>
            </a:pPr>
            <a:r>
              <a:rPr lang="en-US" altLang="zh-TW" dirty="0"/>
              <a:t>The amount of the first payment (made one month after the mortgage is issued) that would be considered interest on the loan and the amount that would be applied to the principal</a:t>
            </a:r>
          </a:p>
          <a:p>
            <a:pPr marL="400050" lvl="1" indent="0">
              <a:buNone/>
            </a:pPr>
            <a:r>
              <a:rPr lang="en-US" altLang="zh-TW" dirty="0">
                <a:solidFill>
                  <a:schemeClr val="accent2">
                    <a:lumMod val="75000"/>
                  </a:schemeClr>
                </a:solidFill>
              </a:rPr>
              <a:t>First payment of $1,672.88 would consist of $1,333.33 of interest and the balance ($339.55) applied to reduce the  principal as follows:</a:t>
            </a:r>
          </a:p>
          <a:p>
            <a:pPr marL="400050" lvl="1" indent="0">
              <a:buNone/>
            </a:pPr>
            <a:r>
              <a:rPr lang="en-US" altLang="zh-TW" dirty="0">
                <a:solidFill>
                  <a:schemeClr val="accent2">
                    <a:lumMod val="75000"/>
                  </a:schemeClr>
                </a:solidFill>
              </a:rPr>
              <a:t>$200,000 × 0.08/12 = $1,333.33 interest</a:t>
            </a:r>
          </a:p>
          <a:p>
            <a:pPr marL="400050" lvl="1" indent="0">
              <a:buNone/>
            </a:pPr>
            <a:r>
              <a:rPr lang="en-US" altLang="zh-TW" dirty="0">
                <a:solidFill>
                  <a:schemeClr val="accent2">
                    <a:lumMod val="75000"/>
                  </a:schemeClr>
                </a:solidFill>
              </a:rPr>
              <a:t>$1,672.88 ‒ $1,333.33 = $339.55 as a reduction in principal</a:t>
            </a:r>
            <a:endParaRPr lang="zh-TW" altLang="en-US" dirty="0">
              <a:solidFill>
                <a:schemeClr val="accent2">
                  <a:lumMod val="75000"/>
                </a:schemeClr>
              </a:solidFill>
            </a:endParaRPr>
          </a:p>
        </p:txBody>
      </p:sp>
      <p:sp>
        <p:nvSpPr>
          <p:cNvPr id="7" name="投影片編號版面配置區 6"/>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27</a:t>
            </a:fld>
            <a:endParaRPr lang="zh-TW" altLang="en-US" dirty="0"/>
          </a:p>
        </p:txBody>
      </p:sp>
      <p:sp>
        <p:nvSpPr>
          <p:cNvPr id="46082" name="標題 1"/>
          <p:cNvSpPr>
            <a:spLocks noGrp="1"/>
          </p:cNvSpPr>
          <p:nvPr>
            <p:ph type="title"/>
          </p:nvPr>
        </p:nvSpPr>
        <p:spPr/>
        <p:txBody>
          <a:bodyPr/>
          <a:lstStyle/>
          <a:p>
            <a:r>
              <a:rPr lang="en-US" altLang="zh-TW" dirty="0"/>
              <a:t>Quiz Yourself</a:t>
            </a:r>
            <a:endParaRPr lang="zh-TW" altLang="en-US" dirty="0"/>
          </a:p>
        </p:txBody>
      </p:sp>
      <p:sp>
        <p:nvSpPr>
          <p:cNvPr id="6" name="文字方塊 5"/>
          <p:cNvSpPr txBox="1"/>
          <p:nvPr/>
        </p:nvSpPr>
        <p:spPr>
          <a:xfrm>
            <a:off x="843168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06035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 calcmode="lin" valueType="num">
                                      <p:cBhvr additive="base">
                                        <p:cTn id="7"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anim calcmode="lin" valueType="num">
                                      <p:cBhvr additive="base">
                                        <p:cTn id="11"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anim calcmode="lin" valueType="num">
                                      <p:cBhvr additive="base">
                                        <p:cTn id="15"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28</a:t>
            </a:fld>
            <a:endParaRPr lang="zh-TW" altLang="en-US" dirty="0"/>
          </a:p>
        </p:txBody>
      </p:sp>
      <p:sp>
        <p:nvSpPr>
          <p:cNvPr id="49154" name="Rectangle 2"/>
          <p:cNvSpPr>
            <a:spLocks noGrp="1" noChangeArrowheads="1"/>
          </p:cNvSpPr>
          <p:nvPr>
            <p:ph type="title"/>
          </p:nvPr>
        </p:nvSpPr>
        <p:spPr/>
        <p:txBody>
          <a:bodyPr/>
          <a:lstStyle/>
          <a:p>
            <a:r>
              <a:rPr lang="en-US" altLang="zh-TW"/>
              <a:t>Bonds</a:t>
            </a:r>
            <a:endParaRPr lang="en-US" altLang="zh-TW" dirty="0"/>
          </a:p>
        </p:txBody>
      </p:sp>
      <p:sp>
        <p:nvSpPr>
          <p:cNvPr id="205827" name="Rectangle 3"/>
          <p:cNvSpPr>
            <a:spLocks noGrp="1" noChangeArrowheads="1"/>
          </p:cNvSpPr>
          <p:nvPr>
            <p:ph idx="1"/>
          </p:nvPr>
        </p:nvSpPr>
        <p:spPr/>
        <p:txBody>
          <a:bodyPr/>
          <a:lstStyle/>
          <a:p>
            <a:r>
              <a:rPr lang="en-US" dirty="0"/>
              <a:t>A contract between the borrowing company (issuer) and the lender (investor). </a:t>
            </a:r>
          </a:p>
          <a:p>
            <a:pPr lvl="1"/>
            <a:r>
              <a:rPr lang="en-US" dirty="0"/>
              <a:t>The borrower promises to pay a specified amount of interest at the end of each period for which the bond is outstanding. The principal is then paid back at maturity.</a:t>
            </a:r>
          </a:p>
        </p:txBody>
      </p:sp>
      <p:sp>
        <p:nvSpPr>
          <p:cNvPr id="7" name="矩形 6"/>
          <p:cNvSpPr/>
          <p:nvPr/>
        </p:nvSpPr>
        <p:spPr>
          <a:xfrm>
            <a:off x="6948603" y="107798"/>
            <a:ext cx="2201244"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The Nature of Bonds</a:t>
            </a:r>
          </a:p>
        </p:txBody>
      </p:sp>
      <p:sp>
        <p:nvSpPr>
          <p:cNvPr id="10" name="文字方塊 9"/>
          <p:cNvSpPr txBox="1"/>
          <p:nvPr/>
        </p:nvSpPr>
        <p:spPr>
          <a:xfrm>
            <a:off x="8422189" y="83836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60694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idx="1"/>
          </p:nvPr>
        </p:nvSpPr>
        <p:spPr/>
        <p:txBody>
          <a:bodyPr>
            <a:normAutofit/>
          </a:bodyPr>
          <a:lstStyle/>
          <a:p>
            <a:pPr marL="0" indent="0">
              <a:buNone/>
            </a:pPr>
            <a:r>
              <a:rPr lang="en-US" altLang="zh-TW" b="1" dirty="0">
                <a:solidFill>
                  <a:srgbClr val="FFA54A"/>
                </a:solidFill>
              </a:rPr>
              <a:t>The Extent to Which Bondholders are Protected</a:t>
            </a:r>
            <a:endParaRPr lang="en-US" b="1" dirty="0">
              <a:solidFill>
                <a:srgbClr val="FFA54A"/>
              </a:solidFill>
            </a:endParaRPr>
          </a:p>
          <a:p>
            <a:pPr lvl="1"/>
            <a:r>
              <a:rPr lang="en-US" dirty="0"/>
              <a:t>Debentures  </a:t>
            </a:r>
          </a:p>
          <a:p>
            <a:pPr lvl="1"/>
            <a:r>
              <a:rPr lang="en-US" dirty="0"/>
              <a:t>Secured bonds</a:t>
            </a:r>
            <a:r>
              <a:rPr lang="zh-TW" altLang="en-US" dirty="0"/>
              <a:t>  </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b="1" dirty="0">
                <a:solidFill>
                  <a:srgbClr val="FFA54A"/>
                </a:solidFill>
              </a:rPr>
              <a:t>How the Bond Interest is Paid</a:t>
            </a:r>
          </a:p>
          <a:p>
            <a:pPr lvl="1">
              <a:lnSpc>
                <a:spcPct val="110000"/>
              </a:lnSpc>
            </a:pPr>
            <a:r>
              <a:rPr lang="en-US" altLang="zh-TW" dirty="0"/>
              <a:t>Registered bonds  </a:t>
            </a:r>
            <a:endParaRPr lang="en-US" altLang="zh-TW" dirty="0">
              <a:latin typeface="微軟正黑體" panose="020B0604030504040204" pitchFamily="34" charset="-120"/>
              <a:ea typeface="微軟正黑體" panose="020B0604030504040204" pitchFamily="34" charset="-120"/>
            </a:endParaRPr>
          </a:p>
          <a:p>
            <a:pPr lvl="1">
              <a:lnSpc>
                <a:spcPct val="110000"/>
              </a:lnSpc>
            </a:pPr>
            <a:r>
              <a:rPr lang="en-US" altLang="zh-TW" dirty="0"/>
              <a:t>Coupon bonds</a:t>
            </a:r>
            <a:r>
              <a:rPr lang="zh-TW" altLang="en-US" dirty="0"/>
              <a:t>  </a:t>
            </a:r>
            <a:endParaRPr 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29</a:t>
            </a:fld>
            <a:endParaRPr lang="zh-TW" altLang="en-US" dirty="0"/>
          </a:p>
        </p:txBody>
      </p:sp>
      <p:sp>
        <p:nvSpPr>
          <p:cNvPr id="49154" name="Rectangle 2"/>
          <p:cNvSpPr>
            <a:spLocks noGrp="1" noChangeArrowheads="1"/>
          </p:cNvSpPr>
          <p:nvPr>
            <p:ph type="title"/>
          </p:nvPr>
        </p:nvSpPr>
        <p:spPr/>
        <p:txBody>
          <a:bodyPr/>
          <a:lstStyle/>
          <a:p>
            <a:r>
              <a:rPr lang="en-US" altLang="zh-TW" dirty="0"/>
              <a:t>Types of Bonds</a:t>
            </a:r>
          </a:p>
        </p:txBody>
      </p:sp>
      <p:sp>
        <p:nvSpPr>
          <p:cNvPr id="6" name="文字方塊 5"/>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14376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3</a:t>
            </a:fld>
            <a:endParaRPr lang="zh-TW" altLang="en-US" dirty="0"/>
          </a:p>
        </p:txBody>
      </p:sp>
      <p:sp>
        <p:nvSpPr>
          <p:cNvPr id="12290" name="Rectangle 2"/>
          <p:cNvSpPr>
            <a:spLocks noGrp="1" noChangeArrowheads="1"/>
          </p:cNvSpPr>
          <p:nvPr>
            <p:ph type="title"/>
          </p:nvPr>
        </p:nvSpPr>
        <p:spPr/>
        <p:txBody>
          <a:bodyPr/>
          <a:lstStyle/>
          <a:p>
            <a:r>
              <a:rPr lang="en-US" altLang="zh-TW" dirty="0"/>
              <a:t>Present Value and Future Value Concepts</a:t>
            </a:r>
          </a:p>
        </p:txBody>
      </p:sp>
      <p:sp>
        <p:nvSpPr>
          <p:cNvPr id="24" name="內容版面配置區 23"/>
          <p:cNvSpPr>
            <a:spLocks noGrp="1"/>
          </p:cNvSpPr>
          <p:nvPr>
            <p:ph idx="1"/>
          </p:nvPr>
        </p:nvSpPr>
        <p:spPr/>
        <p:txBody>
          <a:bodyPr/>
          <a:lstStyle/>
          <a:p>
            <a:pPr marL="0" indent="0">
              <a:buNone/>
            </a:pPr>
            <a:r>
              <a:rPr lang="en-US" altLang="zh-TW" b="1" dirty="0">
                <a:solidFill>
                  <a:srgbClr val="FFA54A"/>
                </a:solidFill>
              </a:rPr>
              <a:t>Present Value  </a:t>
            </a:r>
            <a:endParaRPr lang="en-US" altLang="zh-TW" b="1" dirty="0">
              <a:solidFill>
                <a:srgbClr val="FFA54A"/>
              </a:solidFill>
              <a:latin typeface="微軟正黑體" panose="020B0604030504040204" pitchFamily="34" charset="-120"/>
              <a:ea typeface="微軟正黑體" panose="020B0604030504040204" pitchFamily="34" charset="-120"/>
            </a:endParaRPr>
          </a:p>
          <a:p>
            <a:pPr lvl="1"/>
            <a:r>
              <a:rPr lang="en-US" altLang="zh-TW" dirty="0"/>
              <a:t>The value today of $100 to be received or paid in the future, given a specified interest rate.</a:t>
            </a:r>
          </a:p>
          <a:p>
            <a:endParaRPr lang="en-US" altLang="zh-TW" dirty="0"/>
          </a:p>
          <a:p>
            <a:endParaRPr lang="en-US" altLang="zh-TW" dirty="0"/>
          </a:p>
          <a:p>
            <a:endParaRPr lang="en-US" altLang="zh-TW" dirty="0"/>
          </a:p>
          <a:p>
            <a:endParaRPr lang="en-US" altLang="zh-TW" dirty="0"/>
          </a:p>
          <a:p>
            <a:endParaRPr lang="zh-TW" altLang="en-US" dirty="0"/>
          </a:p>
        </p:txBody>
      </p:sp>
      <p:sp>
        <p:nvSpPr>
          <p:cNvPr id="16" name="矩形 15"/>
          <p:cNvSpPr/>
          <p:nvPr/>
        </p:nvSpPr>
        <p:spPr>
          <a:xfrm>
            <a:off x="5813473" y="107798"/>
            <a:ext cx="3330527"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Measuring Long-Term Liabilities</a:t>
            </a:r>
          </a:p>
        </p:txBody>
      </p:sp>
      <p:sp>
        <p:nvSpPr>
          <p:cNvPr id="17" name="文字方塊 16"/>
          <p:cNvSpPr txBox="1"/>
          <p:nvPr/>
        </p:nvSpPr>
        <p:spPr>
          <a:xfrm>
            <a:off x="8422189" y="79451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grpSp>
        <p:nvGrpSpPr>
          <p:cNvPr id="5" name="群組 4"/>
          <p:cNvGrpSpPr/>
          <p:nvPr/>
        </p:nvGrpSpPr>
        <p:grpSpPr>
          <a:xfrm>
            <a:off x="520938" y="3237076"/>
            <a:ext cx="8153400" cy="1905000"/>
            <a:chOff x="520938" y="3237076"/>
            <a:chExt cx="8153400" cy="1905000"/>
          </a:xfrm>
        </p:grpSpPr>
        <p:sp>
          <p:nvSpPr>
            <p:cNvPr id="9" name="矩形 8"/>
            <p:cNvSpPr/>
            <p:nvPr/>
          </p:nvSpPr>
          <p:spPr>
            <a:xfrm>
              <a:off x="520938" y="3237076"/>
              <a:ext cx="8153400" cy="1905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TW" altLang="en-US"/>
            </a:p>
          </p:txBody>
        </p:sp>
        <p:grpSp>
          <p:nvGrpSpPr>
            <p:cNvPr id="10" name="群組 9"/>
            <p:cNvGrpSpPr/>
            <p:nvPr/>
          </p:nvGrpSpPr>
          <p:grpSpPr>
            <a:xfrm>
              <a:off x="1462233" y="4236606"/>
              <a:ext cx="6172200" cy="444175"/>
              <a:chOff x="1600200" y="4666130"/>
              <a:chExt cx="6172200" cy="444175"/>
            </a:xfrm>
          </p:grpSpPr>
          <p:cxnSp>
            <p:nvCxnSpPr>
              <p:cNvPr id="15" name="直線接點 14"/>
              <p:cNvCxnSpPr/>
              <p:nvPr/>
            </p:nvCxnSpPr>
            <p:spPr>
              <a:xfrm>
                <a:off x="1600200" y="5105400"/>
                <a:ext cx="6172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1600200" y="4678305"/>
                <a:ext cx="0" cy="432000"/>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7772400" y="4666130"/>
                <a:ext cx="0" cy="43200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597138" y="3389476"/>
              <a:ext cx="1752600" cy="923330"/>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ltLang="zh-TW" b="1" dirty="0">
                  <a:solidFill>
                    <a:schemeClr val="accent2">
                      <a:lumMod val="75000"/>
                    </a:schemeClr>
                  </a:solidFill>
                </a:rPr>
                <a:t>Present Value</a:t>
              </a:r>
            </a:p>
            <a:p>
              <a:pPr algn="ctr"/>
              <a:r>
                <a:rPr lang="en-US" altLang="zh-TW" b="1" dirty="0">
                  <a:solidFill>
                    <a:schemeClr val="accent2">
                      <a:lumMod val="75000"/>
                    </a:schemeClr>
                  </a:solidFill>
                </a:rPr>
                <a:t>(Computed)</a:t>
              </a:r>
            </a:p>
            <a:p>
              <a:pPr algn="ctr"/>
              <a:r>
                <a:rPr lang="en-US" altLang="zh-TW" b="1" dirty="0">
                  <a:solidFill>
                    <a:schemeClr val="accent2">
                      <a:lumMod val="75000"/>
                    </a:schemeClr>
                  </a:solidFill>
                </a:rPr>
                <a:t>$90.91</a:t>
              </a:r>
              <a:endParaRPr lang="zh-TW" altLang="en-US" b="1" dirty="0">
                <a:solidFill>
                  <a:schemeClr val="accent2">
                    <a:lumMod val="75000"/>
                  </a:schemeClr>
                </a:solidFill>
              </a:endParaRPr>
            </a:p>
          </p:txBody>
        </p:sp>
        <p:sp>
          <p:nvSpPr>
            <p:cNvPr id="12" name="矩形 11"/>
            <p:cNvSpPr/>
            <p:nvPr/>
          </p:nvSpPr>
          <p:spPr>
            <a:xfrm>
              <a:off x="6746928" y="3389476"/>
              <a:ext cx="1752600" cy="923330"/>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ltLang="zh-TW" dirty="0"/>
                <a:t>Future Amount</a:t>
              </a:r>
            </a:p>
            <a:p>
              <a:pPr algn="ctr"/>
              <a:r>
                <a:rPr lang="en-US" altLang="zh-TW" dirty="0"/>
                <a:t>(Known)</a:t>
              </a:r>
            </a:p>
            <a:p>
              <a:pPr algn="ctr"/>
              <a:r>
                <a:rPr lang="en-US" altLang="zh-TW" dirty="0"/>
                <a:t>$100</a:t>
              </a:r>
              <a:endParaRPr lang="zh-TW" altLang="en-US" dirty="0"/>
            </a:p>
          </p:txBody>
        </p:sp>
        <p:sp>
          <p:nvSpPr>
            <p:cNvPr id="13" name="矩形 12"/>
            <p:cNvSpPr/>
            <p:nvPr/>
          </p:nvSpPr>
          <p:spPr>
            <a:xfrm>
              <a:off x="3161652" y="4248274"/>
              <a:ext cx="2872581" cy="369332"/>
            </a:xfrm>
            <a:prstGeom prst="rect">
              <a:avLst/>
            </a:prstGeom>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TW" dirty="0"/>
                <a:t>(One-Year Period @ 10%)</a:t>
              </a:r>
              <a:endParaRPr lang="zh-TW" altLang="en-US" dirty="0"/>
            </a:p>
          </p:txBody>
        </p:sp>
        <p:sp>
          <p:nvSpPr>
            <p:cNvPr id="14" name="矩形 13"/>
            <p:cNvSpPr/>
            <p:nvPr/>
          </p:nvSpPr>
          <p:spPr>
            <a:xfrm>
              <a:off x="1767033" y="4693806"/>
              <a:ext cx="6096000" cy="369332"/>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TW" dirty="0"/>
                <a:t>$90.91 is the present value of the $100 future amount.</a:t>
              </a:r>
              <a:endParaRPr lang="zh-TW" altLang="en-US" dirty="0"/>
            </a:p>
          </p:txBody>
        </p:sp>
      </p:grpSp>
    </p:spTree>
    <p:extLst>
      <p:ext uri="{BB962C8B-B14F-4D97-AF65-F5344CB8AC3E}">
        <p14:creationId xmlns:p14="http://schemas.microsoft.com/office/powerpoint/2010/main" val="5874540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idx="1"/>
          </p:nvPr>
        </p:nvSpPr>
        <p:spPr/>
        <p:txBody>
          <a:bodyPr>
            <a:normAutofit lnSpcReduction="10000"/>
          </a:bodyPr>
          <a:lstStyle/>
          <a:p>
            <a:pPr marL="0" indent="0">
              <a:buNone/>
            </a:pPr>
            <a:r>
              <a:rPr lang="en-US" altLang="zh-TW" b="1" dirty="0">
                <a:solidFill>
                  <a:srgbClr val="FFA54A"/>
                </a:solidFill>
              </a:rPr>
              <a:t>How the Bonds Mature</a:t>
            </a:r>
          </a:p>
          <a:p>
            <a:pPr lvl="1"/>
            <a:r>
              <a:rPr lang="en-US" altLang="zh-TW" dirty="0"/>
              <a:t>Term bonds  </a:t>
            </a:r>
            <a:endParaRPr lang="en-US" altLang="zh-TW" dirty="0">
              <a:latin typeface="微軟正黑體" panose="020B0604030504040204" pitchFamily="34" charset="-120"/>
              <a:ea typeface="微軟正黑體" panose="020B0604030504040204" pitchFamily="34" charset="-120"/>
            </a:endParaRPr>
          </a:p>
          <a:p>
            <a:pPr lvl="1"/>
            <a:r>
              <a:rPr lang="en-US" altLang="zh-TW" dirty="0"/>
              <a:t>Serial bonds</a:t>
            </a:r>
            <a:r>
              <a:rPr lang="zh-TW" altLang="en-US" dirty="0"/>
              <a:t>  </a:t>
            </a:r>
            <a:endParaRPr lang="en-US" altLang="zh-TW" dirty="0">
              <a:latin typeface="微軟正黑體" panose="020B0604030504040204" pitchFamily="34" charset="-120"/>
              <a:ea typeface="微軟正黑體" panose="020B0604030504040204" pitchFamily="34" charset="-120"/>
            </a:endParaRPr>
          </a:p>
          <a:p>
            <a:pPr lvl="1"/>
            <a:r>
              <a:rPr lang="en-US" altLang="zh-TW" dirty="0"/>
              <a:t>Callable bonds</a:t>
            </a:r>
            <a:r>
              <a:rPr lang="zh-TW" altLang="en-US" dirty="0"/>
              <a:t>  </a:t>
            </a:r>
            <a:endParaRPr lang="en-US" altLang="zh-TW" dirty="0">
              <a:latin typeface="微軟正黑體" panose="020B0604030504040204" pitchFamily="34" charset="-120"/>
              <a:ea typeface="微軟正黑體" panose="020B0604030504040204" pitchFamily="34" charset="-120"/>
            </a:endParaRPr>
          </a:p>
          <a:p>
            <a:pPr lvl="1"/>
            <a:r>
              <a:rPr lang="en-US" altLang="zh-TW" dirty="0"/>
              <a:t>Convertible bonds</a:t>
            </a:r>
            <a:r>
              <a:rPr lang="zh-TW" altLang="en-US" dirty="0"/>
              <a:t>  </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b="1" dirty="0">
                <a:solidFill>
                  <a:srgbClr val="FFA54A"/>
                </a:solidFill>
              </a:rPr>
              <a:t>Others</a:t>
            </a:r>
          </a:p>
          <a:p>
            <a:pPr lvl="1">
              <a:lnSpc>
                <a:spcPct val="110000"/>
              </a:lnSpc>
            </a:pPr>
            <a:r>
              <a:rPr lang="en-US" altLang="zh-TW" dirty="0"/>
              <a:t>Zero coupon bonds</a:t>
            </a:r>
            <a:r>
              <a:rPr lang="zh-TW" altLang="en-US" dirty="0"/>
              <a:t>  </a:t>
            </a:r>
            <a:endParaRPr lang="en-US" altLang="zh-TW" dirty="0"/>
          </a:p>
          <a:p>
            <a:pPr lvl="1">
              <a:lnSpc>
                <a:spcPct val="110000"/>
              </a:lnSpc>
            </a:pPr>
            <a:r>
              <a:rPr lang="en-US" altLang="zh-TW" dirty="0"/>
              <a:t>Junk bonds</a:t>
            </a:r>
            <a:r>
              <a:rPr lang="zh-TW" altLang="en-US" dirty="0"/>
              <a:t>  </a:t>
            </a:r>
            <a:endParaRPr lang="en-US" altLang="zh-TW" dirty="0"/>
          </a:p>
          <a:p>
            <a:pPr lvl="1"/>
            <a:endParaRPr 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30</a:t>
            </a:fld>
            <a:endParaRPr lang="zh-TW" altLang="en-US" dirty="0"/>
          </a:p>
        </p:txBody>
      </p:sp>
      <p:sp>
        <p:nvSpPr>
          <p:cNvPr id="49154" name="Rectangle 2"/>
          <p:cNvSpPr>
            <a:spLocks noGrp="1" noChangeArrowheads="1"/>
          </p:cNvSpPr>
          <p:nvPr>
            <p:ph type="title"/>
          </p:nvPr>
        </p:nvSpPr>
        <p:spPr/>
        <p:txBody>
          <a:bodyPr/>
          <a:lstStyle/>
          <a:p>
            <a:r>
              <a:rPr lang="en-US" altLang="zh-TW" dirty="0"/>
              <a:t>Types of Bonds</a:t>
            </a:r>
          </a:p>
        </p:txBody>
      </p:sp>
      <p:sp>
        <p:nvSpPr>
          <p:cNvPr id="6" name="文字方塊 5"/>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2490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endParaRPr lang="en-US" altLang="zh-TW"/>
          </a:p>
          <a:p>
            <a:pPr>
              <a:defRPr/>
            </a:pPr>
            <a:fld id="{7EC5196E-6DE0-413B-B515-7F1EDB6EC62F}" type="slidenum">
              <a:rPr lang="zh-TW" altLang="en-US" smtClean="0"/>
              <a:pPr>
                <a:defRPr/>
              </a:pPr>
              <a:t>31</a:t>
            </a:fld>
            <a:endParaRPr lang="zh-TW" altLang="en-US" dirty="0"/>
          </a:p>
        </p:txBody>
      </p:sp>
      <p:sp>
        <p:nvSpPr>
          <p:cNvPr id="53250" name="標題 1"/>
          <p:cNvSpPr>
            <a:spLocks noGrp="1"/>
          </p:cNvSpPr>
          <p:nvPr>
            <p:ph type="title"/>
          </p:nvPr>
        </p:nvSpPr>
        <p:spPr/>
        <p:txBody>
          <a:bodyPr/>
          <a:lstStyle/>
          <a:p>
            <a:r>
              <a:rPr lang="en-US" altLang="zh-TW" dirty="0"/>
              <a:t>Types of Bonds</a:t>
            </a:r>
            <a:endParaRPr lang="zh-TW" altLang="en-US" dirty="0"/>
          </a:p>
        </p:txBody>
      </p:sp>
      <p:sp>
        <p:nvSpPr>
          <p:cNvPr id="8" name="文字方塊 7"/>
          <p:cNvSpPr txBox="1"/>
          <p:nvPr/>
        </p:nvSpPr>
        <p:spPr>
          <a:xfrm>
            <a:off x="8398894" y="66418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pic>
        <p:nvPicPr>
          <p:cNvPr id="3" name="圖片 2"/>
          <p:cNvPicPr>
            <a:picLocks noChangeAspect="1"/>
          </p:cNvPicPr>
          <p:nvPr/>
        </p:nvPicPr>
        <p:blipFill>
          <a:blip r:embed="rId2"/>
          <a:stretch>
            <a:fillRect/>
          </a:stretch>
        </p:blipFill>
        <p:spPr>
          <a:xfrm>
            <a:off x="188007" y="2050172"/>
            <a:ext cx="8770463" cy="2335824"/>
          </a:xfrm>
          <a:prstGeom prst="rect">
            <a:avLst/>
          </a:prstGeom>
        </p:spPr>
      </p:pic>
    </p:spTree>
    <p:extLst>
      <p:ext uri="{BB962C8B-B14F-4D97-AF65-F5344CB8AC3E}">
        <p14:creationId xmlns:p14="http://schemas.microsoft.com/office/powerpoint/2010/main" val="41098209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idx="1"/>
          </p:nvPr>
        </p:nvSpPr>
        <p:spPr/>
        <p:txBody>
          <a:bodyPr>
            <a:normAutofit lnSpcReduction="10000"/>
          </a:bodyPr>
          <a:lstStyle/>
          <a:p>
            <a:pPr marL="0" indent="0">
              <a:buNone/>
            </a:pPr>
            <a:r>
              <a:rPr lang="en-US" altLang="zh-TW" b="1" dirty="0">
                <a:solidFill>
                  <a:srgbClr val="FFA54A"/>
                </a:solidFill>
              </a:rPr>
              <a:t>Bond Indenture  </a:t>
            </a:r>
            <a:endParaRPr lang="en-US" altLang="zh-TW" b="1" dirty="0">
              <a:solidFill>
                <a:srgbClr val="FFA54A"/>
              </a:solidFill>
              <a:latin typeface="微軟正黑體" panose="020B0604030504040204" pitchFamily="34" charset="-120"/>
              <a:ea typeface="微軟正黑體" panose="020B0604030504040204" pitchFamily="34" charset="-120"/>
            </a:endParaRPr>
          </a:p>
          <a:p>
            <a:pPr lvl="1"/>
            <a:r>
              <a:rPr lang="en-US" altLang="zh-TW" dirty="0"/>
              <a:t>A contract between a bond issuer and a bond purchaser that specifies the terms of a bond.</a:t>
            </a:r>
          </a:p>
          <a:p>
            <a:pPr marL="0" indent="0">
              <a:buNone/>
            </a:pPr>
            <a:r>
              <a:rPr lang="en-US" altLang="zh-TW" b="1" dirty="0">
                <a:solidFill>
                  <a:srgbClr val="FFA54A"/>
                </a:solidFill>
              </a:rPr>
              <a:t>Principal (Face Value</a:t>
            </a:r>
            <a:r>
              <a:rPr lang="zh-TW" altLang="en-US" b="1" dirty="0">
                <a:solidFill>
                  <a:srgbClr val="FFA54A"/>
                </a:solidFill>
              </a:rPr>
              <a:t> </a:t>
            </a:r>
            <a:r>
              <a:rPr lang="en-US" altLang="zh-TW" b="1" dirty="0">
                <a:solidFill>
                  <a:srgbClr val="FFA54A"/>
                </a:solidFill>
              </a:rPr>
              <a:t>or Maturity Value)</a:t>
            </a:r>
          </a:p>
          <a:p>
            <a:pPr lvl="1"/>
            <a:r>
              <a:rPr lang="en-US" altLang="zh-TW" dirty="0"/>
              <a:t>The amount that will be repaid at the </a:t>
            </a:r>
            <a:r>
              <a:rPr lang="en-US" altLang="zh-TW" b="1" dirty="0">
                <a:solidFill>
                  <a:schemeClr val="accent2">
                    <a:lumMod val="75000"/>
                  </a:schemeClr>
                </a:solidFill>
              </a:rPr>
              <a:t>maturity date</a:t>
            </a:r>
            <a:r>
              <a:rPr lang="en-US" altLang="zh-TW" dirty="0"/>
              <a:t>.</a:t>
            </a:r>
          </a:p>
          <a:p>
            <a:pPr lvl="1"/>
            <a:r>
              <a:rPr lang="en-US" altLang="zh-TW" dirty="0"/>
              <a:t>Usually issued in $1,000 increments.</a:t>
            </a:r>
          </a:p>
          <a:p>
            <a:pPr marL="0" indent="0">
              <a:buNone/>
            </a:pPr>
            <a:r>
              <a:rPr lang="en-US" altLang="zh-TW" b="1" dirty="0">
                <a:solidFill>
                  <a:srgbClr val="FFA54A"/>
                </a:solidFill>
              </a:rPr>
              <a:t>Maturity Date</a:t>
            </a:r>
            <a:r>
              <a:rPr lang="zh-TW" altLang="en-US" b="1" dirty="0">
                <a:solidFill>
                  <a:srgbClr val="FFA54A"/>
                </a:solidFill>
              </a:rPr>
              <a:t>  </a:t>
            </a:r>
            <a:endParaRPr lang="en-US" altLang="zh-TW" b="1" dirty="0">
              <a:solidFill>
                <a:srgbClr val="FFA54A"/>
              </a:solidFill>
              <a:latin typeface="微軟正黑體" panose="020B0604030504040204" pitchFamily="34" charset="-120"/>
              <a:ea typeface="微軟正黑體" panose="020B0604030504040204" pitchFamily="34" charset="-120"/>
            </a:endParaRPr>
          </a:p>
          <a:p>
            <a:pPr lvl="1"/>
            <a:r>
              <a:rPr lang="en-US" altLang="zh-TW" dirty="0"/>
              <a:t>The date at which a bond principal or face amount becomes payable.</a:t>
            </a:r>
            <a:endParaRPr lang="en-US" altLang="zh-TW" b="1" dirty="0">
              <a:solidFill>
                <a:schemeClr val="tx2">
                  <a:lumMod val="60000"/>
                  <a:lumOff val="40000"/>
                </a:schemeClr>
              </a:solidFill>
            </a:endParaRPr>
          </a:p>
          <a:p>
            <a:pPr lvl="1"/>
            <a:endParaRPr lang="en-US" altLang="zh-TW" dirty="0"/>
          </a:p>
          <a:p>
            <a:pPr lvl="1"/>
            <a:endParaRPr lang="en-US" altLang="zh-TW" b="1" dirty="0">
              <a:solidFill>
                <a:schemeClr val="tx2">
                  <a:lumMod val="60000"/>
                  <a:lumOff val="40000"/>
                </a:schemeClr>
              </a:solidFill>
            </a:endParaRP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32</a:t>
            </a:fld>
            <a:endParaRPr lang="zh-TW" altLang="en-US" dirty="0"/>
          </a:p>
        </p:txBody>
      </p:sp>
      <p:sp>
        <p:nvSpPr>
          <p:cNvPr id="52226" name="Rectangle 2"/>
          <p:cNvSpPr>
            <a:spLocks noGrp="1" noChangeArrowheads="1"/>
          </p:cNvSpPr>
          <p:nvPr>
            <p:ph type="title"/>
          </p:nvPr>
        </p:nvSpPr>
        <p:spPr/>
        <p:txBody>
          <a:bodyPr/>
          <a:lstStyle/>
          <a:p>
            <a:r>
              <a:rPr lang="en-US" altLang="zh-TW" dirty="0"/>
              <a:t>Characteristics of Bonds</a:t>
            </a:r>
          </a:p>
        </p:txBody>
      </p:sp>
      <p:sp>
        <p:nvSpPr>
          <p:cNvPr id="6" name="文字方塊 5"/>
          <p:cNvSpPr txBox="1"/>
          <p:nvPr/>
        </p:nvSpPr>
        <p:spPr>
          <a:xfrm>
            <a:off x="8416933"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09537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idx="1"/>
          </p:nvPr>
        </p:nvSpPr>
        <p:spPr/>
        <p:txBody>
          <a:bodyPr/>
          <a:lstStyle/>
          <a:p>
            <a:pPr marL="0" indent="0">
              <a:buNone/>
            </a:pPr>
            <a:r>
              <a:rPr lang="en-US" altLang="zh-TW" b="1" dirty="0">
                <a:solidFill>
                  <a:srgbClr val="FFA54A"/>
                </a:solidFill>
              </a:rPr>
              <a:t>Price of Bonds</a:t>
            </a:r>
          </a:p>
          <a:p>
            <a:pPr lvl="1"/>
            <a:r>
              <a:rPr lang="en-US" altLang="zh-TW" dirty="0"/>
              <a:t>The price of bonds is quoted as a percentage of face value. </a:t>
            </a:r>
          </a:p>
          <a:p>
            <a:pPr lvl="1"/>
            <a:r>
              <a:rPr lang="en-US" altLang="zh-TW" dirty="0"/>
              <a:t>A $1,000 bond quoted at 98 is selling for $980 (98% × $1,000).</a:t>
            </a:r>
          </a:p>
          <a:p>
            <a:pPr lvl="1"/>
            <a:r>
              <a:rPr lang="en-US" altLang="zh-TW" dirty="0"/>
              <a:t>A $1,000 bond quoted </a:t>
            </a:r>
            <a:r>
              <a:rPr lang="nb-NO" altLang="zh-TW" dirty="0"/>
              <a:t>at 103 is selling for $1,030 (103% × $1,000).</a:t>
            </a:r>
          </a:p>
          <a:p>
            <a:pPr lvl="1"/>
            <a:endParaRPr lang="en-US" altLang="zh-TW" b="1" dirty="0">
              <a:solidFill>
                <a:schemeClr val="tx2">
                  <a:lumMod val="60000"/>
                  <a:lumOff val="40000"/>
                </a:schemeClr>
              </a:solidFill>
            </a:endParaRP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33</a:t>
            </a:fld>
            <a:endParaRPr lang="zh-TW" altLang="en-US" dirty="0"/>
          </a:p>
        </p:txBody>
      </p:sp>
      <p:sp>
        <p:nvSpPr>
          <p:cNvPr id="52226" name="Rectangle 2"/>
          <p:cNvSpPr>
            <a:spLocks noGrp="1" noChangeArrowheads="1"/>
          </p:cNvSpPr>
          <p:nvPr>
            <p:ph type="title"/>
          </p:nvPr>
        </p:nvSpPr>
        <p:spPr/>
        <p:txBody>
          <a:bodyPr/>
          <a:lstStyle/>
          <a:p>
            <a:r>
              <a:rPr lang="en-US" altLang="zh-TW"/>
              <a:t>Characteristics of Bonds</a:t>
            </a:r>
            <a:endParaRPr lang="en-US" altLang="zh-TW" dirty="0"/>
          </a:p>
        </p:txBody>
      </p:sp>
      <p:sp>
        <p:nvSpPr>
          <p:cNvPr id="6" name="文字方塊 5"/>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73723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內容版面配置區 2"/>
          <p:cNvSpPr>
            <a:spLocks noGrp="1"/>
          </p:cNvSpPr>
          <p:nvPr>
            <p:ph idx="1"/>
          </p:nvPr>
        </p:nvSpPr>
        <p:spPr/>
        <p:txBody>
          <a:bodyPr/>
          <a:lstStyle/>
          <a:p>
            <a:pPr marL="0" indent="0">
              <a:buNone/>
            </a:pPr>
            <a:r>
              <a:rPr lang="en-US" altLang="zh-TW" b="1" dirty="0">
                <a:solidFill>
                  <a:srgbClr val="FFA54A"/>
                </a:solidFill>
              </a:rPr>
              <a:t>Two Types of Payments When a Company Issuing Bonds</a:t>
            </a:r>
          </a:p>
          <a:p>
            <a:pPr lvl="1"/>
            <a:r>
              <a:rPr lang="en-US" altLang="zh-TW" b="1" dirty="0">
                <a:solidFill>
                  <a:schemeClr val="accent2">
                    <a:lumMod val="75000"/>
                  </a:schemeClr>
                </a:solidFill>
              </a:rPr>
              <a:t>Payment of interest</a:t>
            </a:r>
            <a:endParaRPr lang="en-US" altLang="zh-TW" dirty="0"/>
          </a:p>
          <a:p>
            <a:pPr lvl="1"/>
            <a:r>
              <a:rPr lang="en-US" altLang="zh-TW" dirty="0"/>
              <a:t>A single payment—</a:t>
            </a:r>
            <a:r>
              <a:rPr lang="en-US" altLang="zh-TW" b="1" dirty="0">
                <a:solidFill>
                  <a:schemeClr val="accent2">
                    <a:lumMod val="75000"/>
                  </a:schemeClr>
                </a:solidFill>
              </a:rPr>
              <a:t>the principal</a:t>
            </a:r>
          </a:p>
          <a:p>
            <a:pPr lvl="1"/>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34</a:t>
            </a:fld>
            <a:endParaRPr lang="zh-TW" altLang="en-US" dirty="0"/>
          </a:p>
        </p:txBody>
      </p:sp>
      <p:sp>
        <p:nvSpPr>
          <p:cNvPr id="54274" name="標題 1"/>
          <p:cNvSpPr>
            <a:spLocks noGrp="1"/>
          </p:cNvSpPr>
          <p:nvPr>
            <p:ph type="title"/>
          </p:nvPr>
        </p:nvSpPr>
        <p:spPr/>
        <p:txBody>
          <a:bodyPr/>
          <a:lstStyle/>
          <a:p>
            <a:r>
              <a:rPr lang="en-US" altLang="zh-TW"/>
              <a:t>Determining a Bond’s Issuance Price</a:t>
            </a:r>
            <a:endParaRPr lang="zh-TW" altLang="en-US"/>
          </a:p>
        </p:txBody>
      </p:sp>
      <p:sp>
        <p:nvSpPr>
          <p:cNvPr id="6" name="文字方塊 5"/>
          <p:cNvSpPr txBox="1"/>
          <p:nvPr/>
        </p:nvSpPr>
        <p:spPr>
          <a:xfrm>
            <a:off x="8416933"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78789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內容版面配置區 2"/>
          <p:cNvSpPr>
            <a:spLocks noGrp="1"/>
          </p:cNvSpPr>
          <p:nvPr>
            <p:ph idx="1"/>
          </p:nvPr>
        </p:nvSpPr>
        <p:spPr/>
        <p:txBody>
          <a:bodyPr/>
          <a:lstStyle/>
          <a:p>
            <a:pPr marL="0" indent="0">
              <a:buNone/>
            </a:pPr>
            <a:r>
              <a:rPr lang="en-US" altLang="zh-TW" b="1" dirty="0">
                <a:solidFill>
                  <a:srgbClr val="FFA54A"/>
                </a:solidFill>
              </a:rPr>
              <a:t>Illustration</a:t>
            </a:r>
          </a:p>
          <a:p>
            <a:pPr lvl="1"/>
            <a:r>
              <a:rPr lang="en-US" altLang="zh-TW" dirty="0"/>
              <a:t>Assume that Denver Company issues 10%, five-year bonds with a total face value of $800,000. Interest is to be paid semiannually. </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35</a:t>
            </a:fld>
            <a:endParaRPr lang="zh-TW" altLang="en-US" dirty="0"/>
          </a:p>
        </p:txBody>
      </p:sp>
      <p:sp>
        <p:nvSpPr>
          <p:cNvPr id="55298" name="標題 1"/>
          <p:cNvSpPr>
            <a:spLocks noGrp="1"/>
          </p:cNvSpPr>
          <p:nvPr>
            <p:ph type="title"/>
          </p:nvPr>
        </p:nvSpPr>
        <p:spPr/>
        <p:txBody>
          <a:bodyPr/>
          <a:lstStyle/>
          <a:p>
            <a:r>
              <a:rPr lang="en-US" altLang="zh-TW" dirty="0"/>
              <a:t>Determining a Bond’s Issuance Price</a:t>
            </a:r>
            <a:endParaRPr lang="zh-TW" altLang="en-US" dirty="0"/>
          </a:p>
        </p:txBody>
      </p:sp>
      <p:sp>
        <p:nvSpPr>
          <p:cNvPr id="52" name="文字方塊 51"/>
          <p:cNvSpPr txBox="1"/>
          <p:nvPr/>
        </p:nvSpPr>
        <p:spPr>
          <a:xfrm>
            <a:off x="8446430"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pic>
        <p:nvPicPr>
          <p:cNvPr id="3" name="圖片 2"/>
          <p:cNvPicPr>
            <a:picLocks noChangeAspect="1"/>
          </p:cNvPicPr>
          <p:nvPr/>
        </p:nvPicPr>
        <p:blipFill>
          <a:blip r:embed="rId2"/>
          <a:stretch>
            <a:fillRect/>
          </a:stretch>
        </p:blipFill>
        <p:spPr>
          <a:xfrm>
            <a:off x="436227" y="3669092"/>
            <a:ext cx="8415866" cy="2275684"/>
          </a:xfrm>
          <a:prstGeom prst="rect">
            <a:avLst/>
          </a:prstGeom>
        </p:spPr>
      </p:pic>
      <p:sp>
        <p:nvSpPr>
          <p:cNvPr id="6" name="直線圖說文字 1 5"/>
          <p:cNvSpPr/>
          <p:nvPr/>
        </p:nvSpPr>
        <p:spPr>
          <a:xfrm>
            <a:off x="4200497" y="3440492"/>
            <a:ext cx="2540224" cy="457200"/>
          </a:xfrm>
          <a:prstGeom prst="borderCallout1">
            <a:avLst>
              <a:gd name="adj1" fmla="val 18750"/>
              <a:gd name="adj2" fmla="val -8333"/>
              <a:gd name="adj3" fmla="val 180461"/>
              <a:gd name="adj4" fmla="val -38333"/>
            </a:avLst>
          </a:prstGeom>
          <a:solidFill>
            <a:srgbClr val="FFFF00"/>
          </a:solidFill>
          <a:ln w="952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$800,000 × 10% × </a:t>
            </a:r>
            <a:r>
              <a:rPr lang="en-US" altLang="zh-TW" i="1" dirty="0">
                <a:solidFill>
                  <a:schemeClr val="tx1"/>
                </a:solidFill>
                <a:latin typeface="Arial" panose="020B0604020202020204" pitchFamily="34" charset="0"/>
                <a:cs typeface="Arial" panose="020B0604020202020204" pitchFamily="34" charset="0"/>
              </a:rPr>
              <a:t>½</a:t>
            </a:r>
            <a:endParaRPr lang="zh-TW" alt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84669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idx="1"/>
          </p:nvPr>
        </p:nvSpPr>
        <p:spPr/>
        <p:txBody>
          <a:bodyPr/>
          <a:lstStyle/>
          <a:p>
            <a:pPr marL="0" indent="0">
              <a:buNone/>
            </a:pPr>
            <a:r>
              <a:rPr lang="en-US" altLang="zh-TW" b="1" dirty="0">
                <a:solidFill>
                  <a:srgbClr val="FFA54A"/>
                </a:solidFill>
              </a:rPr>
              <a:t>Stated Rate of Interest</a:t>
            </a:r>
          </a:p>
          <a:p>
            <a:pPr lvl="1"/>
            <a:r>
              <a:rPr lang="en-US" altLang="zh-TW" dirty="0"/>
              <a:t>The amount of interest the company promises to pay.</a:t>
            </a:r>
          </a:p>
          <a:p>
            <a:pPr marL="0" indent="0">
              <a:buNone/>
            </a:pPr>
            <a:r>
              <a:rPr lang="en-US" altLang="zh-TW" b="1" dirty="0">
                <a:solidFill>
                  <a:srgbClr val="FFA54A"/>
                </a:solidFill>
              </a:rPr>
              <a:t>Market Rate of Interest</a:t>
            </a:r>
            <a:r>
              <a:rPr lang="zh-TW" altLang="en-US" b="1" dirty="0">
                <a:solidFill>
                  <a:srgbClr val="FFA54A"/>
                </a:solidFill>
              </a:rPr>
              <a:t> </a:t>
            </a:r>
            <a:r>
              <a:rPr lang="en-US" altLang="zh-TW" b="1" dirty="0">
                <a:solidFill>
                  <a:srgbClr val="FFA54A"/>
                </a:solidFill>
              </a:rPr>
              <a:t>(Effective Rate or Yield Rate)</a:t>
            </a:r>
          </a:p>
          <a:p>
            <a:pPr lvl="1"/>
            <a:r>
              <a:rPr lang="en-US" altLang="zh-TW" dirty="0"/>
              <a:t>What the market is paying for bonds of a similar nature.</a:t>
            </a:r>
          </a:p>
          <a:p>
            <a:pPr marL="0" indent="0">
              <a:buNone/>
            </a:pPr>
            <a:r>
              <a:rPr lang="en-US" altLang="zh-TW" b="1" dirty="0">
                <a:solidFill>
                  <a:srgbClr val="C00000"/>
                </a:solidFill>
              </a:rPr>
              <a:t>Issuance Price</a:t>
            </a:r>
          </a:p>
          <a:p>
            <a:pPr lvl="1"/>
            <a:endParaRPr lang="en-US" altLang="zh-TW" dirty="0"/>
          </a:p>
          <a:p>
            <a:pPr lvl="1"/>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36</a:t>
            </a:fld>
            <a:endParaRPr lang="zh-TW" altLang="en-US" dirty="0"/>
          </a:p>
        </p:txBody>
      </p:sp>
      <p:sp>
        <p:nvSpPr>
          <p:cNvPr id="52226" name="Rectangle 2"/>
          <p:cNvSpPr>
            <a:spLocks noGrp="1" noChangeArrowheads="1"/>
          </p:cNvSpPr>
          <p:nvPr>
            <p:ph type="title"/>
          </p:nvPr>
        </p:nvSpPr>
        <p:spPr/>
        <p:txBody>
          <a:bodyPr/>
          <a:lstStyle/>
          <a:p>
            <a:r>
              <a:rPr lang="en-US" altLang="zh-TW" dirty="0"/>
              <a:t>Determining a Bond’s Issuance Price</a:t>
            </a:r>
          </a:p>
        </p:txBody>
      </p:sp>
      <p:sp>
        <p:nvSpPr>
          <p:cNvPr id="6" name="文字方塊 5"/>
          <p:cNvSpPr txBox="1"/>
          <p:nvPr/>
        </p:nvSpPr>
        <p:spPr>
          <a:xfrm>
            <a:off x="8416933"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
        <p:nvSpPr>
          <p:cNvPr id="3" name="矩形 2"/>
          <p:cNvSpPr/>
          <p:nvPr/>
        </p:nvSpPr>
        <p:spPr>
          <a:xfrm>
            <a:off x="735221" y="4859488"/>
            <a:ext cx="1854155" cy="923330"/>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altLang="zh-TW" b="1" dirty="0">
                <a:latin typeface="Arial" panose="020B0604020202020204" pitchFamily="34" charset="0"/>
                <a:cs typeface="Arial" panose="020B0604020202020204" pitchFamily="34" charset="0"/>
              </a:rPr>
              <a:t>Present value of the interest payments </a:t>
            </a:r>
            <a:endParaRPr lang="zh-TW" altLang="en-US" dirty="0">
              <a:latin typeface="Arial" panose="020B0604020202020204" pitchFamily="34" charset="0"/>
              <a:cs typeface="Arial" panose="020B0604020202020204" pitchFamily="34" charset="0"/>
            </a:endParaRPr>
          </a:p>
        </p:txBody>
      </p:sp>
      <p:sp>
        <p:nvSpPr>
          <p:cNvPr id="4" name="矩形 3"/>
          <p:cNvSpPr/>
          <p:nvPr/>
        </p:nvSpPr>
        <p:spPr>
          <a:xfrm>
            <a:off x="3369387" y="4859488"/>
            <a:ext cx="2132176" cy="923330"/>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altLang="zh-TW" b="1" dirty="0">
                <a:latin typeface="Arial" panose="020B0604020202020204" pitchFamily="34" charset="0"/>
                <a:cs typeface="Arial" panose="020B0604020202020204" pitchFamily="34" charset="0"/>
              </a:rPr>
              <a:t>Present value of the bond’s face value at maturity</a:t>
            </a:r>
            <a:endParaRPr lang="zh-TW" altLang="en-US" b="1" dirty="0">
              <a:latin typeface="Arial" panose="020B0604020202020204" pitchFamily="34" charset="0"/>
              <a:cs typeface="Arial" panose="020B0604020202020204" pitchFamily="34" charset="0"/>
            </a:endParaRPr>
          </a:p>
        </p:txBody>
      </p:sp>
      <p:sp>
        <p:nvSpPr>
          <p:cNvPr id="5" name="矩形 4"/>
          <p:cNvSpPr/>
          <p:nvPr/>
        </p:nvSpPr>
        <p:spPr>
          <a:xfrm>
            <a:off x="2818955" y="5136487"/>
            <a:ext cx="319318" cy="369332"/>
          </a:xfrm>
          <a:prstGeom prst="rect">
            <a:avLst/>
          </a:prstGeom>
        </p:spPr>
        <p:txBody>
          <a:bodyPr wrap="none">
            <a:spAutoFit/>
          </a:bodyPr>
          <a:lstStyle/>
          <a:p>
            <a:r>
              <a:rPr lang="en-US" altLang="zh-TW" b="1" dirty="0">
                <a:latin typeface="Arial" panose="020B0604020202020204" pitchFamily="34" charset="0"/>
                <a:cs typeface="Arial" panose="020B0604020202020204" pitchFamily="34" charset="0"/>
              </a:rPr>
              <a:t>+</a:t>
            </a:r>
            <a:endParaRPr lang="zh-TW" altLang="en-US" dirty="0">
              <a:latin typeface="Arial" panose="020B0604020202020204" pitchFamily="34" charset="0"/>
              <a:cs typeface="Arial" panose="020B0604020202020204" pitchFamily="34" charset="0"/>
            </a:endParaRPr>
          </a:p>
        </p:txBody>
      </p:sp>
      <p:sp>
        <p:nvSpPr>
          <p:cNvPr id="7" name="向右箭號 6"/>
          <p:cNvSpPr/>
          <p:nvPr/>
        </p:nvSpPr>
        <p:spPr>
          <a:xfrm>
            <a:off x="5732677" y="5136487"/>
            <a:ext cx="572569" cy="410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421679" y="5004766"/>
            <a:ext cx="2138507" cy="646331"/>
          </a:xfrm>
          <a:prstGeom prst="rect">
            <a:avLst/>
          </a:prstGeom>
          <a:solidFill>
            <a:schemeClr val="accent2">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altLang="zh-TW" b="1" dirty="0">
                <a:latin typeface="Arial" panose="020B0604020202020204" pitchFamily="34" charset="0"/>
                <a:cs typeface="Arial" panose="020B0604020202020204" pitchFamily="34" charset="0"/>
              </a:rPr>
              <a:t>Using the market rate of interest</a:t>
            </a:r>
            <a:endParaRPr lang="zh-TW"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98380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idx="1"/>
          </p:nvPr>
        </p:nvSpPr>
        <p:spPr/>
        <p:txBody>
          <a:bodyPr/>
          <a:lstStyle/>
          <a:p>
            <a:pPr marL="0" indent="0">
              <a:buNone/>
            </a:pPr>
            <a:r>
              <a:rPr lang="en-US" altLang="zh-TW" b="1" dirty="0">
                <a:solidFill>
                  <a:srgbClr val="FFA54A"/>
                </a:solidFill>
              </a:rPr>
              <a:t>Bonds Issued at Face Value  </a:t>
            </a:r>
            <a:endParaRPr lang="en-US" altLang="zh-TW" b="1" dirty="0">
              <a:solidFill>
                <a:srgbClr val="FFA54A"/>
              </a:solidFill>
              <a:latin typeface="微軟正黑體" panose="020B0604030504040204" pitchFamily="34" charset="-120"/>
              <a:ea typeface="微軟正黑體" panose="020B0604030504040204" pitchFamily="34" charset="-120"/>
            </a:endParaRPr>
          </a:p>
          <a:p>
            <a:pPr lvl="1" indent="-342900"/>
            <a:r>
              <a:rPr lang="en-US" altLang="zh-TW" dirty="0"/>
              <a:t>When the effective rate is equal to the stated rate.</a:t>
            </a:r>
          </a:p>
          <a:p>
            <a:pPr marL="0" indent="0">
              <a:buNone/>
            </a:pPr>
            <a:r>
              <a:rPr lang="en-US" altLang="zh-TW" b="1" dirty="0">
                <a:solidFill>
                  <a:srgbClr val="FFA54A"/>
                </a:solidFill>
              </a:rPr>
              <a:t>Bonds Issued at a Discount</a:t>
            </a:r>
            <a:r>
              <a:rPr lang="zh-TW" altLang="en-US" b="1" dirty="0">
                <a:solidFill>
                  <a:srgbClr val="FFA54A"/>
                </a:solidFill>
              </a:rPr>
              <a:t>  </a:t>
            </a:r>
            <a:endParaRPr lang="en-US" altLang="zh-TW" b="1" dirty="0">
              <a:solidFill>
                <a:srgbClr val="FFA54A"/>
              </a:solidFill>
              <a:latin typeface="微軟正黑體" panose="020B0604030504040204" pitchFamily="34" charset="-120"/>
              <a:ea typeface="微軟正黑體" panose="020B0604030504040204" pitchFamily="34" charset="-120"/>
            </a:endParaRPr>
          </a:p>
          <a:p>
            <a:pPr lvl="1" indent="-342900"/>
            <a:r>
              <a:rPr lang="en-US" altLang="zh-TW" dirty="0"/>
              <a:t>When the effective rate is higher than the stated rate.</a:t>
            </a:r>
            <a:endParaRPr lang="en-US" altLang="zh-TW" b="1" dirty="0">
              <a:solidFill>
                <a:schemeClr val="tx2">
                  <a:lumMod val="60000"/>
                  <a:lumOff val="40000"/>
                </a:schemeClr>
              </a:solidFill>
            </a:endParaRPr>
          </a:p>
          <a:p>
            <a:pPr marL="0" indent="0">
              <a:buNone/>
            </a:pPr>
            <a:r>
              <a:rPr lang="en-US" altLang="zh-TW" b="1" dirty="0">
                <a:solidFill>
                  <a:srgbClr val="FFA54A"/>
                </a:solidFill>
              </a:rPr>
              <a:t>Bonds Issued at a Premium</a:t>
            </a:r>
            <a:r>
              <a:rPr lang="zh-TW" altLang="en-US" b="1" dirty="0">
                <a:solidFill>
                  <a:srgbClr val="FFA54A"/>
                </a:solidFill>
              </a:rPr>
              <a:t>  </a:t>
            </a:r>
            <a:endParaRPr lang="en-US" altLang="zh-TW" b="1" dirty="0">
              <a:solidFill>
                <a:srgbClr val="FFA54A"/>
              </a:solidFill>
              <a:latin typeface="微軟正黑體" panose="020B0604030504040204" pitchFamily="34" charset="-120"/>
              <a:ea typeface="微軟正黑體" panose="020B0604030504040204" pitchFamily="34" charset="-120"/>
            </a:endParaRPr>
          </a:p>
          <a:p>
            <a:pPr lvl="1"/>
            <a:r>
              <a:rPr lang="en-US" altLang="zh-TW" dirty="0"/>
              <a:t>When the effective rate is lower than the stated rate.</a:t>
            </a:r>
            <a:endParaRPr lang="en-US" altLang="zh-TW" dirty="0">
              <a:solidFill>
                <a:schemeClr val="tx2">
                  <a:lumMod val="60000"/>
                  <a:lumOff val="40000"/>
                </a:schemeClr>
              </a:solidFill>
            </a:endParaRP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37</a:t>
            </a:fld>
            <a:endParaRPr lang="zh-TW" altLang="en-US" dirty="0"/>
          </a:p>
        </p:txBody>
      </p:sp>
      <p:sp>
        <p:nvSpPr>
          <p:cNvPr id="52226" name="Rectangle 2"/>
          <p:cNvSpPr>
            <a:spLocks noGrp="1" noChangeArrowheads="1"/>
          </p:cNvSpPr>
          <p:nvPr>
            <p:ph type="title"/>
          </p:nvPr>
        </p:nvSpPr>
        <p:spPr/>
        <p:txBody>
          <a:bodyPr/>
          <a:lstStyle/>
          <a:p>
            <a:r>
              <a:rPr lang="en-US" altLang="zh-TW" dirty="0"/>
              <a:t>Determining a Bond’s Issuance Price</a:t>
            </a:r>
          </a:p>
        </p:txBody>
      </p:sp>
      <p:sp>
        <p:nvSpPr>
          <p:cNvPr id="6" name="文字方塊 5"/>
          <p:cNvSpPr txBox="1"/>
          <p:nvPr/>
        </p:nvSpPr>
        <p:spPr>
          <a:xfrm>
            <a:off x="843168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30284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內容版面配置區 2"/>
          <p:cNvSpPr>
            <a:spLocks noGrp="1"/>
          </p:cNvSpPr>
          <p:nvPr>
            <p:ph idx="1"/>
          </p:nvPr>
        </p:nvSpPr>
        <p:spPr/>
        <p:txBody>
          <a:bodyPr/>
          <a:lstStyle/>
          <a:p>
            <a:pPr marL="0" indent="0">
              <a:buNone/>
            </a:pPr>
            <a:r>
              <a:rPr lang="en-US" altLang="zh-TW" b="1" dirty="0">
                <a:solidFill>
                  <a:srgbClr val="FFA54A"/>
                </a:solidFill>
              </a:rPr>
              <a:t>Four Steps to Computing Bond Values</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38</a:t>
            </a:fld>
            <a:endParaRPr lang="zh-TW" altLang="en-US" dirty="0"/>
          </a:p>
        </p:txBody>
      </p:sp>
      <p:sp>
        <p:nvSpPr>
          <p:cNvPr id="58370" name="標題 1"/>
          <p:cNvSpPr>
            <a:spLocks noGrp="1"/>
          </p:cNvSpPr>
          <p:nvPr>
            <p:ph type="title"/>
          </p:nvPr>
        </p:nvSpPr>
        <p:spPr/>
        <p:txBody>
          <a:bodyPr/>
          <a:lstStyle/>
          <a:p>
            <a:r>
              <a:rPr lang="en-US" altLang="zh-TW" dirty="0"/>
              <a:t>Determining a Bond’s Issuance Price</a:t>
            </a:r>
            <a:endParaRPr lang="zh-TW" altLang="en-US" dirty="0"/>
          </a:p>
        </p:txBody>
      </p:sp>
      <p:sp>
        <p:nvSpPr>
          <p:cNvPr id="6" name="文字方塊 5"/>
          <p:cNvSpPr txBox="1"/>
          <p:nvPr/>
        </p:nvSpPr>
        <p:spPr>
          <a:xfrm>
            <a:off x="843168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
        <p:nvSpPr>
          <p:cNvPr id="3" name="矩形 2"/>
          <p:cNvSpPr/>
          <p:nvPr/>
        </p:nvSpPr>
        <p:spPr>
          <a:xfrm>
            <a:off x="795491" y="2201627"/>
            <a:ext cx="3733780" cy="369332"/>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altLang="zh-TW" dirty="0">
                <a:latin typeface="Arial" panose="020B0604020202020204" pitchFamily="34" charset="0"/>
                <a:ea typeface="Arial Unicode MS" panose="020B0604020202020204" pitchFamily="34" charset="-120"/>
                <a:cs typeface="Arial" panose="020B0604020202020204" pitchFamily="34" charset="0"/>
              </a:rPr>
              <a:t>Determine the market interest rate.</a:t>
            </a:r>
          </a:p>
        </p:txBody>
      </p:sp>
      <p:sp>
        <p:nvSpPr>
          <p:cNvPr id="4" name="矩形 3"/>
          <p:cNvSpPr/>
          <p:nvPr/>
        </p:nvSpPr>
        <p:spPr>
          <a:xfrm>
            <a:off x="1590250" y="3007510"/>
            <a:ext cx="5358356" cy="369332"/>
          </a:xfrm>
          <a:prstGeom prst="rect">
            <a:avLst/>
          </a:prstGeom>
          <a:solidFill>
            <a:srgbClr val="F3F5CF"/>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altLang="zh-TW" dirty="0">
                <a:latin typeface="Arial" panose="020B0604020202020204" pitchFamily="34" charset="0"/>
                <a:ea typeface="Arial Unicode MS" panose="020B0604020202020204" pitchFamily="34" charset="-120"/>
                <a:cs typeface="Arial" panose="020B0604020202020204" pitchFamily="34" charset="0"/>
              </a:rPr>
              <a:t>Compute the present value of the maturity amount.</a:t>
            </a:r>
          </a:p>
        </p:txBody>
      </p:sp>
      <p:sp>
        <p:nvSpPr>
          <p:cNvPr id="5" name="矩形 4"/>
          <p:cNvSpPr/>
          <p:nvPr/>
        </p:nvSpPr>
        <p:spPr>
          <a:xfrm>
            <a:off x="2551285" y="3796771"/>
            <a:ext cx="4490607" cy="646331"/>
          </a:xfrm>
          <a:prstGeom prst="rect">
            <a:avLst/>
          </a:prstGeom>
          <a:solidFill>
            <a:srgbClr val="FFE699"/>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altLang="zh-TW" dirty="0">
                <a:latin typeface="Arial" panose="020B0604020202020204" pitchFamily="34" charset="0"/>
                <a:ea typeface="Arial Unicode MS" panose="020B0604020202020204" pitchFamily="34" charset="-120"/>
                <a:cs typeface="Arial" panose="020B0604020202020204" pitchFamily="34" charset="0"/>
              </a:rPr>
              <a:t>Compute the present value of the annuity of annual interest payments.</a:t>
            </a:r>
          </a:p>
        </p:txBody>
      </p:sp>
      <p:sp>
        <p:nvSpPr>
          <p:cNvPr id="10" name="矩形 9"/>
          <p:cNvSpPr/>
          <p:nvPr/>
        </p:nvSpPr>
        <p:spPr>
          <a:xfrm>
            <a:off x="3533686" y="4902997"/>
            <a:ext cx="4499361" cy="369332"/>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altLang="zh-TW" dirty="0">
                <a:latin typeface="Arial" panose="020B0604020202020204" pitchFamily="34" charset="0"/>
                <a:ea typeface="Arial Unicode MS" panose="020B0604020202020204" pitchFamily="34" charset="-120"/>
                <a:cs typeface="Arial" panose="020B0604020202020204" pitchFamily="34" charset="0"/>
              </a:rPr>
              <a:t>Add the quantities computed in (2) and (3).</a:t>
            </a:r>
            <a:endParaRPr lang="zh-TW" altLang="en-US" dirty="0">
              <a:latin typeface="Arial" panose="020B0604020202020204" pitchFamily="34" charset="0"/>
              <a:ea typeface="Arial Unicode MS" panose="020B0604020202020204" pitchFamily="34" charset="-120"/>
              <a:cs typeface="Arial" panose="020B0604020202020204" pitchFamily="34" charset="0"/>
            </a:endParaRPr>
          </a:p>
        </p:txBody>
      </p:sp>
      <p:sp>
        <p:nvSpPr>
          <p:cNvPr id="8" name="上彎箭號 7"/>
          <p:cNvSpPr/>
          <p:nvPr/>
        </p:nvSpPr>
        <p:spPr>
          <a:xfrm rot="16200000" flipH="1" flipV="1">
            <a:off x="981168" y="2869687"/>
            <a:ext cx="480834" cy="395499"/>
          </a:xfrm>
          <a:prstGeom prst="bentUpArrow">
            <a:avLst/>
          </a:prstGeom>
          <a:solidFill>
            <a:srgbClr val="197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上彎箭號 11"/>
          <p:cNvSpPr/>
          <p:nvPr/>
        </p:nvSpPr>
        <p:spPr>
          <a:xfrm rot="16200000" flipH="1" flipV="1">
            <a:off x="1851415" y="3722269"/>
            <a:ext cx="480834" cy="395499"/>
          </a:xfrm>
          <a:prstGeom prst="bentUpArrow">
            <a:avLst/>
          </a:prstGeom>
          <a:solidFill>
            <a:srgbClr val="197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上彎箭號 12"/>
          <p:cNvSpPr/>
          <p:nvPr/>
        </p:nvSpPr>
        <p:spPr>
          <a:xfrm rot="16200000" flipH="1" flipV="1">
            <a:off x="2919639" y="4721870"/>
            <a:ext cx="480834" cy="395499"/>
          </a:xfrm>
          <a:prstGeom prst="bentUpArrow">
            <a:avLst/>
          </a:prstGeom>
          <a:solidFill>
            <a:srgbClr val="197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23553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0" grpId="0" animBg="1"/>
      <p:bldP spid="8" grpId="0" animBg="1"/>
      <p:bldP spid="12"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內容版面配置區 2"/>
          <p:cNvSpPr>
            <a:spLocks noGrp="1"/>
          </p:cNvSpPr>
          <p:nvPr>
            <p:ph idx="1"/>
          </p:nvPr>
        </p:nvSpPr>
        <p:spPr/>
        <p:txBody>
          <a:bodyPr/>
          <a:lstStyle/>
          <a:p>
            <a:pPr marL="0" indent="0">
              <a:buNone/>
            </a:pPr>
            <a:r>
              <a:rPr lang="en-US" altLang="zh-TW" b="1" dirty="0">
                <a:solidFill>
                  <a:srgbClr val="FFA54A"/>
                </a:solidFill>
              </a:rPr>
              <a:t>Bonds Issued at Face Value</a:t>
            </a:r>
          </a:p>
          <a:p>
            <a:pPr lvl="1"/>
            <a:r>
              <a:rPr lang="en-US" altLang="zh-TW" dirty="0"/>
              <a:t>Denver has agreed to issue $800,000 bonds and pay </a:t>
            </a:r>
            <a:r>
              <a:rPr lang="en-US" altLang="zh-TW" b="1" dirty="0">
                <a:solidFill>
                  <a:schemeClr val="accent2">
                    <a:lumMod val="75000"/>
                  </a:schemeClr>
                </a:solidFill>
              </a:rPr>
              <a:t>10% interest</a:t>
            </a:r>
            <a:r>
              <a:rPr lang="en-US" altLang="zh-TW" dirty="0"/>
              <a:t>, compounded semiannually.</a:t>
            </a:r>
          </a:p>
          <a:p>
            <a:pPr lvl="1"/>
            <a:r>
              <a:rPr lang="en-US" altLang="zh-TW" dirty="0"/>
              <a:t>Assume that the </a:t>
            </a:r>
            <a:r>
              <a:rPr lang="en-US" altLang="zh-TW" b="1" dirty="0">
                <a:solidFill>
                  <a:schemeClr val="accent2">
                    <a:lumMod val="75000"/>
                  </a:schemeClr>
                </a:solidFill>
              </a:rPr>
              <a:t>effective interest </a:t>
            </a:r>
            <a:r>
              <a:rPr lang="en-US" altLang="zh-TW" dirty="0"/>
              <a:t>rate demanded by investors for bonds of this level of risk is also </a:t>
            </a:r>
            <a:r>
              <a:rPr lang="en-US" altLang="zh-TW" b="1" dirty="0">
                <a:solidFill>
                  <a:schemeClr val="accent2">
                    <a:lumMod val="75000"/>
                  </a:schemeClr>
                </a:solidFill>
              </a:rPr>
              <a:t>10%</a:t>
            </a:r>
            <a:r>
              <a:rPr lang="en-US" altLang="zh-TW" dirty="0"/>
              <a:t>. </a:t>
            </a:r>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39</a:t>
            </a:fld>
            <a:endParaRPr lang="zh-TW" altLang="en-US" dirty="0"/>
          </a:p>
        </p:txBody>
      </p:sp>
      <p:sp>
        <p:nvSpPr>
          <p:cNvPr id="62466" name="標題 1"/>
          <p:cNvSpPr>
            <a:spLocks noGrp="1"/>
          </p:cNvSpPr>
          <p:nvPr>
            <p:ph type="title"/>
          </p:nvPr>
        </p:nvSpPr>
        <p:spPr/>
        <p:txBody>
          <a:bodyPr/>
          <a:lstStyle/>
          <a:p>
            <a:r>
              <a:rPr lang="en-US" altLang="zh-TW" dirty="0"/>
              <a:t>Determining a Bond’s Issuance Price</a:t>
            </a:r>
            <a:endParaRPr lang="zh-TW" altLang="en-US" dirty="0"/>
          </a:p>
        </p:txBody>
      </p:sp>
      <p:pic>
        <p:nvPicPr>
          <p:cNvPr id="4" name="圖片 3"/>
          <p:cNvPicPr>
            <a:picLocks noChangeAspect="1"/>
          </p:cNvPicPr>
          <p:nvPr/>
        </p:nvPicPr>
        <p:blipFill>
          <a:blip r:embed="rId2"/>
          <a:stretch>
            <a:fillRect/>
          </a:stretch>
        </p:blipFill>
        <p:spPr>
          <a:xfrm>
            <a:off x="918162" y="3820848"/>
            <a:ext cx="7059144" cy="2507932"/>
          </a:xfrm>
          <a:prstGeom prst="rect">
            <a:avLst/>
          </a:prstGeom>
        </p:spPr>
      </p:pic>
      <p:sp>
        <p:nvSpPr>
          <p:cNvPr id="13" name="文字方塊 12"/>
          <p:cNvSpPr txBox="1"/>
          <p:nvPr/>
        </p:nvSpPr>
        <p:spPr>
          <a:xfrm>
            <a:off x="8416933"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75957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p:txBody>
          <a:bodyPr/>
          <a:lstStyle/>
          <a:p>
            <a:pPr marL="0" indent="0">
              <a:buNone/>
            </a:pPr>
            <a:r>
              <a:rPr lang="en-US" altLang="zh-TW" b="1" dirty="0">
                <a:solidFill>
                  <a:srgbClr val="FFA54A"/>
                </a:solidFill>
              </a:rPr>
              <a:t>Future Value  </a:t>
            </a:r>
            <a:endParaRPr lang="en-US" altLang="zh-TW" dirty="0">
              <a:solidFill>
                <a:srgbClr val="FFA54A"/>
              </a:solidFill>
            </a:endParaRPr>
          </a:p>
          <a:p>
            <a:pPr lvl="1">
              <a:buClr>
                <a:srgbClr val="D22229"/>
              </a:buClr>
            </a:pPr>
            <a:r>
              <a:rPr lang="en-US" altLang="zh-TW" dirty="0"/>
              <a:t>The value in the future of $100 to be received or paid today, given a specified interest rate.</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a:t>
            </a:fld>
            <a:endParaRPr lang="zh-TW" altLang="en-US" dirty="0"/>
          </a:p>
        </p:txBody>
      </p:sp>
      <p:sp>
        <p:nvSpPr>
          <p:cNvPr id="13314" name="Rectangle 2"/>
          <p:cNvSpPr>
            <a:spLocks noGrp="1" noChangeArrowheads="1"/>
          </p:cNvSpPr>
          <p:nvPr>
            <p:ph type="title"/>
          </p:nvPr>
        </p:nvSpPr>
        <p:spPr/>
        <p:txBody>
          <a:bodyPr/>
          <a:lstStyle/>
          <a:p>
            <a:r>
              <a:rPr lang="en-US" altLang="zh-TW" dirty="0"/>
              <a:t>Present Value and Future Value Concepts</a:t>
            </a:r>
          </a:p>
        </p:txBody>
      </p:sp>
      <p:sp>
        <p:nvSpPr>
          <p:cNvPr id="15" name="文字方塊 14"/>
          <p:cNvSpPr txBox="1"/>
          <p:nvPr/>
        </p:nvSpPr>
        <p:spPr>
          <a:xfrm>
            <a:off x="8455146" y="68404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grpSp>
        <p:nvGrpSpPr>
          <p:cNvPr id="5" name="群組 4"/>
          <p:cNvGrpSpPr/>
          <p:nvPr/>
        </p:nvGrpSpPr>
        <p:grpSpPr>
          <a:xfrm>
            <a:off x="618067" y="3228530"/>
            <a:ext cx="8153400" cy="1905000"/>
            <a:chOff x="618067" y="3228530"/>
            <a:chExt cx="8153400" cy="1905000"/>
          </a:xfrm>
        </p:grpSpPr>
        <p:sp>
          <p:nvSpPr>
            <p:cNvPr id="19" name="矩形 18"/>
            <p:cNvSpPr/>
            <p:nvPr/>
          </p:nvSpPr>
          <p:spPr>
            <a:xfrm>
              <a:off x="618067" y="3228530"/>
              <a:ext cx="8153400" cy="1905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TW" altLang="en-US"/>
            </a:p>
          </p:txBody>
        </p:sp>
        <p:grpSp>
          <p:nvGrpSpPr>
            <p:cNvPr id="20" name="群組 19"/>
            <p:cNvGrpSpPr/>
            <p:nvPr/>
          </p:nvGrpSpPr>
          <p:grpSpPr>
            <a:xfrm>
              <a:off x="1559362" y="4228060"/>
              <a:ext cx="6172200" cy="444175"/>
              <a:chOff x="1600200" y="4666130"/>
              <a:chExt cx="6172200" cy="444175"/>
            </a:xfrm>
          </p:grpSpPr>
          <p:cxnSp>
            <p:nvCxnSpPr>
              <p:cNvPr id="25" name="直線接點 24"/>
              <p:cNvCxnSpPr/>
              <p:nvPr/>
            </p:nvCxnSpPr>
            <p:spPr>
              <a:xfrm>
                <a:off x="1600200" y="5105400"/>
                <a:ext cx="6172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V="1">
                <a:off x="1600200" y="4678305"/>
                <a:ext cx="0" cy="43200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V="1">
                <a:off x="7772400" y="4666130"/>
                <a:ext cx="0" cy="432000"/>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694267" y="3380930"/>
              <a:ext cx="1752600" cy="923330"/>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ltLang="zh-TW" dirty="0"/>
                <a:t>Present Value</a:t>
              </a:r>
            </a:p>
            <a:p>
              <a:pPr algn="ctr"/>
              <a:r>
                <a:rPr lang="en-US" altLang="zh-TW" dirty="0"/>
                <a:t>(Known)</a:t>
              </a:r>
            </a:p>
            <a:p>
              <a:pPr algn="ctr"/>
              <a:r>
                <a:rPr lang="en-US" altLang="zh-TW" dirty="0"/>
                <a:t>$90.91</a:t>
              </a:r>
              <a:endParaRPr lang="zh-TW" altLang="en-US" dirty="0"/>
            </a:p>
          </p:txBody>
        </p:sp>
        <p:sp>
          <p:nvSpPr>
            <p:cNvPr id="22" name="矩形 21"/>
            <p:cNvSpPr/>
            <p:nvPr/>
          </p:nvSpPr>
          <p:spPr>
            <a:xfrm>
              <a:off x="6712063" y="3347751"/>
              <a:ext cx="2034990" cy="923330"/>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ltLang="zh-TW" b="1" dirty="0">
                  <a:solidFill>
                    <a:schemeClr val="accent2">
                      <a:lumMod val="75000"/>
                    </a:schemeClr>
                  </a:solidFill>
                </a:rPr>
                <a:t>Future Amount</a:t>
              </a:r>
            </a:p>
            <a:p>
              <a:pPr algn="ctr"/>
              <a:r>
                <a:rPr lang="en-US" altLang="zh-TW" b="1" dirty="0">
                  <a:solidFill>
                    <a:schemeClr val="accent2">
                      <a:lumMod val="75000"/>
                    </a:schemeClr>
                  </a:solidFill>
                </a:rPr>
                <a:t>(Computed)</a:t>
              </a:r>
            </a:p>
            <a:p>
              <a:pPr algn="ctr"/>
              <a:r>
                <a:rPr lang="en-US" altLang="zh-TW" b="1" dirty="0">
                  <a:solidFill>
                    <a:schemeClr val="accent2">
                      <a:lumMod val="75000"/>
                    </a:schemeClr>
                  </a:solidFill>
                </a:rPr>
                <a:t>$100</a:t>
              </a:r>
              <a:endParaRPr lang="zh-TW" altLang="en-US" b="1" dirty="0">
                <a:solidFill>
                  <a:schemeClr val="accent2">
                    <a:lumMod val="75000"/>
                  </a:schemeClr>
                </a:solidFill>
              </a:endParaRPr>
            </a:p>
          </p:txBody>
        </p:sp>
        <p:sp>
          <p:nvSpPr>
            <p:cNvPr id="23" name="矩形 22"/>
            <p:cNvSpPr/>
            <p:nvPr/>
          </p:nvSpPr>
          <p:spPr>
            <a:xfrm>
              <a:off x="3258781" y="4239728"/>
              <a:ext cx="2872581" cy="369332"/>
            </a:xfrm>
            <a:prstGeom prst="rect">
              <a:avLst/>
            </a:prstGeom>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TW" dirty="0"/>
                <a:t>(One-Year Period @ 10%)</a:t>
              </a:r>
              <a:endParaRPr lang="zh-TW" altLang="en-US" dirty="0"/>
            </a:p>
          </p:txBody>
        </p:sp>
        <p:sp>
          <p:nvSpPr>
            <p:cNvPr id="24" name="矩形 23"/>
            <p:cNvSpPr/>
            <p:nvPr/>
          </p:nvSpPr>
          <p:spPr>
            <a:xfrm>
              <a:off x="1864162" y="4685260"/>
              <a:ext cx="6096000" cy="369332"/>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TW" dirty="0"/>
                <a:t>$100 is the future value of the $90.91 present value.</a:t>
              </a:r>
              <a:endParaRPr lang="zh-TW" altLang="en-US" dirty="0"/>
            </a:p>
          </p:txBody>
        </p:sp>
      </p:grpSp>
    </p:spTree>
    <p:extLst>
      <p:ext uri="{BB962C8B-B14F-4D97-AF65-F5344CB8AC3E}">
        <p14:creationId xmlns:p14="http://schemas.microsoft.com/office/powerpoint/2010/main" val="34601041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內容版面配置區 2"/>
          <p:cNvSpPr>
            <a:spLocks noGrp="1"/>
          </p:cNvSpPr>
          <p:nvPr>
            <p:ph idx="1"/>
          </p:nvPr>
        </p:nvSpPr>
        <p:spPr/>
        <p:txBody>
          <a:bodyPr/>
          <a:lstStyle/>
          <a:p>
            <a:pPr marL="0" indent="0">
              <a:buNone/>
            </a:pPr>
            <a:r>
              <a:rPr lang="en-US" altLang="zh-TW" b="1" dirty="0">
                <a:solidFill>
                  <a:srgbClr val="FFA54A"/>
                </a:solidFill>
              </a:rPr>
              <a:t>Bonds Issued at a Discount</a:t>
            </a:r>
          </a:p>
          <a:p>
            <a:pPr lvl="1"/>
            <a:r>
              <a:rPr lang="en-US" altLang="zh-TW" dirty="0"/>
              <a:t>Assume that the </a:t>
            </a:r>
            <a:r>
              <a:rPr lang="en-US" altLang="zh-TW" b="1" dirty="0">
                <a:solidFill>
                  <a:schemeClr val="accent2">
                    <a:lumMod val="75000"/>
                  </a:schemeClr>
                </a:solidFill>
              </a:rPr>
              <a:t>effective rate is 12% </a:t>
            </a:r>
            <a:r>
              <a:rPr lang="en-US" altLang="zh-TW" dirty="0"/>
              <a:t>compounded semiannually; the stated rate remains 10% compounded semiannually. </a:t>
            </a:r>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40</a:t>
            </a:fld>
            <a:endParaRPr lang="zh-TW" altLang="en-US" dirty="0"/>
          </a:p>
        </p:txBody>
      </p:sp>
      <p:sp>
        <p:nvSpPr>
          <p:cNvPr id="63490" name="標題 1"/>
          <p:cNvSpPr>
            <a:spLocks noGrp="1"/>
          </p:cNvSpPr>
          <p:nvPr>
            <p:ph type="title"/>
          </p:nvPr>
        </p:nvSpPr>
        <p:spPr/>
        <p:txBody>
          <a:bodyPr/>
          <a:lstStyle/>
          <a:p>
            <a:r>
              <a:rPr lang="en-US" altLang="zh-TW" dirty="0"/>
              <a:t>Determining a Bond’s Issuance Price</a:t>
            </a:r>
            <a:endParaRPr lang="zh-TW" altLang="en-US" dirty="0"/>
          </a:p>
        </p:txBody>
      </p:sp>
      <p:sp>
        <p:nvSpPr>
          <p:cNvPr id="7" name="文字方塊 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pic>
        <p:nvPicPr>
          <p:cNvPr id="3" name="圖片 2"/>
          <p:cNvPicPr>
            <a:picLocks noChangeAspect="1"/>
          </p:cNvPicPr>
          <p:nvPr/>
        </p:nvPicPr>
        <p:blipFill>
          <a:blip r:embed="rId2"/>
          <a:stretch>
            <a:fillRect/>
          </a:stretch>
        </p:blipFill>
        <p:spPr>
          <a:xfrm>
            <a:off x="440269" y="3554569"/>
            <a:ext cx="8331198" cy="2622394"/>
          </a:xfrm>
          <a:prstGeom prst="rect">
            <a:avLst/>
          </a:prstGeom>
        </p:spPr>
      </p:pic>
    </p:spTree>
    <p:extLst>
      <p:ext uri="{BB962C8B-B14F-4D97-AF65-F5344CB8AC3E}">
        <p14:creationId xmlns:p14="http://schemas.microsoft.com/office/powerpoint/2010/main" val="10409331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內容版面配置區 2"/>
          <p:cNvSpPr>
            <a:spLocks noGrp="1"/>
          </p:cNvSpPr>
          <p:nvPr>
            <p:ph idx="1"/>
          </p:nvPr>
        </p:nvSpPr>
        <p:spPr/>
        <p:txBody>
          <a:bodyPr/>
          <a:lstStyle/>
          <a:p>
            <a:pPr marL="0" indent="0">
              <a:buNone/>
            </a:pPr>
            <a:r>
              <a:rPr lang="en-US" altLang="zh-TW" b="1" dirty="0">
                <a:solidFill>
                  <a:srgbClr val="FFA54A"/>
                </a:solidFill>
              </a:rPr>
              <a:t>Bonds Issued at a Premium</a:t>
            </a:r>
          </a:p>
          <a:p>
            <a:pPr lvl="1"/>
            <a:r>
              <a:rPr lang="en-US" altLang="zh-TW" dirty="0"/>
              <a:t>Assume that the </a:t>
            </a:r>
            <a:r>
              <a:rPr lang="en-US" altLang="zh-TW" b="1" dirty="0">
                <a:solidFill>
                  <a:schemeClr val="accent2">
                    <a:lumMod val="75000"/>
                  </a:schemeClr>
                </a:solidFill>
              </a:rPr>
              <a:t>effective rate is 8% </a:t>
            </a:r>
            <a:r>
              <a:rPr lang="en-US" altLang="zh-TW" dirty="0"/>
              <a:t>compounded semiannually and that the stated rate is still 10% compounded semiannually. </a:t>
            </a:r>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41</a:t>
            </a:fld>
            <a:endParaRPr lang="zh-TW" altLang="en-US" dirty="0"/>
          </a:p>
        </p:txBody>
      </p:sp>
      <p:sp>
        <p:nvSpPr>
          <p:cNvPr id="64514" name="標題 1"/>
          <p:cNvSpPr>
            <a:spLocks noGrp="1"/>
          </p:cNvSpPr>
          <p:nvPr>
            <p:ph type="title"/>
          </p:nvPr>
        </p:nvSpPr>
        <p:spPr/>
        <p:txBody>
          <a:bodyPr/>
          <a:lstStyle/>
          <a:p>
            <a:r>
              <a:rPr lang="en-US" altLang="zh-TW" dirty="0"/>
              <a:t>Determining a Bond’s Issuance Price</a:t>
            </a:r>
            <a:endParaRPr lang="zh-TW" altLang="en-US" dirty="0"/>
          </a:p>
        </p:txBody>
      </p:sp>
      <p:sp>
        <p:nvSpPr>
          <p:cNvPr id="7" name="文字方塊 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pic>
        <p:nvPicPr>
          <p:cNvPr id="10" name="圖片 9"/>
          <p:cNvPicPr>
            <a:picLocks noChangeAspect="1"/>
          </p:cNvPicPr>
          <p:nvPr/>
        </p:nvPicPr>
        <p:blipFill>
          <a:blip r:embed="rId2"/>
          <a:stretch>
            <a:fillRect/>
          </a:stretch>
        </p:blipFill>
        <p:spPr>
          <a:xfrm>
            <a:off x="440269" y="3498536"/>
            <a:ext cx="8331198" cy="2631276"/>
          </a:xfrm>
          <a:prstGeom prst="rect">
            <a:avLst/>
          </a:prstGeom>
        </p:spPr>
      </p:pic>
    </p:spTree>
    <p:extLst>
      <p:ext uri="{BB962C8B-B14F-4D97-AF65-F5344CB8AC3E}">
        <p14:creationId xmlns:p14="http://schemas.microsoft.com/office/powerpoint/2010/main" val="6850083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內容版面配置區 2"/>
          <p:cNvSpPr>
            <a:spLocks noGrp="1"/>
          </p:cNvSpPr>
          <p:nvPr>
            <p:ph idx="1"/>
          </p:nvPr>
        </p:nvSpPr>
        <p:spPr/>
        <p:txBody>
          <a:bodyPr/>
          <a:lstStyle/>
          <a:p>
            <a:pPr marL="57150" indent="0">
              <a:buNone/>
            </a:pPr>
            <a:r>
              <a:rPr lang="en-US" altLang="zh-TW" b="1" dirty="0">
                <a:solidFill>
                  <a:srgbClr val="FFA54A"/>
                </a:solidFill>
              </a:rPr>
              <a:t>Illustration</a:t>
            </a:r>
          </a:p>
          <a:p>
            <a:pPr lvl="1"/>
            <a:r>
              <a:rPr lang="en-US" altLang="zh-TW" dirty="0"/>
              <a:t>For most of this discussion, we will use the following data:</a:t>
            </a:r>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42</a:t>
            </a:fld>
            <a:endParaRPr lang="zh-TW" altLang="en-US" dirty="0"/>
          </a:p>
        </p:txBody>
      </p:sp>
      <p:sp>
        <p:nvSpPr>
          <p:cNvPr id="66562" name="標題 1"/>
          <p:cNvSpPr>
            <a:spLocks noGrp="1"/>
          </p:cNvSpPr>
          <p:nvPr>
            <p:ph type="title"/>
          </p:nvPr>
        </p:nvSpPr>
        <p:spPr/>
        <p:txBody>
          <a:bodyPr/>
          <a:lstStyle/>
          <a:p>
            <a:r>
              <a:rPr lang="en-US" altLang="zh-TW" dirty="0"/>
              <a:t>Bonds Payable Issued at Face Value</a:t>
            </a:r>
            <a:endParaRPr lang="zh-TW" altLang="en-US" dirty="0"/>
          </a:p>
        </p:txBody>
      </p:sp>
      <p:sp>
        <p:nvSpPr>
          <p:cNvPr id="8" name="文字方塊 7"/>
          <p:cNvSpPr txBox="1"/>
          <p:nvPr/>
        </p:nvSpPr>
        <p:spPr>
          <a:xfrm>
            <a:off x="8446430"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1" y="3203010"/>
            <a:ext cx="8350593" cy="2280684"/>
          </a:xfrm>
          <a:prstGeom prst="rect">
            <a:avLst/>
          </a:prstGeom>
        </p:spPr>
      </p:pic>
    </p:spTree>
    <p:extLst>
      <p:ext uri="{BB962C8B-B14F-4D97-AF65-F5344CB8AC3E}">
        <p14:creationId xmlns:p14="http://schemas.microsoft.com/office/powerpoint/2010/main" val="13825474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內容版面配置區 2"/>
          <p:cNvSpPr>
            <a:spLocks noGrp="1"/>
          </p:cNvSpPr>
          <p:nvPr>
            <p:ph idx="1"/>
          </p:nvPr>
        </p:nvSpPr>
        <p:spPr/>
        <p:txBody>
          <a:bodyPr/>
          <a:lstStyle/>
          <a:p>
            <a:pPr marL="57150" indent="0">
              <a:buNone/>
            </a:pPr>
            <a:r>
              <a:rPr lang="en-US" altLang="zh-TW" b="1" dirty="0">
                <a:solidFill>
                  <a:srgbClr val="FFA54A"/>
                </a:solidFill>
              </a:rPr>
              <a:t>Illustration</a:t>
            </a:r>
          </a:p>
          <a:p>
            <a:pPr lvl="1"/>
            <a:r>
              <a:rPr lang="en-US" altLang="zh-TW" dirty="0"/>
              <a:t>The journal entry to record their issuance on January 1, 2017, is as follows:</a:t>
            </a:r>
          </a:p>
          <a:p>
            <a:pPr lvl="1"/>
            <a:endParaRPr lang="en-US" altLang="zh-TW" dirty="0"/>
          </a:p>
          <a:p>
            <a:pPr lvl="1"/>
            <a:endParaRPr lang="en-US" altLang="zh-TW" dirty="0"/>
          </a:p>
          <a:p>
            <a:pPr lvl="1"/>
            <a:r>
              <a:rPr lang="en-US" altLang="zh-TW" dirty="0"/>
              <a:t>The entry to record the first semiannual payment of interest on July 1, 2017, is:</a:t>
            </a:r>
          </a:p>
          <a:p>
            <a:pPr lvl="1"/>
            <a:endParaRPr lang="en-US" altLang="zh-TW" dirty="0"/>
          </a:p>
          <a:p>
            <a:pPr lvl="1"/>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43</a:t>
            </a:fld>
            <a:endParaRPr lang="zh-TW" altLang="en-US" dirty="0"/>
          </a:p>
        </p:txBody>
      </p:sp>
      <p:sp>
        <p:nvSpPr>
          <p:cNvPr id="66562" name="標題 1"/>
          <p:cNvSpPr>
            <a:spLocks noGrp="1"/>
          </p:cNvSpPr>
          <p:nvPr>
            <p:ph type="title"/>
          </p:nvPr>
        </p:nvSpPr>
        <p:spPr/>
        <p:txBody>
          <a:bodyPr/>
          <a:lstStyle/>
          <a:p>
            <a:r>
              <a:rPr lang="en-US" altLang="zh-TW" dirty="0"/>
              <a:t>Bonds Payable Issued at Face Value</a:t>
            </a:r>
            <a:endParaRPr lang="zh-TW" altLang="en-US" dirty="0"/>
          </a:p>
        </p:txBody>
      </p:sp>
      <p:graphicFrame>
        <p:nvGraphicFramePr>
          <p:cNvPr id="8" name="表格 7"/>
          <p:cNvGraphicFramePr>
            <a:graphicFrameLocks noGrp="1"/>
          </p:cNvGraphicFramePr>
          <p:nvPr>
            <p:extLst>
              <p:ext uri="{D42A27DB-BD31-4B8C-83A1-F6EECF244321}">
                <p14:modId xmlns:p14="http://schemas.microsoft.com/office/powerpoint/2010/main" val="3427351689"/>
              </p:ext>
            </p:extLst>
          </p:nvPr>
        </p:nvGraphicFramePr>
        <p:xfrm>
          <a:off x="1508126" y="2950335"/>
          <a:ext cx="5622472" cy="11144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9" name="矩形 8"/>
          <p:cNvSpPr/>
          <p:nvPr/>
        </p:nvSpPr>
        <p:spPr>
          <a:xfrm>
            <a:off x="1511825" y="2950335"/>
            <a:ext cx="723275"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Cash</a:t>
            </a:r>
            <a:endParaRPr lang="zh-TW" altLang="en-US" dirty="0">
              <a:solidFill>
                <a:srgbClr val="000000"/>
              </a:solidFill>
              <a:latin typeface="Arial" charset="0"/>
              <a:ea typeface="新細明體" charset="-120"/>
              <a:cs typeface="Arial" pitchFamily="34" charset="0"/>
            </a:endParaRPr>
          </a:p>
        </p:txBody>
      </p:sp>
      <p:sp>
        <p:nvSpPr>
          <p:cNvPr id="11" name="矩形 10"/>
          <p:cNvSpPr/>
          <p:nvPr/>
        </p:nvSpPr>
        <p:spPr>
          <a:xfrm>
            <a:off x="1714696" y="3321381"/>
            <a:ext cx="2003230" cy="369332"/>
          </a:xfrm>
          <a:prstGeom prst="rect">
            <a:avLst/>
          </a:prstGeom>
        </p:spPr>
        <p:txBody>
          <a:bodyPr wrap="square">
            <a:spAutoFit/>
          </a:bodyPr>
          <a:lstStyle/>
          <a:p>
            <a:r>
              <a:rPr lang="en-US" altLang="zh-TW" dirty="0">
                <a:solidFill>
                  <a:srgbClr val="000000"/>
                </a:solidFill>
                <a:latin typeface="Arial" charset="0"/>
                <a:ea typeface="新細明體" charset="-120"/>
                <a:cs typeface="Arial" pitchFamily="34" charset="0"/>
              </a:rPr>
              <a:t>Bonds Payable</a:t>
            </a:r>
            <a:endParaRPr lang="zh-TW" altLang="en-US" dirty="0">
              <a:solidFill>
                <a:srgbClr val="000000"/>
              </a:solidFill>
              <a:latin typeface="Arial" charset="0"/>
              <a:ea typeface="新細明體" charset="-120"/>
              <a:cs typeface="Arial" pitchFamily="34" charset="0"/>
            </a:endParaRPr>
          </a:p>
        </p:txBody>
      </p:sp>
      <p:sp>
        <p:nvSpPr>
          <p:cNvPr id="12" name="矩形 11"/>
          <p:cNvSpPr/>
          <p:nvPr/>
        </p:nvSpPr>
        <p:spPr>
          <a:xfrm>
            <a:off x="5090841" y="2951035"/>
            <a:ext cx="1018228"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100,000</a:t>
            </a:r>
            <a:endParaRPr lang="zh-TW" altLang="en-US" dirty="0">
              <a:solidFill>
                <a:srgbClr val="000000"/>
              </a:solidFill>
              <a:latin typeface="Arial" charset="0"/>
              <a:ea typeface="新細明體" charset="-120"/>
              <a:cs typeface="Arial" pitchFamily="34" charset="0"/>
            </a:endParaRPr>
          </a:p>
        </p:txBody>
      </p:sp>
      <p:sp>
        <p:nvSpPr>
          <p:cNvPr id="13" name="矩形 12"/>
          <p:cNvSpPr/>
          <p:nvPr/>
        </p:nvSpPr>
        <p:spPr>
          <a:xfrm>
            <a:off x="6130870" y="3319667"/>
            <a:ext cx="1018228"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100,000</a:t>
            </a:r>
            <a:endParaRPr lang="zh-TW" altLang="en-US" dirty="0">
              <a:solidFill>
                <a:srgbClr val="000000"/>
              </a:solidFill>
              <a:latin typeface="Arial" charset="0"/>
              <a:ea typeface="新細明體" charset="-120"/>
              <a:cs typeface="Arial" pitchFamily="34" charset="0"/>
            </a:endParaRPr>
          </a:p>
        </p:txBody>
      </p:sp>
      <p:sp>
        <p:nvSpPr>
          <p:cNvPr id="14" name="矩形 13"/>
          <p:cNvSpPr/>
          <p:nvPr/>
        </p:nvSpPr>
        <p:spPr>
          <a:xfrm>
            <a:off x="1926955" y="3722535"/>
            <a:ext cx="4953000" cy="307777"/>
          </a:xfrm>
          <a:prstGeom prst="rect">
            <a:avLst/>
          </a:prstGeom>
        </p:spPr>
        <p:txBody>
          <a:bodyPr wrap="square">
            <a:spAutoFit/>
          </a:bodyPr>
          <a:lstStyle/>
          <a:p>
            <a:pPr>
              <a:tabLst>
                <a:tab pos="6723063" algn="r"/>
                <a:tab pos="7799388" algn="r"/>
                <a:tab pos="8067675" algn="l"/>
              </a:tabLst>
            </a:pPr>
            <a:r>
              <a:rPr lang="en-US" altLang="zh-TW" sz="1400" i="1" dirty="0">
                <a:latin typeface="Arial" panose="020B0604020202020204" pitchFamily="34" charset="0"/>
                <a:cs typeface="Arial" panose="020B0604020202020204" pitchFamily="34" charset="0"/>
              </a:rPr>
              <a:t>Issued $100,000, 12%, 10-year bonds at face value.</a:t>
            </a:r>
          </a:p>
        </p:txBody>
      </p:sp>
      <p:graphicFrame>
        <p:nvGraphicFramePr>
          <p:cNvPr id="15" name="表格 14"/>
          <p:cNvGraphicFramePr>
            <a:graphicFrameLocks noGrp="1"/>
          </p:cNvGraphicFramePr>
          <p:nvPr>
            <p:extLst>
              <p:ext uri="{D42A27DB-BD31-4B8C-83A1-F6EECF244321}">
                <p14:modId xmlns:p14="http://schemas.microsoft.com/office/powerpoint/2010/main" val="2446450872"/>
              </p:ext>
            </p:extLst>
          </p:nvPr>
        </p:nvGraphicFramePr>
        <p:xfrm>
          <a:off x="1526626" y="5017398"/>
          <a:ext cx="5622472" cy="1261110"/>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TW" altLang="en-US" sz="1800" kern="1200" dirty="0">
                        <a:solidFill>
                          <a:srgbClr val="000000"/>
                        </a:solidFill>
                        <a:latin typeface="Arial" charset="0"/>
                        <a:ea typeface="新細明體" charset="-12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6" name="矩形 15"/>
          <p:cNvSpPr/>
          <p:nvPr/>
        </p:nvSpPr>
        <p:spPr>
          <a:xfrm>
            <a:off x="1530325" y="5017398"/>
            <a:ext cx="2518638"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Bond Interest Expense</a:t>
            </a:r>
            <a:endParaRPr lang="zh-TW" altLang="en-US" dirty="0">
              <a:solidFill>
                <a:srgbClr val="000000"/>
              </a:solidFill>
              <a:latin typeface="Arial" charset="0"/>
              <a:ea typeface="新細明體" charset="-120"/>
              <a:cs typeface="Arial" pitchFamily="34" charset="0"/>
            </a:endParaRPr>
          </a:p>
        </p:txBody>
      </p:sp>
      <p:sp>
        <p:nvSpPr>
          <p:cNvPr id="17" name="矩形 16"/>
          <p:cNvSpPr/>
          <p:nvPr/>
        </p:nvSpPr>
        <p:spPr>
          <a:xfrm>
            <a:off x="1733196" y="5388444"/>
            <a:ext cx="2003230" cy="369332"/>
          </a:xfrm>
          <a:prstGeom prst="rect">
            <a:avLst/>
          </a:prstGeom>
        </p:spPr>
        <p:txBody>
          <a:bodyPr wrap="square">
            <a:spAutoFit/>
          </a:bodyPr>
          <a:lstStyle/>
          <a:p>
            <a:r>
              <a:rPr lang="en-US" altLang="zh-TW" dirty="0">
                <a:solidFill>
                  <a:srgbClr val="000000"/>
                </a:solidFill>
                <a:latin typeface="Arial" charset="0"/>
                <a:ea typeface="新細明體" charset="-120"/>
                <a:cs typeface="Arial" pitchFamily="34" charset="0"/>
              </a:rPr>
              <a:t>Cash</a:t>
            </a:r>
            <a:endParaRPr lang="zh-TW" altLang="en-US" dirty="0">
              <a:solidFill>
                <a:srgbClr val="000000"/>
              </a:solidFill>
              <a:latin typeface="Arial" charset="0"/>
              <a:ea typeface="新細明體" charset="-120"/>
              <a:cs typeface="Arial" pitchFamily="34" charset="0"/>
            </a:endParaRPr>
          </a:p>
        </p:txBody>
      </p:sp>
      <p:sp>
        <p:nvSpPr>
          <p:cNvPr id="18" name="矩形 17"/>
          <p:cNvSpPr/>
          <p:nvPr/>
        </p:nvSpPr>
        <p:spPr>
          <a:xfrm>
            <a:off x="5365822" y="5018098"/>
            <a:ext cx="76174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6,000</a:t>
            </a:r>
            <a:endParaRPr lang="zh-TW" altLang="en-US" dirty="0">
              <a:solidFill>
                <a:srgbClr val="000000"/>
              </a:solidFill>
              <a:latin typeface="Arial" charset="0"/>
              <a:ea typeface="新細明體" charset="-120"/>
              <a:cs typeface="Arial" pitchFamily="34" charset="0"/>
            </a:endParaRPr>
          </a:p>
        </p:txBody>
      </p:sp>
      <p:sp>
        <p:nvSpPr>
          <p:cNvPr id="19" name="矩形 18"/>
          <p:cNvSpPr/>
          <p:nvPr/>
        </p:nvSpPr>
        <p:spPr>
          <a:xfrm>
            <a:off x="6405851" y="5386730"/>
            <a:ext cx="76174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6,000</a:t>
            </a:r>
            <a:endParaRPr lang="zh-TW" altLang="en-US" dirty="0">
              <a:solidFill>
                <a:srgbClr val="000000"/>
              </a:solidFill>
              <a:latin typeface="Arial" charset="0"/>
              <a:ea typeface="新細明體" charset="-120"/>
              <a:cs typeface="Arial" pitchFamily="34" charset="0"/>
            </a:endParaRPr>
          </a:p>
        </p:txBody>
      </p:sp>
      <p:sp>
        <p:nvSpPr>
          <p:cNvPr id="20" name="矩形 19"/>
          <p:cNvSpPr/>
          <p:nvPr/>
        </p:nvSpPr>
        <p:spPr>
          <a:xfrm>
            <a:off x="1945455" y="5789598"/>
            <a:ext cx="4953000" cy="523220"/>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Paid semiannual interest on the $100,000, 12%, 10-year bonds</a:t>
            </a:r>
            <a:r>
              <a:rPr lang="zh-TW" altLang="en-US" sz="1400" i="1" dirty="0">
                <a:latin typeface="Arial" panose="020B0604020202020204" pitchFamily="34" charset="0"/>
                <a:cs typeface="Arial" panose="020B0604020202020204" pitchFamily="34" charset="0"/>
              </a:rPr>
              <a:t> </a:t>
            </a:r>
            <a:r>
              <a:rPr lang="en-US" altLang="zh-TW" sz="1400" i="1" dirty="0">
                <a:latin typeface="Arial" panose="020B0604020202020204" pitchFamily="34" charset="0"/>
                <a:cs typeface="Arial" panose="020B0604020202020204" pitchFamily="34" charset="0"/>
              </a:rPr>
              <a:t>($100,000 × 0.12 × ½ year).</a:t>
            </a:r>
          </a:p>
        </p:txBody>
      </p:sp>
      <p:sp>
        <p:nvSpPr>
          <p:cNvPr id="21" name="文字方塊 20"/>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92221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4" grpId="0"/>
      <p:bldP spid="16" grpId="0"/>
      <p:bldP spid="17" grpId="0"/>
      <p:bldP spid="18" grpId="0"/>
      <p:bldP spid="19" grpId="0"/>
      <p:bldP spid="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內容版面配置區 2"/>
          <p:cNvSpPr>
            <a:spLocks noGrp="1"/>
          </p:cNvSpPr>
          <p:nvPr>
            <p:ph idx="1"/>
          </p:nvPr>
        </p:nvSpPr>
        <p:spPr/>
        <p:txBody>
          <a:bodyPr/>
          <a:lstStyle/>
          <a:p>
            <a:pPr marL="57150" indent="0">
              <a:buNone/>
            </a:pPr>
            <a:r>
              <a:rPr lang="en-US" altLang="zh-TW" b="1" dirty="0">
                <a:solidFill>
                  <a:srgbClr val="FFA54A"/>
                </a:solidFill>
              </a:rPr>
              <a:t>Illustration</a:t>
            </a:r>
          </a:p>
          <a:p>
            <a:pPr lvl="1"/>
            <a:r>
              <a:rPr lang="en-US" altLang="zh-TW" dirty="0"/>
              <a:t>The following adjusting entry on December 31, 2017,</a:t>
            </a:r>
            <a:r>
              <a:rPr lang="zh-TW" altLang="en-US" dirty="0"/>
              <a:t> </a:t>
            </a:r>
            <a:r>
              <a:rPr lang="en-US" altLang="zh-TW" dirty="0"/>
              <a:t>to account for the interest expense</a:t>
            </a:r>
            <a:r>
              <a:rPr lang="zh-TW" altLang="en-US" dirty="0"/>
              <a:t> </a:t>
            </a:r>
            <a:r>
              <a:rPr lang="en-US" altLang="zh-TW" dirty="0"/>
              <a:t>between July 1 and December 31, 2017:</a:t>
            </a:r>
            <a:endParaRPr lang="zh-TW" altLang="en-US" dirty="0"/>
          </a:p>
          <a:p>
            <a:pPr lvl="1"/>
            <a:endParaRPr lang="en-US" altLang="zh-TW" dirty="0"/>
          </a:p>
          <a:p>
            <a:pPr lvl="1"/>
            <a:endParaRPr lang="en-US" altLang="zh-TW" dirty="0"/>
          </a:p>
          <a:p>
            <a:pPr lvl="1"/>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44</a:t>
            </a:fld>
            <a:endParaRPr lang="zh-TW" altLang="en-US" dirty="0"/>
          </a:p>
        </p:txBody>
      </p:sp>
      <p:sp>
        <p:nvSpPr>
          <p:cNvPr id="66562" name="標題 1"/>
          <p:cNvSpPr>
            <a:spLocks noGrp="1"/>
          </p:cNvSpPr>
          <p:nvPr>
            <p:ph type="title"/>
          </p:nvPr>
        </p:nvSpPr>
        <p:spPr/>
        <p:txBody>
          <a:bodyPr/>
          <a:lstStyle/>
          <a:p>
            <a:r>
              <a:rPr lang="en-US" altLang="zh-TW" dirty="0"/>
              <a:t>Bonds Payable Issued at Face Value</a:t>
            </a:r>
            <a:endParaRPr lang="zh-TW" altLang="en-US" dirty="0"/>
          </a:p>
        </p:txBody>
      </p:sp>
      <p:graphicFrame>
        <p:nvGraphicFramePr>
          <p:cNvPr id="8" name="表格 7"/>
          <p:cNvGraphicFramePr>
            <a:graphicFrameLocks noGrp="1"/>
          </p:cNvGraphicFramePr>
          <p:nvPr>
            <p:extLst>
              <p:ext uri="{D42A27DB-BD31-4B8C-83A1-F6EECF244321}">
                <p14:modId xmlns:p14="http://schemas.microsoft.com/office/powerpoint/2010/main" val="2271463904"/>
              </p:ext>
            </p:extLst>
          </p:nvPr>
        </p:nvGraphicFramePr>
        <p:xfrm>
          <a:off x="1561564" y="3486955"/>
          <a:ext cx="5622472" cy="1261110"/>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9" name="矩形 8"/>
          <p:cNvSpPr/>
          <p:nvPr/>
        </p:nvSpPr>
        <p:spPr>
          <a:xfrm>
            <a:off x="1565263" y="3486955"/>
            <a:ext cx="2518638"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Bond Interest Expense</a:t>
            </a:r>
            <a:endParaRPr lang="zh-TW" altLang="en-US" dirty="0">
              <a:solidFill>
                <a:srgbClr val="000000"/>
              </a:solidFill>
              <a:latin typeface="Arial" charset="0"/>
              <a:ea typeface="新細明體" charset="-120"/>
              <a:cs typeface="Arial" pitchFamily="34" charset="0"/>
            </a:endParaRPr>
          </a:p>
        </p:txBody>
      </p:sp>
      <p:sp>
        <p:nvSpPr>
          <p:cNvPr id="11" name="矩形 10"/>
          <p:cNvSpPr/>
          <p:nvPr/>
        </p:nvSpPr>
        <p:spPr>
          <a:xfrm>
            <a:off x="1768133" y="3858001"/>
            <a:ext cx="2784804" cy="369332"/>
          </a:xfrm>
          <a:prstGeom prst="rect">
            <a:avLst/>
          </a:prstGeom>
        </p:spPr>
        <p:txBody>
          <a:bodyPr wrap="square">
            <a:spAutoFit/>
          </a:bodyPr>
          <a:lstStyle/>
          <a:p>
            <a:r>
              <a:rPr lang="en-US" altLang="zh-TW" dirty="0">
                <a:solidFill>
                  <a:srgbClr val="000000"/>
                </a:solidFill>
                <a:latin typeface="Arial" charset="0"/>
                <a:ea typeface="新細明體" charset="-120"/>
                <a:cs typeface="Arial" pitchFamily="34" charset="0"/>
              </a:rPr>
              <a:t>Bond Interest Payable</a:t>
            </a:r>
            <a:endParaRPr lang="zh-TW" altLang="en-US" dirty="0">
              <a:solidFill>
                <a:srgbClr val="000000"/>
              </a:solidFill>
              <a:latin typeface="Arial" charset="0"/>
              <a:ea typeface="新細明體" charset="-120"/>
              <a:cs typeface="Arial" pitchFamily="34" charset="0"/>
            </a:endParaRPr>
          </a:p>
        </p:txBody>
      </p:sp>
      <p:sp>
        <p:nvSpPr>
          <p:cNvPr id="12" name="矩形 11"/>
          <p:cNvSpPr/>
          <p:nvPr/>
        </p:nvSpPr>
        <p:spPr>
          <a:xfrm>
            <a:off x="5400760" y="3487655"/>
            <a:ext cx="76174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6,000</a:t>
            </a:r>
            <a:endParaRPr lang="zh-TW" altLang="en-US" dirty="0">
              <a:solidFill>
                <a:srgbClr val="000000"/>
              </a:solidFill>
              <a:latin typeface="Arial" charset="0"/>
              <a:ea typeface="新細明體" charset="-120"/>
              <a:cs typeface="Arial" pitchFamily="34" charset="0"/>
            </a:endParaRPr>
          </a:p>
        </p:txBody>
      </p:sp>
      <p:sp>
        <p:nvSpPr>
          <p:cNvPr id="13" name="矩形 12"/>
          <p:cNvSpPr/>
          <p:nvPr/>
        </p:nvSpPr>
        <p:spPr>
          <a:xfrm>
            <a:off x="6440789" y="3856287"/>
            <a:ext cx="76174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6,000</a:t>
            </a:r>
            <a:endParaRPr lang="zh-TW" altLang="en-US" dirty="0">
              <a:solidFill>
                <a:srgbClr val="000000"/>
              </a:solidFill>
              <a:latin typeface="Arial" charset="0"/>
              <a:ea typeface="新細明體" charset="-120"/>
              <a:cs typeface="Arial" pitchFamily="34" charset="0"/>
            </a:endParaRPr>
          </a:p>
        </p:txBody>
      </p:sp>
      <p:sp>
        <p:nvSpPr>
          <p:cNvPr id="14" name="矩形 13"/>
          <p:cNvSpPr/>
          <p:nvPr/>
        </p:nvSpPr>
        <p:spPr>
          <a:xfrm>
            <a:off x="1980393" y="4259155"/>
            <a:ext cx="4953000" cy="523220"/>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To recognize expense for the six months July 1 to December 31, 2017</a:t>
            </a:r>
            <a:r>
              <a:rPr lang="zh-TW" altLang="en-US" sz="1400" i="1" dirty="0">
                <a:latin typeface="Arial" panose="020B0604020202020204" pitchFamily="34" charset="0"/>
                <a:cs typeface="Arial" panose="020B0604020202020204" pitchFamily="34" charset="0"/>
              </a:rPr>
              <a:t> </a:t>
            </a:r>
            <a:r>
              <a:rPr lang="en-US" altLang="zh-TW" sz="1400" i="1" dirty="0">
                <a:latin typeface="Arial" panose="020B0604020202020204" pitchFamily="34" charset="0"/>
                <a:cs typeface="Arial" panose="020B0604020202020204" pitchFamily="34" charset="0"/>
              </a:rPr>
              <a:t>($100,000 × 0.12 × ½ year).</a:t>
            </a:r>
          </a:p>
        </p:txBody>
      </p:sp>
      <p:sp>
        <p:nvSpPr>
          <p:cNvPr id="15" name="文字方塊 14"/>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1413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內容版面配置區 2"/>
          <p:cNvSpPr>
            <a:spLocks noGrp="1"/>
          </p:cNvSpPr>
          <p:nvPr>
            <p:ph idx="1"/>
          </p:nvPr>
        </p:nvSpPr>
        <p:spPr/>
        <p:txBody>
          <a:bodyPr/>
          <a:lstStyle/>
          <a:p>
            <a:pPr marL="57150" indent="0">
              <a:buNone/>
            </a:pPr>
            <a:r>
              <a:rPr lang="en-US" altLang="zh-TW" b="1" dirty="0">
                <a:solidFill>
                  <a:srgbClr val="FFA54A"/>
                </a:solidFill>
              </a:rPr>
              <a:t>Illustration</a:t>
            </a:r>
          </a:p>
          <a:p>
            <a:pPr lvl="1"/>
            <a:r>
              <a:rPr lang="en-US" altLang="zh-TW" dirty="0"/>
              <a:t>At the end of the accounting period (December 31, 2017), the financial statements will report the following:</a:t>
            </a:r>
          </a:p>
          <a:p>
            <a:pPr lvl="1"/>
            <a:endParaRPr lang="en-US" altLang="zh-TW" dirty="0"/>
          </a:p>
          <a:p>
            <a:pPr lvl="1"/>
            <a:endParaRPr lang="en-US" altLang="zh-TW" dirty="0"/>
          </a:p>
          <a:p>
            <a:pPr lvl="1"/>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45</a:t>
            </a:fld>
            <a:endParaRPr lang="zh-TW" altLang="en-US" dirty="0"/>
          </a:p>
        </p:txBody>
      </p:sp>
      <p:sp>
        <p:nvSpPr>
          <p:cNvPr id="66562" name="標題 1"/>
          <p:cNvSpPr>
            <a:spLocks noGrp="1"/>
          </p:cNvSpPr>
          <p:nvPr>
            <p:ph type="title"/>
          </p:nvPr>
        </p:nvSpPr>
        <p:spPr/>
        <p:txBody>
          <a:bodyPr/>
          <a:lstStyle/>
          <a:p>
            <a:r>
              <a:rPr lang="en-US" altLang="zh-TW"/>
              <a:t>Bonds Payable Issued at Face Value</a:t>
            </a:r>
            <a:endParaRPr lang="zh-TW" altLang="en-US" dirty="0"/>
          </a:p>
        </p:txBody>
      </p:sp>
      <p:sp>
        <p:nvSpPr>
          <p:cNvPr id="7" name="文字方塊 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51" y="3176762"/>
            <a:ext cx="8318842" cy="2500625"/>
          </a:xfrm>
          <a:prstGeom prst="rect">
            <a:avLst/>
          </a:prstGeom>
        </p:spPr>
      </p:pic>
    </p:spTree>
    <p:extLst>
      <p:ext uri="{BB962C8B-B14F-4D97-AF65-F5344CB8AC3E}">
        <p14:creationId xmlns:p14="http://schemas.microsoft.com/office/powerpoint/2010/main" val="39805443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內容版面配置區 2"/>
          <p:cNvSpPr>
            <a:spLocks noGrp="1"/>
          </p:cNvSpPr>
          <p:nvPr>
            <p:ph idx="1"/>
          </p:nvPr>
        </p:nvSpPr>
        <p:spPr/>
        <p:txBody>
          <a:bodyPr/>
          <a:lstStyle/>
          <a:p>
            <a:pPr marL="57150" indent="0">
              <a:buNone/>
            </a:pPr>
            <a:r>
              <a:rPr lang="en-US" altLang="zh-TW" b="1" dirty="0">
                <a:solidFill>
                  <a:srgbClr val="FFA54A"/>
                </a:solidFill>
              </a:rPr>
              <a:t>Illustration</a:t>
            </a:r>
          </a:p>
          <a:p>
            <a:pPr lvl="1"/>
            <a:r>
              <a:rPr lang="en-US" altLang="zh-TW" dirty="0"/>
              <a:t>On January 1, 2018, when the semiannual interest is paid, the bond interest payable account is eliminated. The January 1 entry is:</a:t>
            </a:r>
          </a:p>
          <a:p>
            <a:pPr lvl="1"/>
            <a:endParaRPr lang="en-US" altLang="zh-TW" dirty="0"/>
          </a:p>
          <a:p>
            <a:pPr lvl="1"/>
            <a:endParaRPr lang="en-US" altLang="zh-TW" dirty="0"/>
          </a:p>
          <a:p>
            <a:pPr lvl="1"/>
            <a:r>
              <a:rPr lang="en-US" altLang="zh-TW" dirty="0"/>
              <a:t>The entry required for retirement on January 1, 2027.</a:t>
            </a:r>
            <a:endParaRPr lang="zh-TW" altLang="en-US" dirty="0"/>
          </a:p>
          <a:p>
            <a:pPr lvl="1"/>
            <a:endParaRPr lang="en-US" altLang="zh-TW" dirty="0"/>
          </a:p>
          <a:p>
            <a:pPr lvl="1"/>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46</a:t>
            </a:fld>
            <a:endParaRPr lang="zh-TW" altLang="en-US" dirty="0"/>
          </a:p>
        </p:txBody>
      </p:sp>
      <p:sp>
        <p:nvSpPr>
          <p:cNvPr id="66562" name="標題 1"/>
          <p:cNvSpPr>
            <a:spLocks noGrp="1"/>
          </p:cNvSpPr>
          <p:nvPr>
            <p:ph type="title"/>
          </p:nvPr>
        </p:nvSpPr>
        <p:spPr/>
        <p:txBody>
          <a:bodyPr/>
          <a:lstStyle/>
          <a:p>
            <a:r>
              <a:rPr lang="en-US" altLang="zh-TW" dirty="0"/>
              <a:t>Bonds Payable Issued at Face Value</a:t>
            </a:r>
            <a:endParaRPr lang="zh-TW" altLang="en-US" dirty="0"/>
          </a:p>
        </p:txBody>
      </p:sp>
      <p:graphicFrame>
        <p:nvGraphicFramePr>
          <p:cNvPr id="8" name="表格 7"/>
          <p:cNvGraphicFramePr>
            <a:graphicFrameLocks noGrp="1"/>
          </p:cNvGraphicFramePr>
          <p:nvPr>
            <p:extLst>
              <p:ext uri="{D42A27DB-BD31-4B8C-83A1-F6EECF244321}">
                <p14:modId xmlns:p14="http://schemas.microsoft.com/office/powerpoint/2010/main" val="1754036094"/>
              </p:ext>
            </p:extLst>
          </p:nvPr>
        </p:nvGraphicFramePr>
        <p:xfrm>
          <a:off x="1469999" y="3293772"/>
          <a:ext cx="5622472" cy="11144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9" name="矩形 8"/>
          <p:cNvSpPr/>
          <p:nvPr/>
        </p:nvSpPr>
        <p:spPr>
          <a:xfrm>
            <a:off x="1473698" y="3293772"/>
            <a:ext cx="2454518"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Bond Interest Payable</a:t>
            </a:r>
            <a:endParaRPr lang="zh-TW" altLang="en-US" dirty="0">
              <a:solidFill>
                <a:srgbClr val="000000"/>
              </a:solidFill>
              <a:latin typeface="Arial" charset="0"/>
              <a:ea typeface="新細明體" charset="-120"/>
              <a:cs typeface="Arial" pitchFamily="34" charset="0"/>
            </a:endParaRPr>
          </a:p>
        </p:txBody>
      </p:sp>
      <p:sp>
        <p:nvSpPr>
          <p:cNvPr id="11" name="矩形 10"/>
          <p:cNvSpPr/>
          <p:nvPr/>
        </p:nvSpPr>
        <p:spPr>
          <a:xfrm>
            <a:off x="1676569" y="3664818"/>
            <a:ext cx="2003230" cy="369332"/>
          </a:xfrm>
          <a:prstGeom prst="rect">
            <a:avLst/>
          </a:prstGeom>
        </p:spPr>
        <p:txBody>
          <a:bodyPr wrap="square">
            <a:spAutoFit/>
          </a:bodyPr>
          <a:lstStyle/>
          <a:p>
            <a:r>
              <a:rPr lang="en-US" altLang="zh-TW" dirty="0">
                <a:solidFill>
                  <a:srgbClr val="000000"/>
                </a:solidFill>
                <a:latin typeface="Arial" charset="0"/>
                <a:ea typeface="新細明體" charset="-120"/>
                <a:cs typeface="Arial" pitchFamily="34" charset="0"/>
              </a:rPr>
              <a:t>Cash</a:t>
            </a:r>
            <a:endParaRPr lang="zh-TW" altLang="en-US" dirty="0">
              <a:solidFill>
                <a:srgbClr val="000000"/>
              </a:solidFill>
              <a:latin typeface="Arial" charset="0"/>
              <a:ea typeface="新細明體" charset="-120"/>
              <a:cs typeface="Arial" pitchFamily="34" charset="0"/>
            </a:endParaRPr>
          </a:p>
        </p:txBody>
      </p:sp>
      <p:sp>
        <p:nvSpPr>
          <p:cNvPr id="12" name="矩形 11"/>
          <p:cNvSpPr/>
          <p:nvPr/>
        </p:nvSpPr>
        <p:spPr>
          <a:xfrm>
            <a:off x="5309195" y="3294472"/>
            <a:ext cx="76174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6,000</a:t>
            </a:r>
            <a:endParaRPr lang="zh-TW" altLang="en-US" dirty="0">
              <a:solidFill>
                <a:srgbClr val="000000"/>
              </a:solidFill>
              <a:latin typeface="Arial" charset="0"/>
              <a:ea typeface="新細明體" charset="-120"/>
              <a:cs typeface="Arial" pitchFamily="34" charset="0"/>
            </a:endParaRPr>
          </a:p>
        </p:txBody>
      </p:sp>
      <p:sp>
        <p:nvSpPr>
          <p:cNvPr id="13" name="矩形 12"/>
          <p:cNvSpPr/>
          <p:nvPr/>
        </p:nvSpPr>
        <p:spPr>
          <a:xfrm>
            <a:off x="6349224" y="3663104"/>
            <a:ext cx="76174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6,000</a:t>
            </a:r>
            <a:endParaRPr lang="zh-TW" altLang="en-US" dirty="0">
              <a:solidFill>
                <a:srgbClr val="000000"/>
              </a:solidFill>
              <a:latin typeface="Arial" charset="0"/>
              <a:ea typeface="新細明體" charset="-120"/>
              <a:cs typeface="Arial" pitchFamily="34" charset="0"/>
            </a:endParaRPr>
          </a:p>
        </p:txBody>
      </p:sp>
      <p:sp>
        <p:nvSpPr>
          <p:cNvPr id="14" name="矩形 13"/>
          <p:cNvSpPr/>
          <p:nvPr/>
        </p:nvSpPr>
        <p:spPr>
          <a:xfrm>
            <a:off x="1888828" y="4065972"/>
            <a:ext cx="4953000" cy="307777"/>
          </a:xfrm>
          <a:prstGeom prst="rect">
            <a:avLst/>
          </a:prstGeom>
        </p:spPr>
        <p:txBody>
          <a:bodyPr wrap="square">
            <a:spAutoFit/>
          </a:bodyPr>
          <a:lstStyle/>
          <a:p>
            <a:pPr>
              <a:tabLst>
                <a:tab pos="6723063" algn="r"/>
                <a:tab pos="7799388" algn="r"/>
                <a:tab pos="8067675" algn="l"/>
              </a:tabLst>
            </a:pPr>
            <a:r>
              <a:rPr lang="en-US" altLang="zh-TW" sz="1400" i="1" dirty="0">
                <a:latin typeface="Arial" panose="020B0604020202020204" pitchFamily="34" charset="0"/>
                <a:cs typeface="Arial" panose="020B0604020202020204" pitchFamily="34" charset="0"/>
              </a:rPr>
              <a:t>Paid semiannual bond interest.</a:t>
            </a:r>
          </a:p>
        </p:txBody>
      </p:sp>
      <p:graphicFrame>
        <p:nvGraphicFramePr>
          <p:cNvPr id="15" name="表格 14"/>
          <p:cNvGraphicFramePr>
            <a:graphicFrameLocks noGrp="1"/>
          </p:cNvGraphicFramePr>
          <p:nvPr>
            <p:extLst>
              <p:ext uri="{D42A27DB-BD31-4B8C-83A1-F6EECF244321}">
                <p14:modId xmlns:p14="http://schemas.microsoft.com/office/powerpoint/2010/main" val="612865375"/>
              </p:ext>
            </p:extLst>
          </p:nvPr>
        </p:nvGraphicFramePr>
        <p:xfrm>
          <a:off x="1488499" y="5062538"/>
          <a:ext cx="5622472" cy="11144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lang="zh-TW" altLang="en-US" sz="1800" kern="1200" dirty="0">
                        <a:solidFill>
                          <a:srgbClr val="000000"/>
                        </a:solidFill>
                        <a:latin typeface="Arial" charset="0"/>
                        <a:ea typeface="新細明體" charset="-12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6" name="矩形 15"/>
          <p:cNvSpPr/>
          <p:nvPr/>
        </p:nvSpPr>
        <p:spPr>
          <a:xfrm>
            <a:off x="1492198" y="5062538"/>
            <a:ext cx="1800493"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Bonds Payable </a:t>
            </a:r>
            <a:endParaRPr lang="zh-TW" altLang="en-US" dirty="0">
              <a:solidFill>
                <a:srgbClr val="000000"/>
              </a:solidFill>
              <a:latin typeface="Arial" charset="0"/>
              <a:ea typeface="新細明體" charset="-120"/>
              <a:cs typeface="Arial" pitchFamily="34" charset="0"/>
            </a:endParaRPr>
          </a:p>
        </p:txBody>
      </p:sp>
      <p:sp>
        <p:nvSpPr>
          <p:cNvPr id="17" name="矩形 16"/>
          <p:cNvSpPr/>
          <p:nvPr/>
        </p:nvSpPr>
        <p:spPr>
          <a:xfrm>
            <a:off x="1695069" y="5433584"/>
            <a:ext cx="2003230" cy="369332"/>
          </a:xfrm>
          <a:prstGeom prst="rect">
            <a:avLst/>
          </a:prstGeom>
        </p:spPr>
        <p:txBody>
          <a:bodyPr wrap="square">
            <a:spAutoFit/>
          </a:bodyPr>
          <a:lstStyle/>
          <a:p>
            <a:r>
              <a:rPr lang="en-US" altLang="zh-TW" dirty="0">
                <a:solidFill>
                  <a:srgbClr val="000000"/>
                </a:solidFill>
                <a:latin typeface="Arial" charset="0"/>
                <a:ea typeface="新細明體" charset="-120"/>
                <a:cs typeface="Arial" pitchFamily="34" charset="0"/>
              </a:rPr>
              <a:t>Cash</a:t>
            </a:r>
            <a:endParaRPr lang="zh-TW" altLang="en-US" dirty="0">
              <a:solidFill>
                <a:srgbClr val="000000"/>
              </a:solidFill>
              <a:latin typeface="Arial" charset="0"/>
              <a:ea typeface="新細明體" charset="-120"/>
              <a:cs typeface="Arial" pitchFamily="34" charset="0"/>
            </a:endParaRPr>
          </a:p>
        </p:txBody>
      </p:sp>
      <p:sp>
        <p:nvSpPr>
          <p:cNvPr id="18" name="矩形 17"/>
          <p:cNvSpPr/>
          <p:nvPr/>
        </p:nvSpPr>
        <p:spPr>
          <a:xfrm>
            <a:off x="5071214" y="5063238"/>
            <a:ext cx="1018228"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100,000</a:t>
            </a:r>
            <a:endParaRPr lang="zh-TW" altLang="en-US" dirty="0">
              <a:solidFill>
                <a:srgbClr val="000000"/>
              </a:solidFill>
              <a:latin typeface="Arial" charset="0"/>
              <a:ea typeface="新細明體" charset="-120"/>
              <a:cs typeface="Arial" pitchFamily="34" charset="0"/>
            </a:endParaRPr>
          </a:p>
        </p:txBody>
      </p:sp>
      <p:sp>
        <p:nvSpPr>
          <p:cNvPr id="19" name="矩形 18"/>
          <p:cNvSpPr/>
          <p:nvPr/>
        </p:nvSpPr>
        <p:spPr>
          <a:xfrm>
            <a:off x="6111243" y="5431870"/>
            <a:ext cx="1018228"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100,000</a:t>
            </a:r>
            <a:endParaRPr lang="zh-TW" altLang="en-US" dirty="0">
              <a:solidFill>
                <a:srgbClr val="000000"/>
              </a:solidFill>
              <a:latin typeface="Arial" charset="0"/>
              <a:ea typeface="新細明體" charset="-120"/>
              <a:cs typeface="Arial" pitchFamily="34" charset="0"/>
            </a:endParaRPr>
          </a:p>
        </p:txBody>
      </p:sp>
      <p:sp>
        <p:nvSpPr>
          <p:cNvPr id="20" name="矩形 19"/>
          <p:cNvSpPr/>
          <p:nvPr/>
        </p:nvSpPr>
        <p:spPr>
          <a:xfrm>
            <a:off x="1907328" y="5834738"/>
            <a:ext cx="4953000" cy="307777"/>
          </a:xfrm>
          <a:prstGeom prst="rect">
            <a:avLst/>
          </a:prstGeom>
        </p:spPr>
        <p:txBody>
          <a:bodyPr wrap="square">
            <a:spAutoFit/>
          </a:bodyPr>
          <a:lstStyle/>
          <a:p>
            <a:pPr>
              <a:tabLst>
                <a:tab pos="6723063" algn="r"/>
                <a:tab pos="7799388" algn="r"/>
                <a:tab pos="8067675" algn="l"/>
              </a:tabLst>
            </a:pPr>
            <a:r>
              <a:rPr lang="en-US" altLang="zh-TW" sz="1400" i="1" dirty="0">
                <a:latin typeface="Arial" panose="020B0604020202020204" pitchFamily="34" charset="0"/>
                <a:cs typeface="Arial" panose="020B0604020202020204" pitchFamily="34" charset="0"/>
              </a:rPr>
              <a:t>Retired the $100,000, 10-year, 12% bonds.</a:t>
            </a:r>
          </a:p>
        </p:txBody>
      </p:sp>
      <p:sp>
        <p:nvSpPr>
          <p:cNvPr id="21" name="文字方塊 20"/>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42600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4" grpId="0"/>
      <p:bldP spid="16" grpId="0"/>
      <p:bldP spid="17" grpId="0"/>
      <p:bldP spid="18" grpId="0"/>
      <p:bldP spid="19" grpId="0"/>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p:cNvSpPr>
            <a:spLocks noGrp="1"/>
          </p:cNvSpPr>
          <p:nvPr>
            <p:ph idx="1"/>
          </p:nvPr>
        </p:nvSpPr>
        <p:spPr/>
        <p:txBody>
          <a:bodyPr/>
          <a:lstStyle/>
          <a:p>
            <a:pPr marL="0" indent="0">
              <a:buNone/>
            </a:pPr>
            <a:r>
              <a:rPr lang="en-US" altLang="zh-TW" b="1" dirty="0">
                <a:solidFill>
                  <a:srgbClr val="FFA54A"/>
                </a:solidFill>
              </a:rPr>
              <a:t>Illustration</a:t>
            </a:r>
          </a:p>
          <a:p>
            <a:pPr lvl="1"/>
            <a:r>
              <a:rPr lang="en-US" altLang="zh-TW" dirty="0"/>
              <a:t>Assume that the Central Trucking bonds are now selling in the bond market at 109 and are callable at 110. </a:t>
            </a:r>
          </a:p>
          <a:p>
            <a:pPr lvl="1"/>
            <a:r>
              <a:rPr lang="en-US" altLang="zh-TW" dirty="0"/>
              <a:t>The company decides to take advantage of the lower interest rate (8%) by issuing new bonds and using the proceeds to pay off the outstanding bonds. </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47</a:t>
            </a:fld>
            <a:endParaRPr lang="zh-TW" altLang="en-US" dirty="0"/>
          </a:p>
        </p:txBody>
      </p:sp>
      <p:sp>
        <p:nvSpPr>
          <p:cNvPr id="70658" name="標題 1"/>
          <p:cNvSpPr>
            <a:spLocks noGrp="1"/>
          </p:cNvSpPr>
          <p:nvPr>
            <p:ph type="title"/>
          </p:nvPr>
        </p:nvSpPr>
        <p:spPr/>
        <p:txBody>
          <a:bodyPr/>
          <a:lstStyle/>
          <a:p>
            <a:r>
              <a:rPr lang="en-US" altLang="zh-TW"/>
              <a:t>Bonds Retirements before Maturity</a:t>
            </a:r>
            <a:endParaRPr lang="zh-TW" altLang="en-US" dirty="0"/>
          </a:p>
        </p:txBody>
      </p:sp>
      <p:sp>
        <p:nvSpPr>
          <p:cNvPr id="6" name="文字方塊 5"/>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93604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p:cNvSpPr>
            <a:spLocks noGrp="1"/>
          </p:cNvSpPr>
          <p:nvPr>
            <p:ph idx="1"/>
          </p:nvPr>
        </p:nvSpPr>
        <p:spPr/>
        <p:txBody>
          <a:bodyPr/>
          <a:lstStyle/>
          <a:p>
            <a:pPr marL="0" indent="0">
              <a:buNone/>
            </a:pPr>
            <a:r>
              <a:rPr lang="en-US" altLang="zh-TW" b="1" dirty="0">
                <a:solidFill>
                  <a:srgbClr val="FFA54A"/>
                </a:solidFill>
              </a:rPr>
              <a:t>Illustration</a:t>
            </a:r>
          </a:p>
          <a:p>
            <a:pPr lvl="1"/>
            <a:r>
              <a:rPr lang="en-US" altLang="zh-TW" dirty="0"/>
              <a:t>Given that the bonds were issued at their face value, the penalty (the call premium) is $10,000. </a:t>
            </a:r>
          </a:p>
          <a:p>
            <a:pPr lvl="1"/>
            <a:r>
              <a:rPr lang="en-US" altLang="zh-TW" dirty="0"/>
              <a:t>The entry to record the retirement of the bonds at 110 is:</a:t>
            </a:r>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48</a:t>
            </a:fld>
            <a:endParaRPr lang="zh-TW" altLang="en-US" dirty="0"/>
          </a:p>
        </p:txBody>
      </p:sp>
      <p:sp>
        <p:nvSpPr>
          <p:cNvPr id="70658" name="標題 1"/>
          <p:cNvSpPr>
            <a:spLocks noGrp="1"/>
          </p:cNvSpPr>
          <p:nvPr>
            <p:ph type="title"/>
          </p:nvPr>
        </p:nvSpPr>
        <p:spPr/>
        <p:txBody>
          <a:bodyPr/>
          <a:lstStyle/>
          <a:p>
            <a:r>
              <a:rPr lang="en-US" altLang="zh-TW"/>
              <a:t>Bonds Retirements before Maturity</a:t>
            </a:r>
            <a:endParaRPr lang="zh-TW" altLang="en-US" dirty="0"/>
          </a:p>
        </p:txBody>
      </p:sp>
      <p:graphicFrame>
        <p:nvGraphicFramePr>
          <p:cNvPr id="8" name="表格 7"/>
          <p:cNvGraphicFramePr>
            <a:graphicFrameLocks noGrp="1"/>
          </p:cNvGraphicFramePr>
          <p:nvPr>
            <p:extLst>
              <p:ext uri="{D42A27DB-BD31-4B8C-83A1-F6EECF244321}">
                <p14:modId xmlns:p14="http://schemas.microsoft.com/office/powerpoint/2010/main" val="2022938948"/>
              </p:ext>
            </p:extLst>
          </p:nvPr>
        </p:nvGraphicFramePr>
        <p:xfrm>
          <a:off x="1977501" y="3803904"/>
          <a:ext cx="5622472" cy="1485900"/>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9" name="矩形 8"/>
          <p:cNvSpPr/>
          <p:nvPr/>
        </p:nvSpPr>
        <p:spPr>
          <a:xfrm>
            <a:off x="1981200" y="3803904"/>
            <a:ext cx="1800493" cy="369332"/>
          </a:xfrm>
          <a:prstGeom prst="rect">
            <a:avLst/>
          </a:prstGeom>
        </p:spPr>
        <p:txBody>
          <a:bodyPr wrap="none">
            <a:spAutoFit/>
          </a:bodyPr>
          <a:lstStyle/>
          <a:p>
            <a:r>
              <a:rPr lang="en-US" altLang="zh-TW" dirty="0">
                <a:solidFill>
                  <a:srgbClr val="000000"/>
                </a:solidFill>
                <a:latin typeface="Arial" charset="0"/>
                <a:ea typeface="新細明體" charset="-120"/>
                <a:cs typeface="Arial" pitchFamily="34" charset="0"/>
              </a:rPr>
              <a:t>Bonds Payable </a:t>
            </a:r>
            <a:endParaRPr lang="zh-TW" altLang="en-US" dirty="0">
              <a:solidFill>
                <a:srgbClr val="000000"/>
              </a:solidFill>
              <a:latin typeface="Arial" charset="0"/>
              <a:ea typeface="新細明體" charset="-120"/>
              <a:cs typeface="Arial" pitchFamily="34" charset="0"/>
            </a:endParaRPr>
          </a:p>
        </p:txBody>
      </p:sp>
      <p:sp>
        <p:nvSpPr>
          <p:cNvPr id="13" name="矩形 12"/>
          <p:cNvSpPr/>
          <p:nvPr/>
        </p:nvSpPr>
        <p:spPr>
          <a:xfrm>
            <a:off x="1981200" y="4184006"/>
            <a:ext cx="2895600" cy="369332"/>
          </a:xfrm>
          <a:prstGeom prst="rect">
            <a:avLst/>
          </a:prstGeom>
        </p:spPr>
        <p:txBody>
          <a:bodyPr wrap="square">
            <a:spAutoFit/>
          </a:bodyPr>
          <a:lstStyle/>
          <a:p>
            <a:r>
              <a:rPr lang="en-US" altLang="zh-TW" dirty="0">
                <a:solidFill>
                  <a:srgbClr val="000000"/>
                </a:solidFill>
                <a:latin typeface="Arial" charset="0"/>
                <a:ea typeface="新細明體" charset="-120"/>
                <a:cs typeface="Arial" pitchFamily="34" charset="0"/>
              </a:rPr>
              <a:t>Loss on Bond Retirement</a:t>
            </a:r>
            <a:endParaRPr lang="zh-TW" altLang="en-US" dirty="0">
              <a:solidFill>
                <a:srgbClr val="000000"/>
              </a:solidFill>
              <a:latin typeface="Arial" charset="0"/>
              <a:ea typeface="新細明體" charset="-120"/>
              <a:cs typeface="Arial" pitchFamily="34" charset="0"/>
            </a:endParaRPr>
          </a:p>
        </p:txBody>
      </p:sp>
      <p:sp>
        <p:nvSpPr>
          <p:cNvPr id="14" name="矩形 13"/>
          <p:cNvSpPr/>
          <p:nvPr/>
        </p:nvSpPr>
        <p:spPr>
          <a:xfrm>
            <a:off x="5560216" y="3804604"/>
            <a:ext cx="1018228"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100,000</a:t>
            </a:r>
            <a:endParaRPr lang="zh-TW" altLang="en-US" dirty="0">
              <a:solidFill>
                <a:srgbClr val="000000"/>
              </a:solidFill>
              <a:latin typeface="Arial" charset="0"/>
              <a:ea typeface="新細明體" charset="-120"/>
              <a:cs typeface="Arial" pitchFamily="34" charset="0"/>
            </a:endParaRPr>
          </a:p>
        </p:txBody>
      </p:sp>
      <p:sp>
        <p:nvSpPr>
          <p:cNvPr id="15" name="矩形 14"/>
          <p:cNvSpPr/>
          <p:nvPr/>
        </p:nvSpPr>
        <p:spPr>
          <a:xfrm>
            <a:off x="5688457" y="4184006"/>
            <a:ext cx="889987"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10,000</a:t>
            </a:r>
            <a:endParaRPr lang="zh-TW" altLang="en-US" dirty="0">
              <a:solidFill>
                <a:srgbClr val="000000"/>
              </a:solidFill>
              <a:latin typeface="Arial" charset="0"/>
              <a:ea typeface="新細明體" charset="-120"/>
              <a:cs typeface="Arial" pitchFamily="34" charset="0"/>
            </a:endParaRPr>
          </a:p>
        </p:txBody>
      </p:sp>
      <p:sp>
        <p:nvSpPr>
          <p:cNvPr id="16" name="矩形 15"/>
          <p:cNvSpPr/>
          <p:nvPr/>
        </p:nvSpPr>
        <p:spPr>
          <a:xfrm>
            <a:off x="2396330" y="4950023"/>
            <a:ext cx="4953000" cy="307777"/>
          </a:xfrm>
          <a:prstGeom prst="rect">
            <a:avLst/>
          </a:prstGeom>
        </p:spPr>
        <p:txBody>
          <a:bodyPr wrap="square">
            <a:spAutoFit/>
          </a:bodyPr>
          <a:lstStyle/>
          <a:p>
            <a:pPr>
              <a:tabLst>
                <a:tab pos="6723063" algn="r"/>
                <a:tab pos="7799388" algn="r"/>
                <a:tab pos="8067675" algn="l"/>
              </a:tabLst>
            </a:pPr>
            <a:r>
              <a:rPr lang="en-US" altLang="zh-TW" sz="1400" i="1" dirty="0">
                <a:latin typeface="Arial" panose="020B0604020202020204" pitchFamily="34" charset="0"/>
                <a:cs typeface="Arial" panose="020B0604020202020204" pitchFamily="34" charset="0"/>
              </a:rPr>
              <a:t> To retire $100,000 of bonds at a call price of 110.</a:t>
            </a:r>
          </a:p>
        </p:txBody>
      </p:sp>
      <p:sp>
        <p:nvSpPr>
          <p:cNvPr id="17" name="矩形 16"/>
          <p:cNvSpPr/>
          <p:nvPr/>
        </p:nvSpPr>
        <p:spPr>
          <a:xfrm>
            <a:off x="2190728" y="4569536"/>
            <a:ext cx="2990871" cy="369332"/>
          </a:xfrm>
          <a:prstGeom prst="rect">
            <a:avLst/>
          </a:prstGeom>
        </p:spPr>
        <p:txBody>
          <a:bodyPr wrap="square">
            <a:spAutoFit/>
          </a:bodyPr>
          <a:lstStyle/>
          <a:p>
            <a:r>
              <a:rPr lang="en-US" altLang="zh-TW" dirty="0">
                <a:solidFill>
                  <a:srgbClr val="000000"/>
                </a:solidFill>
                <a:latin typeface="Arial" charset="0"/>
                <a:ea typeface="新細明體" charset="-120"/>
                <a:cs typeface="Arial" pitchFamily="34" charset="0"/>
              </a:rPr>
              <a:t>Cash ($100,000 × 1.10)</a:t>
            </a:r>
            <a:endParaRPr lang="zh-TW" altLang="en-US" dirty="0">
              <a:solidFill>
                <a:srgbClr val="000000"/>
              </a:solidFill>
              <a:latin typeface="Arial" charset="0"/>
              <a:ea typeface="新細明體" charset="-120"/>
              <a:cs typeface="Arial" pitchFamily="34" charset="0"/>
            </a:endParaRPr>
          </a:p>
        </p:txBody>
      </p:sp>
      <p:sp>
        <p:nvSpPr>
          <p:cNvPr id="18" name="矩形 17"/>
          <p:cNvSpPr/>
          <p:nvPr/>
        </p:nvSpPr>
        <p:spPr>
          <a:xfrm>
            <a:off x="6606903" y="4567822"/>
            <a:ext cx="1018228" cy="369332"/>
          </a:xfrm>
          <a:prstGeom prst="rect">
            <a:avLst/>
          </a:prstGeom>
        </p:spPr>
        <p:txBody>
          <a:bodyPr wrap="none">
            <a:spAutoFit/>
          </a:bodyPr>
          <a:lstStyle/>
          <a:p>
            <a:pPr algn="r"/>
            <a:r>
              <a:rPr lang="en-US" altLang="zh-TW" dirty="0">
                <a:solidFill>
                  <a:srgbClr val="000000"/>
                </a:solidFill>
                <a:latin typeface="Arial" charset="0"/>
                <a:ea typeface="新細明體" charset="-120"/>
                <a:cs typeface="Arial" pitchFamily="34" charset="0"/>
              </a:rPr>
              <a:t>110,000</a:t>
            </a:r>
            <a:endParaRPr lang="zh-TW" altLang="en-US" dirty="0">
              <a:solidFill>
                <a:srgbClr val="000000"/>
              </a:solidFill>
              <a:latin typeface="Arial" charset="0"/>
              <a:ea typeface="新細明體" charset="-120"/>
              <a:cs typeface="Arial" pitchFamily="34" charset="0"/>
            </a:endParaRPr>
          </a:p>
        </p:txBody>
      </p:sp>
      <p:sp>
        <p:nvSpPr>
          <p:cNvPr id="19" name="文字方塊 18"/>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55092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4" grpId="0"/>
      <p:bldP spid="15" grpId="0"/>
      <p:bldP spid="16" grpId="0"/>
      <p:bldP spid="17" grpId="0"/>
      <p:bldP spid="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內容版面配置區 2"/>
          <p:cNvSpPr>
            <a:spLocks noGrp="1"/>
          </p:cNvSpPr>
          <p:nvPr>
            <p:ph idx="1"/>
          </p:nvPr>
        </p:nvSpPr>
        <p:spPr/>
        <p:txBody>
          <a:bodyPr>
            <a:normAutofit lnSpcReduction="10000"/>
          </a:bodyPr>
          <a:lstStyle/>
          <a:p>
            <a:r>
              <a:rPr lang="en-US" altLang="zh-TW" b="1" dirty="0"/>
              <a:t>For each of the following, determine if the bond will be sold at face value, at a premium, or at a discount:</a:t>
            </a:r>
          </a:p>
          <a:p>
            <a:pPr marL="457200" indent="-457200">
              <a:buFont typeface="+mj-lt"/>
              <a:buAutoNum type="arabicPeriod"/>
            </a:pPr>
            <a:r>
              <a:rPr lang="en-US" altLang="zh-TW" dirty="0"/>
              <a:t>A bond with a stated interest rate of 6% is being sold when the market rate of interest is 8%.</a:t>
            </a:r>
          </a:p>
          <a:p>
            <a:pPr marL="400050" lvl="1" indent="0">
              <a:buNone/>
            </a:pPr>
            <a:r>
              <a:rPr lang="en-US" altLang="zh-TW" dirty="0">
                <a:solidFill>
                  <a:schemeClr val="accent2">
                    <a:lumMod val="75000"/>
                  </a:schemeClr>
                </a:solidFill>
              </a:rPr>
              <a:t>The market rate is higher than the stated rate, so the company will have to sell the bonds at a discount.</a:t>
            </a:r>
            <a:endParaRPr lang="en-US" altLang="zh-TW" dirty="0">
              <a:solidFill>
                <a:schemeClr val="accent2">
                  <a:lumMod val="75000"/>
                </a:schemeClr>
              </a:solidFill>
              <a:ea typeface="新細明體" charset="-120"/>
            </a:endParaRPr>
          </a:p>
          <a:p>
            <a:pPr marL="457200" indent="-457200">
              <a:buFont typeface="+mj-lt"/>
              <a:buAutoNum type="arabicPeriod"/>
            </a:pPr>
            <a:r>
              <a:rPr lang="en-US" altLang="zh-TW" dirty="0"/>
              <a:t>A bond with a stated interest rate of 10% is being sold when the market rate of interest is 10%.</a:t>
            </a:r>
          </a:p>
          <a:p>
            <a:pPr marL="400050" lvl="1" indent="0">
              <a:buNone/>
            </a:pPr>
            <a:r>
              <a:rPr lang="en-US" altLang="zh-TW" dirty="0">
                <a:solidFill>
                  <a:schemeClr val="accent2">
                    <a:lumMod val="75000"/>
                  </a:schemeClr>
                </a:solidFill>
              </a:rPr>
              <a:t>The market rate is equal to the stated rate, so the company will sell the bonds at face value.</a:t>
            </a:r>
            <a:endParaRPr lang="en-US" altLang="zh-TW" dirty="0">
              <a:solidFill>
                <a:schemeClr val="accent2">
                  <a:lumMod val="75000"/>
                </a:schemeClr>
              </a:solidFill>
              <a:ea typeface="新細明體" charset="-120"/>
            </a:endParaRPr>
          </a:p>
          <a:p>
            <a:pPr marL="457200" indent="-457200">
              <a:buFont typeface="+mj-lt"/>
              <a:buAutoNum type="arabicPeriod"/>
            </a:pPr>
            <a:endParaRPr lang="en-US" altLang="zh-TW" dirty="0"/>
          </a:p>
        </p:txBody>
      </p:sp>
      <p:sp>
        <p:nvSpPr>
          <p:cNvPr id="5" name="投影片編號版面配置區 4"/>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49</a:t>
            </a:fld>
            <a:endParaRPr lang="zh-TW" altLang="en-US" dirty="0"/>
          </a:p>
        </p:txBody>
      </p:sp>
      <p:sp>
        <p:nvSpPr>
          <p:cNvPr id="73730" name="標題 1"/>
          <p:cNvSpPr>
            <a:spLocks noGrp="1"/>
          </p:cNvSpPr>
          <p:nvPr>
            <p:ph type="title"/>
          </p:nvPr>
        </p:nvSpPr>
        <p:spPr/>
        <p:txBody>
          <a:bodyPr/>
          <a:lstStyle/>
          <a:p>
            <a:r>
              <a:rPr lang="en-US" altLang="zh-TW" dirty="0"/>
              <a:t>Quiz Yourself</a:t>
            </a:r>
            <a:endParaRPr lang="zh-TW" altLang="en-US" dirty="0"/>
          </a:p>
        </p:txBody>
      </p:sp>
      <p:sp>
        <p:nvSpPr>
          <p:cNvPr id="6" name="文字方塊 5"/>
          <p:cNvSpPr txBox="1"/>
          <p:nvPr/>
        </p:nvSpPr>
        <p:spPr>
          <a:xfrm>
            <a:off x="8416933"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45129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2" end="2"/>
                                            </p:txEl>
                                          </p:spTgt>
                                        </p:tgtEl>
                                        <p:attrNameLst>
                                          <p:attrName>style.visibility</p:attrName>
                                        </p:attrNameLst>
                                      </p:cBhvr>
                                      <p:to>
                                        <p:strVal val="visible"/>
                                      </p:to>
                                    </p:set>
                                    <p:anim calcmode="lin" valueType="num">
                                      <p:cBhvr additive="base">
                                        <p:cTn id="7"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3731">
                                            <p:txEl>
                                              <p:pRg st="4" end="4"/>
                                            </p:txEl>
                                          </p:spTgt>
                                        </p:tgtEl>
                                        <p:attrNameLst>
                                          <p:attrName>style.visibility</p:attrName>
                                        </p:attrNameLst>
                                      </p:cBhvr>
                                      <p:to>
                                        <p:strVal val="visible"/>
                                      </p:to>
                                    </p:set>
                                    <p:anim calcmode="lin" valueType="num">
                                      <p:cBhvr additive="base">
                                        <p:cTn id="17" dur="500" fill="hold"/>
                                        <p:tgtEl>
                                          <p:spTgt spid="7373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37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內容版面配置區 2"/>
          <p:cNvSpPr>
            <a:spLocks noGrp="1"/>
          </p:cNvSpPr>
          <p:nvPr>
            <p:ph idx="1"/>
          </p:nvPr>
        </p:nvSpPr>
        <p:spPr/>
        <p:txBody>
          <a:bodyPr/>
          <a:lstStyle/>
          <a:p>
            <a:pPr marL="0" indent="0">
              <a:buNone/>
            </a:pPr>
            <a:r>
              <a:rPr lang="en-US" altLang="zh-TW" b="1" dirty="0">
                <a:solidFill>
                  <a:srgbClr val="FFA54A"/>
                </a:solidFill>
              </a:rPr>
              <a:t>Computing the Present Value of a Single Amount</a:t>
            </a:r>
          </a:p>
          <a:p>
            <a:pPr lvl="1"/>
            <a:r>
              <a:rPr lang="en-US" altLang="zh-TW" dirty="0"/>
              <a:t>Assume that $10,000 is to be paid four years from today when the interest rate is 10%. </a:t>
            </a:r>
            <a:endParaRPr lang="zh-TW" altLang="en-US" dirty="0"/>
          </a:p>
        </p:txBody>
      </p:sp>
      <p:sp>
        <p:nvSpPr>
          <p:cNvPr id="4" name="投影片編號版面配置區 3"/>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5</a:t>
            </a:fld>
            <a:endParaRPr lang="zh-TW" altLang="en-US" dirty="0"/>
          </a:p>
        </p:txBody>
      </p:sp>
      <p:sp>
        <p:nvSpPr>
          <p:cNvPr id="16386" name="標題 1"/>
          <p:cNvSpPr>
            <a:spLocks noGrp="1"/>
          </p:cNvSpPr>
          <p:nvPr>
            <p:ph type="title"/>
          </p:nvPr>
        </p:nvSpPr>
        <p:spPr/>
        <p:txBody>
          <a:bodyPr/>
          <a:lstStyle/>
          <a:p>
            <a:r>
              <a:rPr lang="en-US" altLang="zh-TW" dirty="0"/>
              <a:t>Present Value and Future Value Concepts</a:t>
            </a:r>
            <a:endParaRPr lang="zh-TW" altLang="en-US" dirty="0"/>
          </a:p>
        </p:txBody>
      </p:sp>
      <p:graphicFrame>
        <p:nvGraphicFramePr>
          <p:cNvPr id="10" name="Content Placeholder 8"/>
          <p:cNvGraphicFramePr>
            <a:graphicFrameLocks/>
          </p:cNvGraphicFramePr>
          <p:nvPr>
            <p:extLst>
              <p:ext uri="{D42A27DB-BD31-4B8C-83A1-F6EECF244321}">
                <p14:modId xmlns:p14="http://schemas.microsoft.com/office/powerpoint/2010/main" val="1498478000"/>
              </p:ext>
            </p:extLst>
          </p:nvPr>
        </p:nvGraphicFramePr>
        <p:xfrm>
          <a:off x="2650372" y="3381771"/>
          <a:ext cx="4165240" cy="1371600"/>
        </p:xfrm>
        <a:graphic>
          <a:graphicData uri="http://schemas.openxmlformats.org/drawingml/2006/table">
            <a:tbl>
              <a:tblPr/>
              <a:tblGrid>
                <a:gridCol w="714041">
                  <a:extLst>
                    <a:ext uri="{9D8B030D-6E8A-4147-A177-3AD203B41FA5}">
                      <a16:colId xmlns:a16="http://schemas.microsoft.com/office/drawing/2014/main" val="20000"/>
                    </a:ext>
                  </a:extLst>
                </a:gridCol>
                <a:gridCol w="654538">
                  <a:extLst>
                    <a:ext uri="{9D8B030D-6E8A-4147-A177-3AD203B41FA5}">
                      <a16:colId xmlns:a16="http://schemas.microsoft.com/office/drawing/2014/main" val="20001"/>
                    </a:ext>
                  </a:extLst>
                </a:gridCol>
                <a:gridCol w="714041">
                  <a:extLst>
                    <a:ext uri="{9D8B030D-6E8A-4147-A177-3AD203B41FA5}">
                      <a16:colId xmlns:a16="http://schemas.microsoft.com/office/drawing/2014/main" val="20002"/>
                    </a:ext>
                  </a:extLst>
                </a:gridCol>
                <a:gridCol w="714041">
                  <a:extLst>
                    <a:ext uri="{9D8B030D-6E8A-4147-A177-3AD203B41FA5}">
                      <a16:colId xmlns:a16="http://schemas.microsoft.com/office/drawing/2014/main" val="20003"/>
                    </a:ext>
                  </a:extLst>
                </a:gridCol>
                <a:gridCol w="714041">
                  <a:extLst>
                    <a:ext uri="{9D8B030D-6E8A-4147-A177-3AD203B41FA5}">
                      <a16:colId xmlns:a16="http://schemas.microsoft.com/office/drawing/2014/main" val="20004"/>
                    </a:ext>
                  </a:extLst>
                </a:gridCol>
                <a:gridCol w="654538">
                  <a:extLst>
                    <a:ext uri="{9D8B030D-6E8A-4147-A177-3AD203B41FA5}">
                      <a16:colId xmlns:a16="http://schemas.microsoft.com/office/drawing/2014/main" val="20005"/>
                    </a:ext>
                  </a:extLst>
                </a:gridCol>
              </a:tblGrid>
              <a:tr h="1962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ea typeface="新細明體" charset="-120"/>
                        </a:rPr>
                        <a:t>Period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a:ln>
                            <a:noFill/>
                          </a:ln>
                          <a:solidFill>
                            <a:schemeClr val="tx1"/>
                          </a:solidFill>
                          <a:effectLst/>
                          <a:latin typeface="Arial" charset="0"/>
                          <a:ea typeface="新細明體"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a:ln>
                            <a:noFill/>
                          </a:ln>
                          <a:solidFill>
                            <a:schemeClr val="tx1"/>
                          </a:solidFill>
                          <a:effectLst/>
                          <a:latin typeface="Arial" charset="0"/>
                          <a:ea typeface="新細明體"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a:ln>
                            <a:noFill/>
                          </a:ln>
                          <a:solidFill>
                            <a:schemeClr val="tx1"/>
                          </a:solidFill>
                          <a:effectLst/>
                          <a:latin typeface="Arial" charset="0"/>
                          <a:ea typeface="新細明體"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62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0.9346</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0.9259</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0.9174</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0.9091</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0.8929</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extLst>
                  <a:ext uri="{0D108BD9-81ED-4DB2-BD59-A6C34878D82A}">
                    <a16:rowId xmlns:a16="http://schemas.microsoft.com/office/drawing/2014/main" val="10001"/>
                  </a:ext>
                </a:extLst>
              </a:tr>
              <a:tr h="1962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0.8734</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0.8573</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0.8417</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0.8264</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0.7972</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62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0.8163</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0.7938</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0.7722</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0.7513</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0.7118</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extLst>
                  <a:ext uri="{0D108BD9-81ED-4DB2-BD59-A6C34878D82A}">
                    <a16:rowId xmlns:a16="http://schemas.microsoft.com/office/drawing/2014/main" val="10003"/>
                  </a:ext>
                </a:extLst>
              </a:tr>
              <a:tr h="1962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0.7629</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0.7350</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0.7084</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0.6830</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0.6355</a:t>
                      </a:r>
                    </a:p>
                  </a:txBody>
                  <a:tcPr marL="88084" marR="8808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 name="Oval 649"/>
          <p:cNvSpPr>
            <a:spLocks noChangeArrowheads="1"/>
          </p:cNvSpPr>
          <p:nvPr/>
        </p:nvSpPr>
        <p:spPr bwMode="auto">
          <a:xfrm>
            <a:off x="5432632" y="4487769"/>
            <a:ext cx="756180" cy="306522"/>
          </a:xfrm>
          <a:prstGeom prst="ellipse">
            <a:avLst/>
          </a:prstGeom>
          <a:solidFill>
            <a:schemeClr val="bg1">
              <a:alpha val="0"/>
            </a:schemeClr>
          </a:solidFill>
          <a:ln w="38100" algn="ctr">
            <a:solidFill>
              <a:srgbClr val="C00000"/>
            </a:solidFill>
            <a:round/>
            <a:headEnd/>
            <a:tailEnd/>
          </a:ln>
        </p:spPr>
        <p:txBody>
          <a:bodyPr wrap="none" anchor="ctr"/>
          <a:lstStyle/>
          <a:p>
            <a:endParaRPr lang="zh-TW" altLang="zh-TW">
              <a:ea typeface="新細明體" charset="-120"/>
            </a:endParaRPr>
          </a:p>
        </p:txBody>
      </p:sp>
      <p:sp>
        <p:nvSpPr>
          <p:cNvPr id="9" name="文字方塊 8"/>
          <p:cNvSpPr txBox="1"/>
          <p:nvPr/>
        </p:nvSpPr>
        <p:spPr>
          <a:xfrm>
            <a:off x="843168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pic>
        <p:nvPicPr>
          <p:cNvPr id="2" name="圖片 1"/>
          <p:cNvPicPr>
            <a:picLocks noChangeAspect="1"/>
          </p:cNvPicPr>
          <p:nvPr/>
        </p:nvPicPr>
        <p:blipFill>
          <a:blip r:embed="rId2"/>
          <a:stretch>
            <a:fillRect/>
          </a:stretch>
        </p:blipFill>
        <p:spPr>
          <a:xfrm>
            <a:off x="355601" y="4973679"/>
            <a:ext cx="8415866" cy="1203284"/>
          </a:xfrm>
          <a:prstGeom prst="rect">
            <a:avLst/>
          </a:prstGeom>
        </p:spPr>
      </p:pic>
      <p:sp>
        <p:nvSpPr>
          <p:cNvPr id="3" name="矩形 2"/>
          <p:cNvSpPr/>
          <p:nvPr/>
        </p:nvSpPr>
        <p:spPr>
          <a:xfrm>
            <a:off x="2434497" y="2923893"/>
            <a:ext cx="4673395" cy="369332"/>
          </a:xfrm>
          <a:prstGeom prst="rect">
            <a:avLst/>
          </a:prstGeom>
        </p:spPr>
        <p:txBody>
          <a:bodyPr wrap="none">
            <a:spAutoFit/>
          </a:bodyPr>
          <a:lstStyle/>
          <a:p>
            <a:pPr marL="0" lvl="1"/>
            <a:r>
              <a:rPr lang="en-US" altLang="zh-TW" dirty="0">
                <a:latin typeface="Arial" panose="020B0604020202020204" pitchFamily="34" charset="0"/>
                <a:cs typeface="Arial" panose="020B0604020202020204" pitchFamily="34" charset="0"/>
              </a:rPr>
              <a:t>Present Value Table (Appendix D, Table Ⅰ) </a:t>
            </a:r>
            <a:endParaRPr lang="zh-TW"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00782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內容版面配置區 2"/>
          <p:cNvSpPr>
            <a:spLocks noGrp="1"/>
          </p:cNvSpPr>
          <p:nvPr>
            <p:ph idx="1"/>
          </p:nvPr>
        </p:nvSpPr>
        <p:spPr/>
        <p:txBody>
          <a:bodyPr/>
          <a:lstStyle/>
          <a:p>
            <a:pPr marL="457200" indent="-457200">
              <a:buFont typeface="+mj-lt"/>
              <a:buAutoNum type="arabicPeriod" startAt="3"/>
            </a:pPr>
            <a:r>
              <a:rPr lang="en-US" altLang="zh-TW" dirty="0"/>
              <a:t>A bond with a stated interest rate of 8% is being sold when the market rate of interest is 6%.</a:t>
            </a:r>
          </a:p>
          <a:p>
            <a:pPr marL="400050" lvl="1" indent="0">
              <a:buNone/>
            </a:pPr>
            <a:r>
              <a:rPr lang="en-US" altLang="zh-TW" dirty="0">
                <a:solidFill>
                  <a:schemeClr val="accent2">
                    <a:lumMod val="75000"/>
                  </a:schemeClr>
                </a:solidFill>
              </a:rPr>
              <a:t>The market rate is lower than the stated rate, so the company will be able to sell the bonds at a premium.</a:t>
            </a:r>
            <a:endParaRPr lang="zh-TW" altLang="en-US" dirty="0">
              <a:solidFill>
                <a:schemeClr val="accent2">
                  <a:lumMod val="75000"/>
                </a:schemeClr>
              </a:solidFill>
              <a:ea typeface="新細明體" charset="-120"/>
            </a:endParaRPr>
          </a:p>
          <a:p>
            <a:pPr marL="457200" indent="-457200">
              <a:buFont typeface="+mj-lt"/>
              <a:buAutoNum type="arabicPeriod" startAt="3"/>
            </a:pPr>
            <a:endParaRPr lang="en-US" altLang="zh-TW" dirty="0"/>
          </a:p>
          <a:p>
            <a:pPr marL="0" indent="0">
              <a:buNone/>
            </a:pPr>
            <a:endParaRPr lang="zh-TW" altLang="en-US"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50</a:t>
            </a:fld>
            <a:endParaRPr lang="zh-TW" altLang="en-US" dirty="0"/>
          </a:p>
        </p:txBody>
      </p:sp>
      <p:sp>
        <p:nvSpPr>
          <p:cNvPr id="73730" name="標題 1"/>
          <p:cNvSpPr>
            <a:spLocks noGrp="1"/>
          </p:cNvSpPr>
          <p:nvPr>
            <p:ph type="title"/>
          </p:nvPr>
        </p:nvSpPr>
        <p:spPr/>
        <p:txBody>
          <a:bodyPr/>
          <a:lstStyle/>
          <a:p>
            <a:r>
              <a:rPr lang="en-US" altLang="zh-TW" dirty="0"/>
              <a:t>Quiz Yourself</a:t>
            </a:r>
            <a:endParaRPr lang="zh-TW" altLang="en-US" dirty="0"/>
          </a:p>
        </p:txBody>
      </p:sp>
      <p:sp>
        <p:nvSpPr>
          <p:cNvPr id="6" name="文字方塊 5"/>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3954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anim calcmode="lin" valueType="num">
                                      <p:cBhvr additive="base">
                                        <p:cTn id="7" dur="500" fill="hold"/>
                                        <p:tgtEl>
                                          <p:spTgt spid="737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endParaRPr lang="en-US" altLang="zh-TW"/>
          </a:p>
          <a:p>
            <a:pPr>
              <a:defRPr/>
            </a:pPr>
            <a:fld id="{7EC5196E-6DE0-413B-B515-7F1EDB6EC62F}" type="slidenum">
              <a:rPr lang="zh-TW" altLang="en-US" smtClean="0"/>
              <a:pPr>
                <a:defRPr/>
              </a:pPr>
              <a:t>51</a:t>
            </a:fld>
            <a:endParaRPr lang="zh-TW" altLang="en-US" dirty="0"/>
          </a:p>
        </p:txBody>
      </p:sp>
      <p:sp>
        <p:nvSpPr>
          <p:cNvPr id="76802" name="Rectangle 2"/>
          <p:cNvSpPr>
            <a:spLocks noGrp="1" noChangeArrowheads="1"/>
          </p:cNvSpPr>
          <p:nvPr>
            <p:ph type="title"/>
          </p:nvPr>
        </p:nvSpPr>
        <p:spPr/>
        <p:txBody>
          <a:bodyPr/>
          <a:lstStyle/>
          <a:p>
            <a:r>
              <a:rPr lang="en-US" altLang="zh-TW" dirty="0"/>
              <a:t>Debt-Related Financial Ratios</a:t>
            </a:r>
          </a:p>
        </p:txBody>
      </p:sp>
      <p:sp>
        <p:nvSpPr>
          <p:cNvPr id="207875" name="Rectangle 3"/>
          <p:cNvSpPr>
            <a:spLocks noGrp="1" noChangeArrowheads="1"/>
          </p:cNvSpPr>
          <p:nvPr>
            <p:ph idx="1"/>
          </p:nvPr>
        </p:nvSpPr>
        <p:spPr/>
        <p:txBody>
          <a:bodyPr/>
          <a:lstStyle/>
          <a:p>
            <a:pPr marL="0" indent="0">
              <a:buNone/>
            </a:pPr>
            <a:r>
              <a:rPr lang="en-US" altLang="zh-TW" b="1" dirty="0">
                <a:solidFill>
                  <a:srgbClr val="FFA54A"/>
                </a:solidFill>
              </a:rPr>
              <a:t>Debt Ratio  </a:t>
            </a:r>
            <a:endParaRPr lang="en-US" altLang="zh-TW" b="1" dirty="0">
              <a:solidFill>
                <a:srgbClr val="FFA54A"/>
              </a:solidFill>
              <a:latin typeface="微軟正黑體" panose="020B0604030504040204" pitchFamily="34" charset="-120"/>
              <a:ea typeface="微軟正黑體" panose="020B0604030504040204" pitchFamily="34" charset="-120"/>
            </a:endParaRPr>
          </a:p>
          <a:p>
            <a:pPr lvl="1"/>
            <a:r>
              <a:rPr lang="en-US" altLang="zh-TW" dirty="0"/>
              <a:t>Represents the amount of assets financed through debt.</a:t>
            </a:r>
          </a:p>
          <a:p>
            <a:pPr lvl="1"/>
            <a:endParaRPr lang="en-US" altLang="zh-TW" dirty="0"/>
          </a:p>
          <a:p>
            <a:pPr lvl="1"/>
            <a:endParaRPr lang="en-US" altLang="zh-TW" dirty="0"/>
          </a:p>
          <a:p>
            <a:pPr lvl="1"/>
            <a:r>
              <a:rPr lang="en-US" altLang="zh-TW" dirty="0"/>
              <a:t>The debt ratio for Disney for 2015 is calculated as follows (the numbers are in millions):</a:t>
            </a:r>
          </a:p>
          <a:p>
            <a:pPr lvl="1"/>
            <a:endParaRPr lang="en-US" altLang="zh-TW" dirty="0"/>
          </a:p>
          <a:p>
            <a:pPr lvl="1">
              <a:lnSpc>
                <a:spcPct val="150000"/>
              </a:lnSpc>
            </a:pPr>
            <a:endParaRPr lang="en-US" altLang="zh-TW" dirty="0"/>
          </a:p>
          <a:p>
            <a:pPr lvl="1"/>
            <a:endParaRPr lang="en-US" altLang="zh-TW" dirty="0"/>
          </a:p>
          <a:p>
            <a:pPr lvl="1"/>
            <a:endParaRPr lang="en-US" altLang="zh-TW" dirty="0"/>
          </a:p>
          <a:p>
            <a:endParaRPr lang="en-US" altLang="zh-TW" dirty="0"/>
          </a:p>
          <a:p>
            <a:endParaRPr lang="en-US" altLang="zh-TW" dirty="0"/>
          </a:p>
        </p:txBody>
      </p:sp>
      <p:sp>
        <p:nvSpPr>
          <p:cNvPr id="25" name="矩形 24"/>
          <p:cNvSpPr/>
          <p:nvPr/>
        </p:nvSpPr>
        <p:spPr>
          <a:xfrm>
            <a:off x="5435934" y="108149"/>
            <a:ext cx="3708066"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Using Debt-Related Financial Ratios</a:t>
            </a:r>
          </a:p>
        </p:txBody>
      </p:sp>
      <p:grpSp>
        <p:nvGrpSpPr>
          <p:cNvPr id="6" name="群組 5"/>
          <p:cNvGrpSpPr/>
          <p:nvPr/>
        </p:nvGrpSpPr>
        <p:grpSpPr>
          <a:xfrm>
            <a:off x="2260361" y="2806581"/>
            <a:ext cx="4320819" cy="933882"/>
            <a:chOff x="2285999" y="3276600"/>
            <a:chExt cx="4320819" cy="933882"/>
          </a:xfrm>
        </p:grpSpPr>
        <p:sp>
          <p:nvSpPr>
            <p:cNvPr id="19" name="矩形 18"/>
            <p:cNvSpPr/>
            <p:nvPr/>
          </p:nvSpPr>
          <p:spPr>
            <a:xfrm>
              <a:off x="2285999" y="3276600"/>
              <a:ext cx="4320819" cy="93388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438400" y="3502967"/>
              <a:ext cx="1524000" cy="461665"/>
            </a:xfrm>
            <a:prstGeom prst="rect">
              <a:avLst/>
            </a:prstGeom>
          </p:spPr>
          <p:txBody>
            <a:bodyPr wrap="square">
              <a:spAutoFit/>
            </a:bodyPr>
            <a:lstStyle/>
            <a:p>
              <a:r>
                <a:rPr lang="en-US" altLang="zh-TW" sz="2400" dirty="0">
                  <a:latin typeface="Arial" panose="020B0604020202020204" pitchFamily="34" charset="0"/>
                  <a:cs typeface="Arial" panose="020B0604020202020204" pitchFamily="34" charset="0"/>
                </a:rPr>
                <a:t>Debt ratio </a:t>
              </a:r>
            </a:p>
          </p:txBody>
        </p:sp>
        <p:sp>
          <p:nvSpPr>
            <p:cNvPr id="14" name="矩形 13"/>
            <p:cNvSpPr/>
            <p:nvPr/>
          </p:nvSpPr>
          <p:spPr>
            <a:xfrm>
              <a:off x="4222375" y="3306633"/>
              <a:ext cx="2209800" cy="461665"/>
            </a:xfrm>
            <a:prstGeom prst="rect">
              <a:avLst/>
            </a:prstGeom>
          </p:spPr>
          <p:txBody>
            <a:bodyPr wrap="square">
              <a:spAutoFit/>
            </a:bodyPr>
            <a:lstStyle/>
            <a:p>
              <a:r>
                <a:rPr lang="en-US" altLang="zh-TW" sz="2400" dirty="0">
                  <a:latin typeface="Arial" panose="020B0604020202020204" pitchFamily="34" charset="0"/>
                  <a:cs typeface="Arial" panose="020B0604020202020204" pitchFamily="34" charset="0"/>
                </a:rPr>
                <a:t>Total liabilities</a:t>
              </a:r>
            </a:p>
          </p:txBody>
        </p:sp>
        <p:sp>
          <p:nvSpPr>
            <p:cNvPr id="15" name="文字方塊 14"/>
            <p:cNvSpPr txBox="1"/>
            <p:nvPr/>
          </p:nvSpPr>
          <p:spPr>
            <a:xfrm>
              <a:off x="3886200" y="3537466"/>
              <a:ext cx="381000" cy="461665"/>
            </a:xfrm>
            <a:prstGeom prst="rect">
              <a:avLst/>
            </a:prstGeom>
            <a:noFill/>
          </p:spPr>
          <p:txBody>
            <a:bodyPr wrap="square" rtlCol="0">
              <a:spAutoFit/>
            </a:bodyPr>
            <a:lstStyle/>
            <a:p>
              <a:r>
                <a:rPr lang="en-US" altLang="zh-TW" sz="2400" dirty="0"/>
                <a:t>=</a:t>
              </a:r>
              <a:endParaRPr lang="zh-TW" altLang="en-US" sz="2400" dirty="0"/>
            </a:p>
          </p:txBody>
        </p:sp>
        <p:cxnSp>
          <p:nvCxnSpPr>
            <p:cNvPr id="17" name="直線接點 16"/>
            <p:cNvCxnSpPr/>
            <p:nvPr/>
          </p:nvCxnSpPr>
          <p:spPr>
            <a:xfrm>
              <a:off x="4222375" y="3760695"/>
              <a:ext cx="2102225" cy="76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297550" y="3748817"/>
              <a:ext cx="1809663" cy="461665"/>
            </a:xfrm>
            <a:prstGeom prst="rect">
              <a:avLst/>
            </a:prstGeom>
          </p:spPr>
          <p:txBody>
            <a:bodyPr wrap="none">
              <a:spAutoFit/>
            </a:bodyPr>
            <a:lstStyle/>
            <a:p>
              <a:r>
                <a:rPr lang="en-US" altLang="zh-TW" sz="2400" dirty="0">
                  <a:latin typeface="Arial" panose="020B0604020202020204" pitchFamily="34" charset="0"/>
                  <a:cs typeface="Arial" panose="020B0604020202020204" pitchFamily="34" charset="0"/>
                </a:rPr>
                <a:t>Total assets</a:t>
              </a:r>
              <a:endParaRPr lang="zh-TW" altLang="en-US" sz="2400" dirty="0">
                <a:latin typeface="Arial" panose="020B0604020202020204" pitchFamily="34" charset="0"/>
                <a:cs typeface="Arial" panose="020B0604020202020204" pitchFamily="34" charset="0"/>
              </a:endParaRPr>
            </a:p>
          </p:txBody>
        </p:sp>
      </p:grpSp>
      <p:sp>
        <p:nvSpPr>
          <p:cNvPr id="16" name="文字方塊 15"/>
          <p:cNvSpPr txBox="1"/>
          <p:nvPr/>
        </p:nvSpPr>
        <p:spPr>
          <a:xfrm>
            <a:off x="8402179" y="786441"/>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grpSp>
        <p:nvGrpSpPr>
          <p:cNvPr id="27" name="群組 26"/>
          <p:cNvGrpSpPr/>
          <p:nvPr/>
        </p:nvGrpSpPr>
        <p:grpSpPr>
          <a:xfrm>
            <a:off x="2260361" y="5082311"/>
            <a:ext cx="4320819" cy="976200"/>
            <a:chOff x="2361492" y="3066813"/>
            <a:chExt cx="4320819" cy="976200"/>
          </a:xfrm>
        </p:grpSpPr>
        <p:sp>
          <p:nvSpPr>
            <p:cNvPr id="28" name="矩形 27"/>
            <p:cNvSpPr/>
            <p:nvPr/>
          </p:nvSpPr>
          <p:spPr>
            <a:xfrm>
              <a:off x="2361492" y="3066813"/>
              <a:ext cx="4320819" cy="9762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2459448" y="3282733"/>
              <a:ext cx="1784463" cy="461665"/>
            </a:xfrm>
            <a:prstGeom prst="rect">
              <a:avLst/>
            </a:prstGeom>
          </p:spPr>
          <p:txBody>
            <a:bodyPr wrap="none">
              <a:spAutoFit/>
            </a:bodyPr>
            <a:lstStyle/>
            <a:p>
              <a:r>
                <a:rPr lang="en-US" altLang="zh-TW" sz="2400" dirty="0">
                  <a:latin typeface="Arial" panose="020B0604020202020204" pitchFamily="34" charset="0"/>
                  <a:cs typeface="Arial" panose="020B0604020202020204" pitchFamily="34" charset="0"/>
                </a:rPr>
                <a:t>Debt ratio =</a:t>
              </a:r>
              <a:endParaRPr lang="zh-TW" altLang="en-US" sz="2400" dirty="0">
                <a:latin typeface="Arial" panose="020B0604020202020204" pitchFamily="34" charset="0"/>
                <a:cs typeface="Arial" panose="020B0604020202020204" pitchFamily="34" charset="0"/>
              </a:endParaRPr>
            </a:p>
          </p:txBody>
        </p:sp>
        <p:sp>
          <p:nvSpPr>
            <p:cNvPr id="30" name="矩形 29"/>
            <p:cNvSpPr/>
            <p:nvPr/>
          </p:nvSpPr>
          <p:spPr>
            <a:xfrm>
              <a:off x="4158746" y="3072534"/>
              <a:ext cx="1295400" cy="461665"/>
            </a:xfrm>
            <a:prstGeom prst="rect">
              <a:avLst/>
            </a:prstGeom>
          </p:spPr>
          <p:txBody>
            <a:bodyPr wrap="square">
              <a:spAutoFit/>
            </a:bodyPr>
            <a:lstStyle/>
            <a:p>
              <a:r>
                <a:rPr lang="en-US" altLang="zh-TW" sz="2400" dirty="0">
                  <a:latin typeface="Arial" panose="020B0604020202020204" pitchFamily="34" charset="0"/>
                  <a:cs typeface="Arial" panose="020B0604020202020204" pitchFamily="34" charset="0"/>
                </a:rPr>
                <a:t>$39,527</a:t>
              </a:r>
            </a:p>
          </p:txBody>
        </p:sp>
        <p:sp>
          <p:nvSpPr>
            <p:cNvPr id="31" name="矩形 30"/>
            <p:cNvSpPr/>
            <p:nvPr/>
          </p:nvSpPr>
          <p:spPr>
            <a:xfrm>
              <a:off x="5359513" y="3282733"/>
              <a:ext cx="1322798" cy="461665"/>
            </a:xfrm>
            <a:prstGeom prst="rect">
              <a:avLst/>
            </a:prstGeom>
          </p:spPr>
          <p:txBody>
            <a:bodyPr wrap="none">
              <a:spAutoFit/>
            </a:bodyPr>
            <a:lstStyle/>
            <a:p>
              <a:r>
                <a:rPr lang="en-US" altLang="zh-TW" sz="2400" dirty="0">
                  <a:latin typeface="Arial" panose="020B0604020202020204" pitchFamily="34" charset="0"/>
                  <a:cs typeface="Arial" panose="020B0604020202020204" pitchFamily="34" charset="0"/>
                </a:rPr>
                <a:t>= 44.8%</a:t>
              </a:r>
            </a:p>
          </p:txBody>
        </p:sp>
        <p:cxnSp>
          <p:nvCxnSpPr>
            <p:cNvPr id="32" name="直線接點 31"/>
            <p:cNvCxnSpPr/>
            <p:nvPr/>
          </p:nvCxnSpPr>
          <p:spPr>
            <a:xfrm flipV="1">
              <a:off x="4234946" y="3534199"/>
              <a:ext cx="1143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158746" y="3561423"/>
              <a:ext cx="1298753" cy="461665"/>
            </a:xfrm>
            <a:prstGeom prst="rect">
              <a:avLst/>
            </a:prstGeom>
          </p:spPr>
          <p:txBody>
            <a:bodyPr wrap="none">
              <a:spAutoFit/>
            </a:bodyPr>
            <a:lstStyle/>
            <a:p>
              <a:r>
                <a:rPr lang="en-US" altLang="zh-TW" sz="2400" dirty="0">
                  <a:latin typeface="Arial" panose="020B0604020202020204" pitchFamily="34" charset="0"/>
                  <a:cs typeface="Arial" panose="020B0604020202020204" pitchFamily="34" charset="0"/>
                </a:rPr>
                <a:t>$88,182</a:t>
              </a:r>
              <a:endParaRPr lang="zh-TW" altLang="en-US" sz="2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04138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ChangeArrowheads="1"/>
          </p:cNvSpPr>
          <p:nvPr>
            <p:ph idx="1"/>
          </p:nvPr>
        </p:nvSpPr>
        <p:spPr>
          <a:xfrm>
            <a:off x="355601" y="1334321"/>
            <a:ext cx="8415866" cy="4712230"/>
          </a:xfrm>
        </p:spPr>
        <p:txBody>
          <a:bodyPr/>
          <a:lstStyle/>
          <a:p>
            <a:pPr marL="0" indent="0">
              <a:buNone/>
            </a:pPr>
            <a:r>
              <a:rPr lang="en-US" altLang="zh-TW" b="1" dirty="0">
                <a:solidFill>
                  <a:srgbClr val="FFA54A"/>
                </a:solidFill>
              </a:rPr>
              <a:t>Debt-to-Equity Ratio  </a:t>
            </a:r>
            <a:endParaRPr lang="en-US" altLang="zh-TW" b="1" dirty="0">
              <a:solidFill>
                <a:srgbClr val="FFA54A"/>
              </a:solidFill>
              <a:latin typeface="微軟正黑體" panose="020B0604030504040204" pitchFamily="34" charset="-120"/>
              <a:ea typeface="微軟正黑體" panose="020B0604030504040204" pitchFamily="34" charset="-120"/>
            </a:endParaRPr>
          </a:p>
          <a:p>
            <a:pPr lvl="1"/>
            <a:r>
              <a:rPr lang="en-US" altLang="zh-TW" dirty="0"/>
              <a:t>The number of dollars of debt for every dollar invested by stockholders.</a:t>
            </a:r>
          </a:p>
          <a:p>
            <a:pPr lvl="1"/>
            <a:endParaRPr lang="en-US" altLang="zh-TW" dirty="0"/>
          </a:p>
          <a:p>
            <a:pPr lvl="1"/>
            <a:endParaRPr lang="en-US" altLang="zh-TW" dirty="0"/>
          </a:p>
          <a:p>
            <a:pPr lvl="1"/>
            <a:r>
              <a:rPr lang="en-US" altLang="zh-TW" dirty="0"/>
              <a:t>The higher the debt-to-equity ratio, the more debt the company has. The debt-to-equity ratio for Disney for 2015 is calculated as follows:</a:t>
            </a:r>
            <a:endParaRPr lang="zh-TW" altLang="en-US" dirty="0"/>
          </a:p>
          <a:p>
            <a:pPr lvl="1"/>
            <a:endParaRPr lang="en-US" altLang="zh-TW" dirty="0"/>
          </a:p>
        </p:txBody>
      </p:sp>
      <p:sp>
        <p:nvSpPr>
          <p:cNvPr id="2" name="投影片編號版面配置區 1"/>
          <p:cNvSpPr>
            <a:spLocks noGrp="1"/>
          </p:cNvSpPr>
          <p:nvPr>
            <p:ph type="sldNum" sz="quarter" idx="12"/>
          </p:nvPr>
        </p:nvSpPr>
        <p:spPr/>
        <p:txBody>
          <a:bodyPr/>
          <a:lstStyle/>
          <a:p>
            <a:pPr>
              <a:defRPr/>
            </a:pPr>
            <a:endParaRPr lang="en-US" altLang="zh-TW"/>
          </a:p>
          <a:p>
            <a:pPr>
              <a:defRPr/>
            </a:pPr>
            <a:fld id="{7EC5196E-6DE0-413B-B515-7F1EDB6EC62F}" type="slidenum">
              <a:rPr lang="zh-TW" altLang="en-US" smtClean="0"/>
              <a:pPr>
                <a:defRPr/>
              </a:pPr>
              <a:t>52</a:t>
            </a:fld>
            <a:endParaRPr lang="zh-TW" altLang="en-US" dirty="0"/>
          </a:p>
        </p:txBody>
      </p:sp>
      <p:sp>
        <p:nvSpPr>
          <p:cNvPr id="76802" name="Rectangle 2"/>
          <p:cNvSpPr>
            <a:spLocks noGrp="1" noChangeArrowheads="1"/>
          </p:cNvSpPr>
          <p:nvPr>
            <p:ph type="title"/>
          </p:nvPr>
        </p:nvSpPr>
        <p:spPr/>
        <p:txBody>
          <a:bodyPr/>
          <a:lstStyle/>
          <a:p>
            <a:r>
              <a:rPr lang="en-US" altLang="zh-TW" dirty="0"/>
              <a:t>Debt-Related Financial Ratios</a:t>
            </a:r>
          </a:p>
        </p:txBody>
      </p:sp>
      <p:grpSp>
        <p:nvGrpSpPr>
          <p:cNvPr id="3" name="群組 2"/>
          <p:cNvGrpSpPr/>
          <p:nvPr/>
        </p:nvGrpSpPr>
        <p:grpSpPr>
          <a:xfrm>
            <a:off x="1454163" y="2889179"/>
            <a:ext cx="5715000" cy="1143000"/>
            <a:chOff x="1447800" y="2667000"/>
            <a:chExt cx="5715000" cy="1143000"/>
          </a:xfrm>
        </p:grpSpPr>
        <p:sp>
          <p:nvSpPr>
            <p:cNvPr id="22" name="矩形 21"/>
            <p:cNvSpPr/>
            <p:nvPr/>
          </p:nvSpPr>
          <p:spPr>
            <a:xfrm>
              <a:off x="1447800" y="2667000"/>
              <a:ext cx="5715000" cy="1143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608" name="Line 9"/>
            <p:cNvSpPr>
              <a:spLocks noChangeShapeType="1"/>
            </p:cNvSpPr>
            <p:nvPr/>
          </p:nvSpPr>
          <p:spPr bwMode="auto">
            <a:xfrm flipV="1">
              <a:off x="4628580" y="3272131"/>
              <a:ext cx="2273300" cy="0"/>
            </a:xfrm>
            <a:prstGeom prst="line">
              <a:avLst/>
            </a:prstGeom>
            <a:solidFill>
              <a:schemeClr val="bg2">
                <a:lumMod val="20000"/>
                <a:lumOff val="80000"/>
              </a:schemeClr>
            </a:solidFill>
            <a:ln w="19050">
              <a:solidFill>
                <a:schemeClr val="tx1"/>
              </a:solidFill>
              <a:round/>
              <a:headEnd/>
              <a:tailEnd/>
            </a:ln>
          </p:spPr>
          <p:txBody>
            <a:bodyPr wrap="none" anchor="ctr"/>
            <a:lstStyle/>
            <a:p>
              <a:pPr algn="ctr">
                <a:defRPr/>
              </a:pPr>
              <a:endParaRPr lang="en-US" dirty="0"/>
            </a:p>
          </p:txBody>
        </p:sp>
        <p:sp>
          <p:nvSpPr>
            <p:cNvPr id="20" name="矩形 19"/>
            <p:cNvSpPr/>
            <p:nvPr/>
          </p:nvSpPr>
          <p:spPr>
            <a:xfrm>
              <a:off x="1447800" y="2994967"/>
              <a:ext cx="3060453" cy="461665"/>
            </a:xfrm>
            <a:prstGeom prst="rect">
              <a:avLst/>
            </a:prstGeom>
          </p:spPr>
          <p:txBody>
            <a:bodyPr wrap="none">
              <a:spAutoFit/>
            </a:bodyPr>
            <a:lstStyle/>
            <a:p>
              <a:r>
                <a:rPr lang="en-US" altLang="zh-TW" sz="2400" dirty="0">
                  <a:latin typeface="Arial" panose="020B0604020202020204" pitchFamily="34" charset="0"/>
                  <a:cs typeface="Arial" panose="020B0604020202020204" pitchFamily="34" charset="0"/>
                </a:rPr>
                <a:t>Debt-to-equity ratio =</a:t>
              </a:r>
              <a:endParaRPr lang="zh-TW" altLang="en-US" sz="2400" dirty="0">
                <a:latin typeface="Arial" panose="020B0604020202020204" pitchFamily="34" charset="0"/>
                <a:cs typeface="Arial" panose="020B0604020202020204" pitchFamily="34" charset="0"/>
              </a:endParaRPr>
            </a:p>
          </p:txBody>
        </p:sp>
        <p:sp>
          <p:nvSpPr>
            <p:cNvPr id="4" name="矩形 3"/>
            <p:cNvSpPr/>
            <p:nvPr/>
          </p:nvSpPr>
          <p:spPr>
            <a:xfrm>
              <a:off x="4876800" y="3272135"/>
              <a:ext cx="1776000" cy="461665"/>
            </a:xfrm>
            <a:prstGeom prst="rect">
              <a:avLst/>
            </a:prstGeom>
          </p:spPr>
          <p:txBody>
            <a:bodyPr wrap="none">
              <a:spAutoFit/>
            </a:bodyPr>
            <a:lstStyle/>
            <a:p>
              <a:pPr>
                <a:spcBef>
                  <a:spcPct val="50000"/>
                </a:spcBef>
                <a:defRPr/>
              </a:pPr>
              <a:r>
                <a:rPr lang="en-US" altLang="zh-TW" sz="2400" dirty="0">
                  <a:latin typeface="Arial" panose="020B0604020202020204" pitchFamily="34" charset="0"/>
                  <a:cs typeface="Arial" panose="020B0604020202020204" pitchFamily="34" charset="0"/>
                </a:rPr>
                <a:t>Total Equity</a:t>
              </a:r>
            </a:p>
          </p:txBody>
        </p:sp>
        <p:sp>
          <p:nvSpPr>
            <p:cNvPr id="5" name="矩形 4"/>
            <p:cNvSpPr/>
            <p:nvPr/>
          </p:nvSpPr>
          <p:spPr>
            <a:xfrm>
              <a:off x="4636551" y="2764134"/>
              <a:ext cx="2189575" cy="461665"/>
            </a:xfrm>
            <a:prstGeom prst="rect">
              <a:avLst/>
            </a:prstGeom>
          </p:spPr>
          <p:txBody>
            <a:bodyPr wrap="none">
              <a:spAutoFit/>
            </a:bodyPr>
            <a:lstStyle/>
            <a:p>
              <a:pPr>
                <a:spcBef>
                  <a:spcPct val="50000"/>
                </a:spcBef>
                <a:defRPr/>
              </a:pPr>
              <a:r>
                <a:rPr lang="en-US" altLang="zh-TW" sz="2400" dirty="0">
                  <a:latin typeface="Arial" panose="020B0604020202020204" pitchFamily="34" charset="0"/>
                  <a:cs typeface="Arial" panose="020B0604020202020204" pitchFamily="34" charset="0"/>
                </a:rPr>
                <a:t>Total Liabilities</a:t>
              </a:r>
            </a:p>
          </p:txBody>
        </p:sp>
      </p:grpSp>
      <p:grpSp>
        <p:nvGrpSpPr>
          <p:cNvPr id="7" name="群組 6"/>
          <p:cNvGrpSpPr/>
          <p:nvPr/>
        </p:nvGrpSpPr>
        <p:grpSpPr>
          <a:xfrm>
            <a:off x="1530363" y="5340634"/>
            <a:ext cx="5638800" cy="912481"/>
            <a:chOff x="1447800" y="5231780"/>
            <a:chExt cx="5638800" cy="912481"/>
          </a:xfrm>
        </p:grpSpPr>
        <p:sp>
          <p:nvSpPr>
            <p:cNvPr id="27" name="矩形 26"/>
            <p:cNvSpPr/>
            <p:nvPr/>
          </p:nvSpPr>
          <p:spPr>
            <a:xfrm>
              <a:off x="1447800" y="5231780"/>
              <a:ext cx="5638800" cy="91248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640540" y="5417944"/>
              <a:ext cx="3441606" cy="461665"/>
            </a:xfrm>
            <a:prstGeom prst="rect">
              <a:avLst/>
            </a:prstGeom>
          </p:spPr>
          <p:txBody>
            <a:bodyPr wrap="square">
              <a:spAutoFit/>
            </a:bodyPr>
            <a:lstStyle/>
            <a:p>
              <a:r>
                <a:rPr lang="en-US" altLang="zh-TW" sz="2400" dirty="0">
                  <a:latin typeface="Arial" panose="020B0604020202020204" pitchFamily="34" charset="0"/>
                  <a:cs typeface="Arial" panose="020B0604020202020204" pitchFamily="34" charset="0"/>
                </a:rPr>
                <a:t>Debt-to-equity ratio =</a:t>
              </a:r>
              <a:endParaRPr lang="zh-TW" altLang="en-US" sz="2400" dirty="0">
                <a:latin typeface="Arial" panose="020B0604020202020204" pitchFamily="34" charset="0"/>
                <a:cs typeface="Arial" panose="020B0604020202020204" pitchFamily="34" charset="0"/>
              </a:endParaRPr>
            </a:p>
          </p:txBody>
        </p:sp>
        <p:sp>
          <p:nvSpPr>
            <p:cNvPr id="29" name="矩形 28"/>
            <p:cNvSpPr/>
            <p:nvPr/>
          </p:nvSpPr>
          <p:spPr>
            <a:xfrm>
              <a:off x="4636340" y="5231780"/>
              <a:ext cx="1295400" cy="461665"/>
            </a:xfrm>
            <a:prstGeom prst="rect">
              <a:avLst/>
            </a:prstGeom>
          </p:spPr>
          <p:txBody>
            <a:bodyPr wrap="square">
              <a:spAutoFit/>
            </a:bodyPr>
            <a:lstStyle/>
            <a:p>
              <a:r>
                <a:rPr lang="en-US" altLang="zh-TW" sz="2400" dirty="0">
                  <a:latin typeface="Arial" panose="020B0604020202020204" pitchFamily="34" charset="0"/>
                  <a:cs typeface="Arial" panose="020B0604020202020204" pitchFamily="34" charset="0"/>
                </a:rPr>
                <a:t>$39,527</a:t>
              </a:r>
            </a:p>
          </p:txBody>
        </p:sp>
        <p:sp>
          <p:nvSpPr>
            <p:cNvPr id="30" name="矩形 29"/>
            <p:cNvSpPr/>
            <p:nvPr/>
          </p:nvSpPr>
          <p:spPr>
            <a:xfrm>
              <a:off x="5828142" y="5417944"/>
              <a:ext cx="1048685" cy="461665"/>
            </a:xfrm>
            <a:prstGeom prst="rect">
              <a:avLst/>
            </a:prstGeom>
          </p:spPr>
          <p:txBody>
            <a:bodyPr wrap="none">
              <a:spAutoFit/>
            </a:bodyPr>
            <a:lstStyle/>
            <a:p>
              <a:r>
                <a:rPr lang="en-US" altLang="zh-TW" sz="2400" dirty="0">
                  <a:latin typeface="Arial" panose="020B0604020202020204" pitchFamily="34" charset="0"/>
                  <a:cs typeface="Arial" panose="020B0604020202020204" pitchFamily="34" charset="0"/>
                </a:rPr>
                <a:t>= 0.81</a:t>
              </a:r>
            </a:p>
          </p:txBody>
        </p:sp>
        <p:cxnSp>
          <p:nvCxnSpPr>
            <p:cNvPr id="31" name="直線接點 30"/>
            <p:cNvCxnSpPr/>
            <p:nvPr/>
          </p:nvCxnSpPr>
          <p:spPr>
            <a:xfrm flipV="1">
              <a:off x="4703575" y="5669410"/>
              <a:ext cx="1143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632987" y="5682596"/>
              <a:ext cx="1298753" cy="461665"/>
            </a:xfrm>
            <a:prstGeom prst="rect">
              <a:avLst/>
            </a:prstGeom>
          </p:spPr>
          <p:txBody>
            <a:bodyPr wrap="none">
              <a:spAutoFit/>
            </a:bodyPr>
            <a:lstStyle/>
            <a:p>
              <a:r>
                <a:rPr lang="en-US" altLang="zh-TW" sz="2400" dirty="0">
                  <a:latin typeface="Arial" panose="020B0604020202020204" pitchFamily="34" charset="0"/>
                  <a:cs typeface="Arial" panose="020B0604020202020204" pitchFamily="34" charset="0"/>
                </a:rPr>
                <a:t>$48,655</a:t>
              </a:r>
              <a:endParaRPr lang="zh-TW" altLang="en-US" sz="2400" dirty="0">
                <a:latin typeface="Arial" panose="020B0604020202020204" pitchFamily="34" charset="0"/>
                <a:cs typeface="Arial" panose="020B0604020202020204" pitchFamily="34" charset="0"/>
              </a:endParaRPr>
            </a:p>
          </p:txBody>
        </p:sp>
      </p:grpSp>
      <p:sp>
        <p:nvSpPr>
          <p:cNvPr id="17" name="文字方塊 1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35450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87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idx="1"/>
          </p:nvPr>
        </p:nvSpPr>
        <p:spPr/>
        <p:txBody>
          <a:bodyPr/>
          <a:lstStyle/>
          <a:p>
            <a:pPr marL="0" indent="0">
              <a:buNone/>
            </a:pPr>
            <a:r>
              <a:rPr lang="en-US" altLang="zh-TW" b="1" dirty="0">
                <a:solidFill>
                  <a:srgbClr val="FFA54A"/>
                </a:solidFill>
              </a:rPr>
              <a:t>Times Interest Earned Ratio</a:t>
            </a:r>
            <a:r>
              <a:rPr lang="zh-TW" altLang="en-US" b="1" dirty="0">
                <a:solidFill>
                  <a:srgbClr val="FFA54A"/>
                </a:solidFill>
              </a:rPr>
              <a:t>  </a:t>
            </a:r>
            <a:endParaRPr lang="en-US" altLang="zh-TW" b="1" dirty="0">
              <a:solidFill>
                <a:srgbClr val="FFA54A"/>
              </a:solidFill>
              <a:latin typeface="微軟正黑體" panose="020B0604030504040204" pitchFamily="34" charset="-120"/>
              <a:ea typeface="微軟正黑體" panose="020B0604030504040204" pitchFamily="34" charset="-120"/>
            </a:endParaRPr>
          </a:p>
          <a:p>
            <a:pPr lvl="1"/>
            <a:r>
              <a:rPr lang="en-US" altLang="zh-TW" dirty="0"/>
              <a:t>The ratio of the income that is available for interest payments.</a:t>
            </a:r>
          </a:p>
          <a:p>
            <a:pPr lvl="1"/>
            <a:r>
              <a:rPr lang="en-US" altLang="zh-TW" b="1" dirty="0">
                <a:solidFill>
                  <a:srgbClr val="C00000"/>
                </a:solidFill>
              </a:rPr>
              <a:t>The higher the better.</a:t>
            </a:r>
          </a:p>
          <a:p>
            <a:pPr lvl="1"/>
            <a:endParaRPr lang="en-US" altLang="zh-TW" dirty="0"/>
          </a:p>
          <a:p>
            <a:pPr lvl="1"/>
            <a:endParaRPr lang="en-US" altLang="zh-TW" dirty="0"/>
          </a:p>
          <a:p>
            <a:pPr lvl="1"/>
            <a:r>
              <a:rPr lang="en-US" altLang="zh-TW" dirty="0"/>
              <a:t>Disney’s times interest earned ratio is computed as follows:</a:t>
            </a:r>
            <a:endParaRPr lang="zh-TW" altLang="en-US" dirty="0"/>
          </a:p>
          <a:p>
            <a:pPr lvl="1"/>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53</a:t>
            </a:fld>
            <a:endParaRPr lang="zh-TW" altLang="en-US" dirty="0"/>
          </a:p>
        </p:txBody>
      </p:sp>
      <p:sp>
        <p:nvSpPr>
          <p:cNvPr id="79874" name="Rectangle 2"/>
          <p:cNvSpPr>
            <a:spLocks noGrp="1" noChangeArrowheads="1"/>
          </p:cNvSpPr>
          <p:nvPr>
            <p:ph type="title"/>
          </p:nvPr>
        </p:nvSpPr>
        <p:spPr/>
        <p:txBody>
          <a:bodyPr/>
          <a:lstStyle/>
          <a:p>
            <a:r>
              <a:rPr lang="en-US" altLang="zh-TW"/>
              <a:t>Debt-Related Financial Ratios</a:t>
            </a:r>
            <a:endParaRPr lang="en-US" altLang="zh-TW" dirty="0"/>
          </a:p>
        </p:txBody>
      </p:sp>
      <p:grpSp>
        <p:nvGrpSpPr>
          <p:cNvPr id="3" name="群組 2"/>
          <p:cNvGrpSpPr/>
          <p:nvPr/>
        </p:nvGrpSpPr>
        <p:grpSpPr>
          <a:xfrm>
            <a:off x="355601" y="3682605"/>
            <a:ext cx="8610600" cy="990600"/>
            <a:chOff x="355601" y="4665372"/>
            <a:chExt cx="8610600" cy="990600"/>
          </a:xfrm>
        </p:grpSpPr>
        <p:sp>
          <p:nvSpPr>
            <p:cNvPr id="11" name="矩形 10"/>
            <p:cNvSpPr/>
            <p:nvPr/>
          </p:nvSpPr>
          <p:spPr>
            <a:xfrm>
              <a:off x="355601" y="4665372"/>
              <a:ext cx="8610600" cy="9906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630" name="Text Box 5"/>
            <p:cNvSpPr txBox="1">
              <a:spLocks noChangeArrowheads="1"/>
            </p:cNvSpPr>
            <p:nvPr/>
          </p:nvSpPr>
          <p:spPr bwMode="auto">
            <a:xfrm>
              <a:off x="3002626" y="4741572"/>
              <a:ext cx="5864575" cy="400110"/>
            </a:xfrm>
            <a:prstGeom prst="rect">
              <a:avLst/>
            </a:prstGeom>
            <a:noFill/>
            <a:ln w="38100" algn="ctr">
              <a:noFill/>
              <a:miter lim="800000"/>
              <a:headEnd/>
              <a:tailEnd/>
            </a:ln>
          </p:spPr>
          <p:txBody>
            <a:bodyPr wrap="square">
              <a:spAutoFit/>
            </a:bodyPr>
            <a:lstStyle/>
            <a:p>
              <a:pPr algn="ctr">
                <a:spcBef>
                  <a:spcPct val="50000"/>
                </a:spcBef>
                <a:defRPr/>
              </a:pPr>
              <a:r>
                <a:rPr lang="en-US" altLang="zh-TW" sz="2000" dirty="0">
                  <a:latin typeface="Arial" panose="020B0604020202020204" pitchFamily="34" charset="0"/>
                  <a:cs typeface="Arial" panose="020B0604020202020204" pitchFamily="34" charset="0"/>
                </a:rPr>
                <a:t>Income before interest and taxes (operating profit)</a:t>
              </a:r>
              <a:endParaRPr lang="en-US" sz="2000" dirty="0">
                <a:latin typeface="Arial" panose="020B0604020202020204" pitchFamily="34" charset="0"/>
                <a:cs typeface="Arial" panose="020B0604020202020204" pitchFamily="34" charset="0"/>
              </a:endParaRPr>
            </a:p>
          </p:txBody>
        </p:sp>
        <p:sp>
          <p:nvSpPr>
            <p:cNvPr id="79879" name="Line 7"/>
            <p:cNvSpPr>
              <a:spLocks noChangeShapeType="1"/>
            </p:cNvSpPr>
            <p:nvPr/>
          </p:nvSpPr>
          <p:spPr bwMode="auto">
            <a:xfrm flipV="1">
              <a:off x="3251201" y="5173615"/>
              <a:ext cx="5616000" cy="2"/>
            </a:xfrm>
            <a:prstGeom prst="line">
              <a:avLst/>
            </a:prstGeom>
            <a:noFill/>
            <a:ln w="19050">
              <a:solidFill>
                <a:schemeClr val="tx1"/>
              </a:solidFill>
              <a:round/>
              <a:headEnd/>
              <a:tailEnd/>
            </a:ln>
          </p:spPr>
          <p:txBody>
            <a:bodyPr wrap="none" anchor="ctr"/>
            <a:lstStyle/>
            <a:p>
              <a:endParaRPr lang="zh-TW" altLang="en-US" dirty="0"/>
            </a:p>
          </p:txBody>
        </p:sp>
        <p:sp>
          <p:nvSpPr>
            <p:cNvPr id="10" name="矩形 9"/>
            <p:cNvSpPr/>
            <p:nvPr/>
          </p:nvSpPr>
          <p:spPr>
            <a:xfrm>
              <a:off x="355601" y="4973561"/>
              <a:ext cx="2873031" cy="400110"/>
            </a:xfrm>
            <a:prstGeom prst="rect">
              <a:avLst/>
            </a:prstGeom>
          </p:spPr>
          <p:txBody>
            <a:bodyPr wrap="none">
              <a:spAutoFit/>
            </a:bodyPr>
            <a:lstStyle/>
            <a:p>
              <a:r>
                <a:rPr lang="en-US" altLang="zh-TW" sz="2000" dirty="0">
                  <a:latin typeface="Arial" panose="020B0604020202020204" pitchFamily="34" charset="0"/>
                  <a:cs typeface="Arial" panose="020B0604020202020204" pitchFamily="34" charset="0"/>
                </a:rPr>
                <a:t>Times interest earned =</a:t>
              </a:r>
              <a:endParaRPr lang="zh-TW" altLang="en-US" sz="2000" dirty="0">
                <a:latin typeface="Arial" panose="020B0604020202020204" pitchFamily="34" charset="0"/>
                <a:cs typeface="Arial" panose="020B0604020202020204" pitchFamily="34" charset="0"/>
              </a:endParaRPr>
            </a:p>
          </p:txBody>
        </p:sp>
        <p:sp>
          <p:nvSpPr>
            <p:cNvPr id="6" name="矩形 5"/>
            <p:cNvSpPr/>
            <p:nvPr/>
          </p:nvSpPr>
          <p:spPr>
            <a:xfrm>
              <a:off x="4602892" y="5182214"/>
              <a:ext cx="2935420" cy="400110"/>
            </a:xfrm>
            <a:prstGeom prst="rect">
              <a:avLst/>
            </a:prstGeom>
          </p:spPr>
          <p:txBody>
            <a:bodyPr wrap="none">
              <a:spAutoFit/>
            </a:bodyPr>
            <a:lstStyle/>
            <a:p>
              <a:pPr algn="ctr">
                <a:spcBef>
                  <a:spcPct val="50000"/>
                </a:spcBef>
                <a:defRPr/>
              </a:pPr>
              <a:r>
                <a:rPr lang="en-US" altLang="zh-TW" sz="2000" dirty="0">
                  <a:latin typeface="Arial" panose="020B0604020202020204" pitchFamily="34" charset="0"/>
                  <a:cs typeface="Arial" panose="020B0604020202020204" pitchFamily="34" charset="0"/>
                </a:rPr>
                <a:t>Annual interest expense</a:t>
              </a:r>
            </a:p>
          </p:txBody>
        </p:sp>
      </p:grpSp>
      <p:sp>
        <p:nvSpPr>
          <p:cNvPr id="12" name="文字方塊 11"/>
          <p:cNvSpPr txBox="1"/>
          <p:nvPr/>
        </p:nvSpPr>
        <p:spPr>
          <a:xfrm>
            <a:off x="8431682" y="64382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grpSp>
        <p:nvGrpSpPr>
          <p:cNvPr id="13" name="群組 12"/>
          <p:cNvGrpSpPr/>
          <p:nvPr/>
        </p:nvGrpSpPr>
        <p:grpSpPr>
          <a:xfrm>
            <a:off x="2333208" y="5442947"/>
            <a:ext cx="5789299" cy="917376"/>
            <a:chOff x="1828800" y="3733800"/>
            <a:chExt cx="5486400" cy="917376"/>
          </a:xfrm>
        </p:grpSpPr>
        <p:sp>
          <p:nvSpPr>
            <p:cNvPr id="14" name="矩形 13"/>
            <p:cNvSpPr/>
            <p:nvPr/>
          </p:nvSpPr>
          <p:spPr>
            <a:xfrm>
              <a:off x="1828800" y="3733800"/>
              <a:ext cx="5486400" cy="82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Text Box 5"/>
            <p:cNvSpPr txBox="1">
              <a:spLocks noChangeArrowheads="1"/>
            </p:cNvSpPr>
            <p:nvPr/>
          </p:nvSpPr>
          <p:spPr bwMode="auto">
            <a:xfrm>
              <a:off x="4267200" y="3734124"/>
              <a:ext cx="1600200" cy="861774"/>
            </a:xfrm>
            <a:prstGeom prst="rect">
              <a:avLst/>
            </a:prstGeom>
            <a:noFill/>
            <a:ln w="38100" algn="ctr">
              <a:noFill/>
              <a:miter lim="800000"/>
              <a:headEnd/>
              <a:tailEnd/>
            </a:ln>
          </p:spPr>
          <p:txBody>
            <a:bodyPr wrap="square">
              <a:spAutoFit/>
            </a:bodyPr>
            <a:lstStyle/>
            <a:p>
              <a:pPr algn="ctr">
                <a:spcBef>
                  <a:spcPct val="50000"/>
                </a:spcBef>
                <a:defRPr/>
              </a:pPr>
              <a:r>
                <a:rPr lang="en-US" altLang="zh-TW" sz="2000" dirty="0">
                  <a:latin typeface="Arial" panose="020B0604020202020204" pitchFamily="34" charset="0"/>
                  <a:cs typeface="Arial" panose="020B0604020202020204" pitchFamily="34" charset="0"/>
                </a:rPr>
                <a:t>$13,171</a:t>
              </a:r>
            </a:p>
            <a:p>
              <a:pPr algn="ctr">
                <a:spcBef>
                  <a:spcPct val="50000"/>
                </a:spcBef>
                <a:defRPr/>
              </a:pPr>
              <a:r>
                <a:rPr lang="en-US" altLang="zh-TW" sz="2000" dirty="0">
                  <a:latin typeface="Arial" panose="020B0604020202020204" pitchFamily="34" charset="0"/>
                  <a:cs typeface="Arial" panose="020B0604020202020204" pitchFamily="34" charset="0"/>
                </a:rPr>
                <a:t>$117</a:t>
              </a:r>
              <a:endParaRPr lang="en-US" sz="2000" dirty="0">
                <a:latin typeface="Arial" panose="020B0604020202020204" pitchFamily="34" charset="0"/>
                <a:cs typeface="Arial" panose="020B0604020202020204" pitchFamily="34" charset="0"/>
              </a:endParaRPr>
            </a:p>
          </p:txBody>
        </p:sp>
        <p:sp>
          <p:nvSpPr>
            <p:cNvPr id="16" name="Line 7"/>
            <p:cNvSpPr>
              <a:spLocks noChangeShapeType="1"/>
            </p:cNvSpPr>
            <p:nvPr/>
          </p:nvSpPr>
          <p:spPr bwMode="auto">
            <a:xfrm flipV="1">
              <a:off x="4680530" y="4165843"/>
              <a:ext cx="756000" cy="2"/>
            </a:xfrm>
            <a:prstGeom prst="line">
              <a:avLst/>
            </a:prstGeom>
            <a:noFill/>
            <a:ln w="19050">
              <a:solidFill>
                <a:schemeClr val="tx1"/>
              </a:solidFill>
              <a:round/>
              <a:headEnd/>
              <a:tailEnd/>
            </a:ln>
          </p:spPr>
          <p:txBody>
            <a:bodyPr wrap="none" anchor="ctr"/>
            <a:lstStyle/>
            <a:p>
              <a:endParaRPr lang="zh-TW" altLang="en-US" dirty="0"/>
            </a:p>
          </p:txBody>
        </p:sp>
        <p:sp>
          <p:nvSpPr>
            <p:cNvPr id="17" name="矩形 16"/>
            <p:cNvSpPr/>
            <p:nvPr/>
          </p:nvSpPr>
          <p:spPr>
            <a:xfrm>
              <a:off x="1828800" y="3965789"/>
              <a:ext cx="2873031" cy="400110"/>
            </a:xfrm>
            <a:prstGeom prst="rect">
              <a:avLst/>
            </a:prstGeom>
          </p:spPr>
          <p:txBody>
            <a:bodyPr wrap="none">
              <a:spAutoFit/>
            </a:bodyPr>
            <a:lstStyle/>
            <a:p>
              <a:r>
                <a:rPr lang="en-US" altLang="zh-TW" sz="2000" dirty="0">
                  <a:latin typeface="Arial" panose="020B0604020202020204" pitchFamily="34" charset="0"/>
                  <a:cs typeface="Arial" panose="020B0604020202020204" pitchFamily="34" charset="0"/>
                </a:rPr>
                <a:t>Times interest earned =</a:t>
              </a:r>
              <a:endParaRPr lang="zh-TW" altLang="en-US" sz="2000" dirty="0">
                <a:latin typeface="Arial" panose="020B0604020202020204" pitchFamily="34" charset="0"/>
                <a:cs typeface="Arial" panose="020B0604020202020204" pitchFamily="34" charset="0"/>
              </a:endParaRPr>
            </a:p>
          </p:txBody>
        </p:sp>
        <p:sp>
          <p:nvSpPr>
            <p:cNvPr id="18" name="矩形 17"/>
            <p:cNvSpPr/>
            <p:nvPr/>
          </p:nvSpPr>
          <p:spPr>
            <a:xfrm>
              <a:off x="5486400" y="3943290"/>
              <a:ext cx="1828800" cy="707886"/>
            </a:xfrm>
            <a:prstGeom prst="rect">
              <a:avLst/>
            </a:prstGeom>
          </p:spPr>
          <p:txBody>
            <a:bodyPr wrap="square">
              <a:spAutoFit/>
            </a:bodyPr>
            <a:lstStyle/>
            <a:p>
              <a:r>
                <a:rPr lang="en-US" altLang="zh-TW" sz="2000" dirty="0">
                  <a:latin typeface="Arial" panose="020B0604020202020204" pitchFamily="34" charset="0"/>
                  <a:cs typeface="Arial" panose="020B0604020202020204" pitchFamily="34" charset="0"/>
                </a:rPr>
                <a:t>= 112.57 times</a:t>
              </a:r>
              <a:endParaRPr lang="zh-TW" altLang="en-US"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816524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內容版面配置區 2"/>
          <p:cNvSpPr>
            <a:spLocks noGrp="1"/>
          </p:cNvSpPr>
          <p:nvPr>
            <p:ph idx="1"/>
          </p:nvPr>
        </p:nvSpPr>
        <p:spPr/>
        <p:txBody>
          <a:bodyPr/>
          <a:lstStyle/>
          <a:p>
            <a:r>
              <a:rPr lang="en-US" altLang="zh-TW" b="1" dirty="0"/>
              <a:t>Compute Berman Company’s debt ratio and times interest earned ratio given the following information:</a:t>
            </a:r>
          </a:p>
          <a:p>
            <a:endParaRPr lang="en-US" altLang="zh-TW" dirty="0"/>
          </a:p>
          <a:p>
            <a:endParaRPr lang="en-US" altLang="zh-TW" dirty="0"/>
          </a:p>
          <a:p>
            <a:endParaRPr lang="en-US" altLang="zh-TW" dirty="0"/>
          </a:p>
          <a:p>
            <a:pPr marL="0" indent="0">
              <a:buNone/>
            </a:pPr>
            <a:r>
              <a:rPr lang="en-US" altLang="zh-TW" b="1" dirty="0">
                <a:solidFill>
                  <a:srgbClr val="FFA54A"/>
                </a:solidFill>
              </a:rPr>
              <a:t>Solution</a:t>
            </a:r>
          </a:p>
          <a:p>
            <a:pPr lvl="1"/>
            <a:r>
              <a:rPr lang="en-US" altLang="zh-TW" dirty="0"/>
              <a:t>Debt ratio = $100,000/$450,000 = 22.2%</a:t>
            </a:r>
          </a:p>
          <a:p>
            <a:pPr lvl="1"/>
            <a:r>
              <a:rPr lang="en-US" altLang="zh-TW" dirty="0"/>
              <a:t>Times interest earned = $50,000/$22,000 = 2.3 times</a:t>
            </a:r>
            <a:endParaRPr lang="zh-TW" altLang="en-US" dirty="0"/>
          </a:p>
        </p:txBody>
      </p:sp>
      <p:sp>
        <p:nvSpPr>
          <p:cNvPr id="5" name="投影片編號版面配置區 4"/>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54</a:t>
            </a:fld>
            <a:endParaRPr lang="zh-TW" altLang="en-US" dirty="0"/>
          </a:p>
        </p:txBody>
      </p:sp>
      <p:sp>
        <p:nvSpPr>
          <p:cNvPr id="82946" name="標題 1"/>
          <p:cNvSpPr>
            <a:spLocks noGrp="1"/>
          </p:cNvSpPr>
          <p:nvPr>
            <p:ph type="title"/>
          </p:nvPr>
        </p:nvSpPr>
        <p:spPr/>
        <p:txBody>
          <a:bodyPr/>
          <a:lstStyle/>
          <a:p>
            <a:r>
              <a:rPr lang="en-US" altLang="zh-TW" dirty="0"/>
              <a:t>Quiz Yourself</a:t>
            </a:r>
            <a:endParaRPr lang="zh-TW" altLang="en-US" dirty="0"/>
          </a:p>
        </p:txBody>
      </p:sp>
      <p:sp>
        <p:nvSpPr>
          <p:cNvPr id="8" name="文字方塊 7"/>
          <p:cNvSpPr txBox="1"/>
          <p:nvPr/>
        </p:nvSpPr>
        <p:spPr>
          <a:xfrm>
            <a:off x="8422192" y="69976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pic>
        <p:nvPicPr>
          <p:cNvPr id="2" name="圖片 1"/>
          <p:cNvPicPr>
            <a:picLocks noChangeAspect="1"/>
          </p:cNvPicPr>
          <p:nvPr/>
        </p:nvPicPr>
        <p:blipFill>
          <a:blip r:embed="rId2"/>
          <a:stretch>
            <a:fillRect/>
          </a:stretch>
        </p:blipFill>
        <p:spPr>
          <a:xfrm>
            <a:off x="355601" y="2656118"/>
            <a:ext cx="8415866" cy="1305677"/>
          </a:xfrm>
          <a:prstGeom prst="rect">
            <a:avLst/>
          </a:prstGeom>
          <a:ln w="9525">
            <a:solidFill>
              <a:schemeClr val="tx1"/>
            </a:solidFill>
          </a:ln>
        </p:spPr>
      </p:pic>
    </p:spTree>
    <p:extLst>
      <p:ext uri="{BB962C8B-B14F-4D97-AF65-F5344CB8AC3E}">
        <p14:creationId xmlns:p14="http://schemas.microsoft.com/office/powerpoint/2010/main" val="26453732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5" end="5"/>
                                            </p:txEl>
                                          </p:spTgt>
                                        </p:tgtEl>
                                        <p:attrNameLst>
                                          <p:attrName>style.visibility</p:attrName>
                                        </p:attrNameLst>
                                      </p:cBhvr>
                                      <p:to>
                                        <p:strVal val="visible"/>
                                      </p:to>
                                    </p:set>
                                    <p:anim calcmode="lin" valueType="num">
                                      <p:cBhvr additive="base">
                                        <p:cTn id="7" dur="5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xEl>
                                              <p:pRg st="6" end="6"/>
                                            </p:txEl>
                                          </p:spTgt>
                                        </p:tgtEl>
                                        <p:attrNameLst>
                                          <p:attrName>style.visibility</p:attrName>
                                        </p:attrNameLst>
                                      </p:cBhvr>
                                      <p:to>
                                        <p:strVal val="visible"/>
                                      </p:to>
                                    </p:set>
                                    <p:anim calcmode="lin" valueType="num">
                                      <p:cBhvr additive="base">
                                        <p:cTn id="13" dur="500" fill="hold"/>
                                        <p:tgtEl>
                                          <p:spTgt spid="8294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55</a:t>
            </a:fld>
            <a:endParaRPr lang="zh-TW" altLang="en-US" dirty="0"/>
          </a:p>
        </p:txBody>
      </p:sp>
      <p:sp>
        <p:nvSpPr>
          <p:cNvPr id="96258" name="標題 1"/>
          <p:cNvSpPr>
            <a:spLocks noGrp="1"/>
          </p:cNvSpPr>
          <p:nvPr>
            <p:ph type="title"/>
          </p:nvPr>
        </p:nvSpPr>
        <p:spPr/>
        <p:txBody>
          <a:bodyPr/>
          <a:lstStyle/>
          <a:p>
            <a:r>
              <a:rPr lang="en-US" altLang="zh-TW" dirty="0"/>
              <a:t>Amortizing Bond Discounts or Premiums*</a:t>
            </a:r>
            <a:endParaRPr lang="zh-TW" altLang="en-US" dirty="0"/>
          </a:p>
        </p:txBody>
      </p:sp>
      <p:sp>
        <p:nvSpPr>
          <p:cNvPr id="96259" name="內容版面配置區 2"/>
          <p:cNvSpPr>
            <a:spLocks noGrp="1"/>
          </p:cNvSpPr>
          <p:nvPr>
            <p:ph idx="1"/>
          </p:nvPr>
        </p:nvSpPr>
        <p:spPr/>
        <p:txBody>
          <a:bodyPr>
            <a:normAutofit/>
          </a:bodyPr>
          <a:lstStyle/>
          <a:p>
            <a:pPr marL="0" indent="0">
              <a:buNone/>
            </a:pPr>
            <a:r>
              <a:rPr lang="en-US" altLang="zh-TW" b="1" dirty="0">
                <a:solidFill>
                  <a:srgbClr val="FFA54A"/>
                </a:solidFill>
              </a:rPr>
              <a:t>Straight-Line Amortization  </a:t>
            </a:r>
            <a:endParaRPr lang="en-US" altLang="zh-TW" b="1" dirty="0">
              <a:solidFill>
                <a:srgbClr val="FFA54A"/>
              </a:solidFill>
              <a:latin typeface="微軟正黑體" panose="020B0604030504040204" pitchFamily="34" charset="-120"/>
              <a:ea typeface="微軟正黑體" panose="020B0604030504040204" pitchFamily="34" charset="-120"/>
            </a:endParaRPr>
          </a:p>
          <a:p>
            <a:pPr lvl="1"/>
            <a:r>
              <a:rPr lang="en-US" altLang="zh-TW" dirty="0"/>
              <a:t>Company writes off the same amount of discount or premium each period the bonds are held. </a:t>
            </a:r>
          </a:p>
          <a:p>
            <a:pPr marL="0" indent="0">
              <a:buNone/>
            </a:pPr>
            <a:r>
              <a:rPr lang="en-US" altLang="zh-TW" b="1" dirty="0">
                <a:solidFill>
                  <a:srgbClr val="FFA54A"/>
                </a:solidFill>
              </a:rPr>
              <a:t>Effective-Interest Amortization</a:t>
            </a:r>
            <a:r>
              <a:rPr lang="zh-TW" altLang="en-US" b="1" dirty="0">
                <a:solidFill>
                  <a:srgbClr val="FFA54A"/>
                </a:solidFill>
              </a:rPr>
              <a:t>  </a:t>
            </a:r>
            <a:endParaRPr lang="en-US" altLang="zh-TW" b="1" dirty="0">
              <a:solidFill>
                <a:srgbClr val="FFA54A"/>
              </a:solidFill>
              <a:latin typeface="微軟正黑體" panose="020B0604030504040204" pitchFamily="34" charset="-120"/>
              <a:ea typeface="微軟正黑體" panose="020B0604030504040204" pitchFamily="34" charset="-120"/>
            </a:endParaRPr>
          </a:p>
          <a:p>
            <a:pPr lvl="1"/>
            <a:r>
              <a:rPr lang="en-US" altLang="zh-TW" dirty="0"/>
              <a:t>Company takes the time value of money into consideration. </a:t>
            </a:r>
          </a:p>
        </p:txBody>
      </p:sp>
      <p:sp>
        <p:nvSpPr>
          <p:cNvPr id="7" name="矩形 6"/>
          <p:cNvSpPr/>
          <p:nvPr/>
        </p:nvSpPr>
        <p:spPr>
          <a:xfrm>
            <a:off x="4658477" y="107798"/>
            <a:ext cx="4485523"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Bonds Issued at a Discount or at a Premium</a:t>
            </a:r>
          </a:p>
        </p:txBody>
      </p:sp>
      <p:sp>
        <p:nvSpPr>
          <p:cNvPr id="9" name="文字方塊 8"/>
          <p:cNvSpPr txBox="1"/>
          <p:nvPr/>
        </p:nvSpPr>
        <p:spPr>
          <a:xfrm>
            <a:off x="8422189" y="78626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40632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內容版面配置區 2"/>
          <p:cNvSpPr>
            <a:spLocks noGrp="1"/>
          </p:cNvSpPr>
          <p:nvPr>
            <p:ph idx="1"/>
          </p:nvPr>
        </p:nvSpPr>
        <p:spPr/>
        <p:txBody>
          <a:bodyPr/>
          <a:lstStyle/>
          <a:p>
            <a:pPr marL="0" indent="0">
              <a:buNone/>
            </a:pPr>
            <a:r>
              <a:rPr lang="en-US" altLang="zh-TW" b="1" dirty="0">
                <a:solidFill>
                  <a:srgbClr val="FFA54A"/>
                </a:solidFill>
              </a:rPr>
              <a:t>Illustration</a:t>
            </a:r>
          </a:p>
          <a:p>
            <a:pPr lvl="1"/>
            <a:r>
              <a:rPr lang="en-US" altLang="zh-TW" dirty="0"/>
              <a:t>Assume that the $100,000, 10-year, 12% bonds issued by Central Trucking on January 1, 2017, sold for $89,406 with the interest paid semiannually.</a:t>
            </a:r>
          </a:p>
          <a:p>
            <a:pPr lvl="1"/>
            <a:r>
              <a:rPr lang="en-US" altLang="zh-TW" dirty="0"/>
              <a:t>The market rate is 14%.</a:t>
            </a:r>
          </a:p>
          <a:p>
            <a:pPr lvl="1"/>
            <a:r>
              <a:rPr lang="en-US" altLang="zh-TW" dirty="0"/>
              <a:t>The entry to record the issuance of the bonds is:</a:t>
            </a:r>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56</a:t>
            </a:fld>
            <a:endParaRPr lang="zh-TW" altLang="en-US" dirty="0"/>
          </a:p>
        </p:txBody>
      </p:sp>
      <p:sp>
        <p:nvSpPr>
          <p:cNvPr id="98306" name="標題 1"/>
          <p:cNvSpPr>
            <a:spLocks noGrp="1"/>
          </p:cNvSpPr>
          <p:nvPr>
            <p:ph type="title"/>
          </p:nvPr>
        </p:nvSpPr>
        <p:spPr>
          <a:xfrm>
            <a:off x="198120" y="245531"/>
            <a:ext cx="8224071" cy="851350"/>
          </a:xfrm>
        </p:spPr>
        <p:txBody>
          <a:bodyPr>
            <a:noAutofit/>
          </a:bodyPr>
          <a:lstStyle/>
          <a:p>
            <a:r>
              <a:rPr lang="en-US" altLang="zh-TW" dirty="0"/>
              <a:t>Accounting for Bonds Issued at a Discount*</a:t>
            </a:r>
            <a:endParaRPr lang="zh-TW"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4190156526"/>
              </p:ext>
            </p:extLst>
          </p:nvPr>
        </p:nvGraphicFramePr>
        <p:xfrm>
          <a:off x="1765046" y="4618388"/>
          <a:ext cx="5622472" cy="1485900"/>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13" name="矩形 12"/>
          <p:cNvSpPr/>
          <p:nvPr/>
        </p:nvSpPr>
        <p:spPr>
          <a:xfrm>
            <a:off x="1760607" y="4618388"/>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14" name="矩形 13"/>
          <p:cNvSpPr/>
          <p:nvPr/>
        </p:nvSpPr>
        <p:spPr>
          <a:xfrm>
            <a:off x="1807379" y="4986240"/>
            <a:ext cx="30187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Discount on Bonds Payable</a:t>
            </a:r>
            <a:endParaRPr lang="zh-TW" altLang="en-US" dirty="0">
              <a:latin typeface="Arial" panose="020B0604020202020204" pitchFamily="34" charset="0"/>
              <a:cs typeface="Arial" panose="020B0604020202020204" pitchFamily="34" charset="0"/>
            </a:endParaRPr>
          </a:p>
        </p:txBody>
      </p:sp>
      <p:sp>
        <p:nvSpPr>
          <p:cNvPr id="15" name="矩形 14"/>
          <p:cNvSpPr/>
          <p:nvPr/>
        </p:nvSpPr>
        <p:spPr>
          <a:xfrm>
            <a:off x="5467864" y="4619088"/>
            <a:ext cx="889987"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89,406</a:t>
            </a:r>
            <a:endParaRPr lang="zh-TW" altLang="en-US" dirty="0">
              <a:latin typeface="Arial" panose="020B0604020202020204" pitchFamily="34" charset="0"/>
              <a:cs typeface="Arial" panose="020B0604020202020204" pitchFamily="34" charset="0"/>
            </a:endParaRPr>
          </a:p>
        </p:txBody>
      </p:sp>
      <p:sp>
        <p:nvSpPr>
          <p:cNvPr id="16" name="矩形 15"/>
          <p:cNvSpPr/>
          <p:nvPr/>
        </p:nvSpPr>
        <p:spPr>
          <a:xfrm>
            <a:off x="5467864" y="4986240"/>
            <a:ext cx="889987"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10,594</a:t>
            </a:r>
            <a:endParaRPr lang="zh-TW" altLang="en-US" dirty="0">
              <a:latin typeface="Arial" panose="020B0604020202020204" pitchFamily="34" charset="0"/>
              <a:cs typeface="Arial" panose="020B0604020202020204" pitchFamily="34" charset="0"/>
            </a:endParaRPr>
          </a:p>
        </p:txBody>
      </p:sp>
      <p:sp>
        <p:nvSpPr>
          <p:cNvPr id="17" name="矩形 16"/>
          <p:cNvSpPr/>
          <p:nvPr/>
        </p:nvSpPr>
        <p:spPr>
          <a:xfrm>
            <a:off x="2175737" y="5761129"/>
            <a:ext cx="4953000" cy="307777"/>
          </a:xfrm>
          <a:prstGeom prst="rect">
            <a:avLst/>
          </a:prstGeom>
        </p:spPr>
        <p:txBody>
          <a:bodyPr wrap="square">
            <a:spAutoFit/>
          </a:bodyPr>
          <a:lstStyle/>
          <a:p>
            <a:pPr>
              <a:spcBef>
                <a:spcPct val="50000"/>
              </a:spcBef>
              <a:buFontTx/>
              <a:buNone/>
            </a:pPr>
            <a:r>
              <a:rPr lang="en-US" altLang="zh-TW" sz="1400" i="1" dirty="0">
                <a:latin typeface="Arial" panose="020B0604020202020204" pitchFamily="34" charset="0"/>
                <a:cs typeface="Arial" panose="020B0604020202020204" pitchFamily="34" charset="0"/>
              </a:rPr>
              <a:t> Issued $100,000, 12%, 10-year bonds at $89,406.</a:t>
            </a:r>
            <a:endParaRPr lang="zh-TW" altLang="en-US" sz="1400" i="1"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1959779" y="5353815"/>
            <a:ext cx="1736373"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Bonds Payable</a:t>
            </a:r>
            <a:endParaRPr lang="zh-TW" altLang="en-US" dirty="0">
              <a:latin typeface="Arial" panose="020B0604020202020204" pitchFamily="34" charset="0"/>
              <a:cs typeface="Arial" panose="020B0604020202020204" pitchFamily="34" charset="0"/>
            </a:endParaRPr>
          </a:p>
        </p:txBody>
      </p:sp>
      <p:sp>
        <p:nvSpPr>
          <p:cNvPr id="19" name="矩形 18"/>
          <p:cNvSpPr/>
          <p:nvPr/>
        </p:nvSpPr>
        <p:spPr>
          <a:xfrm>
            <a:off x="6375953" y="5352101"/>
            <a:ext cx="101822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100,000</a:t>
            </a:r>
            <a:endParaRPr lang="zh-TW" altLang="en-US" dirty="0">
              <a:latin typeface="Arial" panose="020B0604020202020204" pitchFamily="34" charset="0"/>
              <a:cs typeface="Arial" panose="020B0604020202020204" pitchFamily="34" charset="0"/>
            </a:endParaRPr>
          </a:p>
        </p:txBody>
      </p:sp>
      <p:sp>
        <p:nvSpPr>
          <p:cNvPr id="20" name="文字方塊 19"/>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80206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內容版面配置區 2"/>
          <p:cNvSpPr>
            <a:spLocks noGrp="1"/>
          </p:cNvSpPr>
          <p:nvPr>
            <p:ph idx="1"/>
          </p:nvPr>
        </p:nvSpPr>
        <p:spPr/>
        <p:txBody>
          <a:bodyPr/>
          <a:lstStyle/>
          <a:p>
            <a:pPr marL="0" indent="0">
              <a:buNone/>
            </a:pPr>
            <a:r>
              <a:rPr lang="en-US" altLang="zh-TW" b="1" dirty="0">
                <a:solidFill>
                  <a:srgbClr val="FFA54A"/>
                </a:solidFill>
              </a:rPr>
              <a:t>Illustration-Straight-Line Method</a:t>
            </a:r>
            <a:endParaRPr lang="en-US" altLang="zh-TW" dirty="0">
              <a:solidFill>
                <a:srgbClr val="FFA54A"/>
              </a:solidFill>
            </a:endParaRPr>
          </a:p>
          <a:p>
            <a:pPr lvl="1"/>
            <a:r>
              <a:rPr lang="en-US" altLang="zh-TW" dirty="0"/>
              <a:t>For Central Trucking, the semiannual amortization would be $530 ($10,594 discount/10 years × 1/2.)</a:t>
            </a:r>
          </a:p>
          <a:p>
            <a:pPr lvl="1"/>
            <a:r>
              <a:rPr lang="en-US" altLang="zh-TW" dirty="0"/>
              <a:t>Bond amortization is recorded when interest payments are made, so the entry on July 1, 2017, is:</a:t>
            </a:r>
            <a:endParaRPr lang="zh-TW" altLang="en-US" dirty="0"/>
          </a:p>
        </p:txBody>
      </p:sp>
      <p:sp>
        <p:nvSpPr>
          <p:cNvPr id="2" name="投影片編號版面配置區 1"/>
          <p:cNvSpPr>
            <a:spLocks noGrp="1"/>
          </p:cNvSpPr>
          <p:nvPr>
            <p:ph type="sldNum" sz="quarter" idx="12"/>
          </p:nvPr>
        </p:nvSpPr>
        <p:spPr/>
        <p:txBody>
          <a:bodyPr/>
          <a:lstStyle/>
          <a:p>
            <a:pPr>
              <a:defRPr/>
            </a:pPr>
            <a:endParaRPr lang="en-US" altLang="zh-TW"/>
          </a:p>
          <a:p>
            <a:pPr>
              <a:defRPr/>
            </a:pPr>
            <a:fld id="{7EC5196E-6DE0-413B-B515-7F1EDB6EC62F}" type="slidenum">
              <a:rPr lang="zh-TW" altLang="en-US" smtClean="0"/>
              <a:pPr>
                <a:defRPr/>
              </a:pPr>
              <a:t>57</a:t>
            </a:fld>
            <a:endParaRPr lang="zh-TW" altLang="en-US" dirty="0"/>
          </a:p>
        </p:txBody>
      </p:sp>
      <p:sp>
        <p:nvSpPr>
          <p:cNvPr id="99330" name="標題 1"/>
          <p:cNvSpPr>
            <a:spLocks noGrp="1"/>
          </p:cNvSpPr>
          <p:nvPr>
            <p:ph type="title"/>
          </p:nvPr>
        </p:nvSpPr>
        <p:spPr>
          <a:xfrm>
            <a:off x="203812" y="277274"/>
            <a:ext cx="8218380" cy="677333"/>
          </a:xfrm>
        </p:spPr>
        <p:txBody>
          <a:bodyPr>
            <a:noAutofit/>
          </a:bodyPr>
          <a:lstStyle/>
          <a:p>
            <a:r>
              <a:rPr lang="en-US" altLang="zh-TW" dirty="0"/>
              <a:t>Accounting for Bonds Issued at a Discount*</a:t>
            </a:r>
            <a:endParaRPr lang="zh-TW"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2496034283"/>
              </p:ext>
            </p:extLst>
          </p:nvPr>
        </p:nvGraphicFramePr>
        <p:xfrm>
          <a:off x="1799109" y="3886459"/>
          <a:ext cx="5622472" cy="184594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23" name="矩形 22"/>
          <p:cNvSpPr/>
          <p:nvPr/>
        </p:nvSpPr>
        <p:spPr>
          <a:xfrm>
            <a:off x="1794670" y="3886459"/>
            <a:ext cx="2518638"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Bond Interest Expense</a:t>
            </a:r>
            <a:endParaRPr lang="zh-TW" altLang="en-US" dirty="0">
              <a:latin typeface="Arial" panose="020B0604020202020204" pitchFamily="34" charset="0"/>
              <a:cs typeface="Arial" panose="020B0604020202020204" pitchFamily="34" charset="0"/>
            </a:endParaRPr>
          </a:p>
        </p:txBody>
      </p:sp>
      <p:sp>
        <p:nvSpPr>
          <p:cNvPr id="24" name="矩形 23"/>
          <p:cNvSpPr/>
          <p:nvPr/>
        </p:nvSpPr>
        <p:spPr>
          <a:xfrm>
            <a:off x="1993842" y="4254311"/>
            <a:ext cx="30187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Discount on Bonds Payable</a:t>
            </a:r>
            <a:endParaRPr lang="zh-TW" altLang="en-US" dirty="0">
              <a:latin typeface="Arial" panose="020B0604020202020204" pitchFamily="34" charset="0"/>
              <a:cs typeface="Arial" panose="020B0604020202020204" pitchFamily="34" charset="0"/>
            </a:endParaRPr>
          </a:p>
        </p:txBody>
      </p:sp>
      <p:sp>
        <p:nvSpPr>
          <p:cNvPr id="25" name="矩形 24"/>
          <p:cNvSpPr/>
          <p:nvPr/>
        </p:nvSpPr>
        <p:spPr>
          <a:xfrm>
            <a:off x="5630166" y="3887159"/>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6,530</a:t>
            </a:r>
            <a:endParaRPr lang="zh-TW" altLang="en-US" dirty="0">
              <a:latin typeface="Arial" panose="020B0604020202020204" pitchFamily="34" charset="0"/>
              <a:cs typeface="Arial" panose="020B0604020202020204" pitchFamily="34" charset="0"/>
            </a:endParaRPr>
          </a:p>
        </p:txBody>
      </p:sp>
      <p:sp>
        <p:nvSpPr>
          <p:cNvPr id="26" name="矩形 25"/>
          <p:cNvSpPr/>
          <p:nvPr/>
        </p:nvSpPr>
        <p:spPr>
          <a:xfrm>
            <a:off x="6858857" y="4250011"/>
            <a:ext cx="569387"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530</a:t>
            </a:r>
            <a:endParaRPr lang="zh-TW" altLang="en-US" dirty="0">
              <a:latin typeface="Arial" panose="020B0604020202020204" pitchFamily="34" charset="0"/>
              <a:cs typeface="Arial" panose="020B0604020202020204" pitchFamily="34" charset="0"/>
            </a:endParaRPr>
          </a:p>
        </p:txBody>
      </p:sp>
      <p:sp>
        <p:nvSpPr>
          <p:cNvPr id="27" name="矩形 26"/>
          <p:cNvSpPr/>
          <p:nvPr/>
        </p:nvSpPr>
        <p:spPr>
          <a:xfrm>
            <a:off x="2209800" y="5029200"/>
            <a:ext cx="4953000" cy="738664"/>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Paid semiannual interest on the $100,000, 12%, 10-year bonds ($100,000 × 0.12 × ½ year) and amortized the bond discount ($10,594/10 years × ½ year).</a:t>
            </a:r>
          </a:p>
        </p:txBody>
      </p:sp>
      <p:sp>
        <p:nvSpPr>
          <p:cNvPr id="28" name="矩形 27"/>
          <p:cNvSpPr/>
          <p:nvPr/>
        </p:nvSpPr>
        <p:spPr>
          <a:xfrm>
            <a:off x="1993842" y="4621886"/>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29" name="矩形 28"/>
          <p:cNvSpPr/>
          <p:nvPr/>
        </p:nvSpPr>
        <p:spPr>
          <a:xfrm>
            <a:off x="6666496" y="4620172"/>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6,000</a:t>
            </a:r>
            <a:endParaRPr lang="zh-TW" altLang="en-US" dirty="0">
              <a:latin typeface="Arial" panose="020B0604020202020204" pitchFamily="34" charset="0"/>
              <a:cs typeface="Arial" panose="020B0604020202020204" pitchFamily="34" charset="0"/>
            </a:endParaRPr>
          </a:p>
        </p:txBody>
      </p:sp>
      <p:sp>
        <p:nvSpPr>
          <p:cNvPr id="14" name="文字方塊 13"/>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69697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extLst>
              <p:ext uri="{D42A27DB-BD31-4B8C-83A1-F6EECF244321}">
                <p14:modId xmlns:p14="http://schemas.microsoft.com/office/powerpoint/2010/main" val="1131352346"/>
              </p:ext>
            </p:extLst>
          </p:nvPr>
        </p:nvGraphicFramePr>
        <p:xfrm>
          <a:off x="1841678" y="3281966"/>
          <a:ext cx="5622472" cy="163258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F3F5CF"/>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F3F5CF"/>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F3F5CF"/>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F3F5CF"/>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F3F5CF"/>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F3F5CF"/>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F3F5CF"/>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F3F5CF"/>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F3F5CF"/>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F3F5CF"/>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F3F5CF"/>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F3F5CF"/>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99331" name="內容版面配置區 2"/>
          <p:cNvSpPr>
            <a:spLocks noGrp="1"/>
          </p:cNvSpPr>
          <p:nvPr>
            <p:ph idx="1"/>
          </p:nvPr>
        </p:nvSpPr>
        <p:spPr/>
        <p:txBody>
          <a:bodyPr/>
          <a:lstStyle/>
          <a:p>
            <a:pPr marL="0" indent="0">
              <a:buNone/>
            </a:pPr>
            <a:r>
              <a:rPr lang="en-US" altLang="zh-TW" b="1" dirty="0">
                <a:solidFill>
                  <a:srgbClr val="FFA54A"/>
                </a:solidFill>
              </a:rPr>
              <a:t>Illustration-Straight-Line Method</a:t>
            </a:r>
            <a:endParaRPr lang="en-US" altLang="zh-TW" dirty="0">
              <a:solidFill>
                <a:srgbClr val="FFA54A"/>
              </a:solidFill>
            </a:endParaRPr>
          </a:p>
          <a:p>
            <a:pPr lvl="1"/>
            <a:r>
              <a:rPr lang="en-US" altLang="zh-TW" dirty="0"/>
              <a:t>The adjusting entry to record the bond interest expense on December 31, 2017, is:</a:t>
            </a:r>
          </a:p>
        </p:txBody>
      </p:sp>
      <p:sp>
        <p:nvSpPr>
          <p:cNvPr id="2" name="投影片編號版面配置區 1"/>
          <p:cNvSpPr>
            <a:spLocks noGrp="1"/>
          </p:cNvSpPr>
          <p:nvPr>
            <p:ph type="sldNum" sz="quarter" idx="12"/>
          </p:nvPr>
        </p:nvSpPr>
        <p:spPr/>
        <p:txBody>
          <a:bodyPr/>
          <a:lstStyle/>
          <a:p>
            <a:pPr>
              <a:defRPr/>
            </a:pPr>
            <a:endParaRPr lang="en-US" altLang="zh-TW"/>
          </a:p>
          <a:p>
            <a:pPr>
              <a:defRPr/>
            </a:pPr>
            <a:fld id="{7EC5196E-6DE0-413B-B515-7F1EDB6EC62F}" type="slidenum">
              <a:rPr lang="zh-TW" altLang="en-US" smtClean="0"/>
              <a:pPr>
                <a:defRPr/>
              </a:pPr>
              <a:t>58</a:t>
            </a:fld>
            <a:endParaRPr lang="zh-TW" altLang="en-US" dirty="0"/>
          </a:p>
        </p:txBody>
      </p:sp>
      <p:sp>
        <p:nvSpPr>
          <p:cNvPr id="99330" name="標題 1"/>
          <p:cNvSpPr>
            <a:spLocks noGrp="1"/>
          </p:cNvSpPr>
          <p:nvPr>
            <p:ph type="title"/>
          </p:nvPr>
        </p:nvSpPr>
        <p:spPr>
          <a:xfrm>
            <a:off x="232229" y="245531"/>
            <a:ext cx="8199453" cy="677333"/>
          </a:xfrm>
        </p:spPr>
        <p:txBody>
          <a:bodyPr>
            <a:noAutofit/>
          </a:bodyPr>
          <a:lstStyle/>
          <a:p>
            <a:r>
              <a:rPr lang="en-US" altLang="zh-TW" dirty="0"/>
              <a:t>Accounting for Bonds Issued at a Discount*</a:t>
            </a:r>
            <a:endParaRPr lang="zh-TW" altLang="en-US" dirty="0"/>
          </a:p>
        </p:txBody>
      </p:sp>
      <p:sp>
        <p:nvSpPr>
          <p:cNvPr id="23" name="矩形 22"/>
          <p:cNvSpPr/>
          <p:nvPr/>
        </p:nvSpPr>
        <p:spPr>
          <a:xfrm>
            <a:off x="1837239" y="3281966"/>
            <a:ext cx="2518638"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Bond Interest Expense</a:t>
            </a:r>
            <a:endParaRPr lang="zh-TW" altLang="en-US" dirty="0">
              <a:latin typeface="Arial" panose="020B0604020202020204" pitchFamily="34" charset="0"/>
              <a:cs typeface="Arial" panose="020B0604020202020204" pitchFamily="34" charset="0"/>
            </a:endParaRPr>
          </a:p>
        </p:txBody>
      </p:sp>
      <p:sp>
        <p:nvSpPr>
          <p:cNvPr id="24" name="矩形 23"/>
          <p:cNvSpPr/>
          <p:nvPr/>
        </p:nvSpPr>
        <p:spPr>
          <a:xfrm>
            <a:off x="2036411" y="3649818"/>
            <a:ext cx="30187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Discount on Bonds Payable</a:t>
            </a:r>
            <a:endParaRPr lang="zh-TW" altLang="en-US" dirty="0">
              <a:latin typeface="Arial" panose="020B0604020202020204" pitchFamily="34" charset="0"/>
              <a:cs typeface="Arial" panose="020B0604020202020204" pitchFamily="34" charset="0"/>
            </a:endParaRPr>
          </a:p>
        </p:txBody>
      </p:sp>
      <p:sp>
        <p:nvSpPr>
          <p:cNvPr id="25" name="矩形 24"/>
          <p:cNvSpPr/>
          <p:nvPr/>
        </p:nvSpPr>
        <p:spPr>
          <a:xfrm>
            <a:off x="5672735" y="3282666"/>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6,530</a:t>
            </a:r>
            <a:endParaRPr lang="zh-TW" altLang="en-US" dirty="0">
              <a:latin typeface="Arial" panose="020B0604020202020204" pitchFamily="34" charset="0"/>
              <a:cs typeface="Arial" panose="020B0604020202020204" pitchFamily="34" charset="0"/>
            </a:endParaRPr>
          </a:p>
        </p:txBody>
      </p:sp>
      <p:sp>
        <p:nvSpPr>
          <p:cNvPr id="26" name="矩形 25"/>
          <p:cNvSpPr/>
          <p:nvPr/>
        </p:nvSpPr>
        <p:spPr>
          <a:xfrm>
            <a:off x="6901426" y="3645518"/>
            <a:ext cx="569387"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530</a:t>
            </a:r>
            <a:endParaRPr lang="zh-TW" altLang="en-US" dirty="0">
              <a:latin typeface="Arial" panose="020B0604020202020204" pitchFamily="34" charset="0"/>
              <a:cs typeface="Arial" panose="020B0604020202020204" pitchFamily="34" charset="0"/>
            </a:endParaRPr>
          </a:p>
        </p:txBody>
      </p:sp>
      <p:sp>
        <p:nvSpPr>
          <p:cNvPr id="27" name="矩形 26"/>
          <p:cNvSpPr/>
          <p:nvPr/>
        </p:nvSpPr>
        <p:spPr>
          <a:xfrm>
            <a:off x="2252369" y="4424707"/>
            <a:ext cx="4953000" cy="523220"/>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To recognize bond interest expense for the six months July 1 to December 31, 2017.</a:t>
            </a:r>
          </a:p>
        </p:txBody>
      </p:sp>
      <p:sp>
        <p:nvSpPr>
          <p:cNvPr id="28" name="矩形 27"/>
          <p:cNvSpPr/>
          <p:nvPr/>
        </p:nvSpPr>
        <p:spPr>
          <a:xfrm>
            <a:off x="2036411" y="4017393"/>
            <a:ext cx="2454518"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Bond Interest Payable</a:t>
            </a:r>
            <a:endParaRPr lang="zh-TW" altLang="en-US" dirty="0">
              <a:latin typeface="Arial" panose="020B0604020202020204" pitchFamily="34" charset="0"/>
              <a:cs typeface="Arial" panose="020B0604020202020204" pitchFamily="34" charset="0"/>
            </a:endParaRPr>
          </a:p>
        </p:txBody>
      </p:sp>
      <p:sp>
        <p:nvSpPr>
          <p:cNvPr id="29" name="矩形 28"/>
          <p:cNvSpPr/>
          <p:nvPr/>
        </p:nvSpPr>
        <p:spPr>
          <a:xfrm>
            <a:off x="6709065" y="4015679"/>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6,000</a:t>
            </a:r>
            <a:endParaRPr lang="zh-TW" altLang="en-US" dirty="0">
              <a:latin typeface="Arial" panose="020B0604020202020204" pitchFamily="34" charset="0"/>
              <a:cs typeface="Arial" panose="020B0604020202020204" pitchFamily="34" charset="0"/>
            </a:endParaRPr>
          </a:p>
        </p:txBody>
      </p:sp>
      <p:sp>
        <p:nvSpPr>
          <p:cNvPr id="14" name="文字方塊 13"/>
          <p:cNvSpPr txBox="1"/>
          <p:nvPr/>
        </p:nvSpPr>
        <p:spPr>
          <a:xfrm>
            <a:off x="843168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29589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內容版面配置區 2"/>
          <p:cNvSpPr>
            <a:spLocks noGrp="1"/>
          </p:cNvSpPr>
          <p:nvPr>
            <p:ph idx="1"/>
          </p:nvPr>
        </p:nvSpPr>
        <p:spPr/>
        <p:txBody>
          <a:bodyPr/>
          <a:lstStyle/>
          <a:p>
            <a:pPr marL="0" indent="0">
              <a:buNone/>
            </a:pPr>
            <a:r>
              <a:rPr lang="en-US" altLang="zh-TW" b="1" dirty="0">
                <a:solidFill>
                  <a:srgbClr val="FFA54A"/>
                </a:solidFill>
              </a:rPr>
              <a:t>Illustration-Straight-Line Method</a:t>
            </a:r>
            <a:endParaRPr lang="en-US" altLang="zh-TW" dirty="0">
              <a:solidFill>
                <a:srgbClr val="FFA54A"/>
              </a:solidFill>
            </a:endParaRPr>
          </a:p>
          <a:p>
            <a:pPr lvl="1"/>
            <a:r>
              <a:rPr lang="en-US" altLang="zh-TW" dirty="0"/>
              <a:t>The financial statements prepared at December 31, 2017, would report the following:</a:t>
            </a:r>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59</a:t>
            </a:fld>
            <a:endParaRPr lang="zh-TW" altLang="en-US" dirty="0"/>
          </a:p>
        </p:txBody>
      </p:sp>
      <p:sp>
        <p:nvSpPr>
          <p:cNvPr id="101378" name="標題 1"/>
          <p:cNvSpPr>
            <a:spLocks noGrp="1"/>
          </p:cNvSpPr>
          <p:nvPr>
            <p:ph type="title"/>
          </p:nvPr>
        </p:nvSpPr>
        <p:spPr>
          <a:xfrm>
            <a:off x="217715" y="245531"/>
            <a:ext cx="8204478" cy="677333"/>
          </a:xfrm>
        </p:spPr>
        <p:txBody>
          <a:bodyPr>
            <a:noAutofit/>
          </a:bodyPr>
          <a:lstStyle/>
          <a:p>
            <a:r>
              <a:rPr lang="en-US" altLang="zh-TW" dirty="0"/>
              <a:t>Accounting for Bonds Issued at a Discount*</a:t>
            </a:r>
            <a:endParaRPr lang="zh-TW" altLang="en-US" dirty="0"/>
          </a:p>
        </p:txBody>
      </p:sp>
      <p:sp>
        <p:nvSpPr>
          <p:cNvPr id="7" name="文字方塊 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pic>
        <p:nvPicPr>
          <p:cNvPr id="3" name="圖片 2"/>
          <p:cNvPicPr>
            <a:picLocks noChangeAspect="1"/>
          </p:cNvPicPr>
          <p:nvPr/>
        </p:nvPicPr>
        <p:blipFill>
          <a:blip r:embed="rId2"/>
          <a:stretch>
            <a:fillRect/>
          </a:stretch>
        </p:blipFill>
        <p:spPr>
          <a:xfrm>
            <a:off x="355601" y="3145666"/>
            <a:ext cx="8503473" cy="3031297"/>
          </a:xfrm>
          <a:prstGeom prst="rect">
            <a:avLst/>
          </a:prstGeom>
        </p:spPr>
      </p:pic>
    </p:spTree>
    <p:extLst>
      <p:ext uri="{BB962C8B-B14F-4D97-AF65-F5344CB8AC3E}">
        <p14:creationId xmlns:p14="http://schemas.microsoft.com/office/powerpoint/2010/main" val="5831180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內容版面配置區 2"/>
          <p:cNvSpPr>
            <a:spLocks noGrp="1"/>
          </p:cNvSpPr>
          <p:nvPr>
            <p:ph idx="1"/>
          </p:nvPr>
        </p:nvSpPr>
        <p:spPr/>
        <p:txBody>
          <a:bodyPr/>
          <a:lstStyle/>
          <a:p>
            <a:pPr marL="0" indent="0">
              <a:buNone/>
            </a:pPr>
            <a:r>
              <a:rPr lang="en-US" altLang="zh-TW" b="1" dirty="0">
                <a:solidFill>
                  <a:srgbClr val="FFA54A"/>
                </a:solidFill>
              </a:rPr>
              <a:t>Computing the Future Value of a Single Amount</a:t>
            </a:r>
          </a:p>
          <a:p>
            <a:pPr lvl="1"/>
            <a:r>
              <a:rPr lang="en-US" altLang="zh-TW" dirty="0"/>
              <a:t>Assume that we have a savings account with a current balance of $6,830 that earns interest of 10%. </a:t>
            </a:r>
            <a:endParaRPr lang="zh-TW" altLang="en-US" dirty="0"/>
          </a:p>
          <a:p>
            <a:pPr marL="457200" lvl="1" indent="0">
              <a:buNone/>
            </a:pPr>
            <a:r>
              <a:rPr lang="en-US" altLang="zh-TW" dirty="0"/>
              <a:t> </a:t>
            </a:r>
            <a:endParaRPr lang="zh-TW" altLang="en-US" dirty="0"/>
          </a:p>
        </p:txBody>
      </p:sp>
      <p:sp>
        <p:nvSpPr>
          <p:cNvPr id="5" name="投影片編號版面配置區 4"/>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6</a:t>
            </a:fld>
            <a:endParaRPr lang="zh-TW" altLang="en-US" dirty="0"/>
          </a:p>
        </p:txBody>
      </p:sp>
      <p:sp>
        <p:nvSpPr>
          <p:cNvPr id="17410" name="標題 1"/>
          <p:cNvSpPr>
            <a:spLocks noGrp="1"/>
          </p:cNvSpPr>
          <p:nvPr>
            <p:ph type="title"/>
          </p:nvPr>
        </p:nvSpPr>
        <p:spPr/>
        <p:txBody>
          <a:bodyPr/>
          <a:lstStyle/>
          <a:p>
            <a:r>
              <a:rPr lang="en-US" altLang="zh-TW" dirty="0"/>
              <a:t>Present Value and Future Value Concepts</a:t>
            </a:r>
            <a:endParaRPr lang="zh-TW" altLang="en-US" dirty="0"/>
          </a:p>
        </p:txBody>
      </p:sp>
      <p:graphicFrame>
        <p:nvGraphicFramePr>
          <p:cNvPr id="7" name="Content Placeholder 8"/>
          <p:cNvGraphicFramePr>
            <a:graphicFrameLocks/>
          </p:cNvGraphicFramePr>
          <p:nvPr>
            <p:extLst>
              <p:ext uri="{D42A27DB-BD31-4B8C-83A1-F6EECF244321}">
                <p14:modId xmlns:p14="http://schemas.microsoft.com/office/powerpoint/2010/main" val="1358908028"/>
              </p:ext>
            </p:extLst>
          </p:nvPr>
        </p:nvGraphicFramePr>
        <p:xfrm>
          <a:off x="2722957" y="3445893"/>
          <a:ext cx="4274742" cy="1371600"/>
        </p:xfrm>
        <a:graphic>
          <a:graphicData uri="http://schemas.openxmlformats.org/drawingml/2006/table">
            <a:tbl>
              <a:tblPr/>
              <a:tblGrid>
                <a:gridCol w="732813">
                  <a:extLst>
                    <a:ext uri="{9D8B030D-6E8A-4147-A177-3AD203B41FA5}">
                      <a16:colId xmlns:a16="http://schemas.microsoft.com/office/drawing/2014/main" val="20000"/>
                    </a:ext>
                  </a:extLst>
                </a:gridCol>
                <a:gridCol w="671745">
                  <a:extLst>
                    <a:ext uri="{9D8B030D-6E8A-4147-A177-3AD203B41FA5}">
                      <a16:colId xmlns:a16="http://schemas.microsoft.com/office/drawing/2014/main" val="20001"/>
                    </a:ext>
                  </a:extLst>
                </a:gridCol>
                <a:gridCol w="732813">
                  <a:extLst>
                    <a:ext uri="{9D8B030D-6E8A-4147-A177-3AD203B41FA5}">
                      <a16:colId xmlns:a16="http://schemas.microsoft.com/office/drawing/2014/main" val="20002"/>
                    </a:ext>
                  </a:extLst>
                </a:gridCol>
                <a:gridCol w="732813">
                  <a:extLst>
                    <a:ext uri="{9D8B030D-6E8A-4147-A177-3AD203B41FA5}">
                      <a16:colId xmlns:a16="http://schemas.microsoft.com/office/drawing/2014/main" val="20003"/>
                    </a:ext>
                  </a:extLst>
                </a:gridCol>
                <a:gridCol w="732813">
                  <a:extLst>
                    <a:ext uri="{9D8B030D-6E8A-4147-A177-3AD203B41FA5}">
                      <a16:colId xmlns:a16="http://schemas.microsoft.com/office/drawing/2014/main" val="20004"/>
                    </a:ext>
                  </a:extLst>
                </a:gridCol>
                <a:gridCol w="671745">
                  <a:extLst>
                    <a:ext uri="{9D8B030D-6E8A-4147-A177-3AD203B41FA5}">
                      <a16:colId xmlns:a16="http://schemas.microsoft.com/office/drawing/2014/main" val="20005"/>
                    </a:ext>
                  </a:extLst>
                </a:gridCol>
              </a:tblGrid>
              <a:tr h="2504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ea typeface="新細明體" charset="-120"/>
                        </a:rPr>
                        <a:t>Period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a:ln>
                            <a:noFill/>
                          </a:ln>
                          <a:solidFill>
                            <a:schemeClr val="tx1"/>
                          </a:solidFill>
                          <a:effectLst/>
                          <a:latin typeface="Arial" charset="0"/>
                          <a:ea typeface="新細明體"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a:ln>
                            <a:noFill/>
                          </a:ln>
                          <a:solidFill>
                            <a:schemeClr val="tx1"/>
                          </a:solidFill>
                          <a:effectLst/>
                          <a:latin typeface="Arial" charset="0"/>
                          <a:ea typeface="新細明體"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a:ln>
                            <a:noFill/>
                          </a:ln>
                          <a:solidFill>
                            <a:schemeClr val="tx1"/>
                          </a:solidFill>
                          <a:effectLst/>
                          <a:latin typeface="Arial" charset="0"/>
                          <a:ea typeface="新細明體"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04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1.0700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1.0800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1.0900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1.1000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1.1200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extLst>
                  <a:ext uri="{0D108BD9-81ED-4DB2-BD59-A6C34878D82A}">
                    <a16:rowId xmlns:a16="http://schemas.microsoft.com/office/drawing/2014/main" val="10001"/>
                  </a:ext>
                </a:extLst>
              </a:tr>
              <a:tr h="2504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1.1449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1.1664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1.1881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1.2100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1.2544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4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1.2250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1.2597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1.2950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1.3310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1.4049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extLst>
                  <a:ext uri="{0D108BD9-81ED-4DB2-BD59-A6C34878D82A}">
                    <a16:rowId xmlns:a16="http://schemas.microsoft.com/office/drawing/2014/main" val="10003"/>
                  </a:ext>
                </a:extLst>
              </a:tr>
              <a:tr h="2504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1.3108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1.3605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1.4116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Arial" charset="0"/>
                          <a:ea typeface="新細明體" charset="-120"/>
                          <a:cs typeface="Arial" charset="0"/>
                        </a:rPr>
                        <a:t>1.4641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Arial" charset="0"/>
                          <a:ea typeface="新細明體" charset="-120"/>
                          <a:cs typeface="Arial" charset="0"/>
                        </a:rPr>
                        <a:t>1.5735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Oval 649"/>
          <p:cNvSpPr>
            <a:spLocks noChangeArrowheads="1"/>
          </p:cNvSpPr>
          <p:nvPr/>
        </p:nvSpPr>
        <p:spPr bwMode="auto">
          <a:xfrm>
            <a:off x="5585877" y="4559288"/>
            <a:ext cx="780740" cy="283664"/>
          </a:xfrm>
          <a:prstGeom prst="ellipse">
            <a:avLst/>
          </a:prstGeom>
          <a:solidFill>
            <a:schemeClr val="bg1">
              <a:alpha val="0"/>
            </a:schemeClr>
          </a:solidFill>
          <a:ln w="38100" algn="ctr">
            <a:solidFill>
              <a:srgbClr val="C00000"/>
            </a:solidFill>
            <a:round/>
            <a:headEnd/>
            <a:tailEnd/>
          </a:ln>
        </p:spPr>
        <p:txBody>
          <a:bodyPr wrap="none" anchor="ctr"/>
          <a:lstStyle/>
          <a:p>
            <a:endParaRPr lang="zh-TW" altLang="zh-TW">
              <a:ea typeface="新細明體" charset="-120"/>
            </a:endParaRPr>
          </a:p>
        </p:txBody>
      </p:sp>
      <p:sp>
        <p:nvSpPr>
          <p:cNvPr id="10" name="文字方塊 9"/>
          <p:cNvSpPr txBox="1"/>
          <p:nvPr/>
        </p:nvSpPr>
        <p:spPr>
          <a:xfrm>
            <a:off x="8446430"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pic>
        <p:nvPicPr>
          <p:cNvPr id="11" name="圖片 10"/>
          <p:cNvPicPr>
            <a:picLocks noChangeAspect="1"/>
          </p:cNvPicPr>
          <p:nvPr/>
        </p:nvPicPr>
        <p:blipFill rotWithShape="1">
          <a:blip r:embed="rId2"/>
          <a:srcRect b="12989"/>
          <a:stretch/>
        </p:blipFill>
        <p:spPr>
          <a:xfrm>
            <a:off x="461241" y="5101157"/>
            <a:ext cx="8204585" cy="1255194"/>
          </a:xfrm>
          <a:prstGeom prst="rect">
            <a:avLst/>
          </a:prstGeom>
        </p:spPr>
      </p:pic>
      <p:sp>
        <p:nvSpPr>
          <p:cNvPr id="2" name="矩形 1"/>
          <p:cNvSpPr/>
          <p:nvPr/>
        </p:nvSpPr>
        <p:spPr>
          <a:xfrm>
            <a:off x="2722957" y="3000915"/>
            <a:ext cx="454515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Future Value Table (Appendix D, Table Ⅲ) </a:t>
            </a:r>
            <a:endParaRPr lang="zh-TW"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9897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內容版面配置區 2"/>
          <p:cNvSpPr>
            <a:spLocks noGrp="1"/>
          </p:cNvSpPr>
          <p:nvPr>
            <p:ph idx="1"/>
          </p:nvPr>
        </p:nvSpPr>
        <p:spPr/>
        <p:txBody>
          <a:bodyPr/>
          <a:lstStyle/>
          <a:p>
            <a:pPr marL="0" indent="0">
              <a:buNone/>
            </a:pPr>
            <a:r>
              <a:rPr lang="en-US" altLang="zh-TW" b="1" dirty="0">
                <a:solidFill>
                  <a:srgbClr val="FFA54A"/>
                </a:solidFill>
              </a:rPr>
              <a:t>Illustration-Straight-Line Method</a:t>
            </a:r>
            <a:endParaRPr lang="en-US" altLang="zh-TW" dirty="0">
              <a:solidFill>
                <a:srgbClr val="FFA54A"/>
              </a:solidFill>
            </a:endParaRPr>
          </a:p>
          <a:p>
            <a:pPr lvl="1"/>
            <a:r>
              <a:rPr lang="en-US" altLang="zh-TW" dirty="0"/>
              <a:t>That retirement entry is:</a:t>
            </a:r>
            <a:endParaRPr lang="zh-TW" altLang="en-US" dirty="0"/>
          </a:p>
          <a:p>
            <a:pPr marL="457200" lvl="1" indent="0">
              <a:buNone/>
            </a:pPr>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60</a:t>
            </a:fld>
            <a:endParaRPr lang="zh-TW" altLang="en-US" dirty="0"/>
          </a:p>
        </p:txBody>
      </p:sp>
      <p:sp>
        <p:nvSpPr>
          <p:cNvPr id="101378" name="標題 1"/>
          <p:cNvSpPr>
            <a:spLocks noGrp="1"/>
          </p:cNvSpPr>
          <p:nvPr>
            <p:ph type="title"/>
          </p:nvPr>
        </p:nvSpPr>
        <p:spPr>
          <a:xfrm>
            <a:off x="203201" y="245531"/>
            <a:ext cx="8218992" cy="677333"/>
          </a:xfrm>
        </p:spPr>
        <p:txBody>
          <a:bodyPr>
            <a:noAutofit/>
          </a:bodyPr>
          <a:lstStyle/>
          <a:p>
            <a:r>
              <a:rPr lang="en-US" altLang="zh-TW" dirty="0"/>
              <a:t>Accounting for Bonds Issued at a Discount*</a:t>
            </a:r>
            <a:endParaRPr lang="zh-TW" altLang="en-US" dirty="0"/>
          </a:p>
        </p:txBody>
      </p:sp>
      <p:graphicFrame>
        <p:nvGraphicFramePr>
          <p:cNvPr id="7" name="表格 6"/>
          <p:cNvGraphicFramePr>
            <a:graphicFrameLocks noGrp="1"/>
          </p:cNvGraphicFramePr>
          <p:nvPr>
            <p:extLst>
              <p:ext uri="{D42A27DB-BD31-4B8C-83A1-F6EECF244321}">
                <p14:modId xmlns:p14="http://schemas.microsoft.com/office/powerpoint/2010/main" val="1541020245"/>
              </p:ext>
            </p:extLst>
          </p:nvPr>
        </p:nvGraphicFramePr>
        <p:xfrm>
          <a:off x="1475902" y="2806448"/>
          <a:ext cx="5622472" cy="11144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8" name="矩形 7"/>
          <p:cNvSpPr/>
          <p:nvPr/>
        </p:nvSpPr>
        <p:spPr>
          <a:xfrm>
            <a:off x="1471463" y="2806448"/>
            <a:ext cx="1736373"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Bonds Payable</a:t>
            </a:r>
            <a:endParaRPr lang="zh-TW" altLang="en-US" dirty="0">
              <a:latin typeface="Arial" panose="020B0604020202020204" pitchFamily="34" charset="0"/>
              <a:cs typeface="Arial" panose="020B0604020202020204" pitchFamily="34" charset="0"/>
            </a:endParaRPr>
          </a:p>
        </p:txBody>
      </p:sp>
      <p:sp>
        <p:nvSpPr>
          <p:cNvPr id="9" name="矩形 8"/>
          <p:cNvSpPr/>
          <p:nvPr/>
        </p:nvSpPr>
        <p:spPr>
          <a:xfrm>
            <a:off x="1670635" y="3174300"/>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10" name="矩形 9"/>
          <p:cNvSpPr/>
          <p:nvPr/>
        </p:nvSpPr>
        <p:spPr>
          <a:xfrm>
            <a:off x="5050479" y="2807148"/>
            <a:ext cx="101822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100,000</a:t>
            </a:r>
            <a:endParaRPr lang="zh-TW" altLang="en-US" dirty="0">
              <a:latin typeface="Arial" panose="020B0604020202020204" pitchFamily="34" charset="0"/>
              <a:cs typeface="Arial" panose="020B0604020202020204" pitchFamily="34" charset="0"/>
            </a:endParaRPr>
          </a:p>
        </p:txBody>
      </p:sp>
      <p:sp>
        <p:nvSpPr>
          <p:cNvPr id="11" name="矩形 10"/>
          <p:cNvSpPr/>
          <p:nvPr/>
        </p:nvSpPr>
        <p:spPr>
          <a:xfrm>
            <a:off x="6086809" y="3170000"/>
            <a:ext cx="101822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100,000</a:t>
            </a:r>
            <a:endParaRPr lang="zh-TW" altLang="en-US" dirty="0">
              <a:latin typeface="Arial" panose="020B0604020202020204" pitchFamily="34" charset="0"/>
              <a:cs typeface="Arial" panose="020B0604020202020204" pitchFamily="34" charset="0"/>
            </a:endParaRPr>
          </a:p>
        </p:txBody>
      </p:sp>
      <p:sp>
        <p:nvSpPr>
          <p:cNvPr id="12" name="矩形 11"/>
          <p:cNvSpPr/>
          <p:nvPr/>
        </p:nvSpPr>
        <p:spPr>
          <a:xfrm>
            <a:off x="1867343" y="3528235"/>
            <a:ext cx="4953000" cy="307777"/>
          </a:xfrm>
          <a:prstGeom prst="rect">
            <a:avLst/>
          </a:prstGeom>
        </p:spPr>
        <p:txBody>
          <a:bodyPr wrap="square">
            <a:spAutoFit/>
          </a:bodyPr>
          <a:lstStyle/>
          <a:p>
            <a:r>
              <a:rPr lang="zh-TW" altLang="en-US" sz="1400" i="1" dirty="0">
                <a:latin typeface="Arial" panose="020B0604020202020204" pitchFamily="34" charset="0"/>
                <a:cs typeface="Arial" panose="020B0604020202020204" pitchFamily="34" charset="0"/>
              </a:rPr>
              <a:t> </a:t>
            </a:r>
            <a:r>
              <a:rPr lang="en-US" altLang="zh-TW" sz="1400" i="1" dirty="0">
                <a:latin typeface="Arial" panose="020B0604020202020204" pitchFamily="34" charset="0"/>
                <a:cs typeface="Arial" panose="020B0604020202020204" pitchFamily="34" charset="0"/>
              </a:rPr>
              <a:t>Retired the $100,000, 12%, 10-year bonds.</a:t>
            </a:r>
          </a:p>
        </p:txBody>
      </p:sp>
      <p:sp>
        <p:nvSpPr>
          <p:cNvPr id="13" name="文字方塊 12"/>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06480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386" y="3226221"/>
            <a:ext cx="8066280" cy="2950742"/>
          </a:xfrm>
          <a:prstGeom prst="rect">
            <a:avLst/>
          </a:prstGeom>
        </p:spPr>
      </p:pic>
      <p:sp>
        <p:nvSpPr>
          <p:cNvPr id="101379" name="內容版面配置區 2"/>
          <p:cNvSpPr>
            <a:spLocks noGrp="1"/>
          </p:cNvSpPr>
          <p:nvPr>
            <p:ph idx="1"/>
          </p:nvPr>
        </p:nvSpPr>
        <p:spPr/>
        <p:txBody>
          <a:bodyPr/>
          <a:lstStyle/>
          <a:p>
            <a:pPr marL="0" indent="0">
              <a:buNone/>
            </a:pPr>
            <a:r>
              <a:rPr lang="en-US" altLang="zh-TW" b="1" dirty="0">
                <a:solidFill>
                  <a:srgbClr val="FFA54A"/>
                </a:solidFill>
              </a:rPr>
              <a:t>Illustration-Effective-Interest Method</a:t>
            </a:r>
            <a:endParaRPr lang="en-US" altLang="zh-TW" dirty="0">
              <a:solidFill>
                <a:srgbClr val="FFA54A"/>
              </a:solidFill>
            </a:endParaRPr>
          </a:p>
          <a:p>
            <a:pPr lvl="1"/>
            <a:r>
              <a:rPr lang="en-US" altLang="zh-TW" dirty="0"/>
              <a:t>Assuming that in the example of Central Trucking, the effective interest rate is 14 % or 7% every six months.</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61</a:t>
            </a:fld>
            <a:endParaRPr lang="zh-TW" altLang="en-US" dirty="0"/>
          </a:p>
        </p:txBody>
      </p:sp>
      <p:sp>
        <p:nvSpPr>
          <p:cNvPr id="101378" name="標題 1"/>
          <p:cNvSpPr>
            <a:spLocks noGrp="1"/>
          </p:cNvSpPr>
          <p:nvPr>
            <p:ph type="title"/>
          </p:nvPr>
        </p:nvSpPr>
        <p:spPr>
          <a:xfrm>
            <a:off x="203201" y="245531"/>
            <a:ext cx="8218992" cy="677333"/>
          </a:xfrm>
        </p:spPr>
        <p:txBody>
          <a:bodyPr>
            <a:noAutofit/>
          </a:bodyPr>
          <a:lstStyle/>
          <a:p>
            <a:r>
              <a:rPr lang="en-US" altLang="zh-TW" dirty="0"/>
              <a:t>Accounting for Bonds Issued at a Discount*</a:t>
            </a:r>
            <a:endParaRPr lang="zh-TW" altLang="en-US" dirty="0"/>
          </a:p>
        </p:txBody>
      </p:sp>
      <p:sp>
        <p:nvSpPr>
          <p:cNvPr id="14" name="文字方塊 13"/>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cxnSp>
        <p:nvCxnSpPr>
          <p:cNvPr id="15" name="直線單箭頭接點 14"/>
          <p:cNvCxnSpPr/>
          <p:nvPr/>
        </p:nvCxnSpPr>
        <p:spPr>
          <a:xfrm flipH="1">
            <a:off x="5479535" y="4552682"/>
            <a:ext cx="2209800" cy="15240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6066344" y="4335750"/>
            <a:ext cx="518091" cy="369332"/>
          </a:xfrm>
          <a:prstGeom prst="rect">
            <a:avLst/>
          </a:prstGeom>
          <a:noFill/>
        </p:spPr>
        <p:txBody>
          <a:bodyPr wrap="none" rtlCol="0">
            <a:spAutoFit/>
          </a:bodyPr>
          <a:lstStyle/>
          <a:p>
            <a:r>
              <a:rPr lang="en-US" altLang="zh-TW" dirty="0"/>
              <a:t>7%</a:t>
            </a:r>
            <a:endParaRPr lang="zh-TW" altLang="en-US" dirty="0"/>
          </a:p>
        </p:txBody>
      </p:sp>
      <p:cxnSp>
        <p:nvCxnSpPr>
          <p:cNvPr id="18" name="直線單箭頭接點 17"/>
          <p:cNvCxnSpPr/>
          <p:nvPr/>
        </p:nvCxnSpPr>
        <p:spPr>
          <a:xfrm flipV="1">
            <a:off x="5502248" y="4779156"/>
            <a:ext cx="1150527" cy="1047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833141" y="4666142"/>
            <a:ext cx="614081" cy="268452"/>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6683586" y="4668732"/>
            <a:ext cx="588413" cy="268453"/>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7742743" y="4394442"/>
            <a:ext cx="772607" cy="293131"/>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單箭頭接點 22"/>
          <p:cNvCxnSpPr/>
          <p:nvPr/>
        </p:nvCxnSpPr>
        <p:spPr>
          <a:xfrm>
            <a:off x="7302810" y="4785155"/>
            <a:ext cx="492353" cy="444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6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animBg="1"/>
      <p:bldP spid="21" grpId="0" animBg="1"/>
      <p:bldP spid="2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內容版面配置區 2"/>
          <p:cNvSpPr>
            <a:spLocks noGrp="1"/>
          </p:cNvSpPr>
          <p:nvPr>
            <p:ph idx="1"/>
          </p:nvPr>
        </p:nvSpPr>
        <p:spPr/>
        <p:txBody>
          <a:bodyPr/>
          <a:lstStyle/>
          <a:p>
            <a:pPr marL="0" indent="0">
              <a:buNone/>
            </a:pPr>
            <a:r>
              <a:rPr lang="en-US" altLang="zh-TW" b="1" dirty="0">
                <a:solidFill>
                  <a:srgbClr val="FFA54A"/>
                </a:solidFill>
              </a:rPr>
              <a:t>Illustration-Effective-Interest Method</a:t>
            </a:r>
            <a:endParaRPr lang="en-US" altLang="zh-TW" dirty="0">
              <a:solidFill>
                <a:srgbClr val="FFA54A"/>
              </a:solidFill>
            </a:endParaRPr>
          </a:p>
          <a:p>
            <a:pPr lvl="1"/>
            <a:r>
              <a:rPr lang="en-US" altLang="zh-TW" dirty="0"/>
              <a:t>The entry on July 1, 2019 (Year 3) is:</a:t>
            </a:r>
          </a:p>
          <a:p>
            <a:pPr lvl="1"/>
            <a:endParaRPr lang="en-US" altLang="zh-TW" dirty="0"/>
          </a:p>
          <a:p>
            <a:pPr lvl="1"/>
            <a:endParaRPr lang="en-US" altLang="zh-TW" dirty="0"/>
          </a:p>
          <a:p>
            <a:pPr lvl="1"/>
            <a:endParaRPr lang="en-US" altLang="zh-TW" dirty="0"/>
          </a:p>
          <a:p>
            <a:pPr lvl="1"/>
            <a:r>
              <a:rPr lang="en-US" altLang="zh-TW" b="1" dirty="0">
                <a:solidFill>
                  <a:schemeClr val="accent2">
                    <a:lumMod val="75000"/>
                  </a:schemeClr>
                </a:solidFill>
              </a:rPr>
              <a:t>The effective-interest method is required by generally accepted accounting principles (both IFRS and U.S. GAAP).</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62</a:t>
            </a:fld>
            <a:endParaRPr lang="zh-TW" altLang="en-US" dirty="0"/>
          </a:p>
        </p:txBody>
      </p:sp>
      <p:sp>
        <p:nvSpPr>
          <p:cNvPr id="101378" name="標題 1"/>
          <p:cNvSpPr>
            <a:spLocks noGrp="1"/>
          </p:cNvSpPr>
          <p:nvPr>
            <p:ph type="title"/>
          </p:nvPr>
        </p:nvSpPr>
        <p:spPr>
          <a:xfrm>
            <a:off x="203201" y="245531"/>
            <a:ext cx="8218992" cy="677333"/>
          </a:xfrm>
        </p:spPr>
        <p:txBody>
          <a:bodyPr>
            <a:noAutofit/>
          </a:bodyPr>
          <a:lstStyle/>
          <a:p>
            <a:r>
              <a:rPr lang="en-US" altLang="zh-TW" dirty="0"/>
              <a:t>Accounting for Bonds Issued at a Discount*</a:t>
            </a:r>
            <a:endParaRPr lang="zh-TW" altLang="en-US" dirty="0"/>
          </a:p>
        </p:txBody>
      </p:sp>
      <p:graphicFrame>
        <p:nvGraphicFramePr>
          <p:cNvPr id="15" name="表格 14"/>
          <p:cNvGraphicFramePr>
            <a:graphicFrameLocks noGrp="1"/>
          </p:cNvGraphicFramePr>
          <p:nvPr>
            <p:extLst>
              <p:ext uri="{D42A27DB-BD31-4B8C-83A1-F6EECF244321}">
                <p14:modId xmlns:p14="http://schemas.microsoft.com/office/powerpoint/2010/main" val="1848628746"/>
              </p:ext>
            </p:extLst>
          </p:nvPr>
        </p:nvGraphicFramePr>
        <p:xfrm>
          <a:off x="1728989" y="2606899"/>
          <a:ext cx="5622472" cy="163258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18" name="矩形 17"/>
          <p:cNvSpPr/>
          <p:nvPr/>
        </p:nvSpPr>
        <p:spPr>
          <a:xfrm>
            <a:off x="1724550" y="2606899"/>
            <a:ext cx="2518638"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Bond Interest Expense</a:t>
            </a:r>
            <a:endParaRPr lang="zh-TW" altLang="en-US" dirty="0">
              <a:latin typeface="Arial" panose="020B0604020202020204" pitchFamily="34" charset="0"/>
              <a:cs typeface="Arial" panose="020B0604020202020204" pitchFamily="34" charset="0"/>
            </a:endParaRPr>
          </a:p>
        </p:txBody>
      </p:sp>
      <p:sp>
        <p:nvSpPr>
          <p:cNvPr id="20" name="矩形 19"/>
          <p:cNvSpPr/>
          <p:nvPr/>
        </p:nvSpPr>
        <p:spPr>
          <a:xfrm>
            <a:off x="1923722" y="2974751"/>
            <a:ext cx="30187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Discount on Bonds Payable</a:t>
            </a:r>
            <a:endParaRPr lang="zh-TW" altLang="en-US" dirty="0">
              <a:latin typeface="Arial" panose="020B0604020202020204" pitchFamily="34" charset="0"/>
              <a:cs typeface="Arial" panose="020B0604020202020204" pitchFamily="34" charset="0"/>
            </a:endParaRPr>
          </a:p>
        </p:txBody>
      </p:sp>
      <p:sp>
        <p:nvSpPr>
          <p:cNvPr id="21" name="矩形 20"/>
          <p:cNvSpPr/>
          <p:nvPr/>
        </p:nvSpPr>
        <p:spPr>
          <a:xfrm>
            <a:off x="5560046" y="2607599"/>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6,339</a:t>
            </a:r>
            <a:endParaRPr lang="zh-TW" altLang="en-US" dirty="0">
              <a:latin typeface="Arial" panose="020B0604020202020204" pitchFamily="34" charset="0"/>
              <a:cs typeface="Arial" panose="020B0604020202020204" pitchFamily="34" charset="0"/>
            </a:endParaRPr>
          </a:p>
        </p:txBody>
      </p:sp>
      <p:sp>
        <p:nvSpPr>
          <p:cNvPr id="22" name="矩形 21"/>
          <p:cNvSpPr/>
          <p:nvPr/>
        </p:nvSpPr>
        <p:spPr>
          <a:xfrm>
            <a:off x="6788737" y="2970451"/>
            <a:ext cx="569387"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339</a:t>
            </a:r>
            <a:endParaRPr lang="zh-TW" altLang="en-US" dirty="0">
              <a:latin typeface="Arial" panose="020B0604020202020204" pitchFamily="34" charset="0"/>
              <a:cs typeface="Arial" panose="020B0604020202020204" pitchFamily="34" charset="0"/>
            </a:endParaRPr>
          </a:p>
        </p:txBody>
      </p:sp>
      <p:sp>
        <p:nvSpPr>
          <p:cNvPr id="23" name="矩形 22"/>
          <p:cNvSpPr/>
          <p:nvPr/>
        </p:nvSpPr>
        <p:spPr>
          <a:xfrm>
            <a:off x="2139680" y="3749640"/>
            <a:ext cx="4953000" cy="523220"/>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To record effective-interest expense on Central Trucking Company bonds for the first six months of year 3.</a:t>
            </a:r>
          </a:p>
        </p:txBody>
      </p:sp>
      <p:sp>
        <p:nvSpPr>
          <p:cNvPr id="24" name="矩形 23"/>
          <p:cNvSpPr/>
          <p:nvPr/>
        </p:nvSpPr>
        <p:spPr>
          <a:xfrm>
            <a:off x="1923722" y="3342326"/>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27" name="矩形 26"/>
          <p:cNvSpPr/>
          <p:nvPr/>
        </p:nvSpPr>
        <p:spPr>
          <a:xfrm>
            <a:off x="6596376" y="3340612"/>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6,000</a:t>
            </a:r>
            <a:endParaRPr lang="zh-TW" altLang="en-US" dirty="0">
              <a:latin typeface="Arial" panose="020B0604020202020204" pitchFamily="34" charset="0"/>
              <a:cs typeface="Arial" panose="020B0604020202020204" pitchFamily="34" charset="0"/>
            </a:endParaRPr>
          </a:p>
        </p:txBody>
      </p:sp>
      <p:sp>
        <p:nvSpPr>
          <p:cNvPr id="14" name="文字方塊 13"/>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2919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P spid="22" grpId="0"/>
      <p:bldP spid="23" grpId="0"/>
      <p:bldP spid="24" grpId="0"/>
      <p:bldP spid="2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內容版面配置區 2"/>
          <p:cNvSpPr>
            <a:spLocks noGrp="1"/>
          </p:cNvSpPr>
          <p:nvPr>
            <p:ph idx="1"/>
          </p:nvPr>
        </p:nvSpPr>
        <p:spPr/>
        <p:txBody>
          <a:bodyPr/>
          <a:lstStyle/>
          <a:p>
            <a:pPr marL="0" indent="0">
              <a:buNone/>
            </a:pPr>
            <a:r>
              <a:rPr lang="en-US" altLang="zh-TW" b="1" dirty="0">
                <a:solidFill>
                  <a:srgbClr val="FFA54A"/>
                </a:solidFill>
              </a:rPr>
              <a:t>Illustration</a:t>
            </a:r>
          </a:p>
          <a:p>
            <a:pPr lvl="1" indent="-342900"/>
            <a:r>
              <a:rPr lang="en-US" altLang="zh-TW" dirty="0"/>
              <a:t>Assume that Central Trucking was able to sell its $100,000, 12%, 10-year bonds at 103.</a:t>
            </a:r>
          </a:p>
          <a:p>
            <a:pPr lvl="1"/>
            <a:r>
              <a:rPr lang="en-US" altLang="zh-TW" dirty="0"/>
              <a:t>The entry to record the issuance of these bonds on January 1, 2017, is:</a:t>
            </a:r>
          </a:p>
          <a:p>
            <a:endParaRPr lang="en-US" altLang="zh-TW" dirty="0"/>
          </a:p>
          <a:p>
            <a:endParaRPr lang="en-US" altLang="zh-TW" dirty="0"/>
          </a:p>
          <a:p>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63</a:t>
            </a:fld>
            <a:endParaRPr lang="zh-TW" altLang="en-US" dirty="0"/>
          </a:p>
        </p:txBody>
      </p:sp>
      <p:sp>
        <p:nvSpPr>
          <p:cNvPr id="105474" name="標題 1"/>
          <p:cNvSpPr>
            <a:spLocks noGrp="1"/>
          </p:cNvSpPr>
          <p:nvPr>
            <p:ph type="title"/>
          </p:nvPr>
        </p:nvSpPr>
        <p:spPr>
          <a:xfrm>
            <a:off x="246743" y="245531"/>
            <a:ext cx="8175449" cy="677333"/>
          </a:xfrm>
        </p:spPr>
        <p:txBody>
          <a:bodyPr>
            <a:noAutofit/>
          </a:bodyPr>
          <a:lstStyle/>
          <a:p>
            <a:r>
              <a:rPr lang="en-US" altLang="zh-TW" dirty="0"/>
              <a:t>Accounting for Bonds Issued at a Premium*</a:t>
            </a:r>
            <a:endParaRPr lang="zh-TW"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2439906472"/>
              </p:ext>
            </p:extLst>
          </p:nvPr>
        </p:nvGraphicFramePr>
        <p:xfrm>
          <a:off x="1677473" y="4192116"/>
          <a:ext cx="5622472" cy="1485900"/>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12" name="矩形 11"/>
          <p:cNvSpPr/>
          <p:nvPr/>
        </p:nvSpPr>
        <p:spPr>
          <a:xfrm>
            <a:off x="1673034" y="4218620"/>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13" name="矩形 12"/>
          <p:cNvSpPr/>
          <p:nvPr/>
        </p:nvSpPr>
        <p:spPr>
          <a:xfrm>
            <a:off x="1872206" y="4586472"/>
            <a:ext cx="3044423"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Premium on Bonds Payable</a:t>
            </a:r>
            <a:endParaRPr lang="zh-TW" altLang="en-US" dirty="0">
              <a:latin typeface="Arial" panose="020B0604020202020204" pitchFamily="34" charset="0"/>
              <a:cs typeface="Arial" panose="020B0604020202020204" pitchFamily="34" charset="0"/>
            </a:endParaRPr>
          </a:p>
        </p:txBody>
      </p:sp>
      <p:sp>
        <p:nvSpPr>
          <p:cNvPr id="14" name="矩形 13"/>
          <p:cNvSpPr/>
          <p:nvPr/>
        </p:nvSpPr>
        <p:spPr>
          <a:xfrm>
            <a:off x="5252050" y="4219320"/>
            <a:ext cx="101822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103,000</a:t>
            </a:r>
            <a:endParaRPr lang="zh-TW" altLang="en-US" dirty="0">
              <a:latin typeface="Arial" panose="020B0604020202020204" pitchFamily="34" charset="0"/>
              <a:cs typeface="Arial" panose="020B0604020202020204" pitchFamily="34" charset="0"/>
            </a:endParaRPr>
          </a:p>
        </p:txBody>
      </p:sp>
      <p:sp>
        <p:nvSpPr>
          <p:cNvPr id="15" name="矩形 14"/>
          <p:cNvSpPr/>
          <p:nvPr/>
        </p:nvSpPr>
        <p:spPr>
          <a:xfrm>
            <a:off x="6542294" y="4586472"/>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3,000</a:t>
            </a:r>
            <a:endParaRPr lang="zh-TW" altLang="en-US" dirty="0">
              <a:latin typeface="Arial" panose="020B0604020202020204" pitchFamily="34" charset="0"/>
              <a:cs typeface="Arial" panose="020B0604020202020204" pitchFamily="34" charset="0"/>
            </a:endParaRPr>
          </a:p>
        </p:txBody>
      </p:sp>
      <p:sp>
        <p:nvSpPr>
          <p:cNvPr id="16" name="矩形 15"/>
          <p:cNvSpPr/>
          <p:nvPr/>
        </p:nvSpPr>
        <p:spPr>
          <a:xfrm>
            <a:off x="2088164" y="5361361"/>
            <a:ext cx="4953000" cy="307777"/>
          </a:xfrm>
          <a:prstGeom prst="rect">
            <a:avLst/>
          </a:prstGeom>
        </p:spPr>
        <p:txBody>
          <a:bodyPr wrap="square">
            <a:spAutoFit/>
          </a:bodyPr>
          <a:lstStyle/>
          <a:p>
            <a:pPr>
              <a:spcBef>
                <a:spcPct val="50000"/>
              </a:spcBef>
              <a:buFontTx/>
              <a:buNone/>
            </a:pPr>
            <a:r>
              <a:rPr lang="en-US" altLang="zh-TW" sz="1400" i="1" dirty="0">
                <a:latin typeface="Arial" panose="020B0604020202020204" pitchFamily="34" charset="0"/>
                <a:cs typeface="Arial" panose="020B0604020202020204" pitchFamily="34" charset="0"/>
              </a:rPr>
              <a:t> Sold $100,000, 12%, 10-year bonds at 103.</a:t>
            </a:r>
            <a:endParaRPr lang="zh-TW" altLang="en-US" sz="1400" i="1" dirty="0">
              <a:solidFill>
                <a:srgbClr val="000000"/>
              </a:solidFill>
              <a:latin typeface="Arial" panose="020B0604020202020204" pitchFamily="34" charset="0"/>
              <a:cs typeface="Arial" panose="020B0604020202020204" pitchFamily="34" charset="0"/>
            </a:endParaRPr>
          </a:p>
        </p:txBody>
      </p:sp>
      <p:sp>
        <p:nvSpPr>
          <p:cNvPr id="17" name="矩形 16"/>
          <p:cNvSpPr/>
          <p:nvPr/>
        </p:nvSpPr>
        <p:spPr>
          <a:xfrm>
            <a:off x="1872206" y="4954047"/>
            <a:ext cx="1736373"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Bonds Payable</a:t>
            </a:r>
            <a:endParaRPr lang="zh-TW" altLang="en-US" dirty="0">
              <a:latin typeface="Arial" panose="020B0604020202020204" pitchFamily="34" charset="0"/>
              <a:cs typeface="Arial" panose="020B0604020202020204" pitchFamily="34" charset="0"/>
            </a:endParaRPr>
          </a:p>
        </p:txBody>
      </p:sp>
      <p:sp>
        <p:nvSpPr>
          <p:cNvPr id="18" name="矩形 17"/>
          <p:cNvSpPr/>
          <p:nvPr/>
        </p:nvSpPr>
        <p:spPr>
          <a:xfrm>
            <a:off x="6288380" y="4952333"/>
            <a:ext cx="101822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100,000</a:t>
            </a:r>
            <a:endParaRPr lang="zh-TW" altLang="en-US" dirty="0">
              <a:latin typeface="Arial" panose="020B0604020202020204" pitchFamily="34" charset="0"/>
              <a:cs typeface="Arial" panose="020B0604020202020204" pitchFamily="34" charset="0"/>
            </a:endParaRPr>
          </a:p>
        </p:txBody>
      </p:sp>
      <p:sp>
        <p:nvSpPr>
          <p:cNvPr id="19" name="文字方塊 18"/>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2823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內容版面配置區 2"/>
          <p:cNvSpPr>
            <a:spLocks noGrp="1"/>
          </p:cNvSpPr>
          <p:nvPr>
            <p:ph idx="1"/>
          </p:nvPr>
        </p:nvSpPr>
        <p:spPr/>
        <p:txBody>
          <a:bodyPr/>
          <a:lstStyle/>
          <a:p>
            <a:pPr marL="0" indent="0">
              <a:buNone/>
            </a:pPr>
            <a:r>
              <a:rPr lang="en-US" altLang="zh-TW" b="1" dirty="0">
                <a:solidFill>
                  <a:srgbClr val="FFA54A"/>
                </a:solidFill>
              </a:rPr>
              <a:t>Illustration-Straight-Line Method</a:t>
            </a:r>
            <a:endParaRPr lang="en-US" altLang="zh-TW" dirty="0">
              <a:solidFill>
                <a:srgbClr val="FFA54A"/>
              </a:solidFill>
            </a:endParaRPr>
          </a:p>
          <a:p>
            <a:pPr lvl="1"/>
            <a:r>
              <a:rPr lang="en-US" altLang="zh-TW" dirty="0"/>
              <a:t>The entry to record the first semiannual interest payment and the premium amortization of July 1, 2017, is:</a:t>
            </a:r>
          </a:p>
          <a:p>
            <a:pPr lvl="1"/>
            <a:endParaRPr lang="en-US" altLang="zh-TW" dirty="0"/>
          </a:p>
          <a:p>
            <a:pPr lvl="1"/>
            <a:endParaRPr lang="en-US" altLang="zh-TW" dirty="0"/>
          </a:p>
          <a:p>
            <a:pPr lvl="1"/>
            <a:endParaRPr lang="en-US" altLang="zh-TW" dirty="0"/>
          </a:p>
          <a:p>
            <a:pPr lvl="1"/>
            <a:endParaRPr lang="en-US" altLang="zh-TW" dirty="0"/>
          </a:p>
        </p:txBody>
      </p:sp>
      <p:sp>
        <p:nvSpPr>
          <p:cNvPr id="2" name="投影片編號版面配置區 1"/>
          <p:cNvSpPr>
            <a:spLocks noGrp="1"/>
          </p:cNvSpPr>
          <p:nvPr>
            <p:ph type="sldNum" sz="quarter" idx="12"/>
          </p:nvPr>
        </p:nvSpPr>
        <p:spPr/>
        <p:txBody>
          <a:bodyPr/>
          <a:lstStyle/>
          <a:p>
            <a:pPr>
              <a:defRPr/>
            </a:pPr>
            <a:endParaRPr lang="en-US" altLang="zh-TW"/>
          </a:p>
          <a:p>
            <a:pPr>
              <a:defRPr/>
            </a:pPr>
            <a:fld id="{7EC5196E-6DE0-413B-B515-7F1EDB6EC62F}" type="slidenum">
              <a:rPr lang="zh-TW" altLang="en-US" smtClean="0"/>
              <a:pPr>
                <a:defRPr/>
              </a:pPr>
              <a:t>64</a:t>
            </a:fld>
            <a:endParaRPr lang="zh-TW" altLang="en-US" dirty="0"/>
          </a:p>
        </p:txBody>
      </p:sp>
      <p:sp>
        <p:nvSpPr>
          <p:cNvPr id="99330" name="標題 1"/>
          <p:cNvSpPr>
            <a:spLocks noGrp="1"/>
          </p:cNvSpPr>
          <p:nvPr>
            <p:ph type="title"/>
          </p:nvPr>
        </p:nvSpPr>
        <p:spPr>
          <a:xfrm>
            <a:off x="246743" y="245531"/>
            <a:ext cx="8175449" cy="677333"/>
          </a:xfrm>
        </p:spPr>
        <p:txBody>
          <a:bodyPr>
            <a:noAutofit/>
          </a:bodyPr>
          <a:lstStyle/>
          <a:p>
            <a:r>
              <a:rPr lang="en-US" altLang="zh-TW" dirty="0"/>
              <a:t>Accounting for Bonds Issued at a Premium*</a:t>
            </a:r>
            <a:endParaRPr lang="zh-TW"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2916773012"/>
              </p:ext>
            </p:extLst>
          </p:nvPr>
        </p:nvGraphicFramePr>
        <p:xfrm>
          <a:off x="1778358" y="3318456"/>
          <a:ext cx="5622472" cy="184594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23" name="矩形 22"/>
          <p:cNvSpPr/>
          <p:nvPr/>
        </p:nvSpPr>
        <p:spPr>
          <a:xfrm>
            <a:off x="1773919" y="3318456"/>
            <a:ext cx="2518638"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Bond Interest Expense</a:t>
            </a:r>
            <a:endParaRPr lang="zh-TW" altLang="en-US" dirty="0">
              <a:latin typeface="Arial" panose="020B0604020202020204" pitchFamily="34" charset="0"/>
              <a:cs typeface="Arial" panose="020B0604020202020204" pitchFamily="34" charset="0"/>
            </a:endParaRPr>
          </a:p>
        </p:txBody>
      </p:sp>
      <p:sp>
        <p:nvSpPr>
          <p:cNvPr id="24" name="矩形 23"/>
          <p:cNvSpPr/>
          <p:nvPr/>
        </p:nvSpPr>
        <p:spPr>
          <a:xfrm>
            <a:off x="1769347" y="3676534"/>
            <a:ext cx="3044423"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Premium on Bonds Payable</a:t>
            </a:r>
            <a:endParaRPr lang="zh-TW" altLang="en-US" dirty="0">
              <a:latin typeface="Arial" panose="020B0604020202020204" pitchFamily="34" charset="0"/>
              <a:cs typeface="Arial" panose="020B0604020202020204" pitchFamily="34" charset="0"/>
            </a:endParaRPr>
          </a:p>
        </p:txBody>
      </p:sp>
      <p:sp>
        <p:nvSpPr>
          <p:cNvPr id="25" name="矩形 24"/>
          <p:cNvSpPr/>
          <p:nvPr/>
        </p:nvSpPr>
        <p:spPr>
          <a:xfrm>
            <a:off x="5609415" y="3319156"/>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5,850</a:t>
            </a:r>
            <a:endParaRPr lang="zh-TW" altLang="en-US" dirty="0">
              <a:latin typeface="Arial" panose="020B0604020202020204" pitchFamily="34" charset="0"/>
              <a:cs typeface="Arial" panose="020B0604020202020204" pitchFamily="34" charset="0"/>
            </a:endParaRPr>
          </a:p>
        </p:txBody>
      </p:sp>
      <p:sp>
        <p:nvSpPr>
          <p:cNvPr id="26" name="矩形 25"/>
          <p:cNvSpPr/>
          <p:nvPr/>
        </p:nvSpPr>
        <p:spPr>
          <a:xfrm>
            <a:off x="5801776" y="3673257"/>
            <a:ext cx="569387"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150</a:t>
            </a:r>
            <a:endParaRPr lang="zh-TW" altLang="en-US" dirty="0">
              <a:latin typeface="Arial" panose="020B0604020202020204" pitchFamily="34" charset="0"/>
              <a:cs typeface="Arial" panose="020B0604020202020204" pitchFamily="34" charset="0"/>
            </a:endParaRPr>
          </a:p>
        </p:txBody>
      </p:sp>
      <p:sp>
        <p:nvSpPr>
          <p:cNvPr id="27" name="矩形 26"/>
          <p:cNvSpPr/>
          <p:nvPr/>
        </p:nvSpPr>
        <p:spPr>
          <a:xfrm>
            <a:off x="2194556" y="4400667"/>
            <a:ext cx="4953000" cy="738664"/>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Paid semiannual interest on the $100,000, 12%, 10-year bonds ($100,000 × 0.12 × ½ year) and amortized the bond premium ($3,000/10 years × ½ ).</a:t>
            </a:r>
          </a:p>
        </p:txBody>
      </p:sp>
      <p:sp>
        <p:nvSpPr>
          <p:cNvPr id="28" name="矩形 27"/>
          <p:cNvSpPr/>
          <p:nvPr/>
        </p:nvSpPr>
        <p:spPr>
          <a:xfrm>
            <a:off x="1973091" y="4053883"/>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29" name="矩形 28"/>
          <p:cNvSpPr/>
          <p:nvPr/>
        </p:nvSpPr>
        <p:spPr>
          <a:xfrm>
            <a:off x="6645745" y="4052169"/>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6,000</a:t>
            </a:r>
            <a:endParaRPr lang="zh-TW" altLang="en-US" dirty="0">
              <a:latin typeface="Arial" panose="020B0604020202020204" pitchFamily="34" charset="0"/>
              <a:cs typeface="Arial" panose="020B0604020202020204" pitchFamily="34" charset="0"/>
            </a:endParaRPr>
          </a:p>
        </p:txBody>
      </p:sp>
      <p:sp>
        <p:nvSpPr>
          <p:cNvPr id="14" name="文字方塊 13"/>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23120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內容版面配置區 2"/>
          <p:cNvSpPr>
            <a:spLocks noGrp="1"/>
          </p:cNvSpPr>
          <p:nvPr>
            <p:ph idx="1"/>
          </p:nvPr>
        </p:nvSpPr>
        <p:spPr/>
        <p:txBody>
          <a:bodyPr/>
          <a:lstStyle/>
          <a:p>
            <a:pPr marL="0" indent="0">
              <a:buNone/>
            </a:pPr>
            <a:r>
              <a:rPr lang="en-US" altLang="zh-TW" b="1" dirty="0">
                <a:solidFill>
                  <a:srgbClr val="FFA54A"/>
                </a:solidFill>
              </a:rPr>
              <a:t>Illustration-Straight-Line Method</a:t>
            </a:r>
            <a:endParaRPr lang="en-US" altLang="zh-TW" dirty="0">
              <a:solidFill>
                <a:srgbClr val="FFA54A"/>
              </a:solidFill>
            </a:endParaRPr>
          </a:p>
          <a:p>
            <a:pPr lvl="1"/>
            <a:r>
              <a:rPr lang="en-US" altLang="zh-TW" dirty="0"/>
              <a:t>The adjusting entry to record the accrual of the interest expense on December 31, 2017, is:</a:t>
            </a:r>
          </a:p>
          <a:p>
            <a:endParaRPr lang="en-US" altLang="zh-TW" dirty="0"/>
          </a:p>
        </p:txBody>
      </p:sp>
      <p:sp>
        <p:nvSpPr>
          <p:cNvPr id="2" name="投影片編號版面配置區 1"/>
          <p:cNvSpPr>
            <a:spLocks noGrp="1"/>
          </p:cNvSpPr>
          <p:nvPr>
            <p:ph type="sldNum" sz="quarter" idx="12"/>
          </p:nvPr>
        </p:nvSpPr>
        <p:spPr/>
        <p:txBody>
          <a:bodyPr/>
          <a:lstStyle/>
          <a:p>
            <a:pPr>
              <a:defRPr/>
            </a:pPr>
            <a:endParaRPr lang="en-US" altLang="zh-TW"/>
          </a:p>
          <a:p>
            <a:pPr>
              <a:defRPr/>
            </a:pPr>
            <a:fld id="{7EC5196E-6DE0-413B-B515-7F1EDB6EC62F}" type="slidenum">
              <a:rPr lang="zh-TW" altLang="en-US" smtClean="0"/>
              <a:pPr>
                <a:defRPr/>
              </a:pPr>
              <a:t>65</a:t>
            </a:fld>
            <a:endParaRPr lang="zh-TW" altLang="en-US" dirty="0"/>
          </a:p>
        </p:txBody>
      </p:sp>
      <p:sp>
        <p:nvSpPr>
          <p:cNvPr id="99330" name="標題 1"/>
          <p:cNvSpPr>
            <a:spLocks noGrp="1"/>
          </p:cNvSpPr>
          <p:nvPr>
            <p:ph type="title"/>
          </p:nvPr>
        </p:nvSpPr>
        <p:spPr>
          <a:xfrm>
            <a:off x="232229" y="245531"/>
            <a:ext cx="8189963" cy="677333"/>
          </a:xfrm>
        </p:spPr>
        <p:txBody>
          <a:bodyPr>
            <a:noAutofit/>
          </a:bodyPr>
          <a:lstStyle/>
          <a:p>
            <a:r>
              <a:rPr lang="en-US" altLang="zh-TW" dirty="0"/>
              <a:t>Accounting for Bonds Issued at a Premium*</a:t>
            </a:r>
            <a:endParaRPr lang="zh-TW" altLang="en-US" dirty="0"/>
          </a:p>
        </p:txBody>
      </p:sp>
      <p:sp>
        <p:nvSpPr>
          <p:cNvPr id="14" name="文字方塊 13"/>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003980519"/>
              </p:ext>
            </p:extLst>
          </p:nvPr>
        </p:nvGraphicFramePr>
        <p:xfrm>
          <a:off x="1828800" y="3281966"/>
          <a:ext cx="5622472" cy="163258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8" name="矩形 7"/>
          <p:cNvSpPr/>
          <p:nvPr/>
        </p:nvSpPr>
        <p:spPr>
          <a:xfrm>
            <a:off x="1824361" y="3281966"/>
            <a:ext cx="2518638"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Bond Interest Expense</a:t>
            </a:r>
            <a:endParaRPr lang="zh-TW" altLang="en-US" dirty="0">
              <a:latin typeface="Arial" panose="020B0604020202020204" pitchFamily="34" charset="0"/>
              <a:cs typeface="Arial" panose="020B0604020202020204" pitchFamily="34" charset="0"/>
            </a:endParaRPr>
          </a:p>
        </p:txBody>
      </p:sp>
      <p:sp>
        <p:nvSpPr>
          <p:cNvPr id="9" name="矩形 8"/>
          <p:cNvSpPr/>
          <p:nvPr/>
        </p:nvSpPr>
        <p:spPr>
          <a:xfrm>
            <a:off x="1826133" y="3623279"/>
            <a:ext cx="3044423"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Premium on Bonds Payable</a:t>
            </a:r>
            <a:endParaRPr lang="zh-TW" altLang="en-US" dirty="0">
              <a:latin typeface="Arial" panose="020B0604020202020204" pitchFamily="34" charset="0"/>
              <a:cs typeface="Arial" panose="020B0604020202020204" pitchFamily="34" charset="0"/>
            </a:endParaRPr>
          </a:p>
        </p:txBody>
      </p:sp>
      <p:sp>
        <p:nvSpPr>
          <p:cNvPr id="10" name="矩形 9"/>
          <p:cNvSpPr/>
          <p:nvPr/>
        </p:nvSpPr>
        <p:spPr>
          <a:xfrm>
            <a:off x="5659857" y="3282666"/>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5,850</a:t>
            </a:r>
            <a:endParaRPr lang="zh-TW" altLang="en-US" dirty="0">
              <a:latin typeface="Arial" panose="020B0604020202020204" pitchFamily="34" charset="0"/>
              <a:cs typeface="Arial" panose="020B0604020202020204" pitchFamily="34" charset="0"/>
            </a:endParaRPr>
          </a:p>
        </p:txBody>
      </p:sp>
      <p:sp>
        <p:nvSpPr>
          <p:cNvPr id="11" name="矩形 10"/>
          <p:cNvSpPr/>
          <p:nvPr/>
        </p:nvSpPr>
        <p:spPr>
          <a:xfrm>
            <a:off x="5845881" y="3651298"/>
            <a:ext cx="569387"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150</a:t>
            </a:r>
            <a:endParaRPr lang="zh-TW" altLang="en-US" dirty="0">
              <a:latin typeface="Arial" panose="020B0604020202020204" pitchFamily="34" charset="0"/>
              <a:cs typeface="Arial" panose="020B0604020202020204" pitchFamily="34" charset="0"/>
            </a:endParaRPr>
          </a:p>
        </p:txBody>
      </p:sp>
      <p:sp>
        <p:nvSpPr>
          <p:cNvPr id="12" name="矩形 11"/>
          <p:cNvSpPr/>
          <p:nvPr/>
        </p:nvSpPr>
        <p:spPr>
          <a:xfrm>
            <a:off x="2213853" y="4364510"/>
            <a:ext cx="4953000" cy="523220"/>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To recognize bond interest expense for the six months</a:t>
            </a:r>
          </a:p>
          <a:p>
            <a:r>
              <a:rPr lang="en-US" altLang="zh-TW" sz="1400" i="1" dirty="0">
                <a:latin typeface="Arial" panose="020B0604020202020204" pitchFamily="34" charset="0"/>
                <a:cs typeface="Arial" panose="020B0604020202020204" pitchFamily="34" charset="0"/>
              </a:rPr>
              <a:t>July 1 to December 31, 2017.</a:t>
            </a:r>
          </a:p>
        </p:txBody>
      </p:sp>
      <p:sp>
        <p:nvSpPr>
          <p:cNvPr id="13" name="矩形 12"/>
          <p:cNvSpPr/>
          <p:nvPr/>
        </p:nvSpPr>
        <p:spPr>
          <a:xfrm>
            <a:off x="2023533" y="4017393"/>
            <a:ext cx="2454518"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Bond Interest Payable</a:t>
            </a:r>
            <a:endParaRPr lang="zh-TW" altLang="en-US" dirty="0">
              <a:latin typeface="Arial" panose="020B0604020202020204" pitchFamily="34" charset="0"/>
              <a:cs typeface="Arial" panose="020B0604020202020204" pitchFamily="34" charset="0"/>
            </a:endParaRPr>
          </a:p>
        </p:txBody>
      </p:sp>
      <p:sp>
        <p:nvSpPr>
          <p:cNvPr id="15" name="矩形 14"/>
          <p:cNvSpPr/>
          <p:nvPr/>
        </p:nvSpPr>
        <p:spPr>
          <a:xfrm>
            <a:off x="6696187" y="4015679"/>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6,000</a:t>
            </a:r>
            <a:endParaRPr lang="zh-TW"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17695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內容版面配置區 2"/>
          <p:cNvSpPr>
            <a:spLocks noGrp="1"/>
          </p:cNvSpPr>
          <p:nvPr>
            <p:ph idx="1"/>
          </p:nvPr>
        </p:nvSpPr>
        <p:spPr/>
        <p:txBody>
          <a:bodyPr/>
          <a:lstStyle/>
          <a:p>
            <a:pPr marL="0" indent="0">
              <a:buNone/>
            </a:pPr>
            <a:r>
              <a:rPr lang="en-US" altLang="zh-TW" b="1" dirty="0">
                <a:solidFill>
                  <a:srgbClr val="FFA54A"/>
                </a:solidFill>
              </a:rPr>
              <a:t>Illustration-Straight-Line Method</a:t>
            </a:r>
            <a:endParaRPr lang="en-US" altLang="zh-TW" dirty="0">
              <a:solidFill>
                <a:srgbClr val="FFA54A"/>
              </a:solidFill>
            </a:endParaRPr>
          </a:p>
          <a:p>
            <a:pPr lvl="1"/>
            <a:r>
              <a:rPr lang="en-US" altLang="zh-TW" dirty="0"/>
              <a:t>The financial statements prepared at December 31, 2017, would report the following:</a:t>
            </a:r>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66</a:t>
            </a:fld>
            <a:endParaRPr lang="zh-TW" altLang="en-US" dirty="0"/>
          </a:p>
        </p:txBody>
      </p:sp>
      <p:sp>
        <p:nvSpPr>
          <p:cNvPr id="101378" name="標題 1"/>
          <p:cNvSpPr>
            <a:spLocks noGrp="1"/>
          </p:cNvSpPr>
          <p:nvPr>
            <p:ph type="title"/>
          </p:nvPr>
        </p:nvSpPr>
        <p:spPr>
          <a:xfrm>
            <a:off x="355601" y="245531"/>
            <a:ext cx="8201545" cy="677333"/>
          </a:xfrm>
        </p:spPr>
        <p:txBody>
          <a:bodyPr>
            <a:noAutofit/>
          </a:bodyPr>
          <a:lstStyle/>
          <a:p>
            <a:r>
              <a:rPr lang="en-US" altLang="zh-TW" dirty="0"/>
              <a:t>Accounting for Bonds Issued at a Premium*</a:t>
            </a:r>
            <a:endParaRPr lang="zh-TW" altLang="en-US" dirty="0"/>
          </a:p>
        </p:txBody>
      </p:sp>
      <p:sp>
        <p:nvSpPr>
          <p:cNvPr id="7" name="文字方塊 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pic>
        <p:nvPicPr>
          <p:cNvPr id="3" name="圖片 2"/>
          <p:cNvPicPr>
            <a:picLocks noChangeAspect="1"/>
          </p:cNvPicPr>
          <p:nvPr/>
        </p:nvPicPr>
        <p:blipFill>
          <a:blip r:embed="rId2"/>
          <a:stretch>
            <a:fillRect/>
          </a:stretch>
        </p:blipFill>
        <p:spPr>
          <a:xfrm>
            <a:off x="326836" y="3071331"/>
            <a:ext cx="8532237" cy="2956787"/>
          </a:xfrm>
          <a:prstGeom prst="rect">
            <a:avLst/>
          </a:prstGeom>
        </p:spPr>
      </p:pic>
    </p:spTree>
    <p:extLst>
      <p:ext uri="{BB962C8B-B14F-4D97-AF65-F5344CB8AC3E}">
        <p14:creationId xmlns:p14="http://schemas.microsoft.com/office/powerpoint/2010/main" val="29747047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內容版面配置區 2"/>
          <p:cNvSpPr>
            <a:spLocks noGrp="1"/>
          </p:cNvSpPr>
          <p:nvPr>
            <p:ph idx="1"/>
          </p:nvPr>
        </p:nvSpPr>
        <p:spPr/>
        <p:txBody>
          <a:bodyPr/>
          <a:lstStyle/>
          <a:p>
            <a:pPr marL="0" indent="0">
              <a:buNone/>
            </a:pPr>
            <a:r>
              <a:rPr lang="en-US" altLang="zh-TW" b="1" dirty="0">
                <a:solidFill>
                  <a:srgbClr val="FFA54A"/>
                </a:solidFill>
              </a:rPr>
              <a:t>Illustration-Effective-Interest Method</a:t>
            </a:r>
            <a:endParaRPr lang="en-US" altLang="zh-TW" dirty="0">
              <a:solidFill>
                <a:srgbClr val="FFA54A"/>
              </a:solidFill>
            </a:endParaRPr>
          </a:p>
          <a:p>
            <a:pPr lvl="1"/>
            <a:r>
              <a:rPr lang="en-US" altLang="zh-TW" dirty="0"/>
              <a:t>Assume that the Central Trucking $100,000, 12%, 10-year bonds were issued on January 1, 2017, for $112,463. The bonds pay interest semiannually on January 1 and July 1. The effective interest rate is 10 % or 5% every six months.</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67</a:t>
            </a:fld>
            <a:endParaRPr lang="zh-TW" altLang="en-US" dirty="0"/>
          </a:p>
        </p:txBody>
      </p:sp>
      <p:sp>
        <p:nvSpPr>
          <p:cNvPr id="101378" name="標題 1"/>
          <p:cNvSpPr>
            <a:spLocks noGrp="1"/>
          </p:cNvSpPr>
          <p:nvPr>
            <p:ph type="title"/>
          </p:nvPr>
        </p:nvSpPr>
        <p:spPr>
          <a:xfrm>
            <a:off x="174171" y="245531"/>
            <a:ext cx="8248021" cy="677333"/>
          </a:xfrm>
        </p:spPr>
        <p:txBody>
          <a:bodyPr>
            <a:noAutofit/>
          </a:bodyPr>
          <a:lstStyle/>
          <a:p>
            <a:r>
              <a:rPr lang="en-US" altLang="zh-TW" dirty="0"/>
              <a:t>Accounting for Bonds Issued at a Premium*</a:t>
            </a:r>
            <a:endParaRPr lang="zh-TW" altLang="en-US" dirty="0"/>
          </a:p>
        </p:txBody>
      </p:sp>
      <p:sp>
        <p:nvSpPr>
          <p:cNvPr id="7" name="文字方塊 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070" y="3948073"/>
            <a:ext cx="6193480" cy="2318584"/>
          </a:xfrm>
          <a:prstGeom prst="rect">
            <a:avLst/>
          </a:prstGeom>
        </p:spPr>
      </p:pic>
    </p:spTree>
    <p:extLst>
      <p:ext uri="{BB962C8B-B14F-4D97-AF65-F5344CB8AC3E}">
        <p14:creationId xmlns:p14="http://schemas.microsoft.com/office/powerpoint/2010/main" val="39022398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內容版面配置區 2"/>
          <p:cNvSpPr>
            <a:spLocks noGrp="1"/>
          </p:cNvSpPr>
          <p:nvPr>
            <p:ph idx="1"/>
          </p:nvPr>
        </p:nvSpPr>
        <p:spPr/>
        <p:txBody>
          <a:bodyPr/>
          <a:lstStyle/>
          <a:p>
            <a:pPr marL="0" indent="0">
              <a:buNone/>
            </a:pPr>
            <a:r>
              <a:rPr lang="en-US" altLang="zh-TW" b="1" dirty="0">
                <a:solidFill>
                  <a:srgbClr val="FFA54A"/>
                </a:solidFill>
              </a:rPr>
              <a:t>Illustration-Effective-Interest Method</a:t>
            </a:r>
            <a:endParaRPr lang="en-US" altLang="zh-TW" dirty="0">
              <a:solidFill>
                <a:srgbClr val="FFA54A"/>
              </a:solidFill>
            </a:endParaRPr>
          </a:p>
          <a:p>
            <a:pPr lvl="1"/>
            <a:r>
              <a:rPr lang="en-US" altLang="zh-TW" dirty="0"/>
              <a:t>The entry on July 1, 2019 (Year 3) is:</a:t>
            </a:r>
          </a:p>
          <a:p>
            <a:pPr lvl="1"/>
            <a:endParaRPr lang="en-US" altLang="zh-TW" dirty="0"/>
          </a:p>
          <a:p>
            <a:pPr lvl="1"/>
            <a:endParaRPr lang="en-US" altLang="zh-TW" dirty="0"/>
          </a:p>
          <a:p>
            <a:pPr lvl="1"/>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68</a:t>
            </a:fld>
            <a:endParaRPr lang="zh-TW" altLang="en-US" dirty="0"/>
          </a:p>
        </p:txBody>
      </p:sp>
      <p:sp>
        <p:nvSpPr>
          <p:cNvPr id="101378" name="標題 1"/>
          <p:cNvSpPr>
            <a:spLocks noGrp="1"/>
          </p:cNvSpPr>
          <p:nvPr>
            <p:ph type="title"/>
          </p:nvPr>
        </p:nvSpPr>
        <p:spPr>
          <a:xfrm>
            <a:off x="203201" y="245531"/>
            <a:ext cx="8218992" cy="677333"/>
          </a:xfrm>
        </p:spPr>
        <p:txBody>
          <a:bodyPr>
            <a:noAutofit/>
          </a:bodyPr>
          <a:lstStyle/>
          <a:p>
            <a:r>
              <a:rPr lang="en-US" altLang="zh-TW" dirty="0"/>
              <a:t>Accounting for Bonds Issued at a Premium*</a:t>
            </a:r>
            <a:endParaRPr lang="zh-TW" altLang="en-US" dirty="0"/>
          </a:p>
        </p:txBody>
      </p:sp>
      <p:graphicFrame>
        <p:nvGraphicFramePr>
          <p:cNvPr id="15" name="表格 14"/>
          <p:cNvGraphicFramePr>
            <a:graphicFrameLocks noGrp="1"/>
          </p:cNvGraphicFramePr>
          <p:nvPr>
            <p:extLst>
              <p:ext uri="{D42A27DB-BD31-4B8C-83A1-F6EECF244321}">
                <p14:modId xmlns:p14="http://schemas.microsoft.com/office/powerpoint/2010/main" val="1824043575"/>
              </p:ext>
            </p:extLst>
          </p:nvPr>
        </p:nvGraphicFramePr>
        <p:xfrm>
          <a:off x="1584915" y="2761446"/>
          <a:ext cx="5622472" cy="163258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18" name="矩形 17"/>
          <p:cNvSpPr/>
          <p:nvPr/>
        </p:nvSpPr>
        <p:spPr>
          <a:xfrm>
            <a:off x="1580476" y="2761446"/>
            <a:ext cx="2518638"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Bond Interest Expense</a:t>
            </a:r>
            <a:endParaRPr lang="zh-TW" altLang="en-US" dirty="0">
              <a:latin typeface="Arial" panose="020B0604020202020204" pitchFamily="34" charset="0"/>
              <a:cs typeface="Arial" panose="020B0604020202020204" pitchFamily="34" charset="0"/>
            </a:endParaRPr>
          </a:p>
        </p:txBody>
      </p:sp>
      <p:sp>
        <p:nvSpPr>
          <p:cNvPr id="20" name="矩形 19"/>
          <p:cNvSpPr/>
          <p:nvPr/>
        </p:nvSpPr>
        <p:spPr>
          <a:xfrm>
            <a:off x="1598197" y="3131478"/>
            <a:ext cx="3044423"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Premium on Bonds Payable</a:t>
            </a:r>
            <a:endParaRPr lang="zh-TW" altLang="en-US" dirty="0">
              <a:latin typeface="Arial" panose="020B0604020202020204" pitchFamily="34" charset="0"/>
              <a:cs typeface="Arial" panose="020B0604020202020204" pitchFamily="34" charset="0"/>
            </a:endParaRPr>
          </a:p>
        </p:txBody>
      </p:sp>
      <p:sp>
        <p:nvSpPr>
          <p:cNvPr id="21" name="矩形 20"/>
          <p:cNvSpPr/>
          <p:nvPr/>
        </p:nvSpPr>
        <p:spPr>
          <a:xfrm>
            <a:off x="5415972" y="2762146"/>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5,542</a:t>
            </a:r>
            <a:endParaRPr lang="zh-TW" altLang="en-US" dirty="0">
              <a:latin typeface="Arial" panose="020B0604020202020204" pitchFamily="34" charset="0"/>
              <a:cs typeface="Arial" panose="020B0604020202020204" pitchFamily="34" charset="0"/>
            </a:endParaRPr>
          </a:p>
        </p:txBody>
      </p:sp>
      <p:sp>
        <p:nvSpPr>
          <p:cNvPr id="22" name="矩形 21"/>
          <p:cNvSpPr/>
          <p:nvPr/>
        </p:nvSpPr>
        <p:spPr>
          <a:xfrm>
            <a:off x="5608333" y="3125827"/>
            <a:ext cx="569387"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458</a:t>
            </a:r>
            <a:endParaRPr lang="zh-TW" altLang="en-US" dirty="0">
              <a:latin typeface="Arial" panose="020B0604020202020204" pitchFamily="34" charset="0"/>
              <a:cs typeface="Arial" panose="020B0604020202020204" pitchFamily="34" charset="0"/>
            </a:endParaRPr>
          </a:p>
        </p:txBody>
      </p:sp>
      <p:sp>
        <p:nvSpPr>
          <p:cNvPr id="23" name="矩形 22"/>
          <p:cNvSpPr/>
          <p:nvPr/>
        </p:nvSpPr>
        <p:spPr>
          <a:xfrm>
            <a:off x="1995606" y="3904187"/>
            <a:ext cx="4953000" cy="523220"/>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To record effective-interest expense on Central Trucking Company bonds for the first six months of year 3.</a:t>
            </a:r>
          </a:p>
        </p:txBody>
      </p:sp>
      <p:sp>
        <p:nvSpPr>
          <p:cNvPr id="24" name="矩形 23"/>
          <p:cNvSpPr/>
          <p:nvPr/>
        </p:nvSpPr>
        <p:spPr>
          <a:xfrm>
            <a:off x="1779648" y="3496873"/>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27" name="矩形 26"/>
          <p:cNvSpPr/>
          <p:nvPr/>
        </p:nvSpPr>
        <p:spPr>
          <a:xfrm>
            <a:off x="6452302" y="3495159"/>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6,000</a:t>
            </a:r>
            <a:endParaRPr lang="zh-TW" altLang="en-US" dirty="0">
              <a:latin typeface="Arial" panose="020B0604020202020204" pitchFamily="34" charset="0"/>
              <a:cs typeface="Arial" panose="020B0604020202020204" pitchFamily="34" charset="0"/>
            </a:endParaRPr>
          </a:p>
        </p:txBody>
      </p:sp>
      <p:sp>
        <p:nvSpPr>
          <p:cNvPr id="14" name="文字方塊 13"/>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00334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P spid="22" grpId="0"/>
      <p:bldP spid="23" grpId="0"/>
      <p:bldP spid="24" grpId="0"/>
      <p:bldP spid="2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內容版面配置區 2"/>
          <p:cNvSpPr>
            <a:spLocks noGrp="1"/>
          </p:cNvSpPr>
          <p:nvPr>
            <p:ph idx="1"/>
          </p:nvPr>
        </p:nvSpPr>
        <p:spPr/>
        <p:txBody>
          <a:bodyPr>
            <a:normAutofit/>
          </a:bodyPr>
          <a:lstStyle/>
          <a:p>
            <a:r>
              <a:rPr lang="en-US" altLang="zh-TW" b="1" dirty="0"/>
              <a:t>$100,000 of five-year, 10% bonds are issued for $103,000 on January 1, 2018. Interest payments on the bonds are made every six months.</a:t>
            </a:r>
          </a:p>
          <a:p>
            <a:pPr lvl="1"/>
            <a:r>
              <a:rPr lang="en-US" altLang="zh-TW" b="1" dirty="0"/>
              <a:t>Compute the total amount to be paid to bondholders over the life of the bond (face value + interest).</a:t>
            </a:r>
          </a:p>
          <a:p>
            <a:pPr lvl="1"/>
            <a:r>
              <a:rPr lang="en-US" altLang="zh-TW" b="1" dirty="0"/>
              <a:t>Subtract from (1) the proceeds from the sale of the bond to determine the total interest expense to be paid over the life of the bond issue.</a:t>
            </a:r>
          </a:p>
          <a:p>
            <a:pPr lvl="1"/>
            <a:r>
              <a:rPr lang="en-US" altLang="zh-TW" b="1" dirty="0"/>
              <a:t>Compute the average annual interest expense using the straight-line method.</a:t>
            </a:r>
            <a:endParaRPr lang="zh-TW" altLang="en-US" b="1"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69</a:t>
            </a:fld>
            <a:endParaRPr lang="zh-TW" altLang="en-US" dirty="0"/>
          </a:p>
        </p:txBody>
      </p:sp>
      <p:sp>
        <p:nvSpPr>
          <p:cNvPr id="115714" name="標題 1"/>
          <p:cNvSpPr>
            <a:spLocks noGrp="1"/>
          </p:cNvSpPr>
          <p:nvPr>
            <p:ph type="title"/>
          </p:nvPr>
        </p:nvSpPr>
        <p:spPr/>
        <p:txBody>
          <a:bodyPr/>
          <a:lstStyle/>
          <a:p>
            <a:r>
              <a:rPr lang="en-US" altLang="zh-TW" dirty="0"/>
              <a:t>Quiz Yourself</a:t>
            </a:r>
            <a:endParaRPr lang="zh-TW" altLang="en-US" dirty="0"/>
          </a:p>
        </p:txBody>
      </p:sp>
      <p:sp>
        <p:nvSpPr>
          <p:cNvPr id="6" name="文字方塊 5"/>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4931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內容版面配置區 2"/>
          <p:cNvSpPr>
            <a:spLocks noGrp="1"/>
          </p:cNvSpPr>
          <p:nvPr>
            <p:ph idx="1"/>
          </p:nvPr>
        </p:nvSpPr>
        <p:spPr/>
        <p:txBody>
          <a:bodyPr/>
          <a:lstStyle/>
          <a:p>
            <a:pPr marL="0" indent="0">
              <a:buNone/>
            </a:pPr>
            <a:r>
              <a:rPr lang="en-US" altLang="zh-TW" b="1" dirty="0">
                <a:solidFill>
                  <a:srgbClr val="FFA54A"/>
                </a:solidFill>
              </a:rPr>
              <a:t>Compounding</a:t>
            </a:r>
            <a:r>
              <a:rPr lang="en-US" altLang="zh-TW" dirty="0">
                <a:solidFill>
                  <a:srgbClr val="FFA54A"/>
                </a:solidFill>
              </a:rPr>
              <a:t> </a:t>
            </a:r>
            <a:r>
              <a:rPr lang="en-US" altLang="zh-TW" b="1" dirty="0">
                <a:solidFill>
                  <a:srgbClr val="FFA54A"/>
                </a:solidFill>
              </a:rPr>
              <a:t>Period</a:t>
            </a:r>
          </a:p>
          <a:p>
            <a:pPr lvl="1"/>
            <a:r>
              <a:rPr lang="en-US" altLang="zh-TW" dirty="0"/>
              <a:t>The frequency with which interest is added to the principal. </a:t>
            </a:r>
          </a:p>
          <a:p>
            <a:pPr lvl="1"/>
            <a:r>
              <a:rPr lang="en-US" altLang="zh-TW" dirty="0"/>
              <a:t>E.g., interest of 10% has been compounded once a year (</a:t>
            </a:r>
            <a:r>
              <a:rPr lang="en-US" altLang="zh-TW" b="1" dirty="0">
                <a:solidFill>
                  <a:schemeClr val="accent2">
                    <a:lumMod val="75000"/>
                  </a:schemeClr>
                </a:solidFill>
              </a:rPr>
              <a:t>annual compounding period</a:t>
            </a:r>
            <a:r>
              <a:rPr lang="en-US" altLang="zh-TW" dirty="0"/>
              <a:t>) to arrive at a future value at the end of four years of $10,000. </a:t>
            </a:r>
          </a:p>
          <a:p>
            <a:pPr lvl="1"/>
            <a:r>
              <a:rPr lang="en-US" altLang="zh-TW" dirty="0"/>
              <a:t>If the interest is added more or less frequently than once a year, the future amount will be different.</a:t>
            </a:r>
            <a:endParaRPr lang="zh-TW" altLang="en-US" dirty="0"/>
          </a:p>
        </p:txBody>
      </p:sp>
      <p:sp>
        <p:nvSpPr>
          <p:cNvPr id="7" name="投影片編號版面配置區 6"/>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7</a:t>
            </a:fld>
            <a:endParaRPr lang="zh-TW" altLang="en-US" dirty="0"/>
          </a:p>
        </p:txBody>
      </p:sp>
      <p:sp>
        <p:nvSpPr>
          <p:cNvPr id="19458" name="標題 1"/>
          <p:cNvSpPr>
            <a:spLocks noGrp="1"/>
          </p:cNvSpPr>
          <p:nvPr>
            <p:ph type="title"/>
          </p:nvPr>
        </p:nvSpPr>
        <p:spPr/>
        <p:txBody>
          <a:bodyPr/>
          <a:lstStyle/>
          <a:p>
            <a:r>
              <a:rPr lang="en-US" altLang="zh-TW" dirty="0"/>
              <a:t>Present Value and Future Value Concepts</a:t>
            </a:r>
            <a:endParaRPr lang="zh-TW" altLang="en-US" dirty="0"/>
          </a:p>
        </p:txBody>
      </p:sp>
      <p:sp>
        <p:nvSpPr>
          <p:cNvPr id="6" name="文字方塊 5"/>
          <p:cNvSpPr txBox="1"/>
          <p:nvPr/>
        </p:nvSpPr>
        <p:spPr>
          <a:xfrm>
            <a:off x="8479560"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18380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內容版面配置區 8"/>
          <p:cNvSpPr>
            <a:spLocks noGrp="1"/>
          </p:cNvSpPr>
          <p:nvPr>
            <p:ph idx="1"/>
          </p:nvPr>
        </p:nvSpPr>
        <p:spPr/>
        <p:txBody>
          <a:bodyPr/>
          <a:lstStyle/>
          <a:p>
            <a:pPr marL="0" indent="0">
              <a:buNone/>
            </a:pPr>
            <a:r>
              <a:rPr lang="en-US" altLang="zh-TW" b="1" dirty="0">
                <a:solidFill>
                  <a:srgbClr val="FFA54A"/>
                </a:solidFill>
              </a:rPr>
              <a:t>Solution</a:t>
            </a:r>
            <a:endParaRPr lang="zh-TW" altLang="en-US" b="1" dirty="0">
              <a:solidFill>
                <a:srgbClr val="FFA54A"/>
              </a:solidFill>
            </a:endParaRP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70</a:t>
            </a:fld>
            <a:endParaRPr lang="zh-TW" altLang="en-US" dirty="0"/>
          </a:p>
        </p:txBody>
      </p:sp>
      <p:sp>
        <p:nvSpPr>
          <p:cNvPr id="116738" name="標題 1"/>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b="1" dirty="0">
              <a:solidFill>
                <a:schemeClr val="bg1"/>
              </a:solidFill>
              <a:latin typeface="Arial" panose="020B0604020202020204" pitchFamily="34" charset="0"/>
              <a:cs typeface="Arial" panose="020B0604020202020204" pitchFamily="34" charset="0"/>
            </a:endParaRPr>
          </a:p>
        </p:txBody>
      </p:sp>
      <p:pic>
        <p:nvPicPr>
          <p:cNvPr id="3" name="圖片 2"/>
          <p:cNvPicPr>
            <a:picLocks noChangeAspect="1"/>
          </p:cNvPicPr>
          <p:nvPr/>
        </p:nvPicPr>
        <p:blipFill>
          <a:blip r:embed="rId3"/>
          <a:stretch>
            <a:fillRect/>
          </a:stretch>
        </p:blipFill>
        <p:spPr>
          <a:xfrm>
            <a:off x="441226" y="2364010"/>
            <a:ext cx="8244615" cy="1524326"/>
          </a:xfrm>
          <a:prstGeom prst="rect">
            <a:avLst/>
          </a:prstGeom>
          <a:ln w="9525">
            <a:solidFill>
              <a:schemeClr val="tx1"/>
            </a:solidFill>
          </a:ln>
        </p:spPr>
      </p:pic>
    </p:spTree>
    <p:extLst>
      <p:ext uri="{BB962C8B-B14F-4D97-AF65-F5344CB8AC3E}">
        <p14:creationId xmlns:p14="http://schemas.microsoft.com/office/powerpoint/2010/main" val="6090313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內容版面配置區 2"/>
          <p:cNvSpPr>
            <a:spLocks noGrp="1"/>
          </p:cNvSpPr>
          <p:nvPr>
            <p:ph idx="1"/>
          </p:nvPr>
        </p:nvSpPr>
        <p:spPr/>
        <p:txBody>
          <a:bodyPr/>
          <a:lstStyle/>
          <a:p>
            <a:pPr marL="0" indent="0">
              <a:buNone/>
            </a:pPr>
            <a:r>
              <a:rPr lang="en-US" altLang="zh-TW" b="1" dirty="0">
                <a:solidFill>
                  <a:srgbClr val="FFA54A"/>
                </a:solidFill>
              </a:rPr>
              <a:t>Compounding</a:t>
            </a:r>
            <a:r>
              <a:rPr lang="en-US" altLang="zh-TW" dirty="0">
                <a:solidFill>
                  <a:srgbClr val="FFA54A"/>
                </a:solidFill>
              </a:rPr>
              <a:t> </a:t>
            </a:r>
            <a:r>
              <a:rPr lang="en-US" altLang="zh-TW" b="1" dirty="0">
                <a:solidFill>
                  <a:srgbClr val="FFA54A"/>
                </a:solidFill>
              </a:rPr>
              <a:t>Period</a:t>
            </a:r>
          </a:p>
          <a:p>
            <a:pPr lvl="1"/>
            <a:r>
              <a:rPr lang="en-US" altLang="zh-TW" dirty="0"/>
              <a:t>Assume that the 10% interest had been compounded semiannually (twice a year) for four years. </a:t>
            </a:r>
          </a:p>
          <a:p>
            <a:pPr lvl="1"/>
            <a:endParaRPr lang="en-US" altLang="zh-TW" dirty="0"/>
          </a:p>
          <a:p>
            <a:pPr lvl="1"/>
            <a:endParaRPr lang="en-US" altLang="zh-TW" dirty="0"/>
          </a:p>
          <a:p>
            <a:pPr lvl="1"/>
            <a:r>
              <a:rPr lang="en-US" altLang="zh-TW" dirty="0"/>
              <a:t>What is the present value of $10,000 to be paid in four years if interest of 10% is compounded semiannually?</a:t>
            </a:r>
            <a:endParaRPr lang="zh-TW" altLang="en-US" dirty="0"/>
          </a:p>
        </p:txBody>
      </p:sp>
      <p:sp>
        <p:nvSpPr>
          <p:cNvPr id="3" name="投影片編號版面配置區 2"/>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8</a:t>
            </a:fld>
            <a:endParaRPr lang="zh-TW" altLang="en-US" dirty="0"/>
          </a:p>
        </p:txBody>
      </p:sp>
      <p:sp>
        <p:nvSpPr>
          <p:cNvPr id="20482" name="標題 1"/>
          <p:cNvSpPr>
            <a:spLocks noGrp="1"/>
          </p:cNvSpPr>
          <p:nvPr>
            <p:ph type="title"/>
          </p:nvPr>
        </p:nvSpPr>
        <p:spPr/>
        <p:txBody>
          <a:bodyPr/>
          <a:lstStyle/>
          <a:p>
            <a:pPr>
              <a:lnSpc>
                <a:spcPts val="4000"/>
              </a:lnSpc>
            </a:pPr>
            <a:r>
              <a:rPr lang="en-US" altLang="zh-TW" dirty="0"/>
              <a:t>Present Value and Future Value Concepts</a:t>
            </a:r>
            <a:endParaRPr lang="zh-TW" altLang="en-US" dirty="0"/>
          </a:p>
        </p:txBody>
      </p:sp>
      <p:sp>
        <p:nvSpPr>
          <p:cNvPr id="2" name="文字方塊 1"/>
          <p:cNvSpPr txBox="1"/>
          <p:nvPr/>
        </p:nvSpPr>
        <p:spPr>
          <a:xfrm>
            <a:off x="1697865" y="3000778"/>
            <a:ext cx="4785284" cy="461665"/>
          </a:xfrm>
          <a:prstGeom prst="rect">
            <a:avLst/>
          </a:prstGeom>
          <a:solidFill>
            <a:schemeClr val="accent4">
              <a:lumMod val="20000"/>
              <a:lumOff val="80000"/>
            </a:schemeClr>
          </a:solidFill>
        </p:spPr>
        <p:txBody>
          <a:bodyPr wrap="square" rtlCol="0">
            <a:spAutoFit/>
          </a:bodyPr>
          <a:lstStyle/>
          <a:p>
            <a:r>
              <a:rPr lang="en-US" altLang="zh-TW" sz="2400" dirty="0">
                <a:latin typeface="Arial" panose="020B0604020202020204" pitchFamily="34" charset="0"/>
                <a:cs typeface="Arial" panose="020B0604020202020204" pitchFamily="34" charset="0"/>
              </a:rPr>
              <a:t>Rate: 10% </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5%</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(10%</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½)</a:t>
            </a:r>
            <a:endParaRPr lang="zh-TW" altLang="en-US" sz="2400" dirty="0">
              <a:latin typeface="Arial" panose="020B0604020202020204" pitchFamily="34" charset="0"/>
              <a:cs typeface="Arial" panose="020B0604020202020204" pitchFamily="34" charset="0"/>
            </a:endParaRPr>
          </a:p>
        </p:txBody>
      </p:sp>
      <p:sp>
        <p:nvSpPr>
          <p:cNvPr id="13" name="文字方塊 12"/>
          <p:cNvSpPr txBox="1"/>
          <p:nvPr/>
        </p:nvSpPr>
        <p:spPr>
          <a:xfrm>
            <a:off x="1697865" y="3545433"/>
            <a:ext cx="5043368" cy="461665"/>
          </a:xfrm>
          <a:prstGeom prst="rect">
            <a:avLst/>
          </a:prstGeom>
          <a:solidFill>
            <a:schemeClr val="accent4">
              <a:lumMod val="20000"/>
              <a:lumOff val="80000"/>
            </a:schemeClr>
          </a:solidFill>
        </p:spPr>
        <p:txBody>
          <a:bodyPr wrap="none" rtlCol="0">
            <a:spAutoFit/>
          </a:bodyPr>
          <a:lstStyle/>
          <a:p>
            <a:r>
              <a:rPr lang="en-US" altLang="zh-TW" sz="2400" dirty="0">
                <a:latin typeface="Arial" panose="020B0604020202020204" pitchFamily="34" charset="0"/>
                <a:cs typeface="Arial" panose="020B0604020202020204" pitchFamily="34" charset="0"/>
              </a:rPr>
              <a:t>Period: 4 years</a:t>
            </a:r>
            <a:r>
              <a:rPr lang="zh-TW" altLang="en-US" sz="2400" dirty="0">
                <a:latin typeface="Arial" panose="020B0604020202020204" pitchFamily="34" charset="0"/>
                <a:cs typeface="Arial" panose="020B0604020202020204" pitchFamily="34" charset="0"/>
              </a:rPr>
              <a:t> → </a:t>
            </a:r>
            <a:r>
              <a:rPr lang="en-US" altLang="zh-TW" sz="2400" dirty="0">
                <a:latin typeface="Arial" panose="020B0604020202020204" pitchFamily="34" charset="0"/>
                <a:cs typeface="Arial" panose="020B0604020202020204" pitchFamily="34" charset="0"/>
              </a:rPr>
              <a:t>8 periods </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(4</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2)</a:t>
            </a:r>
            <a:endParaRPr lang="zh-TW" altLang="en-US" sz="2400" dirty="0">
              <a:latin typeface="Arial" panose="020B0604020202020204" pitchFamily="34" charset="0"/>
              <a:cs typeface="Arial" panose="020B0604020202020204" pitchFamily="34" charset="0"/>
            </a:endParaRPr>
          </a:p>
        </p:txBody>
      </p:sp>
      <p:sp>
        <p:nvSpPr>
          <p:cNvPr id="9" name="文字方塊 8"/>
          <p:cNvSpPr txBox="1"/>
          <p:nvPr/>
        </p:nvSpPr>
        <p:spPr>
          <a:xfrm>
            <a:off x="843168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2"/>
          <a:stretch>
            <a:fillRect/>
          </a:stretch>
        </p:blipFill>
        <p:spPr>
          <a:xfrm>
            <a:off x="355601" y="5068250"/>
            <a:ext cx="8496492" cy="1198407"/>
          </a:xfrm>
          <a:prstGeom prst="rect">
            <a:avLst/>
          </a:prstGeom>
        </p:spPr>
      </p:pic>
    </p:spTree>
    <p:extLst>
      <p:ext uri="{BB962C8B-B14F-4D97-AF65-F5344CB8AC3E}">
        <p14:creationId xmlns:p14="http://schemas.microsoft.com/office/powerpoint/2010/main" val="10136702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內容版面配置區 2"/>
          <p:cNvSpPr>
            <a:spLocks noGrp="1"/>
          </p:cNvSpPr>
          <p:nvPr>
            <p:ph idx="1"/>
          </p:nvPr>
        </p:nvSpPr>
        <p:spPr/>
        <p:txBody>
          <a:bodyPr/>
          <a:lstStyle/>
          <a:p>
            <a:pPr marL="0" indent="0">
              <a:buNone/>
            </a:pPr>
            <a:r>
              <a:rPr lang="en-US" altLang="zh-TW" b="1" dirty="0">
                <a:solidFill>
                  <a:srgbClr val="FFA54A"/>
                </a:solidFill>
              </a:rPr>
              <a:t>Compounding</a:t>
            </a:r>
            <a:r>
              <a:rPr lang="en-US" altLang="zh-TW" dirty="0">
                <a:solidFill>
                  <a:srgbClr val="FFA54A"/>
                </a:solidFill>
              </a:rPr>
              <a:t> </a:t>
            </a:r>
            <a:r>
              <a:rPr lang="en-US" altLang="zh-TW" b="1" dirty="0">
                <a:solidFill>
                  <a:srgbClr val="FFA54A"/>
                </a:solidFill>
              </a:rPr>
              <a:t>Period</a:t>
            </a:r>
          </a:p>
          <a:p>
            <a:pPr lvl="1"/>
            <a:r>
              <a:rPr lang="en-US" altLang="zh-TW" dirty="0"/>
              <a:t>Likewise, if semiannual compounding is used to determine the future value of $6,768 in four years at 10% compounded semiannually, the result is as follows:</a:t>
            </a:r>
            <a:endParaRPr lang="zh-TW" altLang="en-US" dirty="0"/>
          </a:p>
        </p:txBody>
      </p:sp>
      <p:sp>
        <p:nvSpPr>
          <p:cNvPr id="4" name="投影片編號版面配置區 3"/>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9</a:t>
            </a:fld>
            <a:endParaRPr lang="zh-TW" altLang="en-US" dirty="0"/>
          </a:p>
        </p:txBody>
      </p:sp>
      <p:sp>
        <p:nvSpPr>
          <p:cNvPr id="20482" name="標題 1"/>
          <p:cNvSpPr>
            <a:spLocks noGrp="1"/>
          </p:cNvSpPr>
          <p:nvPr>
            <p:ph type="title"/>
          </p:nvPr>
        </p:nvSpPr>
        <p:spPr/>
        <p:txBody>
          <a:bodyPr/>
          <a:lstStyle/>
          <a:p>
            <a:pPr>
              <a:lnSpc>
                <a:spcPts val="4000"/>
              </a:lnSpc>
            </a:pPr>
            <a:r>
              <a:rPr lang="en-US" altLang="zh-TW" dirty="0"/>
              <a:t>Present Value and Future Value Concepts</a:t>
            </a:r>
            <a:endParaRPr lang="zh-TW" altLang="en-US" dirty="0"/>
          </a:p>
        </p:txBody>
      </p:sp>
      <p:sp>
        <p:nvSpPr>
          <p:cNvPr id="3" name="直線圖說文字 1 2"/>
          <p:cNvSpPr/>
          <p:nvPr/>
        </p:nvSpPr>
        <p:spPr>
          <a:xfrm flipH="1">
            <a:off x="3657600" y="3505200"/>
            <a:ext cx="2971800" cy="914400"/>
          </a:xfrm>
          <a:prstGeom prst="borderCallout1">
            <a:avLst>
              <a:gd name="adj1" fmla="val 39877"/>
              <a:gd name="adj2" fmla="val -2699"/>
              <a:gd name="adj3" fmla="val 112500"/>
              <a:gd name="adj4" fmla="val -38333"/>
            </a:avLst>
          </a:prstGeom>
          <a:solidFill>
            <a:srgbClr val="FFFF00"/>
          </a:solidFill>
          <a:ln w="952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Earn more interest than the annual compounding ($6,830) does.</a:t>
            </a:r>
            <a:endParaRPr lang="zh-TW" altLang="en-US" dirty="0">
              <a:solidFill>
                <a:schemeClr val="tx1"/>
              </a:solidFill>
              <a:latin typeface="Arial" panose="020B0604020202020204" pitchFamily="34" charset="0"/>
              <a:cs typeface="Arial" panose="020B0604020202020204" pitchFamily="34" charset="0"/>
            </a:endParaRPr>
          </a:p>
        </p:txBody>
      </p:sp>
      <p:sp>
        <p:nvSpPr>
          <p:cNvPr id="9" name="文字方塊 8"/>
          <p:cNvSpPr txBox="1"/>
          <p:nvPr/>
        </p:nvSpPr>
        <p:spPr>
          <a:xfrm>
            <a:off x="8422192" y="6859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pic>
        <p:nvPicPr>
          <p:cNvPr id="10" name="圖片 9"/>
          <p:cNvPicPr>
            <a:picLocks noChangeAspect="1"/>
          </p:cNvPicPr>
          <p:nvPr/>
        </p:nvPicPr>
        <p:blipFill>
          <a:blip r:embed="rId2"/>
          <a:stretch>
            <a:fillRect/>
          </a:stretch>
        </p:blipFill>
        <p:spPr>
          <a:xfrm>
            <a:off x="274975" y="4598988"/>
            <a:ext cx="8496492" cy="1472342"/>
          </a:xfrm>
          <a:prstGeom prst="rect">
            <a:avLst/>
          </a:prstGeom>
        </p:spPr>
      </p:pic>
    </p:spTree>
    <p:extLst>
      <p:ext uri="{BB962C8B-B14F-4D97-AF65-F5344CB8AC3E}">
        <p14:creationId xmlns:p14="http://schemas.microsoft.com/office/powerpoint/2010/main" val="608017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佈景主題">
  <a:themeElements>
    <a:clrScheme name="自訂 4">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7654</TotalTime>
  <Words>3678</Words>
  <Application>Microsoft Office PowerPoint</Application>
  <PresentationFormat>On-screen Show (4:3)</PresentationFormat>
  <Paragraphs>838</Paragraphs>
  <Slides>70</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70</vt:i4>
      </vt:variant>
    </vt:vector>
  </HeadingPairs>
  <TitlesOfParts>
    <vt:vector size="82" baseType="lpstr">
      <vt:lpstr>微軟正黑體</vt:lpstr>
      <vt:lpstr>MS UI Gothic</vt:lpstr>
      <vt:lpstr>新細明體</vt:lpstr>
      <vt:lpstr>Arial</vt:lpstr>
      <vt:lpstr>Arial Unicode MS</vt:lpstr>
      <vt:lpstr>Calibri</vt:lpstr>
      <vt:lpstr>Calibri Light</vt:lpstr>
      <vt:lpstr>Cambria Math</vt:lpstr>
      <vt:lpstr>Franklin Gothic Medium Cond</vt:lpstr>
      <vt:lpstr>Times New Roman</vt:lpstr>
      <vt:lpstr>Wingdings</vt:lpstr>
      <vt:lpstr>Office 佈景主題</vt:lpstr>
      <vt:lpstr>PowerPoint Presentation</vt:lpstr>
      <vt:lpstr>Financing: Long-Term Liabilities</vt:lpstr>
      <vt:lpstr>Present Value and Future Value Concepts</vt:lpstr>
      <vt:lpstr>Present Value and Future Value Concepts</vt:lpstr>
      <vt:lpstr>Present Value and Future Value Concepts</vt:lpstr>
      <vt:lpstr>Present Value and Future Value Concepts</vt:lpstr>
      <vt:lpstr>Present Value and Future Value Concepts</vt:lpstr>
      <vt:lpstr>Present Value and Future Value Concepts</vt:lpstr>
      <vt:lpstr>Present Value and Future Value Concepts</vt:lpstr>
      <vt:lpstr>Present Value and Future Value Concepts</vt:lpstr>
      <vt:lpstr>Computing the Present Value of an Annuity</vt:lpstr>
      <vt:lpstr>Computing the Present Value of an Annuity</vt:lpstr>
      <vt:lpstr>Computing the Present Value of an Annuity</vt:lpstr>
      <vt:lpstr>Computing the Present Value of an Annuity</vt:lpstr>
      <vt:lpstr>Quiz Yourself</vt:lpstr>
      <vt:lpstr>Quiz Yourself</vt:lpstr>
      <vt:lpstr>Accounting for Long-Term Liabilities</vt:lpstr>
      <vt:lpstr>Accounting for Long-Term Liabilities</vt:lpstr>
      <vt:lpstr>Interest-Bearing Notes  </vt:lpstr>
      <vt:lpstr>Interest-Bearing Notes</vt:lpstr>
      <vt:lpstr>Interest-Bearing Notes</vt:lpstr>
      <vt:lpstr>Mortgages Payable</vt:lpstr>
      <vt:lpstr>Mortgages Payable</vt:lpstr>
      <vt:lpstr>Mortgage Amortization</vt:lpstr>
      <vt:lpstr>Mortgages Payable</vt:lpstr>
      <vt:lpstr>Quiz Yourself</vt:lpstr>
      <vt:lpstr>Quiz Yourself</vt:lpstr>
      <vt:lpstr>Bonds</vt:lpstr>
      <vt:lpstr>Types of Bonds</vt:lpstr>
      <vt:lpstr>Types of Bonds</vt:lpstr>
      <vt:lpstr>Types of Bonds</vt:lpstr>
      <vt:lpstr>Characteristics of Bonds</vt:lpstr>
      <vt:lpstr>Characteristics of Bonds</vt:lpstr>
      <vt:lpstr>Determining a Bond’s Issuance Price</vt:lpstr>
      <vt:lpstr>Determining a Bond’s Issuance Price</vt:lpstr>
      <vt:lpstr>Determining a Bond’s Issuance Price</vt:lpstr>
      <vt:lpstr>Determining a Bond’s Issuance Price</vt:lpstr>
      <vt:lpstr>Determining a Bond’s Issuance Price</vt:lpstr>
      <vt:lpstr>Determining a Bond’s Issuance Price</vt:lpstr>
      <vt:lpstr>Determining a Bond’s Issuance Price</vt:lpstr>
      <vt:lpstr>Determining a Bond’s Issuance Price</vt:lpstr>
      <vt:lpstr>Bonds Payable Issued at Face Value</vt:lpstr>
      <vt:lpstr>Bonds Payable Issued at Face Value</vt:lpstr>
      <vt:lpstr>Bonds Payable Issued at Face Value</vt:lpstr>
      <vt:lpstr>Bonds Payable Issued at Face Value</vt:lpstr>
      <vt:lpstr>Bonds Payable Issued at Face Value</vt:lpstr>
      <vt:lpstr>Bonds Retirements before Maturity</vt:lpstr>
      <vt:lpstr>Bonds Retirements before Maturity</vt:lpstr>
      <vt:lpstr>Quiz Yourself</vt:lpstr>
      <vt:lpstr>Quiz Yourself</vt:lpstr>
      <vt:lpstr>Debt-Related Financial Ratios</vt:lpstr>
      <vt:lpstr>Debt-Related Financial Ratios</vt:lpstr>
      <vt:lpstr>Debt-Related Financial Ratios</vt:lpstr>
      <vt:lpstr>Quiz Yourself</vt:lpstr>
      <vt:lpstr>Amortizing Bond Discounts or Premiums*</vt:lpstr>
      <vt:lpstr>Accounting for Bonds Issued at a Discount*</vt:lpstr>
      <vt:lpstr>Accounting for Bonds Issued at a Discount*</vt:lpstr>
      <vt:lpstr>Accounting for Bonds Issued at a Discount*</vt:lpstr>
      <vt:lpstr>Accounting for Bonds Issued at a Discount*</vt:lpstr>
      <vt:lpstr>Accounting for Bonds Issued at a Discount*</vt:lpstr>
      <vt:lpstr>Accounting for Bonds Issued at a Discount*</vt:lpstr>
      <vt:lpstr>Accounting for Bonds Issued at a Discount*</vt:lpstr>
      <vt:lpstr>Accounting for Bonds Issued at a Premium*</vt:lpstr>
      <vt:lpstr>Accounting for Bonds Issued at a Premium*</vt:lpstr>
      <vt:lpstr>Accounting for Bonds Issued at a Premium*</vt:lpstr>
      <vt:lpstr>Accounting for Bonds Issued at a Premium*</vt:lpstr>
      <vt:lpstr>Accounting for Bonds Issued at a Premium*</vt:lpstr>
      <vt:lpstr>Accounting for Bonds Issued at a Premium*</vt:lpstr>
      <vt:lpstr>Quiz Yourself</vt:lpstr>
      <vt:lpstr>Quiz Yourself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Controls and Cash</dc:title>
  <dc:creator>鄧雨賢</dc:creator>
  <cp:lastModifiedBy>Ong, Willie</cp:lastModifiedBy>
  <cp:revision>319</cp:revision>
  <dcterms:created xsi:type="dcterms:W3CDTF">2015-04-13T13:14:44Z</dcterms:created>
  <dcterms:modified xsi:type="dcterms:W3CDTF">2017-08-15T08:05:19Z</dcterms:modified>
</cp:coreProperties>
</file>