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4"/>
  </p:notesMasterIdLst>
  <p:sldIdLst>
    <p:sldId id="325" r:id="rId2"/>
    <p:sldId id="635" r:id="rId3"/>
    <p:sldId id="640" r:id="rId4"/>
    <p:sldId id="641" r:id="rId5"/>
    <p:sldId id="642" r:id="rId6"/>
    <p:sldId id="643" r:id="rId7"/>
    <p:sldId id="645" r:id="rId8"/>
    <p:sldId id="646" r:id="rId9"/>
    <p:sldId id="647" r:id="rId10"/>
    <p:sldId id="648" r:id="rId11"/>
    <p:sldId id="649" r:id="rId12"/>
    <p:sldId id="650" r:id="rId13"/>
    <p:sldId id="652" r:id="rId14"/>
    <p:sldId id="653" r:id="rId15"/>
    <p:sldId id="654" r:id="rId16"/>
    <p:sldId id="655" r:id="rId17"/>
    <p:sldId id="656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9" r:id="rId29"/>
    <p:sldId id="670" r:id="rId30"/>
    <p:sldId id="671" r:id="rId31"/>
    <p:sldId id="672" r:id="rId32"/>
    <p:sldId id="673" r:id="rId33"/>
    <p:sldId id="675" r:id="rId34"/>
    <p:sldId id="678" r:id="rId35"/>
    <p:sldId id="680" r:id="rId36"/>
    <p:sldId id="683" r:id="rId37"/>
    <p:sldId id="682" r:id="rId38"/>
    <p:sldId id="685" r:id="rId39"/>
    <p:sldId id="687" r:id="rId40"/>
    <p:sldId id="688" r:id="rId41"/>
    <p:sldId id="689" r:id="rId42"/>
    <p:sldId id="690" r:id="rId43"/>
    <p:sldId id="691" r:id="rId44"/>
    <p:sldId id="692" r:id="rId45"/>
    <p:sldId id="693" r:id="rId46"/>
    <p:sldId id="694" r:id="rId47"/>
    <p:sldId id="695" r:id="rId48"/>
    <p:sldId id="696" r:id="rId49"/>
    <p:sldId id="698" r:id="rId50"/>
    <p:sldId id="699" r:id="rId51"/>
    <p:sldId id="700" r:id="rId52"/>
    <p:sldId id="702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F44"/>
    <a:srgbClr val="FFE699"/>
    <a:srgbClr val="F3F5CF"/>
    <a:srgbClr val="197088"/>
    <a:srgbClr val="55AADF"/>
    <a:srgbClr val="D22229"/>
    <a:srgbClr val="4472C4"/>
    <a:srgbClr val="F8F9E7"/>
    <a:srgbClr val="FFF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9" autoAdjust="0"/>
    <p:restoredTop sz="95833"/>
  </p:normalViewPr>
  <p:slideViewPr>
    <p:cSldViewPr snapToGrid="0">
      <p:cViewPr varScale="1">
        <p:scale>
          <a:sx n="46" d="100"/>
          <a:sy n="46" d="100"/>
        </p:scale>
        <p:origin x="534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5BCC-1EEB-4EB9-82AC-13C9F3F02B73}" type="datetimeFigureOut">
              <a:rPr lang="zh-TW" altLang="en-US" smtClean="0"/>
              <a:pPr/>
              <a:t>2017/8/15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62812-1337-4CB4-A3D5-E4E5209A0A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21B8E-9722-4E93-A608-1264E2793F5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43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FBA8DB-8270-4DA3-951F-421178973105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3886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FD5E2F-B545-4020-86AC-572FBF9C226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9115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FD5E2F-B545-4020-86AC-572FBF9C2266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332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95BC0F-318B-40F1-9D2A-8556C2A2B130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43941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21B8E-9722-4E93-A608-1264E2793F53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4707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F06A14-2DAB-4EED-8583-A8853986AE0F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00805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A45D1A-0D9C-4F67-9D99-32A5AFEA7262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0684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C5AAAA-97D9-4269-A8A0-054B8D1CE147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700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C51816-D6A9-4C5A-AC5B-9D4FEB7B5B13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1148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946405-2B1B-45B7-8BA9-BEF431DBA8A4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9396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362971-4F10-489F-BC6B-F1A716FF04F4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5719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062A82-702F-4C13-83D2-16B1900C74A8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8644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EE283F-1EAA-462D-BD64-F76B60F01FC8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2929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351306-5DC2-4CC1-A2A2-6999B6BE310F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3470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F3C361-A3FE-45EC-98ED-9A10A35E834F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623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0549D6-720E-4A93-85B1-BB08ED5B68C7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849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6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559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化對角線角落矩形 8"/>
          <p:cNvSpPr/>
          <p:nvPr userDrawn="1"/>
        </p:nvSpPr>
        <p:spPr>
          <a:xfrm>
            <a:off x="125910" y="212863"/>
            <a:ext cx="1535502" cy="1380227"/>
          </a:xfrm>
          <a:prstGeom prst="round2DiagRect">
            <a:avLst>
              <a:gd name="adj1" fmla="val 29232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 b="1">
                <a:solidFill>
                  <a:schemeClr val="accent6">
                    <a:lumMod val="50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51875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212175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11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0" name="圓角矩形 9"/>
          <p:cNvSpPr/>
          <p:nvPr userDrawn="1"/>
        </p:nvSpPr>
        <p:spPr>
          <a:xfrm>
            <a:off x="495479" y="1818557"/>
            <a:ext cx="8153041" cy="4192438"/>
          </a:xfrm>
          <a:prstGeom prst="roundRect">
            <a:avLst>
              <a:gd name="adj" fmla="val 1250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圖說文字 15"/>
          <p:cNvSpPr/>
          <p:nvPr userDrawn="1"/>
        </p:nvSpPr>
        <p:spPr>
          <a:xfrm>
            <a:off x="961744" y="21393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1082516" y="2208362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LO1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圓角矩形圖說文字 17"/>
          <p:cNvSpPr/>
          <p:nvPr userDrawn="1"/>
        </p:nvSpPr>
        <p:spPr>
          <a:xfrm>
            <a:off x="961743" y="293860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圖說文字 18"/>
          <p:cNvSpPr/>
          <p:nvPr userDrawn="1"/>
        </p:nvSpPr>
        <p:spPr>
          <a:xfrm>
            <a:off x="1005114" y="37378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圖說文字 19"/>
          <p:cNvSpPr/>
          <p:nvPr userDrawn="1"/>
        </p:nvSpPr>
        <p:spPr>
          <a:xfrm>
            <a:off x="1029615" y="4530739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1091639" y="3029404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LO2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1122578" y="3796589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LO3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131716" y="4600792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LO4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372382" y="2256826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Raising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Equity Financing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372382" y="3003942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Corporations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Corporate Stock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2394444" y="3796589"/>
            <a:ext cx="595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Accounting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for Stock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2394444" y="4572046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Retained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Earnings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圓角矩形圖說文字 24"/>
          <p:cNvSpPr/>
          <p:nvPr userDrawn="1"/>
        </p:nvSpPr>
        <p:spPr>
          <a:xfrm>
            <a:off x="1036609" y="5323626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1130941" y="5383538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LO5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字方塊 30"/>
          <p:cNvSpPr txBox="1"/>
          <p:nvPr userDrawn="1"/>
        </p:nvSpPr>
        <p:spPr>
          <a:xfrm>
            <a:off x="2394443" y="5317512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Equity Items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 flipV="1">
            <a:off x="0" y="1342589"/>
            <a:ext cx="8515350" cy="361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  <a:noFill/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4572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9012"/>
            <a:ext cx="9144000" cy="3546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水滴形 3"/>
          <p:cNvSpPr/>
          <p:nvPr userDrawn="1"/>
        </p:nvSpPr>
        <p:spPr>
          <a:xfrm rot="10800000">
            <a:off x="8308610" y="568442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4257675" y="1814732"/>
            <a:ext cx="1397537" cy="33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75164" y="4521086"/>
            <a:ext cx="1732934" cy="91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747736" y="5015295"/>
            <a:ext cx="1738664" cy="10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8496886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7960263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  <p:sp>
        <p:nvSpPr>
          <p:cNvPr id="12" name="水滴形 11"/>
          <p:cNvSpPr/>
          <p:nvPr userDrawn="1"/>
        </p:nvSpPr>
        <p:spPr>
          <a:xfrm rot="10800000">
            <a:off x="8315864" y="422939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solidFill>
          <a:srgbClr val="197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-9524"/>
            <a:ext cx="1701799" cy="1711324"/>
          </a:xfrm>
          <a:custGeom>
            <a:avLst/>
            <a:gdLst>
              <a:gd name="connsiteX0" fmla="*/ 0 w 3095625"/>
              <a:gd name="connsiteY0" fmla="*/ 0 h 3143250"/>
              <a:gd name="connsiteX1" fmla="*/ 3095625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095625"/>
              <a:gd name="connsiteY0" fmla="*/ 0 h 3143250"/>
              <a:gd name="connsiteX1" fmla="*/ 2533650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219450"/>
              <a:gd name="connsiteY0" fmla="*/ 0 h 3238500"/>
              <a:gd name="connsiteX1" fmla="*/ 2533650 w 3219450"/>
              <a:gd name="connsiteY1" fmla="*/ 0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  <a:gd name="connsiteX0" fmla="*/ 0 w 3219450"/>
              <a:gd name="connsiteY0" fmla="*/ 21590 h 3260090"/>
              <a:gd name="connsiteX1" fmla="*/ 2933700 w 3219450"/>
              <a:gd name="connsiteY1" fmla="*/ 0 h 3260090"/>
              <a:gd name="connsiteX2" fmla="*/ 3219450 w 3219450"/>
              <a:gd name="connsiteY2" fmla="*/ 3260090 h 3260090"/>
              <a:gd name="connsiteX3" fmla="*/ 0 w 3219450"/>
              <a:gd name="connsiteY3" fmla="*/ 3164840 h 3260090"/>
              <a:gd name="connsiteX4" fmla="*/ 0 w 3219450"/>
              <a:gd name="connsiteY4" fmla="*/ 21590 h 3260090"/>
              <a:gd name="connsiteX0" fmla="*/ 0 w 3219450"/>
              <a:gd name="connsiteY0" fmla="*/ 0 h 3238500"/>
              <a:gd name="connsiteX1" fmla="*/ 2933700 w 3219450"/>
              <a:gd name="connsiteY1" fmla="*/ 10795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38500">
                <a:moveTo>
                  <a:pt x="0" y="0"/>
                </a:moveTo>
                <a:lnTo>
                  <a:pt x="2933700" y="10795"/>
                </a:lnTo>
                <a:lnTo>
                  <a:pt x="3219450" y="3238500"/>
                </a:lnTo>
                <a:lnTo>
                  <a:pt x="0" y="3143250"/>
                </a:lnTo>
                <a:lnTo>
                  <a:pt x="0" y="0"/>
                </a:lnTo>
                <a:close/>
              </a:path>
            </a:pathLst>
          </a:cu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" name="五邊形 2"/>
          <p:cNvSpPr/>
          <p:nvPr userDrawn="1"/>
        </p:nvSpPr>
        <p:spPr>
          <a:xfrm>
            <a:off x="0" y="1854200"/>
            <a:ext cx="8928100" cy="4502150"/>
          </a:xfrm>
          <a:prstGeom prst="homePlate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17369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177669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11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2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剪去單一角落矩形 11"/>
          <p:cNvSpPr/>
          <p:nvPr userDrawn="1"/>
        </p:nvSpPr>
        <p:spPr>
          <a:xfrm flipH="1">
            <a:off x="8559801" y="245531"/>
            <a:ext cx="584200" cy="677333"/>
          </a:xfrm>
          <a:prstGeom prst="snip1Rect">
            <a:avLst/>
          </a:pr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746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五邊形 3"/>
          <p:cNvSpPr/>
          <p:nvPr userDrawn="1"/>
        </p:nvSpPr>
        <p:spPr>
          <a:xfrm flipH="1">
            <a:off x="400050" y="80426"/>
            <a:ext cx="8743950" cy="36406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346202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剪去單一角落矩形 8"/>
          <p:cNvSpPr/>
          <p:nvPr userDrawn="1"/>
        </p:nvSpPr>
        <p:spPr>
          <a:xfrm flipH="1">
            <a:off x="8559801" y="550331"/>
            <a:ext cx="584200" cy="677333"/>
          </a:xfrm>
          <a:prstGeom prst="snip1Rect">
            <a:avLst/>
          </a:pr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107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5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  <p:sldLayoutId id="2147483680" r:id="rId13"/>
    <p:sldLayoutId id="2147483681" r:id="rId14"/>
    <p:sldLayoutId id="2147483682" r:id="rId15"/>
    <p:sldLayoutId id="2147483678" r:id="rId16"/>
    <p:sldLayoutId id="2147483650" r:id="rId17"/>
    <p:sldLayoutId id="2147483679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82" y="0"/>
            <a:ext cx="5362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Issuance of Stock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Par Value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A nominal value assigned to and printed on the face of each share of a corporation’s stock.</a:t>
            </a:r>
          </a:p>
          <a:p>
            <a:pPr lvl="1"/>
            <a:r>
              <a:rPr lang="en-US" altLang="zh-TW" dirty="0"/>
              <a:t>When par-value stock sells for a price above par, it is said to sell at a premium.</a:t>
            </a:r>
          </a:p>
        </p:txBody>
      </p:sp>
      <p:sp>
        <p:nvSpPr>
          <p:cNvPr id="7" name="矩形 6"/>
          <p:cNvSpPr/>
          <p:nvPr/>
        </p:nvSpPr>
        <p:spPr>
          <a:xfrm>
            <a:off x="6847827" y="107798"/>
            <a:ext cx="2258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Accounting for Stock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422189" y="78626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214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</a:p>
          <a:p>
            <a:pPr lvl="1"/>
            <a:r>
              <a:rPr lang="en-US" altLang="zh-TW" dirty="0"/>
              <a:t>Assume that the UBM Company issued 1,000 shares of $1 par-value common stock for $50 per share. </a:t>
            </a:r>
          </a:p>
          <a:p>
            <a:pPr lvl="1"/>
            <a:r>
              <a:rPr lang="en-US" altLang="zh-TW" dirty="0"/>
              <a:t>The entry to record the stock issuance is: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Issuing Par-Value Common Stock </a:t>
            </a:r>
            <a:br>
              <a:rPr lang="en-US" altLang="zh-TW" dirty="0"/>
            </a:br>
            <a:r>
              <a:rPr lang="en-US" altLang="zh-TW" dirty="0"/>
              <a:t>at a Premium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76476"/>
              </p:ext>
            </p:extLst>
          </p:nvPr>
        </p:nvGraphicFramePr>
        <p:xfrm>
          <a:off x="1080015" y="3597455"/>
          <a:ext cx="7180613" cy="2007346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00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0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2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28998" y="3628069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 (1,000 shares </a:t>
            </a:r>
            <a:r>
              <a:rPr lang="en-US" altLang="zh-TW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⨉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$50)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6666" y="3969382"/>
            <a:ext cx="505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Common Stock (1,000 shares ⨉ $1 par value)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49013" y="362806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11984" y="39693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78828" y="4958470"/>
            <a:ext cx="5807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latin typeface="Arial" panose="020B0604020202020204" pitchFamily="34" charset="0"/>
                <a:cs typeface="Arial" panose="020B0604020202020204" pitchFamily="34" charset="0"/>
              </a:rPr>
              <a:t>Issued 1,000 shares of $1 par-value common stock at $50 per share.</a:t>
            </a:r>
          </a:p>
        </p:txBody>
      </p:sp>
      <p:sp>
        <p:nvSpPr>
          <p:cNvPr id="18" name="矩形 17"/>
          <p:cNvSpPr/>
          <p:nvPr/>
        </p:nvSpPr>
        <p:spPr>
          <a:xfrm>
            <a:off x="1276666" y="4319114"/>
            <a:ext cx="5186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Paid-in Capital in Excess of Par, Common Stock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(1,000 shares ⨉ $49)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86479" y="456488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49,000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21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Contributed Capital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total par value of the common and preferred stock, along with the associated amounts of paid-in capital in excess of par, constitutes a corporation’s contributed capital.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Issuing Par-Value Common Stock </a:t>
            </a:r>
            <a:br>
              <a:rPr lang="en-US" altLang="zh-TW" dirty="0"/>
            </a:br>
            <a:r>
              <a:rPr lang="en-US" altLang="zh-TW" dirty="0"/>
              <a:t>at a Premium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93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  <a:endParaRPr lang="en-US" altLang="zh-TW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Assume that the UBM stock does not have a par value and that the corporation issued 1,000 shares for $50 per share. </a:t>
            </a:r>
          </a:p>
          <a:p>
            <a:pPr lvl="1"/>
            <a:r>
              <a:rPr lang="en-US" altLang="zh-TW" dirty="0"/>
              <a:t>The entry to record this stock issuance would be: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Issuing No Par-Value Shares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44525"/>
              </p:ext>
            </p:extLst>
          </p:nvPr>
        </p:nvGraphicFramePr>
        <p:xfrm>
          <a:off x="1105437" y="4093335"/>
          <a:ext cx="7180613" cy="1114425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54420" y="412394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2088" y="446526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Common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74435" y="412394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09166" y="446526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04250" y="4855335"/>
            <a:ext cx="580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Issued 1,000 shares of no-par stock at $50 per share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81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b="1" dirty="0">
                <a:solidFill>
                  <a:srgbClr val="E17F44"/>
                </a:solidFill>
              </a:rPr>
              <a:t>Illustration</a:t>
            </a:r>
            <a:endParaRPr lang="en-US" altLang="zh-TW" sz="2200" dirty="0">
              <a:solidFill>
                <a:srgbClr val="E17F44"/>
              </a:solidFill>
            </a:endParaRPr>
          </a:p>
          <a:p>
            <a:pPr lvl="1"/>
            <a:r>
              <a:rPr lang="en-US" altLang="zh-TW" sz="2200" dirty="0"/>
              <a:t>UBM issued 1,000 shares of $40 par value preferred stock for cash at $45 per share.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Issuing Par-Value Preferred Stock </a:t>
            </a:r>
            <a:br>
              <a:rPr lang="en-US" altLang="zh-TW" dirty="0"/>
            </a:br>
            <a:r>
              <a:rPr lang="en-US" altLang="zh-TW" dirty="0"/>
              <a:t>at a Premium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90020"/>
              </p:ext>
            </p:extLst>
          </p:nvPr>
        </p:nvGraphicFramePr>
        <p:xfrm>
          <a:off x="1168637" y="3146277"/>
          <a:ext cx="7180613" cy="1485900"/>
        </p:xfrm>
        <a:graphic>
          <a:graphicData uri="http://schemas.openxmlformats.org/drawingml/2006/table">
            <a:tbl>
              <a:tblPr/>
              <a:tblGrid>
                <a:gridCol w="5205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117620" y="317689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0923" y="3509449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Preferred Stock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635" y="3176891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45,000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72366" y="351820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4715" y="4262767"/>
            <a:ext cx="580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 Issued 1,000 shares of $40 par-value preferred stock at $45 per share.</a:t>
            </a:r>
          </a:p>
        </p:txBody>
      </p:sp>
      <p:sp>
        <p:nvSpPr>
          <p:cNvPr id="13" name="矩形 12"/>
          <p:cNvSpPr/>
          <p:nvPr/>
        </p:nvSpPr>
        <p:spPr>
          <a:xfrm>
            <a:off x="1365288" y="3867936"/>
            <a:ext cx="5134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Paid-in Capital in Excess of Par, Preferred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03341" y="386793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25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assets</a:t>
            </a:r>
            <a:r>
              <a:rPr lang="zh-TW" altLang="en-US" dirty="0"/>
              <a:t> </a:t>
            </a:r>
            <a:r>
              <a:rPr lang="en-US" altLang="zh-TW" dirty="0"/>
              <a:t>or services received should be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recorded at the current market value of the stock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issued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If the market value of the stock cannot be determined,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the market value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of the assets or services received should be used </a:t>
            </a:r>
            <a:r>
              <a:rPr lang="en-US" altLang="zh-TW" dirty="0"/>
              <a:t>as the basis for recording the</a:t>
            </a:r>
            <a:r>
              <a:rPr lang="zh-TW" altLang="en-US" dirty="0"/>
              <a:t> </a:t>
            </a:r>
            <a:r>
              <a:rPr lang="en-US" altLang="zh-TW" dirty="0"/>
              <a:t>transaction.</a:t>
            </a:r>
          </a:p>
          <a:p>
            <a:pPr lvl="2"/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Issuing Shares for Noncash Assets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680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  <a:endParaRPr lang="en-US" altLang="zh-TW" dirty="0">
              <a:solidFill>
                <a:srgbClr val="E17F44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TW" dirty="0"/>
              <a:t>Assume that a prospective stockholder exchanged a piece of land for 5,000 shares of the UBM $1 par-value common stock. 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Assuming the market value of the stock at the date of the exchange was $40 per share, the entry </a:t>
            </a:r>
            <a:r>
              <a:rPr lang="en-US" altLang="zh-TW"/>
              <a:t>is: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Issuance of Stocks for Non-Cash Assets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41996"/>
              </p:ext>
            </p:extLst>
          </p:nvPr>
        </p:nvGraphicFramePr>
        <p:xfrm>
          <a:off x="1064664" y="4508015"/>
          <a:ext cx="7180613" cy="1736593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99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9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9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013647" y="4520717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Land (5,000 shares ⨉ $40)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8580" y="4854144"/>
            <a:ext cx="394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Common Stock (5,000 shares  ⨉ $1)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05421" y="4520717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200,000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96632" y="4862030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60742" y="5709768"/>
            <a:ext cx="5807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Issued 5,000 shares of $1 par-value common stock for land</a:t>
            </a:r>
          </a:p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(5,000 shares </a:t>
            </a:r>
            <a:r>
              <a:rPr lang="en-US" altLang="zh-TW" sz="1400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 $40 per share = $200,000).</a:t>
            </a:r>
          </a:p>
        </p:txBody>
      </p:sp>
      <p:sp>
        <p:nvSpPr>
          <p:cNvPr id="16" name="矩形 15"/>
          <p:cNvSpPr/>
          <p:nvPr/>
        </p:nvSpPr>
        <p:spPr>
          <a:xfrm>
            <a:off x="1258580" y="5156430"/>
            <a:ext cx="5186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Paid-in Capital in Excess of Par, Common Stock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(5,000 shares ⨉ $39)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40152" y="5340436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195,000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36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Reasons for a Firm to Buy Back Outstanding Stocks</a:t>
            </a:r>
          </a:p>
          <a:p>
            <a:pPr lvl="1"/>
            <a:r>
              <a:rPr lang="en-US" altLang="zh-TW" dirty="0"/>
              <a:t>Wants the stock for a profit-sharing, bonus, or stock-option plan for employees.</a:t>
            </a:r>
          </a:p>
          <a:p>
            <a:pPr lvl="1"/>
            <a:r>
              <a:rPr lang="en-US" altLang="zh-TW" dirty="0"/>
              <a:t>Feels that the stock is selling for an unusually low price and is a good buy.</a:t>
            </a:r>
          </a:p>
          <a:p>
            <a:pPr lvl="1"/>
            <a:r>
              <a:rPr lang="en-US" altLang="zh-TW" dirty="0"/>
              <a:t>Wants to stimulate trading in the company’s stock.</a:t>
            </a:r>
          </a:p>
          <a:p>
            <a:pPr lvl="1"/>
            <a:r>
              <a:rPr lang="en-US" altLang="zh-TW" dirty="0"/>
              <a:t>Wants to remove some shares from the market in order to avoid a hostile takeover.</a:t>
            </a:r>
          </a:p>
          <a:p>
            <a:pPr lvl="1"/>
            <a:r>
              <a:rPr lang="en-US" altLang="zh-TW" dirty="0"/>
              <a:t>Wants to increase reported earnings per share by reducing the number of shares of stock outstanding.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Accounting for Stock Repurchases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811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 </a:t>
            </a:r>
          </a:p>
          <a:p>
            <a:pPr marL="706437" lvl="1" indent="-342900"/>
            <a:r>
              <a:rPr lang="en-US" altLang="zh-TW" dirty="0"/>
              <a:t>Assume that 100 shares of the $1 par-value common stock were reacquired by UBM $60 per share. </a:t>
            </a:r>
          </a:p>
          <a:p>
            <a:pPr lvl="1"/>
            <a:r>
              <a:rPr lang="en-US" altLang="zh-TW" dirty="0"/>
              <a:t>The entry to record the repurchase is: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Purchasing Treasury Stock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49859"/>
              </p:ext>
            </p:extLst>
          </p:nvPr>
        </p:nvGraphicFramePr>
        <p:xfrm>
          <a:off x="1065967" y="3859158"/>
          <a:ext cx="7180613" cy="1114425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14950" y="3889772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Treasury Stock, Common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2618" y="4283882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 (100 shares ⨉ $60)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3205" y="388977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6482" y="42838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4780" y="4621158"/>
            <a:ext cx="580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Purchased 100 shares of treasury stock at $60 per share.</a:t>
            </a:r>
          </a:p>
        </p:txBody>
      </p:sp>
      <p:sp>
        <p:nvSpPr>
          <p:cNvPr id="18" name="直線圖說文字 1 17"/>
          <p:cNvSpPr/>
          <p:nvPr/>
        </p:nvSpPr>
        <p:spPr>
          <a:xfrm>
            <a:off x="6108665" y="3518682"/>
            <a:ext cx="2595634" cy="371090"/>
          </a:xfrm>
          <a:prstGeom prst="borderCallout1">
            <a:avLst>
              <a:gd name="adj1" fmla="val 69484"/>
              <a:gd name="adj2" fmla="val -119"/>
              <a:gd name="adj3" fmla="val 143661"/>
              <a:gd name="adj4" fmla="val -89846"/>
            </a:avLst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contra-equity account.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55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</a:p>
          <a:p>
            <a:pPr lvl="1"/>
            <a:r>
              <a:rPr lang="en-US" altLang="zh-TW" dirty="0"/>
              <a:t>Assume that 40 of the 100 shares of the treasury stock that were originally purchased for $60 per share are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reissued at $80 per share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The entry to record that reissuance is: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Reissuing Treasury Stock above Cost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21505"/>
              </p:ext>
            </p:extLst>
          </p:nvPr>
        </p:nvGraphicFramePr>
        <p:xfrm>
          <a:off x="1022637" y="4118360"/>
          <a:ext cx="7180613" cy="1485900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71620" y="4148974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 (40 shares ⨉ $80)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8701" y="4490287"/>
            <a:ext cx="520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Treasury Stock, Common (40 shares ⨉ $60 cost)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19874" y="4148974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3,200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54606" y="449028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2,400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1450" y="5258383"/>
            <a:ext cx="580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 Reissued 40 shares of treasury stock at $80 per share.</a:t>
            </a:r>
          </a:p>
        </p:txBody>
      </p:sp>
      <p:sp>
        <p:nvSpPr>
          <p:cNvPr id="17" name="矩形 16"/>
          <p:cNvSpPr/>
          <p:nvPr/>
        </p:nvSpPr>
        <p:spPr>
          <a:xfrm>
            <a:off x="1240572" y="4865123"/>
            <a:ext cx="543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Paid-in Capital, Treasury Stock [40 ⨉ ($80 – $60)]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57852" y="486512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5246911" y="5895567"/>
            <a:ext cx="2595634" cy="371090"/>
          </a:xfrm>
          <a:prstGeom prst="borderCallout1">
            <a:avLst>
              <a:gd name="adj1" fmla="val -1907"/>
              <a:gd name="adj2" fmla="val 79228"/>
              <a:gd name="adj3" fmla="val -183350"/>
              <a:gd name="adj4" fmla="val 46129"/>
            </a:avLst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</a:t>
            </a: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 as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gain!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dirty="0">
                <a:solidFill>
                  <a:schemeClr val="accent3">
                    <a:lumMod val="50000"/>
                  </a:schemeClr>
                </a:solidFill>
              </a:rPr>
              <a:t>Financing: Equity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</a:p>
          <a:p>
            <a:pPr marL="706437" lvl="1" indent="-342900"/>
            <a:r>
              <a:rPr lang="en-US" altLang="zh-TW" dirty="0"/>
              <a:t>Assume that another 30 shares of treasury stock are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reissued for $40 per share</a:t>
            </a:r>
            <a:r>
              <a:rPr lang="en-US" altLang="zh-TW" dirty="0"/>
              <a:t>, $20 less than their cost. </a:t>
            </a:r>
          </a:p>
          <a:p>
            <a:pPr lvl="1"/>
            <a:r>
              <a:rPr lang="en-US" altLang="zh-TW" dirty="0"/>
              <a:t>Because Paid-In Capital, Treasury Stock has a balance of $800, the entry to record this transaction is:</a:t>
            </a:r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Reissuing Treasury Stock below Cost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44253"/>
              </p:ext>
            </p:extLst>
          </p:nvPr>
        </p:nvGraphicFramePr>
        <p:xfrm>
          <a:off x="921984" y="4122902"/>
          <a:ext cx="7492783" cy="1485900"/>
        </p:xfrm>
        <a:graphic>
          <a:graphicData uri="http://schemas.openxmlformats.org/drawingml/2006/table">
            <a:tbl>
              <a:tblPr/>
              <a:tblGrid>
                <a:gridCol w="635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77187" y="4122745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 (30 shares ⨉ $40)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7187" y="4494829"/>
            <a:ext cx="336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Paid-in Capital, Treasury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7402" y="4153516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1,200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94872" y="449482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0797" y="5262925"/>
            <a:ext cx="7246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Reissued 30 shares of treasury stock at $40 per share; original cost was $60 per share.</a:t>
            </a:r>
          </a:p>
        </p:txBody>
      </p:sp>
      <p:sp>
        <p:nvSpPr>
          <p:cNvPr id="17" name="矩形 16"/>
          <p:cNvSpPr/>
          <p:nvPr/>
        </p:nvSpPr>
        <p:spPr>
          <a:xfrm>
            <a:off x="1129521" y="4869665"/>
            <a:ext cx="520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Treasury Stock, Common (30 shares ⨉ $60 cost)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53020" y="486966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1,800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65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</a:p>
          <a:p>
            <a:pPr marL="706437" lvl="1" indent="-342900"/>
            <a:r>
              <a:rPr lang="en-US" altLang="zh-TW" dirty="0"/>
              <a:t>Next, assume that the company reissues 20 additional shares at $45 per share.</a:t>
            </a:r>
          </a:p>
          <a:p>
            <a:pPr lvl="1"/>
            <a:r>
              <a:rPr lang="en-US" altLang="zh-TW" dirty="0"/>
              <a:t>The entry to record this transaction is: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Reissuing Treasury Stock below Cost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27643"/>
              </p:ext>
            </p:extLst>
          </p:nvPr>
        </p:nvGraphicFramePr>
        <p:xfrm>
          <a:off x="1498817" y="3525442"/>
          <a:ext cx="7492783" cy="1857375"/>
        </p:xfrm>
        <a:graphic>
          <a:graphicData uri="http://schemas.openxmlformats.org/drawingml/2006/table">
            <a:tbl>
              <a:tblPr/>
              <a:tblGrid>
                <a:gridCol w="635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447800" y="3556056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 (20 shares ⨉ $45)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51989" y="3935028"/>
            <a:ext cx="335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Paid-in Capital, Treasury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76596" y="355605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76596" y="39253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97630" y="5049442"/>
            <a:ext cx="7246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Reissued 20 shares of treasury stock at $45 per share; original cost was $60 per share.</a:t>
            </a:r>
          </a:p>
        </p:txBody>
      </p:sp>
      <p:sp>
        <p:nvSpPr>
          <p:cNvPr id="17" name="矩形 16"/>
          <p:cNvSpPr/>
          <p:nvPr/>
        </p:nvSpPr>
        <p:spPr>
          <a:xfrm>
            <a:off x="1452111" y="429149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Retained Earnings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76596" y="429136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06354" y="4646998"/>
            <a:ext cx="520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Treasury Stock, Common (20 shares ⨉ $60 cost)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29852" y="4646998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1,200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直線圖說文字 1 23"/>
          <p:cNvSpPr/>
          <p:nvPr/>
        </p:nvSpPr>
        <p:spPr>
          <a:xfrm>
            <a:off x="586825" y="5531348"/>
            <a:ext cx="4760348" cy="735309"/>
          </a:xfrm>
          <a:prstGeom prst="borderCallout1">
            <a:avLst>
              <a:gd name="adj1" fmla="val -3069"/>
              <a:gd name="adj2" fmla="val 6881"/>
              <a:gd name="adj3" fmla="val -126402"/>
              <a:gd name="adj4" fmla="val 20817"/>
            </a:avLst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the Paid-in Capital, Treasury Stock account had a balance of only $200.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0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following data, with the addition of the preferred stock information in (1</a:t>
            </a:r>
            <a:r>
              <a:rPr lang="en-US" altLang="zh-TW"/>
              <a:t>), summarizes </a:t>
            </a:r>
            <a:r>
              <a:rPr lang="en-US" altLang="zh-TW" dirty="0"/>
              <a:t>the stock transactions of the UBM shown earlier: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Balance Sheet Presentation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97697"/>
              </p:ext>
            </p:extLst>
          </p:nvPr>
        </p:nvGraphicFramePr>
        <p:xfrm>
          <a:off x="850860" y="3055513"/>
          <a:ext cx="7716307" cy="242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754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 par-value preferred stock: 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issued 1,000 shares at $45 per share.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 par-value common stock: 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issued 1,000 shares at $50 per share.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 par-value common stock: 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issued 5,000 shares for land with a fair market value of $200,000.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stock, common: 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purchased 100 shares at $60; reissued 40 shares at $80; reissued 30 shares at $40; reissued 20 shares at $45.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002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these data, and assuming a Retained Earnings balance of $100,000, the equity section would be: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Balance Sheet Presentation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200" y="5960547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11.6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05" y="2360919"/>
            <a:ext cx="7632445" cy="388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51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Hufnagel</a:t>
            </a:r>
            <a:r>
              <a:rPr lang="en-US" altLang="zh-TW" b="1" dirty="0"/>
              <a:t> Company issued 10,000 shares of €1 par-value common stock for €12 per share. </a:t>
            </a:r>
            <a:r>
              <a:rPr lang="en-US" altLang="zh-TW" b="1" dirty="0" err="1"/>
              <a:t>Hufnagel</a:t>
            </a:r>
            <a:r>
              <a:rPr lang="en-US" altLang="zh-TW" b="1" dirty="0"/>
              <a:t> subsequently repurchased 400 shares of this common stock when the market price of those shares was €17 per share.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381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Make the journal entry to record the initial sale of the stock.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Make the journal entry to record the subsequent repurchase of the 400 shares of stock.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25</a:t>
            </a:fld>
            <a:endParaRPr lang="zh-TW" altLang="en-US" dirty="0"/>
          </a:p>
        </p:txBody>
      </p:sp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12819"/>
              </p:ext>
            </p:extLst>
          </p:nvPr>
        </p:nvGraphicFramePr>
        <p:xfrm>
          <a:off x="1029587" y="2479295"/>
          <a:ext cx="7236262" cy="1114425"/>
        </p:xfrm>
        <a:graphic>
          <a:graphicData uri="http://schemas.openxmlformats.org/drawingml/2006/table">
            <a:tbl>
              <a:tblPr/>
              <a:tblGrid>
                <a:gridCol w="543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984790" y="247913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1120" y="2851222"/>
            <a:ext cx="5020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Common Stock (10,000 shares ⨉ €1 par value)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7158" y="2509909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120,000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71016" y="285380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124" y="3226058"/>
            <a:ext cx="510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Paid-in Capital in Excess of Par, Common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59895" y="3226058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110,000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15022"/>
              </p:ext>
            </p:extLst>
          </p:nvPr>
        </p:nvGraphicFramePr>
        <p:xfrm>
          <a:off x="1087822" y="5127027"/>
          <a:ext cx="7260963" cy="742950"/>
        </p:xfrm>
        <a:graphic>
          <a:graphicData uri="http://schemas.openxmlformats.org/drawingml/2006/table">
            <a:tbl>
              <a:tblPr/>
              <a:tblGrid>
                <a:gridCol w="543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035918" y="5141037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Treasury Stock, Common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30352" y="5468610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 (400 shares ⨉ €17)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32432" y="5119041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6,800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79803" y="5520611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6,800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7822" y="2538279"/>
            <a:ext cx="7086600" cy="274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87822" y="2907611"/>
            <a:ext cx="7086600" cy="274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087822" y="3271189"/>
            <a:ext cx="7086600" cy="274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174403" y="5194424"/>
            <a:ext cx="7086600" cy="274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174403" y="5563756"/>
            <a:ext cx="7086600" cy="274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7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3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Retained Earnings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portion of a corporation’s owners’ equity that has been earned from profitable operations and not distributed to stockholders since incorporation.</a:t>
            </a:r>
          </a:p>
          <a:p>
            <a:r>
              <a:rPr lang="en-US" altLang="zh-TW" dirty="0"/>
              <a:t>NOT cash!</a:t>
            </a:r>
          </a:p>
          <a:p>
            <a:r>
              <a:rPr lang="en-US" altLang="zh-TW" dirty="0"/>
              <a:t>Increased by net income.</a:t>
            </a:r>
          </a:p>
          <a:p>
            <a:r>
              <a:rPr lang="en-US" altLang="zh-TW" dirty="0"/>
              <a:t>Decreased by dividends, net losses, and some treasury stock transactions.</a:t>
            </a:r>
          </a:p>
        </p:txBody>
      </p:sp>
      <p:sp>
        <p:nvSpPr>
          <p:cNvPr id="7" name="矩形 6"/>
          <p:cNvSpPr/>
          <p:nvPr/>
        </p:nvSpPr>
        <p:spPr>
          <a:xfrm>
            <a:off x="7159161" y="93246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Retained Earnings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15765" y="77898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163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Cash Dividend </a:t>
            </a:r>
            <a:r>
              <a:rPr lang="zh-TW" altLang="en-US" dirty="0"/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Stock Dividend</a:t>
            </a:r>
            <a:r>
              <a:rPr lang="zh-TW" altLang="en-US" dirty="0"/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Property Dividend</a:t>
            </a:r>
            <a:r>
              <a:rPr lang="zh-TW" altLang="en-US" dirty="0"/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Types of Dividend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4949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Declaration Date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date on which a corporation’s board of directors formally decides to pay a dividend to stockholders.</a:t>
            </a:r>
          </a:p>
          <a:p>
            <a:pPr lvl="1"/>
            <a:r>
              <a:rPr lang="en-US" altLang="zh-TW" dirty="0"/>
              <a:t>Assume that the board of directors votes on December 15, 2018, to declare an $8,000 dividend, this liability is recorded as follows: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Accounting for Cash Dividends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71171"/>
              </p:ext>
            </p:extLst>
          </p:nvPr>
        </p:nvGraphicFramePr>
        <p:xfrm>
          <a:off x="1564783" y="4475408"/>
          <a:ext cx="5715000" cy="1114425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588450" y="450602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4691" y="4847335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 Payable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3383" y="450602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8,000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38114" y="484733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8,000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63597" y="5237408"/>
            <a:ext cx="5171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zh-TW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Declared dividend on December 15, 2018.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06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Closing Entry</a:t>
            </a:r>
          </a:p>
          <a:p>
            <a:pPr lvl="1"/>
            <a:r>
              <a:rPr lang="en-US" altLang="zh-TW" dirty="0"/>
              <a:t>At the end of the year, the dividends account is closed to Retained Earnings by the following entry: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Accounting for Cash Dividends</a:t>
            </a:r>
            <a:endParaRPr lang="zh-TW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77708"/>
              </p:ext>
            </p:extLst>
          </p:nvPr>
        </p:nvGraphicFramePr>
        <p:xfrm>
          <a:off x="1410237" y="3293771"/>
          <a:ext cx="5715000" cy="1114425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433904" y="3324385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Retained Earnings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60145" y="36656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48837" y="332438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8,000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83568" y="366569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8,000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09050" y="4035031"/>
            <a:ext cx="5336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zh-TW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close Dividends to Retained Earnings.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28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dirty="0"/>
              <a:t>Raising Equity Financing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64733"/>
            <a:ext cx="9143999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Timeline of Business Issues Involved with Investor Financing</a:t>
            </a:r>
            <a:endParaRPr lang="zh-TW" altLang="en-US" b="1" dirty="0">
              <a:solidFill>
                <a:srgbClr val="E17F4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8342" y="98153"/>
            <a:ext cx="2635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Raising Equity Financing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422189" y="82941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5601" y="5322869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11.4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2116970"/>
            <a:ext cx="8444800" cy="30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2635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Date of Record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date selected by a corporation’s board of directors on which the stockholders of record are identified as those who will receive dividends.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No journal entry is required </a:t>
            </a:r>
            <a:r>
              <a:rPr lang="en-US" altLang="zh-TW" dirty="0"/>
              <a:t>on the date of record.</a:t>
            </a:r>
          </a:p>
          <a:p>
            <a:pPr lvl="1"/>
            <a:r>
              <a:rPr lang="en-US" altLang="zh-TW" dirty="0"/>
              <a:t>The date of record is simply noted in the minutes of the directors’ meeting and in a letter to stockholders.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Accounting for Cash Dividends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2177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Payment Date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date on which a corporation pays dividends to its stockholders. </a:t>
            </a:r>
          </a:p>
          <a:p>
            <a:pPr lvl="1"/>
            <a:r>
              <a:rPr lang="en-US" altLang="zh-TW" dirty="0"/>
              <a:t>The entry to record a dividend payment would typically be: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Accounting for Cash Dividends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08346"/>
              </p:ext>
            </p:extLst>
          </p:nvPr>
        </p:nvGraphicFramePr>
        <p:xfrm>
          <a:off x="1448873" y="4156656"/>
          <a:ext cx="5715000" cy="1114425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472540" y="418727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 Payable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8781" y="452858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87473" y="418727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8,000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2204" y="452858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8,000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47686" y="4897916"/>
            <a:ext cx="52099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zh-TW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Paid dividends declared on December 15, 2018.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99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Current-Dividend Preference</a:t>
            </a:r>
          </a:p>
          <a:p>
            <a:pPr lvl="1"/>
            <a:r>
              <a:rPr lang="en-US" altLang="zh-TW" dirty="0"/>
              <a:t>The right of preferred stockholders to receive current dividends before common stockholders receive dividends.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Cumulative-Dividend Preference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06437" lvl="1" indent="-342900"/>
            <a:r>
              <a:rPr lang="en-US" altLang="zh-TW" dirty="0"/>
              <a:t>Dividends in Arrears</a:t>
            </a:r>
            <a:r>
              <a:rPr lang="zh-TW" altLang="en-US" dirty="0"/>
              <a:t>  </a:t>
            </a:r>
            <a:endParaRPr lang="en-US" altLang="zh-TW" dirty="0">
              <a:solidFill>
                <a:srgbClr val="55AA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Dividend Preferences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2723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</a:p>
          <a:p>
            <a:pPr lvl="1"/>
            <a:r>
              <a:rPr lang="en-US" altLang="zh-TW" dirty="0"/>
              <a:t>The outstanding stock of UBM includes: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/>
            <a:r>
              <a:rPr lang="en-US" altLang="zh-TW" dirty="0"/>
              <a:t>4 Cases for dividends preferences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$40 × 5% × 1,000 shares = </a:t>
            </a:r>
            <a:r>
              <a:rPr lang="en-US" altLang="zh-TW"/>
              <a:t>$2,000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6349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Dividend Preferences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38729"/>
              </p:ext>
            </p:extLst>
          </p:nvPr>
        </p:nvGraphicFramePr>
        <p:xfrm>
          <a:off x="355601" y="2533367"/>
          <a:ext cx="838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Preferred stock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5%, $40 par value, 1,000 shares issued and outstanding.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stock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 par value, 6,000 shares issued, 5,990 shares outstanding.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194162" y="5170535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11.7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3" y="3822802"/>
            <a:ext cx="6717674" cy="166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</a:p>
          <a:p>
            <a:pPr marL="706437" lvl="1" indent="-342900"/>
            <a:r>
              <a:rPr lang="en-US" altLang="zh-TW" dirty="0"/>
              <a:t>In case 3 and case 4, UBM has not paid any dividends for the last two years but has declared a dividend in the current year. </a:t>
            </a:r>
          </a:p>
          <a:p>
            <a:pPr lvl="1"/>
            <a:r>
              <a:rPr lang="en-US" altLang="zh-TW" dirty="0"/>
              <a:t>UBM must pay $6,000 in dividends to preferred stockholders before it can give anything to the common stockholders. The calculation is as follows: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6349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Dividend Preferences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5" y="4984124"/>
            <a:ext cx="8493589" cy="119283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8337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</a:p>
          <a:p>
            <a:pPr marL="706437" lvl="1" indent="-342900"/>
            <a:r>
              <a:rPr lang="en-US" altLang="zh-TW" dirty="0"/>
              <a:t>The entries to record the declaration and payment of dividends in Case 4 are: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Cumulative-Dividend Preference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50667"/>
              </p:ext>
            </p:extLst>
          </p:nvPr>
        </p:nvGraphicFramePr>
        <p:xfrm>
          <a:off x="1742941" y="2884795"/>
          <a:ext cx="5715000" cy="1857375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746530" y="3312581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Dividends, Preferred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2807" y="3669360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Dividends, Common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61463" y="331258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1463" y="366848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21676" y="4427888"/>
            <a:ext cx="5336265" cy="304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 Declared dividends on preferred and common stock.</a:t>
            </a:r>
          </a:p>
        </p:txBody>
      </p:sp>
      <p:sp>
        <p:nvSpPr>
          <p:cNvPr id="17" name="矩形 16"/>
          <p:cNvSpPr/>
          <p:nvPr/>
        </p:nvSpPr>
        <p:spPr>
          <a:xfrm>
            <a:off x="1972771" y="4037815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 Payable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5073" y="4037815"/>
            <a:ext cx="872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11,000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2750" y="2951483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723063" algn="r"/>
                <a:tab pos="7978775" algn="r"/>
              </a:tabLst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Date of Declaration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24377"/>
              </p:ext>
            </p:extLst>
          </p:nvPr>
        </p:nvGraphicFramePr>
        <p:xfrm>
          <a:off x="1746530" y="4870451"/>
          <a:ext cx="5715000" cy="1485900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746530" y="527208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 Payable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2771" y="561340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50342" y="5272088"/>
            <a:ext cx="872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11,000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85073" y="5613401"/>
            <a:ext cx="872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11,000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1676" y="5982734"/>
            <a:ext cx="5206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 Paid dividends on preferred and common stock.</a:t>
            </a:r>
          </a:p>
        </p:txBody>
      </p:sp>
      <p:sp>
        <p:nvSpPr>
          <p:cNvPr id="26" name="矩形 25"/>
          <p:cNvSpPr/>
          <p:nvPr/>
        </p:nvSpPr>
        <p:spPr>
          <a:xfrm>
            <a:off x="1746530" y="493749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723063" algn="r"/>
                <a:tab pos="7978775" algn="r"/>
              </a:tabLst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Date of Payment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92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percentage of earnings paid out in dividends.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Dividend Payout Ratio</a:t>
            </a:r>
            <a:r>
              <a:rPr lang="zh-TW" altLang="en-US" dirty="0"/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51964" y="2139815"/>
            <a:ext cx="6629700" cy="1015999"/>
            <a:chOff x="951964" y="2139815"/>
            <a:chExt cx="6629700" cy="1015999"/>
          </a:xfrm>
        </p:grpSpPr>
        <p:sp>
          <p:nvSpPr>
            <p:cNvPr id="11" name="矩形 10"/>
            <p:cNvSpPr/>
            <p:nvPr/>
          </p:nvSpPr>
          <p:spPr>
            <a:xfrm>
              <a:off x="951964" y="2139818"/>
              <a:ext cx="6629700" cy="10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4228864" y="2139815"/>
              <a:ext cx="3352800" cy="1015999"/>
              <a:chOff x="3165" y="1257"/>
              <a:chExt cx="3120" cy="640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5606" name="Text Box 5"/>
              <p:cNvSpPr txBox="1">
                <a:spLocks noChangeArrowheads="1"/>
              </p:cNvSpPr>
              <p:nvPr/>
            </p:nvSpPr>
            <p:spPr bwMode="auto">
              <a:xfrm>
                <a:off x="3165" y="1257"/>
                <a:ext cx="3120" cy="64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Cash Dividends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Net Income</a:t>
                </a:r>
              </a:p>
            </p:txBody>
          </p:sp>
          <p:sp>
            <p:nvSpPr>
              <p:cNvPr id="25607" name="Line 6"/>
              <p:cNvSpPr>
                <a:spLocks noChangeShapeType="1"/>
              </p:cNvSpPr>
              <p:nvPr/>
            </p:nvSpPr>
            <p:spPr bwMode="auto">
              <a:xfrm>
                <a:off x="3732" y="1570"/>
                <a:ext cx="201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444673" y="2408759"/>
              <a:ext cx="33441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Dividend payout ratio 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24" y="3600912"/>
            <a:ext cx="85153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3021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Constraints on Payment of Cash Dividends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" y="1408471"/>
            <a:ext cx="8841043" cy="473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0164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form of dividends that requires a company to issue new shares to its shareholders without receiving cash.</a:t>
            </a:r>
          </a:p>
          <a:p>
            <a:r>
              <a:rPr lang="en-US" altLang="zh-TW" b="1" dirty="0">
                <a:solidFill>
                  <a:srgbClr val="E17F44"/>
                </a:solidFill>
              </a:rPr>
              <a:t>Small stock dividends</a:t>
            </a:r>
            <a:r>
              <a:rPr lang="en-US" altLang="zh-TW" dirty="0"/>
              <a:t>: assigning the fair value.</a:t>
            </a:r>
          </a:p>
          <a:p>
            <a:r>
              <a:rPr lang="en-US" altLang="zh-TW" b="1" dirty="0">
                <a:solidFill>
                  <a:srgbClr val="E17F44"/>
                </a:solidFill>
              </a:rPr>
              <a:t>Large stock dividends</a:t>
            </a:r>
            <a:r>
              <a:rPr lang="en-US" altLang="zh-TW" dirty="0"/>
              <a:t>: assigning the par value.</a:t>
            </a:r>
          </a:p>
          <a:p>
            <a:r>
              <a:rPr lang="en-US" altLang="zh-TW" dirty="0"/>
              <a:t>The line between small and large stock dividends is often set at 20-25% of the company’s issued shares.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757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Stock Dividends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375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Illustration—Small Stock Dividends</a:t>
            </a:r>
            <a:endParaRPr lang="en-US" altLang="zh-TW" dirty="0">
              <a:solidFill>
                <a:srgbClr val="E17F44"/>
              </a:solidFill>
            </a:endParaRPr>
          </a:p>
          <a:p>
            <a:r>
              <a:rPr lang="en-US" altLang="zh-TW" dirty="0"/>
              <a:t>Taking Hess Inc. as an example, suppose that its common stock has a par value of €1, and market value of €2.5 per share. </a:t>
            </a:r>
          </a:p>
          <a:p>
            <a:r>
              <a:rPr lang="en-US" altLang="zh-TW" dirty="0"/>
              <a:t>In the case of declaring 15% stock dividends (7,500 new shares), the journal entry is as follows: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768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Stock Dividends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96249"/>
              </p:ext>
            </p:extLst>
          </p:nvPr>
        </p:nvGraphicFramePr>
        <p:xfrm>
          <a:off x="1092608" y="4364724"/>
          <a:ext cx="6864220" cy="1485900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328786" y="4766361"/>
            <a:ext cx="454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723063" algn="r"/>
                <a:tab pos="7978775" algn="r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Stock Dividends Distributable (€1 ⨉ 7,500)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8849" y="5107674"/>
            <a:ext cx="496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723063" algn="r"/>
                <a:tab pos="7978775" algn="r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Paid-in Capital in Excess of Par (€1.5 ⨉ 7,500)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79819" y="4766361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7,500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83960" y="5107674"/>
            <a:ext cx="872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11,250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67754" y="5497747"/>
            <a:ext cx="580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 Declaration of 15% stock dividends.</a:t>
            </a:r>
          </a:p>
        </p:txBody>
      </p:sp>
      <p:sp>
        <p:nvSpPr>
          <p:cNvPr id="20" name="矩形 19"/>
          <p:cNvSpPr/>
          <p:nvPr/>
        </p:nvSpPr>
        <p:spPr>
          <a:xfrm>
            <a:off x="1092608" y="4431771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723063" algn="r"/>
                <a:tab pos="7978775" algn="r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Stock Dividends (€2.5 </a:t>
            </a:r>
            <a:r>
              <a:rPr lang="en-US" altLang="zh-TW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⨉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7,500)</a:t>
            </a:r>
          </a:p>
        </p:txBody>
      </p:sp>
      <p:sp>
        <p:nvSpPr>
          <p:cNvPr id="21" name="矩形 20"/>
          <p:cNvSpPr/>
          <p:nvPr/>
        </p:nvSpPr>
        <p:spPr>
          <a:xfrm>
            <a:off x="6140219" y="439702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18,750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45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Difference between a Loan and an Investment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A294-80B0-4C9B-B5B2-738C71E5B143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Raising Equity Financing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48142"/>
              </p:ext>
            </p:extLst>
          </p:nvPr>
        </p:nvGraphicFramePr>
        <p:xfrm>
          <a:off x="609598" y="2407276"/>
          <a:ext cx="8161868" cy="320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8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dobe Gothic Std B" panose="020B0800000000000000" pitchFamily="34" charset="-128"/>
                          <a:cs typeface="Arial" panose="020B0604020202020204" pitchFamily="34" charset="0"/>
                        </a:rPr>
                        <a:t>Loan 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dobe Gothic Std B" panose="020B0800000000000000" pitchFamily="34" charset="-128"/>
                          <a:cs typeface="Arial" panose="020B0604020202020204" pitchFamily="34" charset="0"/>
                        </a:rPr>
                        <a:t>Investment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10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Arial" panose="020B0604020202020204" pitchFamily="34" charset="0"/>
                          <a:ea typeface="Adobe Gothic Std B" panose="020B0800000000000000" pitchFamily="34" charset="-128"/>
                          <a:cs typeface="Arial" panose="020B0604020202020204" pitchFamily="34" charset="0"/>
                        </a:rPr>
                        <a:t>Company is obligated to repay the principal amount, even during bad times.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Arial" panose="020B0604020202020204" pitchFamily="34" charset="0"/>
                          <a:ea typeface="Adobe Gothic Std B" panose="020B0800000000000000" pitchFamily="34" charset="-128"/>
                          <a:cs typeface="Arial" panose="020B0604020202020204" pitchFamily="34" charset="0"/>
                        </a:rPr>
                        <a:t>Company is not obligated to repay the principal amount (investors can lose all of their investment).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52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Arial" panose="020B0604020202020204" pitchFamily="34" charset="0"/>
                          <a:ea typeface="Adobe Gothic Std B" panose="020B0800000000000000" pitchFamily="34" charset="-128"/>
                          <a:cs typeface="Arial" panose="020B0604020202020204" pitchFamily="34" charset="0"/>
                        </a:rPr>
                        <a:t>Lender does not share in the success of the company.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Arial" panose="020B0604020202020204" pitchFamily="34" charset="0"/>
                          <a:ea typeface="Adobe Gothic Std B" panose="020B0800000000000000" pitchFamily="34" charset="-128"/>
                          <a:cs typeface="Arial" panose="020B0604020202020204" pitchFamily="34" charset="0"/>
                        </a:rPr>
                        <a:t>Investor shares in the success of the company.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422192" y="68596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4577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Illustration—Small Stock Dividends</a:t>
            </a:r>
            <a:endParaRPr lang="en-US" altLang="zh-TW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The account Stock Dividends will be closed to Retailed Earnings, as shown below.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When Hess issues the dividend shares, the journal entry is as below.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768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Stock Dividends</a:t>
            </a:r>
            <a:endParaRPr lang="zh-TW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95301"/>
              </p:ext>
            </p:extLst>
          </p:nvPr>
        </p:nvGraphicFramePr>
        <p:xfrm>
          <a:off x="1467878" y="3116688"/>
          <a:ext cx="5715000" cy="74295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1491545" y="314730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Retained Earnings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17786" y="3488615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Stock Dividends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78238" y="314730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18,750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12969" y="348861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18,750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53152"/>
              </p:ext>
            </p:extLst>
          </p:nvPr>
        </p:nvGraphicFramePr>
        <p:xfrm>
          <a:off x="1491545" y="5147794"/>
          <a:ext cx="5715000" cy="1114425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515212" y="517840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Stock Dividends Distributable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41453" y="5519721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Common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30144" y="5178408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7,500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64876" y="551972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7,500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90359" y="5889054"/>
            <a:ext cx="5218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Issuing 7,500 dividend shares.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73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Illustration—Small Stock Dividends</a:t>
            </a:r>
            <a:endParaRPr lang="en-US" altLang="zh-TW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 before-and-after comparison is shown below.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778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Stock Dividends</a:t>
            </a:r>
            <a:endParaRPr lang="zh-TW" altLang="en-US" dirty="0"/>
          </a:p>
        </p:txBody>
      </p:sp>
      <p:sp>
        <p:nvSpPr>
          <p:cNvPr id="7" name="向上箭號 6"/>
          <p:cNvSpPr/>
          <p:nvPr/>
        </p:nvSpPr>
        <p:spPr>
          <a:xfrm>
            <a:off x="8558691" y="4749307"/>
            <a:ext cx="212494" cy="197212"/>
          </a:xfrm>
          <a:prstGeom prst="upArrow">
            <a:avLst/>
          </a:prstGeom>
          <a:solidFill>
            <a:srgbClr val="19708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上箭號 30"/>
          <p:cNvSpPr/>
          <p:nvPr/>
        </p:nvSpPr>
        <p:spPr>
          <a:xfrm flipV="1">
            <a:off x="8567166" y="5261558"/>
            <a:ext cx="212494" cy="197212"/>
          </a:xfrm>
          <a:prstGeom prst="upArrow">
            <a:avLst/>
          </a:prstGeom>
          <a:solidFill>
            <a:srgbClr val="19708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上箭號 31"/>
          <p:cNvSpPr/>
          <p:nvPr/>
        </p:nvSpPr>
        <p:spPr>
          <a:xfrm flipV="1">
            <a:off x="8575214" y="5532942"/>
            <a:ext cx="212494" cy="197212"/>
          </a:xfrm>
          <a:prstGeom prst="upArrow">
            <a:avLst/>
          </a:prstGeom>
          <a:solidFill>
            <a:srgbClr val="19708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上箭號 40"/>
          <p:cNvSpPr/>
          <p:nvPr/>
        </p:nvSpPr>
        <p:spPr>
          <a:xfrm flipV="1">
            <a:off x="8560766" y="4239337"/>
            <a:ext cx="212494" cy="197212"/>
          </a:xfrm>
          <a:prstGeom prst="upArrow">
            <a:avLst/>
          </a:prstGeom>
          <a:solidFill>
            <a:srgbClr val="19708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573564" y="4554967"/>
            <a:ext cx="199697" cy="65737"/>
          </a:xfrm>
          <a:prstGeom prst="rect">
            <a:avLst/>
          </a:prstGeom>
          <a:solidFill>
            <a:srgbClr val="19708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上箭號 41"/>
          <p:cNvSpPr/>
          <p:nvPr/>
        </p:nvSpPr>
        <p:spPr>
          <a:xfrm>
            <a:off x="8567166" y="3672504"/>
            <a:ext cx="212494" cy="197212"/>
          </a:xfrm>
          <a:prstGeom prst="upArrow">
            <a:avLst/>
          </a:prstGeom>
          <a:solidFill>
            <a:srgbClr val="19708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上箭號 42"/>
          <p:cNvSpPr/>
          <p:nvPr/>
        </p:nvSpPr>
        <p:spPr>
          <a:xfrm>
            <a:off x="8567166" y="3944263"/>
            <a:ext cx="212494" cy="197212"/>
          </a:xfrm>
          <a:prstGeom prst="upArrow">
            <a:avLst/>
          </a:prstGeom>
          <a:solidFill>
            <a:srgbClr val="19708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8571488" y="5065667"/>
            <a:ext cx="199697" cy="65737"/>
          </a:xfrm>
          <a:prstGeom prst="rect">
            <a:avLst/>
          </a:prstGeom>
          <a:solidFill>
            <a:srgbClr val="19708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" y="2775698"/>
            <a:ext cx="8130562" cy="302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0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32" grpId="0" animBg="1"/>
      <p:bldP spid="41" grpId="0" animBg="1"/>
      <p:bldP spid="8" grpId="0" animBg="1"/>
      <p:bldP spid="42" grpId="0" animBg="1"/>
      <p:bldP spid="43" grpId="0" animBg="1"/>
      <p:bldP spid="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Illustration</a:t>
            </a:r>
            <a:endParaRPr lang="en-US" altLang="zh-TW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Assume that Hess declares a 30% stock dividend, it would issue 15,000 (50,000 ⨉ 30%) new shares. The journal entry is as follows: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788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Stock Dividends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33645"/>
              </p:ext>
            </p:extLst>
          </p:nvPr>
        </p:nvGraphicFramePr>
        <p:xfrm>
          <a:off x="1776804" y="3869821"/>
          <a:ext cx="5715000" cy="1114425"/>
        </p:xfrm>
        <a:graphic>
          <a:graphicData uri="http://schemas.openxmlformats.org/drawingml/2006/table">
            <a:tbl>
              <a:tblPr/>
              <a:tblGrid>
                <a:gridCol w="60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00471" y="390043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Stock Dividends (€1 </a:t>
            </a:r>
            <a:r>
              <a:rPr lang="en-US" altLang="zh-TW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⨉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1,500)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6712" y="424174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Stock Dividends Distributable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7164" y="390043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15,000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21895" y="424174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15,000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75617" y="4631821"/>
            <a:ext cx="521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723063" algn="r"/>
                <a:tab pos="7799388" algn="r"/>
                <a:tab pos="8067675" algn="l"/>
              </a:tabLst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 Declaration of a 30% stock dividends.</a:t>
            </a:r>
          </a:p>
        </p:txBody>
      </p:sp>
      <p:sp>
        <p:nvSpPr>
          <p:cNvPr id="3" name="直線圖說文字 1 2"/>
          <p:cNvSpPr/>
          <p:nvPr/>
        </p:nvSpPr>
        <p:spPr>
          <a:xfrm>
            <a:off x="5330428" y="3317076"/>
            <a:ext cx="2646878" cy="369332"/>
          </a:xfrm>
          <a:prstGeom prst="borderCallout1">
            <a:avLst>
              <a:gd name="adj1" fmla="val 58086"/>
              <a:gd name="adj2" fmla="val -907"/>
              <a:gd name="adj3" fmla="val 168033"/>
              <a:gd name="adj4" fmla="val -56736"/>
            </a:avLst>
          </a:prstGeom>
          <a:solidFill>
            <a:srgbClr val="FFE6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Assigning the par value.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6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Results in increases of the number of shares outstanding in the same proportion that par or stated value per share decreases.</a:t>
            </a:r>
          </a:p>
          <a:p>
            <a:r>
              <a:rPr lang="en-US" altLang="zh-TW" dirty="0"/>
              <a:t>A 2-for-1 stock split.</a:t>
            </a: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798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Stock Split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78422" y="3409772"/>
            <a:ext cx="312776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Par value: €10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€5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78422" y="4162040"/>
            <a:ext cx="494801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Number of shares outstanding : 100,000 shares 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200,000 shares 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32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808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Stock Split vs. Stock Dividends</a:t>
            </a:r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2" y="2125765"/>
            <a:ext cx="8940782" cy="221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6383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Essman</a:t>
            </a:r>
            <a:r>
              <a:rPr lang="en-US" altLang="zh-TW" b="1" dirty="0"/>
              <a:t> Company, which has 5,000 shares of 5% preferred stock with a $10 par value, and 20,000 shares of $10 par value common stock, declares a $20,000 cash dividend to be paid three months from the date of declaration.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45</a:t>
            </a:fld>
            <a:endParaRPr lang="zh-TW" altLang="en-US" dirty="0"/>
          </a:p>
        </p:txBody>
      </p:sp>
      <p:sp>
        <p:nvSpPr>
          <p:cNvPr id="839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467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Record the transactions on the date of declaration and the date of payment.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TW" sz="1800" b="1" dirty="0">
                <a:solidFill>
                  <a:srgbClr val="E17F44"/>
                </a:solidFill>
              </a:rPr>
              <a:t>Cash dividends for preferred stock = 5% </a:t>
            </a:r>
            <a:r>
              <a:rPr lang="en-US" altLang="zh-TW" sz="1800" b="1" dirty="0">
                <a:solidFill>
                  <a:srgbClr val="E17F44"/>
                </a:solidFill>
                <a:latin typeface="Cambria Math"/>
                <a:ea typeface="Cambria Math"/>
              </a:rPr>
              <a:t>⨉</a:t>
            </a:r>
            <a:r>
              <a:rPr lang="en-US" altLang="zh-TW" sz="1800" b="1" dirty="0">
                <a:solidFill>
                  <a:srgbClr val="E17F44"/>
                </a:solidFill>
              </a:rPr>
              <a:t> $10 </a:t>
            </a:r>
            <a:r>
              <a:rPr lang="en-US" altLang="zh-TW" sz="1800" b="1" dirty="0">
                <a:solidFill>
                  <a:srgbClr val="E17F44"/>
                </a:solidFill>
                <a:latin typeface="Cambria Math"/>
                <a:ea typeface="Cambria Math"/>
              </a:rPr>
              <a:t>⨉</a:t>
            </a:r>
            <a:r>
              <a:rPr lang="en-US" altLang="zh-TW" sz="1800" b="1" dirty="0">
                <a:solidFill>
                  <a:srgbClr val="E17F44"/>
                </a:solidFill>
              </a:rPr>
              <a:t> 5,000 shares = $2,500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TW" sz="1800" b="1" dirty="0">
                <a:solidFill>
                  <a:srgbClr val="E17F44"/>
                </a:solidFill>
              </a:rPr>
              <a:t>Cash dividends for common stock = $20,000 – $2,500 = $17,500</a:t>
            </a:r>
            <a:endParaRPr lang="zh-TW" altLang="en-US" sz="1800" b="1" dirty="0">
              <a:solidFill>
                <a:srgbClr val="E17F44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b="1" dirty="0">
              <a:solidFill>
                <a:srgbClr val="E17F44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46</a:t>
            </a:fld>
            <a:endParaRPr lang="zh-TW" altLang="en-US" dirty="0"/>
          </a:p>
        </p:txBody>
      </p:sp>
      <p:sp>
        <p:nvSpPr>
          <p:cNvPr id="839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03955"/>
              </p:ext>
            </p:extLst>
          </p:nvPr>
        </p:nvGraphicFramePr>
        <p:xfrm>
          <a:off x="932957" y="3380704"/>
          <a:ext cx="7315200" cy="14859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36546" y="3808490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Dividends, Preferred Stock (or Retained Earnings)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2823" y="4165269"/>
            <a:ext cx="5352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Dividends, Common Stock (or Retained Earnings)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71757" y="380849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2,500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3517" y="41643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17,500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2787" y="453372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 Payable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78248" y="453372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2766" y="3447392"/>
            <a:ext cx="471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723063" algn="r"/>
                <a:tab pos="7978775" algn="r"/>
              </a:tabLst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On the date of cash dividend declaration: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39913"/>
              </p:ext>
            </p:extLst>
          </p:nvPr>
        </p:nvGraphicFramePr>
        <p:xfrm>
          <a:off x="936546" y="4935887"/>
          <a:ext cx="7311611" cy="111442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936546" y="5337524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Dividends Payable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62787" y="567883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8633" y="533752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93364" y="567883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6546" y="5002934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723063" algn="r"/>
                <a:tab pos="7978775" algn="r"/>
              </a:tabLst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On the date of cash dividend payment:</a:t>
            </a:r>
          </a:p>
        </p:txBody>
      </p:sp>
      <p:sp>
        <p:nvSpPr>
          <p:cNvPr id="3" name="矩形 2"/>
          <p:cNvSpPr/>
          <p:nvPr/>
        </p:nvSpPr>
        <p:spPr>
          <a:xfrm>
            <a:off x="968430" y="3872904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968430" y="4212186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8429" y="4558837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68429" y="5377692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968429" y="5716974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48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sz="2200" dirty="0"/>
              <a:t>Independent of the above transactions, suppose that </a:t>
            </a:r>
            <a:r>
              <a:rPr lang="en-US" altLang="zh-TW" sz="2200" dirty="0" err="1"/>
              <a:t>Essman</a:t>
            </a:r>
            <a:r>
              <a:rPr lang="en-US" altLang="zh-TW" sz="2200" dirty="0"/>
              <a:t> declares 10% stock dividends to common stockholders. The market price is $12 per share. Record the transactions on the date of declaration and the date of payment.</a:t>
            </a:r>
          </a:p>
          <a:p>
            <a:pPr marL="0" lvl="1" indent="0">
              <a:buNone/>
            </a:pPr>
            <a:r>
              <a:rPr lang="en-US" altLang="zh-TW" sz="1800" b="1" dirty="0">
                <a:solidFill>
                  <a:srgbClr val="E17F44"/>
                </a:solidFill>
              </a:rPr>
              <a:t>    Stock dividends for common stock = 10% </a:t>
            </a:r>
            <a:r>
              <a:rPr lang="en-US" altLang="zh-TW" sz="1800" b="1" dirty="0">
                <a:solidFill>
                  <a:srgbClr val="E17F44"/>
                </a:solidFill>
                <a:latin typeface="Cambria Math"/>
                <a:ea typeface="Cambria Math"/>
              </a:rPr>
              <a:t>⨉</a:t>
            </a:r>
            <a:r>
              <a:rPr lang="en-US" altLang="zh-TW" sz="1800" b="1" dirty="0">
                <a:solidFill>
                  <a:srgbClr val="E17F44"/>
                </a:solidFill>
              </a:rPr>
              <a:t> 20,000 shares = 2,000 shares</a:t>
            </a:r>
          </a:p>
          <a:p>
            <a:pPr marL="457200" indent="-457200">
              <a:buFont typeface="+mj-lt"/>
              <a:buAutoNum type="arabicPeriod" startAt="2"/>
            </a:pPr>
            <a:endParaRPr lang="zh-TW" altLang="en-US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47</a:t>
            </a:fld>
            <a:endParaRPr lang="zh-TW" altLang="en-US" dirty="0"/>
          </a:p>
        </p:txBody>
      </p:sp>
      <p:sp>
        <p:nvSpPr>
          <p:cNvPr id="839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44845"/>
              </p:ext>
            </p:extLst>
          </p:nvPr>
        </p:nvGraphicFramePr>
        <p:xfrm>
          <a:off x="1060661" y="3496421"/>
          <a:ext cx="7315200" cy="14859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064250" y="3924207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Stock Dividends ($12 × 2,000)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0491" y="429353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Stock Dividends Distributable ($10 × 2,000)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71221" y="392420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24,000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91956" y="42801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90491" y="4649441"/>
            <a:ext cx="510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Paid-in Capital in Excess of Par, Common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34191" y="4649441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0470" y="3563109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723063" algn="r"/>
                <a:tab pos="7978775" algn="r"/>
              </a:tabLst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On the date of stock dividend declaration: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68239"/>
              </p:ext>
            </p:extLst>
          </p:nvPr>
        </p:nvGraphicFramePr>
        <p:xfrm>
          <a:off x="1073102" y="5062538"/>
          <a:ext cx="7311611" cy="111442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073102" y="546417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Stock Dividends Distributable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99343" y="580548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Common Stock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95189" y="546417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29920" y="580548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20,000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3102" y="5129585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723063" algn="r"/>
                <a:tab pos="7978775" algn="r"/>
              </a:tabLst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On the date of stock dividend payment:</a:t>
            </a:r>
          </a:p>
        </p:txBody>
      </p:sp>
      <p:sp>
        <p:nvSpPr>
          <p:cNvPr id="27" name="矩形 26"/>
          <p:cNvSpPr/>
          <p:nvPr/>
        </p:nvSpPr>
        <p:spPr>
          <a:xfrm>
            <a:off x="1118933" y="3962538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18933" y="4301820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118930" y="4656516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095273" y="5508168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095272" y="5854819"/>
            <a:ext cx="7235411" cy="295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8415764" y="6647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70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34" y="579438"/>
            <a:ext cx="8159749" cy="677333"/>
          </a:xfrm>
        </p:spPr>
        <p:txBody>
          <a:bodyPr/>
          <a:lstStyle/>
          <a:p>
            <a:r>
              <a:rPr lang="en-US" altLang="zh-TW" dirty="0"/>
              <a:t>Other Comprehensive Income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Two Common Other Comprehensive Income Items</a:t>
            </a:r>
          </a:p>
          <a:p>
            <a:pPr lvl="1"/>
            <a:r>
              <a:rPr lang="en-US" altLang="zh-TW" dirty="0"/>
              <a:t>Foreign currency translation adjustment                     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Unrealized gains and losses on available-for-sale financial assets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31911" y="10779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Other Equity Items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22189" y="78626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7033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Other Comprehensive Income                                           vs. Accumulated Other Comprehensive Income</a:t>
            </a:r>
          </a:p>
          <a:p>
            <a:pPr lvl="1" indent="-342900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Other comprehensive income</a:t>
            </a:r>
            <a:r>
              <a:rPr lang="en-US" altLang="zh-TW" dirty="0"/>
              <a:t>: reported on the statement of comprehensive income, which is a portion below net income.</a:t>
            </a:r>
          </a:p>
          <a:p>
            <a:pPr lvl="1" indent="-342900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Accumulated other comprehensive income</a:t>
            </a:r>
            <a:r>
              <a:rPr lang="en-US" altLang="zh-TW" dirty="0"/>
              <a:t>: an cumulative account of</a:t>
            </a:r>
            <a:r>
              <a:rPr lang="zh-TW" altLang="en-US" dirty="0"/>
              <a:t> </a:t>
            </a:r>
            <a:r>
              <a:rPr lang="en-US" altLang="zh-TW" dirty="0"/>
              <a:t>other comprehensive income and is reported on the balance sheet.</a:t>
            </a:r>
          </a:p>
          <a:p>
            <a:pPr lvl="1" indent="-342900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Comprehensive Income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15333" y="65862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54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Proprietorship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A business owned by one person.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Partnership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An association of two or more individuals or organizations to carry on economic activity.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Characteristics</a:t>
            </a:r>
          </a:p>
          <a:p>
            <a:pPr lvl="1"/>
            <a:r>
              <a:rPr lang="en-US" altLang="zh-TW" dirty="0"/>
              <a:t>Ease of formation</a:t>
            </a:r>
          </a:p>
          <a:p>
            <a:pPr lvl="1"/>
            <a:r>
              <a:rPr lang="en-US" altLang="zh-TW" dirty="0"/>
              <a:t>Limited life</a:t>
            </a:r>
          </a:p>
          <a:p>
            <a:pPr lvl="1"/>
            <a:r>
              <a:rPr lang="en-US" altLang="zh-TW" dirty="0"/>
              <a:t>Unlimited liability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Proprietorships and Partnerships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22192" y="68596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3013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Equity Section for TSMC</a:t>
            </a:r>
            <a:endParaRPr lang="zh-TW" altLang="en-US" b="1" dirty="0">
              <a:solidFill>
                <a:srgbClr val="E17F44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0EB3E-FE8B-4A07-95D4-05123C25A639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  <p:sp>
        <p:nvSpPr>
          <p:cNvPr id="890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Comprehensive Income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5601" y="5865152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11.8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48165" y="5629264"/>
            <a:ext cx="4823302" cy="646331"/>
          </a:xfrm>
          <a:prstGeom prst="rect">
            <a:avLst/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Accumulated other comprehensive income is also called “other equity“ or “other reserves”.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7" y="2008984"/>
            <a:ext cx="85153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5601" y="4473568"/>
            <a:ext cx="8242213" cy="313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415333" y="65862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88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Statement of Comprehensive Income for TSMC</a:t>
            </a:r>
            <a:endParaRPr lang="zh-TW" altLang="en-US" b="1" dirty="0">
              <a:solidFill>
                <a:srgbClr val="E17F44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EB3E-FE8B-4A07-95D4-05123C25A639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901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Comprehensive Income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0095" y="5949299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11.9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8" y="1984734"/>
            <a:ext cx="85058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8415333" y="65862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7790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355601" y="1321727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Statement of Changes in Equity for TSMC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Statement of Changes in Equity</a:t>
            </a:r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249" y="5897325"/>
            <a:ext cx="150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11.10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94" y="1836174"/>
            <a:ext cx="7301580" cy="456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15333" y="65862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277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Corporations</a:t>
            </a:r>
            <a:r>
              <a:rPr lang="zh-TW" altLang="en-US" dirty="0"/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legal entity chartered by a state</a:t>
            </a:r>
            <a:r>
              <a:rPr lang="zh-TW" altLang="en-US" dirty="0"/>
              <a:t> </a:t>
            </a:r>
            <a:r>
              <a:rPr lang="en-US" altLang="zh-TW" dirty="0"/>
              <a:t>(in the case of U.S. corporation).</a:t>
            </a:r>
          </a:p>
          <a:p>
            <a:r>
              <a:rPr lang="en-US" altLang="zh-TW" dirty="0"/>
              <a:t>Ownership is represented by transferable shares of stock.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Characteristics</a:t>
            </a:r>
          </a:p>
          <a:p>
            <a:pPr lvl="1"/>
            <a:r>
              <a:rPr lang="en-US" altLang="zh-TW" dirty="0"/>
              <a:t>Limited liability.</a:t>
            </a:r>
          </a:p>
          <a:p>
            <a:pPr lvl="1"/>
            <a:r>
              <a:rPr lang="en-US" altLang="zh-TW" dirty="0"/>
              <a:t>Easy transferability of ownership.</a:t>
            </a:r>
          </a:p>
          <a:p>
            <a:pPr lvl="1"/>
            <a:r>
              <a:rPr lang="en-US" altLang="zh-TW" dirty="0"/>
              <a:t>Ability to raise large amounts of capital.</a:t>
            </a:r>
          </a:p>
          <a:p>
            <a:pPr lvl="1"/>
            <a:r>
              <a:rPr lang="en-US" altLang="zh-TW" dirty="0"/>
              <a:t>Double taxation.</a:t>
            </a:r>
          </a:p>
          <a:p>
            <a:pPr lvl="1"/>
            <a:r>
              <a:rPr lang="en-US" altLang="zh-TW" dirty="0"/>
              <a:t>Close government regulation.</a:t>
            </a:r>
          </a:p>
        </p:txBody>
      </p:sp>
      <p:sp>
        <p:nvSpPr>
          <p:cNvPr id="7" name="矩形 6"/>
          <p:cNvSpPr/>
          <p:nvPr/>
        </p:nvSpPr>
        <p:spPr>
          <a:xfrm>
            <a:off x="5597836" y="107798"/>
            <a:ext cx="3546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Corporations and Corporate Stock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26397" y="78626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94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Prospectus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A report provided to potential investors that represents a company’s financial statements and explains its business plan, sources of financing, and significant risks.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Stockholders (Shareholders)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Individuals or organizations that own a portion (shares of stock) of a corporation.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Board of Directors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Individuals elected by the stockholders to govern a corporation.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Starting a Corporation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09033" y="64343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606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Rights of the Common Stockholder</a:t>
            </a:r>
          </a:p>
          <a:p>
            <a:pPr lvl="1"/>
            <a:r>
              <a:rPr lang="en-US" altLang="zh-TW" dirty="0"/>
              <a:t>Voting rights.</a:t>
            </a:r>
          </a:p>
          <a:p>
            <a:pPr lvl="1"/>
            <a:r>
              <a:rPr lang="en-US" altLang="zh-TW" dirty="0"/>
              <a:t>Preemptive right.</a:t>
            </a:r>
          </a:p>
          <a:p>
            <a:pPr lvl="1"/>
            <a:r>
              <a:rPr lang="en-US" altLang="zh-TW" dirty="0"/>
              <a:t>Dividend rights.</a:t>
            </a:r>
          </a:p>
          <a:p>
            <a:pPr lvl="1"/>
            <a:r>
              <a:rPr lang="en-US" altLang="zh-TW" dirty="0"/>
              <a:t>Corporate asset rights.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Stock</a:t>
            </a:r>
            <a:r>
              <a:rPr lang="zh-TW" altLang="en-US" dirty="0"/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09033" y="64343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56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Rights of the Preferred Stockholder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Usually no voting rights.</a:t>
            </a:r>
          </a:p>
          <a:p>
            <a:pPr lvl="1"/>
            <a:r>
              <a:rPr lang="en-US" altLang="zh-TW" dirty="0"/>
              <a:t>Limited to a fixed cash dividend.</a:t>
            </a:r>
          </a:p>
          <a:p>
            <a:pPr lvl="1"/>
            <a:r>
              <a:rPr lang="en-US" altLang="zh-TW" dirty="0"/>
              <a:t>In the event the corporation is liquidated, preferred stockholders are entitled to have their claims repaid fully before any cash is paid to common stockholders.</a:t>
            </a:r>
          </a:p>
          <a:p>
            <a:pPr lvl="1"/>
            <a:r>
              <a:rPr lang="en-US" altLang="zh-TW" dirty="0"/>
              <a:t>Many times includes a conversion option.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Preferred Stock</a:t>
            </a:r>
            <a:r>
              <a:rPr lang="zh-TW" altLang="en-US" dirty="0"/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09033" y="64343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152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自訂 4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7079</TotalTime>
  <Words>2766</Words>
  <Application>Microsoft Office PowerPoint</Application>
  <PresentationFormat>On-screen Show (4:3)</PresentationFormat>
  <Paragraphs>550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微軟正黑體</vt:lpstr>
      <vt:lpstr>MS UI Gothic</vt:lpstr>
      <vt:lpstr>新細明體</vt:lpstr>
      <vt:lpstr>Adobe Gothic Std B</vt:lpstr>
      <vt:lpstr>Arial</vt:lpstr>
      <vt:lpstr>Calibri</vt:lpstr>
      <vt:lpstr>Calibri Light</vt:lpstr>
      <vt:lpstr>Cambria Math</vt:lpstr>
      <vt:lpstr>Franklin Gothic Medium Cond</vt:lpstr>
      <vt:lpstr>Wingdings</vt:lpstr>
      <vt:lpstr>Office 佈景主題</vt:lpstr>
      <vt:lpstr>PowerPoint Presentation</vt:lpstr>
      <vt:lpstr>Financing: Equity</vt:lpstr>
      <vt:lpstr>Raising Equity Financing</vt:lpstr>
      <vt:lpstr>Raising Equity Financing</vt:lpstr>
      <vt:lpstr>Proprietorships and Partnerships</vt:lpstr>
      <vt:lpstr>Corporations  </vt:lpstr>
      <vt:lpstr>Starting a Corporation</vt:lpstr>
      <vt:lpstr>Common Stock  </vt:lpstr>
      <vt:lpstr>Preferred Stock  </vt:lpstr>
      <vt:lpstr>Issuance of Stock</vt:lpstr>
      <vt:lpstr>Issuing Par-Value Common Stock  at a Premium</vt:lpstr>
      <vt:lpstr>Issuing Par-Value Common Stock  at a Premium</vt:lpstr>
      <vt:lpstr>Issuing No Par-Value Shares</vt:lpstr>
      <vt:lpstr>Issuing Par-Value Preferred Stock  at a Premium</vt:lpstr>
      <vt:lpstr>Issuing Shares for Noncash Assets</vt:lpstr>
      <vt:lpstr>Issuance of Stocks for Non-Cash Assets</vt:lpstr>
      <vt:lpstr>Accounting for Stock Repurchases</vt:lpstr>
      <vt:lpstr>Purchasing Treasury Stock</vt:lpstr>
      <vt:lpstr>Reissuing Treasury Stock above Cost</vt:lpstr>
      <vt:lpstr>Reissuing Treasury Stock below Cost</vt:lpstr>
      <vt:lpstr>Reissuing Treasury Stock below Cost</vt:lpstr>
      <vt:lpstr>Balance Sheet Presentation</vt:lpstr>
      <vt:lpstr>Balance Sheet Presentation</vt:lpstr>
      <vt:lpstr>Quiz Yourself</vt:lpstr>
      <vt:lpstr>Quiz Yourself</vt:lpstr>
      <vt:lpstr>Retained Earnings  </vt:lpstr>
      <vt:lpstr>Types of Dividend</vt:lpstr>
      <vt:lpstr>Accounting for Cash Dividends</vt:lpstr>
      <vt:lpstr>Accounting for Cash Dividends</vt:lpstr>
      <vt:lpstr>Accounting for Cash Dividends</vt:lpstr>
      <vt:lpstr>Accounting for Cash Dividends</vt:lpstr>
      <vt:lpstr>Dividend Preferences</vt:lpstr>
      <vt:lpstr>Dividend Preferences</vt:lpstr>
      <vt:lpstr>Dividend Preferences</vt:lpstr>
      <vt:lpstr>Cumulative-Dividend Preference</vt:lpstr>
      <vt:lpstr>Dividend Payout Ratio  </vt:lpstr>
      <vt:lpstr>Constraints on Payment of Cash Dividends</vt:lpstr>
      <vt:lpstr>Stock Dividends</vt:lpstr>
      <vt:lpstr>Stock Dividends</vt:lpstr>
      <vt:lpstr>Stock Dividends</vt:lpstr>
      <vt:lpstr>Stock Dividends</vt:lpstr>
      <vt:lpstr>Stock Dividends</vt:lpstr>
      <vt:lpstr>Stock Split  </vt:lpstr>
      <vt:lpstr>Stock Split vs. Stock Dividends</vt:lpstr>
      <vt:lpstr>Quiz Yourself</vt:lpstr>
      <vt:lpstr>Quiz Yourself</vt:lpstr>
      <vt:lpstr>Quiz Yourself</vt:lpstr>
      <vt:lpstr>Other Comprehensive Income  </vt:lpstr>
      <vt:lpstr>Other Comprehensive Income</vt:lpstr>
      <vt:lpstr>Other Comprehensive Income</vt:lpstr>
      <vt:lpstr>Other Comprehensive Income</vt:lpstr>
      <vt:lpstr>Statement of Changes in Equity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Controls and Cash</dc:title>
  <dc:creator>鄧雨賢</dc:creator>
  <cp:lastModifiedBy>Ong, Willie</cp:lastModifiedBy>
  <cp:revision>315</cp:revision>
  <dcterms:created xsi:type="dcterms:W3CDTF">2015-04-13T13:14:44Z</dcterms:created>
  <dcterms:modified xsi:type="dcterms:W3CDTF">2017-08-15T08:26:51Z</dcterms:modified>
</cp:coreProperties>
</file>