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3"/>
  </p:notesMasterIdLst>
  <p:sldIdLst>
    <p:sldId id="325" r:id="rId2"/>
    <p:sldId id="635" r:id="rId3"/>
    <p:sldId id="753" r:id="rId4"/>
    <p:sldId id="643" r:id="rId5"/>
    <p:sldId id="645" r:id="rId6"/>
    <p:sldId id="646" r:id="rId7"/>
    <p:sldId id="647" r:id="rId8"/>
    <p:sldId id="648" r:id="rId9"/>
    <p:sldId id="756" r:id="rId10"/>
    <p:sldId id="757" r:id="rId11"/>
    <p:sldId id="755" r:id="rId12"/>
    <p:sldId id="758" r:id="rId13"/>
    <p:sldId id="759" r:id="rId14"/>
    <p:sldId id="760" r:id="rId15"/>
    <p:sldId id="761" r:id="rId16"/>
    <p:sldId id="659" r:id="rId17"/>
    <p:sldId id="660" r:id="rId18"/>
    <p:sldId id="661" r:id="rId19"/>
    <p:sldId id="762" r:id="rId20"/>
    <p:sldId id="663" r:id="rId21"/>
    <p:sldId id="664" r:id="rId22"/>
    <p:sldId id="665" r:id="rId23"/>
    <p:sldId id="666" r:id="rId24"/>
    <p:sldId id="667" r:id="rId25"/>
    <p:sldId id="668" r:id="rId26"/>
    <p:sldId id="669" r:id="rId27"/>
    <p:sldId id="671" r:id="rId28"/>
    <p:sldId id="672" r:id="rId29"/>
    <p:sldId id="673" r:id="rId30"/>
    <p:sldId id="674" r:id="rId31"/>
    <p:sldId id="675" r:id="rId32"/>
    <p:sldId id="676" r:id="rId33"/>
    <p:sldId id="677" r:id="rId34"/>
    <p:sldId id="693" r:id="rId35"/>
    <p:sldId id="694" r:id="rId36"/>
    <p:sldId id="695" r:id="rId37"/>
    <p:sldId id="696" r:id="rId38"/>
    <p:sldId id="697" r:id="rId39"/>
    <p:sldId id="698" r:id="rId40"/>
    <p:sldId id="699" r:id="rId41"/>
    <p:sldId id="700" r:id="rId42"/>
    <p:sldId id="701" r:id="rId43"/>
    <p:sldId id="702" r:id="rId44"/>
    <p:sldId id="703" r:id="rId45"/>
    <p:sldId id="704" r:id="rId46"/>
    <p:sldId id="705" r:id="rId47"/>
    <p:sldId id="706" r:id="rId48"/>
    <p:sldId id="707" r:id="rId49"/>
    <p:sldId id="708" r:id="rId50"/>
    <p:sldId id="709" r:id="rId51"/>
    <p:sldId id="678" r:id="rId52"/>
    <p:sldId id="679" r:id="rId53"/>
    <p:sldId id="680" r:id="rId54"/>
    <p:sldId id="681" r:id="rId55"/>
    <p:sldId id="682" r:id="rId56"/>
    <p:sldId id="683" r:id="rId57"/>
    <p:sldId id="685" r:id="rId58"/>
    <p:sldId id="686" r:id="rId59"/>
    <p:sldId id="687" r:id="rId60"/>
    <p:sldId id="688" r:id="rId61"/>
    <p:sldId id="689" r:id="rId62"/>
    <p:sldId id="690" r:id="rId63"/>
    <p:sldId id="691" r:id="rId64"/>
    <p:sldId id="692" r:id="rId65"/>
    <p:sldId id="763" r:id="rId66"/>
    <p:sldId id="764" r:id="rId67"/>
    <p:sldId id="765" r:id="rId68"/>
    <p:sldId id="766" r:id="rId69"/>
    <p:sldId id="767" r:id="rId70"/>
    <p:sldId id="768" r:id="rId71"/>
    <p:sldId id="769" r:id="rId72"/>
    <p:sldId id="770" r:id="rId73"/>
    <p:sldId id="771" r:id="rId74"/>
    <p:sldId id="772" r:id="rId75"/>
    <p:sldId id="773" r:id="rId76"/>
    <p:sldId id="774" r:id="rId77"/>
    <p:sldId id="775" r:id="rId78"/>
    <p:sldId id="776" r:id="rId79"/>
    <p:sldId id="777" r:id="rId80"/>
    <p:sldId id="778" r:id="rId81"/>
    <p:sldId id="710" r:id="rId82"/>
    <p:sldId id="711" r:id="rId83"/>
    <p:sldId id="712" r:id="rId84"/>
    <p:sldId id="713" r:id="rId85"/>
    <p:sldId id="714" r:id="rId86"/>
    <p:sldId id="715" r:id="rId87"/>
    <p:sldId id="716" r:id="rId88"/>
    <p:sldId id="717" r:id="rId89"/>
    <p:sldId id="718" r:id="rId90"/>
    <p:sldId id="719" r:id="rId91"/>
    <p:sldId id="754" r:id="rId92"/>
    <p:sldId id="720" r:id="rId93"/>
    <p:sldId id="721" r:id="rId94"/>
    <p:sldId id="722" r:id="rId95"/>
    <p:sldId id="724" r:id="rId96"/>
    <p:sldId id="725" r:id="rId97"/>
    <p:sldId id="726" r:id="rId98"/>
    <p:sldId id="727" r:id="rId99"/>
    <p:sldId id="728" r:id="rId100"/>
    <p:sldId id="730" r:id="rId101"/>
    <p:sldId id="731" r:id="rId10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A654"/>
    <a:srgbClr val="FFE699"/>
    <a:srgbClr val="F3F5CF"/>
    <a:srgbClr val="55AADF"/>
    <a:srgbClr val="D22229"/>
    <a:srgbClr val="4472C4"/>
    <a:srgbClr val="F8F9E7"/>
    <a:srgbClr val="197088"/>
    <a:srgbClr val="FFFFFF"/>
    <a:srgbClr val="D9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5833"/>
  </p:normalViewPr>
  <p:slideViewPr>
    <p:cSldViewPr snapToGrid="0">
      <p:cViewPr varScale="1">
        <p:scale>
          <a:sx n="102" d="100"/>
          <a:sy n="102" d="100"/>
        </p:scale>
        <p:origin x="240"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pPr/>
              <a:t>2017/8/15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pPr/>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12</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1807277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1077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l">
              <a:defRPr sz="3000" b="1" baseline="0">
                <a:solidFill>
                  <a:schemeClr val="accent6">
                    <a:lumMod val="50000"/>
                  </a:schemeClr>
                </a:solidFill>
                <a:latin typeface="Franklin Gothic Medium Cond" panose="020B0606030402020204" pitchFamily="34" charset="0"/>
              </a:defRPr>
            </a:lvl1pPr>
          </a:lstStyle>
          <a:p>
            <a:r>
              <a:rPr lang="en-US" altLang="zh-TW" dirty="0"/>
              <a:t>Investments: Debt and Equity Securities</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12</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192438"/>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1393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2083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307535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96295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489534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316520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4043761"/>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98544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239141"/>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Why</a:t>
            </a:r>
            <a:r>
              <a:rPr kumimoji="1" lang="en-US" altLang="zh-TW" sz="2000" b="1" baseline="0" dirty="0">
                <a:solidFill>
                  <a:schemeClr val="bg1"/>
                </a:solidFill>
                <a:latin typeface="Arial" charset="0"/>
                <a:ea typeface="Arial" charset="0"/>
                <a:cs typeface="Arial" charset="0"/>
              </a:rPr>
              <a:t> Companies Invest in Other Companies</a:t>
            </a:r>
            <a:r>
              <a:rPr kumimoji="1" lang="en-US" altLang="zh-TW" sz="2000" b="1" dirty="0">
                <a:solidFill>
                  <a:schemeClr val="bg1"/>
                </a:solidFill>
                <a:latin typeface="Arial" charset="0"/>
                <a:ea typeface="Arial" charset="0"/>
                <a:cs typeface="Arial" charset="0"/>
              </a:rPr>
              <a:t>?</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3139939"/>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Classifying</a:t>
            </a:r>
            <a:r>
              <a:rPr kumimoji="1" lang="en-US" altLang="zh-TW" sz="2000" b="1" baseline="0" dirty="0">
                <a:solidFill>
                  <a:schemeClr val="bg1"/>
                </a:solidFill>
                <a:latin typeface="Arial" charset="0"/>
                <a:ea typeface="Arial" charset="0"/>
                <a:cs typeface="Arial" charset="0"/>
              </a:rPr>
              <a:t> a Security</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3893980"/>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The </a:t>
            </a:r>
            <a:r>
              <a:rPr kumimoji="1" lang="en-US" altLang="zh-TW" sz="2000" b="1" baseline="0" dirty="0">
                <a:solidFill>
                  <a:schemeClr val="bg1"/>
                </a:solidFill>
                <a:latin typeface="Arial" charset="0"/>
                <a:ea typeface="Arial" charset="0"/>
                <a:cs typeface="Arial" charset="0"/>
              </a:rPr>
              <a:t>Amortized Cost Financial Assets</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291292" y="4657163"/>
            <a:ext cx="5745193" cy="1015663"/>
          </a:xfrm>
          <a:prstGeom prst="rect">
            <a:avLst/>
          </a:prstGeom>
          <a:noFill/>
        </p:spPr>
        <p:txBody>
          <a:bodyPr wrap="square" rtlCol="0">
            <a:spAutoFit/>
          </a:bodyPr>
          <a:lstStyle/>
          <a:p>
            <a:r>
              <a:rPr kumimoji="1" lang="en-US" altLang="zh-TW" sz="2000" b="1" kern="1200" baseline="0" dirty="0">
                <a:solidFill>
                  <a:schemeClr val="bg1"/>
                </a:solidFill>
                <a:latin typeface="Arial" charset="0"/>
                <a:ea typeface="Arial" charset="0"/>
                <a:cs typeface="Arial" charset="0"/>
              </a:rPr>
              <a:t>Debt Investments: Fair Value through Other Comprehensive Income (FVTOCI) Financial</a:t>
            </a:r>
          </a:p>
          <a:p>
            <a:r>
              <a:rPr kumimoji="1" lang="en-US" altLang="zh-TW" sz="2000" b="1" kern="1200" baseline="0" dirty="0">
                <a:solidFill>
                  <a:schemeClr val="bg1"/>
                </a:solidFill>
                <a:latin typeface="Arial" charset="0"/>
                <a:ea typeface="Arial" charset="0"/>
                <a:cs typeface="Arial" charset="0"/>
              </a:rPr>
              <a:t>Assets—Debt</a:t>
            </a:r>
            <a:endParaRPr kumimoji="1" lang="zh-TW" altLang="en-US" sz="2000" b="1" kern="1200" baseline="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494613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ctr">
              <a:defRPr sz="3000" b="1">
                <a:solidFill>
                  <a:schemeClr val="accent6">
                    <a:lumMod val="50000"/>
                  </a:schemeClr>
                </a:solidFill>
                <a:latin typeface="Franklin Gothic Medium Cond" panose="020B0606030402020204" pitchFamily="34" charset="0"/>
              </a:defRPr>
            </a:lvl1pPr>
          </a:lstStyle>
          <a:p>
            <a:r>
              <a:rPr lang="en-US" altLang="zh-TW" dirty="0"/>
              <a:t>Investments: Debt and Equity Securities</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12</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192438"/>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1393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2083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90809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645450"/>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1025630" y="5110653"/>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997944"/>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LO6</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3726253"/>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LO7</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133763" y="5200750"/>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LO8</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1" y="1997479"/>
            <a:ext cx="5745193" cy="707886"/>
          </a:xfrm>
          <a:prstGeom prst="rect">
            <a:avLst/>
          </a:prstGeom>
          <a:noFill/>
        </p:spPr>
        <p:txBody>
          <a:bodyPr wrap="square" rtlCol="0">
            <a:spAutoFit/>
          </a:bodyPr>
          <a:lstStyle/>
          <a:p>
            <a:r>
              <a:rPr kumimoji="1" lang="en-US" altLang="zh-TW" sz="2000" b="1" kern="1200" baseline="0" dirty="0">
                <a:solidFill>
                  <a:schemeClr val="bg1"/>
                </a:solidFill>
                <a:latin typeface="Arial" charset="0"/>
                <a:ea typeface="Arial" charset="0"/>
                <a:cs typeface="Arial" charset="0"/>
              </a:rPr>
              <a:t>Fair Value through Profit or Loss (FVTPL) Financial Assets</a:t>
            </a:r>
            <a:endParaRPr kumimoji="1" lang="zh-TW" altLang="en-US" sz="2000" b="1" kern="1200" baseline="0" dirty="0">
              <a:solidFill>
                <a:schemeClr val="bg1"/>
              </a:solidFill>
              <a:latin typeface="Arial" charset="0"/>
              <a:ea typeface="Arial" charset="0"/>
              <a:cs typeface="Arial" charset="0"/>
            </a:endParaRPr>
          </a:p>
        </p:txBody>
      </p:sp>
      <p:sp>
        <p:nvSpPr>
          <p:cNvPr id="28" name="文字方塊 27"/>
          <p:cNvSpPr txBox="1"/>
          <p:nvPr userDrawn="1"/>
        </p:nvSpPr>
        <p:spPr>
          <a:xfrm>
            <a:off x="2307701" y="2656936"/>
            <a:ext cx="5745193" cy="1015663"/>
          </a:xfrm>
          <a:prstGeom prst="rect">
            <a:avLst/>
          </a:prstGeom>
          <a:noFill/>
        </p:spPr>
        <p:txBody>
          <a:bodyPr wrap="square" rtlCol="0">
            <a:spAutoFit/>
          </a:bodyPr>
          <a:lstStyle/>
          <a:p>
            <a:r>
              <a:rPr kumimoji="1" lang="en-US" altLang="zh-TW" sz="2000" b="1" kern="1200" baseline="0" dirty="0">
                <a:solidFill>
                  <a:schemeClr val="bg1"/>
                </a:solidFill>
                <a:latin typeface="Arial" charset="0"/>
                <a:ea typeface="Arial" charset="0"/>
                <a:cs typeface="Arial" charset="0"/>
              </a:rPr>
              <a:t>Equity Investments: Fair Value through Other Comprehensive Income (FVTOCI) Financial</a:t>
            </a:r>
          </a:p>
          <a:p>
            <a:r>
              <a:rPr kumimoji="1" lang="en-US" altLang="zh-TW" sz="2000" b="1" kern="1200" baseline="0" dirty="0">
                <a:solidFill>
                  <a:schemeClr val="bg1"/>
                </a:solidFill>
                <a:latin typeface="Arial" charset="0"/>
                <a:ea typeface="Arial" charset="0"/>
                <a:cs typeface="Arial" charset="0"/>
              </a:rPr>
              <a:t>Assets—Equity</a:t>
            </a:r>
            <a:endParaRPr kumimoji="1" lang="zh-TW" altLang="en-US" sz="2000" b="1" kern="1200" baseline="0" dirty="0">
              <a:solidFill>
                <a:schemeClr val="bg1"/>
              </a:solidFill>
              <a:latin typeface="Arial" charset="0"/>
              <a:ea typeface="Arial" charset="0"/>
              <a:cs typeface="Arial" charset="0"/>
            </a:endParaRPr>
          </a:p>
        </p:txBody>
      </p:sp>
      <p:sp>
        <p:nvSpPr>
          <p:cNvPr id="29" name="文字方塊 28"/>
          <p:cNvSpPr txBox="1"/>
          <p:nvPr userDrawn="1"/>
        </p:nvSpPr>
        <p:spPr>
          <a:xfrm>
            <a:off x="2307701" y="3645450"/>
            <a:ext cx="5955763" cy="707886"/>
          </a:xfrm>
          <a:prstGeom prst="rect">
            <a:avLst/>
          </a:prstGeom>
          <a:noFill/>
        </p:spPr>
        <p:txBody>
          <a:bodyPr wrap="square" rtlCol="0">
            <a:spAutoFit/>
          </a:bodyPr>
          <a:lstStyle/>
          <a:p>
            <a:pPr>
              <a:lnSpc>
                <a:spcPct val="100000"/>
              </a:lnSpc>
            </a:pPr>
            <a:r>
              <a:rPr kumimoji="1" lang="en-US" altLang="zh-TW" sz="2000" b="1" kern="1200" baseline="0" dirty="0">
                <a:solidFill>
                  <a:schemeClr val="bg1"/>
                </a:solidFill>
                <a:latin typeface="Arial" charset="0"/>
                <a:ea typeface="Arial" charset="0"/>
                <a:cs typeface="Arial" charset="0"/>
              </a:rPr>
              <a:t>Accounting for Investment in Associates Using the Equity Method</a:t>
            </a:r>
            <a:endParaRPr kumimoji="1" lang="zh-TW" altLang="en-US" sz="2000" b="1" kern="1200" baseline="0" dirty="0">
              <a:solidFill>
                <a:schemeClr val="bg1"/>
              </a:solidFill>
              <a:latin typeface="Arial" charset="0"/>
              <a:ea typeface="Arial" charset="0"/>
              <a:cs typeface="Arial" charset="0"/>
            </a:endParaRPr>
          </a:p>
        </p:txBody>
      </p:sp>
      <p:sp>
        <p:nvSpPr>
          <p:cNvPr id="30" name="文字方塊 29"/>
          <p:cNvSpPr txBox="1"/>
          <p:nvPr userDrawn="1"/>
        </p:nvSpPr>
        <p:spPr>
          <a:xfrm>
            <a:off x="2307702" y="5169390"/>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Consolidated</a:t>
            </a:r>
            <a:r>
              <a:rPr kumimoji="1" lang="en-US" altLang="zh-TW" sz="2000" b="1" baseline="0" dirty="0">
                <a:solidFill>
                  <a:schemeClr val="bg1"/>
                </a:solidFill>
                <a:latin typeface="Arial" charset="0"/>
                <a:ea typeface="Arial" charset="0"/>
                <a:cs typeface="Arial" charset="0"/>
              </a:rPr>
              <a:t> Financial Statements</a:t>
            </a:r>
            <a:endParaRPr kumimoji="1" lang="zh-TW" altLang="en-US" sz="2000" b="1" dirty="0">
              <a:solidFill>
                <a:schemeClr val="bg1"/>
              </a:solidFill>
              <a:latin typeface="Arial" charset="0"/>
              <a:ea typeface="Arial" charset="0"/>
              <a:cs typeface="Arial" charset="0"/>
            </a:endParaRPr>
          </a:p>
        </p:txBody>
      </p:sp>
      <p:sp>
        <p:nvSpPr>
          <p:cNvPr id="25" name="文字方塊 24"/>
          <p:cNvSpPr txBox="1"/>
          <p:nvPr userDrawn="1"/>
        </p:nvSpPr>
        <p:spPr>
          <a:xfrm>
            <a:off x="961744" y="4453542"/>
            <a:ext cx="2322592" cy="400110"/>
          </a:xfrm>
          <a:prstGeom prst="rect">
            <a:avLst/>
          </a:prstGeom>
          <a:solidFill>
            <a:srgbClr val="FFC000"/>
          </a:solidFill>
          <a:ln w="19050">
            <a:noFill/>
          </a:ln>
        </p:spPr>
        <p:txBody>
          <a:bodyPr wrap="square" rtlCol="0">
            <a:spAutoFit/>
          </a:bodyPr>
          <a:lstStyle/>
          <a:p>
            <a:r>
              <a:rPr lang="en-US" altLang="zh-TW" sz="2000" dirty="0">
                <a:solidFill>
                  <a:schemeClr val="tx1"/>
                </a:solidFill>
                <a:latin typeface="Arial" panose="020B0604020202020204" pitchFamily="34" charset="0"/>
                <a:cs typeface="Arial" panose="020B0604020202020204" pitchFamily="34" charset="0"/>
              </a:rPr>
              <a:t>Expanded Material</a:t>
            </a:r>
            <a:endParaRPr lang="zh-TW" alt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7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86371"/>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1569229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22939"/>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4342486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7" r:id="rId12"/>
    <p:sldLayoutId id="2147483678" r:id="rId13"/>
    <p:sldLayoutId id="2147483650" r:id="rId14"/>
    <p:sldLayoutId id="2147483679" r:id="rId15"/>
    <p:sldLayoutId id="2147483680" r:id="rId16"/>
    <p:sldLayoutId id="2147483681" r:id="rId17"/>
    <p:sldLayoutId id="2147483682" r:id="rId18"/>
    <p:sldLayoutId id="2147483683" r:id="rId1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FVTPL Financial Assets-Debt</a:t>
            </a:r>
          </a:p>
          <a:p>
            <a:pPr>
              <a:buFont typeface="Wingdings" charset="2"/>
              <a:buChar char="n"/>
            </a:pPr>
            <a:r>
              <a:rPr kumimoji="1" lang="en-US" altLang="zh-TW" b="1" dirty="0">
                <a:solidFill>
                  <a:schemeClr val="accent2">
                    <a:lumMod val="75000"/>
                  </a:schemeClr>
                </a:solidFill>
              </a:rPr>
              <a:t>Debt Securities </a:t>
            </a:r>
            <a:r>
              <a:rPr kumimoji="1" lang="en-US" altLang="zh-TW" dirty="0"/>
              <a:t>that are not classified as either amortized cost (AC) or fair value through other comprehensive income (FVTOCI) are FVTPL financial assets</a:t>
            </a: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10</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893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r>
              <a:rPr lang="en-US" altLang="zh-TW" b="1" dirty="0"/>
              <a:t>Refer to the data in Exhibit 12.11. Assume that instead of owning 30% of Subsidiary 3, the parent actually owns 60% of Subsidiary 3. All other data not impacted by that assumption are the same. Using that assumption, answer the following questions.</a:t>
            </a:r>
          </a:p>
          <a:p>
            <a:pPr marL="457200" indent="-457200">
              <a:buFont typeface="+mj-lt"/>
              <a:buAutoNum type="arabicPeriod"/>
            </a:pPr>
            <a:r>
              <a:rPr lang="en-US" altLang="zh-TW" dirty="0"/>
              <a:t>What is the amount of consolidated total assets?</a:t>
            </a:r>
          </a:p>
          <a:p>
            <a:pPr marL="400050" lvl="1" indent="0">
              <a:buNone/>
            </a:pPr>
            <a:r>
              <a:rPr lang="en-US" altLang="zh-TW" sz="2000" dirty="0">
                <a:solidFill>
                  <a:schemeClr val="accent2">
                    <a:lumMod val="75000"/>
                  </a:schemeClr>
                </a:solidFill>
              </a:rPr>
              <a:t>Consolidated total assets </a:t>
            </a:r>
          </a:p>
          <a:p>
            <a:pPr marL="400050" lvl="1" indent="0">
              <a:buNone/>
            </a:pPr>
            <a:r>
              <a:rPr lang="en-US" altLang="zh-TW" sz="2000" dirty="0">
                <a:solidFill>
                  <a:schemeClr val="accent2">
                    <a:lumMod val="75000"/>
                  </a:schemeClr>
                </a:solidFill>
              </a:rPr>
              <a:t>Cash: $48 + $20 + $20 + $20 = $108</a:t>
            </a:r>
          </a:p>
          <a:p>
            <a:pPr marL="400050" lvl="1" indent="0">
              <a:buNone/>
            </a:pPr>
            <a:r>
              <a:rPr lang="en-US" altLang="zh-TW" sz="2000" dirty="0">
                <a:solidFill>
                  <a:schemeClr val="accent2">
                    <a:lumMod val="75000"/>
                  </a:schemeClr>
                </a:solidFill>
              </a:rPr>
              <a:t>Accounts receivable: $200 + $80 + $80 + $80 = $440</a:t>
            </a:r>
          </a:p>
          <a:p>
            <a:pPr marL="400050" lvl="1" indent="0">
              <a:buNone/>
            </a:pPr>
            <a:r>
              <a:rPr lang="en-US" altLang="zh-TW" sz="2000" dirty="0">
                <a:solidFill>
                  <a:schemeClr val="accent2">
                    <a:lumMod val="75000"/>
                  </a:schemeClr>
                </a:solidFill>
              </a:rPr>
              <a:t>Plant and equipment: $500 + $100 + $100 + $100 = $800</a:t>
            </a:r>
          </a:p>
          <a:p>
            <a:pPr marL="400050" lvl="1" indent="0">
              <a:buNone/>
            </a:pPr>
            <a:r>
              <a:rPr lang="en-US" altLang="zh-TW" sz="2000" dirty="0">
                <a:solidFill>
                  <a:schemeClr val="accent2">
                    <a:lumMod val="75000"/>
                  </a:schemeClr>
                </a:solidFill>
              </a:rPr>
              <a:t>Total assets: $108 + $440 + $800 = $1,348</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100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278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startAt="2"/>
            </a:pPr>
            <a:r>
              <a:rPr lang="en-US" altLang="zh-TW" dirty="0"/>
              <a:t>What is the amount of consolidated total liabilities?</a:t>
            </a:r>
          </a:p>
          <a:p>
            <a:pPr marL="400050" lvl="1" indent="0">
              <a:buNone/>
            </a:pPr>
            <a:r>
              <a:rPr lang="en-US" altLang="zh-TW" sz="2000" dirty="0">
                <a:solidFill>
                  <a:schemeClr val="accent2">
                    <a:lumMod val="75000"/>
                  </a:schemeClr>
                </a:solidFill>
              </a:rPr>
              <a:t>Consolidated total liabilities: $600 + $80 + $80 + $80 = $840</a:t>
            </a:r>
          </a:p>
          <a:p>
            <a:pPr marL="400050" lvl="1" indent="0">
              <a:buNone/>
            </a:pPr>
            <a:endParaRPr lang="en-US" altLang="zh-TW" sz="2000" dirty="0">
              <a:solidFill>
                <a:schemeClr val="tx2">
                  <a:lumMod val="60000"/>
                  <a:lumOff val="40000"/>
                </a:schemeClr>
              </a:solidFill>
            </a:endParaRPr>
          </a:p>
          <a:p>
            <a:pPr marL="457200" indent="-457200">
              <a:buFont typeface="+mj-lt"/>
              <a:buAutoNum type="arabicPeriod" startAt="3"/>
            </a:pPr>
            <a:r>
              <a:rPr lang="en-US" altLang="zh-TW" dirty="0"/>
              <a:t>What is the amount of consolidated sales?</a:t>
            </a:r>
            <a:endParaRPr lang="zh-TW" altLang="en-US" dirty="0"/>
          </a:p>
          <a:p>
            <a:pPr marL="400050" lvl="1" indent="0">
              <a:buNone/>
            </a:pPr>
            <a:r>
              <a:rPr lang="en-US" altLang="zh-TW" sz="2000" dirty="0">
                <a:solidFill>
                  <a:schemeClr val="accent2">
                    <a:lumMod val="75000"/>
                  </a:schemeClr>
                </a:solidFill>
              </a:rPr>
              <a:t>Consolidated sales: $4,790 + $2,000 + $2,000 + $2,000 = $10,790</a:t>
            </a:r>
            <a:endParaRPr lang="zh-TW" altLang="en-US" sz="2000" dirty="0">
              <a:solidFill>
                <a:schemeClr val="accent2">
                  <a:lumMod val="75000"/>
                </a:schemeClr>
              </a:solidFill>
            </a:endParaRP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101</a:t>
            </a:fld>
            <a:endParaRPr lang="zh-TW" altLang="en-US" dirty="0"/>
          </a:p>
        </p:txBody>
      </p:sp>
      <p:sp>
        <p:nvSpPr>
          <p:cNvPr id="2" name="標題 1"/>
          <p:cNvSpPr>
            <a:spLocks noGrp="1"/>
          </p:cNvSpPr>
          <p:nvPr>
            <p:ph type="title"/>
          </p:nvPr>
        </p:nvSpPr>
        <p:spPr/>
        <p:txBody>
          <a:bodyPr/>
          <a:lstStyle/>
          <a:p>
            <a:r>
              <a:rPr lang="en-US" altLang="zh-TW"/>
              <a:t>Quiz Yourself</a:t>
            </a:r>
            <a:endParaRPr lang="zh-TW" altLang="en-US" dirty="0"/>
          </a:p>
        </p:txBody>
      </p:sp>
      <p:sp>
        <p:nvSpPr>
          <p:cNvPr id="7" name="文字方塊 6"/>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0056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Classifications of Equity Securities</a:t>
            </a:r>
          </a:p>
          <a:p>
            <a:pPr marL="0" indent="0">
              <a:buNone/>
            </a:pPr>
            <a:endParaRPr lang="zh-TW" altLang="en-US" b="1" dirty="0">
              <a:solidFill>
                <a:srgbClr val="E0A654"/>
              </a:solidFill>
            </a:endParaRP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11</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3" y="2020173"/>
            <a:ext cx="8075575" cy="3845512"/>
          </a:xfrm>
          <a:prstGeom prst="rect">
            <a:avLst/>
          </a:prstGeom>
        </p:spPr>
      </p:pic>
      <p:sp>
        <p:nvSpPr>
          <p:cNvPr id="6" name="文字方塊 5"/>
          <p:cNvSpPr txBox="1"/>
          <p:nvPr/>
        </p:nvSpPr>
        <p:spPr>
          <a:xfrm>
            <a:off x="355601" y="5963270"/>
            <a:ext cx="1390124" cy="369332"/>
          </a:xfrm>
          <a:prstGeom prst="rect">
            <a:avLst/>
          </a:prstGeom>
          <a:noFill/>
        </p:spPr>
        <p:txBody>
          <a:bodyPr wrap="none" rtlCol="0">
            <a:spAutoFit/>
          </a:bodyPr>
          <a:lstStyle/>
          <a:p>
            <a:r>
              <a:rPr lang="en-US" altLang="zh-TW" dirty="0">
                <a:latin typeface="Arial" panose="020B0604020202020204" pitchFamily="34" charset="0"/>
                <a:ea typeface="Adobe Gothic Std B" panose="020B0800000000000000" pitchFamily="34" charset="-128"/>
                <a:cs typeface="Arial" panose="020B0604020202020204" pitchFamily="34" charset="0"/>
              </a:rPr>
              <a:t>Exhibit 12.5</a:t>
            </a:r>
            <a:endParaRPr lang="zh-TW" altLang="en-US" dirty="0">
              <a:latin typeface="Arial" panose="020B0604020202020204" pitchFamily="34" charset="0"/>
              <a:cs typeface="Arial" panose="020B0604020202020204" pitchFamily="34" charset="0"/>
            </a:endParaRPr>
          </a:p>
        </p:txBody>
      </p:sp>
      <p:sp>
        <p:nvSpPr>
          <p:cNvPr id="7" name="文字方塊 6"/>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356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FVTPL Financial Assets-Equity</a:t>
            </a:r>
          </a:p>
          <a:p>
            <a:pPr>
              <a:buFont typeface="Wingdings" charset="2"/>
              <a:buChar char="n"/>
            </a:pPr>
            <a:r>
              <a:rPr kumimoji="1" lang="en-US" altLang="zh-TW" b="1" dirty="0">
                <a:solidFill>
                  <a:schemeClr val="accent2">
                    <a:lumMod val="75000"/>
                  </a:schemeClr>
                </a:solidFill>
              </a:rPr>
              <a:t>Equity Securities</a:t>
            </a:r>
            <a:r>
              <a:rPr kumimoji="1" lang="en-US" altLang="zh-TW" dirty="0"/>
              <a:t> that are held for the trading purpose</a:t>
            </a:r>
          </a:p>
          <a:p>
            <a:pPr>
              <a:buFont typeface="Wingdings" charset="2"/>
              <a:buChar char="n"/>
            </a:pPr>
            <a:r>
              <a:rPr kumimoji="1" lang="en-US" altLang="zh-TW" b="1" dirty="0">
                <a:solidFill>
                  <a:schemeClr val="accent2">
                    <a:lumMod val="75000"/>
                  </a:schemeClr>
                </a:solidFill>
              </a:rPr>
              <a:t>Equity Securities </a:t>
            </a:r>
            <a:r>
              <a:rPr kumimoji="1" lang="en-US" altLang="zh-TW" dirty="0"/>
              <a:t>that are not held for the trading, but the investor do not make an irrevocable option to classified the investment as FVTOCI financial assets</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12</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8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FVTOCI Financial Assets-Equity</a:t>
            </a:r>
          </a:p>
          <a:p>
            <a:pPr>
              <a:buFont typeface="Wingdings" charset="2"/>
              <a:buChar char="n"/>
            </a:pPr>
            <a:r>
              <a:rPr kumimoji="1" lang="en-US" altLang="zh-TW" b="1" dirty="0">
                <a:solidFill>
                  <a:schemeClr val="accent2">
                    <a:lumMod val="75000"/>
                  </a:schemeClr>
                </a:solidFill>
              </a:rPr>
              <a:t>Equity Securities </a:t>
            </a:r>
            <a:r>
              <a:rPr kumimoji="1" lang="en-US" altLang="zh-TW" dirty="0"/>
              <a:t>for which the investor holds not for the trading purpose but makes an irrevocable option to classify them as FVTOCI</a:t>
            </a: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13</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986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55601" y="1464733"/>
            <a:ext cx="8409258" cy="4712230"/>
          </a:xfrm>
        </p:spPr>
        <p:txBody>
          <a:bodyPr>
            <a:normAutofit lnSpcReduction="10000"/>
          </a:bodyPr>
          <a:lstStyle/>
          <a:p>
            <a:pPr marL="0" indent="0">
              <a:buNone/>
            </a:pPr>
            <a:r>
              <a:rPr lang="en-US" altLang="zh-TW" b="1" dirty="0">
                <a:solidFill>
                  <a:srgbClr val="E0A654"/>
                </a:solidFill>
              </a:rPr>
              <a:t>Investments in Associates</a:t>
            </a:r>
            <a:r>
              <a:rPr lang="zh-TW" altLang="en-US" b="1" dirty="0">
                <a:solidFill>
                  <a:srgbClr val="E0A654"/>
                </a:solidFill>
              </a:rPr>
              <a:t> </a:t>
            </a:r>
            <a:r>
              <a:rPr lang="en-US" altLang="zh-TW" b="1" dirty="0">
                <a:solidFill>
                  <a:srgbClr val="E0A654"/>
                </a:solidFill>
              </a:rPr>
              <a:t>(Using the Equity Method)</a:t>
            </a:r>
          </a:p>
          <a:p>
            <a:pPr>
              <a:buFont typeface="Wingdings" charset="2"/>
              <a:buChar char="n"/>
            </a:pPr>
            <a:r>
              <a:rPr lang="en-US" altLang="zh-TW" dirty="0"/>
              <a:t>When an investor has </a:t>
            </a:r>
            <a:r>
              <a:rPr lang="en-US" altLang="zh-TW" b="1" dirty="0">
                <a:solidFill>
                  <a:schemeClr val="accent2">
                    <a:lumMod val="75000"/>
                  </a:schemeClr>
                </a:solidFill>
              </a:rPr>
              <a:t>significant influence </a:t>
            </a:r>
            <a:r>
              <a:rPr lang="en-US" altLang="zh-TW" dirty="0"/>
              <a:t>but not control over an investee, the investee is an associate.</a:t>
            </a:r>
          </a:p>
          <a:p>
            <a:pPr>
              <a:buFont typeface="Wingdings" charset="2"/>
              <a:buChar char="n"/>
            </a:pPr>
            <a:r>
              <a:rPr lang="en-US" altLang="zh-TW" dirty="0"/>
              <a:t>IAS 28 require the use of the </a:t>
            </a:r>
            <a:r>
              <a:rPr lang="en-US" altLang="zh-TW" b="1" dirty="0">
                <a:solidFill>
                  <a:schemeClr val="accent2">
                    <a:lumMod val="75000"/>
                  </a:schemeClr>
                </a:solidFill>
              </a:rPr>
              <a:t>equity method </a:t>
            </a:r>
            <a:r>
              <a:rPr lang="en-US" altLang="zh-TW" dirty="0"/>
              <a:t>in accounting for the investment.</a:t>
            </a:r>
          </a:p>
          <a:p>
            <a:pPr>
              <a:buFont typeface="Wingdings" charset="2"/>
              <a:buChar char="n"/>
            </a:pPr>
            <a:r>
              <a:rPr lang="en-US" altLang="zh-TW" dirty="0"/>
              <a:t>Significant influence is presumed with a shareholding of between 20% and 50% of the voting rights.</a:t>
            </a:r>
          </a:p>
          <a:p>
            <a:pPr>
              <a:buFont typeface="Wingdings" charset="2"/>
              <a:buChar char="n"/>
            </a:pPr>
            <a:r>
              <a:rPr lang="en-US" altLang="zh-TW" dirty="0"/>
              <a:t>IAS 28 has suggested that companies look beyond ownership percentage and examine other factors that indicate influence.</a:t>
            </a:r>
          </a:p>
          <a:p>
            <a:pPr>
              <a:buFont typeface="Wingdings" charset="2"/>
              <a:buChar char="n"/>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14</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388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pPr marL="0" indent="0">
              <a:buNone/>
            </a:pPr>
            <a:r>
              <a:rPr lang="en-US" altLang="zh-TW" b="1" dirty="0">
                <a:solidFill>
                  <a:srgbClr val="E0A654"/>
                </a:solidFill>
              </a:rPr>
              <a:t>Investments Requiring Preparation of Consolidated Statements</a:t>
            </a:r>
          </a:p>
          <a:p>
            <a:pPr>
              <a:buFont typeface="Wingdings" charset="2"/>
              <a:buChar char="n"/>
            </a:pPr>
            <a:r>
              <a:rPr lang="en-US" altLang="zh-TW" dirty="0"/>
              <a:t>A controlling interest is presumed to exist when</a:t>
            </a:r>
            <a:r>
              <a:rPr lang="zh-TW" altLang="en-US" dirty="0"/>
              <a:t> </a:t>
            </a:r>
            <a:r>
              <a:rPr lang="en-US" altLang="zh-TW" dirty="0"/>
              <a:t>the ownership exceeds 50%, or</a:t>
            </a:r>
            <a:r>
              <a:rPr lang="zh-TW" altLang="en-US" dirty="0"/>
              <a:t> </a:t>
            </a:r>
            <a:r>
              <a:rPr lang="en-US" altLang="zh-TW" dirty="0"/>
              <a:t>other factors that may indicate control exist, including:</a:t>
            </a:r>
          </a:p>
          <a:p>
            <a:pPr lvl="1">
              <a:buFont typeface="Wingdings" charset="2"/>
              <a:buChar char="ü"/>
            </a:pPr>
            <a:r>
              <a:rPr lang="en-US" altLang="zh-TW" dirty="0"/>
              <a:t>Ownership of a large minority voting interest (approximately 40%) with no other group owning a significant interest.</a:t>
            </a:r>
          </a:p>
          <a:p>
            <a:pPr lvl="1">
              <a:buFont typeface="Wingdings" charset="2"/>
              <a:buChar char="ü"/>
            </a:pPr>
            <a:r>
              <a:rPr lang="en-US" altLang="zh-TW" dirty="0"/>
              <a:t>A company’s domination of the process for electing the investee’s board of directors.</a:t>
            </a:r>
            <a:endParaRPr lang="zh-TW" altLang="en-US" dirty="0"/>
          </a:p>
          <a:p>
            <a:pPr marL="268288" lvl="1" indent="-268288">
              <a:buFont typeface="Wingdings" charset="2"/>
              <a:buChar char="n"/>
            </a:pPr>
            <a:r>
              <a:rPr lang="en-US" altLang="zh-TW" dirty="0"/>
              <a:t>In cases where control exists, the parent company (the acquiring company) and the subsidiary company (the acquired company) are required to combine their financial statements into one set of statements.</a:t>
            </a:r>
            <a:endParaRPr lang="en-US" altLang="zh-TW" b="1" dirty="0">
              <a:solidFill>
                <a:schemeClr val="accent2">
                  <a:lumMod val="75000"/>
                </a:schemeClr>
              </a:solidFill>
            </a:endParaRPr>
          </a:p>
          <a:p>
            <a:pPr>
              <a:buFont typeface="Wingdings" charset="2"/>
              <a:buChar char="n"/>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15</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2456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Determine whether the securities below should be classified as equity method, amortized cost, FVTOCI, or FVTPL:</a:t>
            </a:r>
          </a:p>
          <a:p>
            <a:pPr marL="457200" indent="-457200" defTabSz="1165225">
              <a:spcBef>
                <a:spcPts val="1800"/>
              </a:spcBef>
              <a:buFont typeface="+mj-lt"/>
              <a:buAutoNum type="arabicPeriod"/>
              <a:defRPr/>
            </a:pPr>
            <a:r>
              <a:rPr lang="en-US" altLang="zh-TW" kern="0" dirty="0"/>
              <a:t>Equity securities held to make money on short-term price changes</a:t>
            </a:r>
          </a:p>
          <a:p>
            <a:pPr marL="457200" indent="-457200" defTabSz="1165225">
              <a:spcBef>
                <a:spcPts val="1800"/>
              </a:spcBef>
              <a:buFont typeface="+mj-lt"/>
              <a:buAutoNum type="arabicPeriod"/>
              <a:defRPr/>
            </a:pPr>
            <a:endParaRPr lang="en-US" altLang="zh-TW" kern="0" dirty="0"/>
          </a:p>
          <a:p>
            <a:pPr marL="457200" indent="-457200" defTabSz="1165225">
              <a:spcBef>
                <a:spcPts val="1800"/>
              </a:spcBef>
              <a:buFont typeface="+mj-lt"/>
              <a:buAutoNum type="arabicPeriod"/>
              <a:defRPr/>
            </a:pPr>
            <a:r>
              <a:rPr lang="en-US" altLang="zh-TW" kern="0" dirty="0"/>
              <a:t>Equity securities held to exert significant influence on the investee</a:t>
            </a:r>
          </a:p>
          <a:p>
            <a:endParaRPr lang="en-US" altLang="zh-TW" b="1"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16</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5"/>
          <p:cNvSpPr>
            <a:spLocks noChangeArrowheads="1"/>
          </p:cNvSpPr>
          <p:nvPr/>
        </p:nvSpPr>
        <p:spPr bwMode="auto">
          <a:xfrm>
            <a:off x="1043607" y="5509003"/>
            <a:ext cx="5189767" cy="507831"/>
          </a:xfrm>
          <a:prstGeom prst="rect">
            <a:avLst/>
          </a:prstGeom>
          <a:solidFill>
            <a:schemeClr val="accent4">
              <a:lumMod val="20000"/>
              <a:lumOff val="80000"/>
            </a:schemeClr>
          </a:solidFill>
          <a:ln>
            <a:noFill/>
          </a:ln>
          <a:effectLst/>
          <a:extLst/>
        </p:spPr>
        <p:txBody>
          <a:bodyPr>
            <a:spAutoFit/>
          </a:bodyPr>
          <a:lstStyle/>
          <a:p>
            <a:pPr algn="ctr">
              <a:lnSpc>
                <a:spcPct val="150000"/>
              </a:lnSpc>
              <a:spcBef>
                <a:spcPct val="0"/>
              </a:spcBef>
              <a:spcAft>
                <a:spcPts val="600"/>
              </a:spcAft>
            </a:pPr>
            <a:r>
              <a:rPr lang="en-US" altLang="zh-TW" dirty="0">
                <a:latin typeface="Arial" panose="020B0604020202020204" pitchFamily="34" charset="0"/>
                <a:cs typeface="Arial" panose="020B0604020202020204" pitchFamily="34" charset="0"/>
              </a:rPr>
              <a:t>Investments Accounted for Using Equity Method</a:t>
            </a:r>
            <a:endParaRPr lang="zh-TW" altLang="en-US" dirty="0">
              <a:latin typeface="Arial" panose="020B0604020202020204" pitchFamily="34" charset="0"/>
              <a:cs typeface="Arial" panose="020B0604020202020204" pitchFamily="34" charset="0"/>
            </a:endParaRPr>
          </a:p>
        </p:txBody>
      </p:sp>
      <p:sp>
        <p:nvSpPr>
          <p:cNvPr id="8" name="文字方塊 6"/>
          <p:cNvSpPr>
            <a:spLocks noChangeArrowheads="1"/>
          </p:cNvSpPr>
          <p:nvPr/>
        </p:nvSpPr>
        <p:spPr bwMode="auto">
          <a:xfrm>
            <a:off x="1043607" y="3820848"/>
            <a:ext cx="3940987" cy="507831"/>
          </a:xfrm>
          <a:prstGeom prst="rect">
            <a:avLst/>
          </a:prstGeom>
          <a:solidFill>
            <a:schemeClr val="accent4">
              <a:lumMod val="20000"/>
              <a:lumOff val="80000"/>
            </a:schemeClr>
          </a:solidFill>
          <a:ln>
            <a:noFill/>
          </a:ln>
          <a:effectLst/>
          <a:extLst/>
        </p:spPr>
        <p:txBody>
          <a:bodyPr wrap="square">
            <a:spAutoFit/>
          </a:bodyPr>
          <a:lstStyle>
            <a:lvl1pPr>
              <a:spcBef>
                <a:spcPct val="20000"/>
              </a:spcBef>
              <a:buClr>
                <a:schemeClr val="bg2"/>
              </a:buClr>
              <a:buSzPct val="100000"/>
              <a:buFont typeface="Wingdings" pitchFamily="2" charset="2"/>
              <a:buChar char="l"/>
              <a:defRPr sz="2000">
                <a:solidFill>
                  <a:schemeClr val="tx1"/>
                </a:solidFill>
                <a:latin typeface="Arial" charset="0"/>
              </a:defRPr>
            </a:lvl1pPr>
            <a:lvl2pPr marL="742950" indent="-285750">
              <a:spcBef>
                <a:spcPct val="20000"/>
              </a:spcBef>
              <a:buClr>
                <a:schemeClr val="accent1"/>
              </a:buClr>
              <a:buSzPct val="150000"/>
              <a:buChar char="•"/>
              <a:defRPr sz="2000">
                <a:solidFill>
                  <a:schemeClr val="tx1"/>
                </a:solidFill>
                <a:latin typeface="Arial" charset="0"/>
              </a:defRPr>
            </a:lvl2pPr>
            <a:lvl3pPr marL="1143000" indent="-228600">
              <a:spcBef>
                <a:spcPct val="20000"/>
              </a:spcBef>
              <a:buClr>
                <a:schemeClr val="tx1"/>
              </a:buClr>
              <a:buSzPct val="150000"/>
              <a:buChar char="•"/>
              <a:defRPr>
                <a:solidFill>
                  <a:schemeClr val="tx1"/>
                </a:solidFill>
                <a:latin typeface="Arial" charset="0"/>
              </a:defRPr>
            </a:lvl3pPr>
            <a:lvl4pPr marL="1600200" indent="-228600">
              <a:spcBef>
                <a:spcPct val="20000"/>
              </a:spcBef>
              <a:buClr>
                <a:schemeClr val="tx2"/>
              </a:buClr>
              <a:buSzPct val="150000"/>
              <a:buChar char="•"/>
              <a:defRPr>
                <a:solidFill>
                  <a:schemeClr val="tx1"/>
                </a:solidFill>
                <a:latin typeface="Arial" charset="0"/>
              </a:defRPr>
            </a:lvl4pPr>
            <a:lvl5pPr marL="2057400" indent="-228600">
              <a:spcBef>
                <a:spcPct val="20000"/>
              </a:spcBef>
              <a:buClr>
                <a:schemeClr val="folHlink"/>
              </a:buClr>
              <a:buSzPct val="150000"/>
              <a:buChar char="•"/>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buChar char="•"/>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buChar char="•"/>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buChar char="•"/>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buChar char="•"/>
              <a:defRPr>
                <a:solidFill>
                  <a:schemeClr val="tx1"/>
                </a:solidFill>
                <a:latin typeface="Arial" charset="0"/>
              </a:defRPr>
            </a:lvl9pPr>
          </a:lstStyle>
          <a:p>
            <a:pPr algn="ctr">
              <a:lnSpc>
                <a:spcPct val="150000"/>
              </a:lnSpc>
              <a:spcBef>
                <a:spcPct val="0"/>
              </a:spcBef>
              <a:spcAft>
                <a:spcPts val="600"/>
              </a:spcAft>
              <a:buClrTx/>
              <a:buSzTx/>
              <a:buFontTx/>
              <a:buNone/>
            </a:pPr>
            <a:r>
              <a:rPr lang="en-US" altLang="zh-TW" sz="1800" dirty="0">
                <a:latin typeface="Arial" panose="020B0604020202020204" pitchFamily="34" charset="0"/>
                <a:cs typeface="Arial" panose="020B0604020202020204" pitchFamily="34" charset="0"/>
              </a:rPr>
              <a:t>FVTPL Financial Assets-equity</a:t>
            </a:r>
            <a:endParaRPr lang="zh-TW" altLang="en-US" sz="1800" dirty="0">
              <a:latin typeface="Arial" panose="020B0604020202020204" pitchFamily="34" charset="0"/>
              <a:cs typeface="Arial" panose="020B0604020202020204" pitchFamily="34" charset="0"/>
            </a:endParaRPr>
          </a:p>
        </p:txBody>
      </p:sp>
      <p:sp>
        <p:nvSpPr>
          <p:cNvPr id="10" name="文字方塊 9"/>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4631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0722" y="1316945"/>
            <a:ext cx="8805284" cy="4712230"/>
          </a:xfrm>
        </p:spPr>
        <p:txBody>
          <a:bodyPr>
            <a:normAutofit/>
          </a:bodyPr>
          <a:lstStyle/>
          <a:p>
            <a:pPr marL="457200" indent="-457200" defTabSz="1165225">
              <a:spcBef>
                <a:spcPts val="1800"/>
              </a:spcBef>
              <a:buFont typeface="+mj-lt"/>
              <a:buAutoNum type="arabicPeriod" startAt="3"/>
              <a:defRPr/>
            </a:pPr>
            <a:r>
              <a:rPr lang="en-US" altLang="zh-TW" sz="2000" kern="0" dirty="0"/>
              <a:t>Securities not held under the business model to collect interest and principal, but under the business model to hold to collect interest and to sell.</a:t>
            </a:r>
          </a:p>
          <a:p>
            <a:pPr marL="457200" indent="-457200" defTabSz="1165225">
              <a:spcBef>
                <a:spcPts val="1800"/>
              </a:spcBef>
              <a:buFont typeface="+mj-lt"/>
              <a:buAutoNum type="arabicPeriod" startAt="3"/>
              <a:defRPr/>
            </a:pPr>
            <a:endParaRPr lang="en-US" altLang="zh-TW" sz="2000" kern="0" dirty="0"/>
          </a:p>
          <a:p>
            <a:pPr marL="457200" indent="-457200" defTabSz="1165225">
              <a:spcBef>
                <a:spcPts val="1800"/>
              </a:spcBef>
              <a:buFont typeface="+mj-lt"/>
              <a:buAutoNum type="arabicPeriod" startAt="3"/>
              <a:defRPr/>
            </a:pPr>
            <a:r>
              <a:rPr lang="en-US" altLang="zh-TW" sz="2000" kern="0" dirty="0"/>
              <a:t>Securities held to collect interest and principal.</a:t>
            </a:r>
          </a:p>
          <a:p>
            <a:pPr marL="457200" indent="-457200" defTabSz="1165225">
              <a:spcBef>
                <a:spcPts val="1800"/>
              </a:spcBef>
              <a:buFont typeface="+mj-lt"/>
              <a:buAutoNum type="arabicPeriod" startAt="3"/>
              <a:defRPr/>
            </a:pPr>
            <a:endParaRPr lang="en-US" altLang="zh-TW" sz="2000" b="1" kern="0" dirty="0"/>
          </a:p>
          <a:p>
            <a:pPr marL="457200" indent="-457200" defTabSz="1165225">
              <a:spcBef>
                <a:spcPts val="1800"/>
              </a:spcBef>
              <a:buFont typeface="+mj-lt"/>
              <a:buAutoNum type="arabicPeriod" startAt="3"/>
              <a:defRPr/>
            </a:pPr>
            <a:r>
              <a:rPr lang="en-US" altLang="zh-TW" sz="2000" kern="0" dirty="0"/>
              <a:t>Equity securities not held to make money on trading purpose, and not held to exert significant influence on the investee. A company does not choose to measure the securities at fair value through other comprehensive income.</a:t>
            </a:r>
            <a:endParaRPr lang="en-US" altLang="zh-TW" sz="2000"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17</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9" name="文字方塊 7"/>
          <p:cNvSpPr>
            <a:spLocks noChangeArrowheads="1"/>
          </p:cNvSpPr>
          <p:nvPr/>
        </p:nvSpPr>
        <p:spPr bwMode="auto">
          <a:xfrm>
            <a:off x="1288934" y="2376768"/>
            <a:ext cx="3572997" cy="507831"/>
          </a:xfrm>
          <a:prstGeom prst="rect">
            <a:avLst/>
          </a:prstGeom>
          <a:solidFill>
            <a:schemeClr val="accent4">
              <a:lumMod val="20000"/>
              <a:lumOff val="80000"/>
            </a:schemeClr>
          </a:solidFill>
          <a:ln>
            <a:noFill/>
          </a:ln>
          <a:effectLst/>
          <a:extLst/>
        </p:spPr>
        <p:txBody>
          <a:bodyPr wrap="square">
            <a:spAutoFit/>
          </a:bodyPr>
          <a:lstStyle/>
          <a:p>
            <a:pPr algn="ctr">
              <a:lnSpc>
                <a:spcPct val="150000"/>
              </a:lnSpc>
              <a:spcBef>
                <a:spcPct val="0"/>
              </a:spcBef>
              <a:spcAft>
                <a:spcPts val="600"/>
              </a:spcAft>
            </a:pPr>
            <a:r>
              <a:rPr lang="en-US" altLang="zh-TW" dirty="0">
                <a:latin typeface="Arial" panose="020B0604020202020204" pitchFamily="34" charset="0"/>
                <a:cs typeface="Arial" panose="020B0604020202020204" pitchFamily="34" charset="0"/>
              </a:rPr>
              <a:t>FVTOCI Financial Assets-Debt</a:t>
            </a:r>
            <a:endParaRPr lang="zh-TW" altLang="en-US" dirty="0">
              <a:latin typeface="Arial" panose="020B0604020202020204" pitchFamily="34" charset="0"/>
              <a:cs typeface="Arial" panose="020B0604020202020204" pitchFamily="34" charset="0"/>
            </a:endParaRPr>
          </a:p>
        </p:txBody>
      </p:sp>
      <p:sp>
        <p:nvSpPr>
          <p:cNvPr id="10" name="文字方塊 8"/>
          <p:cNvSpPr>
            <a:spLocks noChangeArrowheads="1"/>
          </p:cNvSpPr>
          <p:nvPr/>
        </p:nvSpPr>
        <p:spPr bwMode="auto">
          <a:xfrm>
            <a:off x="1288934" y="3695140"/>
            <a:ext cx="3818324" cy="507831"/>
          </a:xfrm>
          <a:prstGeom prst="rect">
            <a:avLst/>
          </a:prstGeom>
          <a:solidFill>
            <a:schemeClr val="accent4">
              <a:lumMod val="20000"/>
              <a:lumOff val="80000"/>
            </a:schemeClr>
          </a:solidFill>
          <a:ln>
            <a:noFill/>
          </a:ln>
          <a:effectLst/>
          <a:extLst/>
        </p:spPr>
        <p:txBody>
          <a:bodyPr wrap="square">
            <a:spAutoFit/>
          </a:bodyPr>
          <a:lstStyle/>
          <a:p>
            <a:pPr algn="ctr">
              <a:lnSpc>
                <a:spcPct val="150000"/>
              </a:lnSpc>
              <a:spcBef>
                <a:spcPct val="0"/>
              </a:spcBef>
              <a:spcAft>
                <a:spcPts val="600"/>
              </a:spcAft>
            </a:pPr>
            <a:r>
              <a:rPr lang="en-US" altLang="zh-TW">
                <a:latin typeface="Arial" panose="020B0604020202020204" pitchFamily="34" charset="0"/>
                <a:cs typeface="Arial" panose="020B0604020202020204" pitchFamily="34" charset="0"/>
              </a:rPr>
              <a:t>Amortized Cost </a:t>
            </a:r>
            <a:r>
              <a:rPr lang="en-US" altLang="zh-TW" dirty="0">
                <a:latin typeface="Arial" panose="020B0604020202020204" pitchFamily="34" charset="0"/>
                <a:cs typeface="Arial" panose="020B0604020202020204" pitchFamily="34" charset="0"/>
              </a:rPr>
              <a:t>Financial Assets</a:t>
            </a:r>
            <a:endParaRPr lang="zh-TW" altLang="en-US" dirty="0">
              <a:latin typeface="Arial" panose="020B0604020202020204" pitchFamily="34" charset="0"/>
              <a:cs typeface="Arial" panose="020B0604020202020204" pitchFamily="34" charset="0"/>
            </a:endParaRPr>
          </a:p>
        </p:txBody>
      </p:sp>
      <p:sp>
        <p:nvSpPr>
          <p:cNvPr id="12" name="文字方塊 7"/>
          <p:cNvSpPr>
            <a:spLocks noChangeArrowheads="1"/>
          </p:cNvSpPr>
          <p:nvPr/>
        </p:nvSpPr>
        <p:spPr bwMode="auto">
          <a:xfrm>
            <a:off x="1288933" y="5775259"/>
            <a:ext cx="3572997" cy="507831"/>
          </a:xfrm>
          <a:prstGeom prst="rect">
            <a:avLst/>
          </a:prstGeom>
          <a:solidFill>
            <a:schemeClr val="accent4">
              <a:lumMod val="20000"/>
              <a:lumOff val="80000"/>
            </a:schemeClr>
          </a:solidFill>
          <a:ln>
            <a:noFill/>
          </a:ln>
          <a:effectLst/>
          <a:extLst/>
        </p:spPr>
        <p:txBody>
          <a:bodyPr wrap="square">
            <a:spAutoFit/>
          </a:bodyPr>
          <a:lstStyle/>
          <a:p>
            <a:pPr algn="ctr">
              <a:lnSpc>
                <a:spcPct val="150000"/>
              </a:lnSpc>
              <a:spcBef>
                <a:spcPct val="0"/>
              </a:spcBef>
              <a:spcAft>
                <a:spcPts val="600"/>
              </a:spcAft>
            </a:pPr>
            <a:r>
              <a:rPr lang="en-US" altLang="zh-TW" dirty="0">
                <a:latin typeface="Arial" panose="020B0604020202020204" pitchFamily="34" charset="0"/>
                <a:cs typeface="Arial" panose="020B0604020202020204" pitchFamily="34" charset="0"/>
              </a:rPr>
              <a:t>FVTPL Financial Assets-Equity</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9932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18</a:t>
            </a:fld>
            <a:endParaRPr lang="zh-TW" altLang="en-US" dirty="0"/>
          </a:p>
        </p:txBody>
      </p:sp>
      <p:sp>
        <p:nvSpPr>
          <p:cNvPr id="2" name="標題 1"/>
          <p:cNvSpPr>
            <a:spLocks noGrp="1"/>
          </p:cNvSpPr>
          <p:nvPr>
            <p:ph type="title"/>
          </p:nvPr>
        </p:nvSpPr>
        <p:spPr/>
        <p:txBody>
          <a:bodyPr/>
          <a:lstStyle/>
          <a:p>
            <a:r>
              <a:rPr lang="en-US" altLang="zh-TW" dirty="0"/>
              <a:t>Accounting for Securities Investments</a:t>
            </a:r>
            <a:endParaRPr lang="zh-TW" altLang="en-US" dirty="0"/>
          </a:p>
        </p:txBody>
      </p:sp>
      <p:sp>
        <p:nvSpPr>
          <p:cNvPr id="3" name="內容版面配置區 2"/>
          <p:cNvSpPr>
            <a:spLocks noGrp="1"/>
          </p:cNvSpPr>
          <p:nvPr>
            <p:ph idx="1"/>
          </p:nvPr>
        </p:nvSpPr>
        <p:spPr>
          <a:xfrm>
            <a:off x="355601" y="1624222"/>
            <a:ext cx="8415866" cy="4712230"/>
          </a:xfrm>
        </p:spPr>
        <p:txBody>
          <a:bodyPr/>
          <a:lstStyle/>
          <a:p>
            <a:pPr marL="0" indent="0">
              <a:buNone/>
            </a:pPr>
            <a:r>
              <a:rPr lang="en-US" altLang="zh-TW" b="1" dirty="0">
                <a:solidFill>
                  <a:srgbClr val="E0A654"/>
                </a:solidFill>
              </a:rPr>
              <a:t>Business Issues Associated with Buying and Selling Securities</a:t>
            </a:r>
            <a:endParaRPr lang="zh-TW" altLang="en-US" b="1" dirty="0">
              <a:solidFill>
                <a:srgbClr val="E0A654"/>
              </a:solidFill>
            </a:endParaRPr>
          </a:p>
          <a:p>
            <a:endParaRPr lang="zh-TW" altLang="en-US" b="1" dirty="0">
              <a:solidFill>
                <a:srgbClr val="55AADF"/>
              </a:solidFill>
            </a:endParaRPr>
          </a:p>
        </p:txBody>
      </p:sp>
      <p:sp>
        <p:nvSpPr>
          <p:cNvPr id="7" name="矩形 6"/>
          <p:cNvSpPr/>
          <p:nvPr/>
        </p:nvSpPr>
        <p:spPr>
          <a:xfrm>
            <a:off x="5223568" y="72880"/>
            <a:ext cx="3920432"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Amortized Cost Financial Assets</a:t>
            </a:r>
          </a:p>
        </p:txBody>
      </p:sp>
      <p:sp>
        <p:nvSpPr>
          <p:cNvPr id="9" name="文字方塊 8"/>
          <p:cNvSpPr txBox="1"/>
          <p:nvPr/>
        </p:nvSpPr>
        <p:spPr>
          <a:xfrm>
            <a:off x="8446107" y="77898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
        <p:nvSpPr>
          <p:cNvPr id="8" name="文字方塊 7"/>
          <p:cNvSpPr txBox="1"/>
          <p:nvPr/>
        </p:nvSpPr>
        <p:spPr>
          <a:xfrm>
            <a:off x="355601" y="5524078"/>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12.6</a:t>
            </a:r>
            <a:endParaRPr lang="zh-TW" altLang="en-US" dirty="0">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2"/>
          <a:stretch>
            <a:fillRect/>
          </a:stretch>
        </p:blipFill>
        <p:spPr>
          <a:xfrm>
            <a:off x="355601" y="2760916"/>
            <a:ext cx="8415866" cy="2479609"/>
          </a:xfrm>
          <a:prstGeom prst="rect">
            <a:avLst/>
          </a:prstGeom>
        </p:spPr>
      </p:pic>
    </p:spTree>
    <p:extLst>
      <p:ext uri="{BB962C8B-B14F-4D97-AF65-F5344CB8AC3E}">
        <p14:creationId xmlns:p14="http://schemas.microsoft.com/office/powerpoint/2010/main" val="2893786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Business Model of Debt Investments</a:t>
            </a:r>
            <a:endParaRPr kumimoji="1" lang="zh-TW" altLang="en-US" b="1" dirty="0">
              <a:solidFill>
                <a:srgbClr val="E0A654"/>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19</a:t>
            </a:fld>
            <a:endParaRPr lang="zh-TW" altLang="en-US" dirty="0"/>
          </a:p>
        </p:txBody>
      </p:sp>
      <p:sp>
        <p:nvSpPr>
          <p:cNvPr id="4" name="標題 3"/>
          <p:cNvSpPr>
            <a:spLocks noGrp="1"/>
          </p:cNvSpPr>
          <p:nvPr>
            <p:ph type="title"/>
          </p:nvPr>
        </p:nvSpPr>
        <p:spPr/>
        <p:txBody>
          <a:bodyPr/>
          <a:lstStyle/>
          <a:p>
            <a:r>
              <a:rPr lang="en-US" altLang="zh-TW" dirty="0"/>
              <a:t>Accounting for Securities Investments</a:t>
            </a:r>
            <a:endParaRPr kumimoji="1"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 y="2132686"/>
            <a:ext cx="8396868" cy="2861789"/>
          </a:xfrm>
          <a:prstGeom prst="rect">
            <a:avLst/>
          </a:prstGeom>
        </p:spPr>
      </p:pic>
      <p:sp>
        <p:nvSpPr>
          <p:cNvPr id="7" name="文字方塊 6"/>
          <p:cNvSpPr txBox="1"/>
          <p:nvPr/>
        </p:nvSpPr>
        <p:spPr>
          <a:xfrm>
            <a:off x="374599" y="5283473"/>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12.7</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3190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chemeClr val="tx1"/>
                </a:solidFill>
              </a:rPr>
              <a:t>Investments: </a:t>
            </a:r>
            <a:br>
              <a:rPr lang="en-US" altLang="zh-TW" dirty="0">
                <a:solidFill>
                  <a:schemeClr val="tx1"/>
                </a:solidFill>
              </a:rPr>
            </a:br>
            <a:r>
              <a:rPr lang="en-US" altLang="zh-TW" dirty="0">
                <a:solidFill>
                  <a:schemeClr val="tx1"/>
                </a:solidFill>
              </a:rPr>
              <a:t>Debt and Equity Securities</a:t>
            </a:r>
            <a:endParaRPr lang="zh-TW" altLang="en-US" dirty="0">
              <a:solidFill>
                <a:schemeClr val="tx1"/>
              </a:solidFill>
            </a:endParaRPr>
          </a:p>
        </p:txBody>
      </p:sp>
    </p:spTree>
    <p:extLst>
      <p:ext uri="{BB962C8B-B14F-4D97-AF65-F5344CB8AC3E}">
        <p14:creationId xmlns:p14="http://schemas.microsoft.com/office/powerpoint/2010/main" val="16333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Determining the Issuance Price of Bonds</a:t>
            </a:r>
          </a:p>
          <a:p>
            <a:pPr lvl="1"/>
            <a:r>
              <a:rPr lang="en-US" altLang="zh-TW" dirty="0"/>
              <a:t>Above face value (at a premium)  </a:t>
            </a:r>
            <a:endParaRPr lang="en-US" altLang="zh-TW" dirty="0">
              <a:latin typeface="微軟正黑體" panose="020B0604030504040204" pitchFamily="34" charset="-120"/>
              <a:ea typeface="微軟正黑體" panose="020B0604030504040204" pitchFamily="34" charset="-120"/>
            </a:endParaRPr>
          </a:p>
          <a:p>
            <a:pPr lvl="1"/>
            <a:r>
              <a:rPr lang="en-US" altLang="zh-TW" dirty="0"/>
              <a:t>Below face value (at a discount)</a:t>
            </a:r>
            <a:r>
              <a:rPr lang="zh-TW" altLang="en-US" dirty="0"/>
              <a:t>  </a:t>
            </a:r>
            <a:endParaRPr lang="en-US" altLang="zh-TW" dirty="0">
              <a:latin typeface="微軟正黑體" panose="020B0604030504040204" pitchFamily="34" charset="-120"/>
              <a:ea typeface="微軟正黑體" panose="020B0604030504040204" pitchFamily="34" charset="-120"/>
            </a:endParaRPr>
          </a:p>
          <a:p>
            <a:pPr lvl="1"/>
            <a:r>
              <a:rPr lang="en-US" altLang="zh-TW" dirty="0"/>
              <a:t>At face value (at par)</a:t>
            </a:r>
            <a:r>
              <a:rPr lang="zh-TW" altLang="en-US" dirty="0"/>
              <a:t>  </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b="1" dirty="0">
                <a:solidFill>
                  <a:srgbClr val="E0A654"/>
                </a:solidFill>
              </a:rPr>
              <a:t>Determining the Cost of Bonds</a:t>
            </a:r>
          </a:p>
          <a:p>
            <a:pPr lvl="1" indent="-342900"/>
            <a:r>
              <a:rPr lang="en-US" altLang="zh-TW" dirty="0"/>
              <a:t>Actual price paid for the bonds.</a:t>
            </a:r>
          </a:p>
          <a:p>
            <a:pPr lvl="1" indent="-342900"/>
            <a:r>
              <a:rPr lang="en-US" altLang="zh-TW" dirty="0"/>
              <a:t>Any other purchasing expenditure, such as commissions or broker’s fees.</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20</a:t>
            </a:fld>
            <a:endParaRPr lang="zh-TW" altLang="en-US" dirty="0"/>
          </a:p>
        </p:txBody>
      </p:sp>
      <p:sp>
        <p:nvSpPr>
          <p:cNvPr id="2" name="標題 1"/>
          <p:cNvSpPr>
            <a:spLocks noGrp="1"/>
          </p:cNvSpPr>
          <p:nvPr>
            <p:ph type="title"/>
          </p:nvPr>
        </p:nvSpPr>
        <p:spPr/>
        <p:txBody>
          <a:bodyPr/>
          <a:lstStyle/>
          <a:p>
            <a:r>
              <a:rPr lang="en-US" altLang="zh-TW" dirty="0"/>
              <a:t>Purchase of AC Financial Assets</a:t>
            </a:r>
            <a:endParaRPr lang="zh-TW" altLang="en-US" dirty="0"/>
          </a:p>
        </p:txBody>
      </p:sp>
      <p:sp>
        <p:nvSpPr>
          <p:cNvPr id="7" name="文字方塊 6"/>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8479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0A654"/>
                </a:solidFill>
              </a:rPr>
              <a:t>Illustration</a:t>
            </a:r>
          </a:p>
          <a:p>
            <a:pPr lvl="1"/>
            <a:r>
              <a:rPr lang="en-US" altLang="zh-TW" dirty="0"/>
              <a:t>Eastmen Co. purchased 20 NT$1,000 bonds of Formosa Chemicals and classified it as amortized cost financial asset. </a:t>
            </a:r>
          </a:p>
          <a:p>
            <a:pPr lvl="1"/>
            <a:r>
              <a:rPr lang="en-US" altLang="zh-TW" dirty="0"/>
              <a:t>The bonds were issued on January 1, 2018, and will mature five years from the date of issuance. </a:t>
            </a:r>
          </a:p>
          <a:p>
            <a:pPr lvl="1"/>
            <a:r>
              <a:rPr lang="en-US" altLang="zh-TW" dirty="0"/>
              <a:t>The bonds will pay interest at a stated annual rate of 12%, with payments to be made semiannually on January 1 and July 1. </a:t>
            </a:r>
          </a:p>
          <a:p>
            <a:pPr lvl="1"/>
            <a:r>
              <a:rPr lang="en-US" altLang="zh-TW" dirty="0"/>
              <a:t>Assuming the market rate on bonds of similar risk is 12% as well.  </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21</a:t>
            </a:fld>
            <a:endParaRPr lang="zh-TW" altLang="en-US" dirty="0"/>
          </a:p>
        </p:txBody>
      </p:sp>
      <p:sp>
        <p:nvSpPr>
          <p:cNvPr id="2" name="標題 1"/>
          <p:cNvSpPr>
            <a:spLocks noGrp="1"/>
          </p:cNvSpPr>
          <p:nvPr>
            <p:ph type="title"/>
          </p:nvPr>
        </p:nvSpPr>
        <p:spPr/>
        <p:txBody>
          <a:bodyPr/>
          <a:lstStyle/>
          <a:p>
            <a:r>
              <a:rPr lang="en-US" altLang="zh-TW" dirty="0"/>
              <a:t>Purchase of AC Financial Assets</a:t>
            </a:r>
            <a:endParaRPr lang="zh-TW" altLang="en-US" dirty="0"/>
          </a:p>
        </p:txBody>
      </p:sp>
      <p:sp>
        <p:nvSpPr>
          <p:cNvPr id="7" name="文字方塊 6"/>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38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The purchase price of the bonds</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22</a:t>
            </a:fld>
            <a:endParaRPr lang="zh-TW" altLang="en-US" dirty="0"/>
          </a:p>
        </p:txBody>
      </p:sp>
      <p:sp>
        <p:nvSpPr>
          <p:cNvPr id="2" name="標題 1"/>
          <p:cNvSpPr>
            <a:spLocks noGrp="1"/>
          </p:cNvSpPr>
          <p:nvPr>
            <p:ph type="title"/>
          </p:nvPr>
        </p:nvSpPr>
        <p:spPr/>
        <p:txBody>
          <a:bodyPr/>
          <a:lstStyle/>
          <a:p>
            <a:r>
              <a:rPr lang="en-US" altLang="zh-TW" dirty="0"/>
              <a:t>Purchase of AC Financial Assets</a:t>
            </a:r>
            <a:endParaRPr lang="zh-TW" altLang="en-US" dirty="0"/>
          </a:p>
        </p:txBody>
      </p:sp>
      <p:sp>
        <p:nvSpPr>
          <p:cNvPr id="9" name="文字方塊 8"/>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stretch>
            <a:fillRect/>
          </a:stretch>
        </p:blipFill>
        <p:spPr>
          <a:xfrm>
            <a:off x="355601" y="2877668"/>
            <a:ext cx="8503473" cy="2963986"/>
          </a:xfrm>
          <a:prstGeom prst="rect">
            <a:avLst/>
          </a:prstGeom>
        </p:spPr>
      </p:pic>
    </p:spTree>
    <p:extLst>
      <p:ext uri="{BB962C8B-B14F-4D97-AF65-F5344CB8AC3E}">
        <p14:creationId xmlns:p14="http://schemas.microsoft.com/office/powerpoint/2010/main" val="41435870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indent="-342900"/>
            <a:r>
              <a:rPr lang="en-US" altLang="zh-TW" dirty="0"/>
              <a:t>The entry for recording the purchase of the security on January 1, 2018 is:</a:t>
            </a:r>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23</a:t>
            </a:fld>
            <a:endParaRPr lang="zh-TW" altLang="en-US" dirty="0"/>
          </a:p>
        </p:txBody>
      </p:sp>
      <p:sp>
        <p:nvSpPr>
          <p:cNvPr id="2" name="標題 1"/>
          <p:cNvSpPr>
            <a:spLocks noGrp="1"/>
          </p:cNvSpPr>
          <p:nvPr>
            <p:ph type="title"/>
          </p:nvPr>
        </p:nvSpPr>
        <p:spPr/>
        <p:txBody>
          <a:bodyPr/>
          <a:lstStyle/>
          <a:p>
            <a:r>
              <a:rPr lang="en-US" altLang="zh-TW" dirty="0"/>
              <a:t>Purchase of AC Financial Assets</a:t>
            </a:r>
            <a:endParaRPr lang="zh-TW" altLang="en-US" dirty="0"/>
          </a:p>
        </p:txBody>
      </p:sp>
      <p:graphicFrame>
        <p:nvGraphicFramePr>
          <p:cNvPr id="28" name="表格 27"/>
          <p:cNvGraphicFramePr>
            <a:graphicFrameLocks noGrp="1"/>
          </p:cNvGraphicFramePr>
          <p:nvPr>
            <p:extLst>
              <p:ext uri="{D42A27DB-BD31-4B8C-83A1-F6EECF244321}">
                <p14:modId xmlns:p14="http://schemas.microsoft.com/office/powerpoint/2010/main" val="2643023327"/>
              </p:ext>
            </p:extLst>
          </p:nvPr>
        </p:nvGraphicFramePr>
        <p:xfrm>
          <a:off x="696231" y="3164226"/>
          <a:ext cx="8075236"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2347945">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9" name="矩形 28"/>
          <p:cNvSpPr/>
          <p:nvPr/>
        </p:nvSpPr>
        <p:spPr>
          <a:xfrm>
            <a:off x="694412" y="3212031"/>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1530361" y="3212031"/>
            <a:ext cx="5673476"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Amortized Cost Financial Assets, Formosa Chemicals</a:t>
            </a:r>
            <a:endParaRPr lang="zh-TW" altLang="en-US" dirty="0">
              <a:latin typeface="Arial" panose="020B0604020202020204" pitchFamily="34" charset="0"/>
              <a:cs typeface="Arial" panose="020B0604020202020204" pitchFamily="34" charset="0"/>
            </a:endParaRPr>
          </a:p>
        </p:txBody>
      </p:sp>
      <p:sp>
        <p:nvSpPr>
          <p:cNvPr id="31" name="矩形 30"/>
          <p:cNvSpPr/>
          <p:nvPr/>
        </p:nvSpPr>
        <p:spPr>
          <a:xfrm>
            <a:off x="1868132" y="3533817"/>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7189548" y="3212031"/>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7947997" y="3533817"/>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2236548" y="3936685"/>
            <a:ext cx="4953000" cy="307777"/>
          </a:xfrm>
          <a:prstGeom prst="rect">
            <a:avLst/>
          </a:prstGeom>
        </p:spPr>
        <p:txBody>
          <a:bodyPr wrap="square">
            <a:spAutoFit/>
          </a:bodyPr>
          <a:lstStyle/>
          <a:p>
            <a:pPr>
              <a:spcBef>
                <a:spcPct val="50000"/>
              </a:spcBef>
              <a:buFontTx/>
              <a:buNone/>
            </a:pPr>
            <a:r>
              <a:rPr lang="en-US" altLang="zh-TW" sz="1400" i="1" dirty="0">
                <a:latin typeface="Arial" panose="020B0604020202020204" pitchFamily="34" charset="0"/>
                <a:cs typeface="Arial" panose="020B0604020202020204" pitchFamily="34" charset="0"/>
              </a:rPr>
              <a:t>To record purchase of bonds at par.</a:t>
            </a:r>
            <a:endParaRPr lang="zh-TW" altLang="en-US" sz="1400" i="1" dirty="0">
              <a:solidFill>
                <a:srgbClr val="000000"/>
              </a:solidFill>
              <a:latin typeface="Arial" panose="020B0604020202020204" pitchFamily="34" charset="0"/>
              <a:cs typeface="Arial" panose="020B0604020202020204" pitchFamily="34" charset="0"/>
            </a:endParaRPr>
          </a:p>
        </p:txBody>
      </p:sp>
      <p:sp>
        <p:nvSpPr>
          <p:cNvPr id="14" name="文字方塊 13"/>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7777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371449"/>
            <a:ext cx="8415866" cy="4712230"/>
          </a:xfrm>
        </p:spPr>
        <p:txBody>
          <a:bodyPr/>
          <a:lstStyle/>
          <a:p>
            <a:pPr marL="0" indent="0">
              <a:buNone/>
            </a:pPr>
            <a:r>
              <a:rPr lang="en-US" altLang="zh-TW" b="1" dirty="0">
                <a:solidFill>
                  <a:srgbClr val="E0A654"/>
                </a:solidFill>
              </a:rPr>
              <a:t>Illustration</a:t>
            </a:r>
            <a:endParaRPr lang="zh-TW" altLang="en-US" dirty="0">
              <a:solidFill>
                <a:srgbClr val="E0A654"/>
              </a:solidFill>
            </a:endParaRP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24</a:t>
            </a:fld>
            <a:endParaRPr lang="zh-TW" altLang="en-US" dirty="0"/>
          </a:p>
        </p:txBody>
      </p:sp>
      <p:sp>
        <p:nvSpPr>
          <p:cNvPr id="2" name="標題 1"/>
          <p:cNvSpPr>
            <a:spLocks noGrp="1"/>
          </p:cNvSpPr>
          <p:nvPr>
            <p:ph type="title"/>
          </p:nvPr>
        </p:nvSpPr>
        <p:spPr/>
        <p:txBody>
          <a:bodyPr/>
          <a:lstStyle/>
          <a:p>
            <a:r>
              <a:rPr lang="en-US" altLang="zh-TW" dirty="0"/>
              <a:t>Investment</a:t>
            </a:r>
            <a:r>
              <a:rPr lang="zh-TW" altLang="en-US" dirty="0"/>
              <a:t> </a:t>
            </a:r>
            <a:r>
              <a:rPr lang="en-US" altLang="zh-TW" dirty="0"/>
              <a:t>Revenue</a:t>
            </a:r>
            <a:endParaRPr lang="zh-TW" altLang="en-US" dirty="0"/>
          </a:p>
        </p:txBody>
      </p:sp>
      <p:sp>
        <p:nvSpPr>
          <p:cNvPr id="17" name="文字方塊 16"/>
          <p:cNvSpPr txBox="1"/>
          <p:nvPr/>
        </p:nvSpPr>
        <p:spPr>
          <a:xfrm>
            <a:off x="1098574" y="1818865"/>
            <a:ext cx="6370655" cy="461665"/>
          </a:xfrm>
          <a:prstGeom prst="rect">
            <a:avLst/>
          </a:prstGeom>
          <a:noFill/>
        </p:spPr>
        <p:txBody>
          <a:bodyPr wrap="none" rtlCol="0">
            <a:spAutoFit/>
          </a:bodyPr>
          <a:lstStyle/>
          <a:p>
            <a:r>
              <a:rPr lang="en-US" altLang="zh-TW" sz="2400" dirty="0">
                <a:latin typeface="Arial" panose="020B0604020202020204" pitchFamily="34" charset="0"/>
                <a:cs typeface="Arial" panose="020B0604020202020204" pitchFamily="34" charset="0"/>
              </a:rPr>
              <a:t>NT$20,000 × 12% × 6/12 months = NT$1,200</a:t>
            </a:r>
            <a:endParaRPr lang="zh-TW" altLang="en-US" sz="2400" dirty="0">
              <a:latin typeface="Arial" panose="020B0604020202020204" pitchFamily="34" charset="0"/>
              <a:cs typeface="Arial" panose="020B0604020202020204" pitchFamily="34"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369214409"/>
              </p:ext>
            </p:extLst>
          </p:nvPr>
        </p:nvGraphicFramePr>
        <p:xfrm>
          <a:off x="1087643" y="236215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5" name="矩形 24"/>
          <p:cNvSpPr/>
          <p:nvPr/>
        </p:nvSpPr>
        <p:spPr>
          <a:xfrm>
            <a:off x="1087643" y="2358581"/>
            <a:ext cx="89851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July</a:t>
            </a:r>
            <a:r>
              <a:rPr kumimoji="0" lang="en-US" altLang="zh-TW" dirty="0">
                <a:solidFill>
                  <a:srgbClr val="000000"/>
                </a:solidFill>
                <a:latin typeface="Arial" panose="020B0604020202020204" pitchFamily="34" charset="0"/>
                <a:cs typeface="Arial" panose="020B0604020202020204" pitchFamily="34" charset="0"/>
              </a:rPr>
              <a:t>. 1,</a:t>
            </a:r>
          </a:p>
          <a:p>
            <a:pPr lvl="0"/>
            <a:r>
              <a:rPr kumimoji="0" lang="en-US" altLang="zh-TW" dirty="0">
                <a:solidFill>
                  <a:srgbClr val="000000"/>
                </a:solidFill>
                <a:latin typeface="Arial" panose="020B0604020202020204" pitchFamily="34" charset="0"/>
                <a:cs typeface="Arial" panose="020B0604020202020204" pitchFamily="34" charset="0"/>
              </a:rPr>
              <a:t>2018</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212830" y="2362409"/>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2415701" y="2733455"/>
            <a:ext cx="1994457" cy="369332"/>
          </a:xfrm>
          <a:prstGeom prst="rect">
            <a:avLst/>
          </a:prstGeom>
        </p:spPr>
        <p:txBody>
          <a:bodyPr wrap="none">
            <a:spAutoFit/>
          </a:bodyPr>
          <a:lstStyle/>
          <a:p>
            <a:r>
              <a:rPr lang="en-US" altLang="zh-TW" dirty="0"/>
              <a:t> </a:t>
            </a:r>
            <a:r>
              <a:rPr lang="en-US" altLang="zh-TW" dirty="0">
                <a:solidFill>
                  <a:srgbClr val="000000"/>
                </a:solidFill>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6048327" y="2363109"/>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7088356" y="2731741"/>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2627960" y="3134609"/>
            <a:ext cx="4953000" cy="307777"/>
          </a:xfrm>
          <a:prstGeom prst="rect">
            <a:avLst/>
          </a:prstGeom>
        </p:spPr>
        <p:txBody>
          <a:bodyPr wrap="square">
            <a:spAutoFit/>
          </a:bodyPr>
          <a:lstStyle/>
          <a:p>
            <a:pPr>
              <a:spcBef>
                <a:spcPct val="50000"/>
              </a:spcBef>
              <a:buFontTx/>
              <a:buNone/>
            </a:pPr>
            <a:r>
              <a:rPr lang="en-US" altLang="zh-TW" sz="1400" i="1" dirty="0">
                <a:latin typeface="Arial" panose="020B0604020202020204" pitchFamily="34" charset="0"/>
                <a:cs typeface="Arial" panose="020B0604020202020204" pitchFamily="34" charset="0"/>
              </a:rPr>
              <a:t>To record receipt of interest.</a:t>
            </a:r>
            <a:endParaRPr lang="zh-TW" altLang="en-US" sz="1400" i="1" dirty="0">
              <a:solidFill>
                <a:srgbClr val="000000"/>
              </a:solidFill>
              <a:latin typeface="Arial" panose="020B0604020202020204" pitchFamily="34" charset="0"/>
              <a:cs typeface="Arial" panose="020B0604020202020204" pitchFamily="34" charset="0"/>
            </a:endParaRPr>
          </a:p>
        </p:txBody>
      </p:sp>
      <p:graphicFrame>
        <p:nvGraphicFramePr>
          <p:cNvPr id="32" name="表格 31"/>
          <p:cNvGraphicFramePr>
            <a:graphicFrameLocks noGrp="1"/>
          </p:cNvGraphicFramePr>
          <p:nvPr>
            <p:extLst>
              <p:ext uri="{D42A27DB-BD31-4B8C-83A1-F6EECF244321}">
                <p14:modId xmlns:p14="http://schemas.microsoft.com/office/powerpoint/2010/main" val="425234688"/>
              </p:ext>
            </p:extLst>
          </p:nvPr>
        </p:nvGraphicFramePr>
        <p:xfrm>
          <a:off x="1087643" y="3710681"/>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33" name="矩形 32"/>
          <p:cNvSpPr/>
          <p:nvPr/>
        </p:nvSpPr>
        <p:spPr>
          <a:xfrm>
            <a:off x="1087643" y="3727564"/>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a:t>
            </a:r>
            <a:r>
              <a:rPr kumimoji="0" lang="en-US" altLang="zh-TW" dirty="0">
                <a:solidFill>
                  <a:srgbClr val="000000"/>
                </a:solidFill>
                <a:latin typeface="Arial" panose="020B0604020202020204" pitchFamily="34" charset="0"/>
                <a:cs typeface="Arial" panose="020B0604020202020204" pitchFamily="34" charset="0"/>
              </a:rPr>
              <a:t>. 31,</a:t>
            </a:r>
          </a:p>
          <a:p>
            <a:pPr lvl="0"/>
            <a:r>
              <a:rPr kumimoji="0" lang="en-US" altLang="zh-TW" dirty="0">
                <a:solidFill>
                  <a:srgbClr val="000000"/>
                </a:solidFill>
                <a:latin typeface="Arial" panose="020B0604020202020204" pitchFamily="34" charset="0"/>
                <a:cs typeface="Arial" panose="020B0604020202020204" pitchFamily="34" charset="0"/>
              </a:rPr>
              <a:t>2018</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2212830" y="3710940"/>
            <a:ext cx="282641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Bond Interest Receivable</a:t>
            </a:r>
            <a:endParaRPr lang="zh-TW" altLang="en-US" dirty="0">
              <a:solidFill>
                <a:srgbClr val="000000"/>
              </a:solidFill>
              <a:latin typeface="Arial" panose="020B0604020202020204" pitchFamily="34" charset="0"/>
              <a:cs typeface="Arial" panose="020B0604020202020204" pitchFamily="34" charset="0"/>
            </a:endParaRPr>
          </a:p>
        </p:txBody>
      </p:sp>
      <p:sp>
        <p:nvSpPr>
          <p:cNvPr id="35" name="矩形 34"/>
          <p:cNvSpPr/>
          <p:nvPr/>
        </p:nvSpPr>
        <p:spPr>
          <a:xfrm>
            <a:off x="2415701" y="4081986"/>
            <a:ext cx="1994457" cy="369332"/>
          </a:xfrm>
          <a:prstGeom prst="rect">
            <a:avLst/>
          </a:prstGeom>
        </p:spPr>
        <p:txBody>
          <a:bodyPr wrap="none">
            <a:spAutoFit/>
          </a:bodyPr>
          <a:lstStyle/>
          <a:p>
            <a:r>
              <a:rPr lang="en-US" altLang="zh-TW" dirty="0"/>
              <a:t> </a:t>
            </a:r>
            <a:r>
              <a:rPr lang="en-US" altLang="zh-TW" dirty="0">
                <a:solidFill>
                  <a:srgbClr val="000000"/>
                </a:solidFill>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36" name="矩形 35"/>
          <p:cNvSpPr/>
          <p:nvPr/>
        </p:nvSpPr>
        <p:spPr>
          <a:xfrm>
            <a:off x="6048327" y="3711640"/>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7088356" y="4080272"/>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627960" y="4483140"/>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To record the accrued interest.</a:t>
            </a:r>
            <a:endParaRPr lang="zh-TW" altLang="en-US" sz="1400" i="1" dirty="0">
              <a:latin typeface="Arial" panose="020B0604020202020204" pitchFamily="34" charset="0"/>
              <a:cs typeface="Arial" panose="020B0604020202020204" pitchFamily="34" charset="0"/>
            </a:endParaRPr>
          </a:p>
        </p:txBody>
      </p:sp>
      <p:graphicFrame>
        <p:nvGraphicFramePr>
          <p:cNvPr id="39" name="表格 38"/>
          <p:cNvGraphicFramePr>
            <a:graphicFrameLocks noGrp="1"/>
          </p:cNvGraphicFramePr>
          <p:nvPr>
            <p:extLst>
              <p:ext uri="{D42A27DB-BD31-4B8C-83A1-F6EECF244321}">
                <p14:modId xmlns:p14="http://schemas.microsoft.com/office/powerpoint/2010/main" val="1744852226"/>
              </p:ext>
            </p:extLst>
          </p:nvPr>
        </p:nvGraphicFramePr>
        <p:xfrm>
          <a:off x="1087643" y="5122242"/>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40" name="矩形 39"/>
          <p:cNvSpPr/>
          <p:nvPr/>
        </p:nvSpPr>
        <p:spPr>
          <a:xfrm>
            <a:off x="1087643" y="5122501"/>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a:t>
            </a:r>
            <a:r>
              <a:rPr kumimoji="0" lang="en-US" altLang="zh-TW" dirty="0">
                <a:solidFill>
                  <a:srgbClr val="000000"/>
                </a:solidFill>
                <a:latin typeface="Arial" panose="020B0604020202020204" pitchFamily="34" charset="0"/>
                <a:cs typeface="Arial" panose="020B0604020202020204" pitchFamily="34" charset="0"/>
              </a:rPr>
              <a:t>. 1,</a:t>
            </a:r>
          </a:p>
          <a:p>
            <a:pPr lvl="0"/>
            <a:r>
              <a:rPr kumimoji="0" lang="en-US" altLang="zh-TW" dirty="0">
                <a:solidFill>
                  <a:srgbClr val="000000"/>
                </a:solidFill>
                <a:latin typeface="Arial" panose="020B0604020202020204" pitchFamily="34" charset="0"/>
                <a:cs typeface="Arial" panose="020B0604020202020204" pitchFamily="34" charset="0"/>
              </a:rPr>
              <a:t>2019</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41" name="矩形 40"/>
          <p:cNvSpPr/>
          <p:nvPr/>
        </p:nvSpPr>
        <p:spPr>
          <a:xfrm>
            <a:off x="2212830" y="5122501"/>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42" name="矩形 41"/>
          <p:cNvSpPr/>
          <p:nvPr/>
        </p:nvSpPr>
        <p:spPr>
          <a:xfrm>
            <a:off x="2415701" y="5493547"/>
            <a:ext cx="282641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Bond Interest Receivable</a:t>
            </a:r>
            <a:endParaRPr lang="zh-TW" altLang="en-US" dirty="0">
              <a:solidFill>
                <a:srgbClr val="000000"/>
              </a:solidFill>
              <a:latin typeface="Arial" panose="020B0604020202020204" pitchFamily="34" charset="0"/>
              <a:cs typeface="Arial" panose="020B0604020202020204" pitchFamily="34" charset="0"/>
            </a:endParaRPr>
          </a:p>
        </p:txBody>
      </p:sp>
      <p:sp>
        <p:nvSpPr>
          <p:cNvPr id="43" name="矩形 42"/>
          <p:cNvSpPr/>
          <p:nvPr/>
        </p:nvSpPr>
        <p:spPr>
          <a:xfrm>
            <a:off x="6048327" y="5123201"/>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44" name="矩形 43"/>
          <p:cNvSpPr/>
          <p:nvPr/>
        </p:nvSpPr>
        <p:spPr>
          <a:xfrm>
            <a:off x="7088356" y="5491833"/>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45" name="矩形 44"/>
          <p:cNvSpPr/>
          <p:nvPr/>
        </p:nvSpPr>
        <p:spPr>
          <a:xfrm>
            <a:off x="2627960" y="5894701"/>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To record the receipt of accrued interest.</a:t>
            </a:r>
            <a:endParaRPr lang="zh-TW" altLang="en-US" sz="1400" i="1" dirty="0">
              <a:latin typeface="Arial" panose="020B0604020202020204" pitchFamily="34" charset="0"/>
              <a:cs typeface="Arial" panose="020B0604020202020204" pitchFamily="34" charset="0"/>
            </a:endParaRPr>
          </a:p>
        </p:txBody>
      </p:sp>
      <p:sp>
        <p:nvSpPr>
          <p:cNvPr id="46" name="文字方塊 45"/>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5692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P spid="28" grpId="0"/>
      <p:bldP spid="29" grpId="0"/>
      <p:bldP spid="30" grpId="0"/>
      <p:bldP spid="33" grpId="0"/>
      <p:bldP spid="34" grpId="0"/>
      <p:bldP spid="35" grpId="0"/>
      <p:bldP spid="36" grpId="0"/>
      <p:bldP spid="37" grpId="0"/>
      <p:bldP spid="38" grpId="0"/>
      <p:bldP spid="40" grpId="0"/>
      <p:bldP spid="41" grpId="0"/>
      <p:bldP spid="42" grpId="0"/>
      <p:bldP spid="43"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On December 31, 2019, the market value of bonds is NT $21,000. But, AC financial assets are not adjusted to their fair values at each reporting date. </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25</a:t>
            </a:fld>
            <a:endParaRPr lang="zh-TW" altLang="en-US" dirty="0"/>
          </a:p>
        </p:txBody>
      </p:sp>
      <p:sp>
        <p:nvSpPr>
          <p:cNvPr id="2" name="標題 1"/>
          <p:cNvSpPr>
            <a:spLocks noGrp="1"/>
          </p:cNvSpPr>
          <p:nvPr>
            <p:ph type="title"/>
          </p:nvPr>
        </p:nvSpPr>
        <p:spPr>
          <a:xfrm>
            <a:off x="188333" y="359040"/>
            <a:ext cx="8348291" cy="677333"/>
          </a:xfrm>
        </p:spPr>
        <p:txBody>
          <a:bodyPr>
            <a:noAutofit/>
          </a:bodyPr>
          <a:lstStyle/>
          <a:p>
            <a:r>
              <a:rPr lang="en-US" altLang="zh-TW" sz="2600" dirty="0"/>
              <a:t>No adjustment of AC Financial Assets to Fair Value</a:t>
            </a:r>
            <a:endParaRPr lang="zh-TW" altLang="en-US" sz="2600" dirty="0"/>
          </a:p>
        </p:txBody>
      </p:sp>
      <p:sp>
        <p:nvSpPr>
          <p:cNvPr id="11" name="矩形 10"/>
          <p:cNvSpPr/>
          <p:nvPr/>
        </p:nvSpPr>
        <p:spPr>
          <a:xfrm>
            <a:off x="585244" y="3590015"/>
            <a:ext cx="8118648" cy="461665"/>
          </a:xfrm>
          <a:prstGeom prst="rect">
            <a:avLst/>
          </a:prstGeom>
          <a:solidFill>
            <a:schemeClr val="accent4">
              <a:lumMod val="20000"/>
              <a:lumOff val="80000"/>
            </a:schemeClr>
          </a:solidFill>
        </p:spPr>
        <p:txBody>
          <a:bodyPr wrap="square">
            <a:spAutoFit/>
          </a:bodyPr>
          <a:lstStyle/>
          <a:p>
            <a:pPr algn="ctr"/>
            <a:r>
              <a:rPr lang="en-US" altLang="zh-TW" sz="2400" dirty="0">
                <a:latin typeface="Arial" panose="020B0604020202020204" pitchFamily="34" charset="0"/>
                <a:cs typeface="Arial" panose="020B0604020202020204" pitchFamily="34" charset="0"/>
              </a:rPr>
              <a:t>No Adjustments of AC Financial Assets to Fair Values</a:t>
            </a:r>
          </a:p>
        </p:txBody>
      </p:sp>
      <p:sp>
        <p:nvSpPr>
          <p:cNvPr id="8" name="文字方塊 7"/>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7520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Assume that Eastmen holds the bonds until maturity date of January 1, 2023.</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26</a:t>
            </a:fld>
            <a:endParaRPr lang="zh-TW" altLang="en-US" dirty="0"/>
          </a:p>
        </p:txBody>
      </p:sp>
      <p:sp>
        <p:nvSpPr>
          <p:cNvPr id="2" name="標題 1"/>
          <p:cNvSpPr>
            <a:spLocks noGrp="1"/>
          </p:cNvSpPr>
          <p:nvPr>
            <p:ph type="title"/>
          </p:nvPr>
        </p:nvSpPr>
        <p:spPr/>
        <p:txBody>
          <a:bodyPr/>
          <a:lstStyle/>
          <a:p>
            <a:r>
              <a:rPr lang="en-US" altLang="zh-TW" dirty="0"/>
              <a:t>Maturity of AC Financial Assets</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4278327126"/>
              </p:ext>
            </p:extLst>
          </p:nvPr>
        </p:nvGraphicFramePr>
        <p:xfrm>
          <a:off x="355601" y="3227393"/>
          <a:ext cx="8496944"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2769653">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398325" y="3257385"/>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a:t>
            </a:r>
            <a:r>
              <a:rPr kumimoji="0" lang="en-US" altLang="zh-TW" dirty="0">
                <a:solidFill>
                  <a:srgbClr val="000000"/>
                </a:solidFill>
                <a:latin typeface="Arial" panose="020B0604020202020204" pitchFamily="34" charset="0"/>
                <a:cs typeface="Arial" panose="020B0604020202020204" pitchFamily="34" charset="0"/>
              </a:rPr>
              <a:t>. 1,</a:t>
            </a:r>
          </a:p>
          <a:p>
            <a:pPr lvl="0"/>
            <a:r>
              <a:rPr kumimoji="0" lang="en-US" altLang="zh-TW" dirty="0">
                <a:solidFill>
                  <a:srgbClr val="000000"/>
                </a:solidFill>
                <a:latin typeface="Arial" panose="020B0604020202020204" pitchFamily="34" charset="0"/>
                <a:cs typeface="Arial" panose="020B0604020202020204" pitchFamily="34" charset="0"/>
              </a:rPr>
              <a:t>2023</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1275488" y="325738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2" name="矩形 11"/>
          <p:cNvSpPr/>
          <p:nvPr/>
        </p:nvSpPr>
        <p:spPr>
          <a:xfrm>
            <a:off x="1453010" y="3628618"/>
            <a:ext cx="5673476"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Amortized Cost Financial Assets, Formosa Chemicals</a:t>
            </a:r>
            <a:endParaRPr lang="zh-TW" altLang="en-US" dirty="0">
              <a:latin typeface="Arial" panose="020B0604020202020204" pitchFamily="34" charset="0"/>
              <a:cs typeface="Arial" panose="020B0604020202020204" pitchFamily="34" charset="0"/>
            </a:endParaRPr>
          </a:p>
        </p:txBody>
      </p:sp>
      <p:sp>
        <p:nvSpPr>
          <p:cNvPr id="13" name="矩形 12"/>
          <p:cNvSpPr/>
          <p:nvPr/>
        </p:nvSpPr>
        <p:spPr>
          <a:xfrm>
            <a:off x="6965795" y="3257385"/>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7919015" y="3626717"/>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895918" y="3999852"/>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To record receipt of face amount on maturity.</a:t>
            </a:r>
            <a:endParaRPr lang="zh-TW" altLang="en-US" sz="1400" i="1" dirty="0">
              <a:latin typeface="Arial" panose="020B0604020202020204" pitchFamily="34" charset="0"/>
              <a:cs typeface="Arial" panose="020B0604020202020204" pitchFamily="34" charset="0"/>
            </a:endParaRPr>
          </a:p>
        </p:txBody>
      </p:sp>
      <p:sp>
        <p:nvSpPr>
          <p:cNvPr id="17" name="文字方塊 16"/>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7645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Has to pay for the interest that has accrued since the last interest payment date.</a:t>
            </a:r>
          </a:p>
          <a:p>
            <a:pPr marL="0" indent="0">
              <a:buNone/>
            </a:pPr>
            <a:r>
              <a:rPr lang="en-US" altLang="zh-TW" b="1" dirty="0">
                <a:solidFill>
                  <a:srgbClr val="E0A654"/>
                </a:solidFill>
              </a:rPr>
              <a:t>Illustration</a:t>
            </a:r>
          </a:p>
          <a:p>
            <a:pPr lvl="1"/>
            <a:r>
              <a:rPr lang="en-US" altLang="zh-TW" dirty="0"/>
              <a:t>Assume that </a:t>
            </a:r>
            <a:r>
              <a:rPr lang="en-US" altLang="zh-TW" dirty="0" err="1"/>
              <a:t>Eastmen</a:t>
            </a:r>
            <a:r>
              <a:rPr lang="en-US" altLang="zh-TW" dirty="0"/>
              <a:t> Co. purchased the Formosa Chemicals bonds in the secondary market for NT$20,000 on May 1, 2018.(See Exhibit 12.8 next page)</a:t>
            </a: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27</a:t>
            </a:fld>
            <a:endParaRPr lang="zh-TW" altLang="en-US" dirty="0"/>
          </a:p>
        </p:txBody>
      </p:sp>
      <p:sp>
        <p:nvSpPr>
          <p:cNvPr id="2" name="標題 1"/>
          <p:cNvSpPr>
            <a:spLocks noGrp="1"/>
          </p:cNvSpPr>
          <p:nvPr>
            <p:ph type="title"/>
          </p:nvPr>
        </p:nvSpPr>
        <p:spPr/>
        <p:txBody>
          <a:bodyPr/>
          <a:lstStyle/>
          <a:p>
            <a:r>
              <a:rPr lang="en-US" altLang="zh-TW" dirty="0"/>
              <a:t>Purchase between Interest Dates</a:t>
            </a:r>
            <a:endParaRPr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482729292"/>
              </p:ext>
            </p:extLst>
          </p:nvPr>
        </p:nvGraphicFramePr>
        <p:xfrm>
          <a:off x="773143" y="4618157"/>
          <a:ext cx="8075236"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347945">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3" name="矩形 12"/>
          <p:cNvSpPr/>
          <p:nvPr/>
        </p:nvSpPr>
        <p:spPr>
          <a:xfrm>
            <a:off x="795632" y="4666314"/>
            <a:ext cx="924164"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May. 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1607273" y="4665962"/>
            <a:ext cx="5673476"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Amortized Cost Financial Assets, Formosa Chemicals</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1607273" y="5048425"/>
            <a:ext cx="276229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Receivable</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266460" y="4665962"/>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7587060" y="5048425"/>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800</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1951822" y="538296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8031687" y="5382965"/>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20,800</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文字方塊 20"/>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7687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r>
              <a:rPr lang="en-US" altLang="zh-TW" dirty="0"/>
              <a:t>Investing between Interest Dates</a:t>
            </a:r>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28</a:t>
            </a:fld>
            <a:endParaRPr lang="zh-TW" altLang="en-US" dirty="0"/>
          </a:p>
        </p:txBody>
      </p:sp>
      <p:sp>
        <p:nvSpPr>
          <p:cNvPr id="2" name="標題 1"/>
          <p:cNvSpPr>
            <a:spLocks noGrp="1"/>
          </p:cNvSpPr>
          <p:nvPr>
            <p:ph type="title"/>
          </p:nvPr>
        </p:nvSpPr>
        <p:spPr/>
        <p:txBody>
          <a:bodyPr/>
          <a:lstStyle/>
          <a:p>
            <a:r>
              <a:rPr lang="en-US" altLang="zh-TW" dirty="0"/>
              <a:t>Purchase between Interest Dates</a:t>
            </a:r>
            <a:endParaRPr lang="zh-TW" altLang="en-US" dirty="0"/>
          </a:p>
        </p:txBody>
      </p:sp>
      <p:sp>
        <p:nvSpPr>
          <p:cNvPr id="5" name="文字方塊 4"/>
          <p:cNvSpPr txBox="1"/>
          <p:nvPr/>
        </p:nvSpPr>
        <p:spPr>
          <a:xfrm>
            <a:off x="270327" y="5712659"/>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12.8</a:t>
            </a:r>
            <a:endParaRPr lang="zh-TW" altLang="en-US" dirty="0">
              <a:latin typeface="Arial" panose="020B0604020202020204" pitchFamily="34" charset="0"/>
              <a:cs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0" y="2720849"/>
            <a:ext cx="8017727" cy="2720875"/>
          </a:xfrm>
          <a:prstGeom prst="rect">
            <a:avLst/>
          </a:prstGeom>
        </p:spPr>
      </p:pic>
      <p:sp>
        <p:nvSpPr>
          <p:cNvPr id="10" name="文字方塊 9"/>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7555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Statement of Comprehensive Income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29</a:t>
            </a:fld>
            <a:endParaRPr lang="zh-TW" altLang="en-US" dirty="0"/>
          </a:p>
        </p:txBody>
      </p:sp>
      <p:sp>
        <p:nvSpPr>
          <p:cNvPr id="2" name="標題 1"/>
          <p:cNvSpPr>
            <a:spLocks noGrp="1"/>
          </p:cNvSpPr>
          <p:nvPr>
            <p:ph type="title"/>
          </p:nvPr>
        </p:nvSpPr>
        <p:spPr/>
        <p:txBody>
          <a:bodyPr/>
          <a:lstStyle/>
          <a:p>
            <a:r>
              <a:rPr lang="en-US" altLang="zh-TW" dirty="0"/>
              <a:t>Financial Statement Presentation</a:t>
            </a:r>
            <a:endParaRPr lang="zh-TW" altLang="en-US" dirty="0"/>
          </a:p>
        </p:txBody>
      </p:sp>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t="1999"/>
          <a:stretch/>
        </p:blipFill>
        <p:spPr>
          <a:xfrm>
            <a:off x="355601" y="2409098"/>
            <a:ext cx="8508380" cy="2571706"/>
          </a:xfrm>
          <a:prstGeom prst="rect">
            <a:avLst/>
          </a:prstGeom>
        </p:spPr>
      </p:pic>
      <p:sp>
        <p:nvSpPr>
          <p:cNvPr id="8" name="文字方塊 7"/>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0465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chemeClr val="tx1"/>
                </a:solidFill>
              </a:rPr>
              <a:t>Investments: </a:t>
            </a:r>
            <a:br>
              <a:rPr lang="en-US" altLang="zh-TW" dirty="0">
                <a:solidFill>
                  <a:schemeClr val="tx1"/>
                </a:solidFill>
              </a:rPr>
            </a:br>
            <a:r>
              <a:rPr lang="en-US" altLang="zh-TW" dirty="0">
                <a:solidFill>
                  <a:schemeClr val="tx1"/>
                </a:solidFill>
              </a:rPr>
              <a:t>Debt and Equity Securities</a:t>
            </a:r>
            <a:endParaRPr lang="zh-TW" altLang="en-US" dirty="0">
              <a:solidFill>
                <a:schemeClr val="tx1"/>
              </a:solidFill>
            </a:endParaRPr>
          </a:p>
        </p:txBody>
      </p:sp>
    </p:spTree>
    <p:extLst>
      <p:ext uri="{BB962C8B-B14F-4D97-AF65-F5344CB8AC3E}">
        <p14:creationId xmlns:p14="http://schemas.microsoft.com/office/powerpoint/2010/main" val="398283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pPr marL="0" indent="0">
              <a:buNone/>
            </a:pPr>
            <a:r>
              <a:rPr lang="en-US" altLang="zh-TW" b="1" dirty="0">
                <a:solidFill>
                  <a:srgbClr val="E0A654"/>
                </a:solidFill>
              </a:rPr>
              <a:t>The Balance Sheet</a:t>
            </a:r>
          </a:p>
          <a:p>
            <a:pPr>
              <a:lnSpc>
                <a:spcPct val="200000"/>
              </a:lnSpc>
            </a:pPr>
            <a:endParaRPr lang="en-US" altLang="zh-TW" dirty="0"/>
          </a:p>
          <a:p>
            <a:pPr>
              <a:lnSpc>
                <a:spcPct val="200000"/>
              </a:lnSpc>
            </a:pPr>
            <a:endParaRPr lang="en-US" altLang="zh-TW" dirty="0"/>
          </a:p>
          <a:p>
            <a:endParaRPr lang="en-US" altLang="zh-TW" dirty="0"/>
          </a:p>
          <a:p>
            <a:pPr lvl="1"/>
            <a:r>
              <a:rPr lang="en-US" altLang="zh-TW" dirty="0"/>
              <a:t>When the maturity date is within one year, the amortized cost financial assets should be reclassified as current assets.</a:t>
            </a:r>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30</a:t>
            </a:fld>
            <a:endParaRPr lang="zh-TW" altLang="en-US" dirty="0"/>
          </a:p>
        </p:txBody>
      </p:sp>
      <p:sp>
        <p:nvSpPr>
          <p:cNvPr id="2" name="標題 1"/>
          <p:cNvSpPr>
            <a:spLocks noGrp="1"/>
          </p:cNvSpPr>
          <p:nvPr>
            <p:ph type="title"/>
          </p:nvPr>
        </p:nvSpPr>
        <p:spPr/>
        <p:txBody>
          <a:bodyPr/>
          <a:lstStyle/>
          <a:p>
            <a:r>
              <a:rPr lang="en-US" altLang="zh-TW" dirty="0"/>
              <a:t>Financial Statement Presentation</a:t>
            </a:r>
            <a:endParaRPr lang="zh-TW" altLang="en-US" dirty="0"/>
          </a:p>
        </p:txBody>
      </p:sp>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t="17496"/>
          <a:stretch/>
        </p:blipFill>
        <p:spPr>
          <a:xfrm>
            <a:off x="173567" y="2154635"/>
            <a:ext cx="8779933" cy="2210498"/>
          </a:xfrm>
          <a:prstGeom prst="rect">
            <a:avLst/>
          </a:prstGeom>
        </p:spPr>
      </p:pic>
      <p:sp>
        <p:nvSpPr>
          <p:cNvPr id="8" name="文字方塊 7"/>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251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On January 1, 2018, Lily Company issued bonds with a coupon rate of 10% and a face amount of $1,000. </a:t>
            </a:r>
          </a:p>
          <a:p>
            <a:r>
              <a:rPr lang="en-US" altLang="zh-TW" b="1" dirty="0"/>
              <a:t>The bond interest payments are made at the end of each year on December 31. </a:t>
            </a:r>
          </a:p>
          <a:p>
            <a:r>
              <a:rPr lang="en-US" altLang="zh-TW" b="1" dirty="0"/>
              <a:t>The bonds mature in eight years. </a:t>
            </a:r>
          </a:p>
          <a:p>
            <a:r>
              <a:rPr lang="en-US" altLang="zh-TW" b="1" dirty="0"/>
              <a:t>The market interest rate for bonds with the same degree of risk is 10%. </a:t>
            </a:r>
          </a:p>
          <a:p>
            <a:r>
              <a:rPr lang="en-US" altLang="zh-TW" b="1" dirty="0"/>
              <a:t>Investor A purchased ALL of these bonds on the issuance date, and hold the bonds purely to collect the interest and principal. </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31</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165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a:pPr>
            <a:r>
              <a:rPr lang="en-US" altLang="zh-TW" dirty="0"/>
              <a:t>Make the journal entry needed on Investor A’s books to record the purchase of the Lily Company bonds.</a:t>
            </a:r>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r>
              <a:rPr lang="en-US" altLang="zh-TW" dirty="0"/>
              <a:t>Make the journal entry needed on Investor A’s books to record the receipt of the </a:t>
            </a:r>
            <a:r>
              <a:rPr lang="en-US" altLang="zh-TW" b="1" dirty="0"/>
              <a:t>first</a:t>
            </a:r>
            <a:r>
              <a:rPr lang="en-US" altLang="zh-TW" dirty="0"/>
              <a:t> interest payment.</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32</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785370104"/>
              </p:ext>
            </p:extLst>
          </p:nvPr>
        </p:nvGraphicFramePr>
        <p:xfrm>
          <a:off x="719723" y="2586728"/>
          <a:ext cx="760288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87559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7" name="矩形 6"/>
          <p:cNvSpPr/>
          <p:nvPr/>
        </p:nvSpPr>
        <p:spPr>
          <a:xfrm>
            <a:off x="725912" y="2640874"/>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1763414" y="2634533"/>
            <a:ext cx="501945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Amortized Cost Financial Assets, Lily Company</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891624" y="2956319"/>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6812077" y="2634533"/>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7471491" y="2956319"/>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3485000578"/>
              </p:ext>
            </p:extLst>
          </p:nvPr>
        </p:nvGraphicFramePr>
        <p:xfrm>
          <a:off x="725912" y="4602978"/>
          <a:ext cx="760288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87559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4" name="矩形 13"/>
          <p:cNvSpPr/>
          <p:nvPr/>
        </p:nvSpPr>
        <p:spPr>
          <a:xfrm>
            <a:off x="732101" y="4649403"/>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771483" y="4644116"/>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1897813" y="4972569"/>
            <a:ext cx="194155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7010626" y="4650783"/>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670740" y="4972569"/>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1776677" y="2624452"/>
            <a:ext cx="6463450" cy="3147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769788" y="2999752"/>
            <a:ext cx="6463450" cy="289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775977" y="4654886"/>
            <a:ext cx="6463450" cy="3147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775977" y="5042410"/>
            <a:ext cx="6463450" cy="289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698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9"/>
                                        </p:tgtEl>
                                        <p:attrNameLst>
                                          <p:attrName>ppt_x</p:attrName>
                                        </p:attrNameLst>
                                      </p:cBhvr>
                                      <p:tavLst>
                                        <p:tav tm="0">
                                          <p:val>
                                            <p:strVal val="ppt_x"/>
                                          </p:val>
                                        </p:tav>
                                        <p:tav tm="100000">
                                          <p:val>
                                            <p:strVal val="ppt_x"/>
                                          </p:val>
                                        </p:tav>
                                      </p:tavLst>
                                    </p:anim>
                                    <p:anim calcmode="lin" valueType="num">
                                      <p:cBhvr additive="base">
                                        <p:cTn id="25" dur="500"/>
                                        <p:tgtEl>
                                          <p:spTgt spid="19"/>
                                        </p:tgtEl>
                                        <p:attrNameLst>
                                          <p:attrName>ppt_y</p:attrName>
                                        </p:attrNameLst>
                                      </p:cBhvr>
                                      <p:tavLst>
                                        <p:tav tm="0">
                                          <p:val>
                                            <p:strVal val="ppt_y"/>
                                          </p:val>
                                        </p:tav>
                                        <p:tav tm="100000">
                                          <p:val>
                                            <p:strVal val="1+ppt_h/2"/>
                                          </p:val>
                                        </p:tav>
                                      </p:tavLst>
                                    </p:anim>
                                    <p:set>
                                      <p:cBhvr>
                                        <p:cTn id="26" dur="1" fill="hold">
                                          <p:stCondLst>
                                            <p:cond delay="499"/>
                                          </p:stCondLst>
                                        </p:cTn>
                                        <p:tgtEl>
                                          <p:spTgt spid="19"/>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20"/>
                                        </p:tgtEl>
                                        <p:attrNameLst>
                                          <p:attrName>ppt_x</p:attrName>
                                        </p:attrNameLst>
                                      </p:cBhvr>
                                      <p:tavLst>
                                        <p:tav tm="0">
                                          <p:val>
                                            <p:strVal val="ppt_x"/>
                                          </p:val>
                                        </p:tav>
                                        <p:tav tm="100000">
                                          <p:val>
                                            <p:strVal val="ppt_x"/>
                                          </p:val>
                                        </p:tav>
                                      </p:tavLst>
                                    </p:anim>
                                    <p:anim calcmode="lin" valueType="num">
                                      <p:cBhvr additive="base">
                                        <p:cTn id="29" dur="500"/>
                                        <p:tgtEl>
                                          <p:spTgt spid="20"/>
                                        </p:tgtEl>
                                        <p:attrNameLst>
                                          <p:attrName>ppt_y</p:attrName>
                                        </p:attrNameLst>
                                      </p:cBhvr>
                                      <p:tavLst>
                                        <p:tav tm="0">
                                          <p:val>
                                            <p:strVal val="ppt_y"/>
                                          </p:val>
                                        </p:tav>
                                        <p:tav tm="100000">
                                          <p:val>
                                            <p:strVal val="1+ppt_h/2"/>
                                          </p:val>
                                        </p:tav>
                                      </p:tavLst>
                                    </p:anim>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21"/>
                                        </p:tgtEl>
                                        <p:attrNameLst>
                                          <p:attrName>ppt_x</p:attrName>
                                        </p:attrNameLst>
                                      </p:cBhvr>
                                      <p:tavLst>
                                        <p:tav tm="0">
                                          <p:val>
                                            <p:strVal val="ppt_x"/>
                                          </p:val>
                                        </p:tav>
                                        <p:tav tm="100000">
                                          <p:val>
                                            <p:strVal val="ppt_x"/>
                                          </p:val>
                                        </p:tav>
                                      </p:tavLst>
                                    </p:anim>
                                    <p:anim calcmode="lin" valueType="num">
                                      <p:cBhvr additive="base">
                                        <p:cTn id="57" dur="500"/>
                                        <p:tgtEl>
                                          <p:spTgt spid="21"/>
                                        </p:tgtEl>
                                        <p:attrNameLst>
                                          <p:attrName>ppt_y</p:attrName>
                                        </p:attrNameLst>
                                      </p:cBhvr>
                                      <p:tavLst>
                                        <p:tav tm="0">
                                          <p:val>
                                            <p:strVal val="ppt_y"/>
                                          </p:val>
                                        </p:tav>
                                        <p:tav tm="100000">
                                          <p:val>
                                            <p:strVal val="1+ppt_h/2"/>
                                          </p:val>
                                        </p:tav>
                                      </p:tavLst>
                                    </p:anim>
                                    <p:set>
                                      <p:cBhvr>
                                        <p:cTn id="58" dur="1" fill="hold">
                                          <p:stCondLst>
                                            <p:cond delay="499"/>
                                          </p:stCondLst>
                                        </p:cTn>
                                        <p:tgtEl>
                                          <p:spTgt spid="21"/>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22"/>
                                        </p:tgtEl>
                                        <p:attrNameLst>
                                          <p:attrName>ppt_x</p:attrName>
                                        </p:attrNameLst>
                                      </p:cBhvr>
                                      <p:tavLst>
                                        <p:tav tm="0">
                                          <p:val>
                                            <p:strVal val="ppt_x"/>
                                          </p:val>
                                        </p:tav>
                                        <p:tav tm="100000">
                                          <p:val>
                                            <p:strVal val="ppt_x"/>
                                          </p:val>
                                        </p:tav>
                                      </p:tavLst>
                                    </p:anim>
                                    <p:anim calcmode="lin" valueType="num">
                                      <p:cBhvr additive="base">
                                        <p:cTn id="61" dur="500"/>
                                        <p:tgtEl>
                                          <p:spTgt spid="22"/>
                                        </p:tgtEl>
                                        <p:attrNameLst>
                                          <p:attrName>ppt_y</p:attrName>
                                        </p:attrNameLst>
                                      </p:cBhvr>
                                      <p:tavLst>
                                        <p:tav tm="0">
                                          <p:val>
                                            <p:strVal val="ppt_y"/>
                                          </p:val>
                                        </p:tav>
                                        <p:tav tm="100000">
                                          <p:val>
                                            <p:strVal val="1+ppt_h/2"/>
                                          </p:val>
                                        </p:tav>
                                      </p:tavLst>
                                    </p:anim>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4" grpId="0"/>
      <p:bldP spid="15" grpId="0"/>
      <p:bldP spid="16" grpId="0"/>
      <p:bldP spid="17" grpId="0"/>
      <p:bldP spid="18" grpId="0"/>
      <p:bldP spid="19" grpId="0" animBg="1"/>
      <p:bldP spid="19" grpId="1" animBg="1"/>
      <p:bldP spid="20" grpId="0" animBg="1"/>
      <p:bldP spid="20" grpId="1" animBg="1"/>
      <p:bldP spid="21" grpId="0" animBg="1"/>
      <p:bldP spid="21" grpId="1" animBg="1"/>
      <p:bldP spid="22" grpId="0" animBg="1"/>
      <p:bldP spid="2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lnSpc>
                <a:spcPct val="110000"/>
              </a:lnSpc>
              <a:buFont typeface="+mj-lt"/>
              <a:buAutoNum type="arabicPeriod" startAt="3"/>
            </a:pPr>
            <a:r>
              <a:rPr lang="en-US" altLang="zh-TW" dirty="0"/>
              <a:t>Make the journal entry needed on Investor A’s books to record the receipt of the </a:t>
            </a:r>
            <a:r>
              <a:rPr lang="en-US" altLang="zh-TW" b="1" dirty="0"/>
              <a:t>second </a:t>
            </a:r>
            <a:r>
              <a:rPr lang="en-US" altLang="zh-TW" dirty="0"/>
              <a:t>interest payment.</a:t>
            </a:r>
          </a:p>
          <a:p>
            <a:pPr marL="457200" indent="-457200">
              <a:lnSpc>
                <a:spcPct val="150000"/>
              </a:lnSpc>
              <a:buFont typeface="+mj-lt"/>
              <a:buAutoNum type="arabicPeriod" startAt="3"/>
            </a:pPr>
            <a:endParaRPr lang="en-US" altLang="zh-TW" dirty="0"/>
          </a:p>
          <a:p>
            <a:pPr marL="457200" indent="-457200">
              <a:lnSpc>
                <a:spcPct val="110000"/>
              </a:lnSpc>
              <a:buFont typeface="+mj-lt"/>
              <a:buAutoNum type="arabicPeriod" startAt="3"/>
            </a:pPr>
            <a:r>
              <a:rPr lang="en-US" altLang="zh-TW" dirty="0"/>
              <a:t>Make the journal entry needed on Investor A’s books to record the receipt of the final interest payment and the collection of the principal at the maturity date.</a:t>
            </a:r>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33</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28770115"/>
              </p:ext>
            </p:extLst>
          </p:nvPr>
        </p:nvGraphicFramePr>
        <p:xfrm>
          <a:off x="736097" y="2429070"/>
          <a:ext cx="7599264" cy="731520"/>
        </p:xfrm>
        <a:graphic>
          <a:graphicData uri="http://schemas.openxmlformats.org/drawingml/2006/table">
            <a:tbl>
              <a:tblPr/>
              <a:tblGrid>
                <a:gridCol w="1145100">
                  <a:extLst>
                    <a:ext uri="{9D8B030D-6E8A-4147-A177-3AD203B41FA5}">
                      <a16:colId xmlns:a16="http://schemas.microsoft.com/office/drawing/2014/main" val="20000"/>
                    </a:ext>
                  </a:extLst>
                </a:gridCol>
                <a:gridCol w="3539135">
                  <a:extLst>
                    <a:ext uri="{9D8B030D-6E8A-4147-A177-3AD203B41FA5}">
                      <a16:colId xmlns:a16="http://schemas.microsoft.com/office/drawing/2014/main" val="20001"/>
                    </a:ext>
                  </a:extLst>
                </a:gridCol>
                <a:gridCol w="1040331">
                  <a:extLst>
                    <a:ext uri="{9D8B030D-6E8A-4147-A177-3AD203B41FA5}">
                      <a16:colId xmlns:a16="http://schemas.microsoft.com/office/drawing/2014/main" val="20002"/>
                    </a:ext>
                  </a:extLst>
                </a:gridCol>
                <a:gridCol w="1874698">
                  <a:extLst>
                    <a:ext uri="{9D8B030D-6E8A-4147-A177-3AD203B41FA5}">
                      <a16:colId xmlns:a16="http://schemas.microsoft.com/office/drawing/2014/main" val="20003"/>
                    </a:ext>
                  </a:extLst>
                </a:gridCol>
              </a:tblGrid>
              <a:tr h="35297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5297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7" name="矩形 6"/>
          <p:cNvSpPr/>
          <p:nvPr/>
        </p:nvSpPr>
        <p:spPr>
          <a:xfrm>
            <a:off x="742286" y="2483217"/>
            <a:ext cx="1043379" cy="646331"/>
          </a:xfrm>
          <a:prstGeom prst="rect">
            <a:avLst/>
          </a:prstGeom>
        </p:spPr>
        <p:txBody>
          <a:bodyPr wrap="squar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1779788" y="2476875"/>
            <a:ext cx="722931"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907998" y="2798661"/>
            <a:ext cx="1940633"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6828452" y="2476875"/>
            <a:ext cx="569116"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100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7487866" y="2798661"/>
            <a:ext cx="569116"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100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27340947"/>
              </p:ext>
            </p:extLst>
          </p:nvPr>
        </p:nvGraphicFramePr>
        <p:xfrm>
          <a:off x="666313" y="4614007"/>
          <a:ext cx="7602882"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87559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4" name="矩形 13"/>
          <p:cNvSpPr/>
          <p:nvPr/>
        </p:nvSpPr>
        <p:spPr>
          <a:xfrm>
            <a:off x="709955" y="4626696"/>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2025</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749337" y="4621409"/>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2006087" y="4990741"/>
            <a:ext cx="200567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 </a:t>
            </a:r>
            <a:r>
              <a:rPr lang="en-US" altLang="zh-TW">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6948606" y="4628942"/>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1,100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583600" y="5026034"/>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1779788" y="2494119"/>
            <a:ext cx="6460374" cy="299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779788" y="2854805"/>
            <a:ext cx="6460374" cy="2747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736579" y="5059912"/>
            <a:ext cx="6463450" cy="30157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2068581" y="5387833"/>
            <a:ext cx="501945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Amortized Cost Financial Assets, Lily Company</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7391550" y="5395366"/>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1736579" y="4670114"/>
            <a:ext cx="6463450" cy="3147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738704" y="5423452"/>
            <a:ext cx="6463450" cy="3147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8455645" y="64493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3416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9"/>
                                        </p:tgtEl>
                                        <p:attrNameLst>
                                          <p:attrName>ppt_x</p:attrName>
                                        </p:attrNameLst>
                                      </p:cBhvr>
                                      <p:tavLst>
                                        <p:tav tm="0">
                                          <p:val>
                                            <p:strVal val="ppt_x"/>
                                          </p:val>
                                        </p:tav>
                                        <p:tav tm="100000">
                                          <p:val>
                                            <p:strVal val="ppt_x"/>
                                          </p:val>
                                        </p:tav>
                                      </p:tavLst>
                                    </p:anim>
                                    <p:anim calcmode="lin" valueType="num">
                                      <p:cBhvr additive="base">
                                        <p:cTn id="25" dur="500"/>
                                        <p:tgtEl>
                                          <p:spTgt spid="19"/>
                                        </p:tgtEl>
                                        <p:attrNameLst>
                                          <p:attrName>ppt_y</p:attrName>
                                        </p:attrNameLst>
                                      </p:cBhvr>
                                      <p:tavLst>
                                        <p:tav tm="0">
                                          <p:val>
                                            <p:strVal val="ppt_y"/>
                                          </p:val>
                                        </p:tav>
                                        <p:tav tm="100000">
                                          <p:val>
                                            <p:strVal val="1+ppt_h/2"/>
                                          </p:val>
                                        </p:tav>
                                      </p:tavLst>
                                    </p:anim>
                                    <p:set>
                                      <p:cBhvr>
                                        <p:cTn id="26" dur="1" fill="hold">
                                          <p:stCondLst>
                                            <p:cond delay="499"/>
                                          </p:stCondLst>
                                        </p:cTn>
                                        <p:tgtEl>
                                          <p:spTgt spid="19"/>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20"/>
                                        </p:tgtEl>
                                        <p:attrNameLst>
                                          <p:attrName>ppt_x</p:attrName>
                                        </p:attrNameLst>
                                      </p:cBhvr>
                                      <p:tavLst>
                                        <p:tav tm="0">
                                          <p:val>
                                            <p:strVal val="ppt_x"/>
                                          </p:val>
                                        </p:tav>
                                        <p:tav tm="100000">
                                          <p:val>
                                            <p:strVal val="ppt_x"/>
                                          </p:val>
                                        </p:tav>
                                      </p:tavLst>
                                    </p:anim>
                                    <p:anim calcmode="lin" valueType="num">
                                      <p:cBhvr additive="base">
                                        <p:cTn id="29" dur="500"/>
                                        <p:tgtEl>
                                          <p:spTgt spid="20"/>
                                        </p:tgtEl>
                                        <p:attrNameLst>
                                          <p:attrName>ppt_y</p:attrName>
                                        </p:attrNameLst>
                                      </p:cBhvr>
                                      <p:tavLst>
                                        <p:tav tm="0">
                                          <p:val>
                                            <p:strVal val="ppt_y"/>
                                          </p:val>
                                        </p:tav>
                                        <p:tav tm="100000">
                                          <p:val>
                                            <p:strVal val="1+ppt_h/2"/>
                                          </p:val>
                                        </p:tav>
                                      </p:tavLst>
                                    </p:anim>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21"/>
                                        </p:tgtEl>
                                        <p:attrNameLst>
                                          <p:attrName>ppt_x</p:attrName>
                                        </p:attrNameLst>
                                      </p:cBhvr>
                                      <p:tavLst>
                                        <p:tav tm="0">
                                          <p:val>
                                            <p:strVal val="ppt_x"/>
                                          </p:val>
                                        </p:tav>
                                        <p:tav tm="100000">
                                          <p:val>
                                            <p:strVal val="ppt_x"/>
                                          </p:val>
                                        </p:tav>
                                      </p:tavLst>
                                    </p:anim>
                                    <p:anim calcmode="lin" valueType="num">
                                      <p:cBhvr additive="base">
                                        <p:cTn id="63" dur="500"/>
                                        <p:tgtEl>
                                          <p:spTgt spid="21"/>
                                        </p:tgtEl>
                                        <p:attrNameLst>
                                          <p:attrName>ppt_y</p:attrName>
                                        </p:attrNameLst>
                                      </p:cBhvr>
                                      <p:tavLst>
                                        <p:tav tm="0">
                                          <p:val>
                                            <p:strVal val="ppt_y"/>
                                          </p:val>
                                        </p:tav>
                                        <p:tav tm="100000">
                                          <p:val>
                                            <p:strVal val="1+ppt_h/2"/>
                                          </p:val>
                                        </p:tav>
                                      </p:tavLst>
                                    </p:anim>
                                    <p:set>
                                      <p:cBhvr>
                                        <p:cTn id="64" dur="1" fill="hold">
                                          <p:stCondLst>
                                            <p:cond delay="499"/>
                                          </p:stCondLst>
                                        </p:cTn>
                                        <p:tgtEl>
                                          <p:spTgt spid="21"/>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22"/>
                                        </p:tgtEl>
                                        <p:attrNameLst>
                                          <p:attrName>ppt_x</p:attrName>
                                        </p:attrNameLst>
                                      </p:cBhvr>
                                      <p:tavLst>
                                        <p:tav tm="0">
                                          <p:val>
                                            <p:strVal val="ppt_x"/>
                                          </p:val>
                                        </p:tav>
                                        <p:tav tm="100000">
                                          <p:val>
                                            <p:strVal val="ppt_x"/>
                                          </p:val>
                                        </p:tav>
                                      </p:tavLst>
                                    </p:anim>
                                    <p:anim calcmode="lin" valueType="num">
                                      <p:cBhvr additive="base">
                                        <p:cTn id="67" dur="500"/>
                                        <p:tgtEl>
                                          <p:spTgt spid="22"/>
                                        </p:tgtEl>
                                        <p:attrNameLst>
                                          <p:attrName>ppt_y</p:attrName>
                                        </p:attrNameLst>
                                      </p:cBhvr>
                                      <p:tavLst>
                                        <p:tav tm="0">
                                          <p:val>
                                            <p:strVal val="ppt_y"/>
                                          </p:val>
                                        </p:tav>
                                        <p:tav tm="100000">
                                          <p:val>
                                            <p:strVal val="1+ppt_h/2"/>
                                          </p:val>
                                        </p:tav>
                                      </p:tavLst>
                                    </p:anim>
                                    <p:set>
                                      <p:cBhvr>
                                        <p:cTn id="68" dur="1" fill="hold">
                                          <p:stCondLst>
                                            <p:cond delay="499"/>
                                          </p:stCondLst>
                                        </p:cTn>
                                        <p:tgtEl>
                                          <p:spTgt spid="22"/>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4" grpId="0"/>
      <p:bldP spid="15" grpId="0"/>
      <p:bldP spid="16" grpId="0"/>
      <p:bldP spid="17" grpId="0"/>
      <p:bldP spid="18" grpId="0"/>
      <p:bldP spid="19" grpId="0" animBg="1"/>
      <p:bldP spid="19" grpId="1" animBg="1"/>
      <p:bldP spid="20" grpId="0" animBg="1"/>
      <p:bldP spid="20" grpId="1" animBg="1"/>
      <p:bldP spid="22" grpId="0" animBg="1"/>
      <p:bldP spid="22" grpId="1" animBg="1"/>
      <p:bldP spid="23" grpId="0"/>
      <p:bldP spid="24" grpId="0"/>
      <p:bldP spid="25" grpId="0" animBg="1"/>
      <p:bldP spid="25" grpId="1" animBg="1"/>
      <p:bldP spid="21" grpId="0" animBg="1"/>
      <p:bldP spid="2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34</a:t>
            </a:fld>
            <a:endParaRPr lang="zh-TW" altLang="en-US" dirty="0"/>
          </a:p>
        </p:txBody>
      </p:sp>
      <p:sp>
        <p:nvSpPr>
          <p:cNvPr id="2" name="標題 1"/>
          <p:cNvSpPr>
            <a:spLocks noGrp="1"/>
          </p:cNvSpPr>
          <p:nvPr>
            <p:ph type="title"/>
          </p:nvPr>
        </p:nvSpPr>
        <p:spPr/>
        <p:txBody>
          <a:bodyPr/>
          <a:lstStyle/>
          <a:p>
            <a:r>
              <a:rPr lang="en-US" altLang="zh-TW" dirty="0"/>
              <a:t>Purchase of FVTOCI Financial Assets-Debt</a:t>
            </a:r>
          </a:p>
        </p:txBody>
      </p:sp>
      <p:sp>
        <p:nvSpPr>
          <p:cNvPr id="3" name="內容版面配置區 2"/>
          <p:cNvSpPr>
            <a:spLocks noGrp="1"/>
          </p:cNvSpPr>
          <p:nvPr>
            <p:ph idx="1"/>
          </p:nvPr>
        </p:nvSpPr>
        <p:spPr/>
        <p:txBody>
          <a:bodyPr/>
          <a:lstStyle/>
          <a:p>
            <a:r>
              <a:rPr lang="en-US" altLang="zh-TW" dirty="0"/>
              <a:t>FVTOCIs are initially measured at cost, which is the fair value of whatever was paid to buy the financial assets.</a:t>
            </a:r>
          </a:p>
          <a:p>
            <a:r>
              <a:rPr lang="en-US" altLang="zh-TW" dirty="0"/>
              <a:t>Transaction costs directly attributable to the purchase of financial assets should be included as investment costs.</a:t>
            </a:r>
            <a:endParaRPr lang="zh-TW" altLang="en-US" dirty="0"/>
          </a:p>
        </p:txBody>
      </p:sp>
      <p:sp>
        <p:nvSpPr>
          <p:cNvPr id="7" name="矩形 6"/>
          <p:cNvSpPr/>
          <p:nvPr/>
        </p:nvSpPr>
        <p:spPr>
          <a:xfrm>
            <a:off x="0" y="67205"/>
            <a:ext cx="9144000" cy="307777"/>
          </a:xfrm>
          <a:prstGeom prst="rect">
            <a:avLst/>
          </a:prstGeom>
        </p:spPr>
        <p:txBody>
          <a:bodyPr wrap="square">
            <a:spAutoFit/>
          </a:bodyPr>
          <a:lstStyle/>
          <a:p>
            <a:r>
              <a:rPr lang="en-US" altLang="zh-TW" sz="1400" b="1" dirty="0">
                <a:latin typeface="Arial" panose="020B0604020202020204" pitchFamily="34" charset="0"/>
                <a:cs typeface="Arial" panose="020B0604020202020204" pitchFamily="34" charset="0"/>
              </a:rPr>
              <a:t>        Debt Investments: Fair Value through Other Comprehensive Income (FVTOCI) Financial Assets—Debt</a:t>
            </a:r>
          </a:p>
        </p:txBody>
      </p:sp>
      <p:sp>
        <p:nvSpPr>
          <p:cNvPr id="9" name="文字方塊 8"/>
          <p:cNvSpPr txBox="1"/>
          <p:nvPr/>
        </p:nvSpPr>
        <p:spPr>
          <a:xfrm>
            <a:off x="8448676" y="77547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2448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On January 2, 2018, Oriental Co. purchased one bond issued by WMD</a:t>
            </a:r>
            <a:r>
              <a:rPr lang="zh-TW" altLang="en-US" dirty="0"/>
              <a:t> </a:t>
            </a:r>
            <a:r>
              <a:rPr lang="en-US" altLang="zh-TW" dirty="0"/>
              <a:t>Inc. </a:t>
            </a:r>
          </a:p>
          <a:p>
            <a:pPr>
              <a:lnSpc>
                <a:spcPct val="150000"/>
              </a:lnSpc>
            </a:pPr>
            <a:endParaRPr lang="en-US" altLang="zh-TW" dirty="0"/>
          </a:p>
          <a:p>
            <a:pPr lvl="1"/>
            <a:r>
              <a:rPr lang="en-US" altLang="zh-TW" dirty="0"/>
              <a:t>The initial entry to record the investments is as follows:</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35</a:t>
            </a:fld>
            <a:endParaRPr lang="zh-TW" altLang="en-US" dirty="0"/>
          </a:p>
        </p:txBody>
      </p:sp>
      <p:sp>
        <p:nvSpPr>
          <p:cNvPr id="2" name="標題 1"/>
          <p:cNvSpPr>
            <a:spLocks noGrp="1"/>
          </p:cNvSpPr>
          <p:nvPr>
            <p:ph type="title"/>
          </p:nvPr>
        </p:nvSpPr>
        <p:spPr/>
        <p:txBody>
          <a:bodyPr/>
          <a:lstStyle/>
          <a:p>
            <a:r>
              <a:rPr lang="en-US" altLang="zh-TW" dirty="0"/>
              <a:t>Purchase of FVTOCI Financial Assets-Debt</a:t>
            </a:r>
            <a:endParaRPr lang="zh-TW"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2063449294"/>
              </p:ext>
            </p:extLst>
          </p:nvPr>
        </p:nvGraphicFramePr>
        <p:xfrm>
          <a:off x="1147002" y="4535886"/>
          <a:ext cx="727931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55202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7" name="矩形 16"/>
          <p:cNvSpPr/>
          <p:nvPr/>
        </p:nvSpPr>
        <p:spPr>
          <a:xfrm>
            <a:off x="1169491" y="4584043"/>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2,</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1981132" y="4583691"/>
            <a:ext cx="347640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Assets—Debt</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20" name="矩形 19"/>
          <p:cNvSpPr/>
          <p:nvPr/>
        </p:nvSpPr>
        <p:spPr>
          <a:xfrm>
            <a:off x="6672231" y="4583691"/>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17,000</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286791" y="4905861"/>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7373189" y="4905861"/>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17,000</a:t>
            </a:r>
            <a:endParaRPr lang="zh-TW" altLang="en-US" dirty="0">
              <a:solidFill>
                <a:srgbClr val="000000"/>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31" y="2960659"/>
            <a:ext cx="8024335" cy="810361"/>
          </a:xfrm>
          <a:prstGeom prst="rect">
            <a:avLst/>
          </a:prstGeom>
        </p:spPr>
      </p:pic>
      <p:sp>
        <p:nvSpPr>
          <p:cNvPr id="25" name="文字方塊 24"/>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46684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2"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Interest Incomes</a:t>
            </a:r>
          </a:p>
          <a:p>
            <a:pPr lvl="1"/>
            <a:r>
              <a:rPr lang="en-US" altLang="zh-TW" dirty="0"/>
              <a:t>For FVTOCI financial assets—debt, cash interest received periodically are recognized as </a:t>
            </a:r>
            <a:r>
              <a:rPr lang="en-US" altLang="zh-TW" b="1" dirty="0">
                <a:solidFill>
                  <a:schemeClr val="accent2">
                    <a:lumMod val="75000"/>
                  </a:schemeClr>
                </a:solidFill>
              </a:rPr>
              <a:t>interest revenue</a:t>
            </a:r>
            <a:r>
              <a:rPr lang="en-US" altLang="zh-TW" dirty="0"/>
              <a:t>.</a:t>
            </a: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36</a:t>
            </a:fld>
            <a:endParaRPr lang="zh-TW" altLang="en-US" dirty="0"/>
          </a:p>
        </p:txBody>
      </p:sp>
      <p:sp>
        <p:nvSpPr>
          <p:cNvPr id="2" name="標題 1"/>
          <p:cNvSpPr>
            <a:spLocks noGrp="1"/>
          </p:cNvSpPr>
          <p:nvPr>
            <p:ph type="title"/>
          </p:nvPr>
        </p:nvSpPr>
        <p:spPr/>
        <p:txBody>
          <a:bodyPr/>
          <a:lstStyle/>
          <a:p>
            <a:r>
              <a:rPr lang="en-US" altLang="zh-TW" dirty="0"/>
              <a:t>Investment Revenue</a:t>
            </a:r>
            <a:endParaRPr lang="zh-TW" altLang="en-US" dirty="0"/>
          </a:p>
        </p:txBody>
      </p:sp>
      <p:sp>
        <p:nvSpPr>
          <p:cNvPr id="7" name="文字方塊 6"/>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5760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Assume that WMD Inc. paid interest of </a:t>
            </a:r>
            <a:r>
              <a:rPr lang="en-US" altLang="zh-TW" dirty="0">
                <a:ea typeface="Arial Unicode MS" panose="020B0604020202020204" pitchFamily="34" charset="-120"/>
              </a:rPr>
              <a:t>£</a:t>
            </a:r>
            <a:r>
              <a:rPr lang="en-US" altLang="zh-TW" dirty="0"/>
              <a:t>850 on July 1, 2018 to Oriental Co. </a:t>
            </a:r>
          </a:p>
          <a:p>
            <a:pPr lvl="1"/>
            <a:r>
              <a:rPr lang="en-US" altLang="zh-TW" dirty="0"/>
              <a:t>The appropriate journal entries to record the receipt of interest is:</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37</a:t>
            </a:fld>
            <a:endParaRPr lang="zh-TW" altLang="en-US" dirty="0"/>
          </a:p>
        </p:txBody>
      </p:sp>
      <p:sp>
        <p:nvSpPr>
          <p:cNvPr id="2" name="標題 1"/>
          <p:cNvSpPr>
            <a:spLocks noGrp="1"/>
          </p:cNvSpPr>
          <p:nvPr>
            <p:ph type="title"/>
          </p:nvPr>
        </p:nvSpPr>
        <p:spPr/>
        <p:txBody>
          <a:bodyPr/>
          <a:lstStyle/>
          <a:p>
            <a:r>
              <a:rPr lang="en-US" altLang="zh-TW" dirty="0"/>
              <a:t>Investment Revenue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319004393"/>
              </p:ext>
            </p:extLst>
          </p:nvPr>
        </p:nvGraphicFramePr>
        <p:xfrm>
          <a:off x="1333154" y="4315751"/>
          <a:ext cx="675914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3185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4" name="矩形 13"/>
          <p:cNvSpPr/>
          <p:nvPr/>
        </p:nvSpPr>
        <p:spPr>
          <a:xfrm>
            <a:off x="1355643" y="4363908"/>
            <a:ext cx="89851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July. 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439020" y="4363556"/>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6715285" y="4363556"/>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850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2783569" y="4646542"/>
            <a:ext cx="194155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474551" y="4640907"/>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850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文字方塊 25"/>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3810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0A654"/>
                </a:solidFill>
              </a:rPr>
              <a:t>Valuation</a:t>
            </a:r>
          </a:p>
          <a:p>
            <a:pPr lvl="1"/>
            <a:r>
              <a:rPr lang="en-US" altLang="zh-TW" dirty="0"/>
              <a:t>Changes in value are not included in net income but are recognized as an equity </a:t>
            </a:r>
          </a:p>
          <a:p>
            <a:pPr lvl="1"/>
            <a:r>
              <a:rPr lang="en-US" altLang="zh-TW" b="1" dirty="0">
                <a:solidFill>
                  <a:schemeClr val="accent2">
                    <a:lumMod val="75000"/>
                  </a:schemeClr>
                </a:solidFill>
              </a:rPr>
              <a:t>Unrealized Gains or Losses on FVTOCI Financial Assets</a:t>
            </a:r>
            <a:endParaRPr lang="en-US" altLang="zh-TW" dirty="0"/>
          </a:p>
          <a:p>
            <a:pPr lvl="1"/>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38</a:t>
            </a:fld>
            <a:endParaRPr lang="zh-TW" altLang="en-US" dirty="0"/>
          </a:p>
        </p:txBody>
      </p:sp>
      <p:sp>
        <p:nvSpPr>
          <p:cNvPr id="2" name="標題 1"/>
          <p:cNvSpPr>
            <a:spLocks noGrp="1"/>
          </p:cNvSpPr>
          <p:nvPr>
            <p:ph type="title"/>
          </p:nvPr>
        </p:nvSpPr>
        <p:spPr/>
        <p:txBody>
          <a:bodyPr>
            <a:normAutofit fontScale="90000"/>
          </a:bodyPr>
          <a:lstStyle/>
          <a:p>
            <a:r>
              <a:rPr lang="en-US" altLang="zh-TW" dirty="0"/>
              <a:t>Adjustment of FVTOCI Financial Assets Debt to Fair Values</a:t>
            </a:r>
            <a:endParaRPr lang="zh-TW" altLang="en-US" dirty="0"/>
          </a:p>
        </p:txBody>
      </p:sp>
      <p:sp>
        <p:nvSpPr>
          <p:cNvPr id="5" name="矩形 4"/>
          <p:cNvSpPr/>
          <p:nvPr/>
        </p:nvSpPr>
        <p:spPr>
          <a:xfrm>
            <a:off x="1570151" y="4073276"/>
            <a:ext cx="4160113" cy="369332"/>
          </a:xfrm>
          <a:prstGeom prst="rect">
            <a:avLst/>
          </a:prstGeom>
          <a:solidFill>
            <a:srgbClr val="FFE699"/>
          </a:solidFill>
          <a:ln w="9525">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An other comprehensive income (OCI) </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570152" y="4777832"/>
            <a:ext cx="5257938" cy="646331"/>
          </a:xfrm>
          <a:prstGeom prst="rect">
            <a:avLst/>
          </a:prstGeom>
          <a:solidFill>
            <a:srgbClr val="F3F5CF"/>
          </a:solidFill>
          <a:ln w="9525">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cs typeface="Arial" panose="020B0604020202020204" pitchFamily="34" charset="0"/>
              </a:rPr>
              <a:t>The balance should be carried forward from period to period until the financial assets are sold. </a:t>
            </a:r>
          </a:p>
        </p:txBody>
      </p:sp>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0084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內容版面配置區 15"/>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At the end of 2018, Oriental computed the market value of its available-for-sale financial assets and compared the market value to the historical cost.</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39</a:t>
            </a:fld>
            <a:endParaRPr lang="zh-TW" altLang="en-US" dirty="0"/>
          </a:p>
        </p:txBody>
      </p:sp>
      <p:sp>
        <p:nvSpPr>
          <p:cNvPr id="2" name="標題 1"/>
          <p:cNvSpPr>
            <a:spLocks noGrp="1"/>
          </p:cNvSpPr>
          <p:nvPr>
            <p:ph type="title"/>
          </p:nvPr>
        </p:nvSpPr>
        <p:spPr/>
        <p:txBody>
          <a:bodyPr>
            <a:normAutofit fontScale="90000"/>
          </a:bodyPr>
          <a:lstStyle/>
          <a:p>
            <a:r>
              <a:rPr lang="en-US" altLang="zh-TW" dirty="0"/>
              <a:t>Adjustment of FVTOCI Financial Assets to Fair Value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 y="3520530"/>
            <a:ext cx="8430322" cy="744582"/>
          </a:xfrm>
          <a:prstGeom prst="rect">
            <a:avLst/>
          </a:prstGeom>
        </p:spPr>
      </p:pic>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90631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4</a:t>
            </a:fld>
            <a:endParaRPr lang="zh-TW" altLang="en-US" dirty="0"/>
          </a:p>
        </p:txBody>
      </p:sp>
      <p:sp>
        <p:nvSpPr>
          <p:cNvPr id="2" name="標題 1"/>
          <p:cNvSpPr>
            <a:spLocks noGrp="1"/>
          </p:cNvSpPr>
          <p:nvPr>
            <p:ph type="title"/>
          </p:nvPr>
        </p:nvSpPr>
        <p:spPr/>
        <p:txBody>
          <a:bodyPr/>
          <a:lstStyle/>
          <a:p>
            <a:r>
              <a:rPr lang="en-US" altLang="zh-TW" dirty="0"/>
              <a:t>Earning a Return on Excess Cash</a:t>
            </a:r>
          </a:p>
        </p:txBody>
      </p:sp>
      <p:sp>
        <p:nvSpPr>
          <p:cNvPr id="3" name="內容版面配置區 2"/>
          <p:cNvSpPr>
            <a:spLocks noGrp="1"/>
          </p:cNvSpPr>
          <p:nvPr>
            <p:ph idx="1"/>
          </p:nvPr>
        </p:nvSpPr>
        <p:spPr/>
        <p:txBody>
          <a:bodyPr/>
          <a:lstStyle/>
          <a:p>
            <a:pPr marL="0" indent="0">
              <a:buNone/>
            </a:pPr>
            <a:r>
              <a:rPr lang="en-US" altLang="zh-TW" b="1" dirty="0">
                <a:solidFill>
                  <a:srgbClr val="E0A654"/>
                </a:solidFill>
              </a:rPr>
              <a:t>A Cash Flow Pattern</a:t>
            </a:r>
            <a:endParaRPr lang="zh-TW" altLang="en-US" b="1" dirty="0">
              <a:solidFill>
                <a:srgbClr val="E0A654"/>
              </a:solidFill>
            </a:endParaRPr>
          </a:p>
          <a:p>
            <a:endParaRPr lang="en-US" altLang="zh-TW" dirty="0"/>
          </a:p>
          <a:p>
            <a:endParaRPr lang="zh-TW" altLang="en-US" dirty="0"/>
          </a:p>
        </p:txBody>
      </p:sp>
      <p:sp>
        <p:nvSpPr>
          <p:cNvPr id="7" name="矩形 6"/>
          <p:cNvSpPr/>
          <p:nvPr/>
        </p:nvSpPr>
        <p:spPr>
          <a:xfrm>
            <a:off x="4586609" y="107798"/>
            <a:ext cx="4564070"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Why Companies Invest in Other Companies?</a:t>
            </a:r>
          </a:p>
        </p:txBody>
      </p:sp>
      <p:sp>
        <p:nvSpPr>
          <p:cNvPr id="8" name="文字方塊 7"/>
          <p:cNvSpPr txBox="1"/>
          <p:nvPr/>
        </p:nvSpPr>
        <p:spPr>
          <a:xfrm>
            <a:off x="8422189" y="7862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
        <p:nvSpPr>
          <p:cNvPr id="9" name="文字方塊 8"/>
          <p:cNvSpPr txBox="1"/>
          <p:nvPr/>
        </p:nvSpPr>
        <p:spPr>
          <a:xfrm>
            <a:off x="267994" y="5726946"/>
            <a:ext cx="1438214" cy="369332"/>
          </a:xfrm>
          <a:prstGeom prst="rect">
            <a:avLst/>
          </a:prstGeom>
          <a:noFill/>
        </p:spPr>
        <p:txBody>
          <a:bodyPr wrap="none" rtlCol="0">
            <a:spAutoFit/>
          </a:bodyPr>
          <a:lstStyle/>
          <a:p>
            <a:r>
              <a:rPr lang="en-US" altLang="zh-TW" dirty="0">
                <a:latin typeface="Arial" panose="020B0604020202020204" pitchFamily="34" charset="0"/>
                <a:ea typeface="Adobe Gothic Std B" panose="020B0800000000000000" pitchFamily="34" charset="-128"/>
                <a:cs typeface="Arial" panose="020B0604020202020204" pitchFamily="34" charset="0"/>
              </a:rPr>
              <a:t>Exhibit 12.3</a:t>
            </a:r>
            <a:endParaRPr lang="zh-TW" altLang="en-US" dirty="0">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2"/>
          <a:stretch>
            <a:fillRect/>
          </a:stretch>
        </p:blipFill>
        <p:spPr>
          <a:xfrm>
            <a:off x="483449" y="2099256"/>
            <a:ext cx="8288018" cy="3537996"/>
          </a:xfrm>
          <a:prstGeom prst="rect">
            <a:avLst/>
          </a:prstGeom>
        </p:spPr>
      </p:pic>
    </p:spTree>
    <p:extLst>
      <p:ext uri="{BB962C8B-B14F-4D97-AF65-F5344CB8AC3E}">
        <p14:creationId xmlns:p14="http://schemas.microsoft.com/office/powerpoint/2010/main" val="502677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內容版面配置區 15"/>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The journal entries to record the changes in fair value:</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40</a:t>
            </a:fld>
            <a:endParaRPr lang="zh-TW" altLang="en-US" dirty="0"/>
          </a:p>
        </p:txBody>
      </p:sp>
      <p:sp>
        <p:nvSpPr>
          <p:cNvPr id="2" name="標題 1"/>
          <p:cNvSpPr>
            <a:spLocks noGrp="1"/>
          </p:cNvSpPr>
          <p:nvPr>
            <p:ph type="title"/>
          </p:nvPr>
        </p:nvSpPr>
        <p:spPr/>
        <p:txBody>
          <a:bodyPr>
            <a:normAutofit fontScale="90000"/>
          </a:bodyPr>
          <a:lstStyle/>
          <a:p>
            <a:r>
              <a:rPr lang="en-US" altLang="zh-TW" dirty="0"/>
              <a:t>Adjustment of FVTOCI Financial Assets to Fair Value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48578317"/>
              </p:ext>
            </p:extLst>
          </p:nvPr>
        </p:nvGraphicFramePr>
        <p:xfrm>
          <a:off x="914820" y="2943417"/>
          <a:ext cx="7416824"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689533">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5" name="矩形 14"/>
          <p:cNvSpPr/>
          <p:nvPr/>
        </p:nvSpPr>
        <p:spPr>
          <a:xfrm>
            <a:off x="937309" y="2991574"/>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2020685" y="2991222"/>
            <a:ext cx="516069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Assets—Debt</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6808775" y="3265806"/>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2380325" y="3598724"/>
            <a:ext cx="5001782"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570522" y="3875723"/>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文字方塊 28"/>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4167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Statement of Comprehensive Income</a:t>
            </a:r>
            <a:endParaRPr lang="zh-TW" altLang="en-US" b="1" dirty="0">
              <a:solidFill>
                <a:srgbClr val="E0A654"/>
              </a:solidFill>
            </a:endParaRP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41</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1" y="2259695"/>
            <a:ext cx="8632100" cy="2635690"/>
          </a:xfrm>
          <a:prstGeom prst="rect">
            <a:avLst/>
          </a:prstGeom>
        </p:spPr>
      </p:pic>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3289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Balance Sheet</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42</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72" y="1988655"/>
            <a:ext cx="8218449" cy="3947125"/>
          </a:xfrm>
          <a:prstGeom prst="rect">
            <a:avLst/>
          </a:prstGeom>
        </p:spPr>
      </p:pic>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699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To further illustrate, assume that Oriental still held the bonds and the stock at the end of 2019, at which the market value of bonds </a:t>
            </a:r>
            <a:r>
              <a:rPr lang="en-US" altLang="zh-TW" b="1" dirty="0">
                <a:solidFill>
                  <a:schemeClr val="accent2">
                    <a:lumMod val="75000"/>
                  </a:schemeClr>
                </a:solidFill>
              </a:rPr>
              <a:t>increased from £18,000 to £18,250</a:t>
            </a:r>
            <a:r>
              <a:rPr lang="en-US" altLang="zh-TW" dirty="0"/>
              <a:t>. There were no additional security investments in 2019.</a:t>
            </a:r>
          </a:p>
          <a:p>
            <a:pPr lvl="1"/>
            <a:r>
              <a:rPr lang="en-US" altLang="zh-TW" dirty="0"/>
              <a:t>The other comprehensive income for 2019 is £250.</a:t>
            </a:r>
          </a:p>
          <a:p>
            <a:pPr lvl="1"/>
            <a:r>
              <a:rPr lang="en-US" altLang="zh-TW" dirty="0"/>
              <a:t>But the accumulated other comprehensive income becomes </a:t>
            </a:r>
            <a:r>
              <a:rPr lang="en-US" altLang="zh-TW" dirty="0">
                <a:ea typeface="Arial Unicode MS" panose="020B0604020202020204" pitchFamily="34" charset="-120"/>
              </a:rPr>
              <a:t>£</a:t>
            </a:r>
            <a:r>
              <a:rPr lang="en-US" altLang="zh-TW" dirty="0"/>
              <a:t>1,250 (</a:t>
            </a:r>
            <a:r>
              <a:rPr lang="en-US" altLang="zh-TW" dirty="0">
                <a:ea typeface="Arial Unicode MS" panose="020B0604020202020204" pitchFamily="34" charset="-120"/>
              </a:rPr>
              <a:t>£</a:t>
            </a:r>
            <a:r>
              <a:rPr lang="en-US" altLang="zh-TW" dirty="0"/>
              <a:t>1000 + </a:t>
            </a:r>
            <a:r>
              <a:rPr lang="en-US" altLang="zh-TW" dirty="0">
                <a:ea typeface="Arial Unicode MS" panose="020B0604020202020204" pitchFamily="34" charset="-120"/>
              </a:rPr>
              <a:t>£</a:t>
            </a:r>
            <a:r>
              <a:rPr lang="en-US" altLang="zh-TW" dirty="0"/>
              <a:t>250 = £1,250).</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43</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sp>
        <p:nvSpPr>
          <p:cNvPr id="7" name="文字方塊 6"/>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0394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Statement of Comprehensive Income</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44</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8" y="2282375"/>
            <a:ext cx="8664498" cy="2178992"/>
          </a:xfrm>
          <a:prstGeom prst="rect">
            <a:avLst/>
          </a:prstGeom>
        </p:spPr>
      </p:pic>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3149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Balance Sheet</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45</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98" y="2049252"/>
            <a:ext cx="8452624" cy="3766930"/>
          </a:xfrm>
          <a:prstGeom prst="rect">
            <a:avLst/>
          </a:prstGeom>
        </p:spPr>
      </p:pic>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6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Suppose that Oriental sold all WMD bonds for £18,000 on February 1, 2020.</a:t>
            </a:r>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46</a:t>
            </a:fld>
            <a:endParaRPr lang="zh-TW" altLang="en-US" dirty="0"/>
          </a:p>
        </p:txBody>
      </p:sp>
      <p:sp>
        <p:nvSpPr>
          <p:cNvPr id="2" name="標題 1"/>
          <p:cNvSpPr>
            <a:spLocks noGrp="1"/>
          </p:cNvSpPr>
          <p:nvPr>
            <p:ph type="title"/>
          </p:nvPr>
        </p:nvSpPr>
        <p:spPr/>
        <p:txBody>
          <a:bodyPr/>
          <a:lstStyle/>
          <a:p>
            <a:r>
              <a:rPr lang="en-US" altLang="zh-TW" dirty="0"/>
              <a:t>Sale of AFS Financial Assets</a:t>
            </a:r>
          </a:p>
        </p:txBody>
      </p:sp>
      <p:graphicFrame>
        <p:nvGraphicFramePr>
          <p:cNvPr id="11" name="表格 10"/>
          <p:cNvGraphicFramePr>
            <a:graphicFrameLocks noGrp="1"/>
          </p:cNvGraphicFramePr>
          <p:nvPr>
            <p:extLst>
              <p:ext uri="{D42A27DB-BD31-4B8C-83A1-F6EECF244321}">
                <p14:modId xmlns:p14="http://schemas.microsoft.com/office/powerpoint/2010/main" val="816387224"/>
              </p:ext>
            </p:extLst>
          </p:nvPr>
        </p:nvGraphicFramePr>
        <p:xfrm>
          <a:off x="289072" y="3050276"/>
          <a:ext cx="856895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2" name="矩形 11"/>
          <p:cNvSpPr/>
          <p:nvPr/>
        </p:nvSpPr>
        <p:spPr>
          <a:xfrm>
            <a:off x="311561" y="3098433"/>
            <a:ext cx="90281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1,</a:t>
            </a:r>
          </a:p>
          <a:p>
            <a:pPr lvl="0"/>
            <a:r>
              <a:rPr lang="en-US" altLang="zh-TW" dirty="0">
                <a:solidFill>
                  <a:srgbClr val="000000"/>
                </a:solidFill>
                <a:latin typeface="Arial" panose="020B0604020202020204" pitchFamily="34" charset="0"/>
                <a:cs typeface="Arial" panose="020B0604020202020204" pitchFamily="34" charset="0"/>
              </a:rPr>
              <a:t>2020</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1394938" y="3098081"/>
            <a:ext cx="5364785"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7623906" y="337788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250</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754576" y="3705583"/>
            <a:ext cx="559127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8282473" y="3982223"/>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250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文字方塊 25"/>
          <p:cNvSpPr txBox="1"/>
          <p:nvPr/>
        </p:nvSpPr>
        <p:spPr>
          <a:xfrm>
            <a:off x="7035960" y="6349596"/>
            <a:ext cx="526106" cy="338554"/>
          </a:xfrm>
          <a:prstGeom prst="rect">
            <a:avLst/>
          </a:prstGeom>
          <a:noFill/>
          <a:ln>
            <a:noFill/>
          </a:ln>
        </p:spPr>
        <p:txBody>
          <a:bodyPr wrap="none" rtlCol="0">
            <a:spAutoFit/>
          </a:bodyPr>
          <a:lstStyle/>
          <a:p>
            <a:r>
              <a:rPr lang="en-US" altLang="zh-TW" sz="1600" dirty="0">
                <a:solidFill>
                  <a:schemeClr val="bg1"/>
                </a:solidFill>
                <a:latin typeface="Arial" panose="020B0604020202020204" pitchFamily="34" charset="0"/>
                <a:cs typeface="Arial" panose="020B0604020202020204" pitchFamily="34" charset="0"/>
              </a:rPr>
              <a:t>200</a:t>
            </a:r>
            <a:endParaRPr lang="zh-TW" altLang="en-US"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9" y="4720060"/>
            <a:ext cx="4397917" cy="1059977"/>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104" y="4716306"/>
            <a:ext cx="4472745" cy="1059335"/>
          </a:xfrm>
          <a:prstGeom prst="rect">
            <a:avLst/>
          </a:prstGeom>
        </p:spPr>
      </p:pic>
      <p:sp>
        <p:nvSpPr>
          <p:cNvPr id="18" name="文字方塊 1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9889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9"/>
          <p:cNvSpPr>
            <a:spLocks noGrp="1"/>
          </p:cNvSpPr>
          <p:nvPr>
            <p:ph idx="1"/>
          </p:nvPr>
        </p:nvSpPr>
        <p:spPr/>
        <p:txBody>
          <a:bodyPr/>
          <a:lstStyle/>
          <a:p>
            <a:pPr marL="0" indent="0">
              <a:buNone/>
            </a:pPr>
            <a:r>
              <a:rPr lang="en-US" altLang="zh-TW" b="1" dirty="0">
                <a:solidFill>
                  <a:srgbClr val="E0A654"/>
                </a:solidFill>
              </a:rPr>
              <a:t>Illustration</a:t>
            </a:r>
          </a:p>
          <a:p>
            <a:pPr marL="0" indent="0">
              <a:buNone/>
            </a:pPr>
            <a:endParaRPr lang="en-US" altLang="zh-TW" b="1" dirty="0">
              <a:solidFill>
                <a:schemeClr val="tx2">
                  <a:lumMod val="60000"/>
                  <a:lumOff val="40000"/>
                </a:schemeClr>
              </a:solidFill>
            </a:endParaRPr>
          </a:p>
          <a:p>
            <a:pPr marL="0" indent="0">
              <a:lnSpc>
                <a:spcPct val="150000"/>
              </a:lnSpc>
              <a:buNone/>
            </a:pPr>
            <a:endParaRPr lang="en-US" altLang="zh-TW" b="1" dirty="0">
              <a:solidFill>
                <a:schemeClr val="tx2">
                  <a:lumMod val="60000"/>
                  <a:lumOff val="40000"/>
                </a:schemeClr>
              </a:solidFill>
            </a:endParaRPr>
          </a:p>
          <a:p>
            <a:pPr lvl="1"/>
            <a:r>
              <a:rPr lang="en-US" altLang="zh-TW" dirty="0"/>
              <a:t>Since the company has disposed all WMD stock, we need to close the unrealized gains or losses on FVTOCI financial assets-Debt in the equity section by </a:t>
            </a:r>
            <a:r>
              <a:rPr lang="en-US" altLang="zh-TW" b="1" dirty="0">
                <a:solidFill>
                  <a:schemeClr val="accent2">
                    <a:lumMod val="75000"/>
                  </a:schemeClr>
                </a:solidFill>
              </a:rPr>
              <a:t>reclassifying £1,000 under net income</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47</a:t>
            </a:fld>
            <a:endParaRPr lang="zh-TW" altLang="en-US" dirty="0"/>
          </a:p>
        </p:txBody>
      </p:sp>
      <p:sp>
        <p:nvSpPr>
          <p:cNvPr id="2" name="標題 1"/>
          <p:cNvSpPr>
            <a:spLocks noGrp="1"/>
          </p:cNvSpPr>
          <p:nvPr>
            <p:ph type="title"/>
          </p:nvPr>
        </p:nvSpPr>
        <p:spPr/>
        <p:txBody>
          <a:bodyPr/>
          <a:lstStyle/>
          <a:p>
            <a:r>
              <a:rPr lang="en-US" altLang="zh-TW" dirty="0"/>
              <a:t>Sale of AFS Financial Assets</a:t>
            </a:r>
            <a:endParaRPr lang="zh-TW" altLang="en-US" dirty="0"/>
          </a:p>
        </p:txBody>
      </p:sp>
      <p:graphicFrame>
        <p:nvGraphicFramePr>
          <p:cNvPr id="17" name="表格 16"/>
          <p:cNvGraphicFramePr>
            <a:graphicFrameLocks noGrp="1"/>
          </p:cNvGraphicFramePr>
          <p:nvPr>
            <p:extLst>
              <p:ext uri="{D42A27DB-BD31-4B8C-83A1-F6EECF244321}">
                <p14:modId xmlns:p14="http://schemas.microsoft.com/office/powerpoint/2010/main" val="638288217"/>
              </p:ext>
            </p:extLst>
          </p:nvPr>
        </p:nvGraphicFramePr>
        <p:xfrm>
          <a:off x="355601" y="1991757"/>
          <a:ext cx="856895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7" name="矩形 26"/>
          <p:cNvSpPr/>
          <p:nvPr/>
        </p:nvSpPr>
        <p:spPr>
          <a:xfrm>
            <a:off x="378090" y="2039914"/>
            <a:ext cx="90281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1,</a:t>
            </a:r>
          </a:p>
          <a:p>
            <a:pPr lvl="0"/>
            <a:r>
              <a:rPr lang="en-US" altLang="zh-TW" dirty="0">
                <a:solidFill>
                  <a:srgbClr val="000000"/>
                </a:solidFill>
                <a:latin typeface="Arial" panose="020B0604020202020204" pitchFamily="34" charset="0"/>
                <a:cs typeface="Arial" panose="020B0604020202020204" pitchFamily="34" charset="0"/>
              </a:rPr>
              <a:t>2020</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1461467" y="2053733"/>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7319656" y="2053733"/>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18,000</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2008316" y="2798937"/>
            <a:ext cx="5837934"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7988650" y="2828252"/>
            <a:ext cx="889987" cy="369332"/>
          </a:xfrm>
          <a:prstGeom prst="rect">
            <a:avLst/>
          </a:prstGeom>
        </p:spPr>
        <p:txBody>
          <a:bodyPr wrap="none">
            <a:spAutoFit/>
          </a:bodyPr>
          <a:lstStyle/>
          <a:p>
            <a:r>
              <a:rPr lang="en-US" altLang="zh-TW">
                <a:solidFill>
                  <a:srgbClr val="000000"/>
                </a:solidFill>
                <a:latin typeface="Arial" panose="020B0604020202020204" pitchFamily="34" charset="0"/>
                <a:cs typeface="Arial" panose="020B0604020202020204" pitchFamily="34" charset="0"/>
              </a:rPr>
              <a:t>17,000</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2014045" y="2451588"/>
            <a:ext cx="602427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Valuation Adjustment for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8116549" y="2445869"/>
            <a:ext cx="761747" cy="369332"/>
          </a:xfrm>
          <a:prstGeom prst="rect">
            <a:avLst/>
          </a:prstGeom>
        </p:spPr>
        <p:txBody>
          <a:bodyPr wrap="none">
            <a:spAutoFit/>
          </a:bodyPr>
          <a:lstStyle/>
          <a:p>
            <a:r>
              <a:rPr lang="en-US" altLang="zh-TW">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36" name="表格 35"/>
          <p:cNvGraphicFramePr>
            <a:graphicFrameLocks noGrp="1"/>
          </p:cNvGraphicFramePr>
          <p:nvPr>
            <p:extLst>
              <p:ext uri="{D42A27DB-BD31-4B8C-83A1-F6EECF244321}">
                <p14:modId xmlns:p14="http://schemas.microsoft.com/office/powerpoint/2010/main" val="4005616972"/>
              </p:ext>
            </p:extLst>
          </p:nvPr>
        </p:nvGraphicFramePr>
        <p:xfrm>
          <a:off x="372524" y="5033472"/>
          <a:ext cx="8568952" cy="1256233"/>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1132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51899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37" name="矩形 36"/>
          <p:cNvSpPr/>
          <p:nvPr/>
        </p:nvSpPr>
        <p:spPr>
          <a:xfrm>
            <a:off x="395013" y="5021478"/>
            <a:ext cx="90281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1,</a:t>
            </a:r>
          </a:p>
          <a:p>
            <a:pPr lvl="0"/>
            <a:r>
              <a:rPr lang="en-US" altLang="zh-TW" dirty="0">
                <a:solidFill>
                  <a:srgbClr val="000000"/>
                </a:solidFill>
                <a:latin typeface="Arial" panose="020B0604020202020204" pitchFamily="34" charset="0"/>
                <a:cs typeface="Arial" panose="020B0604020202020204" pitchFamily="34" charset="0"/>
              </a:rPr>
              <a:t>2020</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208641" y="5836154"/>
            <a:ext cx="5852440" cy="369332"/>
          </a:xfrm>
          <a:prstGeom prst="rect">
            <a:avLst/>
          </a:prstGeom>
          <a:solidFill>
            <a:srgbClr val="FFFF00"/>
          </a:solidFill>
        </p:spPr>
        <p:txBody>
          <a:bodyPr wrap="square">
            <a:spAutoFit/>
          </a:bodyPr>
          <a:lstStyle/>
          <a:p>
            <a:r>
              <a:rPr lang="en-US" altLang="zh-TW" dirty="0">
                <a:latin typeface="Arial" panose="020B0604020202020204" pitchFamily="34" charset="0"/>
                <a:cs typeface="Arial" panose="020B0604020202020204" pitchFamily="34" charset="0"/>
              </a:rPr>
              <a:t>Gain From Sale of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39" name="矩形 38"/>
          <p:cNvSpPr/>
          <p:nvPr/>
        </p:nvSpPr>
        <p:spPr>
          <a:xfrm>
            <a:off x="7330830" y="5281783"/>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40" name="矩形 39"/>
          <p:cNvSpPr/>
          <p:nvPr/>
        </p:nvSpPr>
        <p:spPr>
          <a:xfrm>
            <a:off x="1540092" y="5021478"/>
            <a:ext cx="559127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41" name="矩形 40"/>
          <p:cNvSpPr/>
          <p:nvPr/>
        </p:nvSpPr>
        <p:spPr>
          <a:xfrm>
            <a:off x="8168251" y="5905448"/>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文字方塊 20"/>
          <p:cNvSpPr txBox="1"/>
          <p:nvPr/>
        </p:nvSpPr>
        <p:spPr>
          <a:xfrm>
            <a:off x="8426374" y="66396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8013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7" grpId="0"/>
      <p:bldP spid="38" grpId="0" animBg="1"/>
      <p:bldP spid="39" grpId="0"/>
      <p:bldP spid="40" grpId="0"/>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en-US" altLang="zh-TW" b="1" dirty="0"/>
              <a:t>Stefan Company has a large portfolio of FVTOCI financial assets-debt. The entire portfolio was purchased on January 1 of 2018 for £500,000. The total market value of the securities in the portfolio was as follows on the indicated dates:</a:t>
            </a:r>
          </a:p>
          <a:p>
            <a:endParaRPr lang="en-US" altLang="zh-TW" b="1" dirty="0"/>
          </a:p>
          <a:p>
            <a:endParaRPr lang="en-US" altLang="zh-TW" b="1" dirty="0"/>
          </a:p>
          <a:p>
            <a:endParaRPr lang="en-US" altLang="zh-TW" b="1" dirty="0"/>
          </a:p>
          <a:p>
            <a:r>
              <a:rPr lang="en-US" altLang="zh-TW" b="1" dirty="0"/>
              <a:t>Make the journal entries required to record the purchase of the securities and the changes in value during 2018 and 2019.</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48</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355126162"/>
              </p:ext>
            </p:extLst>
          </p:nvPr>
        </p:nvGraphicFramePr>
        <p:xfrm>
          <a:off x="683568" y="3429000"/>
          <a:ext cx="7488832" cy="111252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gridCol w="6961112">
                  <a:extLst>
                    <a:ext uri="{9D8B030D-6E8A-4147-A177-3AD203B41FA5}">
                      <a16:colId xmlns:a16="http://schemas.microsoft.com/office/drawing/2014/main" val="20001"/>
                    </a:ext>
                  </a:extLst>
                </a:gridCol>
              </a:tblGrid>
              <a:tr h="370840">
                <a:tc>
                  <a:txBody>
                    <a:bodyPr/>
                    <a:lstStyle/>
                    <a:p>
                      <a:r>
                        <a:rPr lang="en-US" altLang="zh-TW" b="0" dirty="0">
                          <a:solidFill>
                            <a:schemeClr val="tx1"/>
                          </a:solidFill>
                          <a:latin typeface="Arial" panose="020B0604020202020204" pitchFamily="34" charset="0"/>
                          <a:cs typeface="Arial" panose="020B0604020202020204" pitchFamily="34" charset="0"/>
                        </a:rPr>
                        <a:t>1</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December 31, 2018: £575,000.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2</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December 31, 2019: £430,000.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3</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Stefan sold all securities on December 31, 2019.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8" name="文字方塊 7"/>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2162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a:p>
            <a:endParaRPr lang="zh-TW" altLang="en-US" dirty="0"/>
          </a:p>
        </p:txBody>
      </p:sp>
      <p:sp>
        <p:nvSpPr>
          <p:cNvPr id="4" name="投影片編號版面配置區 3"/>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49</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587420944"/>
              </p:ext>
            </p:extLst>
          </p:nvPr>
        </p:nvGraphicFramePr>
        <p:xfrm>
          <a:off x="743100" y="2079166"/>
          <a:ext cx="748883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765589" y="2127323"/>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1,</a:t>
            </a:r>
          </a:p>
          <a:p>
            <a:pPr lvl="0"/>
            <a:r>
              <a:rPr lang="en-US" altLang="zh-TW" dirty="0">
                <a:solidFill>
                  <a:srgbClr val="000000"/>
                </a:solidFill>
                <a:latin typeface="Arial" panose="020B0604020202020204" pitchFamily="34" charset="0"/>
                <a:cs typeface="Arial" panose="020B0604020202020204" pitchFamily="34" charset="0"/>
              </a:rPr>
              <a:t>2018</a:t>
            </a:r>
          </a:p>
        </p:txBody>
      </p:sp>
      <p:sp>
        <p:nvSpPr>
          <p:cNvPr id="12" name="矩形 11"/>
          <p:cNvSpPr/>
          <p:nvPr/>
        </p:nvSpPr>
        <p:spPr>
          <a:xfrm>
            <a:off x="1688258" y="2138345"/>
            <a:ext cx="347640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Assets—Debt</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13" name="矩形 12"/>
          <p:cNvSpPr/>
          <p:nvPr/>
        </p:nvSpPr>
        <p:spPr>
          <a:xfrm>
            <a:off x="6266529" y="2135970"/>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1917849" y="2436983"/>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7217891" y="243698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613792975"/>
              </p:ext>
            </p:extLst>
          </p:nvPr>
        </p:nvGraphicFramePr>
        <p:xfrm>
          <a:off x="755576" y="3356992"/>
          <a:ext cx="7488832" cy="128016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7" name="矩形 16"/>
          <p:cNvSpPr/>
          <p:nvPr/>
        </p:nvSpPr>
        <p:spPr>
          <a:xfrm>
            <a:off x="778065" y="3405149"/>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p>
        </p:txBody>
      </p:sp>
      <p:sp>
        <p:nvSpPr>
          <p:cNvPr id="18" name="矩形 17"/>
          <p:cNvSpPr/>
          <p:nvPr/>
        </p:nvSpPr>
        <p:spPr>
          <a:xfrm>
            <a:off x="1700734" y="3404797"/>
            <a:ext cx="3574761"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Valuation Adjustment for FVTOCI</a:t>
            </a:r>
          </a:p>
          <a:p>
            <a:r>
              <a:rPr lang="en-US" altLang="zh-TW" dirty="0">
                <a:latin typeface="Arial" panose="020B0604020202020204" pitchFamily="34" charset="0"/>
                <a:cs typeface="Arial" panose="020B0604020202020204" pitchFamily="34" charset="0"/>
              </a:rPr>
              <a:t>Financial Assets—Debt</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6403116" y="3677114"/>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75,000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1918047" y="3979553"/>
            <a:ext cx="4670760"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358607" y="4253025"/>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75,000</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1681862" y="2153179"/>
            <a:ext cx="6471666" cy="293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688258" y="2504049"/>
            <a:ext cx="6471666" cy="2509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1732013" y="4040084"/>
            <a:ext cx="6471666" cy="5370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732013" y="3423867"/>
            <a:ext cx="6471666" cy="5571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275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8"/>
                                        </p:tgtEl>
                                        <p:attrNameLst>
                                          <p:attrName>ppt_x</p:attrName>
                                        </p:attrNameLst>
                                      </p:cBhvr>
                                      <p:tavLst>
                                        <p:tav tm="0">
                                          <p:val>
                                            <p:strVal val="ppt_x"/>
                                          </p:val>
                                        </p:tav>
                                        <p:tav tm="100000">
                                          <p:val>
                                            <p:strVal val="ppt_x"/>
                                          </p:val>
                                        </p:tav>
                                      </p:tavLst>
                                    </p:anim>
                                    <p:anim calcmode="lin" valueType="num">
                                      <p:cBhvr additive="base">
                                        <p:cTn id="7" dur="500"/>
                                        <p:tgtEl>
                                          <p:spTgt spid="28"/>
                                        </p:tgtEl>
                                        <p:attrNameLst>
                                          <p:attrName>ppt_y</p:attrName>
                                        </p:attrNameLst>
                                      </p:cBhvr>
                                      <p:tavLst>
                                        <p:tav tm="0">
                                          <p:val>
                                            <p:strVal val="ppt_y"/>
                                          </p:val>
                                        </p:tav>
                                        <p:tav tm="100000">
                                          <p:val>
                                            <p:strVal val="1+ppt_h/2"/>
                                          </p:val>
                                        </p:tav>
                                      </p:tavLst>
                                    </p:anim>
                                    <p:set>
                                      <p:cBhvr>
                                        <p:cTn id="8" dur="1" fill="hold">
                                          <p:stCondLst>
                                            <p:cond delay="499"/>
                                          </p:stCondLst>
                                        </p:cTn>
                                        <p:tgtEl>
                                          <p:spTgt spid="2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9"/>
                                        </p:tgtEl>
                                        <p:attrNameLst>
                                          <p:attrName>ppt_x</p:attrName>
                                        </p:attrNameLst>
                                      </p:cBhvr>
                                      <p:tavLst>
                                        <p:tav tm="0">
                                          <p:val>
                                            <p:strVal val="ppt_x"/>
                                          </p:val>
                                        </p:tav>
                                        <p:tav tm="100000">
                                          <p:val>
                                            <p:strVal val="ppt_x"/>
                                          </p:val>
                                        </p:tav>
                                      </p:tavLst>
                                    </p:anim>
                                    <p:anim calcmode="lin" valueType="num">
                                      <p:cBhvr additive="base">
                                        <p:cTn id="11" dur="500"/>
                                        <p:tgtEl>
                                          <p:spTgt spid="29"/>
                                        </p:tgtEl>
                                        <p:attrNameLst>
                                          <p:attrName>ppt_y</p:attrName>
                                        </p:attrNameLst>
                                      </p:cBhvr>
                                      <p:tavLst>
                                        <p:tav tm="0">
                                          <p:val>
                                            <p:strVal val="ppt_y"/>
                                          </p:val>
                                        </p:tav>
                                        <p:tav tm="100000">
                                          <p:val>
                                            <p:strVal val="1+ppt_h/2"/>
                                          </p:val>
                                        </p:tav>
                                      </p:tavLst>
                                    </p:anim>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1"/>
                                        </p:tgtEl>
                                        <p:attrNameLst>
                                          <p:attrName>ppt_x</p:attrName>
                                        </p:attrNameLst>
                                      </p:cBhvr>
                                      <p:tavLst>
                                        <p:tav tm="0">
                                          <p:val>
                                            <p:strVal val="ppt_x"/>
                                          </p:val>
                                        </p:tav>
                                        <p:tav tm="100000">
                                          <p:val>
                                            <p:strVal val="ppt_x"/>
                                          </p:val>
                                        </p:tav>
                                      </p:tavLst>
                                    </p:anim>
                                    <p:anim calcmode="lin" valueType="num">
                                      <p:cBhvr additive="base">
                                        <p:cTn id="17" dur="500"/>
                                        <p:tgtEl>
                                          <p:spTgt spid="31"/>
                                        </p:tgtEl>
                                        <p:attrNameLst>
                                          <p:attrName>ppt_y</p:attrName>
                                        </p:attrNameLst>
                                      </p:cBhvr>
                                      <p:tavLst>
                                        <p:tav tm="0">
                                          <p:val>
                                            <p:strVal val="ppt_y"/>
                                          </p:val>
                                        </p:tav>
                                        <p:tav tm="100000">
                                          <p:val>
                                            <p:strVal val="1+ppt_h/2"/>
                                          </p:val>
                                        </p:tav>
                                      </p:tavLst>
                                    </p:anim>
                                    <p:set>
                                      <p:cBhvr>
                                        <p:cTn id="18" dur="1" fill="hold">
                                          <p:stCondLst>
                                            <p:cond delay="499"/>
                                          </p:stCondLst>
                                        </p:cTn>
                                        <p:tgtEl>
                                          <p:spTgt spid="31"/>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0"/>
                                        </p:tgtEl>
                                        <p:attrNameLst>
                                          <p:attrName>ppt_x</p:attrName>
                                        </p:attrNameLst>
                                      </p:cBhvr>
                                      <p:tavLst>
                                        <p:tav tm="0">
                                          <p:val>
                                            <p:strVal val="ppt_x"/>
                                          </p:val>
                                        </p:tav>
                                        <p:tav tm="100000">
                                          <p:val>
                                            <p:strVal val="ppt_x"/>
                                          </p:val>
                                        </p:tav>
                                      </p:tavLst>
                                    </p:anim>
                                    <p:anim calcmode="lin" valueType="num">
                                      <p:cBhvr additive="base">
                                        <p:cTn id="21" dur="500"/>
                                        <p:tgtEl>
                                          <p:spTgt spid="30"/>
                                        </p:tgtEl>
                                        <p:attrNameLst>
                                          <p:attrName>ppt_y</p:attrName>
                                        </p:attrNameLst>
                                      </p:cBhvr>
                                      <p:tavLst>
                                        <p:tav tm="0">
                                          <p:val>
                                            <p:strVal val="ppt_y"/>
                                          </p:val>
                                        </p:tav>
                                        <p:tav tm="100000">
                                          <p:val>
                                            <p:strVal val="1+ppt_h/2"/>
                                          </p:val>
                                        </p:tav>
                                      </p:tavLst>
                                    </p:anim>
                                    <p:set>
                                      <p:cBhvr>
                                        <p:cTn id="2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To purchase strategic resources.</a:t>
            </a:r>
          </a:p>
          <a:p>
            <a:r>
              <a:rPr lang="en-US" altLang="zh-TW" dirty="0"/>
              <a:t>To influence or even control another company’s operating decisions.</a:t>
            </a:r>
          </a:p>
          <a:p>
            <a:r>
              <a:rPr lang="en-US" altLang="zh-TW" dirty="0"/>
              <a:t>To diversify its product offerings.</a:t>
            </a:r>
          </a:p>
          <a:p>
            <a:r>
              <a:rPr lang="en-US" altLang="zh-TW" dirty="0"/>
              <a:t>Sometimes it is cheaper for one company to buy all or part of another company that has already expended the time and effort to develop the desired product or know-how.</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a:t>
            </a:fld>
            <a:endParaRPr lang="zh-TW" altLang="en-US" dirty="0"/>
          </a:p>
        </p:txBody>
      </p:sp>
      <p:sp>
        <p:nvSpPr>
          <p:cNvPr id="2" name="標題 1"/>
          <p:cNvSpPr>
            <a:spLocks noGrp="1"/>
          </p:cNvSpPr>
          <p:nvPr>
            <p:ph type="title"/>
          </p:nvPr>
        </p:nvSpPr>
        <p:spPr/>
        <p:txBody>
          <a:bodyPr/>
          <a:lstStyle/>
          <a:p>
            <a:pPr lvl="0"/>
            <a:r>
              <a:rPr lang="en-US" altLang="zh-TW" dirty="0"/>
              <a:t>Strategic Purpose</a:t>
            </a:r>
          </a:p>
        </p:txBody>
      </p:sp>
      <p:sp>
        <p:nvSpPr>
          <p:cNvPr id="7" name="文字方塊 6"/>
          <p:cNvSpPr txBox="1"/>
          <p:nvPr/>
        </p:nvSpPr>
        <p:spPr>
          <a:xfrm>
            <a:off x="8440316" y="6413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7030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a:p>
            <a:endParaRPr lang="zh-TW" altLang="en-US" dirty="0"/>
          </a:p>
        </p:txBody>
      </p:sp>
      <p:sp>
        <p:nvSpPr>
          <p:cNvPr id="4" name="投影片編號版面配置區 3"/>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3991236907"/>
              </p:ext>
            </p:extLst>
          </p:nvPr>
        </p:nvGraphicFramePr>
        <p:xfrm>
          <a:off x="883447" y="2120005"/>
          <a:ext cx="7502393"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3" name="矩形 22"/>
          <p:cNvSpPr/>
          <p:nvPr/>
        </p:nvSpPr>
        <p:spPr>
          <a:xfrm>
            <a:off x="905936" y="2168162"/>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24" name="矩形 23"/>
          <p:cNvSpPr/>
          <p:nvPr/>
        </p:nvSpPr>
        <p:spPr>
          <a:xfrm>
            <a:off x="1842165" y="2175423"/>
            <a:ext cx="4673815"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Assets—Debt</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6515981" y="2452487"/>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145,000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065019" y="2809358"/>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Assets—Debt</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7394631" y="308490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145,000</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1868117" y="2185828"/>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4" name="表格 33"/>
          <p:cNvGraphicFramePr>
            <a:graphicFrameLocks noGrp="1"/>
          </p:cNvGraphicFramePr>
          <p:nvPr>
            <p:extLst>
              <p:ext uri="{D42A27DB-BD31-4B8C-83A1-F6EECF244321}">
                <p14:modId xmlns:p14="http://schemas.microsoft.com/office/powerpoint/2010/main" val="4196964248"/>
              </p:ext>
            </p:extLst>
          </p:nvPr>
        </p:nvGraphicFramePr>
        <p:xfrm>
          <a:off x="871348" y="3616010"/>
          <a:ext cx="7488832" cy="128016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35" name="矩形 34"/>
          <p:cNvSpPr/>
          <p:nvPr/>
        </p:nvSpPr>
        <p:spPr>
          <a:xfrm>
            <a:off x="893837" y="3664167"/>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36" name="矩形 35"/>
          <p:cNvSpPr/>
          <p:nvPr/>
        </p:nvSpPr>
        <p:spPr>
          <a:xfrm>
            <a:off x="1842166" y="3675736"/>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6518283" y="368187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430,000</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065019" y="4529718"/>
            <a:ext cx="347640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Assets—Debt</a:t>
            </a:r>
            <a:endParaRPr lang="zh-TW" altLang="en-US" dirty="0">
              <a:latin typeface="Arial" panose="020B0604020202020204" pitchFamily="34" charset="0"/>
              <a:cs typeface="Arial" panose="020B0604020202020204" pitchFamily="34" charset="0"/>
            </a:endParaRPr>
          </a:p>
        </p:txBody>
      </p:sp>
      <p:sp>
        <p:nvSpPr>
          <p:cNvPr id="39" name="矩形 38"/>
          <p:cNvSpPr/>
          <p:nvPr/>
        </p:nvSpPr>
        <p:spPr>
          <a:xfrm>
            <a:off x="7394630" y="4527420"/>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1815412477"/>
              </p:ext>
            </p:extLst>
          </p:nvPr>
        </p:nvGraphicFramePr>
        <p:xfrm>
          <a:off x="880789" y="4973321"/>
          <a:ext cx="7502393"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41" name="矩形 40"/>
          <p:cNvSpPr/>
          <p:nvPr/>
        </p:nvSpPr>
        <p:spPr>
          <a:xfrm>
            <a:off x="912629" y="4990989"/>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43" name="矩形 42"/>
          <p:cNvSpPr/>
          <p:nvPr/>
        </p:nvSpPr>
        <p:spPr>
          <a:xfrm>
            <a:off x="7522870" y="5907787"/>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4" name="矩形 43"/>
          <p:cNvSpPr/>
          <p:nvPr/>
        </p:nvSpPr>
        <p:spPr>
          <a:xfrm>
            <a:off x="2065019" y="5631646"/>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Financial Assets—Debt</a:t>
            </a:r>
            <a:endParaRPr lang="zh-TW" altLang="en-US" dirty="0">
              <a:latin typeface="Arial" panose="020B0604020202020204" pitchFamily="34" charset="0"/>
              <a:cs typeface="Arial" panose="020B0604020202020204" pitchFamily="34" charset="0"/>
            </a:endParaRPr>
          </a:p>
        </p:txBody>
      </p:sp>
      <p:sp>
        <p:nvSpPr>
          <p:cNvPr id="46" name="矩形 45"/>
          <p:cNvSpPr/>
          <p:nvPr/>
        </p:nvSpPr>
        <p:spPr>
          <a:xfrm>
            <a:off x="1838561" y="4991788"/>
            <a:ext cx="3206968"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Losses From Sale of FVTOCI</a:t>
            </a:r>
          </a:p>
          <a:p>
            <a:r>
              <a:rPr lang="en-US" altLang="zh-TW" dirty="0">
                <a:latin typeface="Arial" panose="020B0604020202020204" pitchFamily="34" charset="0"/>
                <a:cs typeface="Arial" panose="020B0604020202020204" pitchFamily="34" charset="0"/>
              </a:rPr>
              <a:t>Financial Assets—Debt</a:t>
            </a:r>
            <a:endParaRPr lang="zh-TW" altLang="en-US" dirty="0">
              <a:latin typeface="Arial" panose="020B0604020202020204" pitchFamily="34" charset="0"/>
              <a:cs typeface="Arial" panose="020B0604020202020204" pitchFamily="34" charset="0"/>
            </a:endParaRPr>
          </a:p>
        </p:txBody>
      </p:sp>
      <p:sp>
        <p:nvSpPr>
          <p:cNvPr id="47" name="矩形 46"/>
          <p:cNvSpPr/>
          <p:nvPr/>
        </p:nvSpPr>
        <p:spPr>
          <a:xfrm>
            <a:off x="6644220" y="5270821"/>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8" name="矩形 47"/>
          <p:cNvSpPr/>
          <p:nvPr/>
        </p:nvSpPr>
        <p:spPr>
          <a:xfrm>
            <a:off x="1872819" y="2842587"/>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873245" y="3687082"/>
            <a:ext cx="6471666" cy="305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1873128" y="5056102"/>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868117" y="5719298"/>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839901" y="3966063"/>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Assets—Debt</a:t>
            </a:r>
            <a:endParaRPr lang="zh-TW" altLang="en-US" dirty="0">
              <a:latin typeface="Arial" panose="020B0604020202020204" pitchFamily="34" charset="0"/>
              <a:cs typeface="Arial" panose="020B0604020202020204" pitchFamily="34" charset="0"/>
            </a:endParaRPr>
          </a:p>
        </p:txBody>
      </p:sp>
      <p:sp>
        <p:nvSpPr>
          <p:cNvPr id="54" name="矩形 53"/>
          <p:cNvSpPr/>
          <p:nvPr/>
        </p:nvSpPr>
        <p:spPr>
          <a:xfrm>
            <a:off x="6644221" y="4243062"/>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9" name="矩形 48"/>
          <p:cNvSpPr/>
          <p:nvPr/>
        </p:nvSpPr>
        <p:spPr>
          <a:xfrm>
            <a:off x="1873128" y="4620255"/>
            <a:ext cx="6471666" cy="2613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873128" y="4042572"/>
            <a:ext cx="6471666" cy="5326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8426374" y="663967"/>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1972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
                                        </p:tgtEl>
                                        <p:attrNameLst>
                                          <p:attrName>ppt_x</p:attrName>
                                        </p:attrNameLst>
                                      </p:cBhvr>
                                      <p:tavLst>
                                        <p:tav tm="0">
                                          <p:val>
                                            <p:strVal val="ppt_x"/>
                                          </p:val>
                                        </p:tav>
                                        <p:tav tm="100000">
                                          <p:val>
                                            <p:strVal val="ppt_x"/>
                                          </p:val>
                                        </p:tav>
                                      </p:tavLst>
                                    </p:anim>
                                    <p:anim calcmode="lin" valueType="num">
                                      <p:cBhvr additive="base">
                                        <p:cTn id="7" dur="500"/>
                                        <p:tgtEl>
                                          <p:spTgt spid="32"/>
                                        </p:tgtEl>
                                        <p:attrNameLst>
                                          <p:attrName>ppt_y</p:attrName>
                                        </p:attrNameLst>
                                      </p:cBhvr>
                                      <p:tavLst>
                                        <p:tav tm="0">
                                          <p:val>
                                            <p:strVal val="ppt_y"/>
                                          </p:val>
                                        </p:tav>
                                        <p:tav tm="100000">
                                          <p:val>
                                            <p:strVal val="1+ppt_h/2"/>
                                          </p:val>
                                        </p:tav>
                                      </p:tavLst>
                                    </p:anim>
                                    <p:set>
                                      <p:cBhvr>
                                        <p:cTn id="8" dur="1" fill="hold">
                                          <p:stCondLst>
                                            <p:cond delay="499"/>
                                          </p:stCondLst>
                                        </p:cTn>
                                        <p:tgtEl>
                                          <p:spTgt spid="3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48"/>
                                        </p:tgtEl>
                                        <p:attrNameLst>
                                          <p:attrName>ppt_x</p:attrName>
                                        </p:attrNameLst>
                                      </p:cBhvr>
                                      <p:tavLst>
                                        <p:tav tm="0">
                                          <p:val>
                                            <p:strVal val="ppt_x"/>
                                          </p:val>
                                        </p:tav>
                                        <p:tav tm="100000">
                                          <p:val>
                                            <p:strVal val="ppt_x"/>
                                          </p:val>
                                        </p:tav>
                                      </p:tavLst>
                                    </p:anim>
                                    <p:anim calcmode="lin" valueType="num">
                                      <p:cBhvr additive="base">
                                        <p:cTn id="11" dur="500"/>
                                        <p:tgtEl>
                                          <p:spTgt spid="48"/>
                                        </p:tgtEl>
                                        <p:attrNameLst>
                                          <p:attrName>ppt_y</p:attrName>
                                        </p:attrNameLst>
                                      </p:cBhvr>
                                      <p:tavLst>
                                        <p:tav tm="0">
                                          <p:val>
                                            <p:strVal val="ppt_y"/>
                                          </p:val>
                                        </p:tav>
                                        <p:tav tm="100000">
                                          <p:val>
                                            <p:strVal val="1+ppt_h/2"/>
                                          </p:val>
                                        </p:tav>
                                      </p:tavLst>
                                    </p:anim>
                                    <p:set>
                                      <p:cBhvr>
                                        <p:cTn id="12" dur="1" fill="hold">
                                          <p:stCondLst>
                                            <p:cond delay="499"/>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50"/>
                                        </p:tgtEl>
                                        <p:attrNameLst>
                                          <p:attrName>ppt_x</p:attrName>
                                        </p:attrNameLst>
                                      </p:cBhvr>
                                      <p:tavLst>
                                        <p:tav tm="0">
                                          <p:val>
                                            <p:strVal val="ppt_x"/>
                                          </p:val>
                                        </p:tav>
                                        <p:tav tm="100000">
                                          <p:val>
                                            <p:strVal val="ppt_x"/>
                                          </p:val>
                                        </p:tav>
                                      </p:tavLst>
                                    </p:anim>
                                    <p:anim calcmode="lin" valueType="num">
                                      <p:cBhvr additive="base">
                                        <p:cTn id="17" dur="500"/>
                                        <p:tgtEl>
                                          <p:spTgt spid="50"/>
                                        </p:tgtEl>
                                        <p:attrNameLst>
                                          <p:attrName>ppt_y</p:attrName>
                                        </p:attrNameLst>
                                      </p:cBhvr>
                                      <p:tavLst>
                                        <p:tav tm="0">
                                          <p:val>
                                            <p:strVal val="ppt_y"/>
                                          </p:val>
                                        </p:tav>
                                        <p:tav tm="100000">
                                          <p:val>
                                            <p:strVal val="1+ppt_h/2"/>
                                          </p:val>
                                        </p:tav>
                                      </p:tavLst>
                                    </p:anim>
                                    <p:set>
                                      <p:cBhvr>
                                        <p:cTn id="18" dur="1" fill="hold">
                                          <p:stCondLst>
                                            <p:cond delay="499"/>
                                          </p:stCondLst>
                                        </p:cTn>
                                        <p:tgtEl>
                                          <p:spTgt spid="50"/>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49"/>
                                        </p:tgtEl>
                                        <p:attrNameLst>
                                          <p:attrName>ppt_x</p:attrName>
                                        </p:attrNameLst>
                                      </p:cBhvr>
                                      <p:tavLst>
                                        <p:tav tm="0">
                                          <p:val>
                                            <p:strVal val="ppt_x"/>
                                          </p:val>
                                        </p:tav>
                                        <p:tav tm="100000">
                                          <p:val>
                                            <p:strVal val="ppt_x"/>
                                          </p:val>
                                        </p:tav>
                                      </p:tavLst>
                                    </p:anim>
                                    <p:anim calcmode="lin" valueType="num">
                                      <p:cBhvr additive="base">
                                        <p:cTn id="21" dur="500"/>
                                        <p:tgtEl>
                                          <p:spTgt spid="49"/>
                                        </p:tgtEl>
                                        <p:attrNameLst>
                                          <p:attrName>ppt_y</p:attrName>
                                        </p:attrNameLst>
                                      </p:cBhvr>
                                      <p:tavLst>
                                        <p:tav tm="0">
                                          <p:val>
                                            <p:strVal val="ppt_y"/>
                                          </p:val>
                                        </p:tav>
                                        <p:tav tm="100000">
                                          <p:val>
                                            <p:strVal val="1+ppt_h/2"/>
                                          </p:val>
                                        </p:tav>
                                      </p:tavLst>
                                    </p:anim>
                                    <p:set>
                                      <p:cBhvr>
                                        <p:cTn id="22" dur="1" fill="hold">
                                          <p:stCondLst>
                                            <p:cond delay="499"/>
                                          </p:stCondLst>
                                        </p:cTn>
                                        <p:tgtEl>
                                          <p:spTgt spid="49"/>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55"/>
                                        </p:tgtEl>
                                        <p:attrNameLst>
                                          <p:attrName>ppt_x</p:attrName>
                                        </p:attrNameLst>
                                      </p:cBhvr>
                                      <p:tavLst>
                                        <p:tav tm="0">
                                          <p:val>
                                            <p:strVal val="ppt_x"/>
                                          </p:val>
                                        </p:tav>
                                        <p:tav tm="100000">
                                          <p:val>
                                            <p:strVal val="ppt_x"/>
                                          </p:val>
                                        </p:tav>
                                      </p:tavLst>
                                    </p:anim>
                                    <p:anim calcmode="lin" valueType="num">
                                      <p:cBhvr additive="base">
                                        <p:cTn id="25" dur="500"/>
                                        <p:tgtEl>
                                          <p:spTgt spid="55"/>
                                        </p:tgtEl>
                                        <p:attrNameLst>
                                          <p:attrName>ppt_y</p:attrName>
                                        </p:attrNameLst>
                                      </p:cBhvr>
                                      <p:tavLst>
                                        <p:tav tm="0">
                                          <p:val>
                                            <p:strVal val="ppt_y"/>
                                          </p:val>
                                        </p:tav>
                                        <p:tav tm="100000">
                                          <p:val>
                                            <p:strVal val="1+ppt_h/2"/>
                                          </p:val>
                                        </p:tav>
                                      </p:tavLst>
                                    </p:anim>
                                    <p:set>
                                      <p:cBhvr>
                                        <p:cTn id="26" dur="1" fill="hold">
                                          <p:stCondLst>
                                            <p:cond delay="499"/>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51"/>
                                        </p:tgtEl>
                                        <p:attrNameLst>
                                          <p:attrName>ppt_x</p:attrName>
                                        </p:attrNameLst>
                                      </p:cBhvr>
                                      <p:tavLst>
                                        <p:tav tm="0">
                                          <p:val>
                                            <p:strVal val="ppt_x"/>
                                          </p:val>
                                        </p:tav>
                                        <p:tav tm="100000">
                                          <p:val>
                                            <p:strVal val="ppt_x"/>
                                          </p:val>
                                        </p:tav>
                                      </p:tavLst>
                                    </p:anim>
                                    <p:anim calcmode="lin" valueType="num">
                                      <p:cBhvr additive="base">
                                        <p:cTn id="31" dur="500"/>
                                        <p:tgtEl>
                                          <p:spTgt spid="51"/>
                                        </p:tgtEl>
                                        <p:attrNameLst>
                                          <p:attrName>ppt_y</p:attrName>
                                        </p:attrNameLst>
                                      </p:cBhvr>
                                      <p:tavLst>
                                        <p:tav tm="0">
                                          <p:val>
                                            <p:strVal val="ppt_y"/>
                                          </p:val>
                                        </p:tav>
                                        <p:tav tm="100000">
                                          <p:val>
                                            <p:strVal val="1+ppt_h/2"/>
                                          </p:val>
                                        </p:tav>
                                      </p:tavLst>
                                    </p:anim>
                                    <p:set>
                                      <p:cBhvr>
                                        <p:cTn id="32" dur="1" fill="hold">
                                          <p:stCondLst>
                                            <p:cond delay="499"/>
                                          </p:stCondLst>
                                        </p:cTn>
                                        <p:tgtEl>
                                          <p:spTgt spid="5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52"/>
                                        </p:tgtEl>
                                        <p:attrNameLst>
                                          <p:attrName>ppt_x</p:attrName>
                                        </p:attrNameLst>
                                      </p:cBhvr>
                                      <p:tavLst>
                                        <p:tav tm="0">
                                          <p:val>
                                            <p:strVal val="ppt_x"/>
                                          </p:val>
                                        </p:tav>
                                        <p:tav tm="100000">
                                          <p:val>
                                            <p:strVal val="ppt_x"/>
                                          </p:val>
                                        </p:tav>
                                      </p:tavLst>
                                    </p:anim>
                                    <p:anim calcmode="lin" valueType="num">
                                      <p:cBhvr additive="base">
                                        <p:cTn id="35" dur="500"/>
                                        <p:tgtEl>
                                          <p:spTgt spid="52"/>
                                        </p:tgtEl>
                                        <p:attrNameLst>
                                          <p:attrName>ppt_y</p:attrName>
                                        </p:attrNameLst>
                                      </p:cBhvr>
                                      <p:tavLst>
                                        <p:tav tm="0">
                                          <p:val>
                                            <p:strVal val="ppt_y"/>
                                          </p:val>
                                        </p:tav>
                                        <p:tav tm="100000">
                                          <p:val>
                                            <p:strVal val="1+ppt_h/2"/>
                                          </p:val>
                                        </p:tav>
                                      </p:tavLst>
                                    </p:anim>
                                    <p:set>
                                      <p:cBhvr>
                                        <p:cTn id="36"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8" grpId="0" animBg="1"/>
      <p:bldP spid="50" grpId="0" animBg="1"/>
      <p:bldP spid="51" grpId="0" animBg="1"/>
      <p:bldP spid="52" grpId="0" animBg="1"/>
      <p:bldP spid="49" grpId="0" animBg="1"/>
      <p:bldP spid="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51</a:t>
            </a:fld>
            <a:endParaRPr lang="zh-TW" altLang="en-US" dirty="0"/>
          </a:p>
        </p:txBody>
      </p:sp>
      <p:sp>
        <p:nvSpPr>
          <p:cNvPr id="2" name="標題 1"/>
          <p:cNvSpPr>
            <a:spLocks noGrp="1"/>
          </p:cNvSpPr>
          <p:nvPr>
            <p:ph type="title"/>
          </p:nvPr>
        </p:nvSpPr>
        <p:spPr/>
        <p:txBody>
          <a:bodyPr/>
          <a:lstStyle/>
          <a:p>
            <a:r>
              <a:rPr lang="en-US" altLang="zh-TW" dirty="0"/>
              <a:t>Purchase of FVTPL Financial Assets</a:t>
            </a:r>
            <a:endParaRPr lang="zh-TW" altLang="en-US" dirty="0"/>
          </a:p>
        </p:txBody>
      </p:sp>
      <p:sp>
        <p:nvSpPr>
          <p:cNvPr id="3" name="內容版面配置區 2"/>
          <p:cNvSpPr>
            <a:spLocks noGrp="1"/>
          </p:cNvSpPr>
          <p:nvPr>
            <p:ph idx="1"/>
          </p:nvPr>
        </p:nvSpPr>
        <p:spPr/>
        <p:txBody>
          <a:bodyPr/>
          <a:lstStyle/>
          <a:p>
            <a:r>
              <a:rPr lang="en-US" altLang="zh-TW" dirty="0"/>
              <a:t>FVTPLs are initially measured at cost, which is the fair value of whatever was paid to buy the financial assets.</a:t>
            </a:r>
          </a:p>
          <a:p>
            <a:pPr lvl="1"/>
            <a:r>
              <a:rPr lang="en-US" altLang="zh-TW" dirty="0"/>
              <a:t>Transaction costs directly attributable to the purchase of FVTPLs can be included as investment costs, or recognized as expenses as incurred.</a:t>
            </a:r>
          </a:p>
          <a:p>
            <a:pPr lvl="1"/>
            <a:r>
              <a:rPr lang="en-US" altLang="zh-TW" dirty="0"/>
              <a:t>In this chapter, we expense transaction costs for FVTPL financial assets.</a:t>
            </a:r>
          </a:p>
          <a:p>
            <a:endParaRPr lang="en-US" altLang="zh-TW" dirty="0"/>
          </a:p>
          <a:p>
            <a:endParaRPr lang="zh-TW" altLang="en-US" dirty="0"/>
          </a:p>
        </p:txBody>
      </p:sp>
      <p:sp>
        <p:nvSpPr>
          <p:cNvPr id="7" name="矩形 6"/>
          <p:cNvSpPr/>
          <p:nvPr/>
        </p:nvSpPr>
        <p:spPr>
          <a:xfrm>
            <a:off x="3266927" y="78881"/>
            <a:ext cx="5891613"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Fair Value through Profit or Loss (FVTPL) Financial Assets</a:t>
            </a:r>
          </a:p>
        </p:txBody>
      </p:sp>
      <p:sp>
        <p:nvSpPr>
          <p:cNvPr id="9" name="文字方塊 8"/>
          <p:cNvSpPr txBox="1"/>
          <p:nvPr/>
        </p:nvSpPr>
        <p:spPr>
          <a:xfrm>
            <a:off x="8455657" y="78662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7828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On January 2, 2018, </a:t>
            </a:r>
            <a:r>
              <a:rPr lang="en-US" altLang="zh-TW" dirty="0" err="1"/>
              <a:t>Westhood</a:t>
            </a:r>
            <a:r>
              <a:rPr lang="en-US" altLang="zh-TW" dirty="0"/>
              <a:t> purchased one bond of ABM Inc. and 1,000 shares of </a:t>
            </a:r>
            <a:r>
              <a:rPr lang="en-US" altLang="zh-TW" dirty="0" err="1"/>
              <a:t>Jaquar</a:t>
            </a:r>
            <a:r>
              <a:rPr lang="en-US" altLang="zh-TW" dirty="0"/>
              <a:t> stock:</a:t>
            </a:r>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52</a:t>
            </a:fld>
            <a:endParaRPr lang="zh-TW" altLang="en-US" dirty="0"/>
          </a:p>
        </p:txBody>
      </p:sp>
      <p:sp>
        <p:nvSpPr>
          <p:cNvPr id="2" name="標題 1"/>
          <p:cNvSpPr>
            <a:spLocks noGrp="1"/>
          </p:cNvSpPr>
          <p:nvPr>
            <p:ph type="title"/>
          </p:nvPr>
        </p:nvSpPr>
        <p:spPr/>
        <p:txBody>
          <a:bodyPr/>
          <a:lstStyle/>
          <a:p>
            <a:r>
              <a:rPr lang="en-US" altLang="zh-TW" dirty="0"/>
              <a:t>Purchase of FVTPL Financial Assets</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53" y="2993566"/>
            <a:ext cx="8408020" cy="1027187"/>
          </a:xfrm>
          <a:prstGeom prst="rect">
            <a:avLst/>
          </a:prstGeom>
        </p:spPr>
      </p:pic>
      <p:sp>
        <p:nvSpPr>
          <p:cNvPr id="8" name="文字方塊 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1383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The initial entry to record the investments is as follows:</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53</a:t>
            </a:fld>
            <a:endParaRPr lang="zh-TW" altLang="en-US" dirty="0"/>
          </a:p>
        </p:txBody>
      </p:sp>
      <p:sp>
        <p:nvSpPr>
          <p:cNvPr id="2" name="標題 1"/>
          <p:cNvSpPr>
            <a:spLocks noGrp="1"/>
          </p:cNvSpPr>
          <p:nvPr>
            <p:ph type="title"/>
          </p:nvPr>
        </p:nvSpPr>
        <p:spPr/>
        <p:txBody>
          <a:bodyPr/>
          <a:lstStyle/>
          <a:p>
            <a:r>
              <a:rPr lang="en-US" altLang="zh-TW" dirty="0"/>
              <a:t>Purchase of FVTPL Financial Assets</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861916270"/>
              </p:ext>
            </p:extLst>
          </p:nvPr>
        </p:nvGraphicFramePr>
        <p:xfrm>
          <a:off x="461040" y="2780928"/>
          <a:ext cx="8431440"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704149">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2" name="矩形 11"/>
          <p:cNvSpPr/>
          <p:nvPr/>
        </p:nvSpPr>
        <p:spPr>
          <a:xfrm>
            <a:off x="483529" y="2829085"/>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2,</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1295170" y="2828733"/>
            <a:ext cx="3343800" cy="369332"/>
          </a:xfrm>
          <a:prstGeom prst="rect">
            <a:avLst/>
          </a:prstGeom>
        </p:spPr>
        <p:txBody>
          <a:bodyPr wrap="non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FVTPL Financial Assets—Debt</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14" name="矩形 13"/>
          <p:cNvSpPr/>
          <p:nvPr/>
        </p:nvSpPr>
        <p:spPr>
          <a:xfrm>
            <a:off x="1295170" y="3211196"/>
            <a:ext cx="349768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FVTPL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351979" y="2828733"/>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7234043" y="3228782"/>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27,500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1639719" y="3923764"/>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7993020" y="3923764"/>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33,100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1295170" y="3581785"/>
            <a:ext cx="182614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Brokerage Fees</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551335" y="3581785"/>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600</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文字方塊 22"/>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3499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Dividend (Equity) and Interest (Debt) Incomes</a:t>
            </a:r>
          </a:p>
          <a:p>
            <a:pPr lvl="1"/>
            <a:r>
              <a:rPr lang="en-US" altLang="zh-TW" dirty="0"/>
              <a:t>For </a:t>
            </a:r>
            <a:r>
              <a:rPr lang="en-US" altLang="zh-TW" b="1" dirty="0">
                <a:solidFill>
                  <a:schemeClr val="accent2">
                    <a:lumMod val="75000"/>
                  </a:schemeClr>
                </a:solidFill>
              </a:rPr>
              <a:t>FVTPL financial assets</a:t>
            </a:r>
            <a:r>
              <a:rPr lang="en-US" altLang="zh-TW" b="1" dirty="0">
                <a:solidFill>
                  <a:schemeClr val="accent2">
                    <a:lumMod val="75000"/>
                  </a:schemeClr>
                </a:solidFill>
                <a:ea typeface="新細明體" panose="02020500000000000000" pitchFamily="18" charset="-120"/>
              </a:rPr>
              <a:t>—</a:t>
            </a:r>
            <a:r>
              <a:rPr lang="en-US" altLang="zh-TW" b="1" dirty="0">
                <a:solidFill>
                  <a:schemeClr val="accent2">
                    <a:lumMod val="75000"/>
                  </a:schemeClr>
                </a:solidFill>
              </a:rPr>
              <a:t>equity</a:t>
            </a:r>
            <a:r>
              <a:rPr lang="en-US" altLang="zh-TW" dirty="0"/>
              <a:t>, cash dividends received during the investment periods are recognized as </a:t>
            </a:r>
            <a:r>
              <a:rPr lang="en-US" altLang="zh-TW" b="1" dirty="0">
                <a:solidFill>
                  <a:schemeClr val="accent2">
                    <a:lumMod val="75000"/>
                  </a:schemeClr>
                </a:solidFill>
              </a:rPr>
              <a:t>dividend revenue</a:t>
            </a:r>
            <a:r>
              <a:rPr lang="en-US" altLang="zh-TW" dirty="0"/>
              <a:t>. </a:t>
            </a:r>
          </a:p>
          <a:p>
            <a:pPr lvl="1"/>
            <a:r>
              <a:rPr lang="en-US" altLang="zh-TW" dirty="0"/>
              <a:t>For </a:t>
            </a:r>
            <a:r>
              <a:rPr lang="en-US" altLang="zh-TW" b="1" dirty="0">
                <a:solidFill>
                  <a:schemeClr val="accent2">
                    <a:lumMod val="75000"/>
                  </a:schemeClr>
                </a:solidFill>
              </a:rPr>
              <a:t>FVTPL financial assets—debt</a:t>
            </a:r>
            <a:r>
              <a:rPr lang="en-US" altLang="zh-TW" dirty="0"/>
              <a:t>, cash interest received periodically are recognized as </a:t>
            </a:r>
            <a:r>
              <a:rPr lang="en-US" altLang="zh-TW" b="1" dirty="0">
                <a:solidFill>
                  <a:schemeClr val="accent2">
                    <a:lumMod val="75000"/>
                  </a:schemeClr>
                </a:solidFill>
              </a:rPr>
              <a:t>interest revenue</a:t>
            </a:r>
            <a:r>
              <a:rPr lang="en-US" altLang="zh-TW" dirty="0"/>
              <a:t>.</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54</a:t>
            </a:fld>
            <a:endParaRPr lang="zh-TW" altLang="en-US" dirty="0"/>
          </a:p>
        </p:txBody>
      </p:sp>
      <p:sp>
        <p:nvSpPr>
          <p:cNvPr id="2" name="標題 1"/>
          <p:cNvSpPr>
            <a:spLocks noGrp="1"/>
          </p:cNvSpPr>
          <p:nvPr>
            <p:ph type="title"/>
          </p:nvPr>
        </p:nvSpPr>
        <p:spPr/>
        <p:txBody>
          <a:bodyPr/>
          <a:lstStyle/>
          <a:p>
            <a:r>
              <a:rPr lang="en-US" altLang="zh-TW" dirty="0"/>
              <a:t>Investment Revenue</a:t>
            </a:r>
            <a:endParaRPr lang="zh-TW" altLang="en-US" dirty="0"/>
          </a:p>
        </p:txBody>
      </p:sp>
      <p:sp>
        <p:nvSpPr>
          <p:cNvPr id="7" name="文字方塊 6"/>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754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Assume that ABM Inc. paid interest of </a:t>
            </a:r>
            <a:r>
              <a:rPr lang="en-US" altLang="zh-TW" dirty="0">
                <a:ea typeface="Arial Unicode MS" panose="020B0604020202020204" pitchFamily="34" charset="-120"/>
              </a:rPr>
              <a:t>£</a:t>
            </a:r>
            <a:r>
              <a:rPr lang="en-US" altLang="zh-TW" dirty="0"/>
              <a:t>225 on July 1, 2018 to </a:t>
            </a:r>
            <a:r>
              <a:rPr lang="en-US" altLang="zh-TW" dirty="0" err="1"/>
              <a:t>Westhood</a:t>
            </a:r>
            <a:r>
              <a:rPr lang="en-US" altLang="zh-TW" dirty="0"/>
              <a:t> and </a:t>
            </a:r>
            <a:r>
              <a:rPr lang="en-US" altLang="zh-TW" dirty="0" err="1"/>
              <a:t>Jaquar</a:t>
            </a:r>
            <a:r>
              <a:rPr lang="en-US" altLang="zh-TW" dirty="0"/>
              <a:t> paid dividends of </a:t>
            </a:r>
            <a:r>
              <a:rPr lang="en-US" altLang="zh-TW" dirty="0">
                <a:ea typeface="Arial Unicode MS" panose="020B0604020202020204" pitchFamily="34" charset="-120"/>
              </a:rPr>
              <a:t>£</a:t>
            </a:r>
            <a:r>
              <a:rPr lang="en-US" altLang="zh-TW" dirty="0"/>
              <a:t>825 to </a:t>
            </a:r>
            <a:r>
              <a:rPr lang="en-US" altLang="zh-TW" dirty="0" err="1"/>
              <a:t>Westhood</a:t>
            </a:r>
            <a:r>
              <a:rPr lang="en-US" altLang="zh-TW" dirty="0"/>
              <a:t> on November 11, 2018.</a:t>
            </a:r>
          </a:p>
          <a:p>
            <a:pPr lvl="1"/>
            <a:r>
              <a:rPr lang="en-US" altLang="zh-TW" dirty="0"/>
              <a:t>The appropriate journal entries to record the receipt of interest and dividends are:</a:t>
            </a:r>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55</a:t>
            </a:fld>
            <a:endParaRPr lang="zh-TW" altLang="en-US" dirty="0"/>
          </a:p>
        </p:txBody>
      </p:sp>
      <p:sp>
        <p:nvSpPr>
          <p:cNvPr id="10" name="標題 1"/>
          <p:cNvSpPr>
            <a:spLocks noGrp="1"/>
          </p:cNvSpPr>
          <p:nvPr>
            <p:ph type="title"/>
          </p:nvPr>
        </p:nvSpPr>
        <p:spPr/>
        <p:txBody>
          <a:bodyPr/>
          <a:lstStyle/>
          <a:p>
            <a:r>
              <a:rPr lang="en-US" altLang="zh-TW" dirty="0"/>
              <a:t>Investment Revenue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963868552"/>
              </p:ext>
            </p:extLst>
          </p:nvPr>
        </p:nvGraphicFramePr>
        <p:xfrm>
          <a:off x="1256001" y="4340425"/>
          <a:ext cx="675914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3185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4" name="矩形 13"/>
          <p:cNvSpPr/>
          <p:nvPr/>
        </p:nvSpPr>
        <p:spPr>
          <a:xfrm>
            <a:off x="1278490" y="4388582"/>
            <a:ext cx="89851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July. 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361867" y="4388230"/>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7" name="矩形 16"/>
          <p:cNvSpPr/>
          <p:nvPr/>
        </p:nvSpPr>
        <p:spPr>
          <a:xfrm>
            <a:off x="6638132" y="4388230"/>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225</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2706416" y="4671216"/>
            <a:ext cx="194155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7397398" y="466558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225</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2432879547"/>
              </p:ext>
            </p:extLst>
          </p:nvPr>
        </p:nvGraphicFramePr>
        <p:xfrm>
          <a:off x="1233995" y="5315920"/>
          <a:ext cx="675914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3185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2" name="矩形 21"/>
          <p:cNvSpPr/>
          <p:nvPr/>
        </p:nvSpPr>
        <p:spPr>
          <a:xfrm>
            <a:off x="1256484" y="5364077"/>
            <a:ext cx="1009635"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Nov. 11,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339861" y="536372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6638132" y="536189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825</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2684410" y="5646711"/>
            <a:ext cx="206979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Dividend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7413132" y="564671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825</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文字方塊 26"/>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00731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9" grpId="0"/>
      <p:bldP spid="20" grpId="0"/>
      <p:bldP spid="22" grpId="0"/>
      <p:bldP spid="23" grpId="0"/>
      <p:bldP spid="24" grpId="0"/>
      <p:bldP spid="25" grpId="0"/>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Valuation</a:t>
            </a:r>
          </a:p>
          <a:p>
            <a:pPr lvl="1"/>
            <a:r>
              <a:rPr lang="en-US" altLang="zh-TW" dirty="0"/>
              <a:t>FVTPLs are </a:t>
            </a:r>
            <a:r>
              <a:rPr lang="en-US" altLang="zh-TW" dirty="0" err="1"/>
              <a:t>remeasured</a:t>
            </a:r>
            <a:r>
              <a:rPr lang="en-US" altLang="zh-TW" dirty="0"/>
              <a:t> at fair value, subsequently with changes in fair value recognized in profit or loss.</a:t>
            </a:r>
          </a:p>
          <a:p>
            <a:pPr lvl="1"/>
            <a:r>
              <a:rPr lang="en-US" altLang="zh-TW" b="1" dirty="0">
                <a:solidFill>
                  <a:schemeClr val="accent2">
                    <a:lumMod val="75000"/>
                  </a:schemeClr>
                </a:solidFill>
              </a:rPr>
              <a:t>Valuation Adjustment for FVTPL Financial Assets.    </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56</a:t>
            </a:fld>
            <a:endParaRPr lang="zh-TW" altLang="en-US" dirty="0"/>
          </a:p>
        </p:txBody>
      </p:sp>
      <p:sp>
        <p:nvSpPr>
          <p:cNvPr id="2" name="標題 1"/>
          <p:cNvSpPr>
            <a:spLocks noGrp="1"/>
          </p:cNvSpPr>
          <p:nvPr>
            <p:ph type="title"/>
          </p:nvPr>
        </p:nvSpPr>
        <p:spPr/>
        <p:txBody>
          <a:bodyPr>
            <a:noAutofit/>
          </a:bodyPr>
          <a:lstStyle/>
          <a:p>
            <a:r>
              <a:rPr lang="en-US" altLang="zh-TW" dirty="0"/>
              <a:t>Adjustment of FVTPL Financial Assets </a:t>
            </a:r>
            <a:br>
              <a:rPr lang="en-US" altLang="zh-TW" dirty="0"/>
            </a:br>
            <a:r>
              <a:rPr lang="en-US" altLang="zh-TW" dirty="0"/>
              <a:t>to Fair Values</a:t>
            </a:r>
            <a:endParaRPr lang="zh-TW" altLang="en-US" dirty="0"/>
          </a:p>
        </p:txBody>
      </p:sp>
      <p:sp>
        <p:nvSpPr>
          <p:cNvPr id="7" name="文字方塊 6"/>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802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At the end of 2018, </a:t>
            </a:r>
            <a:r>
              <a:rPr lang="en-US" altLang="zh-TW" dirty="0" err="1"/>
              <a:t>Westhood</a:t>
            </a:r>
            <a:r>
              <a:rPr lang="en-US" altLang="zh-TW" dirty="0"/>
              <a:t> computed the market value of its FVTPL financial assets and compared the market value to the historical cost.</a:t>
            </a:r>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57</a:t>
            </a:fld>
            <a:endParaRPr lang="zh-TW" altLang="en-US" dirty="0"/>
          </a:p>
        </p:txBody>
      </p:sp>
      <p:sp>
        <p:nvSpPr>
          <p:cNvPr id="11" name="標題 1"/>
          <p:cNvSpPr>
            <a:spLocks noGrp="1"/>
          </p:cNvSpPr>
          <p:nvPr>
            <p:ph type="title"/>
          </p:nvPr>
        </p:nvSpPr>
        <p:spPr/>
        <p:txBody>
          <a:bodyPr>
            <a:noAutofit/>
          </a:bodyPr>
          <a:lstStyle/>
          <a:p>
            <a:r>
              <a:rPr lang="en-US" altLang="zh-TW" dirty="0"/>
              <a:t>Adjustment of FVTPL Financial Assets </a:t>
            </a:r>
            <a:br>
              <a:rPr lang="en-US" altLang="zh-TW" dirty="0"/>
            </a:br>
            <a:r>
              <a:rPr lang="en-US" altLang="zh-TW" dirty="0"/>
              <a:t>to Fair Values</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1" y="3347610"/>
            <a:ext cx="8650405" cy="1863324"/>
          </a:xfrm>
          <a:prstGeom prst="rect">
            <a:avLst/>
          </a:prstGeom>
        </p:spPr>
      </p:pic>
      <p:sp>
        <p:nvSpPr>
          <p:cNvPr id="8" name="文字方塊 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0099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The journal entries to record the changes in fair value:</a:t>
            </a:r>
          </a:p>
          <a:p>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58</a:t>
            </a:fld>
            <a:endParaRPr lang="zh-TW" altLang="en-US" dirty="0"/>
          </a:p>
        </p:txBody>
      </p:sp>
      <p:sp>
        <p:nvSpPr>
          <p:cNvPr id="10" name="標題 1"/>
          <p:cNvSpPr>
            <a:spLocks noGrp="1"/>
          </p:cNvSpPr>
          <p:nvPr>
            <p:ph type="title"/>
          </p:nvPr>
        </p:nvSpPr>
        <p:spPr/>
        <p:txBody>
          <a:bodyPr>
            <a:noAutofit/>
          </a:bodyPr>
          <a:lstStyle/>
          <a:p>
            <a:r>
              <a:rPr lang="en-US" altLang="zh-TW" dirty="0"/>
              <a:t>Adjustment of FVTPL Financial Assets </a:t>
            </a:r>
            <a:br>
              <a:rPr lang="en-US" altLang="zh-TW" dirty="0"/>
            </a:br>
            <a:r>
              <a:rPr lang="en-US" altLang="zh-TW" dirty="0"/>
              <a:t>to Fair Value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760582799"/>
              </p:ext>
            </p:extLst>
          </p:nvPr>
        </p:nvGraphicFramePr>
        <p:xfrm>
          <a:off x="734799" y="2827295"/>
          <a:ext cx="7416824" cy="137160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689533">
                  <a:extLst>
                    <a:ext uri="{9D8B030D-6E8A-4147-A177-3AD203B41FA5}">
                      <a16:colId xmlns:a16="http://schemas.microsoft.com/office/drawing/2014/main" val="20003"/>
                    </a:ext>
                  </a:extLst>
                </a:gridCol>
              </a:tblGrid>
              <a:tr h="328031">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28031">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574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4" name="矩形 13"/>
          <p:cNvSpPr/>
          <p:nvPr/>
        </p:nvSpPr>
        <p:spPr>
          <a:xfrm>
            <a:off x="757288" y="2875452"/>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840665" y="2875100"/>
            <a:ext cx="4459491"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Losses on FVTPL Financial Assets—Debt</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6811299" y="2882120"/>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2200304" y="3248430"/>
            <a:ext cx="4709922"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a:t>
            </a:r>
            <a:r>
              <a:rPr lang="en-US" altLang="zh-TW">
                <a:latin typeface="Arial" panose="020B0604020202020204" pitchFamily="34" charset="0"/>
                <a:cs typeface="Arial" panose="020B0604020202020204" pitchFamily="34" charset="0"/>
              </a:rPr>
              <a:t>for FVTPL Financial </a:t>
            </a:r>
            <a:r>
              <a:rPr lang="en-US" altLang="zh-TW" dirty="0">
                <a:latin typeface="Arial" panose="020B0604020202020204" pitchFamily="34" charset="0"/>
                <a:cs typeface="Arial" panose="020B0604020202020204" pitchFamily="34" charset="0"/>
              </a:rPr>
              <a:t>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544955" y="3391612"/>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1043880685"/>
              </p:ext>
            </p:extLst>
          </p:nvPr>
        </p:nvGraphicFramePr>
        <p:xfrm>
          <a:off x="734799" y="4332089"/>
          <a:ext cx="7416824" cy="137160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689533">
                  <a:extLst>
                    <a:ext uri="{9D8B030D-6E8A-4147-A177-3AD203B41FA5}">
                      <a16:colId xmlns:a16="http://schemas.microsoft.com/office/drawing/2014/main" val="20003"/>
                    </a:ext>
                  </a:extLst>
                </a:gridCol>
              </a:tblGrid>
              <a:tr h="3302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302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5689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6" name="矩形 25"/>
          <p:cNvSpPr/>
          <p:nvPr/>
        </p:nvSpPr>
        <p:spPr>
          <a:xfrm>
            <a:off x="757288" y="4380246"/>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1840666" y="4379894"/>
            <a:ext cx="4787464"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a:t>
            </a:r>
            <a:r>
              <a:rPr lang="en-US" altLang="zh-TW">
                <a:latin typeface="Arial" panose="020B0604020202020204" pitchFamily="34" charset="0"/>
                <a:cs typeface="Arial" panose="020B0604020202020204" pitchFamily="34" charset="0"/>
              </a:rPr>
              <a:t>for FVTPL Financial </a:t>
            </a:r>
            <a:r>
              <a:rPr lang="en-US" altLang="zh-TW" dirty="0">
                <a:latin typeface="Arial" panose="020B0604020202020204" pitchFamily="34" charset="0"/>
                <a:cs typeface="Arial" panose="020B0604020202020204" pitchFamily="34" charset="0"/>
              </a:rPr>
              <a:t>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6628755" y="4618064"/>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2,000</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2200304" y="4987396"/>
            <a:ext cx="4709922"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Gains on FVTPL Financial Assets—Equity</a:t>
            </a:r>
            <a:endParaRPr lang="zh-TW" altLang="en-US" dirty="0">
              <a:latin typeface="Arial" panose="020B0604020202020204" pitchFamily="34" charset="0"/>
              <a:cs typeface="Arial" panose="020B0604020202020204" pitchFamily="34" charset="0"/>
            </a:endParaRPr>
          </a:p>
        </p:txBody>
      </p:sp>
      <p:sp>
        <p:nvSpPr>
          <p:cNvPr id="30" name="矩形 29"/>
          <p:cNvSpPr/>
          <p:nvPr/>
        </p:nvSpPr>
        <p:spPr>
          <a:xfrm>
            <a:off x="7390502" y="4994448"/>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文字方塊 19"/>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5539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6" grpId="0"/>
      <p:bldP spid="27" grpId="0"/>
      <p:bldP spid="28" grpId="0"/>
      <p:bldP spid="29" grpId="0"/>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Statement of Comprehensive Income</a:t>
            </a:r>
            <a:endParaRPr lang="zh-TW" altLang="en-US" b="1" dirty="0">
              <a:solidFill>
                <a:srgbClr val="E0A654"/>
              </a:solidFill>
            </a:endParaRP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59</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68" y="2184763"/>
            <a:ext cx="8062332" cy="2830987"/>
          </a:xfrm>
          <a:prstGeom prst="rect">
            <a:avLst/>
          </a:prstGeom>
        </p:spPr>
      </p:pic>
      <p:sp>
        <p:nvSpPr>
          <p:cNvPr id="8" name="文字方塊 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920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a:t>
            </a:fld>
            <a:endParaRPr lang="zh-TW" altLang="en-US" dirty="0"/>
          </a:p>
        </p:txBody>
      </p:sp>
      <p:sp>
        <p:nvSpPr>
          <p:cNvPr id="2" name="標題 1"/>
          <p:cNvSpPr>
            <a:spLocks noGrp="1"/>
          </p:cNvSpPr>
          <p:nvPr>
            <p:ph type="title"/>
          </p:nvPr>
        </p:nvSpPr>
        <p:spPr/>
        <p:txBody>
          <a:bodyPr/>
          <a:lstStyle/>
          <a:p>
            <a:r>
              <a:rPr lang="en-US" altLang="zh-TW" dirty="0"/>
              <a:t>Debt and Equity Securities </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E0A654"/>
                </a:solidFill>
              </a:rPr>
              <a:t>Debt Securities  </a:t>
            </a:r>
          </a:p>
          <a:p>
            <a:pPr lvl="1"/>
            <a:r>
              <a:rPr lang="en-US" altLang="zh-TW" dirty="0"/>
              <a:t>Financial instruments that carry the promise of interest payments and the repayment of principal.</a:t>
            </a:r>
          </a:p>
          <a:p>
            <a:pPr lvl="1"/>
            <a:r>
              <a:rPr lang="en-US" altLang="zh-TW" dirty="0"/>
              <a:t>E.g. Bonds. </a:t>
            </a:r>
          </a:p>
          <a:p>
            <a:pPr lvl="1"/>
            <a:r>
              <a:rPr lang="en-US" altLang="zh-TW" dirty="0"/>
              <a:t>If the issuing corporation gets into financial difficulty, investors in corporate debt securities have priority over investors in equity securities.</a:t>
            </a:r>
          </a:p>
          <a:p>
            <a:endParaRPr lang="zh-TW" altLang="en-US" dirty="0"/>
          </a:p>
        </p:txBody>
      </p:sp>
      <p:sp>
        <p:nvSpPr>
          <p:cNvPr id="7" name="矩形 6"/>
          <p:cNvSpPr/>
          <p:nvPr/>
        </p:nvSpPr>
        <p:spPr>
          <a:xfrm>
            <a:off x="6832416" y="107798"/>
            <a:ext cx="2318263"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Classifying a Security</a:t>
            </a:r>
          </a:p>
        </p:txBody>
      </p:sp>
      <p:sp>
        <p:nvSpPr>
          <p:cNvPr id="9" name="文字方塊 8"/>
          <p:cNvSpPr txBox="1"/>
          <p:nvPr/>
        </p:nvSpPr>
        <p:spPr>
          <a:xfrm>
            <a:off x="8434956" y="7903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982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Balance Sheet</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60</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 y="2139067"/>
            <a:ext cx="8240751" cy="3045495"/>
          </a:xfrm>
          <a:prstGeom prst="rect">
            <a:avLst/>
          </a:prstGeom>
        </p:spPr>
      </p:pic>
      <p:sp>
        <p:nvSpPr>
          <p:cNvPr id="8" name="文字方塊 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4584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Suppose that </a:t>
            </a:r>
            <a:r>
              <a:rPr lang="en-US" altLang="zh-TW" dirty="0" err="1"/>
              <a:t>Westhood</a:t>
            </a:r>
            <a:r>
              <a:rPr lang="en-US" altLang="zh-TW" dirty="0"/>
              <a:t> sold all of its investment in debts for £5,200 on March 15, 2019.</a:t>
            </a:r>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61</a:t>
            </a:fld>
            <a:endParaRPr lang="zh-TW" altLang="en-US" dirty="0"/>
          </a:p>
        </p:txBody>
      </p:sp>
      <p:sp>
        <p:nvSpPr>
          <p:cNvPr id="10" name="標題 1"/>
          <p:cNvSpPr>
            <a:spLocks noGrp="1"/>
          </p:cNvSpPr>
          <p:nvPr>
            <p:ph type="title"/>
          </p:nvPr>
        </p:nvSpPr>
        <p:spPr/>
        <p:txBody>
          <a:bodyPr/>
          <a:lstStyle/>
          <a:p>
            <a:r>
              <a:rPr lang="en-US" altLang="zh-TW" dirty="0"/>
              <a:t>Sale of FVTPL Financial Assets</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931702944"/>
              </p:ext>
            </p:extLst>
          </p:nvPr>
        </p:nvGraphicFramePr>
        <p:xfrm>
          <a:off x="355601" y="2965477"/>
          <a:ext cx="8568952" cy="137160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1951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1951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55055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4" name="矩形 13"/>
          <p:cNvSpPr/>
          <p:nvPr/>
        </p:nvSpPr>
        <p:spPr>
          <a:xfrm>
            <a:off x="378090" y="3013634"/>
            <a:ext cx="1018292"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Mar</a:t>
            </a:r>
            <a:r>
              <a:rPr lang="en-US" altLang="zh-TW">
                <a:solidFill>
                  <a:srgbClr val="000000"/>
                </a:solidFill>
                <a:latin typeface="Arial" panose="020B0604020202020204" pitchFamily="34" charset="0"/>
                <a:cs typeface="Arial" panose="020B0604020202020204" pitchFamily="34" charset="0"/>
              </a:rPr>
              <a:t>. 15,</a:t>
            </a:r>
            <a:endParaRPr lang="en-US" altLang="zh-TW" dirty="0">
              <a:solidFill>
                <a:srgbClr val="000000"/>
              </a:solidFill>
              <a:latin typeface="Arial" panose="020B0604020202020204" pitchFamily="34" charset="0"/>
              <a:cs typeface="Arial" panose="020B0604020202020204" pitchFamily="34" charset="0"/>
            </a:endParaRP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461467" y="3080188"/>
            <a:ext cx="6029451"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FVTPL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690435" y="3081209"/>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400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1899639" y="3611050"/>
            <a:ext cx="5591279"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Gains </a:t>
            </a:r>
            <a:r>
              <a:rPr lang="en-US" altLang="zh-TW">
                <a:latin typeface="Arial" panose="020B0604020202020204" pitchFamily="34" charset="0"/>
                <a:cs typeface="Arial" panose="020B0604020202020204" pitchFamily="34" charset="0"/>
              </a:rPr>
              <a:t>on FVTPL Financial </a:t>
            </a:r>
            <a:r>
              <a:rPr lang="en-US" altLang="zh-TW" dirty="0">
                <a:latin typeface="Arial" panose="020B0604020202020204" pitchFamily="34" charset="0"/>
                <a:cs typeface="Arial" panose="020B0604020202020204" pitchFamily="34" charset="0"/>
              </a:rPr>
              <a:t>Assets—Debt</a:t>
            </a:r>
            <a:endParaRPr lang="zh-TW" altLang="en-US" dirty="0">
              <a:latin typeface="Arial" panose="020B0604020202020204" pitchFamily="34" charset="0"/>
              <a:cs typeface="Arial" panose="020B0604020202020204" pitchFamily="34" charset="0"/>
            </a:endParaRPr>
          </a:p>
        </p:txBody>
      </p:sp>
      <p:sp>
        <p:nvSpPr>
          <p:cNvPr id="18" name="矩形 17"/>
          <p:cNvSpPr/>
          <p:nvPr/>
        </p:nvSpPr>
        <p:spPr>
          <a:xfrm>
            <a:off x="8315864" y="3661949"/>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9" name="表格 18"/>
          <p:cNvGraphicFramePr>
            <a:graphicFrameLocks noGrp="1"/>
          </p:cNvGraphicFramePr>
          <p:nvPr>
            <p:extLst>
              <p:ext uri="{D42A27DB-BD31-4B8C-83A1-F6EECF244321}">
                <p14:modId xmlns:p14="http://schemas.microsoft.com/office/powerpoint/2010/main" val="588846433"/>
              </p:ext>
            </p:extLst>
          </p:nvPr>
        </p:nvGraphicFramePr>
        <p:xfrm>
          <a:off x="355601" y="4470271"/>
          <a:ext cx="856895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0" name="矩形 19"/>
          <p:cNvSpPr/>
          <p:nvPr/>
        </p:nvSpPr>
        <p:spPr>
          <a:xfrm>
            <a:off x="378090" y="4518428"/>
            <a:ext cx="1018292"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Mar</a:t>
            </a:r>
            <a:r>
              <a:rPr lang="en-US" altLang="zh-TW">
                <a:solidFill>
                  <a:srgbClr val="000000"/>
                </a:solidFill>
                <a:latin typeface="Arial" panose="020B0604020202020204" pitchFamily="34" charset="0"/>
                <a:cs typeface="Arial" panose="020B0604020202020204" pitchFamily="34" charset="0"/>
              </a:rPr>
              <a:t>. 15,</a:t>
            </a:r>
            <a:endParaRPr lang="en-US" altLang="zh-TW" dirty="0">
              <a:solidFill>
                <a:srgbClr val="000000"/>
              </a:solidFill>
              <a:latin typeface="Arial" panose="020B0604020202020204" pitchFamily="34" charset="0"/>
              <a:cs typeface="Arial" panose="020B0604020202020204" pitchFamily="34" charset="0"/>
            </a:endParaRP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1461467" y="4532247"/>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7514703" y="4530761"/>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5,200</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1676769" y="5157770"/>
            <a:ext cx="5837934"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FVTPL Financial Assets—Debt</a:t>
            </a:r>
            <a:endParaRPr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8349003" y="5183839"/>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200</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1676769" y="4827101"/>
            <a:ext cx="3343800" cy="369332"/>
          </a:xfrm>
          <a:prstGeom prst="rect">
            <a:avLst/>
          </a:prstGeom>
        </p:spPr>
        <p:txBody>
          <a:bodyPr wrap="non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FVTPL Financial Assets—Debt</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26" name="矩形 25"/>
          <p:cNvSpPr/>
          <p:nvPr/>
        </p:nvSpPr>
        <p:spPr>
          <a:xfrm>
            <a:off x="8156643" y="4845972"/>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a:t>
            </a:r>
            <a:endParaRPr lang="zh-TW" altLang="en-US" dirty="0">
              <a:solidFill>
                <a:srgbClr val="000000"/>
              </a:solidFill>
              <a:latin typeface="Arial" panose="020B0604020202020204" pitchFamily="34" charset="0"/>
              <a:cs typeface="Arial" panose="020B0604020202020204" pitchFamily="34" charset="0"/>
            </a:endParaRPr>
          </a:p>
        </p:txBody>
      </p:sp>
      <p:grpSp>
        <p:nvGrpSpPr>
          <p:cNvPr id="2" name="群組 1"/>
          <p:cNvGrpSpPr/>
          <p:nvPr/>
        </p:nvGrpSpPr>
        <p:grpSpPr>
          <a:xfrm>
            <a:off x="5581283" y="5527101"/>
            <a:ext cx="2213807" cy="852889"/>
            <a:chOff x="5672109" y="5379574"/>
            <a:chExt cx="2663898" cy="1001800"/>
          </a:xfrm>
          <a:solidFill>
            <a:schemeClr val="accent4">
              <a:lumMod val="40000"/>
              <a:lumOff val="60000"/>
            </a:schemeClr>
          </a:solidFill>
          <a:effectLst>
            <a:outerShdw blurRad="50800" dist="38100" dir="2700000" algn="tl" rotWithShape="0">
              <a:prstClr val="black">
                <a:alpha val="40000"/>
              </a:prstClr>
            </a:outerShdw>
          </a:effectLst>
        </p:grpSpPr>
        <p:sp>
          <p:nvSpPr>
            <p:cNvPr id="27" name="直線圖說文字 1 26"/>
            <p:cNvSpPr/>
            <p:nvPr/>
          </p:nvSpPr>
          <p:spPr>
            <a:xfrm>
              <a:off x="5672109" y="5379574"/>
              <a:ext cx="2663898" cy="1001800"/>
            </a:xfrm>
            <a:prstGeom prst="borderCallout1">
              <a:avLst>
                <a:gd name="adj1" fmla="val 26337"/>
                <a:gd name="adj2" fmla="val -335"/>
                <a:gd name="adj3" fmla="val -7935"/>
                <a:gd name="adj4" fmla="val -19928"/>
              </a:avLst>
            </a:prstGeom>
            <a:solidFill>
              <a:srgbClr val="FFE699"/>
            </a:solidFill>
            <a:ln w="952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31" name="直線接點 30"/>
            <p:cNvCxnSpPr/>
            <p:nvPr/>
          </p:nvCxnSpPr>
          <p:spPr>
            <a:xfrm>
              <a:off x="6173116" y="5556926"/>
              <a:ext cx="1728192" cy="0"/>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093006" y="5556926"/>
              <a:ext cx="0" cy="778277"/>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7107968" y="5514747"/>
              <a:ext cx="633069" cy="397664"/>
            </a:xfrm>
            <a:prstGeom prst="rect">
              <a:avLst/>
            </a:prstGeom>
            <a:noFill/>
            <a:ln w="9525">
              <a:noFill/>
            </a:ln>
          </p:spPr>
          <p:txBody>
            <a:bodyPr wrap="none" rtlCol="0">
              <a:spAutoFit/>
            </a:bodyPr>
            <a:lstStyle/>
            <a:p>
              <a:r>
                <a:rPr lang="en-US" altLang="zh-TW" sz="1600" dirty="0">
                  <a:latin typeface="Arial" panose="020B0604020202020204" pitchFamily="34" charset="0"/>
                  <a:cs typeface="Arial" panose="020B0604020202020204" pitchFamily="34" charset="0"/>
                </a:rPr>
                <a:t>200</a:t>
              </a:r>
              <a:endParaRPr lang="zh-TW" altLang="en-US" dirty="0">
                <a:latin typeface="Arial" panose="020B0604020202020204" pitchFamily="34" charset="0"/>
                <a:cs typeface="Arial" panose="020B0604020202020204" pitchFamily="34" charset="0"/>
              </a:endParaRPr>
            </a:p>
          </p:txBody>
        </p:sp>
        <p:sp>
          <p:nvSpPr>
            <p:cNvPr id="40" name="文字方塊 39"/>
            <p:cNvSpPr txBox="1"/>
            <p:nvPr/>
          </p:nvSpPr>
          <p:spPr>
            <a:xfrm>
              <a:off x="6474352" y="5681818"/>
              <a:ext cx="633069" cy="397664"/>
            </a:xfrm>
            <a:prstGeom prst="rect">
              <a:avLst/>
            </a:prstGeom>
            <a:noFill/>
            <a:ln w="9525">
              <a:noFill/>
            </a:ln>
          </p:spPr>
          <p:txBody>
            <a:bodyPr wrap="none" rtlCol="0">
              <a:spAutoFit/>
            </a:bodyPr>
            <a:lstStyle/>
            <a:p>
              <a:r>
                <a:rPr lang="en-US" altLang="zh-TW" sz="1600" dirty="0">
                  <a:latin typeface="Arial" panose="020B0604020202020204" pitchFamily="34" charset="0"/>
                  <a:cs typeface="Arial" panose="020B0604020202020204" pitchFamily="34" charset="0"/>
                </a:rPr>
                <a:t>400</a:t>
              </a:r>
              <a:endParaRPr lang="zh-TW" altLang="en-US" sz="1600" dirty="0">
                <a:latin typeface="Arial" panose="020B0604020202020204" pitchFamily="34" charset="0"/>
                <a:cs typeface="Arial" panose="020B0604020202020204" pitchFamily="34" charset="0"/>
              </a:endParaRPr>
            </a:p>
          </p:txBody>
        </p:sp>
        <p:cxnSp>
          <p:nvCxnSpPr>
            <p:cNvPr id="43" name="直線接點 42"/>
            <p:cNvCxnSpPr/>
            <p:nvPr/>
          </p:nvCxnSpPr>
          <p:spPr>
            <a:xfrm>
              <a:off x="6164106" y="5988974"/>
              <a:ext cx="1728192" cy="0"/>
            </a:xfrm>
            <a:prstGeom prst="line">
              <a:avLst/>
            </a:prstGeom>
            <a:grpFill/>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474352" y="5951477"/>
              <a:ext cx="633069" cy="397664"/>
            </a:xfrm>
            <a:prstGeom prst="rect">
              <a:avLst/>
            </a:prstGeom>
            <a:noFill/>
            <a:ln w="9525">
              <a:noFill/>
            </a:ln>
          </p:spPr>
          <p:txBody>
            <a:bodyPr wrap="none" rtlCol="0">
              <a:spAutoFit/>
            </a:bodyPr>
            <a:lstStyle/>
            <a:p>
              <a:r>
                <a:rPr lang="en-US" altLang="zh-TW" sz="1600" dirty="0">
                  <a:latin typeface="Arial" panose="020B0604020202020204" pitchFamily="34" charset="0"/>
                  <a:cs typeface="Arial" panose="020B0604020202020204" pitchFamily="34" charset="0"/>
                </a:rPr>
                <a:t>200</a:t>
              </a:r>
              <a:endParaRPr lang="zh-TW" altLang="en-US" sz="1600" dirty="0">
                <a:latin typeface="Arial" panose="020B0604020202020204" pitchFamily="34" charset="0"/>
                <a:cs typeface="Arial" panose="020B0604020202020204" pitchFamily="34" charset="0"/>
              </a:endParaRPr>
            </a:p>
          </p:txBody>
        </p:sp>
      </p:grpSp>
      <p:sp>
        <p:nvSpPr>
          <p:cNvPr id="29" name="文字方塊 28"/>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382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0" grpId="0"/>
      <p:bldP spid="21" grpId="0"/>
      <p:bldP spid="22" grpId="0"/>
      <p:bldP spid="23" grpId="0"/>
      <p:bldP spid="24" grpId="0"/>
      <p:bldP spid="25" grpId="0"/>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Using the characteristics of Security A below, make all journal entries necessary in 2018 to account for the purchase, recognition of interest revenue, and sale of Security A.</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62</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030108594"/>
              </p:ext>
            </p:extLst>
          </p:nvPr>
        </p:nvGraphicFramePr>
        <p:xfrm>
          <a:off x="842811" y="3254529"/>
          <a:ext cx="7488832" cy="249428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gridCol w="6961112">
                  <a:extLst>
                    <a:ext uri="{9D8B030D-6E8A-4147-A177-3AD203B41FA5}">
                      <a16:colId xmlns:a16="http://schemas.microsoft.com/office/drawing/2014/main" val="20001"/>
                    </a:ext>
                  </a:extLst>
                </a:gridCol>
              </a:tblGrid>
              <a:tr h="370840">
                <a:tc>
                  <a:txBody>
                    <a:bodyPr/>
                    <a:lstStyle/>
                    <a:p>
                      <a:r>
                        <a:rPr lang="en-US" altLang="zh-TW" b="0" dirty="0">
                          <a:solidFill>
                            <a:schemeClr val="tx1"/>
                          </a:solidFill>
                          <a:latin typeface="Arial" panose="020B0604020202020204" pitchFamily="34" charset="0"/>
                          <a:cs typeface="Arial" panose="020B0604020202020204" pitchFamily="34" charset="0"/>
                        </a:rPr>
                        <a:t>1</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Purchased Security A (FVTPL) for $1,000 on January 1, 2018.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2</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Security A is a debt security.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3</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Annual interest rate on Security A is 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4</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Received annual interest, in cash, on December 31, 2018.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5</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On December 31, 2018, after receiving interest, Security A is valued for $950.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6</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On January 3, 2019, sell security A at market value $955.</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8" name="文字方塊 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415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63</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385216681"/>
              </p:ext>
            </p:extLst>
          </p:nvPr>
        </p:nvGraphicFramePr>
        <p:xfrm>
          <a:off x="791295" y="2344751"/>
          <a:ext cx="7488832" cy="101155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0" name="矩形 9"/>
          <p:cNvSpPr/>
          <p:nvPr/>
        </p:nvSpPr>
        <p:spPr>
          <a:xfrm>
            <a:off x="813784" y="2392908"/>
            <a:ext cx="813043"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1</a:t>
            </a:r>
          </a:p>
        </p:txBody>
      </p:sp>
      <p:sp>
        <p:nvSpPr>
          <p:cNvPr id="11" name="矩形 10"/>
          <p:cNvSpPr/>
          <p:nvPr/>
        </p:nvSpPr>
        <p:spPr>
          <a:xfrm>
            <a:off x="1736453" y="2403930"/>
            <a:ext cx="4510915" cy="369332"/>
          </a:xfrm>
          <a:prstGeom prst="rect">
            <a:avLst/>
          </a:prstGeom>
        </p:spPr>
        <p:txBody>
          <a:bodyPr wrap="non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FVTPL Financial Assets—Debt, Security A</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13" name="矩形 12"/>
          <p:cNvSpPr/>
          <p:nvPr/>
        </p:nvSpPr>
        <p:spPr>
          <a:xfrm>
            <a:off x="6934345" y="2394675"/>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1953767" y="2853219"/>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490655" y="2841787"/>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9" name="表格 18"/>
          <p:cNvGraphicFramePr>
            <a:graphicFrameLocks noGrp="1"/>
          </p:cNvGraphicFramePr>
          <p:nvPr>
            <p:extLst>
              <p:ext uri="{D42A27DB-BD31-4B8C-83A1-F6EECF244321}">
                <p14:modId xmlns:p14="http://schemas.microsoft.com/office/powerpoint/2010/main" val="2844945390"/>
              </p:ext>
            </p:extLst>
          </p:nvPr>
        </p:nvGraphicFramePr>
        <p:xfrm>
          <a:off x="791295" y="3520730"/>
          <a:ext cx="748883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0" name="矩形 19"/>
          <p:cNvSpPr/>
          <p:nvPr/>
        </p:nvSpPr>
        <p:spPr>
          <a:xfrm>
            <a:off x="813784" y="3568887"/>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p:txBody>
      </p:sp>
      <p:sp>
        <p:nvSpPr>
          <p:cNvPr id="21" name="矩形 20"/>
          <p:cNvSpPr/>
          <p:nvPr/>
        </p:nvSpPr>
        <p:spPr>
          <a:xfrm>
            <a:off x="1736453" y="356853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2" name="矩形 21"/>
          <p:cNvSpPr/>
          <p:nvPr/>
        </p:nvSpPr>
        <p:spPr>
          <a:xfrm>
            <a:off x="7256829" y="3568653"/>
            <a:ext cx="44114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1953767" y="3851521"/>
            <a:ext cx="194155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7811256" y="3849835"/>
            <a:ext cx="44114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3843937567"/>
              </p:ext>
            </p:extLst>
          </p:nvPr>
        </p:nvGraphicFramePr>
        <p:xfrm>
          <a:off x="777734" y="4432983"/>
          <a:ext cx="7502393"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6" name="矩形 25"/>
          <p:cNvSpPr/>
          <p:nvPr/>
        </p:nvSpPr>
        <p:spPr>
          <a:xfrm>
            <a:off x="800223" y="4481140"/>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p:txBody>
      </p:sp>
      <p:sp>
        <p:nvSpPr>
          <p:cNvPr id="27" name="矩形 26"/>
          <p:cNvSpPr/>
          <p:nvPr/>
        </p:nvSpPr>
        <p:spPr>
          <a:xfrm>
            <a:off x="1736454" y="4488401"/>
            <a:ext cx="502903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Losses </a:t>
            </a:r>
            <a:r>
              <a:rPr lang="en-US" altLang="zh-TW">
                <a:latin typeface="Arial" panose="020B0604020202020204" pitchFamily="34" charset="0"/>
                <a:cs typeface="Arial" panose="020B0604020202020204" pitchFamily="34" charset="0"/>
              </a:rPr>
              <a:t>on FVTPL Financial </a:t>
            </a:r>
            <a:r>
              <a:rPr lang="en-US" altLang="zh-TW" dirty="0">
                <a:latin typeface="Arial" panose="020B0604020202020204" pitchFamily="34" charset="0"/>
                <a:cs typeface="Arial" panose="020B0604020202020204" pitchFamily="34" charset="0"/>
              </a:rPr>
              <a:t>Assets—Debt, Security A</a:t>
            </a:r>
            <a:endParaRPr lang="zh-TW" altLang="en-US" dirty="0">
              <a:latin typeface="Arial" panose="020B0604020202020204" pitchFamily="34" charset="0"/>
              <a:cs typeface="Arial" panose="020B0604020202020204" pitchFamily="34" charset="0"/>
            </a:endParaRPr>
          </a:p>
        </p:txBody>
      </p:sp>
      <p:sp>
        <p:nvSpPr>
          <p:cNvPr id="28" name="矩形 27"/>
          <p:cNvSpPr/>
          <p:nvPr/>
        </p:nvSpPr>
        <p:spPr>
          <a:xfrm>
            <a:off x="7256829" y="4753004"/>
            <a:ext cx="44114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1959306" y="5122336"/>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FVTPL Financial Assets—Debt, Security A</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7811256" y="5399335"/>
            <a:ext cx="44114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1736453" y="2409580"/>
            <a:ext cx="6471666" cy="3838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1737567" y="2876662"/>
            <a:ext cx="6471666" cy="3264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1736453" y="3623675"/>
            <a:ext cx="6471666" cy="2509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1736453" y="3932811"/>
            <a:ext cx="6471666" cy="2509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1736453" y="4499554"/>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1737596" y="5168074"/>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851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ppt_x"/>
                                          </p:val>
                                        </p:tav>
                                      </p:tavLst>
                                    </p:anim>
                                    <p:anim calcmode="lin" valueType="num">
                                      <p:cBhvr additive="base">
                                        <p:cTn id="7" dur="500"/>
                                        <p:tgtEl>
                                          <p:spTgt spid="31"/>
                                        </p:tgtEl>
                                        <p:attrNameLst>
                                          <p:attrName>ppt_y</p:attrName>
                                        </p:attrNameLst>
                                      </p:cBhvr>
                                      <p:tavLst>
                                        <p:tav tm="0">
                                          <p:val>
                                            <p:strVal val="ppt_y"/>
                                          </p:val>
                                        </p:tav>
                                        <p:tav tm="100000">
                                          <p:val>
                                            <p:strVal val="1+ppt_h/2"/>
                                          </p:val>
                                        </p:tav>
                                      </p:tavLst>
                                    </p:anim>
                                    <p:set>
                                      <p:cBhvr>
                                        <p:cTn id="8" dur="1" fill="hold">
                                          <p:stCondLst>
                                            <p:cond delay="499"/>
                                          </p:stCondLst>
                                        </p:cTn>
                                        <p:tgtEl>
                                          <p:spTgt spid="3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2"/>
                                        </p:tgtEl>
                                        <p:attrNameLst>
                                          <p:attrName>ppt_x</p:attrName>
                                        </p:attrNameLst>
                                      </p:cBhvr>
                                      <p:tavLst>
                                        <p:tav tm="0">
                                          <p:val>
                                            <p:strVal val="ppt_x"/>
                                          </p:val>
                                        </p:tav>
                                        <p:tav tm="100000">
                                          <p:val>
                                            <p:strVal val="ppt_x"/>
                                          </p:val>
                                        </p:tav>
                                      </p:tavLst>
                                    </p:anim>
                                    <p:anim calcmode="lin" valueType="num">
                                      <p:cBhvr additive="base">
                                        <p:cTn id="11" dur="500"/>
                                        <p:tgtEl>
                                          <p:spTgt spid="32"/>
                                        </p:tgtEl>
                                        <p:attrNameLst>
                                          <p:attrName>ppt_y</p:attrName>
                                        </p:attrNameLst>
                                      </p:cBhvr>
                                      <p:tavLst>
                                        <p:tav tm="0">
                                          <p:val>
                                            <p:strVal val="ppt_y"/>
                                          </p:val>
                                        </p:tav>
                                        <p:tav tm="100000">
                                          <p:val>
                                            <p:strVal val="1+ppt_h/2"/>
                                          </p:val>
                                        </p:tav>
                                      </p:tavLst>
                                    </p:anim>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35"/>
                                        </p:tgtEl>
                                        <p:attrNameLst>
                                          <p:attrName>ppt_x</p:attrName>
                                        </p:attrNameLst>
                                      </p:cBhvr>
                                      <p:tavLst>
                                        <p:tav tm="0">
                                          <p:val>
                                            <p:strVal val="ppt_x"/>
                                          </p:val>
                                        </p:tav>
                                        <p:tav tm="100000">
                                          <p:val>
                                            <p:strVal val="ppt_x"/>
                                          </p:val>
                                        </p:tav>
                                      </p:tavLst>
                                    </p:anim>
                                    <p:anim calcmode="lin" valueType="num">
                                      <p:cBhvr additive="base">
                                        <p:cTn id="27" dur="500"/>
                                        <p:tgtEl>
                                          <p:spTgt spid="35"/>
                                        </p:tgtEl>
                                        <p:attrNameLst>
                                          <p:attrName>ppt_y</p:attrName>
                                        </p:attrNameLst>
                                      </p:cBhvr>
                                      <p:tavLst>
                                        <p:tav tm="0">
                                          <p:val>
                                            <p:strVal val="ppt_y"/>
                                          </p:val>
                                        </p:tav>
                                        <p:tav tm="100000">
                                          <p:val>
                                            <p:strVal val="1+ppt_h/2"/>
                                          </p:val>
                                        </p:tav>
                                      </p:tavLst>
                                    </p:anim>
                                    <p:set>
                                      <p:cBhvr>
                                        <p:cTn id="28" dur="1" fill="hold">
                                          <p:stCondLst>
                                            <p:cond delay="499"/>
                                          </p:stCondLst>
                                        </p:cTn>
                                        <p:tgtEl>
                                          <p:spTgt spid="35"/>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6"/>
                                        </p:tgtEl>
                                        <p:attrNameLst>
                                          <p:attrName>ppt_x</p:attrName>
                                        </p:attrNameLst>
                                      </p:cBhvr>
                                      <p:tavLst>
                                        <p:tav tm="0">
                                          <p:val>
                                            <p:strVal val="ppt_x"/>
                                          </p:val>
                                        </p:tav>
                                        <p:tav tm="100000">
                                          <p:val>
                                            <p:strVal val="ppt_x"/>
                                          </p:val>
                                        </p:tav>
                                      </p:tavLst>
                                    </p:anim>
                                    <p:anim calcmode="lin" valueType="num">
                                      <p:cBhvr additive="base">
                                        <p:cTn id="31" dur="500"/>
                                        <p:tgtEl>
                                          <p:spTgt spid="36"/>
                                        </p:tgtEl>
                                        <p:attrNameLst>
                                          <p:attrName>ppt_y</p:attrName>
                                        </p:attrNameLst>
                                      </p:cBhvr>
                                      <p:tavLst>
                                        <p:tav tm="0">
                                          <p:val>
                                            <p:strVal val="ppt_y"/>
                                          </p:val>
                                        </p:tav>
                                        <p:tav tm="100000">
                                          <p:val>
                                            <p:strVal val="1+ppt_h/2"/>
                                          </p:val>
                                        </p:tav>
                                      </p:tavLst>
                                    </p:anim>
                                    <p:set>
                                      <p:cBhvr>
                                        <p:cTn id="3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64</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4273457595"/>
              </p:ext>
            </p:extLst>
          </p:nvPr>
        </p:nvGraphicFramePr>
        <p:xfrm>
          <a:off x="894327" y="2318994"/>
          <a:ext cx="7488832" cy="128016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0" name="矩形 9"/>
          <p:cNvSpPr/>
          <p:nvPr/>
        </p:nvSpPr>
        <p:spPr>
          <a:xfrm>
            <a:off x="916816" y="2367151"/>
            <a:ext cx="813043"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3</a:t>
            </a:r>
          </a:p>
        </p:txBody>
      </p:sp>
      <p:sp>
        <p:nvSpPr>
          <p:cNvPr id="11" name="矩形 10"/>
          <p:cNvSpPr/>
          <p:nvPr/>
        </p:nvSpPr>
        <p:spPr>
          <a:xfrm>
            <a:off x="1839485" y="2378173"/>
            <a:ext cx="526670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a:t>
            </a:r>
            <a:r>
              <a:rPr lang="en-US" altLang="zh-TW">
                <a:latin typeface="Arial" panose="020B0604020202020204" pitchFamily="34" charset="0"/>
                <a:cs typeface="Arial" panose="020B0604020202020204" pitchFamily="34" charset="0"/>
              </a:rPr>
              <a:t>for FVTPL Financial </a:t>
            </a:r>
            <a:r>
              <a:rPr lang="en-US" altLang="zh-TW" dirty="0">
                <a:latin typeface="Arial" panose="020B0604020202020204" pitchFamily="34" charset="0"/>
                <a:cs typeface="Arial" panose="020B0604020202020204" pitchFamily="34" charset="0"/>
              </a:rPr>
              <a:t>Assets—Debt, Security A</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7494502" y="2597531"/>
            <a:ext cx="31290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056799" y="2961274"/>
            <a:ext cx="5049395" cy="923330"/>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Gains </a:t>
            </a:r>
            <a:r>
              <a:rPr lang="en-US" altLang="zh-TW">
                <a:latin typeface="Arial" panose="020B0604020202020204" pitchFamily="34" charset="0"/>
                <a:cs typeface="Arial" panose="020B0604020202020204" pitchFamily="34" charset="0"/>
              </a:rPr>
              <a:t>on FVTPL Financial </a:t>
            </a:r>
            <a:r>
              <a:rPr lang="en-US" altLang="zh-TW" dirty="0">
                <a:latin typeface="Arial" panose="020B0604020202020204" pitchFamily="34" charset="0"/>
                <a:cs typeface="Arial" panose="020B0604020202020204" pitchFamily="34" charset="0"/>
              </a:rPr>
              <a:t>Assets—Debt, Security A</a:t>
            </a:r>
            <a:endParaRPr lang="zh-TW" altLang="en-US" dirty="0">
              <a:latin typeface="Arial" panose="020B0604020202020204" pitchFamily="34" charset="0"/>
              <a:cs typeface="Arial" panose="020B0604020202020204" pitchFamily="34" charset="0"/>
            </a:endParaRPr>
          </a:p>
          <a:p>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8057877" y="3202092"/>
            <a:ext cx="31290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4093062360"/>
              </p:ext>
            </p:extLst>
          </p:nvPr>
        </p:nvGraphicFramePr>
        <p:xfrm>
          <a:off x="891064" y="3943357"/>
          <a:ext cx="7502393" cy="175450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26" name="矩形 25"/>
          <p:cNvSpPr/>
          <p:nvPr/>
        </p:nvSpPr>
        <p:spPr>
          <a:xfrm>
            <a:off x="913553" y="3991514"/>
            <a:ext cx="813043"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3</a:t>
            </a:r>
          </a:p>
        </p:txBody>
      </p:sp>
      <p:sp>
        <p:nvSpPr>
          <p:cNvPr id="27" name="矩形 26"/>
          <p:cNvSpPr/>
          <p:nvPr/>
        </p:nvSpPr>
        <p:spPr>
          <a:xfrm>
            <a:off x="1839485" y="4395502"/>
            <a:ext cx="5655017"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a:t>
            </a:r>
            <a:r>
              <a:rPr lang="en-US" altLang="zh-TW">
                <a:latin typeface="Arial" panose="020B0604020202020204" pitchFamily="34" charset="0"/>
                <a:cs typeface="Arial" panose="020B0604020202020204" pitchFamily="34" charset="0"/>
              </a:rPr>
              <a:t>for FVTPL Financial </a:t>
            </a:r>
            <a:r>
              <a:rPr lang="en-US" altLang="zh-TW" dirty="0">
                <a:latin typeface="Arial" panose="020B0604020202020204" pitchFamily="34" charset="0"/>
                <a:cs typeface="Arial" panose="020B0604020202020204" pitchFamily="34" charset="0"/>
              </a:rPr>
              <a:t>Assets—Debt, Security A</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7366262" y="4635008"/>
            <a:ext cx="44114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45</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2069201" y="5175262"/>
            <a:ext cx="5988675" cy="369332"/>
          </a:xfrm>
          <a:prstGeom prst="rect">
            <a:avLst/>
          </a:prstGeom>
        </p:spPr>
        <p:txBody>
          <a:bodyPr wrap="square">
            <a:spAutoFit/>
          </a:bodyPr>
          <a:lstStyle/>
          <a:p>
            <a:r>
              <a:rPr lang="en-US" altLang="zh-TW">
                <a:latin typeface="Arial" panose="020B0604020202020204" pitchFamily="34" charset="0"/>
                <a:ea typeface="Arial Unicode MS" panose="020B0604020202020204" pitchFamily="34" charset="-120"/>
                <a:cs typeface="Arial" panose="020B0604020202020204" pitchFamily="34" charset="0"/>
              </a:rPr>
              <a:t>FVTPL Financial </a:t>
            </a:r>
            <a:r>
              <a:rPr lang="en-US" altLang="zh-TW" dirty="0">
                <a:latin typeface="Arial" panose="020B0604020202020204" pitchFamily="34" charset="0"/>
                <a:ea typeface="Arial Unicode MS" panose="020B0604020202020204" pitchFamily="34" charset="-120"/>
                <a:cs typeface="Arial" panose="020B0604020202020204" pitchFamily="34" charset="0"/>
              </a:rPr>
              <a:t> </a:t>
            </a:r>
            <a:r>
              <a:rPr lang="en-US" altLang="zh-TW">
                <a:latin typeface="Arial" panose="020B0604020202020204" pitchFamily="34" charset="0"/>
                <a:ea typeface="Arial Unicode MS" panose="020B0604020202020204" pitchFamily="34" charset="-120"/>
                <a:cs typeface="Arial" panose="020B0604020202020204" pitchFamily="34" charset="0"/>
              </a:rPr>
              <a:t>Assets—Debt</a:t>
            </a:r>
            <a:r>
              <a:rPr lang="en-US" altLang="zh-TW" dirty="0">
                <a:latin typeface="Arial" panose="020B0604020202020204" pitchFamily="34" charset="0"/>
                <a:ea typeface="Arial Unicode MS" panose="020B0604020202020204" pitchFamily="34" charset="-120"/>
                <a:cs typeface="Arial" panose="020B0604020202020204" pitchFamily="34" charset="0"/>
              </a:rPr>
              <a:t>, Security A</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30" name="矩形 29"/>
          <p:cNvSpPr/>
          <p:nvPr/>
        </p:nvSpPr>
        <p:spPr>
          <a:xfrm>
            <a:off x="7609036" y="5189294"/>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1839485" y="3992313"/>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32" name="矩形 31"/>
          <p:cNvSpPr/>
          <p:nvPr/>
        </p:nvSpPr>
        <p:spPr>
          <a:xfrm>
            <a:off x="7241918" y="3991514"/>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955</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1839485" y="2395193"/>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1839485" y="3014087"/>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1839485" y="4055685"/>
            <a:ext cx="6471666" cy="305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1839485" y="4432831"/>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1844096" y="5075693"/>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8455657" y="641664"/>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3954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3"/>
                                        </p:tgtEl>
                                        <p:attrNameLst>
                                          <p:attrName>ppt_x</p:attrName>
                                        </p:attrNameLst>
                                      </p:cBhvr>
                                      <p:tavLst>
                                        <p:tav tm="0">
                                          <p:val>
                                            <p:strVal val="ppt_x"/>
                                          </p:val>
                                        </p:tav>
                                        <p:tav tm="100000">
                                          <p:val>
                                            <p:strVal val="ppt_x"/>
                                          </p:val>
                                        </p:tav>
                                      </p:tavLst>
                                    </p:anim>
                                    <p:anim calcmode="lin" valueType="num">
                                      <p:cBhvr additive="base">
                                        <p:cTn id="7" dur="500"/>
                                        <p:tgtEl>
                                          <p:spTgt spid="33"/>
                                        </p:tgtEl>
                                        <p:attrNameLst>
                                          <p:attrName>ppt_y</p:attrName>
                                        </p:attrNameLst>
                                      </p:cBhvr>
                                      <p:tavLst>
                                        <p:tav tm="0">
                                          <p:val>
                                            <p:strVal val="ppt_y"/>
                                          </p:val>
                                        </p:tav>
                                        <p:tav tm="100000">
                                          <p:val>
                                            <p:strVal val="1+ppt_h/2"/>
                                          </p:val>
                                        </p:tav>
                                      </p:tavLst>
                                    </p:anim>
                                    <p:set>
                                      <p:cBhvr>
                                        <p:cTn id="8" dur="1" fill="hold">
                                          <p:stCondLst>
                                            <p:cond delay="499"/>
                                          </p:stCondLst>
                                        </p:cTn>
                                        <p:tgtEl>
                                          <p:spTgt spid="3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4"/>
                                        </p:tgtEl>
                                        <p:attrNameLst>
                                          <p:attrName>ppt_x</p:attrName>
                                        </p:attrNameLst>
                                      </p:cBhvr>
                                      <p:tavLst>
                                        <p:tav tm="0">
                                          <p:val>
                                            <p:strVal val="ppt_x"/>
                                          </p:val>
                                        </p:tav>
                                        <p:tav tm="100000">
                                          <p:val>
                                            <p:strVal val="ppt_x"/>
                                          </p:val>
                                        </p:tav>
                                      </p:tavLst>
                                    </p:anim>
                                    <p:anim calcmode="lin" valueType="num">
                                      <p:cBhvr additive="base">
                                        <p:cTn id="11" dur="500"/>
                                        <p:tgtEl>
                                          <p:spTgt spid="34"/>
                                        </p:tgtEl>
                                        <p:attrNameLst>
                                          <p:attrName>ppt_y</p:attrName>
                                        </p:attrNameLst>
                                      </p:cBhvr>
                                      <p:tavLst>
                                        <p:tav tm="0">
                                          <p:val>
                                            <p:strVal val="ppt_y"/>
                                          </p:val>
                                        </p:tav>
                                        <p:tav tm="100000">
                                          <p:val>
                                            <p:strVal val="1+ppt_h/2"/>
                                          </p:val>
                                        </p:tav>
                                      </p:tavLst>
                                    </p:anim>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5"/>
                                        </p:tgtEl>
                                        <p:attrNameLst>
                                          <p:attrName>ppt_x</p:attrName>
                                        </p:attrNameLst>
                                      </p:cBhvr>
                                      <p:tavLst>
                                        <p:tav tm="0">
                                          <p:val>
                                            <p:strVal val="ppt_x"/>
                                          </p:val>
                                        </p:tav>
                                        <p:tav tm="100000">
                                          <p:val>
                                            <p:strVal val="ppt_x"/>
                                          </p:val>
                                        </p:tav>
                                      </p:tavLst>
                                    </p:anim>
                                    <p:anim calcmode="lin" valueType="num">
                                      <p:cBhvr additive="base">
                                        <p:cTn id="17" dur="500"/>
                                        <p:tgtEl>
                                          <p:spTgt spid="35"/>
                                        </p:tgtEl>
                                        <p:attrNameLst>
                                          <p:attrName>ppt_y</p:attrName>
                                        </p:attrNameLst>
                                      </p:cBhvr>
                                      <p:tavLst>
                                        <p:tav tm="0">
                                          <p:val>
                                            <p:strVal val="ppt_y"/>
                                          </p:val>
                                        </p:tav>
                                        <p:tav tm="100000">
                                          <p:val>
                                            <p:strVal val="1+ppt_h/2"/>
                                          </p:val>
                                        </p:tav>
                                      </p:tavLst>
                                    </p:anim>
                                    <p:set>
                                      <p:cBhvr>
                                        <p:cTn id="18" dur="1" fill="hold">
                                          <p:stCondLst>
                                            <p:cond delay="499"/>
                                          </p:stCondLst>
                                        </p:cTn>
                                        <p:tgtEl>
                                          <p:spTgt spid="35"/>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6"/>
                                        </p:tgtEl>
                                        <p:attrNameLst>
                                          <p:attrName>ppt_x</p:attrName>
                                        </p:attrNameLst>
                                      </p:cBhvr>
                                      <p:tavLst>
                                        <p:tav tm="0">
                                          <p:val>
                                            <p:strVal val="ppt_x"/>
                                          </p:val>
                                        </p:tav>
                                        <p:tav tm="100000">
                                          <p:val>
                                            <p:strVal val="ppt_x"/>
                                          </p:val>
                                        </p:tav>
                                      </p:tavLst>
                                    </p:anim>
                                    <p:anim calcmode="lin" valueType="num">
                                      <p:cBhvr additive="base">
                                        <p:cTn id="21" dur="500"/>
                                        <p:tgtEl>
                                          <p:spTgt spid="36"/>
                                        </p:tgtEl>
                                        <p:attrNameLst>
                                          <p:attrName>ppt_y</p:attrName>
                                        </p:attrNameLst>
                                      </p:cBhvr>
                                      <p:tavLst>
                                        <p:tav tm="0">
                                          <p:val>
                                            <p:strVal val="ppt_y"/>
                                          </p:val>
                                        </p:tav>
                                        <p:tav tm="100000">
                                          <p:val>
                                            <p:strVal val="1+ppt_h/2"/>
                                          </p:val>
                                        </p:tav>
                                      </p:tavLst>
                                    </p:anim>
                                    <p:set>
                                      <p:cBhvr>
                                        <p:cTn id="22" dur="1" fill="hold">
                                          <p:stCondLst>
                                            <p:cond delay="499"/>
                                          </p:stCondLst>
                                        </p:cTn>
                                        <p:tgtEl>
                                          <p:spTgt spid="36"/>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
                                          </p:val>
                                        </p:tav>
                                      </p:tavLst>
                                    </p:anim>
                                    <p:anim calcmode="lin" valueType="num">
                                      <p:cBhvr additive="base">
                                        <p:cTn id="25" dur="500"/>
                                        <p:tgtEl>
                                          <p:spTgt spid="37"/>
                                        </p:tgtEl>
                                        <p:attrNameLst>
                                          <p:attrName>ppt_y</p:attrName>
                                        </p:attrNameLst>
                                      </p:cBhvr>
                                      <p:tavLst>
                                        <p:tav tm="0">
                                          <p:val>
                                            <p:strVal val="ppt_y"/>
                                          </p:val>
                                        </p:tav>
                                        <p:tav tm="100000">
                                          <p:val>
                                            <p:strVal val="1+ppt_h/2"/>
                                          </p:val>
                                        </p:tav>
                                      </p:tavLst>
                                    </p:anim>
                                    <p:set>
                                      <p:cBhvr>
                                        <p:cTn id="26"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pPr/>
              <a:t>65</a:t>
            </a:fld>
            <a:endParaRPr lang="zh-TW" altLang="en-US" dirty="0"/>
          </a:p>
        </p:txBody>
      </p:sp>
      <p:sp>
        <p:nvSpPr>
          <p:cNvPr id="3" name="標題 2"/>
          <p:cNvSpPr>
            <a:spLocks noGrp="1"/>
          </p:cNvSpPr>
          <p:nvPr>
            <p:ph type="title"/>
          </p:nvPr>
        </p:nvSpPr>
        <p:spPr/>
        <p:txBody>
          <a:bodyPr/>
          <a:lstStyle/>
          <a:p>
            <a:r>
              <a:rPr kumimoji="1" lang="en-US" altLang="zh-TW" dirty="0"/>
              <a:t>FVTOCI Financial Assets-Equity</a:t>
            </a:r>
            <a:endParaRPr kumimoji="1" lang="zh-TW" altLang="en-US" dirty="0"/>
          </a:p>
        </p:txBody>
      </p:sp>
      <p:sp>
        <p:nvSpPr>
          <p:cNvPr id="4" name="內容版面配置區 3"/>
          <p:cNvSpPr>
            <a:spLocks noGrp="1"/>
          </p:cNvSpPr>
          <p:nvPr>
            <p:ph idx="1"/>
          </p:nvPr>
        </p:nvSpPr>
        <p:spPr/>
        <p:txBody>
          <a:bodyPr/>
          <a:lstStyle/>
          <a:p>
            <a:r>
              <a:rPr kumimoji="1" lang="en-US" altLang="zh-TW" dirty="0"/>
              <a:t>Unrealized gains or losses recognized in other comprehensive incomes are never reclassified from equity to profit or losses.</a:t>
            </a:r>
          </a:p>
          <a:p>
            <a:r>
              <a:rPr kumimoji="1" lang="en-US" altLang="zh-TW" dirty="0"/>
              <a:t>The mechanics of FVTOCI category for debt instruments (See LO4) is different from FVTOCI category for equity instruments because the amounts recognized in OCI for debt instruments can be reclassified to profit or losses.</a:t>
            </a:r>
          </a:p>
          <a:p>
            <a:r>
              <a:rPr kumimoji="1" lang="en-US" altLang="zh-TW" dirty="0"/>
              <a:t>FVTOCI-Equity are initially recorded at cost, including transactions costs directly attributable to the purchase of securities (e.g. brokerage fees)</a:t>
            </a:r>
          </a:p>
          <a:p>
            <a:endParaRPr kumimoji="1" lang="zh-TW" altLang="en-US" dirty="0"/>
          </a:p>
        </p:txBody>
      </p:sp>
      <p:sp>
        <p:nvSpPr>
          <p:cNvPr id="5" name="矩形 4"/>
          <p:cNvSpPr/>
          <p:nvPr/>
        </p:nvSpPr>
        <p:spPr>
          <a:xfrm>
            <a:off x="-135052" y="93970"/>
            <a:ext cx="9279052" cy="307777"/>
          </a:xfrm>
          <a:prstGeom prst="rect">
            <a:avLst/>
          </a:prstGeom>
        </p:spPr>
        <p:txBody>
          <a:bodyPr wrap="square">
            <a:spAutoFit/>
          </a:bodyPr>
          <a:lstStyle/>
          <a:p>
            <a:pPr algn="r"/>
            <a:r>
              <a:rPr lang="en-US" altLang="zh-TW" sz="1400" b="1" dirty="0">
                <a:latin typeface="Arial" panose="020B0604020202020204" pitchFamily="34" charset="0"/>
                <a:cs typeface="Arial" panose="020B0604020202020204" pitchFamily="34" charset="0"/>
              </a:rPr>
              <a:t>Equity Investments: Fair Value through Other Comprehensive Income (FVTOCI) Financial Assets—Equity  </a:t>
            </a:r>
          </a:p>
        </p:txBody>
      </p:sp>
      <p:sp>
        <p:nvSpPr>
          <p:cNvPr id="6" name="文字方塊 5"/>
          <p:cNvSpPr txBox="1"/>
          <p:nvPr/>
        </p:nvSpPr>
        <p:spPr>
          <a:xfrm>
            <a:off x="8422189" y="7639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346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Illustration</a:t>
            </a:r>
          </a:p>
          <a:p>
            <a:pPr>
              <a:buFont typeface="Wingdings" charset="2"/>
              <a:buChar char="n"/>
            </a:pPr>
            <a:r>
              <a:rPr lang="en-US" altLang="zh-TW" dirty="0"/>
              <a:t>On January 2, 2018, Oriental Co. purchased 1,000 shares of BGC stock</a:t>
            </a:r>
          </a:p>
          <a:p>
            <a:pPr>
              <a:buFont typeface="Wingdings" charset="2"/>
              <a:buChar char="n"/>
            </a:pPr>
            <a:endParaRPr lang="en-US" altLang="zh-TW" dirty="0"/>
          </a:p>
          <a:p>
            <a:pPr marL="0" indent="0">
              <a:buNone/>
            </a:pPr>
            <a:endParaRPr lang="en-US" altLang="zh-TW" dirty="0"/>
          </a:p>
          <a:p>
            <a:pPr marL="342900" lvl="1" indent="-342900">
              <a:buFont typeface="Wingdings" charset="2"/>
              <a:buChar char="n"/>
            </a:pPr>
            <a:r>
              <a:rPr lang="en-US" altLang="zh-TW" dirty="0"/>
              <a:t>The initial entry to record the investments is as follows:</a:t>
            </a:r>
          </a:p>
          <a:p>
            <a:pPr marL="0" indent="0">
              <a:buNone/>
            </a:pPr>
            <a:endParaRPr lang="en-US" altLang="zh-TW" dirty="0"/>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66</a:t>
            </a:fld>
            <a:endParaRPr lang="zh-TW" altLang="en-US" dirty="0"/>
          </a:p>
        </p:txBody>
      </p:sp>
      <p:sp>
        <p:nvSpPr>
          <p:cNvPr id="4" name="標題 3"/>
          <p:cNvSpPr>
            <a:spLocks noGrp="1"/>
          </p:cNvSpPr>
          <p:nvPr>
            <p:ph type="title"/>
          </p:nvPr>
        </p:nvSpPr>
        <p:spPr/>
        <p:txBody>
          <a:bodyPr/>
          <a:lstStyle/>
          <a:p>
            <a:r>
              <a:rPr lang="en-US" altLang="zh-TW" dirty="0"/>
              <a:t>Purchase of FVTOCI Financial Assets-Debt</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06" y="3084651"/>
            <a:ext cx="8329961" cy="812479"/>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502023415"/>
              </p:ext>
            </p:extLst>
          </p:nvPr>
        </p:nvGraphicFramePr>
        <p:xfrm>
          <a:off x="857072" y="5004236"/>
          <a:ext cx="727931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55202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7" name="矩形 6"/>
          <p:cNvSpPr/>
          <p:nvPr/>
        </p:nvSpPr>
        <p:spPr>
          <a:xfrm>
            <a:off x="879561" y="5041242"/>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2,</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1709696" y="5040782"/>
            <a:ext cx="354039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assets—Equity</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6525308" y="5039257"/>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9,200</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2035751" y="5385590"/>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7236296" y="5385590"/>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9,200</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文字方塊 11"/>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668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Dividend</a:t>
            </a:r>
          </a:p>
          <a:p>
            <a:pPr marL="342900" lvl="1" indent="-342900">
              <a:buFont typeface="Wingdings" charset="2"/>
              <a:buChar char="n"/>
            </a:pPr>
            <a:r>
              <a:rPr lang="en-US" altLang="zh-TW" dirty="0"/>
              <a:t>For FVTOCI financial assets</a:t>
            </a:r>
            <a:r>
              <a:rPr lang="en-US" altLang="zh-TW" dirty="0">
                <a:ea typeface="新細明體" panose="02020500000000000000" pitchFamily="18" charset="-120"/>
              </a:rPr>
              <a:t>—</a:t>
            </a:r>
            <a:r>
              <a:rPr lang="en-US" altLang="zh-TW" dirty="0"/>
              <a:t>equity, cash dividends received during the investment periods are recognized as </a:t>
            </a:r>
            <a:r>
              <a:rPr lang="en-US" altLang="zh-TW" b="1" dirty="0">
                <a:solidFill>
                  <a:schemeClr val="accent2">
                    <a:lumMod val="75000"/>
                  </a:schemeClr>
                </a:solidFill>
              </a:rPr>
              <a:t>dividend revenue</a:t>
            </a:r>
            <a:r>
              <a:rPr lang="en-US" altLang="zh-TW" dirty="0"/>
              <a:t>. </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67</a:t>
            </a:fld>
            <a:endParaRPr lang="zh-TW" altLang="en-US" dirty="0"/>
          </a:p>
        </p:txBody>
      </p:sp>
      <p:sp>
        <p:nvSpPr>
          <p:cNvPr id="4" name="標題 3"/>
          <p:cNvSpPr>
            <a:spLocks noGrp="1"/>
          </p:cNvSpPr>
          <p:nvPr>
            <p:ph type="title"/>
          </p:nvPr>
        </p:nvSpPr>
        <p:spPr/>
        <p:txBody>
          <a:bodyPr/>
          <a:lstStyle/>
          <a:p>
            <a:r>
              <a:rPr lang="en-US" altLang="zh-TW" dirty="0"/>
              <a:t>Investment Revenue</a:t>
            </a:r>
            <a:endParaRPr kumimoji="1" lang="zh-TW" altLang="en-US" dirty="0"/>
          </a:p>
        </p:txBody>
      </p:sp>
      <p:sp>
        <p:nvSpPr>
          <p:cNvPr id="5" name="文字方塊 4"/>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000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marL="268288" lvl="1" indent="-268288">
              <a:buFont typeface="Wingdings" charset="2"/>
              <a:buChar char="n"/>
            </a:pPr>
            <a:r>
              <a:rPr lang="en-US" altLang="zh-TW" dirty="0"/>
              <a:t>Assume that. BGC paid dividends of £644 to Oriental Co. on November 15, 2018.</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68</a:t>
            </a:fld>
            <a:endParaRPr lang="zh-TW" altLang="en-US" dirty="0"/>
          </a:p>
        </p:txBody>
      </p:sp>
      <p:sp>
        <p:nvSpPr>
          <p:cNvPr id="4" name="標題 3"/>
          <p:cNvSpPr>
            <a:spLocks noGrp="1"/>
          </p:cNvSpPr>
          <p:nvPr>
            <p:ph type="title"/>
          </p:nvPr>
        </p:nvSpPr>
        <p:spPr/>
        <p:txBody>
          <a:bodyPr/>
          <a:lstStyle/>
          <a:p>
            <a:r>
              <a:rPr lang="en-US" altLang="zh-TW" dirty="0"/>
              <a:t>Investment Revenue</a:t>
            </a:r>
            <a:endParaRPr kumimoji="1"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7937732"/>
              </p:ext>
            </p:extLst>
          </p:nvPr>
        </p:nvGraphicFramePr>
        <p:xfrm>
          <a:off x="1210787" y="3284026"/>
          <a:ext cx="675914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3185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2" name="矩形 11"/>
          <p:cNvSpPr/>
          <p:nvPr/>
        </p:nvSpPr>
        <p:spPr>
          <a:xfrm>
            <a:off x="1233276" y="3332183"/>
            <a:ext cx="102675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Nov. 15,</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2316653" y="3331831"/>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4" name="矩形 13"/>
          <p:cNvSpPr/>
          <p:nvPr/>
        </p:nvSpPr>
        <p:spPr>
          <a:xfrm>
            <a:off x="6614924" y="3329997"/>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644</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661202" y="3614817"/>
            <a:ext cx="206979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Dividend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389924" y="3614817"/>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644</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文字方塊 16"/>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797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Valuation</a:t>
            </a:r>
          </a:p>
          <a:p>
            <a:pPr lvl="1"/>
            <a:r>
              <a:rPr lang="en-US" altLang="zh-TW" dirty="0"/>
              <a:t>Changes in value are not included in net income but are recognized as an equity </a:t>
            </a:r>
          </a:p>
          <a:p>
            <a:pPr lvl="1"/>
            <a:r>
              <a:rPr lang="en-US" altLang="zh-TW" b="1" dirty="0">
                <a:solidFill>
                  <a:schemeClr val="accent2">
                    <a:lumMod val="75000"/>
                  </a:schemeClr>
                </a:solidFill>
              </a:rPr>
              <a:t>Unrealized Gains or Losses on Available-for-Sale Financial Assets</a:t>
            </a: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69</a:t>
            </a:fld>
            <a:endParaRPr lang="zh-TW" altLang="en-US" dirty="0"/>
          </a:p>
        </p:txBody>
      </p:sp>
      <p:sp>
        <p:nvSpPr>
          <p:cNvPr id="4" name="標題 3"/>
          <p:cNvSpPr>
            <a:spLocks noGrp="1"/>
          </p:cNvSpPr>
          <p:nvPr>
            <p:ph type="title"/>
          </p:nvPr>
        </p:nvSpPr>
        <p:spPr/>
        <p:txBody>
          <a:bodyPr>
            <a:normAutofit fontScale="90000"/>
          </a:bodyPr>
          <a:lstStyle/>
          <a:p>
            <a:r>
              <a:rPr lang="en-US" altLang="zh-TW" dirty="0"/>
              <a:t>Adjustment of FVTOCI Financial Assets-Equity to Fair Values</a:t>
            </a:r>
            <a:endParaRPr kumimoji="1" lang="zh-TW" altLang="en-US" dirty="0"/>
          </a:p>
        </p:txBody>
      </p:sp>
      <p:sp>
        <p:nvSpPr>
          <p:cNvPr id="5" name="矩形 4"/>
          <p:cNvSpPr/>
          <p:nvPr/>
        </p:nvSpPr>
        <p:spPr>
          <a:xfrm>
            <a:off x="1570151" y="4073276"/>
            <a:ext cx="4160113" cy="369332"/>
          </a:xfrm>
          <a:prstGeom prst="rect">
            <a:avLst/>
          </a:prstGeom>
          <a:solidFill>
            <a:srgbClr val="FFE699"/>
          </a:solidFill>
          <a:ln w="9525">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An other comprehensive income (OCI) </a:t>
            </a:r>
            <a:endParaRPr lang="zh-TW" altLang="en-US" dirty="0">
              <a:latin typeface="Arial" panose="020B0604020202020204" pitchFamily="34" charset="0"/>
              <a:cs typeface="Arial" panose="020B0604020202020204" pitchFamily="34" charset="0"/>
            </a:endParaRPr>
          </a:p>
        </p:txBody>
      </p:sp>
      <p:sp>
        <p:nvSpPr>
          <p:cNvPr id="6" name="矩形 5"/>
          <p:cNvSpPr/>
          <p:nvPr/>
        </p:nvSpPr>
        <p:spPr>
          <a:xfrm>
            <a:off x="1570152" y="4777832"/>
            <a:ext cx="5257938" cy="646331"/>
          </a:xfrm>
          <a:prstGeom prst="rect">
            <a:avLst/>
          </a:prstGeom>
          <a:solidFill>
            <a:srgbClr val="F3F5CF"/>
          </a:solidFill>
          <a:ln w="9525">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cs typeface="Arial" panose="020B0604020202020204" pitchFamily="34" charset="0"/>
              </a:rPr>
              <a:t>The balance should be carried forward from period to period until the financial assets are sold. </a:t>
            </a:r>
          </a:p>
        </p:txBody>
      </p:sp>
      <p:sp>
        <p:nvSpPr>
          <p:cNvPr id="7" name="文字方塊 6"/>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196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Equity Securities (Stock)</a:t>
            </a:r>
          </a:p>
          <a:p>
            <a:pPr lvl="1"/>
            <a:r>
              <a:rPr lang="en-US" altLang="zh-TW" dirty="0"/>
              <a:t>Shares of ownership in a corporation that can change significantly in value and that provide for a return to investors in the form of dividends.</a:t>
            </a:r>
            <a:endParaRPr lang="en-US" altLang="zh-TW" dirty="0">
              <a:solidFill>
                <a:schemeClr val="tx2">
                  <a:lumMod val="60000"/>
                  <a:lumOff val="40000"/>
                </a:schemeClr>
              </a:solidFill>
            </a:endParaRPr>
          </a:p>
          <a:p>
            <a:pPr lvl="1"/>
            <a:r>
              <a:rPr lang="en-US" altLang="zh-TW" dirty="0"/>
              <a:t>Holders can vote. </a:t>
            </a:r>
          </a:p>
          <a:p>
            <a:pPr lvl="1"/>
            <a:r>
              <a:rPr lang="en-US" altLang="zh-TW" dirty="0"/>
              <a:t>Owners of shares can receive dividends.</a:t>
            </a:r>
          </a:p>
          <a:p>
            <a:pPr lvl="1"/>
            <a:r>
              <a:rPr lang="en-US" altLang="zh-TW" dirty="0"/>
              <a:t>Stockholders anticipate an increase in stock price.</a:t>
            </a:r>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7</a:t>
            </a:fld>
            <a:endParaRPr lang="zh-TW" altLang="en-US" dirty="0"/>
          </a:p>
        </p:txBody>
      </p:sp>
      <p:sp>
        <p:nvSpPr>
          <p:cNvPr id="2" name="標題 1"/>
          <p:cNvSpPr>
            <a:spLocks noGrp="1"/>
          </p:cNvSpPr>
          <p:nvPr>
            <p:ph type="title"/>
          </p:nvPr>
        </p:nvSpPr>
        <p:spPr/>
        <p:txBody>
          <a:bodyPr/>
          <a:lstStyle/>
          <a:p>
            <a:r>
              <a:rPr lang="en-US" altLang="zh-TW" dirty="0"/>
              <a:t>Debt and Equity Securities </a:t>
            </a:r>
            <a:endParaRPr lang="zh-TW" altLang="en-US" dirty="0"/>
          </a:p>
        </p:txBody>
      </p:sp>
      <p:sp>
        <p:nvSpPr>
          <p:cNvPr id="7" name="文字方塊 6"/>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490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At the end of 2018, Oriental computed the market value of its available-for-sale financial assets and compared the market value to the historical cost.</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70</a:t>
            </a:fld>
            <a:endParaRPr lang="zh-TW" altLang="en-US" dirty="0"/>
          </a:p>
        </p:txBody>
      </p:sp>
      <p:sp>
        <p:nvSpPr>
          <p:cNvPr id="4" name="標題 3"/>
          <p:cNvSpPr>
            <a:spLocks noGrp="1"/>
          </p:cNvSpPr>
          <p:nvPr>
            <p:ph type="title"/>
          </p:nvPr>
        </p:nvSpPr>
        <p:spPr/>
        <p:txBody>
          <a:bodyPr>
            <a:normAutofit fontScale="90000"/>
          </a:bodyPr>
          <a:lstStyle/>
          <a:p>
            <a:r>
              <a:rPr lang="en-US" altLang="zh-TW" dirty="0"/>
              <a:t>Adjustment of FVTOCI Financial Assets-Equity to Fair Values</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57" y="3518008"/>
            <a:ext cx="8385717" cy="963781"/>
          </a:xfrm>
          <a:prstGeom prst="rect">
            <a:avLst/>
          </a:prstGeom>
        </p:spPr>
      </p:pic>
      <p:sp>
        <p:nvSpPr>
          <p:cNvPr id="6" name="文字方塊 5"/>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106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The journal entries to record the changes in fair value:</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71</a:t>
            </a:fld>
            <a:endParaRPr lang="zh-TW" altLang="en-US" dirty="0"/>
          </a:p>
        </p:txBody>
      </p:sp>
      <p:sp>
        <p:nvSpPr>
          <p:cNvPr id="4" name="標題 3"/>
          <p:cNvSpPr>
            <a:spLocks noGrp="1"/>
          </p:cNvSpPr>
          <p:nvPr>
            <p:ph type="title"/>
          </p:nvPr>
        </p:nvSpPr>
        <p:spPr/>
        <p:txBody>
          <a:bodyPr>
            <a:normAutofit fontScale="90000"/>
          </a:bodyPr>
          <a:lstStyle/>
          <a:p>
            <a:r>
              <a:rPr lang="en-US" altLang="zh-TW" dirty="0"/>
              <a:t>Adjustment of FVTOCI Financial Assets-Equity to Fair Values</a:t>
            </a:r>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17667944"/>
              </p:ext>
            </p:extLst>
          </p:nvPr>
        </p:nvGraphicFramePr>
        <p:xfrm>
          <a:off x="914820" y="3032006"/>
          <a:ext cx="7416824"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689533">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矩形 5"/>
          <p:cNvSpPr/>
          <p:nvPr/>
        </p:nvSpPr>
        <p:spPr>
          <a:xfrm>
            <a:off x="937309" y="3080163"/>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endParaRPr lang="zh-TW" altLang="en-US" dirty="0">
              <a:solidFill>
                <a:srgbClr val="000000"/>
              </a:solidFill>
              <a:latin typeface="Arial" panose="020B0604020202020204" pitchFamily="34" charset="0"/>
              <a:cs typeface="Arial" panose="020B0604020202020204" pitchFamily="34" charset="0"/>
            </a:endParaRPr>
          </a:p>
        </p:txBody>
      </p:sp>
      <p:sp>
        <p:nvSpPr>
          <p:cNvPr id="7" name="矩形 6"/>
          <p:cNvSpPr/>
          <p:nvPr/>
        </p:nvSpPr>
        <p:spPr>
          <a:xfrm>
            <a:off x="2020685" y="3079811"/>
            <a:ext cx="458130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7001135" y="3312708"/>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900</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2380325" y="3687313"/>
            <a:ext cx="4709922"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a:t>
            </a:r>
          </a:p>
          <a:p>
            <a:r>
              <a:rPr lang="en-US" altLang="zh-TW" dirty="0">
                <a:latin typeface="Arial" panose="020B0604020202020204" pitchFamily="34" charset="0"/>
                <a:cs typeface="Arial" panose="020B0604020202020204" pitchFamily="34" charset="0"/>
              </a:rPr>
              <a:t>Financial Assets—Equity</a:t>
            </a:r>
            <a:endParaRPr lang="zh-TW" altLang="en-US" dirty="0">
              <a:latin typeface="Arial" panose="020B0604020202020204" pitchFamily="34" charset="0"/>
              <a:cs typeface="Arial" panose="020B0604020202020204" pitchFamily="34" charset="0"/>
            </a:endParaRPr>
          </a:p>
        </p:txBody>
      </p:sp>
      <p:sp>
        <p:nvSpPr>
          <p:cNvPr id="10" name="矩形 9"/>
          <p:cNvSpPr/>
          <p:nvPr/>
        </p:nvSpPr>
        <p:spPr>
          <a:xfrm>
            <a:off x="7762882" y="3961182"/>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文字方塊 10"/>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18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Statement of Comprehensive Income</a:t>
            </a:r>
            <a:endParaRPr lang="zh-TW" altLang="en-US" b="1" dirty="0">
              <a:solidFill>
                <a:srgbClr val="E0A654"/>
              </a:solidFill>
            </a:endParaRP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72</a:t>
            </a:fld>
            <a:endParaRPr lang="zh-TW" altLang="en-US" dirty="0"/>
          </a:p>
        </p:txBody>
      </p:sp>
      <p:sp>
        <p:nvSpPr>
          <p:cNvPr id="4" name="標題 3"/>
          <p:cNvSpPr>
            <a:spLocks noGrp="1"/>
          </p:cNvSpPr>
          <p:nvPr>
            <p:ph type="title"/>
          </p:nvPr>
        </p:nvSpPr>
        <p:spPr/>
        <p:txBody>
          <a:bodyPr/>
          <a:lstStyle/>
          <a:p>
            <a:r>
              <a:rPr lang="en-US" altLang="zh-TW" dirty="0"/>
              <a:t>Financial Statement Presentation</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4" y="2091938"/>
            <a:ext cx="8686800" cy="2680793"/>
          </a:xfrm>
          <a:prstGeom prst="rect">
            <a:avLst/>
          </a:prstGeom>
        </p:spPr>
      </p:pic>
      <p:sp>
        <p:nvSpPr>
          <p:cNvPr id="6" name="文字方塊 5"/>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64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Balance Sheet</a:t>
            </a:r>
            <a:endParaRPr kumimoji="1" lang="zh-TW" altLang="en-US" b="1" dirty="0">
              <a:solidFill>
                <a:srgbClr val="E0A654"/>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73</a:t>
            </a:fld>
            <a:endParaRPr lang="zh-TW" altLang="en-US" dirty="0"/>
          </a:p>
        </p:txBody>
      </p:sp>
      <p:sp>
        <p:nvSpPr>
          <p:cNvPr id="4" name="標題 3"/>
          <p:cNvSpPr>
            <a:spLocks noGrp="1"/>
          </p:cNvSpPr>
          <p:nvPr>
            <p:ph type="title"/>
          </p:nvPr>
        </p:nvSpPr>
        <p:spPr/>
        <p:txBody>
          <a:bodyPr/>
          <a:lstStyle/>
          <a:p>
            <a:r>
              <a:rPr lang="en-US" altLang="zh-TW" dirty="0"/>
              <a:t>Financial Statement Presentation</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62" y="2062169"/>
            <a:ext cx="8274205" cy="3973257"/>
          </a:xfrm>
          <a:prstGeom prst="rect">
            <a:avLst/>
          </a:prstGeom>
        </p:spPr>
      </p:pic>
      <p:sp>
        <p:nvSpPr>
          <p:cNvPr id="6" name="文字方塊 5"/>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8786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Suppose that Oriental sold 1,000 shares of BGC stock for £8,000 on February 28, 2019.</a:t>
            </a: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74</a:t>
            </a:fld>
            <a:endParaRPr lang="zh-TW" altLang="en-US" dirty="0"/>
          </a:p>
        </p:txBody>
      </p:sp>
      <p:sp>
        <p:nvSpPr>
          <p:cNvPr id="4" name="標題 3"/>
          <p:cNvSpPr>
            <a:spLocks noGrp="1"/>
          </p:cNvSpPr>
          <p:nvPr>
            <p:ph type="title"/>
          </p:nvPr>
        </p:nvSpPr>
        <p:spPr/>
        <p:txBody>
          <a:bodyPr/>
          <a:lstStyle/>
          <a:p>
            <a:r>
              <a:rPr lang="en-US" altLang="zh-TW" dirty="0"/>
              <a:t>Sale of FVTOCI-Equity Financial Assets</a:t>
            </a:r>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17820531"/>
              </p:ext>
            </p:extLst>
          </p:nvPr>
        </p:nvGraphicFramePr>
        <p:xfrm>
          <a:off x="289072" y="3050276"/>
          <a:ext cx="856895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矩形 5"/>
          <p:cNvSpPr/>
          <p:nvPr/>
        </p:nvSpPr>
        <p:spPr>
          <a:xfrm>
            <a:off x="311561" y="3098433"/>
            <a:ext cx="103105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28,</a:t>
            </a: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7" name="矩形 6"/>
          <p:cNvSpPr/>
          <p:nvPr/>
        </p:nvSpPr>
        <p:spPr>
          <a:xfrm>
            <a:off x="1394938" y="3098081"/>
            <a:ext cx="5364785"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7623906" y="337788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300</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1754576" y="3705583"/>
            <a:ext cx="559127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8282473" y="3982223"/>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300</a:t>
            </a:r>
            <a:endParaRPr lang="zh-TW" altLang="en-US" dirty="0">
              <a:solidFill>
                <a:srgbClr val="000000"/>
              </a:solidFill>
              <a:latin typeface="Arial" panose="020B0604020202020204" pitchFamily="34" charset="0"/>
              <a:cs typeface="Arial" panose="020B0604020202020204" pitchFamily="34" charset="0"/>
            </a:endParaRPr>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83" y="4612299"/>
            <a:ext cx="4127597" cy="1230920"/>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225" y="4647453"/>
            <a:ext cx="4494282" cy="1272098"/>
          </a:xfrm>
          <a:prstGeom prst="rect">
            <a:avLst/>
          </a:prstGeom>
        </p:spPr>
      </p:pic>
      <p:sp>
        <p:nvSpPr>
          <p:cNvPr id="13" name="文字方塊 12"/>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37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78090" y="1425650"/>
            <a:ext cx="8415866" cy="4712230"/>
          </a:xfrm>
        </p:spPr>
        <p:txBody>
          <a:bodyPr/>
          <a:lstStyle/>
          <a:p>
            <a:pPr marL="0" indent="0">
              <a:buNone/>
            </a:pPr>
            <a:r>
              <a:rPr lang="en-US" altLang="zh-TW" b="1" dirty="0">
                <a:solidFill>
                  <a:srgbClr val="E0A654"/>
                </a:solidFill>
              </a:rPr>
              <a:t>Illustration</a:t>
            </a:r>
          </a:p>
          <a:p>
            <a:pPr marL="0" indent="0">
              <a:buNone/>
            </a:pPr>
            <a:endParaRPr lang="en-US" altLang="zh-TW" b="1" dirty="0">
              <a:solidFill>
                <a:srgbClr val="E0A654"/>
              </a:solidFill>
            </a:endParaRPr>
          </a:p>
          <a:p>
            <a:pPr marL="0" indent="0">
              <a:buNone/>
            </a:pPr>
            <a:endParaRPr lang="en-US" altLang="zh-TW" b="1" dirty="0">
              <a:solidFill>
                <a:srgbClr val="E0A654"/>
              </a:solidFill>
            </a:endParaRPr>
          </a:p>
          <a:p>
            <a:pPr marL="0" indent="0">
              <a:buNone/>
            </a:pPr>
            <a:endParaRPr lang="en-US" altLang="zh-TW" b="1" dirty="0">
              <a:solidFill>
                <a:srgbClr val="E0A654"/>
              </a:solidFill>
            </a:endParaRPr>
          </a:p>
          <a:p>
            <a:pPr marL="0" indent="0">
              <a:buNone/>
            </a:pP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75</a:t>
            </a:fld>
            <a:endParaRPr lang="zh-TW" altLang="en-US" dirty="0"/>
          </a:p>
        </p:txBody>
      </p:sp>
      <p:sp>
        <p:nvSpPr>
          <p:cNvPr id="4" name="標題 3"/>
          <p:cNvSpPr>
            <a:spLocks noGrp="1"/>
          </p:cNvSpPr>
          <p:nvPr>
            <p:ph type="title"/>
          </p:nvPr>
        </p:nvSpPr>
        <p:spPr/>
        <p:txBody>
          <a:bodyPr/>
          <a:lstStyle/>
          <a:p>
            <a:r>
              <a:rPr lang="en-US" altLang="zh-TW" dirty="0"/>
              <a:t>Sale of FVTOCI-Equity Financial Assets</a:t>
            </a:r>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594248677"/>
              </p:ext>
            </p:extLst>
          </p:nvPr>
        </p:nvGraphicFramePr>
        <p:xfrm>
          <a:off x="355601" y="1991757"/>
          <a:ext cx="856895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矩形 5"/>
          <p:cNvSpPr/>
          <p:nvPr/>
        </p:nvSpPr>
        <p:spPr>
          <a:xfrm>
            <a:off x="378090" y="2039914"/>
            <a:ext cx="103105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28,</a:t>
            </a: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7" name="矩形 6"/>
          <p:cNvSpPr/>
          <p:nvPr/>
        </p:nvSpPr>
        <p:spPr>
          <a:xfrm>
            <a:off x="1461467" y="2053733"/>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7319656" y="2053733"/>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8,000</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1676769" y="3027198"/>
            <a:ext cx="5837934"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8157077" y="3029940"/>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9,200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1457593" y="2407399"/>
            <a:ext cx="3574761"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Valuation Adjustment for FVTOCI</a:t>
            </a:r>
          </a:p>
          <a:p>
            <a:r>
              <a:rPr lang="en-US" altLang="zh-TW" dirty="0">
                <a:latin typeface="Arial" panose="020B0604020202020204" pitchFamily="34" charset="0"/>
                <a:cs typeface="Arial" panose="020B0604020202020204" pitchFamily="34" charset="0"/>
              </a:rPr>
              <a:t>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7319656" y="2684941"/>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文字方塊 12"/>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615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78420" y="1464733"/>
            <a:ext cx="8827585" cy="4712230"/>
          </a:xfrm>
        </p:spPr>
        <p:txBody>
          <a:bodyPr/>
          <a:lstStyle/>
          <a:p>
            <a:pPr marL="0" lvl="1" indent="0">
              <a:buNone/>
            </a:pPr>
            <a:r>
              <a:rPr lang="en-US" altLang="zh-TW" b="1" dirty="0">
                <a:solidFill>
                  <a:srgbClr val="E0A654"/>
                </a:solidFill>
              </a:rPr>
              <a:t>Illustration</a:t>
            </a:r>
            <a:endParaRPr lang="en-US" altLang="zh-TW" dirty="0"/>
          </a:p>
          <a:p>
            <a:pPr marL="342900" lvl="1" indent="-342900">
              <a:buFont typeface="Wingdings" charset="2"/>
              <a:buChar char="n"/>
            </a:pPr>
            <a:r>
              <a:rPr lang="en-US" altLang="zh-TW" dirty="0"/>
              <a:t>Since the company has disposed all BGC stock, we need to close the unrealized gains or losses on FVTOCI financial assets in the equity section and </a:t>
            </a:r>
            <a:r>
              <a:rPr lang="en-US" altLang="zh-TW" b="1" dirty="0">
                <a:solidFill>
                  <a:srgbClr val="FF0000"/>
                </a:solidFill>
              </a:rPr>
              <a:t>can not </a:t>
            </a:r>
            <a:r>
              <a:rPr lang="en-US" altLang="zh-TW" dirty="0"/>
              <a:t>reclassify £1,200 under net income. Instead, we need to close unrealized gains on FVTOCI financial assets-equity to </a:t>
            </a:r>
            <a:r>
              <a:rPr lang="en-US" altLang="zh-TW" b="1" dirty="0">
                <a:solidFill>
                  <a:schemeClr val="accent2">
                    <a:lumMod val="75000"/>
                  </a:schemeClr>
                </a:solidFill>
              </a:rPr>
              <a:t>Retained Earnings.</a:t>
            </a:r>
            <a:endParaRPr lang="zh-TW" altLang="en-US" b="1" dirty="0">
              <a:solidFill>
                <a:schemeClr val="accent2">
                  <a:lumMod val="75000"/>
                </a:schemeClr>
              </a:solidFill>
            </a:endParaRPr>
          </a:p>
          <a:p>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76</a:t>
            </a:fld>
            <a:endParaRPr lang="zh-TW" altLang="en-US" dirty="0"/>
          </a:p>
        </p:txBody>
      </p:sp>
      <p:sp>
        <p:nvSpPr>
          <p:cNvPr id="4" name="標題 3"/>
          <p:cNvSpPr>
            <a:spLocks noGrp="1"/>
          </p:cNvSpPr>
          <p:nvPr>
            <p:ph type="title"/>
          </p:nvPr>
        </p:nvSpPr>
        <p:spPr/>
        <p:txBody>
          <a:bodyPr/>
          <a:lstStyle/>
          <a:p>
            <a:r>
              <a:rPr lang="en-US" altLang="zh-TW" dirty="0"/>
              <a:t>Sale of FVTOCI-Equity Financial Assets</a:t>
            </a:r>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8563574"/>
              </p:ext>
            </p:extLst>
          </p:nvPr>
        </p:nvGraphicFramePr>
        <p:xfrm>
          <a:off x="372524" y="4342099"/>
          <a:ext cx="8568952" cy="1256233"/>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841661">
                  <a:extLst>
                    <a:ext uri="{9D8B030D-6E8A-4147-A177-3AD203B41FA5}">
                      <a16:colId xmlns:a16="http://schemas.microsoft.com/office/drawing/2014/main" val="20003"/>
                    </a:ext>
                  </a:extLst>
                </a:gridCol>
              </a:tblGrid>
              <a:tr h="31132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51899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矩形 5"/>
          <p:cNvSpPr/>
          <p:nvPr/>
        </p:nvSpPr>
        <p:spPr>
          <a:xfrm>
            <a:off x="382810" y="4481655"/>
            <a:ext cx="1031051"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Feb. 28,</a:t>
            </a:r>
          </a:p>
          <a:p>
            <a:pPr lvl="0"/>
            <a:r>
              <a:rPr lang="en-US" altLang="zh-TW" dirty="0">
                <a:solidFill>
                  <a:srgbClr val="000000"/>
                </a:solidFill>
                <a:latin typeface="Arial" panose="020B0604020202020204" pitchFamily="34" charset="0"/>
                <a:cs typeface="Arial" panose="020B0604020202020204" pitchFamily="34" charset="0"/>
              </a:rPr>
              <a:t>2019</a:t>
            </a:r>
            <a:endParaRPr lang="zh-TW" altLang="en-US" dirty="0">
              <a:solidFill>
                <a:srgbClr val="000000"/>
              </a:solidFill>
              <a:latin typeface="Arial" panose="020B0604020202020204" pitchFamily="34" charset="0"/>
              <a:cs typeface="Arial" panose="020B0604020202020204" pitchFamily="34" charset="0"/>
            </a:endParaRPr>
          </a:p>
        </p:txBody>
      </p:sp>
      <p:sp>
        <p:nvSpPr>
          <p:cNvPr id="7" name="矩形 6"/>
          <p:cNvSpPr/>
          <p:nvPr/>
        </p:nvSpPr>
        <p:spPr>
          <a:xfrm>
            <a:off x="1478390" y="4481655"/>
            <a:ext cx="5852440" cy="369332"/>
          </a:xfrm>
          <a:prstGeom prst="rect">
            <a:avLst/>
          </a:prstGeom>
          <a:solidFill>
            <a:srgbClr val="FFFF00"/>
          </a:solidFill>
        </p:spPr>
        <p:txBody>
          <a:bodyPr wrap="square">
            <a:spAutoFit/>
          </a:bodyPr>
          <a:lstStyle/>
          <a:p>
            <a:r>
              <a:rPr lang="en-US" altLang="zh-TW">
                <a:solidFill>
                  <a:srgbClr val="000000"/>
                </a:solidFill>
                <a:latin typeface="Arial" panose="020B0604020202020204" pitchFamily="34" charset="0"/>
                <a:cs typeface="Arial" panose="020B0604020202020204" pitchFamily="34" charset="0"/>
              </a:rPr>
              <a:t>Retained Earnings</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7330830" y="4513979"/>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1838028" y="4937255"/>
            <a:ext cx="5591279"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8092577" y="5164526"/>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1,200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文字方塊 10"/>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840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77</a:t>
            </a:fld>
            <a:endParaRPr lang="zh-TW" altLang="en-US" dirty="0"/>
          </a:p>
        </p:txBody>
      </p:sp>
      <p:sp>
        <p:nvSpPr>
          <p:cNvPr id="4" name="標題 3"/>
          <p:cNvSpPr>
            <a:spLocks noGrp="1"/>
          </p:cNvSpPr>
          <p:nvPr>
            <p:ph type="title"/>
          </p:nvPr>
        </p:nvSpPr>
        <p:spPr/>
        <p:txBody>
          <a:bodyPr/>
          <a:lstStyle/>
          <a:p>
            <a:r>
              <a:rPr kumimoji="1" lang="en-US" altLang="zh-TW" dirty="0"/>
              <a:t>A Comparison between IAS 39 and IFRS9</a:t>
            </a:r>
            <a:endParaRPr kumimoji="1" lang="zh-TW" altLang="en-US" dirty="0"/>
          </a:p>
        </p:txBody>
      </p:sp>
      <p:sp>
        <p:nvSpPr>
          <p:cNvPr id="5" name="文字方塊 4"/>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44" y="1250237"/>
            <a:ext cx="5907201" cy="5106114"/>
          </a:xfrm>
          <a:prstGeom prst="rect">
            <a:avLst/>
          </a:prstGeom>
        </p:spPr>
      </p:pic>
      <p:sp>
        <p:nvSpPr>
          <p:cNvPr id="7" name="文字方塊 6"/>
          <p:cNvSpPr txBox="1"/>
          <p:nvPr/>
        </p:nvSpPr>
        <p:spPr>
          <a:xfrm>
            <a:off x="355601" y="5987019"/>
            <a:ext cx="1390124" cy="369332"/>
          </a:xfrm>
          <a:prstGeom prst="rect">
            <a:avLst/>
          </a:prstGeom>
          <a:noFill/>
        </p:spPr>
        <p:txBody>
          <a:bodyPr wrap="none" rtlCol="0">
            <a:spAutoFit/>
          </a:bodyPr>
          <a:lstStyle/>
          <a:p>
            <a:r>
              <a:rPr lang="en-US" altLang="zh-TW">
                <a:latin typeface="Arial" panose="020B0604020202020204" pitchFamily="34" charset="0"/>
                <a:cs typeface="Arial" panose="020B0604020202020204" pitchFamily="34" charset="0"/>
              </a:rPr>
              <a:t>Exhibit 12.9</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337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en-US" altLang="zh-TW" b="1" dirty="0"/>
              <a:t>Stefan makes an irrevocable option to measure the portfolio using FVTOCI. The entire portfolio was purchased on January 1 of 2018 for £500,000. The total market value of the securities in the portfolio was as follows on the indicated dates:</a:t>
            </a:r>
          </a:p>
          <a:p>
            <a:endParaRPr lang="en-US" altLang="zh-TW" b="1" dirty="0"/>
          </a:p>
          <a:p>
            <a:endParaRPr lang="en-US" altLang="zh-TW" b="1" dirty="0"/>
          </a:p>
          <a:p>
            <a:endParaRPr lang="en-US" altLang="zh-TW" b="1" dirty="0"/>
          </a:p>
          <a:p>
            <a:r>
              <a:rPr lang="en-US" altLang="zh-TW" b="1" dirty="0"/>
              <a:t>Make the journal entries required to record the purchase of the securities and the changes in value during 2018 and 2019.</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78</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1632390884"/>
              </p:ext>
            </p:extLst>
          </p:nvPr>
        </p:nvGraphicFramePr>
        <p:xfrm>
          <a:off x="683568" y="3429000"/>
          <a:ext cx="7488832" cy="111252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gridCol w="6961112">
                  <a:extLst>
                    <a:ext uri="{9D8B030D-6E8A-4147-A177-3AD203B41FA5}">
                      <a16:colId xmlns:a16="http://schemas.microsoft.com/office/drawing/2014/main" val="20001"/>
                    </a:ext>
                  </a:extLst>
                </a:gridCol>
              </a:tblGrid>
              <a:tr h="370840">
                <a:tc>
                  <a:txBody>
                    <a:bodyPr/>
                    <a:lstStyle/>
                    <a:p>
                      <a:r>
                        <a:rPr lang="en-US" altLang="zh-TW" b="0" dirty="0">
                          <a:solidFill>
                            <a:schemeClr val="tx1"/>
                          </a:solidFill>
                          <a:latin typeface="Arial" panose="020B0604020202020204" pitchFamily="34" charset="0"/>
                          <a:cs typeface="Arial" panose="020B0604020202020204" pitchFamily="34" charset="0"/>
                        </a:rPr>
                        <a:t>1</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December 31, 2018: £575,000.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2</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December 31, 2019: £430,000.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r>
                        <a:rPr lang="en-US" altLang="zh-TW" b="0" dirty="0">
                          <a:solidFill>
                            <a:schemeClr val="tx1"/>
                          </a:solidFill>
                          <a:latin typeface="Arial" panose="020B0604020202020204" pitchFamily="34" charset="0"/>
                          <a:cs typeface="Arial" panose="020B0604020202020204" pitchFamily="34" charset="0"/>
                        </a:rPr>
                        <a:t>3</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b="0" dirty="0">
                          <a:solidFill>
                            <a:schemeClr val="tx1"/>
                          </a:solidFill>
                          <a:latin typeface="Arial" panose="020B0604020202020204" pitchFamily="34" charset="0"/>
                          <a:cs typeface="Arial" panose="020B0604020202020204" pitchFamily="34" charset="0"/>
                        </a:rPr>
                        <a:t>Stefan sold all securities on December 31, 2019.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8" name="文字方塊 7"/>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778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a:p>
            <a:endParaRPr lang="zh-TW" altLang="en-US" dirty="0"/>
          </a:p>
        </p:txBody>
      </p:sp>
      <p:sp>
        <p:nvSpPr>
          <p:cNvPr id="4" name="投影片編號版面配置區 3"/>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79</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0" name="表格 9"/>
          <p:cNvGraphicFramePr>
            <a:graphicFrameLocks noGrp="1"/>
          </p:cNvGraphicFramePr>
          <p:nvPr>
            <p:extLst/>
          </p:nvPr>
        </p:nvGraphicFramePr>
        <p:xfrm>
          <a:off x="743100" y="2079166"/>
          <a:ext cx="7488832"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765589" y="2127323"/>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 1,</a:t>
            </a:r>
          </a:p>
          <a:p>
            <a:pPr lvl="0"/>
            <a:r>
              <a:rPr lang="en-US" altLang="zh-TW" dirty="0">
                <a:solidFill>
                  <a:srgbClr val="000000"/>
                </a:solidFill>
                <a:latin typeface="Arial" panose="020B0604020202020204" pitchFamily="34" charset="0"/>
                <a:cs typeface="Arial" panose="020B0604020202020204" pitchFamily="34" charset="0"/>
              </a:rPr>
              <a:t>2018</a:t>
            </a:r>
          </a:p>
        </p:txBody>
      </p:sp>
      <p:sp>
        <p:nvSpPr>
          <p:cNvPr id="12" name="矩形 11"/>
          <p:cNvSpPr/>
          <p:nvPr/>
        </p:nvSpPr>
        <p:spPr>
          <a:xfrm>
            <a:off x="1688258" y="2138345"/>
            <a:ext cx="363028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Assets—Equity</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13" name="矩形 12"/>
          <p:cNvSpPr/>
          <p:nvPr/>
        </p:nvSpPr>
        <p:spPr>
          <a:xfrm>
            <a:off x="6266529" y="2135970"/>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1917849" y="2436983"/>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7217891" y="243698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nvPr>
        </p:nvGraphicFramePr>
        <p:xfrm>
          <a:off x="755576" y="3356992"/>
          <a:ext cx="7488832" cy="128016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7" name="矩形 16"/>
          <p:cNvSpPr/>
          <p:nvPr/>
        </p:nvSpPr>
        <p:spPr>
          <a:xfrm>
            <a:off x="778065" y="3405149"/>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2018</a:t>
            </a:r>
          </a:p>
        </p:txBody>
      </p:sp>
      <p:sp>
        <p:nvSpPr>
          <p:cNvPr id="18" name="矩形 17"/>
          <p:cNvSpPr/>
          <p:nvPr/>
        </p:nvSpPr>
        <p:spPr>
          <a:xfrm>
            <a:off x="1700734" y="3404797"/>
            <a:ext cx="3574761"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Valuation Adjustment for FVTOCI</a:t>
            </a:r>
          </a:p>
          <a:p>
            <a:r>
              <a:rPr lang="en-US" altLang="zh-TW" dirty="0">
                <a:latin typeface="Arial" panose="020B0604020202020204" pitchFamily="34" charset="0"/>
                <a:cs typeface="Arial" panose="020B0604020202020204" pitchFamily="34" charset="0"/>
              </a:rPr>
              <a:t>Financial Assets—Equity</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6403116" y="3677114"/>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75,000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1918047" y="3979553"/>
            <a:ext cx="4670760"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Financial Assets—Equity</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358607" y="4253025"/>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75,000</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1681862" y="2153181"/>
            <a:ext cx="6471666" cy="293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688258" y="2504048"/>
            <a:ext cx="6471666" cy="2509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1732013" y="4051235"/>
            <a:ext cx="6471666" cy="5370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732013" y="3435017"/>
            <a:ext cx="6471666" cy="5571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52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8"/>
                                        </p:tgtEl>
                                        <p:attrNameLst>
                                          <p:attrName>ppt_x</p:attrName>
                                        </p:attrNameLst>
                                      </p:cBhvr>
                                      <p:tavLst>
                                        <p:tav tm="0">
                                          <p:val>
                                            <p:strVal val="ppt_x"/>
                                          </p:val>
                                        </p:tav>
                                        <p:tav tm="100000">
                                          <p:val>
                                            <p:strVal val="ppt_x"/>
                                          </p:val>
                                        </p:tav>
                                      </p:tavLst>
                                    </p:anim>
                                    <p:anim calcmode="lin" valueType="num">
                                      <p:cBhvr additive="base">
                                        <p:cTn id="7" dur="500"/>
                                        <p:tgtEl>
                                          <p:spTgt spid="28"/>
                                        </p:tgtEl>
                                        <p:attrNameLst>
                                          <p:attrName>ppt_y</p:attrName>
                                        </p:attrNameLst>
                                      </p:cBhvr>
                                      <p:tavLst>
                                        <p:tav tm="0">
                                          <p:val>
                                            <p:strVal val="ppt_y"/>
                                          </p:val>
                                        </p:tav>
                                        <p:tav tm="100000">
                                          <p:val>
                                            <p:strVal val="1+ppt_h/2"/>
                                          </p:val>
                                        </p:tav>
                                      </p:tavLst>
                                    </p:anim>
                                    <p:set>
                                      <p:cBhvr>
                                        <p:cTn id="8" dur="1" fill="hold">
                                          <p:stCondLst>
                                            <p:cond delay="499"/>
                                          </p:stCondLst>
                                        </p:cTn>
                                        <p:tgtEl>
                                          <p:spTgt spid="2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9"/>
                                        </p:tgtEl>
                                        <p:attrNameLst>
                                          <p:attrName>ppt_x</p:attrName>
                                        </p:attrNameLst>
                                      </p:cBhvr>
                                      <p:tavLst>
                                        <p:tav tm="0">
                                          <p:val>
                                            <p:strVal val="ppt_x"/>
                                          </p:val>
                                        </p:tav>
                                        <p:tav tm="100000">
                                          <p:val>
                                            <p:strVal val="ppt_x"/>
                                          </p:val>
                                        </p:tav>
                                      </p:tavLst>
                                    </p:anim>
                                    <p:anim calcmode="lin" valueType="num">
                                      <p:cBhvr additive="base">
                                        <p:cTn id="11" dur="500"/>
                                        <p:tgtEl>
                                          <p:spTgt spid="29"/>
                                        </p:tgtEl>
                                        <p:attrNameLst>
                                          <p:attrName>ppt_y</p:attrName>
                                        </p:attrNameLst>
                                      </p:cBhvr>
                                      <p:tavLst>
                                        <p:tav tm="0">
                                          <p:val>
                                            <p:strVal val="ppt_y"/>
                                          </p:val>
                                        </p:tav>
                                        <p:tav tm="100000">
                                          <p:val>
                                            <p:strVal val="1+ppt_h/2"/>
                                          </p:val>
                                        </p:tav>
                                      </p:tavLst>
                                    </p:anim>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1"/>
                                        </p:tgtEl>
                                        <p:attrNameLst>
                                          <p:attrName>ppt_x</p:attrName>
                                        </p:attrNameLst>
                                      </p:cBhvr>
                                      <p:tavLst>
                                        <p:tav tm="0">
                                          <p:val>
                                            <p:strVal val="ppt_x"/>
                                          </p:val>
                                        </p:tav>
                                        <p:tav tm="100000">
                                          <p:val>
                                            <p:strVal val="ppt_x"/>
                                          </p:val>
                                        </p:tav>
                                      </p:tavLst>
                                    </p:anim>
                                    <p:anim calcmode="lin" valueType="num">
                                      <p:cBhvr additive="base">
                                        <p:cTn id="17" dur="500"/>
                                        <p:tgtEl>
                                          <p:spTgt spid="31"/>
                                        </p:tgtEl>
                                        <p:attrNameLst>
                                          <p:attrName>ppt_y</p:attrName>
                                        </p:attrNameLst>
                                      </p:cBhvr>
                                      <p:tavLst>
                                        <p:tav tm="0">
                                          <p:val>
                                            <p:strVal val="ppt_y"/>
                                          </p:val>
                                        </p:tav>
                                        <p:tav tm="100000">
                                          <p:val>
                                            <p:strVal val="1+ppt_h/2"/>
                                          </p:val>
                                        </p:tav>
                                      </p:tavLst>
                                    </p:anim>
                                    <p:set>
                                      <p:cBhvr>
                                        <p:cTn id="18" dur="1" fill="hold">
                                          <p:stCondLst>
                                            <p:cond delay="499"/>
                                          </p:stCondLst>
                                        </p:cTn>
                                        <p:tgtEl>
                                          <p:spTgt spid="31"/>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0"/>
                                        </p:tgtEl>
                                        <p:attrNameLst>
                                          <p:attrName>ppt_x</p:attrName>
                                        </p:attrNameLst>
                                      </p:cBhvr>
                                      <p:tavLst>
                                        <p:tav tm="0">
                                          <p:val>
                                            <p:strVal val="ppt_x"/>
                                          </p:val>
                                        </p:tav>
                                        <p:tav tm="100000">
                                          <p:val>
                                            <p:strVal val="ppt_x"/>
                                          </p:val>
                                        </p:tav>
                                      </p:tavLst>
                                    </p:anim>
                                    <p:anim calcmode="lin" valueType="num">
                                      <p:cBhvr additive="base">
                                        <p:cTn id="21" dur="500"/>
                                        <p:tgtEl>
                                          <p:spTgt spid="30"/>
                                        </p:tgtEl>
                                        <p:attrNameLst>
                                          <p:attrName>ppt_y</p:attrName>
                                        </p:attrNameLst>
                                      </p:cBhvr>
                                      <p:tavLst>
                                        <p:tav tm="0">
                                          <p:val>
                                            <p:strVal val="ppt_y"/>
                                          </p:val>
                                        </p:tav>
                                        <p:tav tm="100000">
                                          <p:val>
                                            <p:strVal val="1+ppt_h/2"/>
                                          </p:val>
                                        </p:tav>
                                      </p:tavLst>
                                    </p:anim>
                                    <p:set>
                                      <p:cBhvr>
                                        <p:cTn id="2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16"/>
          <p:cNvSpPr>
            <a:spLocks noGrp="1"/>
          </p:cNvSpPr>
          <p:nvPr>
            <p:ph idx="1"/>
          </p:nvPr>
        </p:nvSpPr>
        <p:spPr>
          <a:xfrm>
            <a:off x="355601" y="1349889"/>
            <a:ext cx="8415866" cy="4712230"/>
          </a:xfrm>
        </p:spPr>
        <p:txBody>
          <a:bodyPr/>
          <a:lstStyle/>
          <a:p>
            <a:pPr marL="0" indent="0">
              <a:buNone/>
            </a:pPr>
            <a:r>
              <a:rPr lang="en-US" altLang="zh-TW" b="1" dirty="0">
                <a:solidFill>
                  <a:srgbClr val="E0A654"/>
                </a:solidFill>
              </a:rPr>
              <a:t>Classifications of Debt Securities</a:t>
            </a:r>
            <a:endParaRPr lang="zh-TW" altLang="en-US" b="1" dirty="0">
              <a:solidFill>
                <a:srgbClr val="E0A654"/>
              </a:solidFill>
            </a:endParaRPr>
          </a:p>
        </p:txBody>
      </p:sp>
      <p:sp>
        <p:nvSpPr>
          <p:cNvPr id="4" name="投影片編號版面配置區 3"/>
          <p:cNvSpPr>
            <a:spLocks noGrp="1"/>
          </p:cNvSpPr>
          <p:nvPr>
            <p:ph type="sldNum" sz="quarter" idx="12"/>
          </p:nvPr>
        </p:nvSpPr>
        <p:spPr/>
        <p:txBody>
          <a:bodyPr/>
          <a:lstStyle/>
          <a:p>
            <a:endParaRPr lang="zh-TW" altLang="en-US"/>
          </a:p>
          <a:p>
            <a:fld id="{7EC5196E-6DE0-413B-B515-7F1EDB6EC62F}" type="slidenum">
              <a:rPr lang="en-US" altLang="zh-TW" smtClean="0"/>
              <a:pPr/>
              <a:t>8</a:t>
            </a:fld>
            <a:endParaRPr lang="zh-TW" altLang="en-US" dirty="0"/>
          </a:p>
        </p:txBody>
      </p:sp>
      <p:sp>
        <p:nvSpPr>
          <p:cNvPr id="2" name="標題 1"/>
          <p:cNvSpPr>
            <a:spLocks noGrp="1"/>
          </p:cNvSpPr>
          <p:nvPr>
            <p:ph type="title"/>
          </p:nvPr>
        </p:nvSpPr>
        <p:spPr/>
        <p:txBody>
          <a:bodyPr/>
          <a:lstStyle/>
          <a:p>
            <a:r>
              <a:rPr lang="en-US" altLang="zh-TW" dirty="0"/>
              <a:t>Classification of Financial Assets</a:t>
            </a:r>
            <a:endParaRPr lang="zh-TW" altLang="en-US" dirty="0"/>
          </a:p>
        </p:txBody>
      </p:sp>
      <p:sp>
        <p:nvSpPr>
          <p:cNvPr id="18" name="文字方塊 17"/>
          <p:cNvSpPr txBox="1"/>
          <p:nvPr/>
        </p:nvSpPr>
        <p:spPr>
          <a:xfrm>
            <a:off x="355601" y="5692787"/>
            <a:ext cx="1390124" cy="369332"/>
          </a:xfrm>
          <a:prstGeom prst="rect">
            <a:avLst/>
          </a:prstGeom>
          <a:noFill/>
        </p:spPr>
        <p:txBody>
          <a:bodyPr wrap="none" rtlCol="0">
            <a:spAutoFit/>
          </a:bodyPr>
          <a:lstStyle/>
          <a:p>
            <a:r>
              <a:rPr lang="en-US" altLang="zh-TW" dirty="0">
                <a:latin typeface="Arial" panose="020B0604020202020204" pitchFamily="34" charset="0"/>
                <a:ea typeface="Adobe Gothic Std B" panose="020B0800000000000000" pitchFamily="34" charset="-128"/>
                <a:cs typeface="Arial" panose="020B0604020202020204" pitchFamily="34" charset="0"/>
              </a:rPr>
              <a:t>Exhibit 12.4</a:t>
            </a:r>
            <a:endParaRPr lang="zh-TW" altLang="en-US" dirty="0">
              <a:latin typeface="Arial" panose="020B0604020202020204" pitchFamily="34" charset="0"/>
              <a:cs typeface="Arial" panose="020B0604020202020204" pitchFamily="34" charset="0"/>
            </a:endParaRPr>
          </a:p>
        </p:txBody>
      </p:sp>
      <p:sp>
        <p:nvSpPr>
          <p:cNvPr id="16" name="文字方塊 15"/>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21" y="2007257"/>
            <a:ext cx="8519532" cy="3626441"/>
          </a:xfrm>
          <a:prstGeom prst="rect">
            <a:avLst/>
          </a:prstGeom>
        </p:spPr>
      </p:pic>
    </p:spTree>
    <p:extLst>
      <p:ext uri="{BB962C8B-B14F-4D97-AF65-F5344CB8AC3E}">
        <p14:creationId xmlns:p14="http://schemas.microsoft.com/office/powerpoint/2010/main" val="33317511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Solution</a:t>
            </a:r>
          </a:p>
          <a:p>
            <a:endParaRPr lang="zh-TW" altLang="en-US" dirty="0"/>
          </a:p>
        </p:txBody>
      </p:sp>
      <p:sp>
        <p:nvSpPr>
          <p:cNvPr id="4" name="投影片編號版面配置區 3"/>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80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22" name="表格 21"/>
          <p:cNvGraphicFramePr>
            <a:graphicFrameLocks noGrp="1"/>
          </p:cNvGraphicFramePr>
          <p:nvPr>
            <p:extLst/>
          </p:nvPr>
        </p:nvGraphicFramePr>
        <p:xfrm>
          <a:off x="883447" y="2120005"/>
          <a:ext cx="7502393"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3" name="矩形 22"/>
          <p:cNvSpPr/>
          <p:nvPr/>
        </p:nvSpPr>
        <p:spPr>
          <a:xfrm>
            <a:off x="905936" y="2168162"/>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24" name="矩形 23"/>
          <p:cNvSpPr/>
          <p:nvPr/>
        </p:nvSpPr>
        <p:spPr>
          <a:xfrm>
            <a:off x="1842165" y="2175423"/>
            <a:ext cx="4673815"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Financial Assets—Equity</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6515981" y="2452487"/>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145,000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065019" y="2809358"/>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Assets—Equity</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7394631" y="308490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145,000</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1868117" y="2208126"/>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4" name="表格 33"/>
          <p:cNvGraphicFramePr>
            <a:graphicFrameLocks noGrp="1"/>
          </p:cNvGraphicFramePr>
          <p:nvPr>
            <p:extLst/>
          </p:nvPr>
        </p:nvGraphicFramePr>
        <p:xfrm>
          <a:off x="871348" y="3616010"/>
          <a:ext cx="7488832" cy="128016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35" name="矩形 34"/>
          <p:cNvSpPr/>
          <p:nvPr/>
        </p:nvSpPr>
        <p:spPr>
          <a:xfrm>
            <a:off x="893837" y="3664167"/>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36" name="矩形 35"/>
          <p:cNvSpPr/>
          <p:nvPr/>
        </p:nvSpPr>
        <p:spPr>
          <a:xfrm>
            <a:off x="1842166" y="3675736"/>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6518283" y="3681873"/>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430,000</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065019" y="4529718"/>
            <a:ext cx="369440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FVTOCI  Financial Assets—Equity</a:t>
            </a:r>
            <a:endParaRPr lang="zh-TW" altLang="en-US" dirty="0">
              <a:latin typeface="Arial" panose="020B0604020202020204" pitchFamily="34" charset="0"/>
              <a:cs typeface="Arial" panose="020B0604020202020204" pitchFamily="34" charset="0"/>
            </a:endParaRPr>
          </a:p>
        </p:txBody>
      </p:sp>
      <p:sp>
        <p:nvSpPr>
          <p:cNvPr id="39" name="矩形 38"/>
          <p:cNvSpPr/>
          <p:nvPr/>
        </p:nvSpPr>
        <p:spPr>
          <a:xfrm>
            <a:off x="7394630" y="4527420"/>
            <a:ext cx="101822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500,000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40" name="表格 39"/>
          <p:cNvGraphicFramePr>
            <a:graphicFrameLocks noGrp="1"/>
          </p:cNvGraphicFramePr>
          <p:nvPr>
            <p:extLst/>
          </p:nvPr>
        </p:nvGraphicFramePr>
        <p:xfrm>
          <a:off x="880789" y="4973321"/>
          <a:ext cx="7502393"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75102">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41" name="矩形 40"/>
          <p:cNvSpPr/>
          <p:nvPr/>
        </p:nvSpPr>
        <p:spPr>
          <a:xfrm>
            <a:off x="912482" y="5163999"/>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p>
          <a:p>
            <a:pPr lvl="0"/>
            <a:r>
              <a:rPr lang="en-US" altLang="zh-TW" dirty="0">
                <a:solidFill>
                  <a:srgbClr val="000000"/>
                </a:solidFill>
                <a:latin typeface="Arial" panose="020B0604020202020204" pitchFamily="34" charset="0"/>
                <a:cs typeface="Arial" panose="020B0604020202020204" pitchFamily="34" charset="0"/>
              </a:rPr>
              <a:t>2019</a:t>
            </a:r>
          </a:p>
        </p:txBody>
      </p:sp>
      <p:sp>
        <p:nvSpPr>
          <p:cNvPr id="43" name="矩形 42"/>
          <p:cNvSpPr/>
          <p:nvPr/>
        </p:nvSpPr>
        <p:spPr>
          <a:xfrm>
            <a:off x="7522870" y="5907787"/>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4" name="矩形 43"/>
          <p:cNvSpPr/>
          <p:nvPr/>
        </p:nvSpPr>
        <p:spPr>
          <a:xfrm>
            <a:off x="1992302" y="5530664"/>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Unrealized Gains or Losses on </a:t>
            </a:r>
          </a:p>
          <a:p>
            <a:r>
              <a:rPr lang="en-US" altLang="zh-TW" dirty="0">
                <a:latin typeface="Arial" panose="020B0604020202020204" pitchFamily="34" charset="0"/>
                <a:cs typeface="Arial" panose="020B0604020202020204" pitchFamily="34" charset="0"/>
              </a:rPr>
              <a:t>FVTOCI Financial Assets—Equity</a:t>
            </a:r>
            <a:endParaRPr lang="zh-TW" altLang="en-US" dirty="0">
              <a:latin typeface="Arial" panose="020B0604020202020204" pitchFamily="34" charset="0"/>
              <a:cs typeface="Arial" panose="020B0604020202020204" pitchFamily="34" charset="0"/>
            </a:endParaRPr>
          </a:p>
        </p:txBody>
      </p:sp>
      <p:sp>
        <p:nvSpPr>
          <p:cNvPr id="46" name="矩形 45"/>
          <p:cNvSpPr/>
          <p:nvPr/>
        </p:nvSpPr>
        <p:spPr>
          <a:xfrm>
            <a:off x="1839901" y="5100849"/>
            <a:ext cx="2082621" cy="369332"/>
          </a:xfrm>
          <a:prstGeom prst="rect">
            <a:avLst/>
          </a:prstGeom>
        </p:spPr>
        <p:txBody>
          <a:bodyPr wrap="none">
            <a:spAutoFit/>
          </a:bodyPr>
          <a:lstStyle/>
          <a:p>
            <a:r>
              <a:rPr lang="en-US" altLang="zh-TW">
                <a:latin typeface="Arial" panose="020B0604020202020204" pitchFamily="34" charset="0"/>
                <a:cs typeface="Arial" panose="020B0604020202020204" pitchFamily="34" charset="0"/>
              </a:rPr>
              <a:t>Retained Earnings</a:t>
            </a:r>
            <a:endParaRPr lang="zh-TW" altLang="en-US" dirty="0">
              <a:latin typeface="Arial" panose="020B0604020202020204" pitchFamily="34" charset="0"/>
              <a:cs typeface="Arial" panose="020B0604020202020204" pitchFamily="34" charset="0"/>
            </a:endParaRPr>
          </a:p>
        </p:txBody>
      </p:sp>
      <p:sp>
        <p:nvSpPr>
          <p:cNvPr id="47" name="矩形 46"/>
          <p:cNvSpPr/>
          <p:nvPr/>
        </p:nvSpPr>
        <p:spPr>
          <a:xfrm>
            <a:off x="6515980" y="5103788"/>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8" name="矩形 47"/>
          <p:cNvSpPr/>
          <p:nvPr/>
        </p:nvSpPr>
        <p:spPr>
          <a:xfrm>
            <a:off x="1872819" y="2842589"/>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873245" y="3698234"/>
            <a:ext cx="6471666" cy="305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1873128" y="4989192"/>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868117" y="5619451"/>
            <a:ext cx="6471666" cy="5716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839901" y="3966063"/>
            <a:ext cx="5279366"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Valuation Adjustment for FVTOCI Financial Assets—Equity</a:t>
            </a:r>
            <a:endParaRPr lang="zh-TW" altLang="en-US" dirty="0">
              <a:latin typeface="Arial" panose="020B0604020202020204" pitchFamily="34" charset="0"/>
              <a:cs typeface="Arial" panose="020B0604020202020204" pitchFamily="34" charset="0"/>
            </a:endParaRPr>
          </a:p>
        </p:txBody>
      </p:sp>
      <p:sp>
        <p:nvSpPr>
          <p:cNvPr id="54" name="矩形 53"/>
          <p:cNvSpPr/>
          <p:nvPr/>
        </p:nvSpPr>
        <p:spPr>
          <a:xfrm>
            <a:off x="6644221" y="4243062"/>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70,000</a:t>
            </a:r>
            <a:endParaRPr lang="zh-TW" altLang="en-US" dirty="0">
              <a:solidFill>
                <a:srgbClr val="000000"/>
              </a:solidFill>
              <a:latin typeface="Arial" panose="020B0604020202020204" pitchFamily="34" charset="0"/>
              <a:cs typeface="Arial" panose="020B0604020202020204" pitchFamily="34" charset="0"/>
            </a:endParaRPr>
          </a:p>
        </p:txBody>
      </p:sp>
      <p:sp>
        <p:nvSpPr>
          <p:cNvPr id="49" name="矩形 48"/>
          <p:cNvSpPr/>
          <p:nvPr/>
        </p:nvSpPr>
        <p:spPr>
          <a:xfrm>
            <a:off x="1873128" y="4062688"/>
            <a:ext cx="6471666" cy="49629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873128" y="4600125"/>
            <a:ext cx="6471666" cy="30516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8422189" y="674755"/>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9956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
                                        </p:tgtEl>
                                        <p:attrNameLst>
                                          <p:attrName>ppt_x</p:attrName>
                                        </p:attrNameLst>
                                      </p:cBhvr>
                                      <p:tavLst>
                                        <p:tav tm="0">
                                          <p:val>
                                            <p:strVal val="ppt_x"/>
                                          </p:val>
                                        </p:tav>
                                        <p:tav tm="100000">
                                          <p:val>
                                            <p:strVal val="ppt_x"/>
                                          </p:val>
                                        </p:tav>
                                      </p:tavLst>
                                    </p:anim>
                                    <p:anim calcmode="lin" valueType="num">
                                      <p:cBhvr additive="base">
                                        <p:cTn id="7" dur="500"/>
                                        <p:tgtEl>
                                          <p:spTgt spid="32"/>
                                        </p:tgtEl>
                                        <p:attrNameLst>
                                          <p:attrName>ppt_y</p:attrName>
                                        </p:attrNameLst>
                                      </p:cBhvr>
                                      <p:tavLst>
                                        <p:tav tm="0">
                                          <p:val>
                                            <p:strVal val="ppt_y"/>
                                          </p:val>
                                        </p:tav>
                                        <p:tav tm="100000">
                                          <p:val>
                                            <p:strVal val="1+ppt_h/2"/>
                                          </p:val>
                                        </p:tav>
                                      </p:tavLst>
                                    </p:anim>
                                    <p:set>
                                      <p:cBhvr>
                                        <p:cTn id="8" dur="1" fill="hold">
                                          <p:stCondLst>
                                            <p:cond delay="499"/>
                                          </p:stCondLst>
                                        </p:cTn>
                                        <p:tgtEl>
                                          <p:spTgt spid="3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48"/>
                                        </p:tgtEl>
                                        <p:attrNameLst>
                                          <p:attrName>ppt_x</p:attrName>
                                        </p:attrNameLst>
                                      </p:cBhvr>
                                      <p:tavLst>
                                        <p:tav tm="0">
                                          <p:val>
                                            <p:strVal val="ppt_x"/>
                                          </p:val>
                                        </p:tav>
                                        <p:tav tm="100000">
                                          <p:val>
                                            <p:strVal val="ppt_x"/>
                                          </p:val>
                                        </p:tav>
                                      </p:tavLst>
                                    </p:anim>
                                    <p:anim calcmode="lin" valueType="num">
                                      <p:cBhvr additive="base">
                                        <p:cTn id="11" dur="500"/>
                                        <p:tgtEl>
                                          <p:spTgt spid="48"/>
                                        </p:tgtEl>
                                        <p:attrNameLst>
                                          <p:attrName>ppt_y</p:attrName>
                                        </p:attrNameLst>
                                      </p:cBhvr>
                                      <p:tavLst>
                                        <p:tav tm="0">
                                          <p:val>
                                            <p:strVal val="ppt_y"/>
                                          </p:val>
                                        </p:tav>
                                        <p:tav tm="100000">
                                          <p:val>
                                            <p:strVal val="1+ppt_h/2"/>
                                          </p:val>
                                        </p:tav>
                                      </p:tavLst>
                                    </p:anim>
                                    <p:set>
                                      <p:cBhvr>
                                        <p:cTn id="12" dur="1" fill="hold">
                                          <p:stCondLst>
                                            <p:cond delay="499"/>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50"/>
                                        </p:tgtEl>
                                        <p:attrNameLst>
                                          <p:attrName>ppt_x</p:attrName>
                                        </p:attrNameLst>
                                      </p:cBhvr>
                                      <p:tavLst>
                                        <p:tav tm="0">
                                          <p:val>
                                            <p:strVal val="ppt_x"/>
                                          </p:val>
                                        </p:tav>
                                        <p:tav tm="100000">
                                          <p:val>
                                            <p:strVal val="ppt_x"/>
                                          </p:val>
                                        </p:tav>
                                      </p:tavLst>
                                    </p:anim>
                                    <p:anim calcmode="lin" valueType="num">
                                      <p:cBhvr additive="base">
                                        <p:cTn id="17" dur="500"/>
                                        <p:tgtEl>
                                          <p:spTgt spid="50"/>
                                        </p:tgtEl>
                                        <p:attrNameLst>
                                          <p:attrName>ppt_y</p:attrName>
                                        </p:attrNameLst>
                                      </p:cBhvr>
                                      <p:tavLst>
                                        <p:tav tm="0">
                                          <p:val>
                                            <p:strVal val="ppt_y"/>
                                          </p:val>
                                        </p:tav>
                                        <p:tav tm="100000">
                                          <p:val>
                                            <p:strVal val="1+ppt_h/2"/>
                                          </p:val>
                                        </p:tav>
                                      </p:tavLst>
                                    </p:anim>
                                    <p:set>
                                      <p:cBhvr>
                                        <p:cTn id="18" dur="1" fill="hold">
                                          <p:stCondLst>
                                            <p:cond delay="499"/>
                                          </p:stCondLst>
                                        </p:cTn>
                                        <p:tgtEl>
                                          <p:spTgt spid="50"/>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49"/>
                                        </p:tgtEl>
                                        <p:attrNameLst>
                                          <p:attrName>ppt_x</p:attrName>
                                        </p:attrNameLst>
                                      </p:cBhvr>
                                      <p:tavLst>
                                        <p:tav tm="0">
                                          <p:val>
                                            <p:strVal val="ppt_x"/>
                                          </p:val>
                                        </p:tav>
                                        <p:tav tm="100000">
                                          <p:val>
                                            <p:strVal val="ppt_x"/>
                                          </p:val>
                                        </p:tav>
                                      </p:tavLst>
                                    </p:anim>
                                    <p:anim calcmode="lin" valueType="num">
                                      <p:cBhvr additive="base">
                                        <p:cTn id="21" dur="500"/>
                                        <p:tgtEl>
                                          <p:spTgt spid="49"/>
                                        </p:tgtEl>
                                        <p:attrNameLst>
                                          <p:attrName>ppt_y</p:attrName>
                                        </p:attrNameLst>
                                      </p:cBhvr>
                                      <p:tavLst>
                                        <p:tav tm="0">
                                          <p:val>
                                            <p:strVal val="ppt_y"/>
                                          </p:val>
                                        </p:tav>
                                        <p:tav tm="100000">
                                          <p:val>
                                            <p:strVal val="1+ppt_h/2"/>
                                          </p:val>
                                        </p:tav>
                                      </p:tavLst>
                                    </p:anim>
                                    <p:set>
                                      <p:cBhvr>
                                        <p:cTn id="22" dur="1" fill="hold">
                                          <p:stCondLst>
                                            <p:cond delay="499"/>
                                          </p:stCondLst>
                                        </p:cTn>
                                        <p:tgtEl>
                                          <p:spTgt spid="49"/>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55"/>
                                        </p:tgtEl>
                                        <p:attrNameLst>
                                          <p:attrName>ppt_x</p:attrName>
                                        </p:attrNameLst>
                                      </p:cBhvr>
                                      <p:tavLst>
                                        <p:tav tm="0">
                                          <p:val>
                                            <p:strVal val="ppt_x"/>
                                          </p:val>
                                        </p:tav>
                                        <p:tav tm="100000">
                                          <p:val>
                                            <p:strVal val="ppt_x"/>
                                          </p:val>
                                        </p:tav>
                                      </p:tavLst>
                                    </p:anim>
                                    <p:anim calcmode="lin" valueType="num">
                                      <p:cBhvr additive="base">
                                        <p:cTn id="25" dur="500"/>
                                        <p:tgtEl>
                                          <p:spTgt spid="55"/>
                                        </p:tgtEl>
                                        <p:attrNameLst>
                                          <p:attrName>ppt_y</p:attrName>
                                        </p:attrNameLst>
                                      </p:cBhvr>
                                      <p:tavLst>
                                        <p:tav tm="0">
                                          <p:val>
                                            <p:strVal val="ppt_y"/>
                                          </p:val>
                                        </p:tav>
                                        <p:tav tm="100000">
                                          <p:val>
                                            <p:strVal val="1+ppt_h/2"/>
                                          </p:val>
                                        </p:tav>
                                      </p:tavLst>
                                    </p:anim>
                                    <p:set>
                                      <p:cBhvr>
                                        <p:cTn id="26" dur="1" fill="hold">
                                          <p:stCondLst>
                                            <p:cond delay="499"/>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51"/>
                                        </p:tgtEl>
                                        <p:attrNameLst>
                                          <p:attrName>ppt_x</p:attrName>
                                        </p:attrNameLst>
                                      </p:cBhvr>
                                      <p:tavLst>
                                        <p:tav tm="0">
                                          <p:val>
                                            <p:strVal val="ppt_x"/>
                                          </p:val>
                                        </p:tav>
                                        <p:tav tm="100000">
                                          <p:val>
                                            <p:strVal val="ppt_x"/>
                                          </p:val>
                                        </p:tav>
                                      </p:tavLst>
                                    </p:anim>
                                    <p:anim calcmode="lin" valueType="num">
                                      <p:cBhvr additive="base">
                                        <p:cTn id="31" dur="500"/>
                                        <p:tgtEl>
                                          <p:spTgt spid="51"/>
                                        </p:tgtEl>
                                        <p:attrNameLst>
                                          <p:attrName>ppt_y</p:attrName>
                                        </p:attrNameLst>
                                      </p:cBhvr>
                                      <p:tavLst>
                                        <p:tav tm="0">
                                          <p:val>
                                            <p:strVal val="ppt_y"/>
                                          </p:val>
                                        </p:tav>
                                        <p:tav tm="100000">
                                          <p:val>
                                            <p:strVal val="1+ppt_h/2"/>
                                          </p:val>
                                        </p:tav>
                                      </p:tavLst>
                                    </p:anim>
                                    <p:set>
                                      <p:cBhvr>
                                        <p:cTn id="32" dur="1" fill="hold">
                                          <p:stCondLst>
                                            <p:cond delay="499"/>
                                          </p:stCondLst>
                                        </p:cTn>
                                        <p:tgtEl>
                                          <p:spTgt spid="5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52"/>
                                        </p:tgtEl>
                                        <p:attrNameLst>
                                          <p:attrName>ppt_x</p:attrName>
                                        </p:attrNameLst>
                                      </p:cBhvr>
                                      <p:tavLst>
                                        <p:tav tm="0">
                                          <p:val>
                                            <p:strVal val="ppt_x"/>
                                          </p:val>
                                        </p:tav>
                                        <p:tav tm="100000">
                                          <p:val>
                                            <p:strVal val="ppt_x"/>
                                          </p:val>
                                        </p:tav>
                                      </p:tavLst>
                                    </p:anim>
                                    <p:anim calcmode="lin" valueType="num">
                                      <p:cBhvr additive="base">
                                        <p:cTn id="35" dur="500"/>
                                        <p:tgtEl>
                                          <p:spTgt spid="52"/>
                                        </p:tgtEl>
                                        <p:attrNameLst>
                                          <p:attrName>ppt_y</p:attrName>
                                        </p:attrNameLst>
                                      </p:cBhvr>
                                      <p:tavLst>
                                        <p:tav tm="0">
                                          <p:val>
                                            <p:strVal val="ppt_y"/>
                                          </p:val>
                                        </p:tav>
                                        <p:tav tm="100000">
                                          <p:val>
                                            <p:strVal val="1+ppt_h/2"/>
                                          </p:val>
                                        </p:tav>
                                      </p:tavLst>
                                    </p:anim>
                                    <p:set>
                                      <p:cBhvr>
                                        <p:cTn id="36"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8" grpId="0" animBg="1"/>
      <p:bldP spid="50" grpId="0" animBg="1"/>
      <p:bldP spid="51" grpId="0" animBg="1"/>
      <p:bldP spid="52" grpId="0" animBg="1"/>
      <p:bldP spid="49" grpId="0" animBg="1"/>
      <p:bldP spid="5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81</a:t>
            </a:fld>
            <a:endParaRPr lang="zh-TW" altLang="en-US" dirty="0"/>
          </a:p>
        </p:txBody>
      </p:sp>
      <p:sp>
        <p:nvSpPr>
          <p:cNvPr id="2" name="標題 1"/>
          <p:cNvSpPr>
            <a:spLocks noGrp="1"/>
          </p:cNvSpPr>
          <p:nvPr>
            <p:ph type="title"/>
          </p:nvPr>
        </p:nvSpPr>
        <p:spPr/>
        <p:txBody>
          <a:bodyPr>
            <a:noAutofit/>
          </a:bodyPr>
          <a:lstStyle/>
          <a:p>
            <a:r>
              <a:rPr lang="en-US" altLang="zh-TW" dirty="0"/>
              <a:t>Illustrating the Equity Method</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rgbClr val="E0A654"/>
                </a:solidFill>
              </a:rPr>
              <a:t>Record purchase: </a:t>
            </a:r>
            <a:r>
              <a:rPr lang="en-US" altLang="zh-TW" dirty="0"/>
              <a:t>Investments are initially recorded at cost.</a:t>
            </a:r>
          </a:p>
          <a:p>
            <a:r>
              <a:rPr lang="en-US" altLang="zh-TW" b="1" dirty="0">
                <a:solidFill>
                  <a:srgbClr val="E0A654"/>
                </a:solidFill>
              </a:rPr>
              <a:t>Record investment revenues: </a:t>
            </a:r>
            <a:r>
              <a:rPr lang="en-US" altLang="zh-TW" dirty="0"/>
              <a:t>The investor includes in net income its proportionate share of the investee’s net income.</a:t>
            </a:r>
          </a:p>
          <a:p>
            <a:r>
              <a:rPr lang="en-US" altLang="zh-TW" b="1" dirty="0">
                <a:solidFill>
                  <a:srgbClr val="E0A654"/>
                </a:solidFill>
              </a:rPr>
              <a:t>Record dividends: </a:t>
            </a:r>
            <a:r>
              <a:rPr lang="en-US" altLang="zh-TW" dirty="0"/>
              <a:t>Dividend distribution is a reduction of the investor’s investments.</a:t>
            </a:r>
          </a:p>
          <a:p>
            <a:r>
              <a:rPr lang="en-US" altLang="zh-TW" b="1" dirty="0">
                <a:solidFill>
                  <a:srgbClr val="E0A654"/>
                </a:solidFill>
              </a:rPr>
              <a:t>Record sales: </a:t>
            </a:r>
            <a:r>
              <a:rPr lang="en-US" altLang="zh-TW" dirty="0"/>
              <a:t>To recognize gains/losses from the difference between the sale proceeds and the carrying amount of investments.</a:t>
            </a:r>
            <a:endParaRPr lang="zh-TW" altLang="en-US" b="1" dirty="0">
              <a:solidFill>
                <a:srgbClr val="55AADF"/>
              </a:solidFill>
            </a:endParaRPr>
          </a:p>
        </p:txBody>
      </p:sp>
      <p:sp>
        <p:nvSpPr>
          <p:cNvPr id="7" name="矩形 6"/>
          <p:cNvSpPr/>
          <p:nvPr/>
        </p:nvSpPr>
        <p:spPr>
          <a:xfrm>
            <a:off x="2522892" y="111859"/>
            <a:ext cx="6621108"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Accounting for Investment in Associates Using the Equity Method</a:t>
            </a:r>
          </a:p>
        </p:txBody>
      </p:sp>
      <p:sp>
        <p:nvSpPr>
          <p:cNvPr id="9" name="文字方塊 8"/>
          <p:cNvSpPr txBox="1"/>
          <p:nvPr/>
        </p:nvSpPr>
        <p:spPr>
          <a:xfrm>
            <a:off x="8465733" y="77547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9567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p>
          <a:p>
            <a:pPr lvl="1"/>
            <a:r>
              <a:rPr lang="en-US" altLang="zh-TW" dirty="0"/>
              <a:t>Assume that Kimball Inc. purchased 20% (2,000 shares) of Holland Enterprises’ outstanding common stock (10,000 shares), paying €100 per share on January 1, 2018. </a:t>
            </a: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82</a:t>
            </a:fld>
            <a:endParaRPr lang="zh-TW" altLang="en-US" dirty="0"/>
          </a:p>
        </p:txBody>
      </p:sp>
      <p:sp>
        <p:nvSpPr>
          <p:cNvPr id="2" name="標題 1"/>
          <p:cNvSpPr>
            <a:spLocks noGrp="1"/>
          </p:cNvSpPr>
          <p:nvPr>
            <p:ph type="title"/>
          </p:nvPr>
        </p:nvSpPr>
        <p:spPr/>
        <p:txBody>
          <a:bodyPr>
            <a:noAutofit/>
          </a:bodyPr>
          <a:lstStyle/>
          <a:p>
            <a:r>
              <a:rPr lang="en-US" altLang="zh-TW" dirty="0"/>
              <a:t>Purchase of Investment Accounted for Using the Equity Method</a:t>
            </a:r>
            <a:endParaRPr lang="zh-TW" altLang="en-US" dirty="0"/>
          </a:p>
        </p:txBody>
      </p:sp>
      <p:graphicFrame>
        <p:nvGraphicFramePr>
          <p:cNvPr id="21" name="表格 20"/>
          <p:cNvGraphicFramePr>
            <a:graphicFrameLocks noGrp="1"/>
          </p:cNvGraphicFramePr>
          <p:nvPr>
            <p:extLst>
              <p:ext uri="{D42A27DB-BD31-4B8C-83A1-F6EECF244321}">
                <p14:modId xmlns:p14="http://schemas.microsoft.com/office/powerpoint/2010/main" val="2358062153"/>
              </p:ext>
            </p:extLst>
          </p:nvPr>
        </p:nvGraphicFramePr>
        <p:xfrm>
          <a:off x="1115616" y="4077072"/>
          <a:ext cx="712879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401501">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2" name="矩形 21"/>
          <p:cNvSpPr/>
          <p:nvPr/>
        </p:nvSpPr>
        <p:spPr>
          <a:xfrm>
            <a:off x="1158340" y="4107064"/>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a:t>
            </a:r>
            <a:r>
              <a:rPr kumimoji="0" lang="en-US" altLang="zh-TW" dirty="0">
                <a:solidFill>
                  <a:srgbClr val="000000"/>
                </a:solidFill>
                <a:latin typeface="Arial" panose="020B0604020202020204" pitchFamily="34" charset="0"/>
                <a:cs typeface="Arial" panose="020B0604020202020204" pitchFamily="34" charset="0"/>
              </a:rPr>
              <a:t>. 1,</a:t>
            </a:r>
          </a:p>
          <a:p>
            <a:pPr lvl="0"/>
            <a:r>
              <a:rPr kumimoji="0" lang="en-US" altLang="zh-TW" dirty="0">
                <a:solidFill>
                  <a:srgbClr val="000000"/>
                </a:solidFill>
                <a:latin typeface="Arial" panose="020B0604020202020204" pitchFamily="34" charset="0"/>
                <a:cs typeface="Arial" panose="020B0604020202020204" pitchFamily="34" charset="0"/>
              </a:rPr>
              <a:t>2018</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035503" y="4127351"/>
            <a:ext cx="3890873"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 Holland Enterprises</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2195736" y="4764863"/>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6342971" y="4393630"/>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7228077" y="4762962"/>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200,000</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2638644" y="5136097"/>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 To record the purchase of 20% equity in Holland.</a:t>
            </a:r>
            <a:endParaRPr lang="zh-TW" altLang="en-US" sz="1400" i="1" dirty="0">
              <a:latin typeface="Arial" panose="020B0604020202020204" pitchFamily="34" charset="0"/>
              <a:cs typeface="Arial" panose="020B0604020202020204" pitchFamily="34" charset="0"/>
            </a:endParaRPr>
          </a:p>
        </p:txBody>
      </p:sp>
      <p:sp>
        <p:nvSpPr>
          <p:cNvPr id="14" name="文字方塊 13"/>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567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0A654"/>
                </a:solidFill>
              </a:rPr>
              <a:t>Illustration</a:t>
            </a:r>
          </a:p>
          <a:p>
            <a:pPr lvl="1"/>
            <a:r>
              <a:rPr lang="en-US" altLang="zh-TW" dirty="0"/>
              <a:t>Holland Enterprises announces net income for 2018 of €50,000.</a:t>
            </a:r>
          </a:p>
          <a:p>
            <a:pPr lvl="1"/>
            <a:endParaRPr lang="en-US" altLang="zh-TW" dirty="0"/>
          </a:p>
          <a:p>
            <a:pPr lvl="1"/>
            <a:endParaRPr lang="en-US" altLang="zh-TW" dirty="0"/>
          </a:p>
          <a:p>
            <a:pPr lvl="1"/>
            <a:endParaRPr lang="en-US" altLang="zh-TW" dirty="0"/>
          </a:p>
          <a:p>
            <a:pPr lvl="1"/>
            <a:endParaRPr lang="en-US" altLang="zh-TW" dirty="0"/>
          </a:p>
          <a:p>
            <a:pPr lvl="1"/>
            <a:r>
              <a:rPr lang="en-US" altLang="zh-TW" dirty="0"/>
              <a:t>Under the equity method, revenue is recognized when the investee company has earnings.</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83</a:t>
            </a:fld>
            <a:endParaRPr lang="zh-TW" altLang="en-US" dirty="0"/>
          </a:p>
        </p:txBody>
      </p:sp>
      <p:sp>
        <p:nvSpPr>
          <p:cNvPr id="2" name="標題 1"/>
          <p:cNvSpPr>
            <a:spLocks noGrp="1"/>
          </p:cNvSpPr>
          <p:nvPr>
            <p:ph type="title"/>
          </p:nvPr>
        </p:nvSpPr>
        <p:spPr/>
        <p:txBody>
          <a:bodyPr/>
          <a:lstStyle/>
          <a:p>
            <a:r>
              <a:rPr lang="en-US" altLang="zh-TW" dirty="0"/>
              <a:t>Investment Revenue</a:t>
            </a:r>
          </a:p>
        </p:txBody>
      </p:sp>
      <p:graphicFrame>
        <p:nvGraphicFramePr>
          <p:cNvPr id="21" name="表格 20"/>
          <p:cNvGraphicFramePr>
            <a:graphicFrameLocks noGrp="1"/>
          </p:cNvGraphicFramePr>
          <p:nvPr>
            <p:extLst>
              <p:ext uri="{D42A27DB-BD31-4B8C-83A1-F6EECF244321}">
                <p14:modId xmlns:p14="http://schemas.microsoft.com/office/powerpoint/2010/main" val="2481756795"/>
              </p:ext>
            </p:extLst>
          </p:nvPr>
        </p:nvGraphicFramePr>
        <p:xfrm>
          <a:off x="1165629" y="3526353"/>
          <a:ext cx="712879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401501">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2" name="矩形 21"/>
          <p:cNvSpPr/>
          <p:nvPr/>
        </p:nvSpPr>
        <p:spPr>
          <a:xfrm>
            <a:off x="1208353" y="3556345"/>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a:t>
            </a:r>
            <a:r>
              <a:rPr kumimoji="0" lang="en-US" altLang="zh-TW" dirty="0">
                <a:solidFill>
                  <a:srgbClr val="000000"/>
                </a:solidFill>
                <a:latin typeface="Arial" panose="020B0604020202020204" pitchFamily="34" charset="0"/>
                <a:cs typeface="Arial" panose="020B0604020202020204" pitchFamily="34" charset="0"/>
              </a:rPr>
              <a:t>. 31,</a:t>
            </a:r>
          </a:p>
          <a:p>
            <a:pPr lvl="0"/>
            <a:r>
              <a:rPr kumimoji="0" lang="en-US" altLang="zh-TW" dirty="0">
                <a:solidFill>
                  <a:srgbClr val="000000"/>
                </a:solidFill>
                <a:latin typeface="Arial" panose="020B0604020202020204" pitchFamily="34" charset="0"/>
                <a:cs typeface="Arial" panose="020B0604020202020204" pitchFamily="34" charset="0"/>
              </a:rPr>
              <a:t>2018</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232807" y="3565911"/>
            <a:ext cx="3890873"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 Holland Enterprises</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2427998" y="4212243"/>
            <a:ext cx="381392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Shares of Income from Associates</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6521225" y="3842911"/>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7406331" y="4212243"/>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10,000</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2688657" y="4585378"/>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 To record 20% equity in Holland’s 2018 net income. </a:t>
            </a:r>
            <a:endParaRPr lang="zh-TW" altLang="en-US" sz="1400" i="1" dirty="0">
              <a:latin typeface="Arial" panose="020B0604020202020204" pitchFamily="34" charset="0"/>
              <a:cs typeface="Arial" panose="020B0604020202020204" pitchFamily="34" charset="0"/>
            </a:endParaRPr>
          </a:p>
        </p:txBody>
      </p:sp>
      <p:sp>
        <p:nvSpPr>
          <p:cNvPr id="5" name="矩形 4"/>
          <p:cNvSpPr/>
          <p:nvPr/>
        </p:nvSpPr>
        <p:spPr>
          <a:xfrm>
            <a:off x="2688657" y="2924858"/>
            <a:ext cx="3703258" cy="461665"/>
          </a:xfrm>
          <a:prstGeom prst="rect">
            <a:avLst/>
          </a:prstGeom>
          <a:solidFill>
            <a:schemeClr val="accent4">
              <a:lumMod val="20000"/>
              <a:lumOff val="80000"/>
            </a:schemeClr>
          </a:solidFill>
        </p:spPr>
        <p:txBody>
          <a:bodyPr wrap="none">
            <a:spAutoFit/>
          </a:bodyPr>
          <a:lstStyle/>
          <a:p>
            <a:r>
              <a:rPr lang="en-US" altLang="zh-TW" sz="2400" dirty="0">
                <a:latin typeface="Arial" panose="020B0604020202020204" pitchFamily="34" charset="0"/>
                <a:cs typeface="Arial" panose="020B0604020202020204" pitchFamily="34" charset="0"/>
              </a:rPr>
              <a:t>€50,000 × 20% = €10,000</a:t>
            </a:r>
            <a:endParaRPr lang="zh-TW" altLang="en-US" sz="2400" dirty="0">
              <a:latin typeface="Arial" panose="020B0604020202020204" pitchFamily="34" charset="0"/>
              <a:cs typeface="Arial" panose="020B0604020202020204" pitchFamily="34" charset="0"/>
            </a:endParaRPr>
          </a:p>
        </p:txBody>
      </p:sp>
      <p:sp>
        <p:nvSpPr>
          <p:cNvPr id="15" name="文字方塊 14"/>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7180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0A654"/>
                </a:solidFill>
              </a:rPr>
              <a:t>Illustration</a:t>
            </a:r>
            <a:r>
              <a:rPr lang="en-US" altLang="zh-TW" b="1" dirty="0">
                <a:solidFill>
                  <a:srgbClr val="55AADF"/>
                </a:solidFill>
              </a:rPr>
              <a:t> </a:t>
            </a:r>
          </a:p>
          <a:p>
            <a:pPr lvl="1" indent="-342900"/>
            <a:r>
              <a:rPr lang="en-US" altLang="zh-TW" dirty="0"/>
              <a:t>Holland Enterprises paid €2.5 per dividend on December 31, 2018. </a:t>
            </a:r>
          </a:p>
          <a:p>
            <a:pPr lvl="1" indent="-342900"/>
            <a:endParaRPr lang="en-US" altLang="zh-TW" dirty="0"/>
          </a:p>
          <a:p>
            <a:pPr lvl="1" indent="-342900"/>
            <a:endParaRPr lang="en-US" altLang="zh-TW" dirty="0"/>
          </a:p>
          <a:p>
            <a:pPr lvl="1" indent="-342900"/>
            <a:endParaRPr lang="en-US" altLang="zh-TW" dirty="0"/>
          </a:p>
          <a:p>
            <a:pPr lvl="1"/>
            <a:r>
              <a:rPr lang="en-US" altLang="zh-TW" dirty="0"/>
              <a:t>Under the equity method, dividend payments represent a return of investment; they do not represent revenue.</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84</a:t>
            </a:fld>
            <a:endParaRPr lang="zh-TW" altLang="en-US" dirty="0"/>
          </a:p>
        </p:txBody>
      </p:sp>
      <p:sp>
        <p:nvSpPr>
          <p:cNvPr id="2" name="標題 1"/>
          <p:cNvSpPr>
            <a:spLocks noGrp="1"/>
          </p:cNvSpPr>
          <p:nvPr>
            <p:ph type="title"/>
          </p:nvPr>
        </p:nvSpPr>
        <p:spPr/>
        <p:txBody>
          <a:bodyPr/>
          <a:lstStyle/>
          <a:p>
            <a:r>
              <a:rPr lang="en-US" altLang="zh-TW" dirty="0"/>
              <a:t>Dividends Received</a:t>
            </a:r>
          </a:p>
        </p:txBody>
      </p:sp>
      <p:graphicFrame>
        <p:nvGraphicFramePr>
          <p:cNvPr id="11" name="表格 10"/>
          <p:cNvGraphicFramePr>
            <a:graphicFrameLocks noGrp="1"/>
          </p:cNvGraphicFramePr>
          <p:nvPr>
            <p:extLst>
              <p:ext uri="{D42A27DB-BD31-4B8C-83A1-F6EECF244321}">
                <p14:modId xmlns:p14="http://schemas.microsoft.com/office/powerpoint/2010/main" val="2292577762"/>
              </p:ext>
            </p:extLst>
          </p:nvPr>
        </p:nvGraphicFramePr>
        <p:xfrm>
          <a:off x="1005783" y="3125901"/>
          <a:ext cx="7128792" cy="131064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401501">
                  <a:extLst>
                    <a:ext uri="{9D8B030D-6E8A-4147-A177-3AD203B41FA5}">
                      <a16:colId xmlns:a16="http://schemas.microsoft.com/office/drawing/2014/main" val="20004"/>
                    </a:ext>
                  </a:extLst>
                </a:gridCol>
              </a:tblGrid>
              <a:tr h="566859">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23919">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295094">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2" name="矩形 11"/>
          <p:cNvSpPr/>
          <p:nvPr/>
        </p:nvSpPr>
        <p:spPr>
          <a:xfrm>
            <a:off x="1048507" y="3155892"/>
            <a:ext cx="1043876"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a:t>
            </a:r>
            <a:r>
              <a:rPr kumimoji="0" lang="en-US" altLang="zh-TW" dirty="0">
                <a:solidFill>
                  <a:srgbClr val="000000"/>
                </a:solidFill>
                <a:latin typeface="Arial" panose="020B0604020202020204" pitchFamily="34" charset="0"/>
                <a:cs typeface="Arial" panose="020B0604020202020204" pitchFamily="34" charset="0"/>
              </a:rPr>
              <a:t>. 31,</a:t>
            </a:r>
          </a:p>
          <a:p>
            <a:pPr lvl="0"/>
            <a:r>
              <a:rPr kumimoji="0" lang="en-US" altLang="zh-TW" dirty="0">
                <a:solidFill>
                  <a:srgbClr val="000000"/>
                </a:solidFill>
                <a:latin typeface="Arial" panose="020B0604020202020204" pitchFamily="34" charset="0"/>
                <a:cs typeface="Arial" panose="020B0604020202020204" pitchFamily="34" charset="0"/>
              </a:rPr>
              <a:t>2018</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2072354" y="3162802"/>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4" name="矩形 13"/>
          <p:cNvSpPr/>
          <p:nvPr/>
        </p:nvSpPr>
        <p:spPr>
          <a:xfrm>
            <a:off x="2272791" y="3511553"/>
            <a:ext cx="3890873"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 Holland Enterprises</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6484738" y="3176179"/>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5,000</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370815" y="3751672"/>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5,000</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2514023" y="4157884"/>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 To record dividend received. </a:t>
            </a:r>
            <a:endParaRPr lang="zh-TW" altLang="en-US" sz="1400" i="1" dirty="0">
              <a:latin typeface="Arial" panose="020B0604020202020204" pitchFamily="34" charset="0"/>
              <a:cs typeface="Arial" panose="020B0604020202020204" pitchFamily="34" charset="0"/>
            </a:endParaRPr>
          </a:p>
        </p:txBody>
      </p:sp>
      <p:sp>
        <p:nvSpPr>
          <p:cNvPr id="19" name="文字方塊 18"/>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3765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Temporary changes in value of investments accounted for using the equity method are </a:t>
            </a:r>
            <a:r>
              <a:rPr lang="en-US" altLang="zh-TW" b="1" dirty="0">
                <a:solidFill>
                  <a:srgbClr val="E0A654"/>
                </a:solidFill>
              </a:rPr>
              <a:t>not recorded</a:t>
            </a:r>
            <a:r>
              <a:rPr lang="en-US" altLang="zh-TW" dirty="0"/>
              <a:t>.</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85</a:t>
            </a:fld>
            <a:endParaRPr lang="zh-TW" altLang="en-US" dirty="0"/>
          </a:p>
        </p:txBody>
      </p:sp>
      <p:sp>
        <p:nvSpPr>
          <p:cNvPr id="2" name="標題 1"/>
          <p:cNvSpPr>
            <a:spLocks noGrp="1"/>
          </p:cNvSpPr>
          <p:nvPr>
            <p:ph type="title"/>
          </p:nvPr>
        </p:nvSpPr>
        <p:spPr/>
        <p:txBody>
          <a:bodyPr/>
          <a:lstStyle/>
          <a:p>
            <a:r>
              <a:rPr lang="en-US" altLang="zh-TW" dirty="0"/>
              <a:t>No Adjustment to Fair Value</a:t>
            </a:r>
            <a:endParaRPr lang="zh-TW" altLang="en-US" dirty="0"/>
          </a:p>
        </p:txBody>
      </p:sp>
      <p:sp>
        <p:nvSpPr>
          <p:cNvPr id="7" name="文字方塊 6"/>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4302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Statement of Comprehensive Income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86</a:t>
            </a:fld>
            <a:endParaRPr lang="zh-TW" altLang="en-US" dirty="0"/>
          </a:p>
        </p:txBody>
      </p:sp>
      <p:sp>
        <p:nvSpPr>
          <p:cNvPr id="2" name="標題 1"/>
          <p:cNvSpPr>
            <a:spLocks noGrp="1"/>
          </p:cNvSpPr>
          <p:nvPr>
            <p:ph type="title"/>
          </p:nvPr>
        </p:nvSpPr>
        <p:spPr/>
        <p:txBody>
          <a:bodyPr/>
          <a:lstStyle/>
          <a:p>
            <a:r>
              <a:rPr lang="en-US" altLang="zh-TW"/>
              <a:t>Financial Statement Presentation</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69" y="2484020"/>
            <a:ext cx="8207298" cy="2247994"/>
          </a:xfrm>
          <a:prstGeom prst="rect">
            <a:avLst/>
          </a:prstGeom>
        </p:spPr>
      </p:pic>
      <p:sp>
        <p:nvSpPr>
          <p:cNvPr id="8" name="文字方塊 7"/>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157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a:spLocks noGrp="1"/>
          </p:cNvSpPr>
          <p:nvPr>
            <p:ph idx="1"/>
          </p:nvPr>
        </p:nvSpPr>
        <p:spPr/>
        <p:txBody>
          <a:bodyPr/>
          <a:lstStyle/>
          <a:p>
            <a:pPr marL="0" indent="0">
              <a:buNone/>
            </a:pPr>
            <a:r>
              <a:rPr lang="en-US" altLang="zh-TW" b="1" dirty="0">
                <a:solidFill>
                  <a:srgbClr val="E0A654"/>
                </a:solidFill>
              </a:rPr>
              <a:t>Balance Sheet</a:t>
            </a:r>
          </a:p>
          <a:p>
            <a:endParaRPr lang="en-US" altLang="zh-TW" dirty="0"/>
          </a:p>
          <a:p>
            <a:endParaRPr lang="en-US" altLang="zh-TW" dirty="0"/>
          </a:p>
          <a:p>
            <a:endParaRPr lang="en-US" altLang="zh-TW" dirty="0"/>
          </a:p>
          <a:p>
            <a:endParaRPr lang="en-US" altLang="zh-TW" dirty="0"/>
          </a:p>
          <a:p>
            <a:pPr lvl="1"/>
            <a:r>
              <a:rPr lang="en-US" altLang="zh-TW" dirty="0"/>
              <a:t>£205,000 = </a:t>
            </a:r>
            <a:r>
              <a:rPr lang="de-DE" altLang="zh-TW" dirty="0"/>
              <a:t>€200,000 + €10,000 − </a:t>
            </a:r>
            <a:r>
              <a:rPr lang="de-DE" altLang="zh-TW"/>
              <a:t>€5,000</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87</a:t>
            </a:fld>
            <a:endParaRPr lang="zh-TW" altLang="en-US" dirty="0"/>
          </a:p>
        </p:txBody>
      </p:sp>
      <p:sp>
        <p:nvSpPr>
          <p:cNvPr id="2" name="標題 1"/>
          <p:cNvSpPr>
            <a:spLocks noGrp="1"/>
          </p:cNvSpPr>
          <p:nvPr>
            <p:ph type="title"/>
          </p:nvPr>
        </p:nvSpPr>
        <p:spPr/>
        <p:txBody>
          <a:bodyPr/>
          <a:lstStyle/>
          <a:p>
            <a:r>
              <a:rPr lang="en-US" altLang="zh-TW" dirty="0"/>
              <a:t>Financial Statement Presentation</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04" y="2295678"/>
            <a:ext cx="8352263" cy="1788241"/>
          </a:xfrm>
          <a:prstGeom prst="rect">
            <a:avLst/>
          </a:prstGeom>
        </p:spPr>
      </p:pic>
      <p:sp>
        <p:nvSpPr>
          <p:cNvPr id="8" name="文字方塊 7"/>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5608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Illustration</a:t>
            </a:r>
            <a:endParaRPr lang="en-US" altLang="zh-TW" dirty="0">
              <a:solidFill>
                <a:srgbClr val="E0A654"/>
              </a:solidFill>
            </a:endParaRPr>
          </a:p>
          <a:p>
            <a:pPr lvl="1"/>
            <a:r>
              <a:rPr lang="en-US" altLang="zh-TW" dirty="0"/>
              <a:t>Assume that, on January 2, 2019, Kimball sells its 2,000 shares of Holland stock for €225,000 shortly after the year-end recognition of its €10,000 share of Holland’s earnings.</a:t>
            </a:r>
            <a:r>
              <a:rPr lang="zh-TW" altLang="en-US" dirty="0"/>
              <a:t> </a:t>
            </a:r>
            <a:r>
              <a:rPr lang="en-US" altLang="zh-TW" dirty="0"/>
              <a:t>The entry to record the sale is:</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88</a:t>
            </a:fld>
            <a:endParaRPr lang="zh-TW" altLang="en-US" dirty="0"/>
          </a:p>
        </p:txBody>
      </p:sp>
      <p:sp>
        <p:nvSpPr>
          <p:cNvPr id="2" name="標題 1"/>
          <p:cNvSpPr>
            <a:spLocks noGrp="1"/>
          </p:cNvSpPr>
          <p:nvPr>
            <p:ph type="title"/>
          </p:nvPr>
        </p:nvSpPr>
        <p:spPr/>
        <p:txBody>
          <a:bodyPr>
            <a:noAutofit/>
          </a:bodyPr>
          <a:lstStyle/>
          <a:p>
            <a:r>
              <a:rPr lang="en-US" altLang="zh-TW" dirty="0"/>
              <a:t>Sale of the Investment Accounted for </a:t>
            </a:r>
            <a:br>
              <a:rPr lang="en-US" altLang="zh-TW" dirty="0"/>
            </a:br>
            <a:r>
              <a:rPr lang="en-US" altLang="zh-TW" dirty="0"/>
              <a:t>Using the Equity Method</a:t>
            </a:r>
          </a:p>
        </p:txBody>
      </p:sp>
      <p:graphicFrame>
        <p:nvGraphicFramePr>
          <p:cNvPr id="11" name="表格 10"/>
          <p:cNvGraphicFramePr>
            <a:graphicFrameLocks noGrp="1"/>
          </p:cNvGraphicFramePr>
          <p:nvPr>
            <p:extLst>
              <p:ext uri="{D42A27DB-BD31-4B8C-83A1-F6EECF244321}">
                <p14:modId xmlns:p14="http://schemas.microsoft.com/office/powerpoint/2010/main" val="919555901"/>
              </p:ext>
            </p:extLst>
          </p:nvPr>
        </p:nvGraphicFramePr>
        <p:xfrm>
          <a:off x="894688" y="4011060"/>
          <a:ext cx="7488832" cy="138303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761541">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12" name="矩形 11"/>
          <p:cNvSpPr/>
          <p:nvPr/>
        </p:nvSpPr>
        <p:spPr>
          <a:xfrm>
            <a:off x="937412" y="4041052"/>
            <a:ext cx="877163" cy="646331"/>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a:t>
            </a:r>
            <a:r>
              <a:rPr kumimoji="0" lang="en-US" altLang="zh-TW" dirty="0">
                <a:solidFill>
                  <a:srgbClr val="000000"/>
                </a:solidFill>
                <a:latin typeface="Arial" panose="020B0604020202020204" pitchFamily="34" charset="0"/>
                <a:cs typeface="Arial" panose="020B0604020202020204" pitchFamily="34" charset="0"/>
              </a:rPr>
              <a:t>. 2,</a:t>
            </a:r>
          </a:p>
          <a:p>
            <a:pPr lvl="0"/>
            <a:r>
              <a:rPr kumimoji="0" lang="en-US" altLang="zh-TW" dirty="0">
                <a:solidFill>
                  <a:srgbClr val="000000"/>
                </a:solidFill>
                <a:latin typeface="Arial" panose="020B0604020202020204" pitchFamily="34" charset="0"/>
                <a:cs typeface="Arial" panose="020B0604020202020204" pitchFamily="34" charset="0"/>
              </a:rPr>
              <a:t>2019</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1814575" y="4061339"/>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4" name="矩形 13"/>
          <p:cNvSpPr/>
          <p:nvPr/>
        </p:nvSpPr>
        <p:spPr>
          <a:xfrm>
            <a:off x="1953334" y="4397267"/>
            <a:ext cx="3839577"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a:t>
            </a:r>
          </a:p>
          <a:p>
            <a:r>
              <a:rPr lang="en-US" altLang="zh-TW" dirty="0">
                <a:latin typeface="Arial" panose="020B0604020202020204" pitchFamily="34" charset="0"/>
                <a:cs typeface="Arial" panose="020B0604020202020204" pitchFamily="34" charset="0"/>
              </a:rPr>
              <a:t>Equity Method, Holland Enterprises</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6511312" y="4077491"/>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225,000</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7356824" y="4658825"/>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205,000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1953334" y="4979093"/>
            <a:ext cx="481420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Gains from Sale of Investments in Associates</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7485065" y="4979093"/>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文字方塊 19"/>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506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P spid="1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89</a:t>
            </a:fld>
            <a:endParaRPr lang="zh-TW" altLang="en-US" dirty="0"/>
          </a:p>
        </p:txBody>
      </p:sp>
      <p:sp>
        <p:nvSpPr>
          <p:cNvPr id="2" name="標題 1"/>
          <p:cNvSpPr>
            <a:spLocks noGrp="1"/>
          </p:cNvSpPr>
          <p:nvPr>
            <p:ph type="title"/>
          </p:nvPr>
        </p:nvSpPr>
        <p:spPr/>
        <p:txBody>
          <a:bodyPr>
            <a:noAutofit/>
          </a:bodyPr>
          <a:lstStyle/>
          <a:p>
            <a:r>
              <a:rPr lang="en-US" altLang="zh-TW" dirty="0"/>
              <a:t>Comparing Equity Method </a:t>
            </a:r>
            <a:br>
              <a:rPr lang="en-US" altLang="zh-TW" dirty="0"/>
            </a:br>
            <a:r>
              <a:rPr lang="en-US" altLang="zh-TW" dirty="0"/>
              <a:t>with Fair Value Approach</a:t>
            </a:r>
            <a:endParaRPr lang="zh-TW" altLang="en-US" dirty="0"/>
          </a:p>
        </p:txBody>
      </p:sp>
      <p:sp>
        <p:nvSpPr>
          <p:cNvPr id="27" name="文字方塊 26"/>
          <p:cNvSpPr txBox="1"/>
          <p:nvPr/>
        </p:nvSpPr>
        <p:spPr>
          <a:xfrm>
            <a:off x="355601" y="5567328"/>
            <a:ext cx="151836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12.10</a:t>
            </a:r>
            <a:endParaRPr lang="zh-TW" altLang="en-US" dirty="0">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07" y="1670254"/>
            <a:ext cx="8788399" cy="3691128"/>
          </a:xfrm>
          <a:prstGeom prst="rect">
            <a:avLst/>
          </a:prstGeom>
        </p:spPr>
      </p:pic>
      <p:sp>
        <p:nvSpPr>
          <p:cNvPr id="10" name="文字方塊 9"/>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871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kumimoji="1" lang="en-US" altLang="zh-TW" b="1" dirty="0">
                <a:solidFill>
                  <a:srgbClr val="E0A654"/>
                </a:solidFill>
              </a:rPr>
              <a:t>Amortized Cost (AC) Financial Assets</a:t>
            </a:r>
          </a:p>
          <a:p>
            <a:pPr>
              <a:buFont typeface="Wingdings" charset="2"/>
              <a:buChar char="n"/>
            </a:pPr>
            <a:r>
              <a:rPr kumimoji="1" lang="en-US" altLang="zh-TW" b="1" dirty="0">
                <a:solidFill>
                  <a:schemeClr val="accent2">
                    <a:lumMod val="75000"/>
                  </a:schemeClr>
                </a:solidFill>
              </a:rPr>
              <a:t>Debt Securities </a:t>
            </a:r>
            <a:r>
              <a:rPr kumimoji="1" lang="en-US" altLang="zh-TW" dirty="0"/>
              <a:t>for which the investors holds primarily to collect the </a:t>
            </a:r>
            <a:r>
              <a:rPr kumimoji="1" lang="en-US" altLang="zh-TW" b="1" dirty="0">
                <a:solidFill>
                  <a:schemeClr val="accent2">
                    <a:lumMod val="75000"/>
                  </a:schemeClr>
                </a:solidFill>
              </a:rPr>
              <a:t>interest and principal </a:t>
            </a:r>
            <a:r>
              <a:rPr kumimoji="1" lang="en-US" altLang="zh-TW" dirty="0"/>
              <a:t>and is measured at amortized cost.</a:t>
            </a:r>
          </a:p>
          <a:p>
            <a:pPr marL="0" indent="0">
              <a:buNone/>
            </a:pPr>
            <a:r>
              <a:rPr kumimoji="1" lang="en-US" altLang="zh-TW" b="1" dirty="0">
                <a:solidFill>
                  <a:srgbClr val="E0A654"/>
                </a:solidFill>
              </a:rPr>
              <a:t>FVTOCI Financial Assets-Debt</a:t>
            </a:r>
          </a:p>
          <a:p>
            <a:pPr>
              <a:buFont typeface="Wingdings" charset="2"/>
              <a:buChar char="n"/>
            </a:pPr>
            <a:r>
              <a:rPr kumimoji="1" lang="en-US" altLang="zh-TW" b="1" dirty="0">
                <a:solidFill>
                  <a:schemeClr val="accent2">
                    <a:lumMod val="75000"/>
                  </a:schemeClr>
                </a:solidFill>
              </a:rPr>
              <a:t>Debt Securities </a:t>
            </a:r>
            <a:r>
              <a:rPr kumimoji="1" lang="en-US" altLang="zh-TW" dirty="0"/>
              <a:t>that are held to collect interest and to sell before maturity, measured as fair value</a:t>
            </a:r>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9</a:t>
            </a:fld>
            <a:endParaRPr lang="zh-TW" altLang="en-US" dirty="0"/>
          </a:p>
        </p:txBody>
      </p:sp>
      <p:sp>
        <p:nvSpPr>
          <p:cNvPr id="4" name="標題 3"/>
          <p:cNvSpPr>
            <a:spLocks noGrp="1"/>
          </p:cNvSpPr>
          <p:nvPr>
            <p:ph type="title"/>
          </p:nvPr>
        </p:nvSpPr>
        <p:spPr/>
        <p:txBody>
          <a:bodyPr/>
          <a:lstStyle/>
          <a:p>
            <a:r>
              <a:rPr lang="en-US" altLang="zh-TW" dirty="0"/>
              <a:t>Classification of Financial Assets</a:t>
            </a:r>
            <a:endParaRPr kumimoji="1" lang="zh-TW" altLang="en-US" dirty="0"/>
          </a:p>
        </p:txBody>
      </p:sp>
      <p:sp>
        <p:nvSpPr>
          <p:cNvPr id="5" name="文字方塊 4"/>
          <p:cNvSpPr txBox="1"/>
          <p:nvPr/>
        </p:nvSpPr>
        <p:spPr>
          <a:xfrm>
            <a:off x="8457258" y="61776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1810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On January 1, 2018, </a:t>
            </a:r>
            <a:r>
              <a:rPr lang="en-US" altLang="zh-TW" b="1" dirty="0" err="1"/>
              <a:t>Taraz</a:t>
            </a:r>
            <a:r>
              <a:rPr lang="en-US" altLang="zh-TW" b="1" dirty="0"/>
              <a:t> Company purchased 4,000 shares of the common stock of Patel Company for $300,000. At the time, Patel had a total of 10,000 common shares outstanding. Accordingly, </a:t>
            </a:r>
            <a:r>
              <a:rPr lang="en-US" altLang="zh-TW" b="1" dirty="0" err="1"/>
              <a:t>Taraz</a:t>
            </a:r>
            <a:r>
              <a:rPr lang="en-US" altLang="zh-TW" b="1" dirty="0"/>
              <a:t> purchased 40% of the outstanding shares of Patel. </a:t>
            </a:r>
          </a:p>
          <a:p>
            <a:r>
              <a:rPr lang="en-US" altLang="zh-TW" b="1" dirty="0"/>
              <a:t>During 2018, Patel paid cash dividends totaling $50,000 and reported net income of $70,000.</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239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a:pPr>
            <a:r>
              <a:rPr lang="en-US" altLang="zh-TW" dirty="0"/>
              <a:t>Make the journal entry necessary on </a:t>
            </a:r>
            <a:r>
              <a:rPr lang="en-US" altLang="zh-TW" dirty="0" err="1"/>
              <a:t>Taraz’s</a:t>
            </a:r>
            <a:r>
              <a:rPr lang="en-US" altLang="zh-TW" dirty="0"/>
              <a:t> books to record the purchase of the Patel shares.</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91</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228107558"/>
              </p:ext>
            </p:extLst>
          </p:nvPr>
        </p:nvGraphicFramePr>
        <p:xfrm>
          <a:off x="1185246" y="2579709"/>
          <a:ext cx="7128792" cy="1391022"/>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401501">
                  <a:extLst>
                    <a:ext uri="{9D8B030D-6E8A-4147-A177-3AD203B41FA5}">
                      <a16:colId xmlns:a16="http://schemas.microsoft.com/office/drawing/2014/main" val="20004"/>
                    </a:ext>
                  </a:extLst>
                </a:gridCol>
              </a:tblGrid>
              <a:tr h="64807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1227970" y="2609701"/>
            <a:ext cx="813043"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Jan</a:t>
            </a:r>
            <a:r>
              <a:rPr kumimoji="0" lang="en-US" altLang="zh-TW" dirty="0">
                <a:solidFill>
                  <a:srgbClr val="000000"/>
                </a:solidFill>
                <a:latin typeface="Arial" panose="020B0604020202020204" pitchFamily="34" charset="0"/>
                <a:cs typeface="Arial" panose="020B0604020202020204" pitchFamily="34" charset="0"/>
              </a:rPr>
              <a:t>. 1</a:t>
            </a:r>
          </a:p>
        </p:txBody>
      </p:sp>
      <p:sp>
        <p:nvSpPr>
          <p:cNvPr id="11" name="矩形 10"/>
          <p:cNvSpPr/>
          <p:nvPr/>
        </p:nvSpPr>
        <p:spPr>
          <a:xfrm>
            <a:off x="2105133" y="2629988"/>
            <a:ext cx="3890873"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a:t>
            </a:r>
            <a:r>
              <a:rPr lang="en-US" altLang="zh-TW" dirty="0">
                <a:latin typeface="Arial" panose="020B0604020202020204" pitchFamily="34" charset="0"/>
                <a:ea typeface="新細明體" panose="02020500000000000000" pitchFamily="18" charset="-120"/>
                <a:cs typeface="Arial" panose="020B0604020202020204" pitchFamily="34" charset="0"/>
              </a:rPr>
              <a:t>—Patel Company</a:t>
            </a:r>
            <a:endParaRPr lang="zh-TW" altLang="en-US" dirty="0">
              <a:latin typeface="Arial" panose="020B0604020202020204" pitchFamily="34" charset="0"/>
              <a:cs typeface="Arial" panose="020B0604020202020204" pitchFamily="34" charset="0"/>
            </a:endParaRPr>
          </a:p>
        </p:txBody>
      </p:sp>
      <p:sp>
        <p:nvSpPr>
          <p:cNvPr id="12" name="矩形 11"/>
          <p:cNvSpPr/>
          <p:nvPr/>
        </p:nvSpPr>
        <p:spPr>
          <a:xfrm>
            <a:off x="2265366" y="3267500"/>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3" name="矩形 12"/>
          <p:cNvSpPr/>
          <p:nvPr/>
        </p:nvSpPr>
        <p:spPr>
          <a:xfrm>
            <a:off x="6412601" y="2896267"/>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300,000</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7297707" y="3265599"/>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300,000</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708274" y="3638734"/>
            <a:ext cx="4953000" cy="307777"/>
          </a:xfrm>
          <a:prstGeom prst="rect">
            <a:avLst/>
          </a:prstGeom>
        </p:spPr>
        <p:txBody>
          <a:bodyPr wrap="square">
            <a:spAutoFit/>
          </a:bodyPr>
          <a:lstStyle/>
          <a:p>
            <a:pPr>
              <a:spcBef>
                <a:spcPct val="50000"/>
              </a:spcBef>
            </a:pPr>
            <a:r>
              <a:rPr lang="en-US" altLang="zh-TW" sz="1400" i="1" dirty="0">
                <a:latin typeface="Arial" panose="020B0604020202020204" pitchFamily="34" charset="0"/>
                <a:cs typeface="Arial" panose="020B0604020202020204" pitchFamily="34" charset="0"/>
              </a:rPr>
              <a:t> Purchased 4,000 shares for $300,000.</a:t>
            </a:r>
            <a:endParaRPr lang="zh-TW" altLang="en-US" sz="1400" i="1" dirty="0">
              <a:latin typeface="Arial" panose="020B0604020202020204" pitchFamily="34" charset="0"/>
              <a:cs typeface="Arial" panose="020B0604020202020204" pitchFamily="34" charset="0"/>
            </a:endParaRPr>
          </a:p>
        </p:txBody>
      </p:sp>
      <p:sp>
        <p:nvSpPr>
          <p:cNvPr id="16" name="矩形 15"/>
          <p:cNvSpPr/>
          <p:nvPr/>
        </p:nvSpPr>
        <p:spPr>
          <a:xfrm>
            <a:off x="2116325" y="2606633"/>
            <a:ext cx="6136897" cy="6463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105132" y="3318896"/>
            <a:ext cx="6136897" cy="31603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105691" y="3666903"/>
            <a:ext cx="6136897" cy="2699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70208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8"/>
                                        </p:tgtEl>
                                        <p:attrNameLst>
                                          <p:attrName>ppt_x</p:attrName>
                                        </p:attrNameLst>
                                      </p:cBhvr>
                                      <p:tavLst>
                                        <p:tav tm="0">
                                          <p:val>
                                            <p:strVal val="ppt_x"/>
                                          </p:val>
                                        </p:tav>
                                        <p:tav tm="100000">
                                          <p:val>
                                            <p:strVal val="ppt_x"/>
                                          </p:val>
                                        </p:tav>
                                      </p:tavLst>
                                    </p:anim>
                                    <p:anim calcmode="lin" valueType="num">
                                      <p:cBhvr additive="base">
                                        <p:cTn id="11" dur="500"/>
                                        <p:tgtEl>
                                          <p:spTgt spid="18"/>
                                        </p:tgtEl>
                                        <p:attrNameLst>
                                          <p:attrName>ppt_y</p:attrName>
                                        </p:attrNameLst>
                                      </p:cBhvr>
                                      <p:tavLst>
                                        <p:tav tm="0">
                                          <p:val>
                                            <p:strVal val="ppt_y"/>
                                          </p:val>
                                        </p:tav>
                                        <p:tav tm="100000">
                                          <p:val>
                                            <p:strVal val="1+ppt_h/2"/>
                                          </p:val>
                                        </p:tav>
                                      </p:tavLst>
                                    </p:anim>
                                    <p:set>
                                      <p:cBhvr>
                                        <p:cTn id="12" dur="1" fill="hold">
                                          <p:stCondLst>
                                            <p:cond delay="499"/>
                                          </p:stCondLst>
                                        </p:cTn>
                                        <p:tgtEl>
                                          <p:spTgt spid="18"/>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9"/>
                                        </p:tgtEl>
                                        <p:attrNameLst>
                                          <p:attrName>ppt_x</p:attrName>
                                        </p:attrNameLst>
                                      </p:cBhvr>
                                      <p:tavLst>
                                        <p:tav tm="0">
                                          <p:val>
                                            <p:strVal val="ppt_x"/>
                                          </p:val>
                                        </p:tav>
                                        <p:tav tm="100000">
                                          <p:val>
                                            <p:strVal val="ppt_x"/>
                                          </p:val>
                                        </p:tav>
                                      </p:tavLst>
                                    </p:anim>
                                    <p:anim calcmode="lin" valueType="num">
                                      <p:cBhvr additive="base">
                                        <p:cTn id="15" dur="500"/>
                                        <p:tgtEl>
                                          <p:spTgt spid="19"/>
                                        </p:tgtEl>
                                        <p:attrNameLst>
                                          <p:attrName>ppt_y</p:attrName>
                                        </p:attrNameLst>
                                      </p:cBhvr>
                                      <p:tavLst>
                                        <p:tav tm="0">
                                          <p:val>
                                            <p:strVal val="ppt_y"/>
                                          </p:val>
                                        </p:tav>
                                        <p:tav tm="100000">
                                          <p:val>
                                            <p:strVal val="1+ppt_h/2"/>
                                          </p:val>
                                        </p:tav>
                                      </p:tavLst>
                                    </p:anim>
                                    <p:set>
                                      <p:cBhvr>
                                        <p:cTn id="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startAt="2"/>
            </a:pPr>
            <a:r>
              <a:rPr lang="en-US" altLang="zh-TW" dirty="0"/>
              <a:t>Make the journal entries necessary on </a:t>
            </a:r>
            <a:r>
              <a:rPr lang="en-US" altLang="zh-TW" dirty="0" err="1"/>
              <a:t>Taraz’s</a:t>
            </a:r>
            <a:r>
              <a:rPr lang="en-US" altLang="zh-TW" dirty="0"/>
              <a:t> books in 2018 to record the receipt of dividends from Patel and to record revenue on the investment.</a:t>
            </a:r>
          </a:p>
          <a:p>
            <a:pPr marL="457200" indent="-457200">
              <a:buFont typeface="+mj-lt"/>
              <a:buAutoNum type="arabicPeriod" startAt="2"/>
            </a:pPr>
            <a:endParaRPr lang="en-US" altLang="zh-TW" dirty="0"/>
          </a:p>
          <a:p>
            <a:pPr marL="457200" indent="-457200">
              <a:buFont typeface="+mj-lt"/>
              <a:buAutoNum type="arabicPeriod" startAt="2"/>
            </a:pPr>
            <a:endParaRPr lang="en-US" altLang="zh-TW" dirty="0"/>
          </a:p>
          <a:p>
            <a:pPr marL="1257300" lvl="2" indent="-457200">
              <a:buFont typeface="+mj-lt"/>
              <a:buAutoNum type="arabicPeriod" startAt="2"/>
            </a:pPr>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92</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14825966"/>
              </p:ext>
            </p:extLst>
          </p:nvPr>
        </p:nvGraphicFramePr>
        <p:xfrm>
          <a:off x="1240521" y="2921336"/>
          <a:ext cx="7078721" cy="1011555"/>
        </p:xfrm>
        <a:graphic>
          <a:graphicData uri="http://schemas.openxmlformats.org/drawingml/2006/table">
            <a:tbl>
              <a:tblPr/>
              <a:tblGrid>
                <a:gridCol w="3673232">
                  <a:extLst>
                    <a:ext uri="{9D8B030D-6E8A-4147-A177-3AD203B41FA5}">
                      <a16:colId xmlns:a16="http://schemas.microsoft.com/office/drawing/2014/main" val="20000"/>
                    </a:ext>
                  </a:extLst>
                </a:gridCol>
                <a:gridCol w="1079749">
                  <a:extLst>
                    <a:ext uri="{9D8B030D-6E8A-4147-A177-3AD203B41FA5}">
                      <a16:colId xmlns:a16="http://schemas.microsoft.com/office/drawing/2014/main" val="20001"/>
                    </a:ext>
                  </a:extLst>
                </a:gridCol>
                <a:gridCol w="2325740">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8" name="矩形 7"/>
          <p:cNvSpPr/>
          <p:nvPr/>
        </p:nvSpPr>
        <p:spPr>
          <a:xfrm>
            <a:off x="1240521" y="2966344"/>
            <a:ext cx="2505814"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 ($50,000 X 0.40)</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379279" y="3302272"/>
            <a:ext cx="5283777" cy="646331"/>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a:t>
            </a:r>
            <a:r>
              <a:rPr lang="en-US" altLang="zh-TW" dirty="0">
                <a:latin typeface="Arial" panose="020B0604020202020204" pitchFamily="34" charset="0"/>
                <a:ea typeface="新細明體" panose="02020500000000000000" pitchFamily="18" charset="-120"/>
                <a:cs typeface="Arial" panose="020B0604020202020204" pitchFamily="34" charset="0"/>
              </a:rPr>
              <a:t>—Patel Company</a:t>
            </a:r>
            <a:endParaRPr lang="zh-TW" altLang="en-US" dirty="0">
              <a:latin typeface="Arial" panose="020B0604020202020204" pitchFamily="34" charset="0"/>
              <a:cs typeface="Arial" panose="020B0604020202020204" pitchFamily="34" charset="0"/>
            </a:endParaRPr>
          </a:p>
        </p:txBody>
      </p:sp>
      <p:sp>
        <p:nvSpPr>
          <p:cNvPr id="10" name="矩形 9"/>
          <p:cNvSpPr/>
          <p:nvPr/>
        </p:nvSpPr>
        <p:spPr>
          <a:xfrm>
            <a:off x="6663057" y="2966344"/>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7447412" y="3579271"/>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356735810"/>
              </p:ext>
            </p:extLst>
          </p:nvPr>
        </p:nvGraphicFramePr>
        <p:xfrm>
          <a:off x="1260680" y="4222162"/>
          <a:ext cx="7056784" cy="1011555"/>
        </p:xfrm>
        <a:graphic>
          <a:graphicData uri="http://schemas.openxmlformats.org/drawingml/2006/table">
            <a:tbl>
              <a:tblPr/>
              <a:tblGrid>
                <a:gridCol w="3673232">
                  <a:extLst>
                    <a:ext uri="{9D8B030D-6E8A-4147-A177-3AD203B41FA5}">
                      <a16:colId xmlns:a16="http://schemas.microsoft.com/office/drawing/2014/main" val="20000"/>
                    </a:ext>
                  </a:extLst>
                </a:gridCol>
                <a:gridCol w="1079749">
                  <a:extLst>
                    <a:ext uri="{9D8B030D-6E8A-4147-A177-3AD203B41FA5}">
                      <a16:colId xmlns:a16="http://schemas.microsoft.com/office/drawing/2014/main" val="20001"/>
                    </a:ext>
                  </a:extLst>
                </a:gridCol>
                <a:gridCol w="2303803">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800" b="0" i="0" u="none" strike="noStrike" cap="none" normalizeH="0" baseline="0" dirty="0">
                        <a:ln>
                          <a:noFill/>
                        </a:ln>
                        <a:solidFill>
                          <a:srgbClr val="000000"/>
                        </a:solidFill>
                        <a:effectLst/>
                        <a:latin typeface="Arial" charset="0"/>
                        <a:ea typeface="新細明體"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5" name="矩形 14"/>
          <p:cNvSpPr/>
          <p:nvPr/>
        </p:nvSpPr>
        <p:spPr>
          <a:xfrm>
            <a:off x="1243256" y="4196138"/>
            <a:ext cx="3890873" cy="646331"/>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Investment Accounted for Using the </a:t>
            </a:r>
          </a:p>
          <a:p>
            <a:r>
              <a:rPr lang="en-US" altLang="zh-TW" dirty="0">
                <a:latin typeface="Arial" panose="020B0604020202020204" pitchFamily="34" charset="0"/>
                <a:cs typeface="Arial" panose="020B0604020202020204" pitchFamily="34" charset="0"/>
              </a:rPr>
              <a:t>Equity Method</a:t>
            </a:r>
            <a:r>
              <a:rPr lang="en-US" altLang="zh-TW" dirty="0">
                <a:latin typeface="Arial" panose="020B0604020202020204" pitchFamily="34" charset="0"/>
                <a:ea typeface="新細明體" panose="02020500000000000000" pitchFamily="18" charset="-120"/>
                <a:cs typeface="Arial" panose="020B0604020202020204" pitchFamily="34" charset="0"/>
              </a:rPr>
              <a:t>—Patel Company</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1376909" y="4843895"/>
            <a:ext cx="546822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Shares of Income from Associates ($70,000 X 0.40)</a:t>
            </a:r>
            <a:endParaRPr lang="zh-TW" altLang="en-US" dirty="0">
              <a:latin typeface="Arial" panose="020B0604020202020204" pitchFamily="34" charset="0"/>
              <a:cs typeface="Arial" panose="020B0604020202020204" pitchFamily="34" charset="0"/>
            </a:endParaRPr>
          </a:p>
        </p:txBody>
      </p:sp>
      <p:sp>
        <p:nvSpPr>
          <p:cNvPr id="17" name="矩形 16"/>
          <p:cNvSpPr/>
          <p:nvPr/>
        </p:nvSpPr>
        <p:spPr>
          <a:xfrm>
            <a:off x="6643123" y="4471711"/>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28,000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427478" y="4852714"/>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28,000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1270255" y="2959891"/>
            <a:ext cx="7027558" cy="31603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270255" y="3303692"/>
            <a:ext cx="7027558" cy="6115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309841" y="4237674"/>
            <a:ext cx="7027558" cy="6115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1309841" y="4898469"/>
            <a:ext cx="7027558" cy="31603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3469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0"/>
                                        </p:tgtEl>
                                        <p:attrNameLst>
                                          <p:attrName>ppt_x</p:attrName>
                                        </p:attrNameLst>
                                      </p:cBhvr>
                                      <p:tavLst>
                                        <p:tav tm="0">
                                          <p:val>
                                            <p:strVal val="ppt_x"/>
                                          </p:val>
                                        </p:tav>
                                        <p:tav tm="100000">
                                          <p:val>
                                            <p:strVal val="ppt_x"/>
                                          </p:val>
                                        </p:tav>
                                      </p:tavLst>
                                    </p:anim>
                                    <p:anim calcmode="lin" valueType="num">
                                      <p:cBhvr additive="base">
                                        <p:cTn id="7" dur="500"/>
                                        <p:tgtEl>
                                          <p:spTgt spid="20"/>
                                        </p:tgtEl>
                                        <p:attrNameLst>
                                          <p:attrName>ppt_y</p:attrName>
                                        </p:attrNameLst>
                                      </p:cBhvr>
                                      <p:tavLst>
                                        <p:tav tm="0">
                                          <p:val>
                                            <p:strVal val="ppt_y"/>
                                          </p:val>
                                        </p:tav>
                                        <p:tav tm="100000">
                                          <p:val>
                                            <p:strVal val="1+ppt_h/2"/>
                                          </p:val>
                                        </p:tav>
                                      </p:tavLst>
                                    </p:anim>
                                    <p:set>
                                      <p:cBhvr>
                                        <p:cTn id="8" dur="1" fill="hold">
                                          <p:stCondLst>
                                            <p:cond delay="499"/>
                                          </p:stCondLst>
                                        </p:cTn>
                                        <p:tgtEl>
                                          <p:spTgt spid="2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1"/>
                                        </p:tgtEl>
                                        <p:attrNameLst>
                                          <p:attrName>ppt_x</p:attrName>
                                        </p:attrNameLst>
                                      </p:cBhvr>
                                      <p:tavLst>
                                        <p:tav tm="0">
                                          <p:val>
                                            <p:strVal val="ppt_x"/>
                                          </p:val>
                                        </p:tav>
                                        <p:tav tm="100000">
                                          <p:val>
                                            <p:strVal val="ppt_x"/>
                                          </p:val>
                                        </p:tav>
                                      </p:tavLst>
                                    </p:anim>
                                    <p:anim calcmode="lin" valueType="num">
                                      <p:cBhvr additive="base">
                                        <p:cTn id="11" dur="500"/>
                                        <p:tgtEl>
                                          <p:spTgt spid="21"/>
                                        </p:tgtEl>
                                        <p:attrNameLst>
                                          <p:attrName>ppt_y</p:attrName>
                                        </p:attrNameLst>
                                      </p:cBhvr>
                                      <p:tavLst>
                                        <p:tav tm="0">
                                          <p:val>
                                            <p:strVal val="ppt_y"/>
                                          </p:val>
                                        </p:tav>
                                        <p:tav tm="100000">
                                          <p:val>
                                            <p:strVal val="1+ppt_h/2"/>
                                          </p:val>
                                        </p:tav>
                                      </p:tavLst>
                                    </p:anim>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22"/>
                                        </p:tgtEl>
                                        <p:attrNameLst>
                                          <p:attrName>ppt_x</p:attrName>
                                        </p:attrNameLst>
                                      </p:cBhvr>
                                      <p:tavLst>
                                        <p:tav tm="0">
                                          <p:val>
                                            <p:strVal val="ppt_x"/>
                                          </p:val>
                                        </p:tav>
                                        <p:tav tm="100000">
                                          <p:val>
                                            <p:strVal val="ppt_x"/>
                                          </p:val>
                                        </p:tav>
                                      </p:tavLst>
                                    </p:anim>
                                    <p:anim calcmode="lin" valueType="num">
                                      <p:cBhvr additive="base">
                                        <p:cTn id="17" dur="500"/>
                                        <p:tgtEl>
                                          <p:spTgt spid="22"/>
                                        </p:tgtEl>
                                        <p:attrNameLst>
                                          <p:attrName>ppt_y</p:attrName>
                                        </p:attrNameLst>
                                      </p:cBhvr>
                                      <p:tavLst>
                                        <p:tav tm="0">
                                          <p:val>
                                            <p:strVal val="ppt_y"/>
                                          </p:val>
                                        </p:tav>
                                        <p:tav tm="100000">
                                          <p:val>
                                            <p:strVal val="1+ppt_h/2"/>
                                          </p:val>
                                        </p:tav>
                                      </p:tavLst>
                                    </p:anim>
                                    <p:set>
                                      <p:cBhvr>
                                        <p:cTn id="18" dur="1" fill="hold">
                                          <p:stCondLst>
                                            <p:cond delay="499"/>
                                          </p:stCondLst>
                                        </p:cTn>
                                        <p:tgtEl>
                                          <p:spTgt spid="22"/>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24"/>
                                        </p:tgtEl>
                                        <p:attrNameLst>
                                          <p:attrName>ppt_x</p:attrName>
                                        </p:attrNameLst>
                                      </p:cBhvr>
                                      <p:tavLst>
                                        <p:tav tm="0">
                                          <p:val>
                                            <p:strVal val="ppt_x"/>
                                          </p:val>
                                        </p:tav>
                                        <p:tav tm="100000">
                                          <p:val>
                                            <p:strVal val="ppt_x"/>
                                          </p:val>
                                        </p:tav>
                                      </p:tavLst>
                                    </p:anim>
                                    <p:anim calcmode="lin" valueType="num">
                                      <p:cBhvr additive="base">
                                        <p:cTn id="21" dur="500"/>
                                        <p:tgtEl>
                                          <p:spTgt spid="24"/>
                                        </p:tgtEl>
                                        <p:attrNameLst>
                                          <p:attrName>ppt_y</p:attrName>
                                        </p:attrNameLst>
                                      </p:cBhvr>
                                      <p:tavLst>
                                        <p:tav tm="0">
                                          <p:val>
                                            <p:strVal val="ppt_y"/>
                                          </p:val>
                                        </p:tav>
                                        <p:tav tm="100000">
                                          <p:val>
                                            <p:strVal val="1+ppt_h/2"/>
                                          </p:val>
                                        </p:tav>
                                      </p:tavLst>
                                    </p:anim>
                                    <p:set>
                                      <p:cBhvr>
                                        <p:cTn id="2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81" y="3049961"/>
            <a:ext cx="7524183" cy="2292663"/>
          </a:xfrm>
          <a:prstGeom prst="rect">
            <a:avLst/>
          </a:prstGeom>
        </p:spPr>
      </p:pic>
      <p:sp>
        <p:nvSpPr>
          <p:cNvPr id="3" name="內容版面配置區 2"/>
          <p:cNvSpPr>
            <a:spLocks noGrp="1"/>
          </p:cNvSpPr>
          <p:nvPr>
            <p:ph idx="1"/>
          </p:nvPr>
        </p:nvSpPr>
        <p:spPr/>
        <p:txBody>
          <a:bodyPr/>
          <a:lstStyle/>
          <a:p>
            <a:pPr marL="457200" indent="-457200">
              <a:buFont typeface="+mj-lt"/>
              <a:buAutoNum type="arabicPeriod" startAt="3"/>
            </a:pPr>
            <a:r>
              <a:rPr lang="en-US" altLang="zh-TW" dirty="0"/>
              <a:t>On </a:t>
            </a:r>
            <a:r>
              <a:rPr lang="en-US" altLang="zh-TW" dirty="0" err="1"/>
              <a:t>Taraz’s</a:t>
            </a:r>
            <a:r>
              <a:rPr lang="en-US" altLang="zh-TW" dirty="0"/>
              <a:t> books, what amount should be reported as “Investment in Equity Method Securities, Patel Company” as of December 31, 2018?</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93</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14" name="矩形 13"/>
          <p:cNvSpPr/>
          <p:nvPr/>
        </p:nvSpPr>
        <p:spPr>
          <a:xfrm>
            <a:off x="6681162" y="4196293"/>
            <a:ext cx="1296144" cy="319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069994" y="4196294"/>
            <a:ext cx="1296144" cy="319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3069994" y="4897811"/>
            <a:ext cx="1296144" cy="319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8465733" y="663968"/>
            <a:ext cx="583814" cy="338554"/>
          </a:xfrm>
          <a:prstGeom prst="rect">
            <a:avLst/>
          </a:prstGeom>
          <a:noFill/>
        </p:spPr>
        <p:txBody>
          <a:bodyPr wrap="none" rtlCol="0">
            <a:spAutoFit/>
          </a:bodyPr>
          <a:lstStyle/>
          <a:p>
            <a:r>
              <a:rPr lang="en-US" altLang="zh-TW" sz="1600" b="1">
                <a:solidFill>
                  <a:schemeClr val="bg1"/>
                </a:solidFill>
                <a:latin typeface="Arial" panose="020B0604020202020204" pitchFamily="34" charset="0"/>
                <a:cs typeface="Arial" panose="020B0604020202020204" pitchFamily="34" charset="0"/>
              </a:rPr>
              <a:t>LO7</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024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6"/>
                                        </p:tgtEl>
                                        <p:attrNameLst>
                                          <p:attrName>ppt_x</p:attrName>
                                        </p:attrNameLst>
                                      </p:cBhvr>
                                      <p:tavLst>
                                        <p:tav tm="0">
                                          <p:val>
                                            <p:strVal val="ppt_x"/>
                                          </p:val>
                                        </p:tav>
                                        <p:tav tm="100000">
                                          <p:val>
                                            <p:strVal val="ppt_x"/>
                                          </p:val>
                                        </p:tav>
                                      </p:tavLst>
                                    </p:anim>
                                    <p:anim calcmode="lin" valueType="num">
                                      <p:cBhvr additive="base">
                                        <p:cTn id="19" dur="500"/>
                                        <p:tgtEl>
                                          <p:spTgt spid="16"/>
                                        </p:tgtEl>
                                        <p:attrNameLst>
                                          <p:attrName>ppt_y</p:attrName>
                                        </p:attrNameLst>
                                      </p:cBhvr>
                                      <p:tavLst>
                                        <p:tav tm="0">
                                          <p:val>
                                            <p:strVal val="ppt_y"/>
                                          </p:val>
                                        </p:tav>
                                        <p:tav tm="100000">
                                          <p:val>
                                            <p:strVal val="1+ppt_h/2"/>
                                          </p:val>
                                        </p:tav>
                                      </p:tavLst>
                                    </p:anim>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03" y="1496493"/>
            <a:ext cx="6521295" cy="4944187"/>
          </a:xfrm>
          <a:prstGeom prst="rect">
            <a:avLst/>
          </a:prstGeom>
        </p:spPr>
      </p:pic>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94</a:t>
            </a:fld>
            <a:endParaRPr lang="zh-TW" altLang="en-US" dirty="0"/>
          </a:p>
        </p:txBody>
      </p:sp>
      <p:sp>
        <p:nvSpPr>
          <p:cNvPr id="2" name="標題 1"/>
          <p:cNvSpPr>
            <a:spLocks noGrp="1"/>
          </p:cNvSpPr>
          <p:nvPr>
            <p:ph type="title"/>
          </p:nvPr>
        </p:nvSpPr>
        <p:spPr/>
        <p:txBody>
          <a:bodyPr/>
          <a:lstStyle/>
          <a:p>
            <a:r>
              <a:rPr lang="en-US" altLang="zh-TW" dirty="0"/>
              <a:t>Consolidated Financial Statements*</a:t>
            </a:r>
            <a:endParaRPr lang="zh-TW" altLang="en-US" dirty="0"/>
          </a:p>
        </p:txBody>
      </p:sp>
      <p:sp>
        <p:nvSpPr>
          <p:cNvPr id="7" name="矩形 6"/>
          <p:cNvSpPr/>
          <p:nvPr/>
        </p:nvSpPr>
        <p:spPr>
          <a:xfrm>
            <a:off x="5469596" y="107798"/>
            <a:ext cx="367440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Consolidated Financial Statements</a:t>
            </a:r>
          </a:p>
        </p:txBody>
      </p:sp>
      <p:sp>
        <p:nvSpPr>
          <p:cNvPr id="9" name="文字方塊 8"/>
          <p:cNvSpPr txBox="1"/>
          <p:nvPr/>
        </p:nvSpPr>
        <p:spPr>
          <a:xfrm>
            <a:off x="8444491" y="78750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
        <p:nvSpPr>
          <p:cNvPr id="10" name="矩形 9"/>
          <p:cNvSpPr/>
          <p:nvPr/>
        </p:nvSpPr>
        <p:spPr>
          <a:xfrm>
            <a:off x="4442878" y="1752232"/>
            <a:ext cx="1803735" cy="576064"/>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894878" y="1407604"/>
            <a:ext cx="2467342" cy="369332"/>
          </a:xfrm>
          <a:prstGeom prst="rect">
            <a:avLst/>
          </a:prstGeom>
          <a:solidFill>
            <a:srgbClr val="FFFF00"/>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ltLang="zh-TW" dirty="0">
                <a:solidFill>
                  <a:schemeClr val="tx1"/>
                </a:solidFill>
                <a:latin typeface="Arial" panose="020B0604020202020204" pitchFamily="34" charset="0"/>
                <a:ea typeface="Arial Unicode MS" panose="020B0604020202020204" pitchFamily="34" charset="-120"/>
                <a:cs typeface="Arial" panose="020B0604020202020204" pitchFamily="34" charset="0"/>
              </a:rPr>
              <a:t>Controlled Companies</a:t>
            </a:r>
            <a:endParaRPr lang="zh-TW" altLang="en-US" dirty="0">
              <a:solidFill>
                <a:schemeClr val="tx1"/>
              </a:solidFill>
              <a:latin typeface="Arial" panose="020B0604020202020204" pitchFamily="34" charset="0"/>
              <a:ea typeface="Arial Unicode MS" panose="020B0604020202020204" pitchFamily="34" charset="-120"/>
              <a:cs typeface="Arial" panose="020B0604020202020204" pitchFamily="34" charset="0"/>
            </a:endParaRPr>
          </a:p>
        </p:txBody>
      </p:sp>
      <p:sp>
        <p:nvSpPr>
          <p:cNvPr id="12" name="矩形 11"/>
          <p:cNvSpPr/>
          <p:nvPr/>
        </p:nvSpPr>
        <p:spPr>
          <a:xfrm>
            <a:off x="6327271" y="1752232"/>
            <a:ext cx="920579" cy="576064"/>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3" name="文字方塊 12"/>
          <p:cNvSpPr txBox="1"/>
          <p:nvPr/>
        </p:nvSpPr>
        <p:spPr>
          <a:xfrm>
            <a:off x="7247850" y="2463345"/>
            <a:ext cx="1647811" cy="646331"/>
          </a:xfrm>
          <a:prstGeom prst="rect">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defPPr>
              <a:defRPr lang="zh-TW"/>
            </a:defPPr>
            <a:lvl1pPr>
              <a:defRPr>
                <a:solidFill>
                  <a:schemeClr val="tx1"/>
                </a:solidFill>
                <a:latin typeface="Arial" panose="020B0604020202020204" pitchFamily="34" charset="0"/>
                <a:ea typeface="Arial Unicode MS" panose="020B0604020202020204" pitchFamily="34" charset="-120"/>
                <a:cs typeface="Arial" panose="020B0604020202020204" pitchFamily="34" charset="0"/>
              </a:defRPr>
            </a:lvl1pPr>
          </a:lstStyle>
          <a:p>
            <a:r>
              <a:rPr lang="en-US" altLang="zh-TW" dirty="0"/>
              <a:t>Using the Equity Method</a:t>
            </a:r>
            <a:endParaRPr lang="zh-TW" altLang="en-US" dirty="0"/>
          </a:p>
        </p:txBody>
      </p:sp>
    </p:spTree>
    <p:extLst>
      <p:ext uri="{BB962C8B-B14F-4D97-AF65-F5344CB8AC3E}">
        <p14:creationId xmlns:p14="http://schemas.microsoft.com/office/powerpoint/2010/main" val="1570103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0A654"/>
                </a:solidFill>
              </a:rPr>
              <a:t>Controlled Subsidiaries</a:t>
            </a:r>
          </a:p>
          <a:p>
            <a:pPr lvl="1"/>
            <a:r>
              <a:rPr lang="en-US" altLang="zh-TW" dirty="0"/>
              <a:t>The consolidated balance sheet and statement of comprehensive income include </a:t>
            </a:r>
            <a:r>
              <a:rPr lang="en-US" altLang="zh-TW" b="1" dirty="0">
                <a:solidFill>
                  <a:schemeClr val="accent2">
                    <a:lumMod val="75000"/>
                  </a:schemeClr>
                </a:solidFill>
              </a:rPr>
              <a:t>all</a:t>
            </a:r>
            <a:r>
              <a:rPr lang="en-US" altLang="zh-TW" b="1" dirty="0">
                <a:solidFill>
                  <a:schemeClr val="tx2">
                    <a:lumMod val="60000"/>
                    <a:lumOff val="40000"/>
                  </a:schemeClr>
                </a:solidFill>
              </a:rPr>
              <a:t> </a:t>
            </a:r>
            <a:r>
              <a:rPr lang="en-US" altLang="zh-TW" dirty="0"/>
              <a:t>assets, liabilities, revenues, and expenses of </a:t>
            </a:r>
            <a:r>
              <a:rPr lang="en-US" altLang="zh-TW" b="1" dirty="0">
                <a:solidFill>
                  <a:schemeClr val="accent2">
                    <a:lumMod val="75000"/>
                  </a:schemeClr>
                </a:solidFill>
              </a:rPr>
              <a:t>the parent and the subsidiaries it controls. </a:t>
            </a:r>
          </a:p>
          <a:p>
            <a:pPr lvl="1"/>
            <a:r>
              <a:rPr lang="en-US" altLang="zh-TW" dirty="0"/>
              <a:t>Even though the parent owns only 80% of Subsidiary 2, </a:t>
            </a:r>
            <a:r>
              <a:rPr lang="en-US" altLang="zh-TW" b="1" dirty="0">
                <a:solidFill>
                  <a:schemeClr val="accent2">
                    <a:lumMod val="75000"/>
                  </a:schemeClr>
                </a:solidFill>
              </a:rPr>
              <a:t>all of that subsidiary’s assets, liabilities, revenues, and expenses are included in the consolidated total. </a:t>
            </a:r>
            <a:endParaRPr lang="zh-TW" altLang="en-US" b="1" dirty="0">
              <a:solidFill>
                <a:schemeClr val="accent2">
                  <a:lumMod val="75000"/>
                </a:schemeClr>
              </a:solidFill>
            </a:endParaRP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95</a:t>
            </a:fld>
            <a:endParaRPr lang="zh-TW" altLang="en-US" dirty="0"/>
          </a:p>
        </p:txBody>
      </p:sp>
      <p:sp>
        <p:nvSpPr>
          <p:cNvPr id="2" name="標題 1"/>
          <p:cNvSpPr>
            <a:spLocks noGrp="1"/>
          </p:cNvSpPr>
          <p:nvPr>
            <p:ph type="title"/>
          </p:nvPr>
        </p:nvSpPr>
        <p:spPr/>
        <p:txBody>
          <a:bodyPr/>
          <a:lstStyle/>
          <a:p>
            <a:r>
              <a:rPr lang="en-US" altLang="zh-TW"/>
              <a:t>Consolidated Financial Statements*</a:t>
            </a:r>
            <a:endParaRPr lang="zh-TW" altLang="en-US" dirty="0"/>
          </a:p>
        </p:txBody>
      </p:sp>
      <p:sp>
        <p:nvSpPr>
          <p:cNvPr id="8" name="文字方塊 7"/>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2421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0A654"/>
                </a:solidFill>
              </a:rPr>
              <a:t>Controlled Subsidiaries</a:t>
            </a:r>
            <a:endParaRPr lang="en-US" altLang="zh-TW" dirty="0">
              <a:solidFill>
                <a:srgbClr val="E0A654"/>
              </a:solidFill>
            </a:endParaRPr>
          </a:p>
          <a:p>
            <a:pPr lvl="1"/>
            <a:r>
              <a:rPr lang="en-US" altLang="zh-TW" dirty="0"/>
              <a:t>The fact the parent owns only 80% of that subsidiary is reflected in the </a:t>
            </a:r>
            <a:r>
              <a:rPr lang="en-US" altLang="zh-TW" b="1" dirty="0">
                <a:solidFill>
                  <a:schemeClr val="accent2">
                    <a:lumMod val="75000"/>
                  </a:schemeClr>
                </a:solidFill>
              </a:rPr>
              <a:t>non-controlling interest items</a:t>
            </a:r>
            <a:r>
              <a:rPr lang="en-US" altLang="zh-TW" dirty="0"/>
              <a:t>. </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96</a:t>
            </a:fld>
            <a:endParaRPr lang="zh-TW" altLang="en-US" dirty="0"/>
          </a:p>
        </p:txBody>
      </p:sp>
      <p:sp>
        <p:nvSpPr>
          <p:cNvPr id="2" name="標題 1"/>
          <p:cNvSpPr>
            <a:spLocks noGrp="1"/>
          </p:cNvSpPr>
          <p:nvPr>
            <p:ph type="title"/>
          </p:nvPr>
        </p:nvSpPr>
        <p:spPr/>
        <p:txBody>
          <a:bodyPr/>
          <a:lstStyle/>
          <a:p>
            <a:r>
              <a:rPr lang="en-US" altLang="zh-TW"/>
              <a:t>Consolidated Financial Statements*</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8529234"/>
              </p:ext>
            </p:extLst>
          </p:nvPr>
        </p:nvGraphicFramePr>
        <p:xfrm>
          <a:off x="615324" y="3257446"/>
          <a:ext cx="7900026" cy="2199640"/>
        </p:xfrm>
        <a:graphic>
          <a:graphicData uri="http://schemas.openxmlformats.org/drawingml/2006/table">
            <a:tbl>
              <a:tblPr firstRow="1" bandRow="1">
                <a:tableStyleId>{5C22544A-7EE6-4342-B048-85BDC9FD1C3A}</a:tableStyleId>
              </a:tblPr>
              <a:tblGrid>
                <a:gridCol w="3891242">
                  <a:extLst>
                    <a:ext uri="{9D8B030D-6E8A-4147-A177-3AD203B41FA5}">
                      <a16:colId xmlns:a16="http://schemas.microsoft.com/office/drawing/2014/main" val="20000"/>
                    </a:ext>
                  </a:extLst>
                </a:gridCol>
                <a:gridCol w="4008784">
                  <a:extLst>
                    <a:ext uri="{9D8B030D-6E8A-4147-A177-3AD203B41FA5}">
                      <a16:colId xmlns:a16="http://schemas.microsoft.com/office/drawing/2014/main" val="20001"/>
                    </a:ext>
                  </a:extLst>
                </a:gridCol>
              </a:tblGrid>
              <a:tr h="370840">
                <a:tc>
                  <a:txBody>
                    <a:bodyPr/>
                    <a:lstStyle/>
                    <a:p>
                      <a:r>
                        <a:rPr lang="en-US" altLang="zh-TW" b="1" dirty="0">
                          <a:latin typeface="Arial" panose="020B0604020202020204" pitchFamily="34" charset="0"/>
                          <a:cs typeface="Arial" panose="020B0604020202020204" pitchFamily="34" charset="0"/>
                        </a:rPr>
                        <a:t>Non-controlling interest </a:t>
                      </a:r>
                      <a:endParaRPr lang="zh-TW" altLang="en-US"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22229"/>
                    </a:solidFill>
                  </a:tcPr>
                </a:tc>
                <a:tc>
                  <a:txBody>
                    <a:bodyPr/>
                    <a:lstStyle/>
                    <a:p>
                      <a:r>
                        <a:rPr lang="en-US" altLang="zh-TW" dirty="0">
                          <a:latin typeface="Arial" panose="020B0604020202020204" pitchFamily="34" charset="0"/>
                          <a:cs typeface="Arial" panose="020B0604020202020204" pitchFamily="34" charset="0"/>
                        </a:rPr>
                        <a:t>Non-controlling interest income </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22229"/>
                    </a:solidFill>
                  </a:tcPr>
                </a:tc>
                <a:extLst>
                  <a:ext uri="{0D108BD9-81ED-4DB2-BD59-A6C34878D82A}">
                    <a16:rowId xmlns:a16="http://schemas.microsoft.com/office/drawing/2014/main" val="10000"/>
                  </a:ext>
                </a:extLst>
              </a:tr>
              <a:tr h="370840">
                <a:tc>
                  <a:txBody>
                    <a:bodyPr/>
                    <a:lstStyle/>
                    <a:p>
                      <a:r>
                        <a:rPr lang="en-US" altLang="zh-TW" dirty="0">
                          <a:latin typeface="Arial" panose="020B0604020202020204" pitchFamily="34" charset="0"/>
                          <a:cs typeface="Arial" panose="020B0604020202020204" pitchFamily="34" charset="0"/>
                        </a:rPr>
                        <a:t>Consolidated balance sheet</a:t>
                      </a:r>
                      <a:endParaRPr lang="zh-TW" altLang="en-US"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altLang="zh-TW" dirty="0">
                          <a:latin typeface="Arial" panose="020B0604020202020204" pitchFamily="34" charset="0"/>
                          <a:cs typeface="Arial" panose="020B0604020202020204" pitchFamily="34" charset="0"/>
                        </a:rPr>
                        <a:t>Consolidated statement of comprehensive income</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Arial" panose="020B0604020202020204" pitchFamily="34" charset="0"/>
                          <a:cs typeface="Arial" panose="020B0604020202020204" pitchFamily="34" charset="0"/>
                        </a:rPr>
                        <a:t>The amount of equity investment made by outside shareholders to consolidated subsidiaries that are not 100% owed by the parent.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Arial" panose="020B0604020202020204" pitchFamily="34" charset="0"/>
                          <a:cs typeface="Arial" panose="020B0604020202020204" pitchFamily="34" charset="0"/>
                        </a:rPr>
                        <a:t>The amount of income belonging to outside shareholders of consolidated subsidiaries that are not 100% owned.</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9" name="文字方塊 8"/>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2872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0A654"/>
                </a:solidFill>
              </a:rPr>
              <a:t>Investment in Associates Using the Equity Method</a:t>
            </a:r>
          </a:p>
          <a:p>
            <a:pPr lvl="1"/>
            <a:r>
              <a:rPr lang="en-US" altLang="zh-TW" b="1" dirty="0">
                <a:solidFill>
                  <a:schemeClr val="accent2">
                    <a:lumMod val="75000"/>
                  </a:schemeClr>
                </a:solidFill>
              </a:rPr>
              <a:t>None</a:t>
            </a:r>
            <a:r>
              <a:rPr lang="en-US" altLang="zh-TW" i="1" dirty="0">
                <a:solidFill>
                  <a:schemeClr val="accent2">
                    <a:lumMod val="75000"/>
                  </a:schemeClr>
                </a:solidFill>
              </a:rPr>
              <a:t> </a:t>
            </a:r>
            <a:r>
              <a:rPr lang="en-US" altLang="zh-TW" dirty="0"/>
              <a:t>of the individual assets, liabilities, revenues, and expenses of </a:t>
            </a:r>
            <a:r>
              <a:rPr lang="en-US" altLang="zh-TW" b="1" dirty="0">
                <a:solidFill>
                  <a:schemeClr val="accent2">
                    <a:lumMod val="75000"/>
                  </a:schemeClr>
                </a:solidFill>
              </a:rPr>
              <a:t>Subsidiary 3 </a:t>
            </a:r>
            <a:r>
              <a:rPr lang="en-US" altLang="zh-TW" dirty="0"/>
              <a:t>is included in the consolidated financial statements because that subsidiary is </a:t>
            </a:r>
            <a:r>
              <a:rPr lang="en-US" altLang="zh-TW" b="1" dirty="0">
                <a:solidFill>
                  <a:schemeClr val="accent2">
                    <a:lumMod val="75000"/>
                  </a:schemeClr>
                </a:solidFill>
              </a:rPr>
              <a:t>not controlled by the parent. </a:t>
            </a:r>
          </a:p>
          <a:p>
            <a:pPr lvl="1"/>
            <a:r>
              <a:rPr lang="en-US" altLang="zh-TW" dirty="0"/>
              <a:t>Instead, the parent’s ownership of 30% of Subsidiary 3 is accounted for using the equity method.</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97</a:t>
            </a:fld>
            <a:endParaRPr lang="zh-TW" altLang="en-US" dirty="0"/>
          </a:p>
        </p:txBody>
      </p:sp>
      <p:sp>
        <p:nvSpPr>
          <p:cNvPr id="2" name="標題 1"/>
          <p:cNvSpPr>
            <a:spLocks noGrp="1"/>
          </p:cNvSpPr>
          <p:nvPr>
            <p:ph type="title"/>
          </p:nvPr>
        </p:nvSpPr>
        <p:spPr/>
        <p:txBody>
          <a:bodyPr/>
          <a:lstStyle/>
          <a:p>
            <a:r>
              <a:rPr lang="en-US" altLang="zh-TW"/>
              <a:t>Consolidated Financial Statements*</a:t>
            </a:r>
            <a:endParaRPr lang="zh-TW" altLang="en-US" dirty="0"/>
          </a:p>
        </p:txBody>
      </p:sp>
      <p:sp>
        <p:nvSpPr>
          <p:cNvPr id="8" name="文字方塊 7"/>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7384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rotWithShape="1">
          <a:blip r:embed="rId2">
            <a:extLst>
              <a:ext uri="{28A0092B-C50C-407E-A947-70E740481C1C}">
                <a14:useLocalDpi xmlns:a14="http://schemas.microsoft.com/office/drawing/2010/main" val="0"/>
              </a:ext>
            </a:extLst>
          </a:blip>
          <a:srcRect t="2075" r="1213"/>
          <a:stretch/>
        </p:blipFill>
        <p:spPr>
          <a:xfrm>
            <a:off x="355601" y="2065316"/>
            <a:ext cx="8405170" cy="3501936"/>
          </a:xfrm>
          <a:prstGeom prst="rect">
            <a:avLst/>
          </a:prstGeom>
        </p:spPr>
      </p:pic>
      <p:sp>
        <p:nvSpPr>
          <p:cNvPr id="3" name="內容版面配置區 2"/>
          <p:cNvSpPr>
            <a:spLocks noGrp="1"/>
          </p:cNvSpPr>
          <p:nvPr>
            <p:ph idx="1"/>
          </p:nvPr>
        </p:nvSpPr>
        <p:spPr/>
        <p:txBody>
          <a:bodyPr/>
          <a:lstStyle/>
          <a:p>
            <a:pPr marL="0" indent="0">
              <a:buNone/>
            </a:pPr>
            <a:r>
              <a:rPr lang="en-US" altLang="zh-TW" b="1" dirty="0">
                <a:solidFill>
                  <a:srgbClr val="E0A654"/>
                </a:solidFill>
              </a:rPr>
              <a:t>Consolidated Balance Sheet</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98</a:t>
            </a:fld>
            <a:endParaRPr lang="zh-TW" altLang="en-US" dirty="0"/>
          </a:p>
        </p:txBody>
      </p:sp>
      <p:sp>
        <p:nvSpPr>
          <p:cNvPr id="2" name="標題 1"/>
          <p:cNvSpPr>
            <a:spLocks noGrp="1"/>
          </p:cNvSpPr>
          <p:nvPr>
            <p:ph type="title"/>
          </p:nvPr>
        </p:nvSpPr>
        <p:spPr/>
        <p:txBody>
          <a:bodyPr/>
          <a:lstStyle/>
          <a:p>
            <a:r>
              <a:rPr lang="en-US" altLang="zh-TW"/>
              <a:t>Consolidated Financial Statements*</a:t>
            </a:r>
            <a:endParaRPr lang="zh-TW" altLang="en-US" dirty="0"/>
          </a:p>
        </p:txBody>
      </p:sp>
      <p:sp>
        <p:nvSpPr>
          <p:cNvPr id="5" name="文字方塊 4"/>
          <p:cNvSpPr txBox="1"/>
          <p:nvPr/>
        </p:nvSpPr>
        <p:spPr>
          <a:xfrm>
            <a:off x="236697" y="5838186"/>
            <a:ext cx="1501308"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12.11</a:t>
            </a:r>
            <a:endParaRPr lang="zh-TW" altLang="en-US" dirty="0">
              <a:latin typeface="Arial" panose="020B0604020202020204" pitchFamily="34" charset="0"/>
              <a:cs typeface="Arial" panose="020B0604020202020204" pitchFamily="34" charset="0"/>
            </a:endParaRPr>
          </a:p>
        </p:txBody>
      </p:sp>
      <p:sp>
        <p:nvSpPr>
          <p:cNvPr id="6" name="直線圖說文字 1 5"/>
          <p:cNvSpPr/>
          <p:nvPr/>
        </p:nvSpPr>
        <p:spPr>
          <a:xfrm>
            <a:off x="3352158" y="5838186"/>
            <a:ext cx="4993675" cy="369332"/>
          </a:xfrm>
          <a:prstGeom prst="borderCallout1">
            <a:avLst>
              <a:gd name="adj1" fmla="val -2075"/>
              <a:gd name="adj2" fmla="val 75205"/>
              <a:gd name="adj3" fmla="val -296967"/>
              <a:gd name="adj4" fmla="val 98765"/>
            </a:avLst>
          </a:prstGeom>
          <a:solidFill>
            <a:srgbClr val="FFE699"/>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Equal to the total equity reported by the parent.</a:t>
            </a:r>
            <a:endParaRPr lang="zh-TW" altLang="en-US" dirty="0">
              <a:latin typeface="Arial" panose="020B0604020202020204" pitchFamily="34" charset="0"/>
              <a:cs typeface="Arial" panose="020B0604020202020204" pitchFamily="34" charset="0"/>
            </a:endParaRPr>
          </a:p>
        </p:txBody>
      </p:sp>
      <p:sp>
        <p:nvSpPr>
          <p:cNvPr id="10" name="文字方塊 9"/>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2202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654"/>
                </a:solidFill>
              </a:rPr>
              <a:t>Consolidated Statement of Comprehensive Income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99</a:t>
            </a:fld>
            <a:endParaRPr lang="zh-TW" altLang="en-US" dirty="0"/>
          </a:p>
        </p:txBody>
      </p:sp>
      <p:sp>
        <p:nvSpPr>
          <p:cNvPr id="2" name="標題 1"/>
          <p:cNvSpPr>
            <a:spLocks noGrp="1"/>
          </p:cNvSpPr>
          <p:nvPr>
            <p:ph type="title"/>
          </p:nvPr>
        </p:nvSpPr>
        <p:spPr/>
        <p:txBody>
          <a:bodyPr/>
          <a:lstStyle/>
          <a:p>
            <a:r>
              <a:rPr lang="en-US" altLang="zh-TW" dirty="0"/>
              <a:t>Consolidated Financial Statements*</a:t>
            </a:r>
            <a:endParaRPr lang="zh-TW" altLang="en-US" dirty="0"/>
          </a:p>
        </p:txBody>
      </p:sp>
      <p:sp>
        <p:nvSpPr>
          <p:cNvPr id="7" name="文字方塊 6"/>
          <p:cNvSpPr txBox="1"/>
          <p:nvPr/>
        </p:nvSpPr>
        <p:spPr>
          <a:xfrm>
            <a:off x="355601" y="5343328"/>
            <a:ext cx="1501308" cy="369332"/>
          </a:xfrm>
          <a:prstGeom prst="rect">
            <a:avLst/>
          </a:prstGeom>
          <a:noFill/>
        </p:spPr>
        <p:txBody>
          <a:bodyPr wrap="none" rtlCol="0">
            <a:spAutoFit/>
          </a:bodyPr>
          <a:lstStyle/>
          <a:p>
            <a:r>
              <a:rPr lang="en-US" altLang="zh-TW">
                <a:latin typeface="Arial" panose="020B0604020202020204" pitchFamily="34" charset="0"/>
                <a:cs typeface="Arial" panose="020B0604020202020204" pitchFamily="34" charset="0"/>
              </a:rPr>
              <a:t>Exhibit 12.11</a:t>
            </a:r>
            <a:endParaRPr lang="zh-TW" altLang="en-US" dirty="0">
              <a:latin typeface="Arial" panose="020B0604020202020204" pitchFamily="34" charset="0"/>
              <a:cs typeface="Arial" panose="020B0604020202020204" pitchFamily="34" charset="0"/>
            </a:endParaRPr>
          </a:p>
        </p:txBody>
      </p:sp>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l="823" r="967"/>
          <a:stretch/>
        </p:blipFill>
        <p:spPr>
          <a:xfrm>
            <a:off x="248012" y="2213888"/>
            <a:ext cx="8631044" cy="2749617"/>
          </a:xfrm>
          <a:prstGeom prst="rect">
            <a:avLst/>
          </a:prstGeom>
        </p:spPr>
      </p:pic>
      <p:sp>
        <p:nvSpPr>
          <p:cNvPr id="9" name="文字方塊 8"/>
          <p:cNvSpPr txBox="1"/>
          <p:nvPr/>
        </p:nvSpPr>
        <p:spPr>
          <a:xfrm>
            <a:off x="8446107" y="65251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461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7552</TotalTime>
  <Words>4840</Words>
  <Application>Microsoft Office PowerPoint</Application>
  <PresentationFormat>On-screen Show (4:3)</PresentationFormat>
  <Paragraphs>1064</Paragraphs>
  <Slides>101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微軟正黑體</vt:lpstr>
      <vt:lpstr>MS UI Gothic</vt:lpstr>
      <vt:lpstr>新細明體</vt:lpstr>
      <vt:lpstr>Adobe Gothic Std B</vt:lpstr>
      <vt:lpstr>Arial</vt:lpstr>
      <vt:lpstr>Arial Unicode MS</vt:lpstr>
      <vt:lpstr>Calibri</vt:lpstr>
      <vt:lpstr>Calibri Light</vt:lpstr>
      <vt:lpstr>Franklin Gothic Medium Cond</vt:lpstr>
      <vt:lpstr>Wingdings</vt:lpstr>
      <vt:lpstr>Office 佈景主題</vt:lpstr>
      <vt:lpstr>PowerPoint Presentation</vt:lpstr>
      <vt:lpstr>Investments:  Debt and Equity Securities</vt:lpstr>
      <vt:lpstr>Investments:  Debt and Equity Securities</vt:lpstr>
      <vt:lpstr>Earning a Return on Excess Cash</vt:lpstr>
      <vt:lpstr>Strategic Purpose</vt:lpstr>
      <vt:lpstr>Debt and Equity Securities </vt:lpstr>
      <vt:lpstr>Debt and Equity Securities </vt:lpstr>
      <vt:lpstr>Classification of Financial Assets</vt:lpstr>
      <vt:lpstr>Classification of Financial Assets</vt:lpstr>
      <vt:lpstr>Classification of Financial Assets</vt:lpstr>
      <vt:lpstr>Classification of Financial Assets</vt:lpstr>
      <vt:lpstr>Classification of Financial Assets</vt:lpstr>
      <vt:lpstr>Classification of Financial Assets</vt:lpstr>
      <vt:lpstr>Classification of Financial Assets</vt:lpstr>
      <vt:lpstr>Classification of Financial Assets</vt:lpstr>
      <vt:lpstr>Quiz Yourself</vt:lpstr>
      <vt:lpstr>Quiz Yourself</vt:lpstr>
      <vt:lpstr>Accounting for Securities Investments</vt:lpstr>
      <vt:lpstr>Accounting for Securities Investments</vt:lpstr>
      <vt:lpstr>Purchase of AC Financial Assets</vt:lpstr>
      <vt:lpstr>Purchase of AC Financial Assets</vt:lpstr>
      <vt:lpstr>Purchase of AC Financial Assets</vt:lpstr>
      <vt:lpstr>Purchase of AC Financial Assets</vt:lpstr>
      <vt:lpstr>Investment Revenue</vt:lpstr>
      <vt:lpstr>No adjustment of AC Financial Assets to Fair Value</vt:lpstr>
      <vt:lpstr>Maturity of AC Financial Assets</vt:lpstr>
      <vt:lpstr>Purchase between Interest Dates</vt:lpstr>
      <vt:lpstr>Purchase between Interest Dates</vt:lpstr>
      <vt:lpstr>Financial Statement Presentation</vt:lpstr>
      <vt:lpstr>Financial Statement Presentation</vt:lpstr>
      <vt:lpstr>Quiz Yourself</vt:lpstr>
      <vt:lpstr>Quiz Yourself</vt:lpstr>
      <vt:lpstr>Quiz Yourself</vt:lpstr>
      <vt:lpstr>Purchase of FVTOCI Financial Assets-Debt</vt:lpstr>
      <vt:lpstr>Purchase of FVTOCI Financial Assets-Debt</vt:lpstr>
      <vt:lpstr>Investment Revenue</vt:lpstr>
      <vt:lpstr>Investment Revenue</vt:lpstr>
      <vt:lpstr>Adjustment of FVTOCI Financial Assets Debt to Fair Values</vt:lpstr>
      <vt:lpstr>Adjustment of FVTOCI Financial Assets to Fair Value</vt:lpstr>
      <vt:lpstr>Adjustment of FVTOCI Financial Assets to Fair Value</vt:lpstr>
      <vt:lpstr>Financial Statement Presentation</vt:lpstr>
      <vt:lpstr>Financial Statement Presentation</vt:lpstr>
      <vt:lpstr>Financial Statement Presentation</vt:lpstr>
      <vt:lpstr>Financial Statement Presentation</vt:lpstr>
      <vt:lpstr>Financial Statement Presentation</vt:lpstr>
      <vt:lpstr>Sale of AFS Financial Assets</vt:lpstr>
      <vt:lpstr>Sale of AFS Financial Assets</vt:lpstr>
      <vt:lpstr>Quiz Yourself</vt:lpstr>
      <vt:lpstr>Quiz Yourself</vt:lpstr>
      <vt:lpstr>Quiz Yourself</vt:lpstr>
      <vt:lpstr>Purchase of FVTPL Financial Assets</vt:lpstr>
      <vt:lpstr>Purchase of FVTPL Financial Assets</vt:lpstr>
      <vt:lpstr>Purchase of FVTPL Financial Assets</vt:lpstr>
      <vt:lpstr>Investment Revenue</vt:lpstr>
      <vt:lpstr>Investment Revenue</vt:lpstr>
      <vt:lpstr>Adjustment of FVTPL Financial Assets  to Fair Values</vt:lpstr>
      <vt:lpstr>Adjustment of FVTPL Financial Assets  to Fair Values</vt:lpstr>
      <vt:lpstr>Adjustment of FVTPL Financial Assets  to Fair Value</vt:lpstr>
      <vt:lpstr>Financial Statement Presentation</vt:lpstr>
      <vt:lpstr>Financial Statement Presentation</vt:lpstr>
      <vt:lpstr>Sale of FVTPL Financial Assets</vt:lpstr>
      <vt:lpstr>Quiz Yourself</vt:lpstr>
      <vt:lpstr>Quiz Yourself</vt:lpstr>
      <vt:lpstr>Quiz Yourself</vt:lpstr>
      <vt:lpstr>FVTOCI Financial Assets-Equity</vt:lpstr>
      <vt:lpstr>Purchase of FVTOCI Financial Assets-Debt</vt:lpstr>
      <vt:lpstr>Investment Revenue</vt:lpstr>
      <vt:lpstr>Investment Revenue</vt:lpstr>
      <vt:lpstr>Adjustment of FVTOCI Financial Assets-Equity to Fair Values</vt:lpstr>
      <vt:lpstr>Adjustment of FVTOCI Financial Assets-Equity to Fair Values</vt:lpstr>
      <vt:lpstr>Adjustment of FVTOCI Financial Assets-Equity to Fair Values</vt:lpstr>
      <vt:lpstr>Financial Statement Presentation</vt:lpstr>
      <vt:lpstr>Financial Statement Presentation</vt:lpstr>
      <vt:lpstr>Sale of FVTOCI-Equity Financial Assets</vt:lpstr>
      <vt:lpstr>Sale of FVTOCI-Equity Financial Assets</vt:lpstr>
      <vt:lpstr>Sale of FVTOCI-Equity Financial Assets</vt:lpstr>
      <vt:lpstr>A Comparison between IAS 39 and IFRS9</vt:lpstr>
      <vt:lpstr>Quiz Yourself</vt:lpstr>
      <vt:lpstr>Quiz Yourself</vt:lpstr>
      <vt:lpstr>Quiz Yourself</vt:lpstr>
      <vt:lpstr>Illustrating the Equity Method</vt:lpstr>
      <vt:lpstr>Purchase of Investment Accounted for Using the Equity Method</vt:lpstr>
      <vt:lpstr>Investment Revenue</vt:lpstr>
      <vt:lpstr>Dividends Received</vt:lpstr>
      <vt:lpstr>No Adjustment to Fair Value</vt:lpstr>
      <vt:lpstr>Financial Statement Presentation</vt:lpstr>
      <vt:lpstr>Financial Statement Presentation</vt:lpstr>
      <vt:lpstr>Sale of the Investment Accounted for  Using the Equity Method</vt:lpstr>
      <vt:lpstr>Comparing Equity Method  with Fair Value Approach</vt:lpstr>
      <vt:lpstr>Quiz Yourself</vt:lpstr>
      <vt:lpstr>Quiz Yourself</vt:lpstr>
      <vt:lpstr>Quiz Yourself</vt:lpstr>
      <vt:lpstr>Quiz Yourself</vt:lpstr>
      <vt:lpstr>Consolidated Financial Statements*</vt:lpstr>
      <vt:lpstr>Consolidated Financial Statements*</vt:lpstr>
      <vt:lpstr>Consolidated Financial Statements*</vt:lpstr>
      <vt:lpstr>Consolidated Financial Statements*</vt:lpstr>
      <vt:lpstr>Consolidated Financial Statements*</vt:lpstr>
      <vt:lpstr>Consolidated Financial Statements*</vt:lpstr>
      <vt:lpstr>Quiz Yourself</vt:lpstr>
      <vt:lpstr>Quiz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372</cp:revision>
  <dcterms:created xsi:type="dcterms:W3CDTF">2015-04-13T13:14:44Z</dcterms:created>
  <dcterms:modified xsi:type="dcterms:W3CDTF">2017-08-15T09:19:15Z</dcterms:modified>
</cp:coreProperties>
</file>