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5"/>
  </p:notesMasterIdLst>
  <p:sldIdLst>
    <p:sldId id="325" r:id="rId2"/>
    <p:sldId id="812" r:id="rId3"/>
    <p:sldId id="753" r:id="rId4"/>
    <p:sldId id="755" r:id="rId5"/>
    <p:sldId id="756" r:id="rId6"/>
    <p:sldId id="757" r:id="rId7"/>
    <p:sldId id="759" r:id="rId8"/>
    <p:sldId id="760" r:id="rId9"/>
    <p:sldId id="761" r:id="rId10"/>
    <p:sldId id="762" r:id="rId11"/>
    <p:sldId id="763" r:id="rId12"/>
    <p:sldId id="764" r:id="rId13"/>
    <p:sldId id="765" r:id="rId14"/>
    <p:sldId id="813" r:id="rId15"/>
    <p:sldId id="766" r:id="rId16"/>
    <p:sldId id="767" r:id="rId17"/>
    <p:sldId id="768" r:id="rId18"/>
    <p:sldId id="769" r:id="rId19"/>
    <p:sldId id="814" r:id="rId20"/>
    <p:sldId id="770" r:id="rId21"/>
    <p:sldId id="771" r:id="rId22"/>
    <p:sldId id="772" r:id="rId23"/>
    <p:sldId id="815" r:id="rId24"/>
    <p:sldId id="816" r:id="rId25"/>
    <p:sldId id="818" r:id="rId26"/>
    <p:sldId id="817" r:id="rId27"/>
    <p:sldId id="823" r:id="rId28"/>
    <p:sldId id="825" r:id="rId29"/>
    <p:sldId id="855" r:id="rId30"/>
    <p:sldId id="820" r:id="rId31"/>
    <p:sldId id="824" r:id="rId32"/>
    <p:sldId id="826" r:id="rId33"/>
    <p:sldId id="827" r:id="rId34"/>
    <p:sldId id="833" r:id="rId35"/>
    <p:sldId id="830" r:id="rId36"/>
    <p:sldId id="828" r:id="rId37"/>
    <p:sldId id="829" r:id="rId38"/>
    <p:sldId id="832" r:id="rId39"/>
    <p:sldId id="831" r:id="rId40"/>
    <p:sldId id="834" r:id="rId41"/>
    <p:sldId id="821" r:id="rId42"/>
    <p:sldId id="836" r:id="rId43"/>
    <p:sldId id="837" r:id="rId44"/>
    <p:sldId id="838" r:id="rId45"/>
    <p:sldId id="839" r:id="rId46"/>
    <p:sldId id="840" r:id="rId47"/>
    <p:sldId id="841" r:id="rId48"/>
    <p:sldId id="842" r:id="rId49"/>
    <p:sldId id="843" r:id="rId50"/>
    <p:sldId id="844" r:id="rId51"/>
    <p:sldId id="802" r:id="rId52"/>
    <p:sldId id="806" r:id="rId53"/>
    <p:sldId id="807" r:id="rId54"/>
    <p:sldId id="845" r:id="rId55"/>
    <p:sldId id="846" r:id="rId56"/>
    <p:sldId id="847" r:id="rId57"/>
    <p:sldId id="848" r:id="rId58"/>
    <p:sldId id="849" r:id="rId59"/>
    <p:sldId id="850" r:id="rId60"/>
    <p:sldId id="851" r:id="rId61"/>
    <p:sldId id="852" r:id="rId62"/>
    <p:sldId id="854" r:id="rId63"/>
    <p:sldId id="853" r:id="rId6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1E"/>
    <a:srgbClr val="D22229"/>
    <a:srgbClr val="55AADF"/>
    <a:srgbClr val="F8F9E7"/>
    <a:srgbClr val="F3F5CF"/>
    <a:srgbClr val="D9D9FF"/>
    <a:srgbClr val="4472C4"/>
    <a:srgbClr val="197088"/>
    <a:srgbClr val="FFE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5833"/>
  </p:normalViewPr>
  <p:slideViewPr>
    <p:cSldViewPr snapToGrid="0">
      <p:cViewPr varScale="1">
        <p:scale>
          <a:sx n="102" d="100"/>
          <a:sy n="102" d="100"/>
        </p:scale>
        <p:origin x="25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5BCC-1EEB-4EB9-82AC-13C9F3F02B73}" type="datetimeFigureOut">
              <a:rPr lang="zh-TW" altLang="en-US" smtClean="0"/>
              <a:pPr/>
              <a:t>2017/8/16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62812-1337-4CB4-A3D5-E4E5209A0A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74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762CBE-668A-4BC0-8A7B-F9478508708D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3887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E7E26-CA14-499F-B777-EDCB0E6901DA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545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888D54-2786-443E-89E6-34D6E4B08500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357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E7E26-CA14-499F-B777-EDCB0E6901D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964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888D54-2786-443E-89E6-34D6E4B08500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723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2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6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9144000" cy="0"/>
          </a:xfrm>
          <a:prstGeom prst="line">
            <a:avLst/>
          </a:prstGeom>
          <a:ln w="57150">
            <a:solidFill>
              <a:srgbClr val="197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2015 </a:t>
            </a:r>
            <a:r>
              <a:rPr lang="en-US" altLang="zh-TW" sz="1000" dirty="0" err="1">
                <a:solidFill>
                  <a:srgbClr val="000000"/>
                </a:solidFill>
                <a:ea typeface="新細明體" charset="-120"/>
              </a:rPr>
              <a:t>Cengage</a:t>
            </a: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559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bg>
      <p:bgPr>
        <a:solidFill>
          <a:srgbClr val="197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>
                <a:latin typeface="Franklin Gothic Medium Cond" panose="020B06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-9524"/>
            <a:ext cx="1701799" cy="1711324"/>
          </a:xfrm>
          <a:custGeom>
            <a:avLst/>
            <a:gdLst>
              <a:gd name="connsiteX0" fmla="*/ 0 w 3095625"/>
              <a:gd name="connsiteY0" fmla="*/ 0 h 3143250"/>
              <a:gd name="connsiteX1" fmla="*/ 3095625 w 3095625"/>
              <a:gd name="connsiteY1" fmla="*/ 0 h 3143250"/>
              <a:gd name="connsiteX2" fmla="*/ 3095625 w 3095625"/>
              <a:gd name="connsiteY2" fmla="*/ 3143250 h 3143250"/>
              <a:gd name="connsiteX3" fmla="*/ 0 w 3095625"/>
              <a:gd name="connsiteY3" fmla="*/ 3143250 h 3143250"/>
              <a:gd name="connsiteX4" fmla="*/ 0 w 3095625"/>
              <a:gd name="connsiteY4" fmla="*/ 0 h 3143250"/>
              <a:gd name="connsiteX0" fmla="*/ 0 w 3095625"/>
              <a:gd name="connsiteY0" fmla="*/ 0 h 3143250"/>
              <a:gd name="connsiteX1" fmla="*/ 2533650 w 3095625"/>
              <a:gd name="connsiteY1" fmla="*/ 0 h 3143250"/>
              <a:gd name="connsiteX2" fmla="*/ 3095625 w 3095625"/>
              <a:gd name="connsiteY2" fmla="*/ 3143250 h 3143250"/>
              <a:gd name="connsiteX3" fmla="*/ 0 w 3095625"/>
              <a:gd name="connsiteY3" fmla="*/ 3143250 h 3143250"/>
              <a:gd name="connsiteX4" fmla="*/ 0 w 3095625"/>
              <a:gd name="connsiteY4" fmla="*/ 0 h 3143250"/>
              <a:gd name="connsiteX0" fmla="*/ 0 w 3219450"/>
              <a:gd name="connsiteY0" fmla="*/ 0 h 3238500"/>
              <a:gd name="connsiteX1" fmla="*/ 2533650 w 3219450"/>
              <a:gd name="connsiteY1" fmla="*/ 0 h 3238500"/>
              <a:gd name="connsiteX2" fmla="*/ 3219450 w 3219450"/>
              <a:gd name="connsiteY2" fmla="*/ 3238500 h 3238500"/>
              <a:gd name="connsiteX3" fmla="*/ 0 w 3219450"/>
              <a:gd name="connsiteY3" fmla="*/ 3143250 h 3238500"/>
              <a:gd name="connsiteX4" fmla="*/ 0 w 3219450"/>
              <a:gd name="connsiteY4" fmla="*/ 0 h 3238500"/>
              <a:gd name="connsiteX0" fmla="*/ 0 w 3219450"/>
              <a:gd name="connsiteY0" fmla="*/ 21590 h 3260090"/>
              <a:gd name="connsiteX1" fmla="*/ 2933700 w 3219450"/>
              <a:gd name="connsiteY1" fmla="*/ 0 h 3260090"/>
              <a:gd name="connsiteX2" fmla="*/ 3219450 w 3219450"/>
              <a:gd name="connsiteY2" fmla="*/ 3260090 h 3260090"/>
              <a:gd name="connsiteX3" fmla="*/ 0 w 3219450"/>
              <a:gd name="connsiteY3" fmla="*/ 3164840 h 3260090"/>
              <a:gd name="connsiteX4" fmla="*/ 0 w 3219450"/>
              <a:gd name="connsiteY4" fmla="*/ 21590 h 3260090"/>
              <a:gd name="connsiteX0" fmla="*/ 0 w 3219450"/>
              <a:gd name="connsiteY0" fmla="*/ 0 h 3238500"/>
              <a:gd name="connsiteX1" fmla="*/ 2933700 w 3219450"/>
              <a:gd name="connsiteY1" fmla="*/ 10795 h 3238500"/>
              <a:gd name="connsiteX2" fmla="*/ 3219450 w 3219450"/>
              <a:gd name="connsiteY2" fmla="*/ 3238500 h 3238500"/>
              <a:gd name="connsiteX3" fmla="*/ 0 w 3219450"/>
              <a:gd name="connsiteY3" fmla="*/ 3143250 h 3238500"/>
              <a:gd name="connsiteX4" fmla="*/ 0 w 3219450"/>
              <a:gd name="connsiteY4" fmla="*/ 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38500">
                <a:moveTo>
                  <a:pt x="0" y="0"/>
                </a:moveTo>
                <a:lnTo>
                  <a:pt x="2933700" y="10795"/>
                </a:lnTo>
                <a:lnTo>
                  <a:pt x="3219450" y="3238500"/>
                </a:lnTo>
                <a:lnTo>
                  <a:pt x="0" y="3143250"/>
                </a:lnTo>
                <a:lnTo>
                  <a:pt x="0" y="0"/>
                </a:lnTo>
                <a:close/>
              </a:path>
            </a:pathLst>
          </a:cu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" name="五邊形 2"/>
          <p:cNvSpPr/>
          <p:nvPr userDrawn="1"/>
        </p:nvSpPr>
        <p:spPr>
          <a:xfrm>
            <a:off x="0" y="1854200"/>
            <a:ext cx="8928100" cy="4502150"/>
          </a:xfrm>
          <a:prstGeom prst="homePlate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17369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177669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13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2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9144000" cy="0"/>
          </a:xfrm>
          <a:prstGeom prst="line">
            <a:avLst/>
          </a:prstGeom>
          <a:ln w="57150">
            <a:solidFill>
              <a:srgbClr val="197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剪去單一角落矩形 11"/>
          <p:cNvSpPr/>
          <p:nvPr userDrawn="1"/>
        </p:nvSpPr>
        <p:spPr>
          <a:xfrm flipH="1">
            <a:off x="8559801" y="245531"/>
            <a:ext cx="584200" cy="677333"/>
          </a:xfrm>
          <a:prstGeom prst="snip1Rect">
            <a:avLst/>
          </a:pr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2015 </a:t>
            </a:r>
            <a:r>
              <a:rPr lang="en-US" altLang="zh-TW" sz="1000" dirty="0" err="1">
                <a:solidFill>
                  <a:srgbClr val="000000"/>
                </a:solidFill>
                <a:ea typeface="新細明體" charset="-120"/>
              </a:rPr>
              <a:t>Cengage</a:t>
            </a: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746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3" y="6384925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5601" y="550333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8" name="直線接點 7"/>
          <p:cNvCxnSpPr/>
          <p:nvPr userDrawn="1"/>
        </p:nvCxnSpPr>
        <p:spPr>
          <a:xfrm flipV="1">
            <a:off x="0" y="1342589"/>
            <a:ext cx="8515350" cy="361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  <a:noFill/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4572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69012"/>
            <a:ext cx="9144000" cy="3546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水滴形 3"/>
          <p:cNvSpPr/>
          <p:nvPr userDrawn="1"/>
        </p:nvSpPr>
        <p:spPr>
          <a:xfrm rot="10800000">
            <a:off x="8308610" y="568442"/>
            <a:ext cx="795869" cy="795869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4257675" y="1814732"/>
            <a:ext cx="1397537" cy="331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75164" y="4521086"/>
            <a:ext cx="1732934" cy="91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747736" y="5015295"/>
            <a:ext cx="1738664" cy="101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03" y="2578100"/>
            <a:ext cx="4711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8496886" cy="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7960263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03" y="2578100"/>
            <a:ext cx="4711700" cy="4203700"/>
          </a:xfrm>
          <a:prstGeom prst="rect">
            <a:avLst/>
          </a:prstGeom>
        </p:spPr>
      </p:pic>
      <p:sp>
        <p:nvSpPr>
          <p:cNvPr id="12" name="水滴形 11"/>
          <p:cNvSpPr/>
          <p:nvPr userDrawn="1"/>
        </p:nvSpPr>
        <p:spPr>
          <a:xfrm rot="10800000">
            <a:off x="8315864" y="422939"/>
            <a:ext cx="795869" cy="795869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27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化對角線角落矩形 8"/>
          <p:cNvSpPr/>
          <p:nvPr userDrawn="1"/>
        </p:nvSpPr>
        <p:spPr>
          <a:xfrm>
            <a:off x="125910" y="212863"/>
            <a:ext cx="1535502" cy="1380227"/>
          </a:xfrm>
          <a:prstGeom prst="round2DiagRect">
            <a:avLst>
              <a:gd name="adj1" fmla="val 29232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 b="1">
                <a:solidFill>
                  <a:srgbClr val="002060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51875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212175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13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0" name="圓角矩形 9"/>
          <p:cNvSpPr/>
          <p:nvPr userDrawn="1"/>
        </p:nvSpPr>
        <p:spPr>
          <a:xfrm>
            <a:off x="495479" y="1818557"/>
            <a:ext cx="8153041" cy="4192438"/>
          </a:xfrm>
          <a:prstGeom prst="roundRect">
            <a:avLst>
              <a:gd name="adj" fmla="val 1250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圓角矩形圖說文字 15"/>
          <p:cNvSpPr/>
          <p:nvPr userDrawn="1"/>
        </p:nvSpPr>
        <p:spPr>
          <a:xfrm>
            <a:off x="961744" y="2139352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1082516" y="2208362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LO1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圓角矩形圖說文字 17"/>
          <p:cNvSpPr/>
          <p:nvPr userDrawn="1"/>
        </p:nvSpPr>
        <p:spPr>
          <a:xfrm>
            <a:off x="961744" y="3075357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圓角矩形圖說文字 18"/>
          <p:cNvSpPr/>
          <p:nvPr userDrawn="1"/>
        </p:nvSpPr>
        <p:spPr>
          <a:xfrm>
            <a:off x="961744" y="4002286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圓角矩形圖說文字 19"/>
          <p:cNvSpPr/>
          <p:nvPr userDrawn="1"/>
        </p:nvSpPr>
        <p:spPr>
          <a:xfrm>
            <a:off x="974383" y="4895348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1082516" y="3165209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LO2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1082516" y="4083089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LO3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082516" y="4985445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LO4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2307704" y="2239141"/>
            <a:ext cx="620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What’s the Purpose of a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Statement of Cash Flows?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307703" y="2999259"/>
            <a:ext cx="574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What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Information </a:t>
            </a:r>
            <a:r>
              <a:rPr kumimoji="1" lang="en-US" altLang="zh-TW" sz="20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Is Reported in the Statement of Cash Flows?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2307704" y="3893980"/>
            <a:ext cx="595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Preparing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 Statement of Cash Flows –              A Simple Example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2307702" y="4919796"/>
            <a:ext cx="574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Cash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Flows from Operating Activities: Indirect Method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85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化對角線角落矩形 8"/>
          <p:cNvSpPr/>
          <p:nvPr userDrawn="1"/>
        </p:nvSpPr>
        <p:spPr>
          <a:xfrm>
            <a:off x="125910" y="212863"/>
            <a:ext cx="1535502" cy="1380227"/>
          </a:xfrm>
          <a:prstGeom prst="round2DiagRect">
            <a:avLst>
              <a:gd name="adj1" fmla="val 29232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 b="1">
                <a:solidFill>
                  <a:srgbClr val="002060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51875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212175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13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0" name="圓角矩形 9"/>
          <p:cNvSpPr/>
          <p:nvPr userDrawn="1"/>
        </p:nvSpPr>
        <p:spPr>
          <a:xfrm>
            <a:off x="495479" y="1818557"/>
            <a:ext cx="8153041" cy="4192438"/>
          </a:xfrm>
          <a:prstGeom prst="roundRect">
            <a:avLst>
              <a:gd name="adj" fmla="val 1250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圓角矩形圖說文字 15"/>
          <p:cNvSpPr/>
          <p:nvPr userDrawn="1"/>
        </p:nvSpPr>
        <p:spPr>
          <a:xfrm>
            <a:off x="961744" y="2139352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1082516" y="2208362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LO5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圓角矩形圖說文字 17"/>
          <p:cNvSpPr/>
          <p:nvPr userDrawn="1"/>
        </p:nvSpPr>
        <p:spPr>
          <a:xfrm>
            <a:off x="961744" y="3198452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圓角矩形圖說文字 18"/>
          <p:cNvSpPr/>
          <p:nvPr userDrawn="1"/>
        </p:nvSpPr>
        <p:spPr>
          <a:xfrm>
            <a:off x="961744" y="5057365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1082516" y="3270717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LO6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1042955" y="5133687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LO7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2307704" y="2239141"/>
            <a:ext cx="6207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Cash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Flows from Investing Activities and Financing Activities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311979" y="3150315"/>
            <a:ext cx="574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Using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Information from the Statement of Cash Flows to Make Decisions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2307703" y="4927162"/>
            <a:ext cx="595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Cash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Flows from Operating Activities : Direct Method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893660" y="4185139"/>
            <a:ext cx="315080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Arial" charset="0"/>
                <a:ea typeface="Arial" charset="0"/>
                <a:cs typeface="Arial" charset="0"/>
              </a:rPr>
              <a:t>Expanded Materials</a:t>
            </a:r>
            <a:endParaRPr kumimoji="1" lang="zh-TW" alt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0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3" y="6384925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5601" y="550333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五邊形 3"/>
          <p:cNvSpPr/>
          <p:nvPr userDrawn="1"/>
        </p:nvSpPr>
        <p:spPr>
          <a:xfrm flipH="1">
            <a:off x="400050" y="80426"/>
            <a:ext cx="8743950" cy="36406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346202"/>
            <a:ext cx="9144000" cy="0"/>
          </a:xfrm>
          <a:prstGeom prst="line">
            <a:avLst/>
          </a:prstGeom>
          <a:ln w="57150">
            <a:solidFill>
              <a:srgbClr val="197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剪去單一角落矩形 8"/>
          <p:cNvSpPr/>
          <p:nvPr userDrawn="1"/>
        </p:nvSpPr>
        <p:spPr>
          <a:xfrm flipH="1">
            <a:off x="8559801" y="550331"/>
            <a:ext cx="584200" cy="677333"/>
          </a:xfrm>
          <a:prstGeom prst="snip1Rect">
            <a:avLst/>
          </a:pr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2015 </a:t>
            </a:r>
            <a:r>
              <a:rPr lang="en-US" altLang="zh-TW" sz="1000" dirty="0" err="1">
                <a:solidFill>
                  <a:srgbClr val="000000"/>
                </a:solidFill>
                <a:ea typeface="新細明體" charset="-120"/>
              </a:rPr>
              <a:t>Cengage</a:t>
            </a: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107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9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08012"/>
          </a:xfrm>
          <a:ln>
            <a:noFill/>
          </a:ln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2EA527-0DA6-4332-ACDE-A914FE4C2EAB}" type="datetime1">
              <a:rPr lang="zh-TW" altLang="en-US" smtClean="0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251520" y="260648"/>
            <a:ext cx="0" cy="936104"/>
          </a:xfrm>
          <a:prstGeom prst="line">
            <a:avLst/>
          </a:prstGeom>
          <a:ln w="57150">
            <a:solidFill>
              <a:srgbClr val="FCD5B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892480" y="260648"/>
            <a:ext cx="0" cy="936104"/>
          </a:xfrm>
          <a:prstGeom prst="line">
            <a:avLst/>
          </a:prstGeom>
          <a:ln w="57150">
            <a:solidFill>
              <a:srgbClr val="FCD5B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16413"/>
          </a:xfr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876256" y="632812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‹#›</a:t>
            </a:fld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251520" y="260648"/>
            <a:ext cx="0" cy="936104"/>
          </a:xfrm>
          <a:prstGeom prst="line">
            <a:avLst/>
          </a:prstGeom>
          <a:ln w="57150">
            <a:solidFill>
              <a:srgbClr val="FCD5B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892480" y="260648"/>
            <a:ext cx="0" cy="936104"/>
          </a:xfrm>
          <a:prstGeom prst="line">
            <a:avLst/>
          </a:prstGeom>
          <a:ln w="57150">
            <a:solidFill>
              <a:srgbClr val="FCD5B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2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0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3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5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78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4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69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  <p:sldLayoutId id="2147483678" r:id="rId13"/>
    <p:sldLayoutId id="2147483650" r:id="rId14"/>
    <p:sldLayoutId id="2147483682" r:id="rId15"/>
    <p:sldLayoutId id="2147483683" r:id="rId16"/>
    <p:sldLayoutId id="2147483681" r:id="rId17"/>
    <p:sldLayoutId id="2147483684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82" y="0"/>
            <a:ext cx="5362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Non-cash Investing and Financing Activities</a:t>
            </a:r>
          </a:p>
          <a:p>
            <a:pPr lvl="1"/>
            <a:r>
              <a:rPr lang="en-US" altLang="zh-TW" dirty="0"/>
              <a:t>Some investing and financing activities do not affect cash. (i.e. equipment purchased with a note payable)</a:t>
            </a:r>
          </a:p>
          <a:p>
            <a:pPr lvl="1"/>
            <a:r>
              <a:rPr lang="en-US" altLang="zh-TW" dirty="0"/>
              <a:t>Not reported on the statement of cash flows.</a:t>
            </a:r>
          </a:p>
          <a:p>
            <a:pPr lvl="1"/>
            <a:r>
              <a:rPr lang="en-US" altLang="zh-TW" dirty="0"/>
              <a:t>Should be excluded from a statement of cash flows, and should be disclosed elsewhere in the financial statements.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 Cash Flow Items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411559" y="6446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  <a:p>
            <a:pPr>
              <a:defRPr/>
            </a:pPr>
            <a:fld id="{7EC5196E-6DE0-413B-B515-7F1EDB6EC62F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Classifications of Cash Flows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6" y="1303268"/>
            <a:ext cx="8492614" cy="503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411559" y="6446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8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0EB3E-FE8B-4A07-95D4-05123C25A639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ea typeface="新細明體" charset="-120"/>
              </a:rPr>
              <a:t>Acquire Cash Flow Information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through the Cash Account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54851" y="105370"/>
            <a:ext cx="578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Preparing a Statement of Cash Flows—A Simple Example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00923" y="8025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88" y="1583639"/>
            <a:ext cx="6885193" cy="470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7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following transactions were conducted by </a:t>
            </a:r>
            <a:r>
              <a:rPr lang="en-US" altLang="zh-TW" dirty="0" err="1"/>
              <a:t>Silmaril</a:t>
            </a:r>
            <a:r>
              <a:rPr lang="en-US" altLang="zh-TW" dirty="0"/>
              <a:t>, Inc., during 2018: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ea typeface="新細明體" charset="-120"/>
              </a:rPr>
              <a:t>Acquire Cash Flow Information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through the Cash Account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31795"/>
              </p:ext>
            </p:extLst>
          </p:nvPr>
        </p:nvGraphicFramePr>
        <p:xfrm>
          <a:off x="824973" y="2707836"/>
          <a:ext cx="76200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Made sales on account, $10,000.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Collected payments on account, $10,500.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Purchased inventory on account, $7,820.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Recorded cost of goods sold, $7,900.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Paid accounts payable, $7,900.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638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Purchased land for $1,700 with $1,650 paid by cash and the remains paid by notes.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638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Recorded depreciation expense for equipment, $500.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423707" y="6632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following transactions were conducted by </a:t>
            </a:r>
            <a:r>
              <a:rPr lang="en-US" altLang="zh-TW" dirty="0" err="1"/>
              <a:t>Silmaril</a:t>
            </a:r>
            <a:r>
              <a:rPr lang="en-US" altLang="zh-TW" dirty="0"/>
              <a:t>, Inc., during 2018: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ea typeface="新細明體" charset="-120"/>
              </a:rPr>
              <a:t>Acquire Cash Flow Information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through the Cash Account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89354"/>
              </p:ext>
            </p:extLst>
          </p:nvPr>
        </p:nvGraphicFramePr>
        <p:xfrm>
          <a:off x="703054" y="2594624"/>
          <a:ext cx="7620000" cy="299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Sold equipment for cash, $600 (original cost, $1,200; accumulated depreciation, $800).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Paid long-term debt, $200.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98425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Borrowed new long-term debt, $250.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98425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Issued stock at par value, $500.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98425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Paid cash dividends, $510.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98425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Recorded interest expense (accrued), $110.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98425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Paid interest during the period, $130.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423707" y="6632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5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following transactions were conducted by </a:t>
            </a:r>
            <a:r>
              <a:rPr lang="en-US" altLang="zh-TW" dirty="0" err="1"/>
              <a:t>Silmaril</a:t>
            </a:r>
            <a:r>
              <a:rPr lang="en-US" altLang="zh-TW" dirty="0"/>
              <a:t>, Inc., during 2018: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ea typeface="新細明體" charset="-120"/>
              </a:rPr>
              <a:t>Acquire Cash Flow Information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through the Cash Account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54776"/>
              </p:ext>
            </p:extLst>
          </p:nvPr>
        </p:nvGraphicFramePr>
        <p:xfrm>
          <a:off x="822960" y="2511586"/>
          <a:ext cx="7620000" cy="272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98425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Recorded interest revenue (accrued), $120.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98425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Received interest during the period, $200.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98425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Pre-paid rent expense in early January, $30.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98425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Recorded rent expense for accrued prepayments, $110.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98425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Recorded and paid wage expense for the year, $190.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Recorded income tax expense for the period, $250.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98425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Paid income taxes during the period, $310.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423707" y="6632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3126153" cy="4712230"/>
          </a:xfrm>
        </p:spPr>
        <p:txBody>
          <a:bodyPr/>
          <a:lstStyle/>
          <a:p>
            <a:r>
              <a:rPr lang="en-US" altLang="zh-TW" dirty="0"/>
              <a:t>When the journal entries are posted, the following trial balance results: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ea typeface="新細明體" charset="-120"/>
              </a:rPr>
              <a:t>Acquire Cash Flow Information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through the Cash Account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59" y="1297858"/>
            <a:ext cx="5043602" cy="506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423707" y="6632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15" y="3349782"/>
            <a:ext cx="7132809" cy="299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ea typeface="新細明體" charset="-120"/>
              </a:rPr>
              <a:t>Acquire Cash Flow Information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through the Cash Account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94" y="1272611"/>
            <a:ext cx="3683731" cy="20476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6329546" y="1732282"/>
            <a:ext cx="776875" cy="4181408"/>
            <a:chOff x="6329546" y="1732282"/>
            <a:chExt cx="776875" cy="4181408"/>
          </a:xfrm>
        </p:grpSpPr>
        <p:cxnSp>
          <p:nvCxnSpPr>
            <p:cNvPr id="30" name="直線接點 48"/>
            <p:cNvCxnSpPr>
              <a:cxnSpLocks noChangeShapeType="1"/>
            </p:cNvCxnSpPr>
            <p:nvPr/>
          </p:nvCxnSpPr>
          <p:spPr bwMode="auto">
            <a:xfrm>
              <a:off x="6335976" y="1732282"/>
              <a:ext cx="766379" cy="0"/>
            </a:xfrm>
            <a:prstGeom prst="line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4" name="直線接點 52"/>
            <p:cNvCxnSpPr>
              <a:cxnSpLocks noChangeShapeType="1"/>
            </p:cNvCxnSpPr>
            <p:nvPr/>
          </p:nvCxnSpPr>
          <p:spPr bwMode="auto">
            <a:xfrm>
              <a:off x="6335976" y="2654487"/>
              <a:ext cx="766379" cy="0"/>
            </a:xfrm>
            <a:prstGeom prst="line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5" name="直線接點 53"/>
            <p:cNvCxnSpPr>
              <a:cxnSpLocks noChangeShapeType="1"/>
            </p:cNvCxnSpPr>
            <p:nvPr/>
          </p:nvCxnSpPr>
          <p:spPr bwMode="auto">
            <a:xfrm>
              <a:off x="6335976" y="2823538"/>
              <a:ext cx="766379" cy="0"/>
            </a:xfrm>
            <a:prstGeom prst="line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6" name="直線接點 60"/>
            <p:cNvCxnSpPr>
              <a:cxnSpLocks noChangeShapeType="1"/>
            </p:cNvCxnSpPr>
            <p:nvPr/>
          </p:nvCxnSpPr>
          <p:spPr bwMode="auto">
            <a:xfrm>
              <a:off x="7102355" y="1732282"/>
              <a:ext cx="0" cy="4181408"/>
            </a:xfrm>
            <a:prstGeom prst="line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9" name="直線單箭頭接點 64"/>
            <p:cNvCxnSpPr>
              <a:cxnSpLocks noChangeShapeType="1"/>
            </p:cNvCxnSpPr>
            <p:nvPr/>
          </p:nvCxnSpPr>
          <p:spPr bwMode="auto">
            <a:xfrm flipH="1">
              <a:off x="6890877" y="5037224"/>
              <a:ext cx="215544" cy="0"/>
            </a:xfrm>
            <a:prstGeom prst="straightConnector1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40" name="直線單箭頭接點 65"/>
            <p:cNvCxnSpPr>
              <a:cxnSpLocks noChangeShapeType="1"/>
            </p:cNvCxnSpPr>
            <p:nvPr/>
          </p:nvCxnSpPr>
          <p:spPr bwMode="auto">
            <a:xfrm flipH="1">
              <a:off x="6886811" y="5283190"/>
              <a:ext cx="215544" cy="0"/>
            </a:xfrm>
            <a:prstGeom prst="straightConnector1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41" name="直線單箭頭接點 66"/>
            <p:cNvCxnSpPr>
              <a:cxnSpLocks noChangeShapeType="1"/>
            </p:cNvCxnSpPr>
            <p:nvPr/>
          </p:nvCxnSpPr>
          <p:spPr bwMode="auto">
            <a:xfrm flipH="1">
              <a:off x="6886811" y="5705150"/>
              <a:ext cx="215544" cy="0"/>
            </a:xfrm>
            <a:prstGeom prst="straightConnector1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42" name="直線單箭頭接點 68"/>
            <p:cNvCxnSpPr>
              <a:cxnSpLocks noChangeShapeType="1"/>
            </p:cNvCxnSpPr>
            <p:nvPr/>
          </p:nvCxnSpPr>
          <p:spPr bwMode="auto">
            <a:xfrm flipH="1">
              <a:off x="6886811" y="5913690"/>
              <a:ext cx="215544" cy="0"/>
            </a:xfrm>
            <a:prstGeom prst="straightConnector1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48" name="直線單箭頭接點 64"/>
            <p:cNvCxnSpPr>
              <a:cxnSpLocks noChangeShapeType="1"/>
            </p:cNvCxnSpPr>
            <p:nvPr/>
          </p:nvCxnSpPr>
          <p:spPr bwMode="auto">
            <a:xfrm flipH="1">
              <a:off x="6886811" y="4804134"/>
              <a:ext cx="215544" cy="0"/>
            </a:xfrm>
            <a:prstGeom prst="straightConnector1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49" name="直線接點 51"/>
            <p:cNvCxnSpPr>
              <a:cxnSpLocks noChangeShapeType="1"/>
            </p:cNvCxnSpPr>
            <p:nvPr/>
          </p:nvCxnSpPr>
          <p:spPr bwMode="auto">
            <a:xfrm>
              <a:off x="6335975" y="2377987"/>
              <a:ext cx="766379" cy="0"/>
            </a:xfrm>
            <a:prstGeom prst="line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0" name="直線接點 51"/>
            <p:cNvCxnSpPr>
              <a:cxnSpLocks noChangeShapeType="1"/>
            </p:cNvCxnSpPr>
            <p:nvPr/>
          </p:nvCxnSpPr>
          <p:spPr bwMode="auto">
            <a:xfrm>
              <a:off x="6329546" y="2974768"/>
              <a:ext cx="766379" cy="0"/>
            </a:xfrm>
            <a:prstGeom prst="line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16" name="群組 15"/>
          <p:cNvGrpSpPr/>
          <p:nvPr/>
        </p:nvGrpSpPr>
        <p:grpSpPr>
          <a:xfrm>
            <a:off x="470019" y="1731942"/>
            <a:ext cx="2584493" cy="3763004"/>
            <a:chOff x="470019" y="1731942"/>
            <a:chExt cx="2584493" cy="3763004"/>
          </a:xfrm>
        </p:grpSpPr>
        <p:grpSp>
          <p:nvGrpSpPr>
            <p:cNvPr id="9" name="群組 8"/>
            <p:cNvGrpSpPr/>
            <p:nvPr/>
          </p:nvGrpSpPr>
          <p:grpSpPr>
            <a:xfrm>
              <a:off x="470019" y="1731942"/>
              <a:ext cx="2584493" cy="3763004"/>
              <a:chOff x="304800" y="1699727"/>
              <a:chExt cx="1219200" cy="3733800"/>
            </a:xfrm>
          </p:grpSpPr>
          <p:grpSp>
            <p:nvGrpSpPr>
              <p:cNvPr id="13" name="群組 46"/>
              <p:cNvGrpSpPr>
                <a:grpSpLocks/>
              </p:cNvGrpSpPr>
              <p:nvPr/>
            </p:nvGrpSpPr>
            <p:grpSpPr bwMode="auto">
              <a:xfrm>
                <a:off x="304800" y="1699727"/>
                <a:ext cx="358792" cy="3733800"/>
                <a:chOff x="304800" y="1752600"/>
                <a:chExt cx="358792" cy="3733800"/>
              </a:xfrm>
            </p:grpSpPr>
            <p:cxnSp>
              <p:nvCxnSpPr>
                <p:cNvPr id="17" name="直線接點 39"/>
                <p:cNvCxnSpPr>
                  <a:cxnSpLocks noChangeShapeType="1"/>
                </p:cNvCxnSpPr>
                <p:nvPr/>
              </p:nvCxnSpPr>
              <p:spPr bwMode="auto">
                <a:xfrm>
                  <a:off x="304800" y="1752600"/>
                  <a:ext cx="0" cy="3733800"/>
                </a:xfrm>
                <a:prstGeom prst="line">
                  <a:avLst/>
                </a:prstGeom>
                <a:noFill/>
                <a:ln w="28575" algn="ctr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直線單箭頭接點 44"/>
                <p:cNvCxnSpPr>
                  <a:cxnSpLocks noChangeShapeType="1"/>
                </p:cNvCxnSpPr>
                <p:nvPr/>
              </p:nvCxnSpPr>
              <p:spPr bwMode="auto">
                <a:xfrm>
                  <a:off x="304800" y="5486400"/>
                  <a:ext cx="358792" cy="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 type="arrow" w="med" len="med"/>
                </a:ln>
              </p:spPr>
            </p:cxnSp>
          </p:grpSp>
          <p:cxnSp>
            <p:nvCxnSpPr>
              <p:cNvPr id="14" name="直線接點 55"/>
              <p:cNvCxnSpPr>
                <a:cxnSpLocks noChangeShapeType="1"/>
              </p:cNvCxnSpPr>
              <p:nvPr/>
            </p:nvCxnSpPr>
            <p:spPr bwMode="auto">
              <a:xfrm>
                <a:off x="304800" y="1699727"/>
                <a:ext cx="1219200" cy="0"/>
              </a:xfrm>
              <a:prstGeom prst="line">
                <a:avLst/>
              </a:prstGeom>
              <a:noFill/>
              <a:ln w="28575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cxnSp>
          <p:nvCxnSpPr>
            <p:cNvPr id="51" name="直線接點 55"/>
            <p:cNvCxnSpPr>
              <a:cxnSpLocks noChangeShapeType="1"/>
            </p:cNvCxnSpPr>
            <p:nvPr/>
          </p:nvCxnSpPr>
          <p:spPr bwMode="auto">
            <a:xfrm>
              <a:off x="470019" y="2516731"/>
              <a:ext cx="2584493" cy="0"/>
            </a:xfrm>
            <a:prstGeom prst="line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2" name="直線單箭頭接點 44"/>
            <p:cNvCxnSpPr>
              <a:cxnSpLocks noChangeShapeType="1"/>
            </p:cNvCxnSpPr>
            <p:nvPr/>
          </p:nvCxnSpPr>
          <p:spPr bwMode="auto">
            <a:xfrm>
              <a:off x="470019" y="4562030"/>
              <a:ext cx="760577" cy="0"/>
            </a:xfrm>
            <a:prstGeom prst="straightConnector1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 type="arrow" w="med" len="med"/>
            </a:ln>
          </p:spPr>
        </p:cxnSp>
      </p:grpSp>
      <p:sp>
        <p:nvSpPr>
          <p:cNvPr id="27" name="文字方塊 26"/>
          <p:cNvSpPr txBox="1"/>
          <p:nvPr/>
        </p:nvSpPr>
        <p:spPr>
          <a:xfrm>
            <a:off x="8423707" y="6632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04" y="3485505"/>
            <a:ext cx="6558719" cy="295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ea typeface="新細明體" charset="-120"/>
              </a:rPr>
              <a:t>Acquire Cash Flow Information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through the Cash Account</a:t>
            </a:r>
            <a:endParaRPr lang="zh-TW" altLang="en-US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94" y="1272611"/>
            <a:ext cx="3683731" cy="2047675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1046185" y="1872506"/>
            <a:ext cx="1979026" cy="3225998"/>
            <a:chOff x="1046185" y="1872506"/>
            <a:chExt cx="1979026" cy="3225998"/>
          </a:xfrm>
        </p:grpSpPr>
        <p:grpSp>
          <p:nvGrpSpPr>
            <p:cNvPr id="8" name="群組 7"/>
            <p:cNvGrpSpPr/>
            <p:nvPr/>
          </p:nvGrpSpPr>
          <p:grpSpPr>
            <a:xfrm>
              <a:off x="1046185" y="1872506"/>
              <a:ext cx="1979026" cy="3225998"/>
              <a:chOff x="304800" y="1699727"/>
              <a:chExt cx="1708608" cy="3733800"/>
            </a:xfrm>
          </p:grpSpPr>
          <p:grpSp>
            <p:nvGrpSpPr>
              <p:cNvPr id="9" name="群組 46"/>
              <p:cNvGrpSpPr>
                <a:grpSpLocks/>
              </p:cNvGrpSpPr>
              <p:nvPr/>
            </p:nvGrpSpPr>
            <p:grpSpPr bwMode="auto">
              <a:xfrm>
                <a:off x="304800" y="1699727"/>
                <a:ext cx="457200" cy="3733800"/>
                <a:chOff x="304800" y="1752600"/>
                <a:chExt cx="457200" cy="3733800"/>
              </a:xfrm>
            </p:grpSpPr>
            <p:cxnSp>
              <p:nvCxnSpPr>
                <p:cNvPr id="11" name="直線接點 39"/>
                <p:cNvCxnSpPr>
                  <a:cxnSpLocks noChangeShapeType="1"/>
                </p:cNvCxnSpPr>
                <p:nvPr/>
              </p:nvCxnSpPr>
              <p:spPr bwMode="auto">
                <a:xfrm>
                  <a:off x="304800" y="1752600"/>
                  <a:ext cx="0" cy="3733800"/>
                </a:xfrm>
                <a:prstGeom prst="line">
                  <a:avLst/>
                </a:prstGeom>
                <a:noFill/>
                <a:ln w="28575" algn="ctr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12" name="直線單箭頭接點 44"/>
                <p:cNvCxnSpPr>
                  <a:cxnSpLocks noChangeShapeType="1"/>
                </p:cNvCxnSpPr>
                <p:nvPr/>
              </p:nvCxnSpPr>
              <p:spPr bwMode="auto">
                <a:xfrm>
                  <a:off x="304800" y="5486400"/>
                  <a:ext cx="457200" cy="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 type="arrow" w="med" len="med"/>
                </a:ln>
              </p:spPr>
            </p:cxnSp>
          </p:grpSp>
          <p:cxnSp>
            <p:nvCxnSpPr>
              <p:cNvPr id="10" name="直線接點 55"/>
              <p:cNvCxnSpPr>
                <a:cxnSpLocks noChangeShapeType="1"/>
              </p:cNvCxnSpPr>
              <p:nvPr/>
            </p:nvCxnSpPr>
            <p:spPr bwMode="auto">
              <a:xfrm>
                <a:off x="304800" y="1699727"/>
                <a:ext cx="1708608" cy="0"/>
              </a:xfrm>
              <a:prstGeom prst="line">
                <a:avLst/>
              </a:prstGeom>
              <a:noFill/>
              <a:ln w="28575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cxnSp>
          <p:nvCxnSpPr>
            <p:cNvPr id="14" name="直線接點 55"/>
            <p:cNvCxnSpPr>
              <a:cxnSpLocks noChangeShapeType="1"/>
            </p:cNvCxnSpPr>
            <p:nvPr/>
          </p:nvCxnSpPr>
          <p:spPr bwMode="auto">
            <a:xfrm>
              <a:off x="1046185" y="2048216"/>
              <a:ext cx="1979026" cy="0"/>
            </a:xfrm>
            <a:prstGeom prst="line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5" name="直線單箭頭接點 44"/>
            <p:cNvCxnSpPr>
              <a:cxnSpLocks noChangeShapeType="1"/>
            </p:cNvCxnSpPr>
            <p:nvPr/>
          </p:nvCxnSpPr>
          <p:spPr bwMode="auto">
            <a:xfrm>
              <a:off x="1046185" y="3969146"/>
              <a:ext cx="529560" cy="0"/>
            </a:xfrm>
            <a:prstGeom prst="straightConnector1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7" name="直線接點 55"/>
            <p:cNvCxnSpPr>
              <a:cxnSpLocks noChangeShapeType="1"/>
            </p:cNvCxnSpPr>
            <p:nvPr/>
          </p:nvCxnSpPr>
          <p:spPr bwMode="auto">
            <a:xfrm>
              <a:off x="1046185" y="2196312"/>
              <a:ext cx="1979026" cy="0"/>
            </a:xfrm>
            <a:prstGeom prst="line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直線單箭頭接點 44"/>
            <p:cNvCxnSpPr>
              <a:cxnSpLocks noChangeShapeType="1"/>
            </p:cNvCxnSpPr>
            <p:nvPr/>
          </p:nvCxnSpPr>
          <p:spPr bwMode="auto">
            <a:xfrm>
              <a:off x="1046185" y="4882122"/>
              <a:ext cx="529560" cy="0"/>
            </a:xfrm>
            <a:prstGeom prst="straightConnector1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 type="arrow" w="med" len="med"/>
            </a:ln>
          </p:spPr>
        </p:cxnSp>
      </p:grpSp>
      <p:grpSp>
        <p:nvGrpSpPr>
          <p:cNvPr id="30" name="群組 29"/>
          <p:cNvGrpSpPr/>
          <p:nvPr/>
        </p:nvGrpSpPr>
        <p:grpSpPr>
          <a:xfrm>
            <a:off x="6366031" y="1898143"/>
            <a:ext cx="1611275" cy="3374611"/>
            <a:chOff x="6366031" y="1898143"/>
            <a:chExt cx="1611275" cy="3374611"/>
          </a:xfrm>
        </p:grpSpPr>
        <p:grpSp>
          <p:nvGrpSpPr>
            <p:cNvPr id="16" name="群組 69"/>
            <p:cNvGrpSpPr>
              <a:grpSpLocks/>
            </p:cNvGrpSpPr>
            <p:nvPr/>
          </p:nvGrpSpPr>
          <p:grpSpPr bwMode="auto">
            <a:xfrm>
              <a:off x="6366031" y="1898143"/>
              <a:ext cx="1598649" cy="3374611"/>
              <a:chOff x="3657598" y="1828800"/>
              <a:chExt cx="2438402" cy="3200360"/>
            </a:xfrm>
          </p:grpSpPr>
          <p:cxnSp>
            <p:nvCxnSpPr>
              <p:cNvPr id="17" name="直線接點 48"/>
              <p:cNvCxnSpPr>
                <a:cxnSpLocks noChangeShapeType="1"/>
              </p:cNvCxnSpPr>
              <p:nvPr/>
            </p:nvCxnSpPr>
            <p:spPr bwMode="auto">
              <a:xfrm>
                <a:off x="3657600" y="1828800"/>
                <a:ext cx="2438400" cy="0"/>
              </a:xfrm>
              <a:prstGeom prst="line">
                <a:avLst/>
              </a:prstGeom>
              <a:noFill/>
              <a:ln w="28575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9" name="直線接點 51"/>
              <p:cNvCxnSpPr>
                <a:cxnSpLocks noChangeShapeType="1"/>
              </p:cNvCxnSpPr>
              <p:nvPr/>
            </p:nvCxnSpPr>
            <p:spPr bwMode="auto">
              <a:xfrm>
                <a:off x="3657598" y="1964029"/>
                <a:ext cx="2438400" cy="0"/>
              </a:xfrm>
              <a:prstGeom prst="line">
                <a:avLst/>
              </a:prstGeom>
              <a:noFill/>
              <a:ln w="28575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2" name="直線接點 60"/>
              <p:cNvCxnSpPr>
                <a:cxnSpLocks noChangeShapeType="1"/>
              </p:cNvCxnSpPr>
              <p:nvPr/>
            </p:nvCxnSpPr>
            <p:spPr bwMode="auto">
              <a:xfrm flipH="1">
                <a:off x="6095998" y="1828800"/>
                <a:ext cx="2" cy="3200360"/>
              </a:xfrm>
              <a:prstGeom prst="line">
                <a:avLst/>
              </a:prstGeom>
              <a:noFill/>
              <a:ln w="28575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3" name="直線單箭頭接點 64"/>
              <p:cNvCxnSpPr>
                <a:cxnSpLocks noChangeShapeType="1"/>
              </p:cNvCxnSpPr>
              <p:nvPr/>
            </p:nvCxnSpPr>
            <p:spPr bwMode="auto">
              <a:xfrm flipH="1">
                <a:off x="4010431" y="3630774"/>
                <a:ext cx="2085568" cy="0"/>
              </a:xfrm>
              <a:prstGeom prst="straightConnector1">
                <a:avLst/>
              </a:prstGeom>
              <a:noFill/>
              <a:ln w="28575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 type="arrow" w="med" len="med"/>
              </a:ln>
            </p:spPr>
          </p:cxnSp>
        </p:grpSp>
        <p:cxnSp>
          <p:nvCxnSpPr>
            <p:cNvPr id="34" name="直線單箭頭接點 64"/>
            <p:cNvCxnSpPr>
              <a:cxnSpLocks noChangeShapeType="1"/>
            </p:cNvCxnSpPr>
            <p:nvPr/>
          </p:nvCxnSpPr>
          <p:spPr bwMode="auto">
            <a:xfrm flipH="1">
              <a:off x="6597353" y="5272754"/>
              <a:ext cx="1367325" cy="0"/>
            </a:xfrm>
            <a:prstGeom prst="straightConnector1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9" name="直線接點 51"/>
            <p:cNvCxnSpPr>
              <a:cxnSpLocks noChangeShapeType="1"/>
            </p:cNvCxnSpPr>
            <p:nvPr/>
          </p:nvCxnSpPr>
          <p:spPr bwMode="auto">
            <a:xfrm>
              <a:off x="6366031" y="2196312"/>
              <a:ext cx="1598648" cy="0"/>
            </a:xfrm>
            <a:prstGeom prst="line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5" name="直線單箭頭接點 64"/>
            <p:cNvCxnSpPr>
              <a:cxnSpLocks noChangeShapeType="1"/>
            </p:cNvCxnSpPr>
            <p:nvPr/>
          </p:nvCxnSpPr>
          <p:spPr bwMode="auto">
            <a:xfrm flipH="1">
              <a:off x="6609981" y="4656032"/>
              <a:ext cx="1367325" cy="0"/>
            </a:xfrm>
            <a:prstGeom prst="straightConnector1">
              <a:avLst/>
            </a:prstGeom>
            <a:noFill/>
            <a:ln w="28575" algn="ctr">
              <a:solidFill>
                <a:schemeClr val="accent6">
                  <a:lumMod val="75000"/>
                </a:schemeClr>
              </a:solidFill>
              <a:round/>
              <a:headEnd/>
              <a:tailEnd type="arrow" w="med" len="med"/>
            </a:ln>
          </p:spPr>
        </p:cxnSp>
      </p:grpSp>
      <p:sp>
        <p:nvSpPr>
          <p:cNvPr id="31" name="文字方塊 30"/>
          <p:cNvSpPr txBox="1"/>
          <p:nvPr/>
        </p:nvSpPr>
        <p:spPr>
          <a:xfrm>
            <a:off x="8423707" y="6632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detailed cash flow information is not accessible, analyze the balance sheet and the statement of comprehensive income.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Collection = $2,500 + $10,000 – $2,000 = $10,500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ea typeface="新細明體" charset="-120"/>
              </a:rPr>
              <a:t>Acquire Cash Flow Information through Non-cash Accounts</a:t>
            </a:r>
            <a:endParaRPr lang="zh-TW" altLang="en-US" dirty="0">
              <a:ea typeface="新細明體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55" y="2762154"/>
            <a:ext cx="7105650" cy="15906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23707" y="6632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dirty="0"/>
              <a:t>Statement of Cash Flows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6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Given the following transactions, prepare a statement of cash flows: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Borrowed $10,000 from a bank.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5AADF"/>
                </a:solidFill>
              </a:rPr>
              <a:t>	</a:t>
            </a:r>
            <a:r>
              <a:rPr lang="en-US" altLang="zh-TW" dirty="0">
                <a:solidFill>
                  <a:srgbClr val="7030A0"/>
                </a:solidFill>
              </a:rPr>
              <a:t>Cash inflow of $10,000 = financing activity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TW" dirty="0"/>
              <a:t>Purchased inventory paying $3,800.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5AADF"/>
                </a:solidFill>
              </a:rPr>
              <a:t>	</a:t>
            </a:r>
            <a:r>
              <a:rPr lang="en-US" altLang="zh-TW" dirty="0">
                <a:solidFill>
                  <a:srgbClr val="7030A0"/>
                </a:solidFill>
              </a:rPr>
              <a:t>Cash outflow of $3,800 = operating activity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Sold inventory costing $3,200 for $7,100 in cash.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5AADF"/>
                </a:solidFill>
              </a:rPr>
              <a:t>	</a:t>
            </a:r>
            <a:r>
              <a:rPr lang="en-US" altLang="zh-TW" dirty="0">
                <a:solidFill>
                  <a:srgbClr val="7030A0"/>
                </a:solidFill>
              </a:rPr>
              <a:t>Cash inflow of $7,100 = operating activity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23707" y="6632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Paid salaries and wages of $1,700.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5AADF"/>
                </a:solidFill>
              </a:rPr>
              <a:t>	</a:t>
            </a:r>
            <a:r>
              <a:rPr lang="en-US" altLang="zh-TW" dirty="0">
                <a:solidFill>
                  <a:srgbClr val="7030A0"/>
                </a:solidFill>
              </a:rPr>
              <a:t>Cash outflow of $1,700 = operating activity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dirty="0"/>
              <a:t>Purchased equipment paying $5,700.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5AADF"/>
                </a:solidFill>
              </a:rPr>
              <a:t>	</a:t>
            </a:r>
            <a:r>
              <a:rPr lang="en-US" altLang="zh-TW" dirty="0">
                <a:solidFill>
                  <a:srgbClr val="7030A0"/>
                </a:solidFill>
              </a:rPr>
              <a:t>Cash outflow of $5,700 = investing activity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dirty="0"/>
              <a:t>Paid other operating expenses of $1,100.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5AADF"/>
                </a:solidFill>
              </a:rPr>
              <a:t>	</a:t>
            </a:r>
            <a:r>
              <a:rPr lang="en-US" altLang="zh-TW" dirty="0">
                <a:solidFill>
                  <a:srgbClr val="7030A0"/>
                </a:solidFill>
              </a:rPr>
              <a:t>Cash outflow of $1,100 = operating activity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21</a:t>
            </a:fld>
            <a:endParaRPr lang="zh-TW" altLang="en-US" dirty="0"/>
          </a:p>
        </p:txBody>
      </p:sp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23707" y="6632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Solution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1" y="2008085"/>
            <a:ext cx="89058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423707" y="6632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9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Approaches to preparing cash flows from</a:t>
            </a:r>
            <a:br>
              <a:rPr lang="en-US" altLang="zh-TW" dirty="0"/>
            </a:br>
            <a:r>
              <a:rPr lang="en-US" altLang="zh-TW" dirty="0"/>
              <a:t>operating activities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55601" y="1562572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Direct Method</a:t>
            </a:r>
          </a:p>
          <a:p>
            <a:pPr marL="706437" lvl="1" indent="-342900"/>
            <a:r>
              <a:rPr lang="en-US" altLang="zh-TW" dirty="0"/>
              <a:t>Show the major classes of cash receipts and payments for a period of time.</a:t>
            </a:r>
          </a:p>
          <a:p>
            <a:pPr marL="706437" lvl="1" indent="-342900"/>
            <a:r>
              <a:rPr lang="en-US" altLang="zh-TW" dirty="0"/>
              <a:t>A cash-basis statement of comprehensive income.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Indirect Method</a:t>
            </a:r>
          </a:p>
          <a:p>
            <a:pPr marL="706437" lvl="1" indent="-342900"/>
            <a:r>
              <a:rPr lang="en-US" altLang="zh-TW" dirty="0"/>
              <a:t>Convert accrual-basis net income to a cash basis.</a:t>
            </a:r>
          </a:p>
          <a:p>
            <a:pPr marL="706437" lvl="1" indent="-342900"/>
            <a:r>
              <a:rPr lang="en-US" altLang="zh-TW" dirty="0"/>
              <a:t>Begins with net income (or income before income tax).</a:t>
            </a:r>
          </a:p>
        </p:txBody>
      </p:sp>
      <p:sp>
        <p:nvSpPr>
          <p:cNvPr id="7" name="矩形 6"/>
          <p:cNvSpPr/>
          <p:nvPr/>
        </p:nvSpPr>
        <p:spPr>
          <a:xfrm>
            <a:off x="3644781" y="93246"/>
            <a:ext cx="5499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Cash Flows from Operating Activities: Indirect Method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10555" y="78962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Approaches to preparing cash flows from</a:t>
            </a:r>
            <a:br>
              <a:rPr lang="en-US" altLang="zh-TW" dirty="0"/>
            </a:br>
            <a:r>
              <a:rPr lang="en-US" altLang="zh-TW" dirty="0"/>
              <a:t>operating activities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7364" y="5817629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83" y="1412245"/>
            <a:ext cx="7178025" cy="477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Approaches to preparing cash flows from</a:t>
            </a:r>
            <a:br>
              <a:rPr lang="en-US" altLang="zh-TW" dirty="0"/>
            </a:br>
            <a:r>
              <a:rPr lang="en-US" altLang="zh-TW" dirty="0"/>
              <a:t>operating activities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7364" y="5817629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71" y="1383198"/>
            <a:ext cx="7772477" cy="431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7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Approaches to preparing cash flows from</a:t>
            </a:r>
            <a:br>
              <a:rPr lang="en-US" altLang="zh-TW" dirty="0"/>
            </a:br>
            <a:r>
              <a:rPr lang="en-US" altLang="zh-TW" dirty="0"/>
              <a:t>operating activities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32595" y="64883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095" y="5911632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13" y="1346908"/>
            <a:ext cx="7257961" cy="48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28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The following additional information is available: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Approaches to preparing cash flows from</a:t>
            </a:r>
            <a:br>
              <a:rPr lang="en-US" altLang="zh-TW" dirty="0"/>
            </a:br>
            <a:r>
              <a:rPr lang="en-US" altLang="zh-TW" dirty="0"/>
              <a:t>operating activities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6597" y="2230927"/>
            <a:ext cx="8233873" cy="757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Silmaril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purchased land at the cost of $1,700. The payment is made with   $1,650 cash and $50 of notes payable, which is not paid yet at the end of 2018.</a:t>
            </a:r>
          </a:p>
        </p:txBody>
      </p:sp>
      <p:sp>
        <p:nvSpPr>
          <p:cNvPr id="4" name="矩形 3"/>
          <p:cNvSpPr/>
          <p:nvPr/>
        </p:nvSpPr>
        <p:spPr>
          <a:xfrm>
            <a:off x="446593" y="3113107"/>
            <a:ext cx="8233873" cy="757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Silmaril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sold one piece of equipment at the price of $600, where its original cost and accumulated depreciation are $1,200 and $800, respectively.</a:t>
            </a:r>
          </a:p>
        </p:txBody>
      </p:sp>
      <p:sp>
        <p:nvSpPr>
          <p:cNvPr id="8" name="矩形 7"/>
          <p:cNvSpPr/>
          <p:nvPr/>
        </p:nvSpPr>
        <p:spPr>
          <a:xfrm>
            <a:off x="446593" y="3964766"/>
            <a:ext cx="8233873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Silmaril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repaid long-term debt at $200, and refinanced $250.</a:t>
            </a:r>
          </a:p>
        </p:txBody>
      </p:sp>
      <p:sp>
        <p:nvSpPr>
          <p:cNvPr id="9" name="矩形 8"/>
          <p:cNvSpPr/>
          <p:nvPr/>
        </p:nvSpPr>
        <p:spPr>
          <a:xfrm>
            <a:off x="446593" y="4480694"/>
            <a:ext cx="8233873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Silmaril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issued an additional 500 shares of common stock at par value of $1.</a:t>
            </a:r>
          </a:p>
        </p:txBody>
      </p:sp>
      <p:sp>
        <p:nvSpPr>
          <p:cNvPr id="10" name="矩形 9"/>
          <p:cNvSpPr/>
          <p:nvPr/>
        </p:nvSpPr>
        <p:spPr>
          <a:xfrm>
            <a:off x="446593" y="5001757"/>
            <a:ext cx="8233873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Silmaril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paid cash dividends of $510.</a:t>
            </a:r>
          </a:p>
        </p:txBody>
      </p:sp>
      <p:sp>
        <p:nvSpPr>
          <p:cNvPr id="11" name="矩形 10"/>
          <p:cNvSpPr/>
          <p:nvPr/>
        </p:nvSpPr>
        <p:spPr>
          <a:xfrm>
            <a:off x="446593" y="5509612"/>
            <a:ext cx="8233873" cy="757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To date,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Silmaril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has consistently classified interest payments and receipts as operating activities, and dividend payments as financing activities.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Converting from an Accrual Basis</a:t>
            </a:r>
            <a:br>
              <a:rPr lang="en-US" altLang="zh-TW" dirty="0"/>
            </a:br>
            <a:r>
              <a:rPr lang="en-US" altLang="zh-TW" dirty="0"/>
              <a:t>to a Cash Basis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31492" y="5807631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13.8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68"/>
          <a:stretch/>
        </p:blipFill>
        <p:spPr bwMode="auto">
          <a:xfrm>
            <a:off x="1048897" y="1332337"/>
            <a:ext cx="7137977" cy="433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26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Converting from an Accrual Basis</a:t>
            </a:r>
            <a:br>
              <a:rPr lang="en-US" altLang="zh-TW" dirty="0"/>
            </a:br>
            <a:r>
              <a:rPr lang="en-US" altLang="zh-TW" dirty="0"/>
              <a:t>to a Cash Basis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31492" y="5807631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13.8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5"/>
          <a:stretch/>
        </p:blipFill>
        <p:spPr bwMode="auto">
          <a:xfrm>
            <a:off x="627376" y="1602424"/>
            <a:ext cx="7815084" cy="407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21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dirty="0"/>
              <a:t>Statement of Cash Flows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2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(1) Start with the Item “Income before Income Tax”</a:t>
            </a:r>
          </a:p>
          <a:p>
            <a:pPr lvl="1"/>
            <a:r>
              <a:rPr lang="en-US" altLang="zh-TW" dirty="0"/>
              <a:t>IAS 7 requires operating cash flows for income tax payments to be presented separately.</a:t>
            </a:r>
          </a:p>
          <a:p>
            <a:pPr marL="0" indent="0">
              <a:buNone/>
            </a:pPr>
            <a:endParaRPr lang="zh-TW" altLang="en-US" dirty="0">
              <a:solidFill>
                <a:srgbClr val="55AAD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Converting from an Accrual Basis</a:t>
            </a:r>
            <a:br>
              <a:rPr lang="en-US" altLang="zh-TW" dirty="0"/>
            </a:br>
            <a:r>
              <a:rPr lang="en-US" altLang="zh-TW" dirty="0"/>
              <a:t>to a Cash Basis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(2) Calculate and Report Separately Operating Cash Flows for Income Tax Payments</a:t>
            </a:r>
            <a:endParaRPr lang="zh-TW" altLang="en-US" dirty="0">
              <a:solidFill>
                <a:srgbClr val="FF841E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Converting from an Accrual Basis</a:t>
            </a:r>
            <a:br>
              <a:rPr lang="en-US" altLang="zh-TW" dirty="0"/>
            </a:br>
            <a:r>
              <a:rPr lang="en-US" altLang="zh-TW" dirty="0"/>
              <a:t>to a Cash Basis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4" y="5060335"/>
            <a:ext cx="7389650" cy="123887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53"/>
          <a:stretch/>
        </p:blipFill>
        <p:spPr bwMode="auto">
          <a:xfrm>
            <a:off x="1081087" y="2372340"/>
            <a:ext cx="6981825" cy="113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40140"/>
              </p:ext>
            </p:extLst>
          </p:nvPr>
        </p:nvGraphicFramePr>
        <p:xfrm>
          <a:off x="1155187" y="3587261"/>
          <a:ext cx="6816694" cy="1458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92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Income Tax Payable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260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Payment</a:t>
                      </a:r>
                      <a:r>
                        <a:rPr lang="en-US" altLang="zh-TW" sz="1600" baseline="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for income tax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310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Income tax expense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Bal.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39047" y="4340772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1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(3-1) Add back interest expense and deduct interest revenue. </a:t>
            </a:r>
          </a:p>
          <a:p>
            <a:pPr lvl="1"/>
            <a:r>
              <a:rPr lang="en-US" altLang="zh-TW" dirty="0"/>
              <a:t>IAS 7 requires to separately list interest payments and interest receipts.</a:t>
            </a:r>
          </a:p>
          <a:p>
            <a:pPr lvl="1"/>
            <a:endParaRPr lang="en-US" altLang="zh-TW" b="1" dirty="0">
              <a:solidFill>
                <a:srgbClr val="55AAD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Converting from an Accrual Basis</a:t>
            </a:r>
            <a:br>
              <a:rPr lang="en-US" altLang="zh-TW" dirty="0"/>
            </a:br>
            <a:r>
              <a:rPr lang="en-US" altLang="zh-TW" dirty="0"/>
              <a:t>to a Cash Basis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55600" y="1464733"/>
            <a:ext cx="8788399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(3-2) Calculate and report operating cash flows (separately) for the payments of interests, and the receipts of interests</a:t>
            </a:r>
          </a:p>
          <a:p>
            <a:pPr marL="706437" lvl="1" indent="-342900"/>
            <a:r>
              <a:rPr lang="en-US" altLang="zh-TW" dirty="0"/>
              <a:t>Interest Payments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Converting from an Accrual Basis</a:t>
            </a:r>
            <a:br>
              <a:rPr lang="en-US" altLang="zh-TW" dirty="0"/>
            </a:br>
            <a:r>
              <a:rPr lang="en-US" altLang="zh-TW" dirty="0"/>
              <a:t>to a Cash Basis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52"/>
          <a:stretch/>
        </p:blipFill>
        <p:spPr bwMode="auto">
          <a:xfrm>
            <a:off x="919990" y="3416864"/>
            <a:ext cx="7640196" cy="113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05116"/>
              </p:ext>
            </p:extLst>
          </p:nvPr>
        </p:nvGraphicFramePr>
        <p:xfrm>
          <a:off x="1047959" y="4701358"/>
          <a:ext cx="6950412" cy="1520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7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3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70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Interest Payable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87"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120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8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Payment</a:t>
                      </a:r>
                      <a:r>
                        <a:rPr lang="en-US" altLang="zh-TW" sz="1600" baseline="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for interest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130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Income tax expense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110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687"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Bal.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19990" y="5454869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55600" y="1464733"/>
            <a:ext cx="8788399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(3-2) Calculate and report operating cash flows (separately) for the payments of interests, and the receipts of interests </a:t>
            </a:r>
          </a:p>
          <a:p>
            <a:pPr marL="706437" lvl="1" indent="-342900"/>
            <a:r>
              <a:rPr lang="en-US" altLang="zh-TW" dirty="0"/>
              <a:t>Interest Receipts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Converting from an Accrual Basis</a:t>
            </a:r>
            <a:br>
              <a:rPr lang="en-US" altLang="zh-TW" dirty="0"/>
            </a:br>
            <a:r>
              <a:rPr lang="en-US" altLang="zh-TW" dirty="0"/>
              <a:t>to a Cash Basis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76"/>
          <a:stretch/>
        </p:blipFill>
        <p:spPr bwMode="auto">
          <a:xfrm>
            <a:off x="379639" y="3393049"/>
            <a:ext cx="8625382" cy="131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54626"/>
              </p:ext>
            </p:extLst>
          </p:nvPr>
        </p:nvGraphicFramePr>
        <p:xfrm>
          <a:off x="1283983" y="4761181"/>
          <a:ext cx="6816694" cy="1458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92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Interest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Interest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revenues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120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Receipts</a:t>
                      </a:r>
                      <a:r>
                        <a:rPr lang="en-US" altLang="zh-TW" sz="1600" baseline="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for interest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170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801751" y="5517933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6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55600" y="1464733"/>
            <a:ext cx="8788399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(3-2) Calculate and report operating cash flows (separately) for the payments of interests, and the receipts of interests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Converting from an Accrual Basis</a:t>
            </a:r>
            <a:br>
              <a:rPr lang="en-US" altLang="zh-TW" dirty="0"/>
            </a:br>
            <a:r>
              <a:rPr lang="en-US" altLang="zh-TW" dirty="0"/>
              <a:t>to a Cash Basis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71" y="2800181"/>
            <a:ext cx="7397493" cy="204133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(4) Add back operating expenses not involved with cash outflows</a:t>
            </a: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(5) Deduct all the gains and add back all the losses resulting from investing or financing activities</a:t>
            </a: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55AAD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Converting from an Accrual Basis</a:t>
            </a:r>
            <a:br>
              <a:rPr lang="en-US" altLang="zh-TW" dirty="0"/>
            </a:br>
            <a:r>
              <a:rPr lang="en-US" altLang="zh-TW" dirty="0"/>
              <a:t>to a Cash Basis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82" y="2319121"/>
            <a:ext cx="7445304" cy="132974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42" y="4753486"/>
            <a:ext cx="7462944" cy="133966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(6) Adjust changes in non-cash current assets and current liability accounts</a:t>
            </a:r>
          </a:p>
          <a:p>
            <a:pPr marL="706437" lvl="1" indent="-342900"/>
            <a:r>
              <a:rPr lang="en-US" altLang="zh-TW" dirty="0"/>
              <a:t>Decrease in Accounts Receivable</a:t>
            </a:r>
          </a:p>
          <a:p>
            <a:pPr marL="706437" lvl="1" indent="-342900"/>
            <a:endParaRPr lang="en-US" altLang="zh-TW" dirty="0">
              <a:solidFill>
                <a:srgbClr val="55AADF"/>
              </a:solidFill>
            </a:endParaRPr>
          </a:p>
          <a:p>
            <a:pPr marL="706437" lvl="1" indent="-342900"/>
            <a:endParaRPr lang="en-US" altLang="zh-TW" dirty="0">
              <a:solidFill>
                <a:srgbClr val="55AADF"/>
              </a:solidFill>
            </a:endParaRPr>
          </a:p>
          <a:p>
            <a:pPr marL="706437" lvl="1" indent="-342900"/>
            <a:r>
              <a:rPr lang="en-US" altLang="zh-TW" dirty="0"/>
              <a:t>Decrease in Inventory</a:t>
            </a:r>
            <a:endParaRPr lang="zh-TW" altLang="en-US" dirty="0">
              <a:solidFill>
                <a:srgbClr val="55AAD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Converting from an Accrual Basis</a:t>
            </a:r>
            <a:br>
              <a:rPr lang="en-US" altLang="zh-TW" dirty="0"/>
            </a:br>
            <a:r>
              <a:rPr lang="en-US" altLang="zh-TW" dirty="0"/>
              <a:t>to a Cash Basis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81289"/>
              </p:ext>
            </p:extLst>
          </p:nvPr>
        </p:nvGraphicFramePr>
        <p:xfrm>
          <a:off x="1131158" y="2845732"/>
          <a:ext cx="6816694" cy="1458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3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92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Account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2,500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Purchase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10,000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Receipts</a:t>
                      </a:r>
                      <a:r>
                        <a:rPr lang="en-US" altLang="zh-TW" sz="1600" baseline="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from customers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10,500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72494"/>
              </p:ext>
            </p:extLst>
          </p:nvPr>
        </p:nvGraphicFramePr>
        <p:xfrm>
          <a:off x="1099627" y="4761180"/>
          <a:ext cx="6816694" cy="1458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92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Inventory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2,080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Purchase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7,820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2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Cost of goods sold</a:t>
                      </a:r>
                      <a:endParaRPr lang="zh-TW" altLang="en-US" sz="1600" dirty="0">
                        <a:solidFill>
                          <a:schemeClr val="tx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2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7,900</a:t>
                      </a:r>
                      <a:endParaRPr lang="zh-TW" altLang="en-US" sz="1600" dirty="0">
                        <a:solidFill>
                          <a:schemeClr val="tx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644095" y="3573517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54964" y="5486399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2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(6) Adjust changes in non-cash current assets and current liability accounts</a:t>
            </a:r>
          </a:p>
          <a:p>
            <a:pPr marL="706437" lvl="1" indent="-342900"/>
            <a:r>
              <a:rPr lang="en-US" altLang="zh-TW" dirty="0"/>
              <a:t>Decrease in Prepaid Rent</a:t>
            </a:r>
          </a:p>
          <a:p>
            <a:pPr marL="706437" lvl="1" indent="-342900"/>
            <a:endParaRPr lang="en-US" altLang="zh-TW" dirty="0">
              <a:solidFill>
                <a:srgbClr val="55AADF"/>
              </a:solidFill>
            </a:endParaRPr>
          </a:p>
          <a:p>
            <a:pPr marL="706437" lvl="1" indent="-342900"/>
            <a:endParaRPr lang="en-US" altLang="zh-TW" dirty="0">
              <a:solidFill>
                <a:srgbClr val="55AADF"/>
              </a:solidFill>
            </a:endParaRPr>
          </a:p>
          <a:p>
            <a:pPr marL="706437" lvl="1" indent="-342900"/>
            <a:r>
              <a:rPr lang="en-US" altLang="zh-TW" dirty="0"/>
              <a:t>Decrease in Accounts Payable</a:t>
            </a:r>
            <a:endParaRPr lang="zh-TW" altLang="en-US" dirty="0">
              <a:solidFill>
                <a:srgbClr val="55AADF"/>
              </a:solidFill>
            </a:endParaRPr>
          </a:p>
          <a:p>
            <a:pPr marL="706437" lvl="1" indent="-342900"/>
            <a:endParaRPr lang="zh-TW" altLang="en-US" dirty="0">
              <a:solidFill>
                <a:srgbClr val="55AAD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Converting from an Accrual Basis</a:t>
            </a:r>
            <a:br>
              <a:rPr lang="en-US" altLang="zh-TW" dirty="0"/>
            </a:br>
            <a:r>
              <a:rPr lang="en-US" altLang="zh-TW" dirty="0"/>
              <a:t>to a Cash Basis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39300"/>
              </p:ext>
            </p:extLst>
          </p:nvPr>
        </p:nvGraphicFramePr>
        <p:xfrm>
          <a:off x="1199901" y="2879829"/>
          <a:ext cx="6816694" cy="1458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92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Prepaid Rent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Payments for rent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Rent expense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5903"/>
              </p:ext>
            </p:extLst>
          </p:nvPr>
        </p:nvGraphicFramePr>
        <p:xfrm>
          <a:off x="1283983" y="4687607"/>
          <a:ext cx="6816694" cy="1666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92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Account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1,800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Payments for inventory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7,900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Purchases</a:t>
                      </a:r>
                    </a:p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(See6(b) transaction)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7,820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1,720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39047" y="3647089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33640" y="5423337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(6) Adjust changes in non-cash current assets and current liability accounts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Converting from an Accrual Basis</a:t>
            </a:r>
            <a:br>
              <a:rPr lang="en-US" altLang="zh-TW" dirty="0"/>
            </a:br>
            <a:r>
              <a:rPr lang="en-US" altLang="zh-TW" dirty="0"/>
              <a:t>to a Cash Basis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721452" y="2528298"/>
            <a:ext cx="7428046" cy="2053230"/>
            <a:chOff x="721452" y="2322217"/>
            <a:chExt cx="7428046" cy="205323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452" y="2322217"/>
              <a:ext cx="7428046" cy="2053230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912203" y="3934804"/>
              <a:ext cx="326047" cy="292388"/>
            </a:xfrm>
            <a:prstGeom prst="rect">
              <a:avLst/>
            </a:prstGeom>
            <a:solidFill>
              <a:srgbClr val="F8F9E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300" dirty="0"/>
                <a:t>(d)</a:t>
              </a:r>
              <a:endParaRPr lang="zh-TW" altLang="en-US" sz="1300" dirty="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Purpose of a Statement of Cash Flows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Provide information about the cash receipts and payments of an entity during a period.</a:t>
            </a:r>
          </a:p>
          <a:p>
            <a:r>
              <a:rPr lang="en-US" altLang="zh-TW" dirty="0"/>
              <a:t>Provide important information that complements the statement of comprehensive income and balance sheet.</a:t>
            </a:r>
          </a:p>
          <a:p>
            <a:r>
              <a:rPr lang="en-US" altLang="zh-TW" dirty="0"/>
              <a:t>Provide important information from a cash-basis perspective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04067" y="93246"/>
            <a:ext cx="51399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What’s the Purpose of a Statement of Cash Flows?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410555" y="8025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1"/>
          <p:cNvSpPr>
            <a:spLocks noGrp="1"/>
          </p:cNvSpPr>
          <p:nvPr>
            <p:ph idx="1"/>
          </p:nvPr>
        </p:nvSpPr>
        <p:spPr>
          <a:xfrm>
            <a:off x="355601" y="1329125"/>
            <a:ext cx="8415866" cy="4712230"/>
          </a:xfrm>
        </p:spPr>
        <p:txBody>
          <a:bodyPr/>
          <a:lstStyle/>
          <a:p>
            <a:r>
              <a:rPr lang="en-US" altLang="zh-TW" b="1" dirty="0">
                <a:solidFill>
                  <a:srgbClr val="FF841E"/>
                </a:solidFill>
              </a:rPr>
              <a:t>Some Rules of Thumb</a:t>
            </a:r>
          </a:p>
          <a:p>
            <a:endParaRPr lang="en-US" altLang="zh-TW" b="1" dirty="0">
              <a:solidFill>
                <a:srgbClr val="55AADF"/>
              </a:solidFill>
            </a:endParaRPr>
          </a:p>
          <a:p>
            <a:pPr>
              <a:lnSpc>
                <a:spcPct val="200000"/>
              </a:lnSpc>
            </a:pPr>
            <a:endParaRPr lang="en-US" altLang="zh-TW" b="1" dirty="0">
              <a:solidFill>
                <a:srgbClr val="55AADF"/>
              </a:solidFill>
            </a:endParaRPr>
          </a:p>
          <a:p>
            <a:r>
              <a:rPr lang="en-US" altLang="zh-TW" b="1" dirty="0">
                <a:solidFill>
                  <a:srgbClr val="FF841E"/>
                </a:solidFill>
              </a:rPr>
              <a:t>Summary of Three Accrual Adjustments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Some Rules of Thumb and </a:t>
            </a:r>
            <a:br>
              <a:rPr lang="en-US" altLang="zh-TW" dirty="0"/>
            </a:br>
            <a:r>
              <a:rPr lang="en-US" altLang="zh-TW" dirty="0"/>
              <a:t>Summary of Three Accrual Adjustments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0" y="1911915"/>
            <a:ext cx="8015263" cy="149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10" y="3945195"/>
            <a:ext cx="69818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Lathrop Company provides the following statement of comprehensive income and balance sheet information: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82" y="2440951"/>
            <a:ext cx="8397998" cy="2815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Solution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6" y="2357255"/>
            <a:ext cx="7835583" cy="2713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8421194" y="6481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Investing Activities</a:t>
            </a:r>
            <a:endParaRPr lang="zh-TW" alt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>
          <a:xfrm>
            <a:off x="355601" y="1305044"/>
            <a:ext cx="8415866" cy="4712230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(a) Land</a:t>
            </a:r>
            <a:endParaRPr lang="zh-TW" altLang="en-US" dirty="0">
              <a:solidFill>
                <a:srgbClr val="FF841E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21188" y="80856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3847" y="93358"/>
            <a:ext cx="61401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Cash Flows from Investing Activities and Financing Activities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99" y="1614949"/>
            <a:ext cx="8385281" cy="165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48857"/>
              </p:ext>
            </p:extLst>
          </p:nvPr>
        </p:nvGraphicFramePr>
        <p:xfrm>
          <a:off x="1123592" y="3418321"/>
          <a:ext cx="6816694" cy="1666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3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92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Land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300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Purchase land with cash</a:t>
                      </a:r>
                    </a:p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Purchase</a:t>
                      </a:r>
                      <a:r>
                        <a:rPr lang="en-US" altLang="zh-TW" sz="1600" baseline="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land with notes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1,650</a:t>
                      </a:r>
                    </a:p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21620"/>
              </p:ext>
            </p:extLst>
          </p:nvPr>
        </p:nvGraphicFramePr>
        <p:xfrm>
          <a:off x="1131481" y="5019566"/>
          <a:ext cx="6737855" cy="1458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92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Notes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Payable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Purchase</a:t>
                      </a:r>
                      <a:r>
                        <a:rPr lang="en-US" altLang="zh-TW" sz="1600" baseline="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land</a:t>
                      </a:r>
                      <a:endParaRPr lang="en-US" altLang="zh-TW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50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944454" y="4193627"/>
            <a:ext cx="3490912" cy="483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594263" y="5770179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85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55601" y="1370542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(b) Equipment</a:t>
            </a:r>
            <a:endParaRPr lang="zh-TW" altLang="en-US" dirty="0">
              <a:solidFill>
                <a:srgbClr val="FF841E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Investing Activities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16172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9" y="4258740"/>
            <a:ext cx="7568963" cy="218915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70477"/>
              </p:ext>
            </p:extLst>
          </p:nvPr>
        </p:nvGraphicFramePr>
        <p:xfrm>
          <a:off x="1494190" y="1566040"/>
          <a:ext cx="6546223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22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Equipment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3.700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5">
                <a:tc>
                  <a:txBody>
                    <a:bodyPr/>
                    <a:lstStyle/>
                    <a:p>
                      <a:pPr algn="l"/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1,200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15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2,500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65357"/>
              </p:ext>
            </p:extLst>
          </p:nvPr>
        </p:nvGraphicFramePr>
        <p:xfrm>
          <a:off x="1465028" y="2874989"/>
          <a:ext cx="6522834" cy="139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0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Accumulated Depreciation-Equipment 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1,200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Sale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800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Depreciation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expense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900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90810" y="2238704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75681" y="3563007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4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Investing Activities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6" y="2084179"/>
            <a:ext cx="7478396" cy="133384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16172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(a) Long-term debt</a:t>
            </a:r>
            <a:endParaRPr lang="zh-TW" altLang="en-US" dirty="0">
              <a:solidFill>
                <a:srgbClr val="FF841E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Financing Activities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8" y="1626010"/>
            <a:ext cx="8565585" cy="195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28377"/>
              </p:ext>
            </p:extLst>
          </p:nvPr>
        </p:nvGraphicFramePr>
        <p:xfrm>
          <a:off x="1307883" y="4462052"/>
          <a:ext cx="6522834" cy="139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0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Long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-term Debt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500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Repay debts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Issue debts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550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039047" y="5139558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24549" y="5160578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416172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(b) Common stock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(c) Retained earnings</a:t>
            </a:r>
            <a:endParaRPr lang="zh-TW" altLang="en-US" dirty="0">
              <a:solidFill>
                <a:srgbClr val="FF841E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Financing Activities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34" y="4725667"/>
            <a:ext cx="6721600" cy="163068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04567"/>
              </p:ext>
            </p:extLst>
          </p:nvPr>
        </p:nvGraphicFramePr>
        <p:xfrm>
          <a:off x="1063619" y="1739223"/>
          <a:ext cx="6522834" cy="139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0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Common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Stock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3,000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algn="l"/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Issue stocks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3,500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44632"/>
              </p:ext>
            </p:extLst>
          </p:nvPr>
        </p:nvGraphicFramePr>
        <p:xfrm>
          <a:off x="1063619" y="3340141"/>
          <a:ext cx="6522834" cy="139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0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Retained Earnings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2,350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Dividends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510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Net 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1,260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3,100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370820" y="2448910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65778" y="3993930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370820" y="4025460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416172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Summarize the Cash Flows </a:t>
            </a:r>
            <a:br>
              <a:rPr lang="en-US" altLang="zh-TW" dirty="0"/>
            </a:br>
            <a:r>
              <a:rPr lang="en-US" altLang="zh-TW" dirty="0"/>
              <a:t>and Check the Balance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64" y="2290273"/>
            <a:ext cx="8256939" cy="330833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16172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Silmaril</a:t>
            </a:r>
            <a:r>
              <a:rPr lang="en-US" altLang="zh-TW" dirty="0"/>
              <a:t> had a significant non-cash transaction—purchasing land by issuing $50 notes.</a:t>
            </a:r>
          </a:p>
          <a:p>
            <a:r>
              <a:rPr lang="en-US" altLang="zh-TW" dirty="0"/>
              <a:t>Such transactions shall be </a:t>
            </a:r>
            <a:r>
              <a:rPr lang="en-US" altLang="zh-TW" b="1" dirty="0">
                <a:solidFill>
                  <a:srgbClr val="FF841E"/>
                </a:solidFill>
              </a:rPr>
              <a:t>disclosed elsewhere in the financial statements</a:t>
            </a:r>
            <a:r>
              <a:rPr lang="en-US" altLang="zh-TW" b="1" dirty="0">
                <a:solidFill>
                  <a:srgbClr val="55AADF"/>
                </a:solidFill>
              </a:rPr>
              <a:t> </a:t>
            </a:r>
            <a:r>
              <a:rPr lang="en-US" altLang="zh-TW" dirty="0"/>
              <a:t>in a way that provides all the relevant information about these investing and financing activities.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Any Significant Investing or Financing Transactions That Does Not Involve Cash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16172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General Format for a Statement of Cash Flows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General Format for a Statement of Cash Flows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58669" y="93358"/>
            <a:ext cx="62905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What Information Is Reported in the Statement of Cash Flows?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" y="49530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" y="2508226"/>
            <a:ext cx="7945755" cy="242674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410555" y="8025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4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Information from </a:t>
            </a:r>
            <a:br>
              <a:rPr lang="en-US" altLang="zh-TW" dirty="0"/>
            </a:br>
            <a:r>
              <a:rPr lang="en-US" altLang="zh-TW" dirty="0"/>
              <a:t>the Statement of Cash Flows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companies’ policies by analyzing cash flows from operating, investing, and financing activities.</a:t>
            </a:r>
          </a:p>
          <a:p>
            <a:r>
              <a:rPr lang="en-US" altLang="zh-TW" dirty="0"/>
              <a:t>Help investors, creditors, and others assess the amounts, timing, and uncertainty of future cash flows.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Analysis of Statement of Cash Flows: Patterns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43416" y="107798"/>
            <a:ext cx="7100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Using Information from the Statement of Cash Flows to Make Decisions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22189" y="82381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LO6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8003" y="601559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13.10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3" y="3813534"/>
            <a:ext cx="7517727" cy="22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3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Analysis of Statement of Cash Flows: Patterns</a:t>
            </a:r>
            <a:endParaRPr lang="zh-TW" altLang="en-US" b="1" dirty="0">
              <a:solidFill>
                <a:srgbClr val="FF841E"/>
              </a:solidFill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Information </a:t>
            </a:r>
            <a:br>
              <a:rPr lang="en-US" altLang="zh-TW" dirty="0"/>
            </a:br>
            <a:r>
              <a:rPr lang="en-US" altLang="zh-TW" dirty="0"/>
              <a:t>from the Statement of Cash Flows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27140" y="64883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LO6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34914" y="59417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13.10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/>
          <a:stretch/>
        </p:blipFill>
        <p:spPr bwMode="auto">
          <a:xfrm>
            <a:off x="641249" y="2123768"/>
            <a:ext cx="7766356" cy="359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7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Cash Flow Patterns of Selected Companies Traded on the TWSE (as of 2015)</a:t>
            </a:r>
          </a:p>
          <a:p>
            <a:pPr lvl="1"/>
            <a:r>
              <a:rPr lang="en-US" altLang="zh-TW" sz="2200" dirty="0"/>
              <a:t>As of 2015, about 70% of the companies traded on Taiwan Stock Exchange (TWSE) follow #2 (44%), #4 (15%), and #6 (10%).</a:t>
            </a:r>
            <a:endParaRPr lang="en-US" altLang="zh-TW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sz="2200" dirty="0"/>
              <a:t>Among the companies following #2, a great majority earned net income and had positive cash flows from operating activities (#2–1); </a:t>
            </a:r>
          </a:p>
          <a:p>
            <a:pPr lvl="1"/>
            <a:r>
              <a:rPr lang="en-US" altLang="zh-TW" sz="2200" dirty="0"/>
              <a:t>The remainder suffered net losses but still had positive cash flows from operating activities (#2–2).</a:t>
            </a:r>
            <a:r>
              <a:rPr lang="en-US" altLang="zh-TW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52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Information from the Statement of Cash Flows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27140" y="64883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LO6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8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Cash Flow Patterns of Selected Companies Traded on the TWSE (as of 2015)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Information from the Statement of Cash Flows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5601" y="5584143"/>
            <a:ext cx="150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13.11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2" y="2447529"/>
            <a:ext cx="8785642" cy="313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427140" y="64883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LO6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6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Basic Idea of Direct Method*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all the items in the statement of comprehensive income from accrual basis to cash basis.</a:t>
            </a:r>
          </a:p>
          <a:p>
            <a:r>
              <a:rPr lang="en-US" altLang="zh-TW" dirty="0"/>
              <a:t>Three steps:</a:t>
            </a:r>
          </a:p>
          <a:p>
            <a:pPr lvl="1"/>
            <a:r>
              <a:rPr lang="en-US" altLang="zh-TW" dirty="0"/>
              <a:t>Eliminate expenses not involving cash.</a:t>
            </a:r>
          </a:p>
          <a:p>
            <a:pPr lvl="1"/>
            <a:r>
              <a:rPr lang="en-US" altLang="zh-TW" dirty="0"/>
              <a:t>Eliminate the effects of non-operating activities.</a:t>
            </a:r>
          </a:p>
          <a:p>
            <a:pPr lvl="1"/>
            <a:r>
              <a:rPr lang="en-US" altLang="zh-TW" dirty="0"/>
              <a:t>Adjust the remaining figures from an accrual basis to a cash basis.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22189" y="82381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49879" y="107910"/>
            <a:ext cx="52941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Cash Flows from Operating Activities: Direct Method</a:t>
            </a:r>
          </a:p>
        </p:txBody>
      </p:sp>
    </p:spTree>
    <p:extLst>
      <p:ext uri="{BB962C8B-B14F-4D97-AF65-F5344CB8AC3E}">
        <p14:creationId xmlns:p14="http://schemas.microsoft.com/office/powerpoint/2010/main" val="154686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55601" y="1369936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Removing depreciation expense and eliminating the gain on the sale of the equipment.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55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Cash Flows from Operating Activities: Direct Method*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437028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6" y="2326250"/>
            <a:ext cx="7558215" cy="384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9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(a) Cash received from customers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Cash Flows from Operating Activities: Direct Method*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42" y="3820848"/>
            <a:ext cx="7559118" cy="227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96925"/>
              </p:ext>
            </p:extLst>
          </p:nvPr>
        </p:nvGraphicFramePr>
        <p:xfrm>
          <a:off x="1308884" y="2058728"/>
          <a:ext cx="6605406" cy="139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0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Account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2,500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Sales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10,000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Receipts from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10,500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3585" y="2753710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437028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6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(b) Cash payment to vendors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Cash Flows from Operating Activities: Direct Method*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93110"/>
              </p:ext>
            </p:extLst>
          </p:nvPr>
        </p:nvGraphicFramePr>
        <p:xfrm>
          <a:off x="1226077" y="2310151"/>
          <a:ext cx="6605406" cy="139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0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Inventory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2,080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Purchase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7,820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Cost of goods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sold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7,900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49783"/>
              </p:ext>
            </p:extLst>
          </p:nvPr>
        </p:nvGraphicFramePr>
        <p:xfrm>
          <a:off x="1244821" y="3999597"/>
          <a:ext cx="6522834" cy="139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0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Accounts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Payable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1,800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Payments for inventory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7,900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Purchase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7,820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1,720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4382814" y="3279228"/>
            <a:ext cx="2753710" cy="155553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54967" y="2984938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54967" y="4687614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437028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7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(b) Cash payment to vendors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Cash Flows from Operating Activities: Direct Method*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4" y="2042344"/>
            <a:ext cx="7487113" cy="407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437028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(c) Cash paid for operating expense: rent expense and wage expense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Cash Flows from Operating Activities: Direct Method*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5" y="3666078"/>
            <a:ext cx="7355486" cy="246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73556"/>
              </p:ext>
            </p:extLst>
          </p:nvPr>
        </p:nvGraphicFramePr>
        <p:xfrm>
          <a:off x="1089443" y="2201684"/>
          <a:ext cx="6605406" cy="139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0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Prepaid Rent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Payments for rent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Rent expense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65778" y="2911365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437028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2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Cash Equivalents</a:t>
            </a:r>
            <a:r>
              <a:rPr lang="zh-TW" altLang="en-US" b="1" dirty="0">
                <a:solidFill>
                  <a:srgbClr val="FF841E"/>
                </a:solidFill>
              </a:rPr>
              <a:t>  </a:t>
            </a:r>
            <a:endParaRPr lang="en-US" altLang="zh-TW" b="1" dirty="0">
              <a:solidFill>
                <a:srgbClr val="FF841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Combined with cash.</a:t>
            </a:r>
          </a:p>
          <a:p>
            <a:pPr lvl="1"/>
            <a:r>
              <a:rPr lang="en-US" altLang="zh-TW" dirty="0"/>
              <a:t>Short-term, highly liquid investments that can easily be converted into cash.</a:t>
            </a:r>
          </a:p>
          <a:p>
            <a:pPr lvl="1"/>
            <a:r>
              <a:rPr lang="en-US" altLang="zh-TW" dirty="0"/>
              <a:t>Generally only investments with maturities of three months or less.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General Format for a Statement of Cash Flows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411559" y="6446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(d) Cash paid for interest and income tax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Cash Flows from Operating Activities: Direct Method*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6473"/>
              </p:ext>
            </p:extLst>
          </p:nvPr>
        </p:nvGraphicFramePr>
        <p:xfrm>
          <a:off x="1246884" y="2024114"/>
          <a:ext cx="6605406" cy="139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0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Interest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Interest revenues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120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Receipts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for interest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170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0300"/>
              </p:ext>
            </p:extLst>
          </p:nvPr>
        </p:nvGraphicFramePr>
        <p:xfrm>
          <a:off x="1257393" y="3379487"/>
          <a:ext cx="6522834" cy="139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0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Interest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Payable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120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Payments for interest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130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Interest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expense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57930"/>
              </p:ext>
            </p:extLst>
          </p:nvPr>
        </p:nvGraphicFramePr>
        <p:xfrm>
          <a:off x="1279160" y="4808894"/>
          <a:ext cx="6522834" cy="139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0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Income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Tax Payable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Beg. Bal.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260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Payments for income tax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310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Tax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expense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8">
                <a:tc>
                  <a:txBody>
                    <a:bodyPr/>
                    <a:lstStyle/>
                    <a:p>
                      <a:endParaRPr lang="en-US" altLang="zh-TW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End. Bal.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200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912923" y="2732690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12923" y="4056990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75983" y="5475888"/>
            <a:ext cx="3490912" cy="29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437028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(d) Cash paid for interest and income tax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Cash Flows from Operating Activities: Direct Method*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93" y="2105638"/>
            <a:ext cx="7445531" cy="40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437028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55601" y="1334321"/>
            <a:ext cx="8415866" cy="4712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Statement of Cash Flows—Direct Method</a:t>
            </a: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>
              <a:solidFill>
                <a:srgbClr val="55AADF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62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Cash Flows from Operating Activities: Direct Method*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006639" y="559943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13.12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44" y="1876135"/>
            <a:ext cx="5283611" cy="453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980469" y="2470355"/>
            <a:ext cx="2876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There is no difference in the presentation of investing and financing activities.</a:t>
            </a:r>
            <a:endParaRPr lang="zh-TW" altLang="en-US" sz="2000" b="1" dirty="0">
              <a:solidFill>
                <a:srgbClr val="55AADF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zh-TW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37028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0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55601" y="1337990"/>
            <a:ext cx="8415866" cy="4712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Guidelines for Converting from Accrual to Cash Basis</a:t>
            </a: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Cash Flows from Operating Activities: </a:t>
            </a:r>
            <a:r>
              <a:rPr lang="en-US" altLang="zh-TW"/>
              <a:t>Direct Method*</a:t>
            </a:r>
            <a:endParaRPr lang="en-US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63172" y="598701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13.13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74" y="1890564"/>
            <a:ext cx="5407666" cy="452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437028" y="6753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55601" y="1376447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The Flow of Cash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/>
          </a:p>
          <a:p>
            <a:fld id="{D653AA2B-43EB-45A7-9BA5-5DF14A416DA3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Major Classifications of Cash Flows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420491" y="598701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013" y="1897798"/>
            <a:ext cx="6679354" cy="445855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411559" y="6446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0EB3E-FE8B-4A07-95D4-05123C25A639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Major Classifications of Cash Flows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04167" y="574404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14" y="1426916"/>
            <a:ext cx="8570472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411559" y="6446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0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55601" y="1358732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41E"/>
                </a:solidFill>
              </a:rPr>
              <a:t>How Balance Sheet and Statement of Comprehensive Income Accounts Relate to the Statement of Cash Flows</a:t>
            </a:r>
            <a:endParaRPr lang="zh-TW" altLang="en-US" b="1" dirty="0">
              <a:solidFill>
                <a:srgbClr val="FF841E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0EB3E-FE8B-4A07-95D4-05123C25A639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Major Classifications of Cash Flows</a:t>
            </a:r>
            <a:endParaRPr lang="zh-TW" altLang="en-US" sz="3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53036" y="600465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13.5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23" y="2263877"/>
            <a:ext cx="6719134" cy="404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411559" y="6446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自訂 4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7845</TotalTime>
  <Words>2230</Words>
  <Application>Microsoft Office PowerPoint</Application>
  <PresentationFormat>On-screen Show (4:3)</PresentationFormat>
  <Paragraphs>576</Paragraphs>
  <Slides>63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微軟正黑體</vt:lpstr>
      <vt:lpstr>MS UI Gothic</vt:lpstr>
      <vt:lpstr>新細明體</vt:lpstr>
      <vt:lpstr>Arial</vt:lpstr>
      <vt:lpstr>Calibri</vt:lpstr>
      <vt:lpstr>Calibri Light</vt:lpstr>
      <vt:lpstr>Franklin Gothic Medium Cond</vt:lpstr>
      <vt:lpstr>Lucida Console</vt:lpstr>
      <vt:lpstr>Wingdings</vt:lpstr>
      <vt:lpstr>Office 佈景主題</vt:lpstr>
      <vt:lpstr>PowerPoint Presentation</vt:lpstr>
      <vt:lpstr>Statement of Cash Flows</vt:lpstr>
      <vt:lpstr>Statement of Cash Flows</vt:lpstr>
      <vt:lpstr>The Purpose of a Statement of Cash Flows</vt:lpstr>
      <vt:lpstr>General Format for a Statement of Cash Flows</vt:lpstr>
      <vt:lpstr>General Format for a Statement of Cash Flows</vt:lpstr>
      <vt:lpstr>Major Classifications of Cash Flows</vt:lpstr>
      <vt:lpstr>Major Classifications of Cash Flows</vt:lpstr>
      <vt:lpstr>Major Classifications of Cash Flows</vt:lpstr>
      <vt:lpstr>Other Cash Flow Items</vt:lpstr>
      <vt:lpstr>Classifications of Cash Flows</vt:lpstr>
      <vt:lpstr>Acquire Cash Flow Information  through the Cash Account</vt:lpstr>
      <vt:lpstr>Acquire Cash Flow Information  through the Cash Account</vt:lpstr>
      <vt:lpstr>Acquire Cash Flow Information  through the Cash Account</vt:lpstr>
      <vt:lpstr>Acquire Cash Flow Information  through the Cash Account</vt:lpstr>
      <vt:lpstr>Acquire Cash Flow Information  through the Cash Account</vt:lpstr>
      <vt:lpstr>Acquire Cash Flow Information  through the Cash Account</vt:lpstr>
      <vt:lpstr>Acquire Cash Flow Information  through the Cash Account</vt:lpstr>
      <vt:lpstr>Acquire Cash Flow Information through Non-cash Accounts</vt:lpstr>
      <vt:lpstr>Quiz Yourself</vt:lpstr>
      <vt:lpstr>Quiz Yourself</vt:lpstr>
      <vt:lpstr>Quiz Yourself</vt:lpstr>
      <vt:lpstr>Approaches to preparing cash flows from operating activities</vt:lpstr>
      <vt:lpstr>Approaches to preparing cash flows from operating activities</vt:lpstr>
      <vt:lpstr>Approaches to preparing cash flows from operating activities</vt:lpstr>
      <vt:lpstr>Approaches to preparing cash flows from operating activities</vt:lpstr>
      <vt:lpstr>Approaches to preparing cash flows from operating activities</vt:lpstr>
      <vt:lpstr>Converting from an Accrual Basis to a Cash Basis</vt:lpstr>
      <vt:lpstr>Converting from an Accrual Basis to a Cash Basis</vt:lpstr>
      <vt:lpstr>Converting from an Accrual Basis to a Cash Basis</vt:lpstr>
      <vt:lpstr>Converting from an Accrual Basis to a Cash Basis</vt:lpstr>
      <vt:lpstr>Converting from an Accrual Basis to a Cash Basis</vt:lpstr>
      <vt:lpstr>Converting from an Accrual Basis to a Cash Basis</vt:lpstr>
      <vt:lpstr>Converting from an Accrual Basis to a Cash Basis</vt:lpstr>
      <vt:lpstr>Converting from an Accrual Basis to a Cash Basis</vt:lpstr>
      <vt:lpstr>Converting from an Accrual Basis to a Cash Basis</vt:lpstr>
      <vt:lpstr>Converting from an Accrual Basis to a Cash Basis</vt:lpstr>
      <vt:lpstr>Converting from an Accrual Basis to a Cash Basis</vt:lpstr>
      <vt:lpstr>Converting from an Accrual Basis to a Cash Basis</vt:lpstr>
      <vt:lpstr>Some Rules of Thumb and  Summary of Three Accrual Adjustments</vt:lpstr>
      <vt:lpstr>Quiz Yourself</vt:lpstr>
      <vt:lpstr>Quiz Yourself</vt:lpstr>
      <vt:lpstr>Investing Activities</vt:lpstr>
      <vt:lpstr>Investing Activities</vt:lpstr>
      <vt:lpstr>Investing Activities</vt:lpstr>
      <vt:lpstr>Financing Activities</vt:lpstr>
      <vt:lpstr>Financing Activities</vt:lpstr>
      <vt:lpstr>Summarize the Cash Flows  and Check the Balance</vt:lpstr>
      <vt:lpstr>Any Significant Investing or Financing Transactions That Does Not Involve Cash</vt:lpstr>
      <vt:lpstr>Information from  the Statement of Cash Flows</vt:lpstr>
      <vt:lpstr>Information  from the Statement of Cash Flows</vt:lpstr>
      <vt:lpstr>Information from the Statement of Cash Flows</vt:lpstr>
      <vt:lpstr>Information from the Statement of Cash Flows</vt:lpstr>
      <vt:lpstr>The Basic Idea of Direct Method*</vt:lpstr>
      <vt:lpstr>Cash Flows from Operating Activities: Direct Method*</vt:lpstr>
      <vt:lpstr>Cash Flows from Operating Activities: Direct Method*</vt:lpstr>
      <vt:lpstr>Cash Flows from Operating Activities: Direct Method*</vt:lpstr>
      <vt:lpstr>Cash Flows from Operating Activities: Direct Method*</vt:lpstr>
      <vt:lpstr>Cash Flows from Operating Activities: Direct Method*</vt:lpstr>
      <vt:lpstr>Cash Flows from Operating Activities: Direct Method*</vt:lpstr>
      <vt:lpstr>Cash Flows from Operating Activities: Direct Method*</vt:lpstr>
      <vt:lpstr>Cash Flows from Operating Activities: Direct Method*</vt:lpstr>
      <vt:lpstr>Cash Flows from Operating Activities: Direct Method*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Controls and Cash</dc:title>
  <dc:creator>鄧雨賢</dc:creator>
  <cp:lastModifiedBy>Ong, Willie</cp:lastModifiedBy>
  <cp:revision>370</cp:revision>
  <dcterms:created xsi:type="dcterms:W3CDTF">2015-04-13T13:14:44Z</dcterms:created>
  <dcterms:modified xsi:type="dcterms:W3CDTF">2017-08-16T03:15:09Z</dcterms:modified>
</cp:coreProperties>
</file>