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2"/>
  </p:notesMasterIdLst>
  <p:sldIdLst>
    <p:sldId id="325" r:id="rId2"/>
    <p:sldId id="812" r:id="rId3"/>
    <p:sldId id="814" r:id="rId4"/>
    <p:sldId id="815" r:id="rId5"/>
    <p:sldId id="816" r:id="rId6"/>
    <p:sldId id="817" r:id="rId7"/>
    <p:sldId id="883" r:id="rId8"/>
    <p:sldId id="885" r:id="rId9"/>
    <p:sldId id="884" r:id="rId10"/>
    <p:sldId id="886" r:id="rId11"/>
    <p:sldId id="888" r:id="rId12"/>
    <p:sldId id="887" r:id="rId13"/>
    <p:sldId id="889" r:id="rId14"/>
    <p:sldId id="891" r:id="rId15"/>
    <p:sldId id="890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3" r:id="rId26"/>
    <p:sldId id="931" r:id="rId27"/>
    <p:sldId id="904" r:id="rId28"/>
    <p:sldId id="912" r:id="rId29"/>
    <p:sldId id="905" r:id="rId30"/>
    <p:sldId id="907" r:id="rId31"/>
    <p:sldId id="908" r:id="rId32"/>
    <p:sldId id="909" r:id="rId33"/>
    <p:sldId id="913" r:id="rId34"/>
    <p:sldId id="932" r:id="rId35"/>
    <p:sldId id="822" r:id="rId36"/>
    <p:sldId id="914" r:id="rId37"/>
    <p:sldId id="823" r:id="rId38"/>
    <p:sldId id="824" r:id="rId39"/>
    <p:sldId id="915" r:id="rId40"/>
    <p:sldId id="825" r:id="rId41"/>
    <p:sldId id="916" r:id="rId42"/>
    <p:sldId id="933" r:id="rId43"/>
    <p:sldId id="934" r:id="rId44"/>
    <p:sldId id="827" r:id="rId45"/>
    <p:sldId id="917" r:id="rId46"/>
    <p:sldId id="918" r:id="rId47"/>
    <p:sldId id="919" r:id="rId48"/>
    <p:sldId id="922" r:id="rId49"/>
    <p:sldId id="927" r:id="rId50"/>
    <p:sldId id="923" r:id="rId51"/>
    <p:sldId id="925" r:id="rId52"/>
    <p:sldId id="928" r:id="rId53"/>
    <p:sldId id="935" r:id="rId54"/>
    <p:sldId id="936" r:id="rId55"/>
    <p:sldId id="839" r:id="rId56"/>
    <p:sldId id="841" r:id="rId57"/>
    <p:sldId id="851" r:id="rId58"/>
    <p:sldId id="929" r:id="rId59"/>
    <p:sldId id="930" r:id="rId60"/>
    <p:sldId id="879" r:id="rId6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F44"/>
    <a:srgbClr val="197088"/>
    <a:srgbClr val="D22229"/>
    <a:srgbClr val="FB9B23"/>
    <a:srgbClr val="FFE699"/>
    <a:srgbClr val="F3F5CF"/>
    <a:srgbClr val="988DC4"/>
    <a:srgbClr val="4472C4"/>
    <a:srgbClr val="55AADF"/>
    <a:srgbClr val="F8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8" autoAdjust="0"/>
    <p:restoredTop sz="95833"/>
  </p:normalViewPr>
  <p:slideViewPr>
    <p:cSldViewPr snapToGrid="0">
      <p:cViewPr varScale="1">
        <p:scale>
          <a:sx n="102" d="100"/>
          <a:sy n="102" d="100"/>
        </p:scale>
        <p:origin x="34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5BCC-1EEB-4EB9-82AC-13C9F3F02B73}" type="datetimeFigureOut">
              <a:rPr lang="zh-TW" altLang="en-US" smtClean="0"/>
              <a:pPr/>
              <a:t>2017/8/16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62812-1337-4CB4-A3D5-E4E5209A0A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74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3937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577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88500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7320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63348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E4EC9C-7052-4EFB-87CF-286BA09067D3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16710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E4EC9C-7052-4EFB-87CF-286BA09067D3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51572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E4EC9C-7052-4EFB-87CF-286BA09067D3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83197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E4EC9C-7052-4EFB-87CF-286BA09067D3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2016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1B214F-4089-4D7A-84FC-BF0575080F0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27842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FFDB8A-5D09-4784-8877-601B502F3C0B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198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79305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FFDB8A-5D09-4784-8877-601B502F3C0B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94548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B9CE9-F7F0-4D15-8BFE-F66BDA64041C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64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E249FE-ECE6-4252-BFC4-C1940979A7DF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99904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E249FE-ECE6-4252-BFC4-C1940979A7DF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30109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E249FE-ECE6-4252-BFC4-C1940979A7DF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68311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E249FE-ECE6-4252-BFC4-C1940979A7DF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61814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E249FE-ECE6-4252-BFC4-C1940979A7DF}" type="slidenum">
              <a:rPr lang="en-US" altLang="zh-TW" smtClean="0"/>
              <a:pPr/>
              <a:t>60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782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81F7B1-A873-4F5C-9B78-9A256880A25C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6065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6551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0278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8269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2027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5112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3C4975-7091-4817-9CFE-56F190942B6E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301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6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化對角線角落矩形 8"/>
          <p:cNvSpPr/>
          <p:nvPr userDrawn="1"/>
        </p:nvSpPr>
        <p:spPr>
          <a:xfrm>
            <a:off x="125910" y="212863"/>
            <a:ext cx="1535502" cy="1380227"/>
          </a:xfrm>
          <a:prstGeom prst="round2DiagRect">
            <a:avLst>
              <a:gd name="adj1" fmla="val 3909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21707" y="298247"/>
            <a:ext cx="5747543" cy="1174954"/>
          </a:xfrm>
        </p:spPr>
        <p:txBody>
          <a:bodyPr anchor="ctr">
            <a:normAutofit/>
          </a:bodyPr>
          <a:lstStyle>
            <a:lvl1pPr algn="ctr">
              <a:defRPr sz="3000" b="1">
                <a:solidFill>
                  <a:schemeClr val="accent6">
                    <a:lumMod val="50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351875" y="374445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CHAPTER</a:t>
            </a:r>
            <a:endParaRPr lang="zh-TW" altLang="en-US" sz="1200" b="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212175" y="619121"/>
            <a:ext cx="1193006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5000" b="1" dirty="0">
                <a:solidFill>
                  <a:schemeClr val="bg1"/>
                </a:solidFill>
                <a:latin typeface="Franklin Gothic Medium Cond" panose="020B0606030402020204" pitchFamily="34" charset="0"/>
                <a:ea typeface="MS UI Gothic" panose="020B0600070205080204" pitchFamily="34" charset="-128"/>
              </a:rPr>
              <a:t>14</a:t>
            </a:r>
            <a:endParaRPr lang="zh-TW" altLang="en-US" sz="5000" b="1" dirty="0">
              <a:solidFill>
                <a:schemeClr val="bg1"/>
              </a:solidFill>
              <a:latin typeface="Franklin Gothic Medium Cond" panose="020B06060304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0" name="圓角矩形 9"/>
          <p:cNvSpPr/>
          <p:nvPr userDrawn="1"/>
        </p:nvSpPr>
        <p:spPr>
          <a:xfrm>
            <a:off x="495479" y="1818557"/>
            <a:ext cx="8153041" cy="4192438"/>
          </a:xfrm>
          <a:prstGeom prst="roundRect">
            <a:avLst>
              <a:gd name="adj" fmla="val 13989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圓角矩形圖說文字 15"/>
          <p:cNvSpPr/>
          <p:nvPr userDrawn="1"/>
        </p:nvSpPr>
        <p:spPr>
          <a:xfrm>
            <a:off x="961744" y="2139352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1082516" y="2208362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LO1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圓角矩形圖說文字 17"/>
          <p:cNvSpPr/>
          <p:nvPr userDrawn="1"/>
        </p:nvSpPr>
        <p:spPr>
          <a:xfrm>
            <a:off x="961744" y="2894733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圓角矩形圖說文字 18"/>
          <p:cNvSpPr/>
          <p:nvPr userDrawn="1"/>
        </p:nvSpPr>
        <p:spPr>
          <a:xfrm>
            <a:off x="961744" y="3697483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圓角矩形圖說文字 19"/>
          <p:cNvSpPr/>
          <p:nvPr userDrawn="1"/>
        </p:nvSpPr>
        <p:spPr>
          <a:xfrm>
            <a:off x="974383" y="4500233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圓角矩形圖說文字 20"/>
          <p:cNvSpPr/>
          <p:nvPr userDrawn="1"/>
        </p:nvSpPr>
        <p:spPr>
          <a:xfrm>
            <a:off x="961743" y="5258851"/>
            <a:ext cx="879695" cy="517584"/>
          </a:xfrm>
          <a:prstGeom prst="wedgeRoundRectCallout">
            <a:avLst>
              <a:gd name="adj1" fmla="val 83098"/>
              <a:gd name="adj2" fmla="val 3676"/>
              <a:gd name="adj3" fmla="val 16667"/>
            </a:avLst>
          </a:prstGeom>
          <a:solidFill>
            <a:srgbClr val="F3F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 userDrawn="1"/>
        </p:nvSpPr>
        <p:spPr>
          <a:xfrm>
            <a:off x="1082516" y="2984585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LO2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文字方塊 22"/>
          <p:cNvSpPr txBox="1"/>
          <p:nvPr userDrawn="1"/>
        </p:nvSpPr>
        <p:spPr>
          <a:xfrm>
            <a:off x="1082516" y="3778286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LO3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082516" y="4590330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LO4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文字方塊 24"/>
          <p:cNvSpPr txBox="1"/>
          <p:nvPr userDrawn="1"/>
        </p:nvSpPr>
        <p:spPr>
          <a:xfrm>
            <a:off x="1097891" y="5363173"/>
            <a:ext cx="87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LO5</a:t>
            </a:r>
            <a:endParaRPr kumimoji="1" lang="zh-TW" altLang="en-US" sz="2000" b="1" dirty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2307704" y="2239141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Need for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Financial Statement Analysis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307703" y="3027049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Vertical and Horizontal Analyses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文字方塊 28"/>
          <p:cNvSpPr txBox="1"/>
          <p:nvPr userDrawn="1"/>
        </p:nvSpPr>
        <p:spPr>
          <a:xfrm>
            <a:off x="2307704" y="3814957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Financial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Ratios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文字方塊 29"/>
          <p:cNvSpPr txBox="1"/>
          <p:nvPr userDrawn="1"/>
        </p:nvSpPr>
        <p:spPr>
          <a:xfrm>
            <a:off x="2307702" y="4558548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DuPont</a:t>
            </a:r>
            <a:r>
              <a:rPr kumimoji="1" lang="en-US" altLang="zh-TW" sz="20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Framework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文字方塊 30"/>
          <p:cNvSpPr txBox="1"/>
          <p:nvPr userDrawn="1"/>
        </p:nvSpPr>
        <p:spPr>
          <a:xfrm>
            <a:off x="2304309" y="5240405"/>
            <a:ext cx="574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Potential</a:t>
            </a:r>
            <a:r>
              <a:rPr kumimoji="1" lang="en-US" altLang="zh-TW" sz="2000" b="1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Pitfalls</a:t>
            </a:r>
            <a:endParaRPr kumimoji="1" lang="zh-TW" alt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77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1825" indent="-2889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6" y="6356351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1185333"/>
            <a:ext cx="8496886" cy="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5601" y="245531"/>
            <a:ext cx="7960263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  <p:sp>
        <p:nvSpPr>
          <p:cNvPr id="12" name="水滴形 11"/>
          <p:cNvSpPr/>
          <p:nvPr userDrawn="1"/>
        </p:nvSpPr>
        <p:spPr>
          <a:xfrm rot="10800000">
            <a:off x="8315864" y="420589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46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48603" y="6384925"/>
            <a:ext cx="2057400" cy="365125"/>
          </a:xfrm>
        </p:spPr>
        <p:txBody>
          <a:bodyPr/>
          <a:lstStyle>
            <a:lvl1pPr>
              <a:defRPr sz="900"/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5601" y="550333"/>
            <a:ext cx="8159749" cy="677333"/>
          </a:xfr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 flipV="1">
            <a:off x="0" y="1342589"/>
            <a:ext cx="8515350" cy="361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152400" y="6384925"/>
            <a:ext cx="868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ea typeface="新細明體" charset="-120"/>
              </a:rPr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355601" y="1464733"/>
            <a:ext cx="8415866" cy="4712230"/>
          </a:xfrm>
          <a:noFill/>
        </p:spPr>
        <p:txBody>
          <a:bodyPr/>
          <a:lstStyle>
            <a:lvl1pPr marL="268288" indent="-2682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panose="05000000000000000000" pitchFamily="2" charset="2"/>
              <a:buChar char="l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4572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D22229"/>
              </a:buClr>
              <a:buSzPct val="80000"/>
              <a:buFont typeface="Wingdings" charset="2"/>
              <a:buChar char="n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9012"/>
            <a:ext cx="9144000" cy="3546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水滴形 3"/>
          <p:cNvSpPr/>
          <p:nvPr userDrawn="1"/>
        </p:nvSpPr>
        <p:spPr>
          <a:xfrm rot="10800000">
            <a:off x="8308610" y="590353"/>
            <a:ext cx="795869" cy="795869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4257675" y="1814732"/>
            <a:ext cx="1397537" cy="33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75164" y="4521086"/>
            <a:ext cx="1732934" cy="91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747736" y="5015295"/>
            <a:ext cx="1738664" cy="101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03" y="2578100"/>
            <a:ext cx="4711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9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2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3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5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78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4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386E-2E42-49D8-8C02-8CA978E96E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6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8" r:id="rId12"/>
    <p:sldLayoutId id="2147483650" r:id="rId13"/>
    <p:sldLayoutId id="2147483679" r:id="rId1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5362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Help to capture the trend of the financial data of a company.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Horizontal Analysis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444380" y="2683380"/>
            <a:ext cx="8122787" cy="948583"/>
            <a:chOff x="444380" y="2709017"/>
            <a:chExt cx="8122787" cy="948583"/>
          </a:xfrm>
        </p:grpSpPr>
        <p:sp>
          <p:nvSpPr>
            <p:cNvPr id="13" name="矩形 12"/>
            <p:cNvSpPr/>
            <p:nvPr/>
          </p:nvSpPr>
          <p:spPr>
            <a:xfrm>
              <a:off x="444380" y="2709017"/>
              <a:ext cx="8122787" cy="9485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444380" y="2880285"/>
              <a:ext cx="1358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Percentage of Change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803163" y="3018784"/>
              <a:ext cx="326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249438" y="2834118"/>
              <a:ext cx="491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Current period amount </a:t>
              </a:r>
              <a:r>
                <a:rPr lang="zh-TW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－ 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Base period amount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2249438" y="3203450"/>
              <a:ext cx="4911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2249438" y="3193256"/>
              <a:ext cx="491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Base period amount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281484" y="3034867"/>
              <a:ext cx="326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564676" y="3034867"/>
              <a:ext cx="818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991312" y="4173832"/>
            <a:ext cx="6076060" cy="948583"/>
            <a:chOff x="991313" y="2709017"/>
            <a:chExt cx="6076060" cy="948583"/>
          </a:xfrm>
        </p:grpSpPr>
        <p:sp>
          <p:nvSpPr>
            <p:cNvPr id="21" name="矩形 20"/>
            <p:cNvSpPr/>
            <p:nvPr/>
          </p:nvSpPr>
          <p:spPr>
            <a:xfrm>
              <a:off x="991313" y="2709017"/>
              <a:ext cx="6076060" cy="9485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142297" y="2962904"/>
              <a:ext cx="168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Trend percent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735099" y="2962904"/>
              <a:ext cx="326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228608" y="2778238"/>
              <a:ext cx="2604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Current period amount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 flipV="1">
              <a:off x="3239296" y="3147539"/>
              <a:ext cx="2455969" cy="10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3346240" y="3184897"/>
              <a:ext cx="2434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Base period amount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833182" y="2962873"/>
              <a:ext cx="326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116374" y="2962873"/>
              <a:ext cx="818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8418510" y="64516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9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Horizontal Analysis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886348" y="580552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14.5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92" y="1310783"/>
            <a:ext cx="6332850" cy="472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418510" y="64516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Horizontal Analysis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84978" y="554835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14.6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95" y="1798679"/>
            <a:ext cx="70104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418510" y="64516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Horizontal Analysis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16388" y="580552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14.7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32" y="1292995"/>
            <a:ext cx="5371534" cy="510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8418510" y="64516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The numbers below are for Practice Company and Standard Company. Standard is the industry benchmark.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5" y="2967769"/>
            <a:ext cx="8035872" cy="312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418510" y="64516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439320" y="1367306"/>
            <a:ext cx="8415866" cy="4712230"/>
          </a:xfrm>
        </p:spPr>
        <p:txBody>
          <a:bodyPr/>
          <a:lstStyle/>
          <a:p>
            <a:r>
              <a:rPr lang="en-US" altLang="zh-TW" b="1" dirty="0"/>
              <a:t>Using common-size financial statements, analyze and compare the asset mix of Practice and Standard and identify which expense is causing Practice’s low profitability.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Solution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3" y="3555794"/>
            <a:ext cx="73914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418510" y="64516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3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/>
          </a:p>
          <a:p>
            <a:fld id="{D653AA2B-43EB-45A7-9BA5-5DF14A416DA3}" type="slidenum">
              <a:rPr lang="en-US" altLang="zh-TW" smtClean="0"/>
              <a:pPr/>
              <a:t>16</a:t>
            </a:fld>
            <a:endParaRPr lang="zh-TW" alt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Liquidity and Efficiency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Liquidity</a:t>
            </a:r>
          </a:p>
          <a:p>
            <a:pPr lvl="1"/>
            <a:r>
              <a:rPr lang="en-US" altLang="zh-TW" dirty="0"/>
              <a:t>A company’s ability to pay its debts in the short run.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Efficiency</a:t>
            </a:r>
          </a:p>
          <a:p>
            <a:pPr lvl="1"/>
            <a:r>
              <a:rPr lang="en-US" altLang="zh-TW" dirty="0"/>
              <a:t>How successfully a company uses its assets.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99818" y="81132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85185" y="93358"/>
            <a:ext cx="1758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Financial Ratios</a:t>
            </a:r>
          </a:p>
        </p:txBody>
      </p:sp>
    </p:spTree>
    <p:extLst>
      <p:ext uri="{BB962C8B-B14F-4D97-AF65-F5344CB8AC3E}">
        <p14:creationId xmlns:p14="http://schemas.microsoft.com/office/powerpoint/2010/main" val="36551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  <a:ea typeface="微軟正黑體" panose="020B0604030504040204" pitchFamily="34" charset="-120"/>
              </a:rPr>
              <a:t>Current Ratio  </a:t>
            </a:r>
            <a:endParaRPr lang="en-US" altLang="zh-TW" b="1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A measure of the liquidity of a business.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17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Liquidity and Efficiency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094572" y="2976203"/>
            <a:ext cx="4250209" cy="1170156"/>
            <a:chOff x="2094572" y="2545601"/>
            <a:chExt cx="4250209" cy="1170156"/>
          </a:xfrm>
        </p:grpSpPr>
        <p:sp>
          <p:nvSpPr>
            <p:cNvPr id="9" name="矩形 8"/>
            <p:cNvSpPr/>
            <p:nvPr/>
          </p:nvSpPr>
          <p:spPr>
            <a:xfrm>
              <a:off x="2094572" y="2545601"/>
              <a:ext cx="4250209" cy="11701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290813" y="2899851"/>
              <a:ext cx="1556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Current Ratio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78840" y="2761351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Current assets</a:t>
              </a:r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4092953" y="3084516"/>
              <a:ext cx="19102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3773635" y="289985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14657" y="3084516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Current liabilities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54" y="4414022"/>
            <a:ext cx="7411646" cy="153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  <a:ea typeface="微軟正黑體" panose="020B0604030504040204" pitchFamily="34" charset="-120"/>
              </a:rPr>
              <a:t>Acid-Test (Quick) Ratio</a:t>
            </a:r>
            <a:r>
              <a:rPr lang="zh-TW" altLang="en-US" b="1" dirty="0">
                <a:solidFill>
                  <a:srgbClr val="E17F44"/>
                </a:solidFill>
                <a:ea typeface="微軟正黑體" panose="020B0604030504040204" pitchFamily="34" charset="-120"/>
              </a:rPr>
              <a:t>  </a:t>
            </a:r>
            <a:endParaRPr lang="en-US" altLang="zh-TW" b="1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A measure of the immediate short-term liquidity of a business.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Liquidity and Efficiency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94599" y="2993961"/>
            <a:ext cx="8157494" cy="1170156"/>
            <a:chOff x="482304" y="2597832"/>
            <a:chExt cx="8157494" cy="1170156"/>
          </a:xfrm>
        </p:grpSpPr>
        <p:sp>
          <p:nvSpPr>
            <p:cNvPr id="9" name="矩形 8"/>
            <p:cNvSpPr/>
            <p:nvPr/>
          </p:nvSpPr>
          <p:spPr>
            <a:xfrm>
              <a:off x="482304" y="2597832"/>
              <a:ext cx="8157494" cy="11701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1099" y="2959325"/>
              <a:ext cx="2441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Acid-test (quick) ratio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96366" y="2813582"/>
              <a:ext cx="55189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Cash + Short-term investments + Receivables (net)</a:t>
              </a:r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3095461" y="3205990"/>
              <a:ext cx="53207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770178" y="3029332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037287" y="3205990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Current liabilities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4" t="36530" r="62549" b="48653"/>
          <a:stretch/>
        </p:blipFill>
        <p:spPr bwMode="auto">
          <a:xfrm>
            <a:off x="15202894" y="2926080"/>
            <a:ext cx="2862469" cy="61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4" y="4408295"/>
            <a:ext cx="7717992" cy="161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Accounts Receivable Turnover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A measure used to indicate how fast a company collects its receivables.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Liquidity and Efficiency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725755" y="3031426"/>
            <a:ext cx="7675553" cy="1025900"/>
            <a:chOff x="263490" y="2486210"/>
            <a:chExt cx="7675553" cy="1025900"/>
          </a:xfrm>
        </p:grpSpPr>
        <p:sp>
          <p:nvSpPr>
            <p:cNvPr id="16" name="矩形 15"/>
            <p:cNvSpPr/>
            <p:nvPr/>
          </p:nvSpPr>
          <p:spPr>
            <a:xfrm>
              <a:off x="263490" y="2486210"/>
              <a:ext cx="7675553" cy="1025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6210" y="2763983"/>
              <a:ext cx="3159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Accounts receivable turnover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48214" y="2625568"/>
              <a:ext cx="28405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Net sales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531496" y="2753378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線接點 13"/>
            <p:cNvCxnSpPr/>
            <p:nvPr/>
          </p:nvCxnSpPr>
          <p:spPr>
            <a:xfrm>
              <a:off x="3986498" y="2980750"/>
              <a:ext cx="3635656" cy="35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892436" y="2989622"/>
              <a:ext cx="3702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Average accounts receivable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3" y="4276725"/>
            <a:ext cx="7381731" cy="179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dirty="0">
                <a:solidFill>
                  <a:srgbClr val="002060"/>
                </a:solidFill>
              </a:rPr>
              <a:t>Analyzing Financial Statements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Average Collection Period</a:t>
            </a:r>
            <a:endParaRPr lang="en-US" altLang="zh-TW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Accounts receivable turnover can be converted into the number of days it takes to collect receivables.</a:t>
            </a:r>
          </a:p>
          <a:p>
            <a:endParaRPr lang="zh-TW" altLang="en-US" sz="1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Liquidity and Efficiency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128044" y="3084393"/>
            <a:ext cx="7229743" cy="941039"/>
            <a:chOff x="1102406" y="3590382"/>
            <a:chExt cx="7229743" cy="941039"/>
          </a:xfrm>
        </p:grpSpPr>
        <p:sp>
          <p:nvSpPr>
            <p:cNvPr id="16" name="矩形 15"/>
            <p:cNvSpPr/>
            <p:nvPr/>
          </p:nvSpPr>
          <p:spPr>
            <a:xfrm>
              <a:off x="1102406" y="3590382"/>
              <a:ext cx="7229743" cy="9410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39968" y="3817621"/>
              <a:ext cx="2770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Average collection period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20776" y="3643006"/>
              <a:ext cx="9548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365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049895" y="3829403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00573" y="4007060"/>
              <a:ext cx="31559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Accounts receivable turnover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4518555" y="4007060"/>
              <a:ext cx="3635656" cy="35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9" y="4235752"/>
            <a:ext cx="8250323" cy="170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Inventory Turnover</a:t>
            </a:r>
            <a:r>
              <a:rPr lang="zh-TW" altLang="en-US" b="1" dirty="0">
                <a:solidFill>
                  <a:srgbClr val="E17F44"/>
                </a:solidFill>
              </a:rPr>
              <a:t>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measure of the efficiency</a:t>
            </a:r>
            <a:r>
              <a:rPr lang="zh-TW" altLang="en-US" dirty="0"/>
              <a:t> </a:t>
            </a:r>
            <a:r>
              <a:rPr lang="en-US" altLang="zh-TW" dirty="0"/>
              <a:t>with which inventory is</a:t>
            </a:r>
            <a:r>
              <a:rPr lang="zh-TW" altLang="en-US" dirty="0"/>
              <a:t> </a:t>
            </a:r>
            <a:r>
              <a:rPr lang="en-US" altLang="zh-TW" dirty="0"/>
              <a:t>managed.</a:t>
            </a:r>
            <a:r>
              <a:rPr lang="zh-TW" altLang="en-US" dirty="0"/>
              <a:t>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21</a:t>
            </a:fld>
            <a:endParaRPr lang="zh-TW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Liquidity and Efficiency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760246" y="3165983"/>
            <a:ext cx="5606575" cy="1025900"/>
            <a:chOff x="1691534" y="3444286"/>
            <a:chExt cx="5606575" cy="1025900"/>
          </a:xfrm>
        </p:grpSpPr>
        <p:sp>
          <p:nvSpPr>
            <p:cNvPr id="28" name="矩形 27"/>
            <p:cNvSpPr/>
            <p:nvPr/>
          </p:nvSpPr>
          <p:spPr>
            <a:xfrm>
              <a:off x="1691534" y="3444286"/>
              <a:ext cx="5606575" cy="1025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929343" y="3734948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Inventory turnover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607605" y="3558074"/>
              <a:ext cx="2130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Cost of goods sold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911628" y="3757486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4356064" y="3942152"/>
              <a:ext cx="26333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4607604" y="3957236"/>
              <a:ext cx="2130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Average inventory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93" y="4295249"/>
            <a:ext cx="7688961" cy="18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Number of Days’ Sales in Inventory </a:t>
            </a:r>
          </a:p>
          <a:p>
            <a:pPr lvl="1"/>
            <a:r>
              <a:rPr lang="en-US" altLang="zh-TW" dirty="0"/>
              <a:t>Inventory turnover can also be converted into the number of days’ sales in inventory.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Liquidity and Efficiency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1790551" y="3066752"/>
            <a:ext cx="5289847" cy="941039"/>
            <a:chOff x="1717704" y="3590382"/>
            <a:chExt cx="5289847" cy="941039"/>
          </a:xfrm>
        </p:grpSpPr>
        <p:sp>
          <p:nvSpPr>
            <p:cNvPr id="35" name="矩形 34"/>
            <p:cNvSpPr/>
            <p:nvPr/>
          </p:nvSpPr>
          <p:spPr>
            <a:xfrm>
              <a:off x="1717704" y="3590382"/>
              <a:ext cx="5289847" cy="9410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060444" y="3711724"/>
              <a:ext cx="24797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Number of Days’ Sales in Inventory 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118735" y="3644737"/>
              <a:ext cx="9548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365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049895" y="3829403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600574" y="4007060"/>
              <a:ext cx="21205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Inventory turnover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4518555" y="4007060"/>
              <a:ext cx="22026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5" y="4157663"/>
            <a:ext cx="7709557" cy="160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8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Fixed Asset Turnover (PP&amp;E Turnover) </a:t>
            </a:r>
          </a:p>
          <a:p>
            <a:pPr lvl="1"/>
            <a:r>
              <a:rPr lang="en-US" altLang="zh-TW" dirty="0"/>
              <a:t>A measure of the number of dollars in sales generated by each dollar of fixed assets.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23</a:t>
            </a:fld>
            <a:endParaRPr lang="zh-TW" alt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Liquidity and Efficiency</a:t>
            </a:r>
          </a:p>
        </p:txBody>
      </p:sp>
      <p:grpSp>
        <p:nvGrpSpPr>
          <p:cNvPr id="45" name="群組 44"/>
          <p:cNvGrpSpPr/>
          <p:nvPr/>
        </p:nvGrpSpPr>
        <p:grpSpPr>
          <a:xfrm>
            <a:off x="1264240" y="3163681"/>
            <a:ext cx="6598585" cy="1025900"/>
            <a:chOff x="699524" y="3444286"/>
            <a:chExt cx="6598585" cy="1025900"/>
          </a:xfrm>
        </p:grpSpPr>
        <p:sp>
          <p:nvSpPr>
            <p:cNvPr id="46" name="矩形 45"/>
            <p:cNvSpPr/>
            <p:nvPr/>
          </p:nvSpPr>
          <p:spPr>
            <a:xfrm>
              <a:off x="699524" y="3444286"/>
              <a:ext cx="6598585" cy="1025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857911" y="3742740"/>
              <a:ext cx="3108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Fixed asset (PP&amp;E) turnover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99503" y="3556515"/>
              <a:ext cx="12639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Net sales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3911628" y="3757486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線接點 49"/>
            <p:cNvCxnSpPr/>
            <p:nvPr/>
          </p:nvCxnSpPr>
          <p:spPr>
            <a:xfrm>
              <a:off x="4356064" y="3942152"/>
              <a:ext cx="26333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4510854" y="3931282"/>
              <a:ext cx="23818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Average fixed assets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8" y="4311979"/>
            <a:ext cx="7938160" cy="18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2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/>
              <a:t>The numbers below are for </a:t>
            </a:r>
            <a:r>
              <a:rPr lang="en-US" altLang="zh-TW" b="1" dirty="0" err="1"/>
              <a:t>Shilo</a:t>
            </a:r>
            <a:r>
              <a:rPr lang="en-US" altLang="zh-TW" b="1" dirty="0"/>
              <a:t> Falls Company.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Using these numbers, compute the following ratio values.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2204657"/>
            <a:ext cx="8075567" cy="270051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5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Current ratio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Acid-test ratio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Accounts receivable turnover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25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46"/>
          <a:stretch/>
        </p:blipFill>
        <p:spPr>
          <a:xfrm>
            <a:off x="565157" y="2607221"/>
            <a:ext cx="8191357" cy="6370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矩形 53"/>
          <p:cNvSpPr/>
          <p:nvPr/>
        </p:nvSpPr>
        <p:spPr>
          <a:xfrm>
            <a:off x="4560609" y="2641405"/>
            <a:ext cx="165492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61649" y="2956184"/>
            <a:ext cx="165492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775992" y="2641405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777032" y="2956184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839419" y="2807114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2" y="3786183"/>
            <a:ext cx="8191357" cy="645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矩形 51"/>
          <p:cNvSpPr/>
          <p:nvPr/>
        </p:nvSpPr>
        <p:spPr>
          <a:xfrm>
            <a:off x="2229053" y="3830028"/>
            <a:ext cx="3060000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2219460" y="4155440"/>
            <a:ext cx="3060000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5508740" y="3840661"/>
            <a:ext cx="2111552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5509780" y="4155440"/>
            <a:ext cx="2111552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7857295" y="3990179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32" y="4934615"/>
            <a:ext cx="8188435" cy="636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9" name="矩形 78"/>
          <p:cNvSpPr/>
          <p:nvPr/>
        </p:nvSpPr>
        <p:spPr>
          <a:xfrm>
            <a:off x="4355431" y="4979300"/>
            <a:ext cx="1979733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356471" y="5294079"/>
            <a:ext cx="1979733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6793868" y="4979300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6794908" y="5294079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7857295" y="5145009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2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Solution</a:t>
            </a:r>
            <a:endParaRPr lang="en-US" altLang="zh-TW" dirty="0">
              <a:solidFill>
                <a:srgbClr val="E17F44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Average collection period</a:t>
            </a:r>
          </a:p>
          <a:p>
            <a:pPr marL="457200" indent="-457200">
              <a:buFont typeface="+mj-lt"/>
              <a:buAutoNum type="arabicPeriod" startAt="4"/>
            </a:pP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Inventory turnover</a:t>
            </a:r>
          </a:p>
          <a:p>
            <a:pPr marL="457200" indent="-457200">
              <a:buFont typeface="+mj-lt"/>
              <a:buAutoNum type="arabicPeriod" startAt="4"/>
            </a:pP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28" y="2645005"/>
            <a:ext cx="8194460" cy="584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4" name="矩形 83"/>
          <p:cNvSpPr/>
          <p:nvPr/>
        </p:nvSpPr>
        <p:spPr>
          <a:xfrm>
            <a:off x="4300165" y="2647409"/>
            <a:ext cx="1979733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4301205" y="2962188"/>
            <a:ext cx="1979733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6738602" y="2647409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6739642" y="2962188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7803069" y="2818542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39" y="3843837"/>
            <a:ext cx="8204849" cy="572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30"/>
          <p:cNvSpPr/>
          <p:nvPr/>
        </p:nvSpPr>
        <p:spPr>
          <a:xfrm>
            <a:off x="4475016" y="3843837"/>
            <a:ext cx="165492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76056" y="4158616"/>
            <a:ext cx="165492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690399" y="3843837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691439" y="4158616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771702" y="4013634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animBg="1"/>
      <p:bldP spid="85" grpId="1" animBg="1"/>
      <p:bldP spid="86" grpId="1" animBg="1"/>
      <p:bldP spid="87" grpId="1" animBg="1"/>
      <p:bldP spid="88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Solution</a:t>
            </a:r>
            <a:endParaRPr lang="en-US" altLang="zh-TW" dirty="0">
              <a:solidFill>
                <a:srgbClr val="E17F44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dirty="0"/>
              <a:t>Number of days’ sales in inventory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zh-TW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dirty="0"/>
              <a:t>Fixed asset turnover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r="249"/>
          <a:stretch/>
        </p:blipFill>
        <p:spPr>
          <a:xfrm>
            <a:off x="506679" y="2621206"/>
            <a:ext cx="8188937" cy="572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矩形 51"/>
          <p:cNvSpPr/>
          <p:nvPr/>
        </p:nvSpPr>
        <p:spPr>
          <a:xfrm>
            <a:off x="4581842" y="2622765"/>
            <a:ext cx="1465959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582882" y="2937544"/>
            <a:ext cx="1465959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864050" y="2647507"/>
            <a:ext cx="525578" cy="2126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7765030" y="2761454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79" y="3734903"/>
            <a:ext cx="8204849" cy="579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9" name="矩形 78"/>
          <p:cNvSpPr/>
          <p:nvPr/>
        </p:nvSpPr>
        <p:spPr>
          <a:xfrm>
            <a:off x="4425812" y="3750575"/>
            <a:ext cx="1774555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426852" y="4054721"/>
            <a:ext cx="1774555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6712236" y="3750575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6713276" y="4054721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7774294" y="3905755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78225" y="2948763"/>
            <a:ext cx="525578" cy="2126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animBg="1"/>
      <p:bldP spid="64" grpId="1" animBg="1"/>
      <p:bldP spid="65" grpId="1" animBg="1"/>
      <p:bldP spid="67" grpId="1" animBg="1"/>
      <p:bldP spid="79" grpId="1" animBg="1"/>
      <p:bldP spid="79" grpId="2" animBg="1"/>
      <p:bldP spid="80" grpId="1" animBg="1"/>
      <p:bldP spid="80" grpId="2" animBg="1"/>
      <p:bldP spid="81" grpId="1" animBg="1"/>
      <p:bldP spid="81" grpId="2" animBg="1"/>
      <p:bldP spid="82" grpId="1" animBg="1"/>
      <p:bldP spid="82" grpId="2" animBg="1"/>
      <p:bldP spid="83" grpId="1" animBg="1"/>
      <p:bldP spid="83" grpId="2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company’s ability to survive for a long period of time.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Debt Ratio</a:t>
            </a:r>
            <a:r>
              <a:rPr lang="zh-TW" altLang="en-US" b="1" dirty="0">
                <a:solidFill>
                  <a:srgbClr val="E17F44"/>
                </a:solidFill>
              </a:rPr>
              <a:t> </a:t>
            </a:r>
            <a:endParaRPr lang="zh-TW" altLang="en-US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Solvency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065184" y="2883584"/>
            <a:ext cx="4250209" cy="989816"/>
            <a:chOff x="2065183" y="2589608"/>
            <a:chExt cx="4250209" cy="989816"/>
          </a:xfrm>
        </p:grpSpPr>
        <p:sp>
          <p:nvSpPr>
            <p:cNvPr id="7" name="矩形 6"/>
            <p:cNvSpPr/>
            <p:nvPr/>
          </p:nvSpPr>
          <p:spPr>
            <a:xfrm>
              <a:off x="2065183" y="2589608"/>
              <a:ext cx="4250209" cy="9898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290813" y="2899851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Debt Ratio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78840" y="2761351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Total liabilities</a:t>
              </a: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4092953" y="3084516"/>
              <a:ext cx="19102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773635" y="289985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14657" y="3084516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Total assets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0" y="4152900"/>
            <a:ext cx="7942661" cy="165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55601" y="1290237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Debt-to-Equity Ratio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A measure of the number of dollars of borrowed funds for every dollar invested by owners.</a:t>
            </a:r>
          </a:p>
          <a:p>
            <a:pPr lvl="1"/>
            <a:r>
              <a:rPr lang="en-US" altLang="zh-TW" dirty="0"/>
              <a:t>The ratio has a value of 1.0 if the amount of borrowing is exactly equal to the amount of stockholder investment. </a:t>
            </a: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29</a:t>
            </a:fld>
            <a:endParaRPr lang="zh-TW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Solvency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940077" y="3820848"/>
            <a:ext cx="4990795" cy="989816"/>
            <a:chOff x="1324597" y="2589608"/>
            <a:chExt cx="4990795" cy="989816"/>
          </a:xfrm>
        </p:grpSpPr>
        <p:sp>
          <p:nvSpPr>
            <p:cNvPr id="15" name="矩形 14"/>
            <p:cNvSpPr/>
            <p:nvPr/>
          </p:nvSpPr>
          <p:spPr>
            <a:xfrm>
              <a:off x="1324597" y="2589608"/>
              <a:ext cx="4990795" cy="989816"/>
            </a:xfrm>
            <a:prstGeom prst="rect">
              <a:avLst/>
            </a:prstGeom>
            <a:solidFill>
              <a:srgbClr val="F3F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636879" y="2883637"/>
              <a:ext cx="2236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Debt-to-equity Ratio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78840" y="2761351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Total liabilities</a:t>
              </a:r>
            </a:p>
          </p:txBody>
        </p:sp>
        <p:cxnSp>
          <p:nvCxnSpPr>
            <p:cNvPr id="26" name="直線接點 25"/>
            <p:cNvCxnSpPr/>
            <p:nvPr/>
          </p:nvCxnSpPr>
          <p:spPr>
            <a:xfrm>
              <a:off x="4092953" y="3084516"/>
              <a:ext cx="19102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773635" y="289985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14657" y="3084516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Total equity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1932013" y="3831130"/>
            <a:ext cx="4990795" cy="989816"/>
            <a:chOff x="1324597" y="2589608"/>
            <a:chExt cx="4990795" cy="989816"/>
          </a:xfrm>
        </p:grpSpPr>
        <p:sp>
          <p:nvSpPr>
            <p:cNvPr id="31" name="矩形 30"/>
            <p:cNvSpPr/>
            <p:nvPr/>
          </p:nvSpPr>
          <p:spPr>
            <a:xfrm>
              <a:off x="1324597" y="2589608"/>
              <a:ext cx="4990795" cy="9898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636879" y="2883637"/>
              <a:ext cx="2236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Debt-to-equity Ratio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778840" y="2761351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Total liabilities</a:t>
              </a:r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4092953" y="3084516"/>
              <a:ext cx="19102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3773635" y="289985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14657" y="3084516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Total equity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7" y="4886947"/>
            <a:ext cx="69627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Financial Statement Analysis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Involves the examination of both the relationships among financial statement numbers and the trends in those numbers over time.</a:t>
            </a:r>
          </a:p>
          <a:p>
            <a:r>
              <a:rPr lang="en-US" altLang="zh-TW" b="1" dirty="0">
                <a:solidFill>
                  <a:srgbClr val="E17F44"/>
                </a:solidFill>
              </a:rPr>
              <a:t>Financial Ratios:</a:t>
            </a:r>
            <a:r>
              <a:rPr lang="zh-TW" altLang="en-US" b="1" dirty="0">
                <a:solidFill>
                  <a:srgbClr val="E17F44"/>
                </a:solidFill>
              </a:rPr>
              <a:t> </a:t>
            </a:r>
            <a:r>
              <a:rPr lang="en-US" altLang="zh-TW" dirty="0"/>
              <a:t>Relationships between financial statement amounts.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22167" y="109026"/>
            <a:ext cx="4328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The Need for Financial Statement Analysis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10562" y="79117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Difference between the Debt Ratio, the Debt-to-Equity Ratio, and the Assets-to-Equity Ratio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Debt-to-equity ratio: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/>
              <a:t>A ratio value of 1.00 means that total liabilities and total equity are equal.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Debt ratio: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/>
              <a:t>A ratio value of 1.00, or 100%, means that ALL of the company’s financing has come from debt and that there is no stockholder investment at all.</a:t>
            </a:r>
          </a:p>
          <a:p>
            <a:pPr lvl="1"/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Assets-to-equity ratio: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/>
              <a:t>A ratio value of 1.00 means that total assets and total equity are equal to each other, implying that there are no liabilities.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30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Solvency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3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Times Interest Earned Ratio</a:t>
            </a:r>
            <a:r>
              <a:rPr lang="zh-TW" altLang="en-US" b="1" dirty="0">
                <a:solidFill>
                  <a:srgbClr val="E17F44"/>
                </a:solidFill>
              </a:rPr>
              <a:t> </a:t>
            </a:r>
            <a:endParaRPr lang="en-US" altLang="zh-TW" b="1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A measure of a borrower’s ability to make required interest payments.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31</a:t>
            </a:fld>
            <a:endParaRPr lang="zh-TW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Solvency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355601" y="3041962"/>
            <a:ext cx="8204585" cy="1025900"/>
            <a:chOff x="1473350" y="3444286"/>
            <a:chExt cx="8204585" cy="1025900"/>
          </a:xfrm>
        </p:grpSpPr>
        <p:sp>
          <p:nvSpPr>
            <p:cNvPr id="46" name="矩形 45"/>
            <p:cNvSpPr/>
            <p:nvPr/>
          </p:nvSpPr>
          <p:spPr>
            <a:xfrm>
              <a:off x="1473350" y="3444286"/>
              <a:ext cx="8204585" cy="1025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88245" y="3742740"/>
              <a:ext cx="2407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Times interest earned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401668" y="3572820"/>
              <a:ext cx="51755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Income before interest and taxes (operating profit)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3911628" y="3757486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線接點 49"/>
            <p:cNvCxnSpPr/>
            <p:nvPr/>
          </p:nvCxnSpPr>
          <p:spPr>
            <a:xfrm>
              <a:off x="4401668" y="3957236"/>
              <a:ext cx="51332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5257085" y="3942152"/>
              <a:ext cx="26905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Annual interest expense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6" y="4389161"/>
            <a:ext cx="8105055" cy="164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1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The numbers below are for Hua Grill Company.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Using these numbers, compute the following ratio values.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32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32" y="2480860"/>
            <a:ext cx="8356803" cy="1546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5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Solution</a:t>
            </a:r>
            <a:endParaRPr lang="en-US" altLang="zh-TW" dirty="0">
              <a:solidFill>
                <a:srgbClr val="E17F4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Debt-to-equity ratio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Debt ratio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33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8" y="2612178"/>
            <a:ext cx="8225261" cy="655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矩形 53"/>
          <p:cNvSpPr/>
          <p:nvPr/>
        </p:nvSpPr>
        <p:spPr>
          <a:xfrm>
            <a:off x="4231116" y="2661209"/>
            <a:ext cx="1434947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32156" y="2975988"/>
            <a:ext cx="1434947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457700" y="2653400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458740" y="2989445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712325" y="2819109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09" y="3849640"/>
            <a:ext cx="8210530" cy="648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矩形 51"/>
          <p:cNvSpPr/>
          <p:nvPr/>
        </p:nvSpPr>
        <p:spPr>
          <a:xfrm>
            <a:off x="4231116" y="3894997"/>
            <a:ext cx="1434947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232156" y="4220409"/>
            <a:ext cx="1434947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457700" y="3899869"/>
            <a:ext cx="90023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458740" y="4235914"/>
            <a:ext cx="90023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7745305" y="4052387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2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Solution</a:t>
            </a:r>
            <a:endParaRPr lang="en-US" altLang="zh-TW" dirty="0">
              <a:solidFill>
                <a:srgbClr val="E17F44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Assets-to-equity ratio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Times interest earned ratio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34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9" y="2636808"/>
            <a:ext cx="8195800" cy="633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9" name="矩形 78"/>
          <p:cNvSpPr/>
          <p:nvPr/>
        </p:nvSpPr>
        <p:spPr>
          <a:xfrm>
            <a:off x="4450349" y="2676114"/>
            <a:ext cx="1057665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451389" y="3001526"/>
            <a:ext cx="1057665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6451348" y="2668597"/>
            <a:ext cx="943650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6452388" y="2994009"/>
            <a:ext cx="943650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09" y="3825010"/>
            <a:ext cx="8203166" cy="648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3" name="矩形 82"/>
          <p:cNvSpPr/>
          <p:nvPr/>
        </p:nvSpPr>
        <p:spPr>
          <a:xfrm>
            <a:off x="7783008" y="2842931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3983935" y="3878757"/>
            <a:ext cx="1979733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3984975" y="4204169"/>
            <a:ext cx="1979733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6525002" y="3867188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6526042" y="4213866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7803226" y="4030360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4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animBg="1"/>
      <p:bldP spid="80" grpId="1" animBg="1"/>
      <p:bldP spid="81" grpId="1" animBg="1"/>
      <p:bldP spid="82" grpId="1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A measure of a company’s operating success for a given period of time.</a:t>
            </a:r>
            <a:endParaRPr lang="en-US" altLang="zh-TW" b="1" dirty="0">
              <a:solidFill>
                <a:srgbClr val="55AADF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Profit Margin (Return on Sales)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A measure of the amount of profit earned per dollar of sales.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35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Profitability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90398" y="3820848"/>
            <a:ext cx="5802645" cy="989816"/>
            <a:chOff x="512747" y="2589608"/>
            <a:chExt cx="5802645" cy="989816"/>
          </a:xfrm>
        </p:grpSpPr>
        <p:sp>
          <p:nvSpPr>
            <p:cNvPr id="23" name="矩形 22"/>
            <p:cNvSpPr/>
            <p:nvPr/>
          </p:nvSpPr>
          <p:spPr>
            <a:xfrm>
              <a:off x="512747" y="2589608"/>
              <a:ext cx="5802645" cy="9898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6742" y="2870306"/>
              <a:ext cx="3326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Profit margin (Return on sales)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78840" y="2761351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Net income</a:t>
              </a:r>
            </a:p>
          </p:txBody>
        </p:sp>
        <p:cxnSp>
          <p:nvCxnSpPr>
            <p:cNvPr id="26" name="直線接點 25"/>
            <p:cNvCxnSpPr/>
            <p:nvPr/>
          </p:nvCxnSpPr>
          <p:spPr>
            <a:xfrm>
              <a:off x="4092953" y="3084516"/>
              <a:ext cx="19102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773635" y="289985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14657" y="3084516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Net sales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16" y="4866323"/>
            <a:ext cx="7313357" cy="152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1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Return on Assets  </a:t>
            </a:r>
            <a:endParaRPr lang="en-US" altLang="zh-TW" b="1" dirty="0">
              <a:solidFill>
                <a:srgbClr val="E17F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A measure of the company’s overall profitability of assets.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36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Profitability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084937" y="3101002"/>
            <a:ext cx="4701074" cy="989816"/>
            <a:chOff x="1704831" y="2589608"/>
            <a:chExt cx="4701074" cy="989816"/>
          </a:xfrm>
        </p:grpSpPr>
        <p:sp>
          <p:nvSpPr>
            <p:cNvPr id="23" name="矩形 22"/>
            <p:cNvSpPr/>
            <p:nvPr/>
          </p:nvSpPr>
          <p:spPr>
            <a:xfrm>
              <a:off x="1704831" y="2589608"/>
              <a:ext cx="4701074" cy="9898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871792" y="2893259"/>
              <a:ext cx="1928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Return on assets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78840" y="2761351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Net income</a:t>
              </a:r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4092953" y="3095017"/>
              <a:ext cx="2089874" cy="6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773635" y="289985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913234" y="3084516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Average total assets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5" y="4200154"/>
            <a:ext cx="8158818" cy="196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Asset Turnover  </a:t>
            </a:r>
          </a:p>
          <a:p>
            <a:pPr lvl="1"/>
            <a:r>
              <a:rPr lang="en-US" altLang="zh-TW" dirty="0"/>
              <a:t>A measure of company efficiency.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37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Profitability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2212997" y="2831032"/>
            <a:ext cx="4701074" cy="989816"/>
            <a:chOff x="1704831" y="2589608"/>
            <a:chExt cx="4701074" cy="989816"/>
          </a:xfrm>
        </p:grpSpPr>
        <p:sp>
          <p:nvSpPr>
            <p:cNvPr id="21" name="矩形 20"/>
            <p:cNvSpPr/>
            <p:nvPr/>
          </p:nvSpPr>
          <p:spPr>
            <a:xfrm>
              <a:off x="1704831" y="2589608"/>
              <a:ext cx="4701074" cy="9898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152297" y="2877991"/>
              <a:ext cx="1672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Asset turnover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778840" y="2761351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Net sales</a:t>
              </a:r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4092953" y="3095017"/>
              <a:ext cx="2089874" cy="6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773635" y="289985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913234" y="3084516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Average total assets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9" y="4154019"/>
            <a:ext cx="8034340" cy="192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  <a:ea typeface="微軟正黑體" panose="020B0604030504040204" pitchFamily="34" charset="-120"/>
              </a:rPr>
              <a:t>Return on Equity</a:t>
            </a:r>
            <a:r>
              <a:rPr lang="zh-TW" altLang="en-US" b="1" dirty="0">
                <a:solidFill>
                  <a:srgbClr val="E17F44"/>
                </a:solidFill>
                <a:ea typeface="微軟正黑體" panose="020B0604030504040204" pitchFamily="34" charset="-120"/>
              </a:rPr>
              <a:t>  </a:t>
            </a:r>
            <a:endParaRPr lang="en-US" altLang="zh-TW" b="1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A measure of the amount</a:t>
            </a:r>
            <a:r>
              <a:rPr lang="zh-TW" altLang="en-US" dirty="0"/>
              <a:t> </a:t>
            </a:r>
            <a:r>
              <a:rPr lang="en-US" altLang="zh-TW" dirty="0"/>
              <a:t>of profit earned per dollar</a:t>
            </a:r>
            <a:r>
              <a:rPr lang="zh-TW" altLang="en-US" dirty="0"/>
              <a:t> </a:t>
            </a:r>
            <a:r>
              <a:rPr lang="en-US" altLang="zh-TW" dirty="0"/>
              <a:t>of investment.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38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Profitability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373258" y="3060005"/>
            <a:ext cx="6380552" cy="989816"/>
            <a:chOff x="1704830" y="2589608"/>
            <a:chExt cx="6380552" cy="989816"/>
          </a:xfrm>
        </p:grpSpPr>
        <p:sp>
          <p:nvSpPr>
            <p:cNvPr id="29" name="矩形 28"/>
            <p:cNvSpPr/>
            <p:nvPr/>
          </p:nvSpPr>
          <p:spPr>
            <a:xfrm>
              <a:off x="1704830" y="2589608"/>
              <a:ext cx="6380552" cy="9898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71792" y="2893259"/>
              <a:ext cx="18774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Return on equity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092953" y="2737007"/>
              <a:ext cx="39048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Net income</a:t>
              </a:r>
              <a:r>
                <a:rPr lang="zh-TW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－ 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Preference dividends</a:t>
              </a:r>
              <a:r>
                <a:rPr lang="zh-TW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　</a:t>
              </a:r>
              <a:endParaRPr lang="en-US" altLang="zh-TW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4092953" y="3101609"/>
              <a:ext cx="3795876" cy="4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773635" y="289985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531851" y="3115120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Average total equity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59" y="4255751"/>
            <a:ext cx="7711373" cy="185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Earnings Per Share (EPS)</a:t>
            </a:r>
          </a:p>
          <a:p>
            <a:pPr lvl="1"/>
            <a:r>
              <a:rPr lang="en-US" altLang="zh-TW" dirty="0"/>
              <a:t>A measure of the net income earned on each common share.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39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Profitability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840708" y="3092722"/>
            <a:ext cx="7445651" cy="989816"/>
            <a:chOff x="1704829" y="2589608"/>
            <a:chExt cx="7445651" cy="989816"/>
          </a:xfrm>
        </p:grpSpPr>
        <p:sp>
          <p:nvSpPr>
            <p:cNvPr id="29" name="矩形 28"/>
            <p:cNvSpPr/>
            <p:nvPr/>
          </p:nvSpPr>
          <p:spPr>
            <a:xfrm>
              <a:off x="1704829" y="2589608"/>
              <a:ext cx="7398209" cy="9898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71792" y="2893259"/>
              <a:ext cx="18774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Return on equity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83680" y="2716325"/>
              <a:ext cx="39048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Net income</a:t>
              </a:r>
              <a:r>
                <a:rPr lang="zh-TW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－ 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Preference dividends</a:t>
              </a:r>
              <a:r>
                <a:rPr lang="zh-TW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　</a:t>
              </a:r>
              <a:endParaRPr lang="en-US" altLang="zh-TW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4092953" y="3101609"/>
              <a:ext cx="4798805" cy="4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773635" y="2899851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33294" y="3136393"/>
              <a:ext cx="52171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Weighted-average common shares outstanding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4" y="4311263"/>
            <a:ext cx="8022326" cy="166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4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>
                <a:solidFill>
                  <a:srgbClr val="E17F44"/>
                </a:solidFill>
              </a:rPr>
              <a:t>Why Uses </a:t>
            </a:r>
            <a:r>
              <a:rPr lang="en-US" altLang="zh-TW" b="1" dirty="0">
                <a:solidFill>
                  <a:srgbClr val="E17F44"/>
                </a:solidFill>
              </a:rPr>
              <a:t>Financial Statement Analysis?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Financial Statement Analysis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65" y="2484223"/>
            <a:ext cx="8262938" cy="26016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3875" y="535683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14.2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25130" y="63485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Price-Earnings Ratio</a:t>
            </a:r>
            <a:r>
              <a:rPr lang="zh-TW" altLang="en-US" b="1" dirty="0">
                <a:solidFill>
                  <a:srgbClr val="E17F44"/>
                </a:solidFill>
              </a:rPr>
              <a:t>  </a:t>
            </a:r>
            <a:endParaRPr lang="en-US" altLang="zh-TW" b="1" dirty="0">
              <a:solidFill>
                <a:srgbClr val="E17F44"/>
              </a:solidFill>
            </a:endParaRPr>
          </a:p>
          <a:p>
            <a:pPr lvl="1"/>
            <a:r>
              <a:rPr lang="en-US" altLang="zh-TW" dirty="0"/>
              <a:t>A measure of growth</a:t>
            </a:r>
            <a:r>
              <a:rPr lang="zh-TW" altLang="en-US" dirty="0"/>
              <a:t> </a:t>
            </a:r>
            <a:r>
              <a:rPr lang="en-US" altLang="zh-TW" dirty="0"/>
              <a:t>potential, earnings stability,</a:t>
            </a:r>
            <a:r>
              <a:rPr lang="zh-TW" altLang="en-US" dirty="0"/>
              <a:t> </a:t>
            </a:r>
            <a:r>
              <a:rPr lang="en-US" altLang="zh-TW" dirty="0"/>
              <a:t>and management capabilities.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40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Profitability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286784" y="3244454"/>
            <a:ext cx="6553500" cy="989816"/>
            <a:chOff x="1568451" y="2577882"/>
            <a:chExt cx="6553500" cy="989816"/>
          </a:xfrm>
        </p:grpSpPr>
        <p:sp>
          <p:nvSpPr>
            <p:cNvPr id="32" name="矩形 31"/>
            <p:cNvSpPr/>
            <p:nvPr/>
          </p:nvSpPr>
          <p:spPr>
            <a:xfrm>
              <a:off x="1568451" y="2577882"/>
              <a:ext cx="6553500" cy="9898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41945" y="2888125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PE ratio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814656" y="2732034"/>
              <a:ext cx="28420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Market value of shares</a:t>
              </a:r>
            </a:p>
          </p:txBody>
        </p:sp>
        <p:cxnSp>
          <p:nvCxnSpPr>
            <p:cNvPr id="46" name="直線接點 45"/>
            <p:cNvCxnSpPr/>
            <p:nvPr/>
          </p:nvCxnSpPr>
          <p:spPr>
            <a:xfrm flipV="1">
              <a:off x="3051303" y="3092834"/>
              <a:ext cx="2409914" cy="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703521" y="2888125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843120" y="3072790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Net income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6722" y="2738786"/>
              <a:ext cx="23371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Price per share</a:t>
              </a:r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5837463" y="3095016"/>
              <a:ext cx="2100538" cy="6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489681" y="2890175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zh-TW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29280" y="3074840"/>
              <a:ext cx="24926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Earnings per share</a:t>
              </a:r>
              <a:endParaRPr lang="zh-TW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59" y="4465527"/>
            <a:ext cx="7522034" cy="156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Profitability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4" y="1256307"/>
            <a:ext cx="8043351" cy="514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55600" y="1464733"/>
            <a:ext cx="8650405" cy="471223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b="1" dirty="0">
                <a:solidFill>
                  <a:srgbClr val="E17F44"/>
                </a:solidFill>
              </a:rPr>
              <a:t>The large majority of financial ratios, are either of the following: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Financial Ratio and the Relationship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74960" y="2518914"/>
            <a:ext cx="7211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charset="2"/>
              <a:buChar char="n"/>
            </a:pPr>
            <a:r>
              <a:rPr kumimoji="1" lang="en-US" altLang="zh-TW" sz="2400" dirty="0">
                <a:latin typeface="Arial" charset="0"/>
                <a:ea typeface="Arial" charset="0"/>
                <a:cs typeface="Arial" charset="0"/>
              </a:rPr>
              <a:t>A comparison of two amounts found in the same financial statements (ex: return on sales)</a:t>
            </a:r>
            <a:endParaRPr kumimoji="1" lang="zh-TW" altLang="en-US" sz="2400" dirty="0">
              <a:latin typeface="Arial" charset="0"/>
              <a:ea typeface="Arial" charset="0"/>
              <a:cs typeface="Arial" charset="0"/>
            </a:endParaRPr>
          </a:p>
          <a:p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4959" y="3492157"/>
            <a:ext cx="7211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charset="2"/>
              <a:buChar char="n"/>
            </a:pPr>
            <a:r>
              <a:rPr kumimoji="1" lang="en-US" altLang="zh-TW" sz="2400" dirty="0">
                <a:latin typeface="Arial" charset="0"/>
                <a:ea typeface="Arial" charset="0"/>
                <a:cs typeface="Arial" charset="0"/>
              </a:rPr>
              <a:t>A comparison of two amounts from different financial statements (ex: asset turnover)</a:t>
            </a:r>
            <a:endParaRPr kumimoji="1" lang="zh-TW" altLang="en-US" sz="2400" dirty="0">
              <a:latin typeface="Arial" charset="0"/>
              <a:ea typeface="Arial" charset="0"/>
              <a:cs typeface="Arial" charset="0"/>
            </a:endParaRPr>
          </a:p>
          <a:p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57" y="1276709"/>
            <a:ext cx="4993811" cy="5079642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Financial Ratio and the Relationship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77709" y="5987019"/>
            <a:ext cx="17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Arial" charset="0"/>
                <a:ea typeface="Arial" charset="0"/>
                <a:cs typeface="Arial" charset="0"/>
              </a:rPr>
              <a:t>Exhibit 14.11</a:t>
            </a:r>
            <a:endParaRPr kumimoji="1" lang="zh-TW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b="1" dirty="0"/>
              <a:t>The following numbers are from the financial statements of </a:t>
            </a:r>
            <a:r>
              <a:rPr lang="en-US" altLang="zh-TW" sz="2200" b="1" dirty="0" err="1"/>
              <a:t>Optskametrist</a:t>
            </a:r>
            <a:r>
              <a:rPr lang="en-US" altLang="zh-TW" sz="2200" b="1" dirty="0"/>
              <a:t> Company.</a:t>
            </a:r>
          </a:p>
          <a:p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endParaRPr lang="en-US" altLang="zh-TW" sz="2200" dirty="0"/>
          </a:p>
          <a:p>
            <a:pPr marL="0" indent="0">
              <a:buNone/>
            </a:pPr>
            <a:endParaRPr lang="en-US" altLang="zh-TW" sz="2200" dirty="0"/>
          </a:p>
          <a:p>
            <a:r>
              <a:rPr lang="en-US" altLang="zh-TW" sz="2200" b="1" dirty="0"/>
              <a:t>Using these numbers, compute the following ratio values. </a:t>
            </a:r>
            <a:endParaRPr lang="zh-TW" altLang="en-US" sz="22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44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6" y="2423320"/>
            <a:ext cx="7610475" cy="2562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Solution</a:t>
            </a:r>
            <a:endParaRPr lang="en-US" altLang="zh-TW" dirty="0">
              <a:solidFill>
                <a:srgbClr val="E17F4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Profit margin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Return on assets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Asset turnover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45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09" y="2565104"/>
            <a:ext cx="8210530" cy="58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矩形 53"/>
          <p:cNvSpPr/>
          <p:nvPr/>
        </p:nvSpPr>
        <p:spPr>
          <a:xfrm>
            <a:off x="3898436" y="2587194"/>
            <a:ext cx="1035740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99476" y="2901973"/>
            <a:ext cx="1035740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703621" y="2586499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704661" y="2901278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09" y="3801338"/>
            <a:ext cx="8210530" cy="582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矩形 48"/>
          <p:cNvSpPr/>
          <p:nvPr/>
        </p:nvSpPr>
        <p:spPr>
          <a:xfrm>
            <a:off x="7945043" y="2764042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97946" y="3808122"/>
            <a:ext cx="1434947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698986" y="4122901"/>
            <a:ext cx="1434947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685093" y="3808121"/>
            <a:ext cx="842758" cy="2428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686133" y="4122901"/>
            <a:ext cx="841718" cy="2258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7945043" y="3985954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09" y="4942288"/>
            <a:ext cx="8210530" cy="575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9" name="矩形 78"/>
          <p:cNvSpPr/>
          <p:nvPr/>
        </p:nvSpPr>
        <p:spPr>
          <a:xfrm>
            <a:off x="3696906" y="4966024"/>
            <a:ext cx="1435987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697946" y="5280803"/>
            <a:ext cx="1435987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6749123" y="4978017"/>
            <a:ext cx="725215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6750163" y="5271530"/>
            <a:ext cx="725215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7945043" y="5162150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2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Solution</a:t>
            </a:r>
            <a:endParaRPr lang="en-US" altLang="zh-TW" dirty="0">
              <a:solidFill>
                <a:srgbClr val="E17F44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Return on equity</a:t>
            </a:r>
          </a:p>
          <a:p>
            <a:pPr marL="457200" indent="-457200">
              <a:buFont typeface="+mj-lt"/>
              <a:buAutoNum type="arabicPeriod" startAt="4"/>
            </a:pP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Earnings </a:t>
            </a:r>
            <a:r>
              <a:rPr lang="en-US" altLang="zh-TW"/>
              <a:t>per share</a:t>
            </a:r>
          </a:p>
          <a:p>
            <a:pPr marL="457200" indent="-457200">
              <a:buFont typeface="+mj-lt"/>
              <a:buAutoNum type="arabicPeriod" startAt="4"/>
            </a:pPr>
            <a:endParaRPr lang="en-US" altLang="zh-TW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/>
              <a:t>Price-earnings ratio</a:t>
            </a: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46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3" y="2564947"/>
            <a:ext cx="8210530" cy="609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矩形 53"/>
          <p:cNvSpPr/>
          <p:nvPr/>
        </p:nvSpPr>
        <p:spPr>
          <a:xfrm>
            <a:off x="3127229" y="2596719"/>
            <a:ext cx="2476499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28269" y="2911498"/>
            <a:ext cx="2476499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649275" y="2596024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650315" y="2921436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890697" y="2773567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3" y="3812806"/>
            <a:ext cx="8217304" cy="575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矩形 51"/>
          <p:cNvSpPr/>
          <p:nvPr/>
        </p:nvSpPr>
        <p:spPr>
          <a:xfrm>
            <a:off x="2689079" y="3817647"/>
            <a:ext cx="3314699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2690119" y="4132426"/>
            <a:ext cx="3314699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3" y="4978073"/>
            <a:ext cx="8217304" cy="569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矩形 64"/>
          <p:cNvSpPr/>
          <p:nvPr/>
        </p:nvSpPr>
        <p:spPr>
          <a:xfrm>
            <a:off x="6620114" y="3838913"/>
            <a:ext cx="90023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610521" y="4143059"/>
            <a:ext cx="90023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7890697" y="3995479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565379" y="4975549"/>
            <a:ext cx="1697139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566419" y="5290328"/>
            <a:ext cx="1697139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6641612" y="4976909"/>
            <a:ext cx="725215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6642652" y="5291688"/>
            <a:ext cx="725215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7890697" y="5171675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6" grpId="0" animBg="1"/>
      <p:bldP spid="47" grpId="0" animBg="1"/>
      <p:bldP spid="48" grpId="0" animBg="1"/>
      <p:bldP spid="49" grpId="0" animBg="1"/>
      <p:bldP spid="52" grpId="1" animBg="1"/>
      <p:bldP spid="64" grpId="1" animBg="1"/>
      <p:bldP spid="65" grpId="1" animBg="1"/>
      <p:bldP spid="66" grpId="1" animBg="1"/>
      <p:bldP spid="67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Usefulness of Cash Flow Ratios</a:t>
            </a:r>
          </a:p>
          <a:p>
            <a:pPr marL="706437" lvl="1" indent="-342900"/>
            <a:r>
              <a:rPr lang="en-US" altLang="zh-TW" dirty="0"/>
              <a:t>Large Noncash Expenses</a:t>
            </a:r>
          </a:p>
          <a:p>
            <a:pPr marL="706437" lvl="1" indent="-342900"/>
            <a:r>
              <a:rPr lang="en-US" altLang="zh-TW" dirty="0"/>
              <a:t>Rapid Growth</a:t>
            </a:r>
          </a:p>
          <a:p>
            <a:pPr marL="706437" lvl="1" indent="-342900"/>
            <a:r>
              <a:rPr lang="en-US" altLang="zh-TW" dirty="0"/>
              <a:t>Window Dressing Time</a:t>
            </a:r>
          </a:p>
          <a:p>
            <a:pPr marL="363537" lvl="1" indent="0">
              <a:buNone/>
            </a:pP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06437" lvl="1" indent="-342900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47</a:t>
            </a:fld>
            <a:endParaRPr lang="zh-TW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Cash Flow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Cash Flow to Net Income</a:t>
            </a:r>
          </a:p>
          <a:p>
            <a:pPr lvl="1"/>
            <a:r>
              <a:rPr lang="en-US" altLang="zh-TW" dirty="0"/>
              <a:t>A ratio that reflects</a:t>
            </a:r>
            <a:r>
              <a:rPr lang="zh-TW" altLang="en-US" dirty="0"/>
              <a:t> </a:t>
            </a:r>
            <a:r>
              <a:rPr lang="en-US" altLang="zh-TW" dirty="0"/>
              <a:t>the extent to which accrual</a:t>
            </a:r>
            <a:r>
              <a:rPr lang="zh-TW" altLang="en-US" dirty="0"/>
              <a:t> </a:t>
            </a:r>
            <a:r>
              <a:rPr lang="en-US" altLang="zh-TW" dirty="0"/>
              <a:t>accounting assumptions</a:t>
            </a:r>
            <a:r>
              <a:rPr lang="zh-TW" altLang="en-US" dirty="0"/>
              <a:t> </a:t>
            </a:r>
            <a:r>
              <a:rPr lang="en-US" altLang="zh-TW" dirty="0"/>
              <a:t>and adjustments have</a:t>
            </a:r>
            <a:r>
              <a:rPr lang="zh-TW" altLang="en-US" dirty="0"/>
              <a:t> </a:t>
            </a:r>
            <a:r>
              <a:rPr lang="en-US" altLang="zh-TW" dirty="0"/>
              <a:t>been included in computing</a:t>
            </a:r>
            <a:r>
              <a:rPr lang="zh-TW" altLang="en-US" dirty="0"/>
              <a:t> </a:t>
            </a:r>
            <a:r>
              <a:rPr lang="en-US" altLang="zh-TW" dirty="0"/>
              <a:t>net income.</a:t>
            </a:r>
          </a:p>
          <a:p>
            <a:pPr>
              <a:lnSpc>
                <a:spcPct val="200000"/>
              </a:lnSpc>
            </a:pP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48</a:t>
            </a:fld>
            <a:endParaRPr lang="zh-TW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Cash Flow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257425" y="3668448"/>
            <a:ext cx="3943350" cy="990600"/>
            <a:chOff x="1905000" y="2514600"/>
            <a:chExt cx="3943350" cy="990600"/>
          </a:xfrm>
        </p:grpSpPr>
        <p:sp>
          <p:nvSpPr>
            <p:cNvPr id="10" name="矩形 9"/>
            <p:cNvSpPr/>
            <p:nvPr/>
          </p:nvSpPr>
          <p:spPr>
            <a:xfrm>
              <a:off x="1905000" y="2514600"/>
              <a:ext cx="3943350" cy="990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190751" y="2614613"/>
              <a:ext cx="3371850" cy="815975"/>
              <a:chOff x="1620" y="1935"/>
              <a:chExt cx="2124" cy="514"/>
            </a:xfrm>
          </p:grpSpPr>
          <p:sp>
            <p:nvSpPr>
              <p:cNvPr id="6" name="Text Box 5"/>
              <p:cNvSpPr txBox="1">
                <a:spLocks noChangeArrowheads="1"/>
              </p:cNvSpPr>
              <p:nvPr/>
            </p:nvSpPr>
            <p:spPr bwMode="auto">
              <a:xfrm>
                <a:off x="1620" y="1935"/>
                <a:ext cx="2124" cy="51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Cash Flow from Operations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Net Income</a:t>
                </a:r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1632" y="2192"/>
                <a:ext cx="20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2" name="文字方塊 11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5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Cash Flow to Net Income</a:t>
            </a:r>
          </a:p>
          <a:p>
            <a:r>
              <a:rPr lang="en-US" altLang="zh-TW" dirty="0"/>
              <a:t>For ASUS, computation of the cash flow-to-net income ratio is as follows: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49</a:t>
            </a:fld>
            <a:endParaRPr lang="zh-TW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Cash Flow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1" y="3189840"/>
            <a:ext cx="7431436" cy="119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1" y="4651141"/>
            <a:ext cx="7624754" cy="103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0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Who Uses Financial Statement Analysis?</a:t>
            </a:r>
          </a:p>
          <a:p>
            <a:pPr lvl="1"/>
            <a:r>
              <a:rPr lang="en-US" altLang="zh-TW" dirty="0"/>
              <a:t>Investors  </a:t>
            </a:r>
          </a:p>
          <a:p>
            <a:pPr lvl="1"/>
            <a:r>
              <a:rPr lang="en-US" altLang="zh-TW" dirty="0"/>
              <a:t>Creditors</a:t>
            </a:r>
          </a:p>
          <a:p>
            <a:pPr lvl="1"/>
            <a:r>
              <a:rPr lang="en-US" altLang="zh-TW" dirty="0"/>
              <a:t>Management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Financial Statement Analysis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75" y="2989285"/>
            <a:ext cx="3904192" cy="260279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25130" y="63485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LO1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9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Cash Flow Adequacy</a:t>
            </a:r>
          </a:p>
          <a:p>
            <a:pPr lvl="1"/>
            <a:r>
              <a:rPr lang="en-US" altLang="zh-TW" dirty="0"/>
              <a:t>Cash from operations divided by expenditures for fixed asset additions and acquisitions of new business.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50</a:t>
            </a:fld>
            <a:endParaRPr lang="zh-TW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Cash Flow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135187" y="2961534"/>
            <a:ext cx="4638675" cy="990600"/>
            <a:chOff x="1904999" y="2514600"/>
            <a:chExt cx="4638675" cy="990600"/>
          </a:xfrm>
        </p:grpSpPr>
        <p:sp>
          <p:nvSpPr>
            <p:cNvPr id="16" name="矩形 15"/>
            <p:cNvSpPr/>
            <p:nvPr/>
          </p:nvSpPr>
          <p:spPr>
            <a:xfrm>
              <a:off x="1904999" y="2514600"/>
              <a:ext cx="4638675" cy="990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" name="Group 4"/>
            <p:cNvGrpSpPr>
              <a:grpSpLocks/>
            </p:cNvGrpSpPr>
            <p:nvPr/>
          </p:nvGrpSpPr>
          <p:grpSpPr bwMode="auto">
            <a:xfrm>
              <a:off x="2190751" y="2614613"/>
              <a:ext cx="4138613" cy="784225"/>
              <a:chOff x="1620" y="1935"/>
              <a:chExt cx="2607" cy="494"/>
            </a:xfrm>
          </p:grpSpPr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1620" y="1935"/>
                <a:ext cx="2607" cy="49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Cash Flow from Operations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Cash Paid for Capital Expenditures</a:t>
                </a:r>
              </a:p>
            </p:txBody>
          </p:sp>
          <p:sp>
            <p:nvSpPr>
              <p:cNvPr id="19" name="Line 6"/>
              <p:cNvSpPr>
                <a:spLocks noChangeShapeType="1"/>
              </p:cNvSpPr>
              <p:nvPr/>
            </p:nvSpPr>
            <p:spPr bwMode="auto">
              <a:xfrm>
                <a:off x="1632" y="2192"/>
                <a:ext cx="24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19" y="4055501"/>
            <a:ext cx="7605887" cy="225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4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The numbers below are for Club Zero Company.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Using these numbers, compute the following ratio values.</a:t>
            </a:r>
          </a:p>
          <a:p>
            <a:pPr>
              <a:buNone/>
            </a:pPr>
            <a:endParaRPr lang="zh-TW" altLang="en-US" b="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51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4" y="2138422"/>
            <a:ext cx="8139112" cy="1011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Cash flow-to-net income ratio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Cash flow adequacy ratio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2" y="2051674"/>
            <a:ext cx="8210531" cy="634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4114800" y="2088053"/>
            <a:ext cx="191348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15840" y="2402832"/>
            <a:ext cx="191348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419862" y="2088053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420902" y="2402832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637864" y="2235442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2" y="3284247"/>
            <a:ext cx="8210531" cy="678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矩形 51"/>
          <p:cNvSpPr/>
          <p:nvPr/>
        </p:nvSpPr>
        <p:spPr>
          <a:xfrm>
            <a:off x="4114800" y="3371770"/>
            <a:ext cx="191244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115840" y="3686549"/>
            <a:ext cx="191244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418822" y="3362935"/>
            <a:ext cx="90023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419862" y="3677714"/>
            <a:ext cx="90023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7637864" y="3547594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2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04" y="1465263"/>
            <a:ext cx="5640529" cy="471170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53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Summary of Ratios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37744" y="5987019"/>
            <a:ext cx="17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Arial" charset="0"/>
                <a:ea typeface="Arial" charset="0"/>
                <a:cs typeface="Arial" charset="0"/>
              </a:rPr>
              <a:t>Exhibit 14.13</a:t>
            </a:r>
            <a:endParaRPr kumimoji="1" lang="zh-TW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40" y="1465263"/>
            <a:ext cx="5878657" cy="471170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386E-2E42-49D8-8C02-8CA978E96E05}" type="slidenum">
              <a:rPr lang="zh-TW" altLang="en-US" smtClean="0"/>
              <a:pPr/>
              <a:t>54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Summary of Ratios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86287" y="5987019"/>
            <a:ext cx="17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Arial" charset="0"/>
                <a:ea typeface="Arial" charset="0"/>
                <a:cs typeface="Arial" charset="0"/>
              </a:rPr>
              <a:t>Exhibit 14.13</a:t>
            </a:r>
            <a:endParaRPr kumimoji="1" lang="zh-TW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8149" y="6403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LO3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6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55</a:t>
            </a:fld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DuPont Framework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systematic approach for breaking down return on equity to three ratios.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69576" y="93246"/>
            <a:ext cx="20697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DuPont Framework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10451" y="79726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87" y="2573261"/>
            <a:ext cx="8318693" cy="290627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55601" y="580763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14.14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04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DuPont analysis of ASUS’s ROE for 2014 and 2015 is as follow: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56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DuPont Framework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14497" y="64548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77" y="2339547"/>
            <a:ext cx="7426521" cy="375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1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The following numbers are from the financial statements of Shelley Company.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Using these numbers, compute the following DuPont framework ratio values.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57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52" y="2534973"/>
            <a:ext cx="8258764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8414497" y="64548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8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Return on equity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Return on sales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58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9" y="2544012"/>
            <a:ext cx="8206489" cy="661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矩形 53"/>
          <p:cNvSpPr/>
          <p:nvPr/>
        </p:nvSpPr>
        <p:spPr>
          <a:xfrm>
            <a:off x="3067093" y="2601855"/>
            <a:ext cx="2810893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68133" y="2916634"/>
            <a:ext cx="2810893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9" y="3749709"/>
            <a:ext cx="8198884" cy="646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矩形 46"/>
          <p:cNvSpPr/>
          <p:nvPr/>
        </p:nvSpPr>
        <p:spPr>
          <a:xfrm>
            <a:off x="6410118" y="2594046"/>
            <a:ext cx="1048000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411158" y="2908825"/>
            <a:ext cx="1048000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872155" y="2765398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884475" y="3781538"/>
            <a:ext cx="113524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885515" y="4096317"/>
            <a:ext cx="113524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526065" y="3781538"/>
            <a:ext cx="90023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527105" y="4096317"/>
            <a:ext cx="900238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7909743" y="3997203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414497" y="64548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7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2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Solution</a:t>
            </a:r>
            <a:endParaRPr lang="en-US" altLang="zh-TW" dirty="0">
              <a:solidFill>
                <a:srgbClr val="E17F44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Asset turnover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Assets-to-equity ratio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59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7" y="2561924"/>
            <a:ext cx="8191758" cy="644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Yourself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772151" y="2606529"/>
            <a:ext cx="164757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73191" y="2931941"/>
            <a:ext cx="164757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678337" y="2606529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679377" y="2931941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3" y="3748515"/>
            <a:ext cx="8176588" cy="644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矩形 48"/>
          <p:cNvSpPr/>
          <p:nvPr/>
        </p:nvSpPr>
        <p:spPr>
          <a:xfrm>
            <a:off x="8043564" y="2776037"/>
            <a:ext cx="82642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739212" y="3779150"/>
            <a:ext cx="164861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740252" y="4115195"/>
            <a:ext cx="164861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677748" y="3793800"/>
            <a:ext cx="79511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678788" y="4108579"/>
            <a:ext cx="795114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8054197" y="3975276"/>
            <a:ext cx="719220" cy="237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414497" y="64548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LO4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3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2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/>
          </a:p>
          <a:p>
            <a:fld id="{D653AA2B-43EB-45A7-9BA5-5DF14A416DA3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Vertical Analysis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Also called </a:t>
            </a:r>
            <a:r>
              <a:rPr lang="en-US" altLang="zh-TW" b="1" dirty="0">
                <a:solidFill>
                  <a:srgbClr val="E17F44"/>
                </a:solidFill>
              </a:rPr>
              <a:t>common-size financial statements.</a:t>
            </a:r>
          </a:p>
          <a:p>
            <a:r>
              <a:rPr lang="en-US" altLang="zh-TW" dirty="0"/>
              <a:t>Show all amounts for a given period as a percentage of sales for that period in the case of a common-size statement of comprehensive income.</a:t>
            </a:r>
          </a:p>
          <a:p>
            <a:r>
              <a:rPr lang="en-US" altLang="zh-TW" dirty="0"/>
              <a:t>Show all amounts for a given period as a percentage of total assets for that period in the case of a common-size balance sheet.</a:t>
            </a:r>
            <a:endParaRPr lang="en-US" altLang="zh-TW" dirty="0">
              <a:solidFill>
                <a:srgbClr val="55AADF"/>
              </a:solidFill>
            </a:endParaRPr>
          </a:p>
          <a:p>
            <a:endParaRPr lang="en-US" altLang="zh-TW" dirty="0">
              <a:solidFill>
                <a:srgbClr val="55AAD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9720" y="87120"/>
            <a:ext cx="3347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Vertical and Horizontal Analyses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11556" y="79719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60</a:t>
            </a:fld>
            <a:endParaRPr lang="zh-TW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Potential Pitfalls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Financial Statements Don’t Contain All Information</a:t>
            </a:r>
          </a:p>
          <a:p>
            <a:r>
              <a:rPr lang="en-US" altLang="zh-TW" dirty="0"/>
              <a:t>Lack of Comparability</a:t>
            </a:r>
          </a:p>
          <a:p>
            <a:r>
              <a:rPr lang="en-US" altLang="zh-TW" dirty="0"/>
              <a:t>Search for the Smoking Gun</a:t>
            </a:r>
          </a:p>
          <a:p>
            <a:r>
              <a:rPr lang="en-US" altLang="zh-TW" dirty="0"/>
              <a:t>Anchoring, Adjustment, and Timeliness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7359537" y="107798"/>
            <a:ext cx="1784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Potential Pitfalls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413636" y="80069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6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355601" y="1401122"/>
            <a:ext cx="8415866" cy="47122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Common-Size Balance Sheets for ASUS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Vertical Analysis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418510" y="64516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12281" y="580763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14.3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88" y="1843322"/>
            <a:ext cx="5583886" cy="4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674222" y="3481183"/>
            <a:ext cx="2165785" cy="265602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832529" y="3097595"/>
            <a:ext cx="236718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Analysis Across Periods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4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11" y="2165710"/>
            <a:ext cx="6656563" cy="406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Common-Size Balance Sheets for ASUS</a:t>
            </a:r>
          </a:p>
          <a:p>
            <a:pPr marL="0" indent="0">
              <a:buNone/>
            </a:pPr>
            <a:endParaRPr lang="en-US" altLang="zh-TW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Vertical Analysis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03694" y="580763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14.3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0121" y="2014543"/>
            <a:ext cx="268784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Analysis Across Companies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64966" y="2532485"/>
            <a:ext cx="410197" cy="364447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772207" y="2532485"/>
            <a:ext cx="410197" cy="364447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18510" y="64516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E17F44"/>
                </a:solidFill>
              </a:rPr>
              <a:t>Common-Size Statements of Comprehensive Income      for ASUS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  <a:p>
            <a:pPr>
              <a:defRPr/>
            </a:pPr>
            <a:fld id="{D653AA2B-43EB-45A7-9BA5-5DF14A416DA3}" type="slidenum">
              <a:rPr lang="en-US" altLang="zh-TW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Vertical Analysis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44371" y="580763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Exhibit 14.4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50" y="2156432"/>
            <a:ext cx="6049617" cy="375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8418510" y="64516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LO2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自訂 4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8279</TotalTime>
  <Words>1475</Words>
  <Application>Microsoft Office PowerPoint</Application>
  <PresentationFormat>On-screen Show (4:3)</PresentationFormat>
  <Paragraphs>522</Paragraphs>
  <Slides>60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微軟正黑體</vt:lpstr>
      <vt:lpstr>MS UI Gothic</vt:lpstr>
      <vt:lpstr>新細明體</vt:lpstr>
      <vt:lpstr>Arial</vt:lpstr>
      <vt:lpstr>Calibri</vt:lpstr>
      <vt:lpstr>Franklin Gothic Book</vt:lpstr>
      <vt:lpstr>Franklin Gothic Medium</vt:lpstr>
      <vt:lpstr>Franklin Gothic Medium Cond</vt:lpstr>
      <vt:lpstr>Segoe UI Black</vt:lpstr>
      <vt:lpstr>Wingdings</vt:lpstr>
      <vt:lpstr>Office 佈景主題</vt:lpstr>
      <vt:lpstr>PowerPoint Presentation</vt:lpstr>
      <vt:lpstr>Analyzing Financial Statements</vt:lpstr>
      <vt:lpstr>Financial Statement Analysis</vt:lpstr>
      <vt:lpstr>Financial Statement Analysis</vt:lpstr>
      <vt:lpstr>Financial Statement Analysis</vt:lpstr>
      <vt:lpstr>Vertical Analysis</vt:lpstr>
      <vt:lpstr>Vertical Analysis</vt:lpstr>
      <vt:lpstr>Vertical Analysis</vt:lpstr>
      <vt:lpstr>Vertical Analysis</vt:lpstr>
      <vt:lpstr>Horizontal Analysis</vt:lpstr>
      <vt:lpstr>Horizontal Analysis</vt:lpstr>
      <vt:lpstr>Horizontal Analysis</vt:lpstr>
      <vt:lpstr>Horizontal Analysis</vt:lpstr>
      <vt:lpstr>Quiz Yourself</vt:lpstr>
      <vt:lpstr>Quiz Yourself</vt:lpstr>
      <vt:lpstr>Liquidity and Efficiency</vt:lpstr>
      <vt:lpstr>Liquidity and Efficiency</vt:lpstr>
      <vt:lpstr>Liquidity and Efficiency</vt:lpstr>
      <vt:lpstr>Liquidity and Efficiency</vt:lpstr>
      <vt:lpstr>Liquidity and Efficiency</vt:lpstr>
      <vt:lpstr>Liquidity and Efficiency</vt:lpstr>
      <vt:lpstr>Liquidity and Efficiency</vt:lpstr>
      <vt:lpstr>Liquidity and Efficiency</vt:lpstr>
      <vt:lpstr>Quiz Yourself</vt:lpstr>
      <vt:lpstr>Quiz Yourself</vt:lpstr>
      <vt:lpstr>Quiz Yourself</vt:lpstr>
      <vt:lpstr>Quiz Yourself</vt:lpstr>
      <vt:lpstr>Solvency</vt:lpstr>
      <vt:lpstr>Solvency</vt:lpstr>
      <vt:lpstr>Solvency</vt:lpstr>
      <vt:lpstr>Solvency</vt:lpstr>
      <vt:lpstr>Quiz Yourself</vt:lpstr>
      <vt:lpstr>Quiz Yourself</vt:lpstr>
      <vt:lpstr>Quiz Yourself</vt:lpstr>
      <vt:lpstr>Profitability</vt:lpstr>
      <vt:lpstr>Profitability</vt:lpstr>
      <vt:lpstr>Profitability</vt:lpstr>
      <vt:lpstr>Profitability</vt:lpstr>
      <vt:lpstr>Profitability</vt:lpstr>
      <vt:lpstr>Profitability</vt:lpstr>
      <vt:lpstr>Profitability</vt:lpstr>
      <vt:lpstr>Financial Ratio and the Relationship</vt:lpstr>
      <vt:lpstr>Financial Ratio and the Relationship</vt:lpstr>
      <vt:lpstr>Quiz Yourself</vt:lpstr>
      <vt:lpstr>Quiz Yourself</vt:lpstr>
      <vt:lpstr>Quiz Yourself</vt:lpstr>
      <vt:lpstr>Cash Flow</vt:lpstr>
      <vt:lpstr>Cash Flow</vt:lpstr>
      <vt:lpstr>Cash Flow</vt:lpstr>
      <vt:lpstr>Cash Flow</vt:lpstr>
      <vt:lpstr>Quiz Yourself</vt:lpstr>
      <vt:lpstr>Quiz Yourself</vt:lpstr>
      <vt:lpstr>Summary of Ratios</vt:lpstr>
      <vt:lpstr>Summary of Ratios</vt:lpstr>
      <vt:lpstr>DuPont Framework</vt:lpstr>
      <vt:lpstr>DuPont Framework</vt:lpstr>
      <vt:lpstr>Quiz Yourself</vt:lpstr>
      <vt:lpstr>Quiz Yourself</vt:lpstr>
      <vt:lpstr>Quiz Yourself</vt:lpstr>
      <vt:lpstr>Potential Pitfalls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Controls and Cash</dc:title>
  <dc:creator>鄧雨賢</dc:creator>
  <cp:lastModifiedBy>Ong, Willie</cp:lastModifiedBy>
  <cp:revision>406</cp:revision>
  <dcterms:created xsi:type="dcterms:W3CDTF">2015-04-13T13:14:44Z</dcterms:created>
  <dcterms:modified xsi:type="dcterms:W3CDTF">2017-08-16T05:33:20Z</dcterms:modified>
</cp:coreProperties>
</file>