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2"/>
  </p:notesMasterIdLst>
  <p:handoutMasterIdLst>
    <p:handoutMasterId r:id="rId53"/>
  </p:handoutMasterIdLst>
  <p:sldIdLst>
    <p:sldId id="325" r:id="rId2"/>
    <p:sldId id="441" r:id="rId3"/>
    <p:sldId id="443" r:id="rId4"/>
    <p:sldId id="445" r:id="rId5"/>
    <p:sldId id="446" r:id="rId6"/>
    <p:sldId id="498" r:id="rId7"/>
    <p:sldId id="447" r:id="rId8"/>
    <p:sldId id="448" r:id="rId9"/>
    <p:sldId id="449" r:id="rId10"/>
    <p:sldId id="450" r:id="rId11"/>
    <p:sldId id="451" r:id="rId12"/>
    <p:sldId id="452" r:id="rId13"/>
    <p:sldId id="453" r:id="rId14"/>
    <p:sldId id="454" r:id="rId15"/>
    <p:sldId id="455" r:id="rId16"/>
    <p:sldId id="456" r:id="rId17"/>
    <p:sldId id="457" r:id="rId18"/>
    <p:sldId id="458" r:id="rId19"/>
    <p:sldId id="459" r:id="rId20"/>
    <p:sldId id="461" r:id="rId21"/>
    <p:sldId id="462" r:id="rId22"/>
    <p:sldId id="463" r:id="rId23"/>
    <p:sldId id="464" r:id="rId24"/>
    <p:sldId id="465" r:id="rId25"/>
    <p:sldId id="466" r:id="rId26"/>
    <p:sldId id="468" r:id="rId27"/>
    <p:sldId id="469" r:id="rId28"/>
    <p:sldId id="470" r:id="rId29"/>
    <p:sldId id="471" r:id="rId30"/>
    <p:sldId id="472" r:id="rId31"/>
    <p:sldId id="473" r:id="rId32"/>
    <p:sldId id="474" r:id="rId33"/>
    <p:sldId id="497" r:id="rId34"/>
    <p:sldId id="499" r:id="rId35"/>
    <p:sldId id="477" r:id="rId36"/>
    <p:sldId id="479" r:id="rId37"/>
    <p:sldId id="481" r:id="rId38"/>
    <p:sldId id="482" r:id="rId39"/>
    <p:sldId id="483" r:id="rId40"/>
    <p:sldId id="484" r:id="rId41"/>
    <p:sldId id="486" r:id="rId42"/>
    <p:sldId id="487" r:id="rId43"/>
    <p:sldId id="488" r:id="rId44"/>
    <p:sldId id="489" r:id="rId45"/>
    <p:sldId id="490" r:id="rId46"/>
    <p:sldId id="491" r:id="rId47"/>
    <p:sldId id="492" r:id="rId48"/>
    <p:sldId id="493" r:id="rId49"/>
    <p:sldId id="494" r:id="rId50"/>
    <p:sldId id="495" r:id="rId5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A203"/>
    <a:srgbClr val="F3F5CF"/>
    <a:srgbClr val="F9C2B7"/>
    <a:srgbClr val="F8DB8A"/>
    <a:srgbClr val="FFF396"/>
    <a:srgbClr val="F5A900"/>
    <a:srgbClr val="D22229"/>
    <a:srgbClr val="F9FAE8"/>
    <a:srgbClr val="F7F7F7"/>
    <a:srgbClr val="1970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70" autoAdjust="0"/>
    <p:restoredTop sz="95833"/>
  </p:normalViewPr>
  <p:slideViewPr>
    <p:cSldViewPr snapToGrid="0">
      <p:cViewPr varScale="1">
        <p:scale>
          <a:sx n="102" d="100"/>
          <a:sy n="102" d="100"/>
        </p:scale>
        <p:origin x="414" y="114"/>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5" d="100"/>
          <a:sy n="85" d="100"/>
        </p:scale>
        <p:origin x="316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7F03F8-A27C-4834-A7C4-C2FCB94B35E7}" type="slidenum">
              <a:rPr lang="zh-TW" altLang="en-US" smtClean="0"/>
              <a:t>‹#›</a:t>
            </a:fld>
            <a:endParaRPr lang="zh-TW" altLang="en-US"/>
          </a:p>
        </p:txBody>
      </p:sp>
      <p:sp>
        <p:nvSpPr>
          <p:cNvPr id="6" name="日期版面配置區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642C51-97AE-4065-8CED-983C57580262}" type="datetimeFigureOut">
              <a:rPr lang="zh-TW" altLang="en-US" smtClean="0"/>
              <a:t>2017/8/11</a:t>
            </a:fld>
            <a:endParaRPr lang="zh-TW" altLang="en-US"/>
          </a:p>
        </p:txBody>
      </p:sp>
    </p:spTree>
    <p:extLst>
      <p:ext uri="{BB962C8B-B14F-4D97-AF65-F5344CB8AC3E}">
        <p14:creationId xmlns:p14="http://schemas.microsoft.com/office/powerpoint/2010/main" val="3212035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505BCC-1EEB-4EB9-82AC-13C9F3F02B73}" type="datetimeFigureOut">
              <a:rPr lang="zh-TW" altLang="en-US" smtClean="0"/>
              <a:t>2017/8/11</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62812-1337-4CB4-A3D5-E4E5209A0AEB}" type="slidenum">
              <a:rPr lang="zh-TW" altLang="en-US" smtClean="0"/>
              <a:t>‹#›</a:t>
            </a:fld>
            <a:endParaRPr lang="zh-TW" altLang="en-US"/>
          </a:p>
        </p:txBody>
      </p:sp>
    </p:spTree>
    <p:extLst>
      <p:ext uri="{BB962C8B-B14F-4D97-AF65-F5344CB8AC3E}">
        <p14:creationId xmlns:p14="http://schemas.microsoft.com/office/powerpoint/2010/main" val="2668746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8F662812-1337-4CB4-A3D5-E4E5209A0AEB}" type="slidenum">
              <a:rPr lang="zh-TW" altLang="en-US" smtClean="0"/>
              <a:t>3</a:t>
            </a:fld>
            <a:endParaRPr lang="zh-TW" altLang="en-US"/>
          </a:p>
        </p:txBody>
      </p:sp>
    </p:spTree>
    <p:extLst>
      <p:ext uri="{BB962C8B-B14F-4D97-AF65-F5344CB8AC3E}">
        <p14:creationId xmlns:p14="http://schemas.microsoft.com/office/powerpoint/2010/main" val="2756224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D3969713-26BC-4CEB-9F1C-9E8B42D5F7B0}" type="slidenum">
              <a:rPr lang="zh-TW" altLang="en-US" smtClean="0"/>
              <a:pPr/>
              <a:t>4</a:t>
            </a:fld>
            <a:endParaRPr lang="zh-TW" altLang="en-US"/>
          </a:p>
        </p:txBody>
      </p:sp>
    </p:spTree>
    <p:extLst>
      <p:ext uri="{BB962C8B-B14F-4D97-AF65-F5344CB8AC3E}">
        <p14:creationId xmlns:p14="http://schemas.microsoft.com/office/powerpoint/2010/main" val="2972995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8F662812-1337-4CB4-A3D5-E4E5209A0AEB}" type="slidenum">
              <a:rPr lang="zh-TW" altLang="en-US" smtClean="0"/>
              <a:t>6</a:t>
            </a:fld>
            <a:endParaRPr lang="zh-TW" altLang="en-US"/>
          </a:p>
        </p:txBody>
      </p:sp>
    </p:spTree>
    <p:extLst>
      <p:ext uri="{BB962C8B-B14F-4D97-AF65-F5344CB8AC3E}">
        <p14:creationId xmlns:p14="http://schemas.microsoft.com/office/powerpoint/2010/main" val="3187568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1917025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3525646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1691187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標題投影片">
    <p:bg>
      <p:bgPr>
        <a:solidFill>
          <a:srgbClr val="197088"/>
        </a:solid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2221707" y="298247"/>
            <a:ext cx="5747543" cy="1174954"/>
          </a:xfrm>
        </p:spPr>
        <p:txBody>
          <a:bodyPr anchor="ctr">
            <a:normAutofit/>
          </a:bodyPr>
          <a:lstStyle>
            <a:lvl1pPr algn="ctr">
              <a:defRPr sz="3000">
                <a:latin typeface="Franklin Gothic Medium Cond" panose="020B0606030402020204" pitchFamily="34" charset="0"/>
              </a:defRPr>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A11386E-2E42-49D8-8C02-8CA978E96E05}" type="slidenum">
              <a:rPr lang="zh-TW" altLang="en-US" smtClean="0"/>
              <a:t>‹#›</a:t>
            </a:fld>
            <a:endParaRPr lang="zh-TW" altLang="en-US"/>
          </a:p>
        </p:txBody>
      </p:sp>
      <p:sp>
        <p:nvSpPr>
          <p:cNvPr id="8" name="矩形 7"/>
          <p:cNvSpPr/>
          <p:nvPr userDrawn="1"/>
        </p:nvSpPr>
        <p:spPr>
          <a:xfrm>
            <a:off x="1" y="-9524"/>
            <a:ext cx="1701799" cy="1711324"/>
          </a:xfrm>
          <a:custGeom>
            <a:avLst/>
            <a:gdLst>
              <a:gd name="connsiteX0" fmla="*/ 0 w 3095625"/>
              <a:gd name="connsiteY0" fmla="*/ 0 h 3143250"/>
              <a:gd name="connsiteX1" fmla="*/ 3095625 w 3095625"/>
              <a:gd name="connsiteY1" fmla="*/ 0 h 3143250"/>
              <a:gd name="connsiteX2" fmla="*/ 3095625 w 3095625"/>
              <a:gd name="connsiteY2" fmla="*/ 3143250 h 3143250"/>
              <a:gd name="connsiteX3" fmla="*/ 0 w 3095625"/>
              <a:gd name="connsiteY3" fmla="*/ 3143250 h 3143250"/>
              <a:gd name="connsiteX4" fmla="*/ 0 w 3095625"/>
              <a:gd name="connsiteY4" fmla="*/ 0 h 3143250"/>
              <a:gd name="connsiteX0" fmla="*/ 0 w 3095625"/>
              <a:gd name="connsiteY0" fmla="*/ 0 h 3143250"/>
              <a:gd name="connsiteX1" fmla="*/ 2533650 w 3095625"/>
              <a:gd name="connsiteY1" fmla="*/ 0 h 3143250"/>
              <a:gd name="connsiteX2" fmla="*/ 3095625 w 3095625"/>
              <a:gd name="connsiteY2" fmla="*/ 3143250 h 3143250"/>
              <a:gd name="connsiteX3" fmla="*/ 0 w 3095625"/>
              <a:gd name="connsiteY3" fmla="*/ 3143250 h 3143250"/>
              <a:gd name="connsiteX4" fmla="*/ 0 w 3095625"/>
              <a:gd name="connsiteY4" fmla="*/ 0 h 3143250"/>
              <a:gd name="connsiteX0" fmla="*/ 0 w 3219450"/>
              <a:gd name="connsiteY0" fmla="*/ 0 h 3238500"/>
              <a:gd name="connsiteX1" fmla="*/ 2533650 w 3219450"/>
              <a:gd name="connsiteY1" fmla="*/ 0 h 3238500"/>
              <a:gd name="connsiteX2" fmla="*/ 3219450 w 3219450"/>
              <a:gd name="connsiteY2" fmla="*/ 3238500 h 3238500"/>
              <a:gd name="connsiteX3" fmla="*/ 0 w 3219450"/>
              <a:gd name="connsiteY3" fmla="*/ 3143250 h 3238500"/>
              <a:gd name="connsiteX4" fmla="*/ 0 w 3219450"/>
              <a:gd name="connsiteY4" fmla="*/ 0 h 3238500"/>
              <a:gd name="connsiteX0" fmla="*/ 0 w 3219450"/>
              <a:gd name="connsiteY0" fmla="*/ 21590 h 3260090"/>
              <a:gd name="connsiteX1" fmla="*/ 2933700 w 3219450"/>
              <a:gd name="connsiteY1" fmla="*/ 0 h 3260090"/>
              <a:gd name="connsiteX2" fmla="*/ 3219450 w 3219450"/>
              <a:gd name="connsiteY2" fmla="*/ 3260090 h 3260090"/>
              <a:gd name="connsiteX3" fmla="*/ 0 w 3219450"/>
              <a:gd name="connsiteY3" fmla="*/ 3164840 h 3260090"/>
              <a:gd name="connsiteX4" fmla="*/ 0 w 3219450"/>
              <a:gd name="connsiteY4" fmla="*/ 21590 h 3260090"/>
              <a:gd name="connsiteX0" fmla="*/ 0 w 3219450"/>
              <a:gd name="connsiteY0" fmla="*/ 0 h 3238500"/>
              <a:gd name="connsiteX1" fmla="*/ 2933700 w 3219450"/>
              <a:gd name="connsiteY1" fmla="*/ 10795 h 3238500"/>
              <a:gd name="connsiteX2" fmla="*/ 3219450 w 3219450"/>
              <a:gd name="connsiteY2" fmla="*/ 3238500 h 3238500"/>
              <a:gd name="connsiteX3" fmla="*/ 0 w 3219450"/>
              <a:gd name="connsiteY3" fmla="*/ 3143250 h 3238500"/>
              <a:gd name="connsiteX4" fmla="*/ 0 w 3219450"/>
              <a:gd name="connsiteY4" fmla="*/ 0 h 3238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9450" h="3238500">
                <a:moveTo>
                  <a:pt x="0" y="0"/>
                </a:moveTo>
                <a:lnTo>
                  <a:pt x="2933700" y="10795"/>
                </a:lnTo>
                <a:lnTo>
                  <a:pt x="3219450" y="3238500"/>
                </a:lnTo>
                <a:lnTo>
                  <a:pt x="0" y="3143250"/>
                </a:lnTo>
                <a:lnTo>
                  <a:pt x="0" y="0"/>
                </a:lnTo>
                <a:close/>
              </a:path>
            </a:pathLst>
          </a:custGeom>
          <a:solidFill>
            <a:srgbClr val="8E5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3" name="五邊形 2"/>
          <p:cNvSpPr/>
          <p:nvPr userDrawn="1"/>
        </p:nvSpPr>
        <p:spPr>
          <a:xfrm>
            <a:off x="0" y="1854200"/>
            <a:ext cx="8928100" cy="4502150"/>
          </a:xfrm>
          <a:prstGeom prst="homePlate">
            <a:avLst/>
          </a:prstGeom>
          <a:solidFill>
            <a:srgbClr val="FFF9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a:p>
        </p:txBody>
      </p:sp>
      <p:sp>
        <p:nvSpPr>
          <p:cNvPr id="11" name="文字方塊 10"/>
          <p:cNvSpPr txBox="1"/>
          <p:nvPr userDrawn="1"/>
        </p:nvSpPr>
        <p:spPr>
          <a:xfrm>
            <a:off x="317369" y="374445"/>
            <a:ext cx="1185863" cy="369332"/>
          </a:xfrm>
          <a:prstGeom prst="rect">
            <a:avLst/>
          </a:prstGeom>
          <a:noFill/>
        </p:spPr>
        <p:txBody>
          <a:bodyPr wrap="square" rtlCol="0">
            <a:spAutoFit/>
          </a:bodyPr>
          <a:lstStyle/>
          <a:p>
            <a:r>
              <a:rPr lang="en-US" altLang="zh-TW" sz="1800" b="0" dirty="0">
                <a:solidFill>
                  <a:schemeClr val="bg1"/>
                </a:solidFill>
              </a:rPr>
              <a:t>CHAPTER</a:t>
            </a:r>
            <a:endParaRPr lang="zh-TW" altLang="en-US" sz="1200" b="0" dirty="0">
              <a:solidFill>
                <a:schemeClr val="bg1"/>
              </a:solidFill>
            </a:endParaRPr>
          </a:p>
        </p:txBody>
      </p:sp>
      <p:sp>
        <p:nvSpPr>
          <p:cNvPr id="12" name="文字方塊 11"/>
          <p:cNvSpPr txBox="1"/>
          <p:nvPr userDrawn="1"/>
        </p:nvSpPr>
        <p:spPr>
          <a:xfrm>
            <a:off x="177669" y="619121"/>
            <a:ext cx="1193006" cy="854080"/>
          </a:xfrm>
          <a:prstGeom prst="rect">
            <a:avLst/>
          </a:prstGeom>
          <a:noFill/>
          <a:ln>
            <a:noFill/>
          </a:ln>
        </p:spPr>
        <p:txBody>
          <a:bodyPr wrap="square" rtlCol="0">
            <a:spAutoFit/>
          </a:bodyPr>
          <a:lstStyle/>
          <a:p>
            <a:pPr algn="ctr"/>
            <a:r>
              <a:rPr lang="en-US" altLang="zh-TW" sz="5000" b="1" dirty="0">
                <a:solidFill>
                  <a:schemeClr val="bg1"/>
                </a:solidFill>
                <a:latin typeface="Franklin Gothic Medium Cond" panose="020B0606030402020204" pitchFamily="34" charset="0"/>
                <a:ea typeface="MS UI Gothic" panose="020B0600070205080204" pitchFamily="34" charset="-128"/>
              </a:rPr>
              <a:t>2</a:t>
            </a:r>
            <a:endParaRPr lang="zh-TW" altLang="en-US" sz="5000" b="1" dirty="0">
              <a:solidFill>
                <a:schemeClr val="bg1"/>
              </a:solidFill>
              <a:latin typeface="Franklin Gothic Medium Cond" panose="020B0606030402020204" pitchFamily="34" charset="0"/>
              <a:ea typeface="MS UI Gothic" panose="020B0600070205080204" pitchFamily="34" charset="-128"/>
            </a:endParaRPr>
          </a:p>
        </p:txBody>
      </p:sp>
    </p:spTree>
    <p:extLst>
      <p:ext uri="{BB962C8B-B14F-4D97-AF65-F5344CB8AC3E}">
        <p14:creationId xmlns:p14="http://schemas.microsoft.com/office/powerpoint/2010/main" val="42487633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55601" y="1464733"/>
            <a:ext cx="8415866" cy="4712230"/>
          </a:xfrm>
        </p:spPr>
        <p:txBody>
          <a:bodyPr/>
          <a:lstStyle>
            <a:lvl1pPr marL="268288" indent="-268288">
              <a:lnSpc>
                <a:spcPct val="100000"/>
              </a:lnSpc>
              <a:spcBef>
                <a:spcPts val="1200"/>
              </a:spcBef>
              <a:spcAft>
                <a:spcPts val="600"/>
              </a:spcAft>
              <a:buClr>
                <a:schemeClr val="accent2"/>
              </a:buClr>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631825" indent="-288925">
              <a:lnSpc>
                <a:spcPct val="100000"/>
              </a:lnSpc>
              <a:spcBef>
                <a:spcPts val="1200"/>
              </a:spcBef>
              <a:spcAft>
                <a:spcPts val="600"/>
              </a:spcAft>
              <a:buClr>
                <a:schemeClr val="accent2"/>
              </a:buClr>
              <a:buSzPct val="80000"/>
              <a:buFont typeface="Wingdings" panose="05000000000000000000" pitchFamily="2"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p:cNvSpPr>
            <a:spLocks noGrp="1"/>
          </p:cNvSpPr>
          <p:nvPr>
            <p:ph type="sldNum" sz="quarter" idx="12"/>
          </p:nvPr>
        </p:nvSpPr>
        <p:spPr>
          <a:xfrm>
            <a:off x="6948606" y="6356351"/>
            <a:ext cx="2057400" cy="365125"/>
          </a:xfrm>
        </p:spPr>
        <p:txBody>
          <a:bodyPr/>
          <a:lstStyle>
            <a:lvl1pPr>
              <a:defRPr sz="900"/>
            </a:lvl1pPr>
          </a:lstStyle>
          <a:p>
            <a:fld id="{DA11386E-2E42-49D8-8C02-8CA978E96E05}" type="slidenum">
              <a:rPr lang="zh-TW" altLang="en-US" smtClean="0"/>
              <a:pPr/>
              <a:t>‹#›</a:t>
            </a:fld>
            <a:endParaRPr lang="zh-TW" altLang="en-US" dirty="0"/>
          </a:p>
        </p:txBody>
      </p:sp>
      <p:cxnSp>
        <p:nvCxnSpPr>
          <p:cNvPr id="8" name="直線接點 7"/>
          <p:cNvCxnSpPr/>
          <p:nvPr userDrawn="1"/>
        </p:nvCxnSpPr>
        <p:spPr>
          <a:xfrm>
            <a:off x="0" y="1185333"/>
            <a:ext cx="9144000" cy="0"/>
          </a:xfrm>
          <a:prstGeom prst="line">
            <a:avLst/>
          </a:prstGeom>
          <a:ln w="57150">
            <a:solidFill>
              <a:srgbClr val="197088"/>
            </a:solidFill>
          </a:ln>
        </p:spPr>
        <p:style>
          <a:lnRef idx="1">
            <a:schemeClr val="accent1"/>
          </a:lnRef>
          <a:fillRef idx="0">
            <a:schemeClr val="accent1"/>
          </a:fillRef>
          <a:effectRef idx="0">
            <a:schemeClr val="accent1"/>
          </a:effectRef>
          <a:fontRef idx="minor">
            <a:schemeClr val="tx1"/>
          </a:fontRef>
        </p:style>
      </p:cxnSp>
      <p:sp>
        <p:nvSpPr>
          <p:cNvPr id="11" name="標題 1"/>
          <p:cNvSpPr>
            <a:spLocks noGrp="1"/>
          </p:cNvSpPr>
          <p:nvPr>
            <p:ph type="title"/>
          </p:nvPr>
        </p:nvSpPr>
        <p:spPr>
          <a:xfrm>
            <a:off x="355601" y="245531"/>
            <a:ext cx="8159749" cy="677333"/>
          </a:xfrm>
          <a:noFill/>
        </p:spPr>
        <p:txBody>
          <a:bodyPr>
            <a:normAutofit/>
          </a:bodyPr>
          <a:lstStyle>
            <a:lvl1pPr>
              <a:defRPr sz="3000" b="1">
                <a:solidFill>
                  <a:srgbClr val="CC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12" name="剪去單一角落矩形 11"/>
          <p:cNvSpPr/>
          <p:nvPr userDrawn="1"/>
        </p:nvSpPr>
        <p:spPr>
          <a:xfrm flipH="1">
            <a:off x="8559801" y="245531"/>
            <a:ext cx="584200" cy="677333"/>
          </a:xfrm>
          <a:prstGeom prst="snip1Rect">
            <a:avLst/>
          </a:prstGeom>
          <a:solidFill>
            <a:srgbClr val="8E52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a:p>
        </p:txBody>
      </p:sp>
      <p:sp>
        <p:nvSpPr>
          <p:cNvPr id="7"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2015 </a:t>
            </a:r>
            <a:r>
              <a:rPr lang="en-US" altLang="zh-TW" sz="1000" dirty="0" err="1">
                <a:solidFill>
                  <a:srgbClr val="000000"/>
                </a:solidFill>
                <a:ea typeface="新細明體" charset="-120"/>
              </a:rPr>
              <a:t>Cengage</a:t>
            </a:r>
            <a:r>
              <a:rPr lang="en-US" altLang="zh-TW" sz="1000" dirty="0">
                <a:solidFill>
                  <a:srgbClr val="000000"/>
                </a:solidFill>
                <a:ea typeface="新細明體" charset="-120"/>
              </a:rPr>
              <a:t>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746735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55601" y="1464733"/>
            <a:ext cx="8415866" cy="4712230"/>
          </a:xfrm>
        </p:spPr>
        <p:txBody>
          <a:bodyPr/>
          <a:lstStyle>
            <a:lvl1pPr marL="268288" indent="-268288">
              <a:lnSpc>
                <a:spcPct val="100000"/>
              </a:lnSpc>
              <a:spcBef>
                <a:spcPts val="1200"/>
              </a:spcBef>
              <a:spcAft>
                <a:spcPts val="600"/>
              </a:spcAft>
              <a:buClr>
                <a:schemeClr val="accent2"/>
              </a:buClr>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631825" indent="-288925">
              <a:lnSpc>
                <a:spcPct val="100000"/>
              </a:lnSpc>
              <a:spcBef>
                <a:spcPts val="1200"/>
              </a:spcBef>
              <a:spcAft>
                <a:spcPts val="600"/>
              </a:spcAft>
              <a:buClr>
                <a:schemeClr val="accent2"/>
              </a:buClr>
              <a:buSzPct val="80000"/>
              <a:buFont typeface="Wingdings" panose="05000000000000000000" pitchFamily="2"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p:cNvSpPr>
            <a:spLocks noGrp="1"/>
          </p:cNvSpPr>
          <p:nvPr>
            <p:ph type="sldNum" sz="quarter" idx="12"/>
          </p:nvPr>
        </p:nvSpPr>
        <p:spPr>
          <a:xfrm>
            <a:off x="6948606" y="6356351"/>
            <a:ext cx="2057400" cy="365125"/>
          </a:xfrm>
        </p:spPr>
        <p:txBody>
          <a:bodyPr/>
          <a:lstStyle>
            <a:lvl1pPr>
              <a:defRPr sz="900"/>
            </a:lvl1pPr>
          </a:lstStyle>
          <a:p>
            <a:fld id="{DA11386E-2E42-49D8-8C02-8CA978E96E05}" type="slidenum">
              <a:rPr lang="zh-TW" altLang="en-US" smtClean="0"/>
              <a:pPr/>
              <a:t>‹#›</a:t>
            </a:fld>
            <a:endParaRPr lang="zh-TW" altLang="en-US" dirty="0"/>
          </a:p>
        </p:txBody>
      </p:sp>
      <p:cxnSp>
        <p:nvCxnSpPr>
          <p:cNvPr id="8" name="直線接點 7"/>
          <p:cNvCxnSpPr/>
          <p:nvPr userDrawn="1"/>
        </p:nvCxnSpPr>
        <p:spPr>
          <a:xfrm>
            <a:off x="0" y="1185333"/>
            <a:ext cx="9144000" cy="0"/>
          </a:xfrm>
          <a:prstGeom prst="line">
            <a:avLst/>
          </a:prstGeom>
          <a:ln w="57150">
            <a:solidFill>
              <a:srgbClr val="197088"/>
            </a:solidFill>
          </a:ln>
        </p:spPr>
        <p:style>
          <a:lnRef idx="1">
            <a:schemeClr val="accent1"/>
          </a:lnRef>
          <a:fillRef idx="0">
            <a:schemeClr val="accent1"/>
          </a:fillRef>
          <a:effectRef idx="0">
            <a:schemeClr val="accent1"/>
          </a:effectRef>
          <a:fontRef idx="minor">
            <a:schemeClr val="tx1"/>
          </a:fontRef>
        </p:style>
      </p:cxnSp>
      <p:sp>
        <p:nvSpPr>
          <p:cNvPr id="11" name="標題 1"/>
          <p:cNvSpPr>
            <a:spLocks noGrp="1"/>
          </p:cNvSpPr>
          <p:nvPr>
            <p:ph type="title"/>
          </p:nvPr>
        </p:nvSpPr>
        <p:spPr>
          <a:xfrm>
            <a:off x="355601" y="245531"/>
            <a:ext cx="8159749" cy="677333"/>
          </a:xfrm>
          <a:noFill/>
        </p:spPr>
        <p:txBody>
          <a:bodyPr>
            <a:normAutofit/>
          </a:bodyPr>
          <a:lstStyle>
            <a:lvl1pPr>
              <a:defRPr sz="3000" b="1">
                <a:solidFill>
                  <a:srgbClr val="CC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7"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2015 </a:t>
            </a:r>
            <a:r>
              <a:rPr lang="en-US" altLang="zh-TW" sz="1000" dirty="0" err="1">
                <a:solidFill>
                  <a:srgbClr val="000000"/>
                </a:solidFill>
                <a:ea typeface="新細明體" charset="-120"/>
              </a:rPr>
              <a:t>Cengage</a:t>
            </a:r>
            <a:r>
              <a:rPr lang="en-US" altLang="zh-TW" sz="1000" dirty="0">
                <a:solidFill>
                  <a:srgbClr val="000000"/>
                </a:solidFill>
                <a:ea typeface="新細明體" charset="-120"/>
              </a:rPr>
              <a:t>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559885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標題及物件">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a:xfrm>
            <a:off x="6948603" y="6384925"/>
            <a:ext cx="2057400" cy="365125"/>
          </a:xfrm>
        </p:spPr>
        <p:txBody>
          <a:bodyPr/>
          <a:lstStyle>
            <a:lvl1pPr>
              <a:defRPr sz="900"/>
            </a:lvl1pPr>
          </a:lstStyle>
          <a:p>
            <a:fld id="{DA11386E-2E42-49D8-8C02-8CA978E96E05}" type="slidenum">
              <a:rPr lang="zh-TW" altLang="en-US" smtClean="0"/>
              <a:pPr/>
              <a:t>‹#›</a:t>
            </a:fld>
            <a:endParaRPr lang="zh-TW" altLang="en-US" dirty="0"/>
          </a:p>
        </p:txBody>
      </p:sp>
      <p:sp>
        <p:nvSpPr>
          <p:cNvPr id="7" name="標題 1"/>
          <p:cNvSpPr>
            <a:spLocks noGrp="1"/>
          </p:cNvSpPr>
          <p:nvPr>
            <p:ph type="title"/>
          </p:nvPr>
        </p:nvSpPr>
        <p:spPr>
          <a:xfrm>
            <a:off x="355601" y="550333"/>
            <a:ext cx="8159749" cy="677333"/>
          </a:xfrm>
          <a:noFill/>
        </p:spPr>
        <p:txBody>
          <a:bodyPr>
            <a:normAutofit/>
          </a:bodyPr>
          <a:lstStyle>
            <a:lvl1pPr>
              <a:defRPr sz="3000" b="1">
                <a:solidFill>
                  <a:srgbClr val="CC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4" name="五邊形 3"/>
          <p:cNvSpPr/>
          <p:nvPr userDrawn="1"/>
        </p:nvSpPr>
        <p:spPr>
          <a:xfrm flipH="1">
            <a:off x="400050" y="80426"/>
            <a:ext cx="8743950" cy="364065"/>
          </a:xfrm>
          <a:prstGeom prst="homePlat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a:p>
        </p:txBody>
      </p:sp>
      <p:cxnSp>
        <p:nvCxnSpPr>
          <p:cNvPr id="8" name="直線接點 7"/>
          <p:cNvCxnSpPr/>
          <p:nvPr userDrawn="1"/>
        </p:nvCxnSpPr>
        <p:spPr>
          <a:xfrm>
            <a:off x="0" y="1346202"/>
            <a:ext cx="9144000" cy="0"/>
          </a:xfrm>
          <a:prstGeom prst="line">
            <a:avLst/>
          </a:prstGeom>
          <a:ln w="57150">
            <a:solidFill>
              <a:srgbClr val="197088"/>
            </a:solidFill>
          </a:ln>
        </p:spPr>
        <p:style>
          <a:lnRef idx="1">
            <a:schemeClr val="accent1"/>
          </a:lnRef>
          <a:fillRef idx="0">
            <a:schemeClr val="accent1"/>
          </a:fillRef>
          <a:effectRef idx="0">
            <a:schemeClr val="accent1"/>
          </a:effectRef>
          <a:fontRef idx="minor">
            <a:schemeClr val="tx1"/>
          </a:fontRef>
        </p:style>
      </p:cxnSp>
      <p:sp>
        <p:nvSpPr>
          <p:cNvPr id="9" name="剪去單一角落矩形 8"/>
          <p:cNvSpPr/>
          <p:nvPr userDrawn="1"/>
        </p:nvSpPr>
        <p:spPr>
          <a:xfrm flipH="1">
            <a:off x="8559801" y="550331"/>
            <a:ext cx="584200" cy="677333"/>
          </a:xfrm>
          <a:prstGeom prst="snip1Rect">
            <a:avLst/>
          </a:prstGeom>
          <a:solidFill>
            <a:srgbClr val="8E52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dirty="0"/>
          </a:p>
        </p:txBody>
      </p:sp>
      <p:sp>
        <p:nvSpPr>
          <p:cNvPr id="10"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2015 </a:t>
            </a:r>
            <a:r>
              <a:rPr lang="en-US" altLang="zh-TW" sz="1000" dirty="0" err="1">
                <a:solidFill>
                  <a:srgbClr val="000000"/>
                </a:solidFill>
                <a:ea typeface="新細明體" charset="-120"/>
              </a:rPr>
              <a:t>Cengage</a:t>
            </a:r>
            <a:r>
              <a:rPr lang="en-US" altLang="zh-TW" sz="1000" dirty="0">
                <a:solidFill>
                  <a:srgbClr val="000000"/>
                </a:solidFill>
                <a:ea typeface="新細明體" charset="-120"/>
              </a:rPr>
              <a:t>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11" name="內容版面配置區 2"/>
          <p:cNvSpPr>
            <a:spLocks noGrp="1"/>
          </p:cNvSpPr>
          <p:nvPr>
            <p:ph idx="1"/>
          </p:nvPr>
        </p:nvSpPr>
        <p:spPr>
          <a:xfrm>
            <a:off x="355601" y="1464733"/>
            <a:ext cx="8415866" cy="4712230"/>
          </a:xfrm>
        </p:spPr>
        <p:txBody>
          <a:bodyPr/>
          <a:lstStyle>
            <a:lvl1pPr marL="268288" indent="-268288">
              <a:lnSpc>
                <a:spcPct val="100000"/>
              </a:lnSpc>
              <a:spcBef>
                <a:spcPts val="1200"/>
              </a:spcBef>
              <a:spcAft>
                <a:spcPts val="600"/>
              </a:spcAft>
              <a:buClr>
                <a:schemeClr val="accent2"/>
              </a:buClr>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631825" indent="-288925">
              <a:lnSpc>
                <a:spcPct val="100000"/>
              </a:lnSpc>
              <a:spcBef>
                <a:spcPts val="1200"/>
              </a:spcBef>
              <a:spcAft>
                <a:spcPts val="600"/>
              </a:spcAft>
              <a:buClr>
                <a:schemeClr val="accent2"/>
              </a:buClr>
              <a:buSzPct val="80000"/>
              <a:buFont typeface="Wingdings" panose="05000000000000000000" pitchFamily="2"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38096574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標題投影片">
    <p:bg>
      <p:bgRef idx="1002">
        <a:schemeClr val="bg2"/>
      </p:bgRef>
    </p:bg>
    <p:spTree>
      <p:nvGrpSpPr>
        <p:cNvPr id="1" name=""/>
        <p:cNvGrpSpPr/>
        <p:nvPr/>
      </p:nvGrpSpPr>
      <p:grpSpPr>
        <a:xfrm>
          <a:off x="0" y="0"/>
          <a:ext cx="0" cy="0"/>
          <a:chOff x="0" y="0"/>
          <a:chExt cx="0" cy="0"/>
        </a:xfrm>
      </p:grpSpPr>
      <p:sp>
        <p:nvSpPr>
          <p:cNvPr id="9" name="圓角化對角線角落矩形 8"/>
          <p:cNvSpPr/>
          <p:nvPr userDrawn="1"/>
        </p:nvSpPr>
        <p:spPr>
          <a:xfrm>
            <a:off x="125910" y="212863"/>
            <a:ext cx="1535502" cy="1380227"/>
          </a:xfrm>
          <a:prstGeom prst="round2DiagRect">
            <a:avLst>
              <a:gd name="adj1" fmla="val 29232"/>
              <a:gd name="adj2"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 name="標題 1"/>
          <p:cNvSpPr>
            <a:spLocks noGrp="1"/>
          </p:cNvSpPr>
          <p:nvPr>
            <p:ph type="ctrTitle" hasCustomPrompt="1"/>
          </p:nvPr>
        </p:nvSpPr>
        <p:spPr>
          <a:xfrm>
            <a:off x="2221707" y="298247"/>
            <a:ext cx="5747543" cy="1174954"/>
          </a:xfrm>
        </p:spPr>
        <p:txBody>
          <a:bodyPr anchor="ctr">
            <a:normAutofit/>
          </a:bodyPr>
          <a:lstStyle>
            <a:lvl1pPr algn="l">
              <a:defRPr sz="3000" b="1" baseline="0">
                <a:solidFill>
                  <a:schemeClr val="accent6">
                    <a:lumMod val="50000"/>
                  </a:schemeClr>
                </a:solidFill>
                <a:latin typeface="Franklin Gothic Medium Cond" panose="020B0606030402020204" pitchFamily="34" charset="0"/>
              </a:defRPr>
            </a:lvl1pPr>
          </a:lstStyle>
          <a:p>
            <a:r>
              <a:rPr lang="en-US" altLang="zh-TW" dirty="0"/>
              <a:t>Financial Statements:</a:t>
            </a:r>
            <a:br>
              <a:rPr lang="en-US" altLang="zh-TW" dirty="0"/>
            </a:br>
            <a:r>
              <a:rPr lang="en-US" altLang="zh-TW" dirty="0"/>
              <a:t>An Overview</a:t>
            </a:r>
            <a:endParaRPr lang="zh-TW" altLang="en-US" dirty="0"/>
          </a:p>
        </p:txBody>
      </p:sp>
      <p:sp>
        <p:nvSpPr>
          <p:cNvPr id="4" name="日期版面配置區 3"/>
          <p:cNvSpPr>
            <a:spLocks noGrp="1"/>
          </p:cNvSpPr>
          <p:nvPr>
            <p:ph type="dt" sz="half" idx="10"/>
          </p:nvPr>
        </p:nvSpPr>
        <p:spPr/>
        <p:txBody>
          <a:bodyPr/>
          <a:lstStyle/>
          <a:p>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A11386E-2E42-49D8-8C02-8CA978E96E05}" type="slidenum">
              <a:rPr lang="zh-TW" altLang="en-US" smtClean="0"/>
              <a:t>‹#›</a:t>
            </a:fld>
            <a:endParaRPr lang="zh-TW" altLang="en-US"/>
          </a:p>
        </p:txBody>
      </p:sp>
      <p:sp>
        <p:nvSpPr>
          <p:cNvPr id="11" name="文字方塊 10"/>
          <p:cNvSpPr txBox="1"/>
          <p:nvPr userDrawn="1"/>
        </p:nvSpPr>
        <p:spPr>
          <a:xfrm>
            <a:off x="351875" y="374445"/>
            <a:ext cx="1185863" cy="369332"/>
          </a:xfrm>
          <a:prstGeom prst="rect">
            <a:avLst/>
          </a:prstGeom>
          <a:noFill/>
        </p:spPr>
        <p:txBody>
          <a:bodyPr wrap="square" rtlCol="0">
            <a:spAutoFit/>
          </a:bodyPr>
          <a:lstStyle/>
          <a:p>
            <a:r>
              <a:rPr lang="en-US" altLang="zh-TW" sz="1800" b="0" dirty="0">
                <a:solidFill>
                  <a:schemeClr val="bg1"/>
                </a:solidFill>
              </a:rPr>
              <a:t>CHAPTER</a:t>
            </a:r>
            <a:endParaRPr lang="zh-TW" altLang="en-US" sz="1200" b="0" dirty="0">
              <a:solidFill>
                <a:schemeClr val="bg1"/>
              </a:solidFill>
            </a:endParaRPr>
          </a:p>
        </p:txBody>
      </p:sp>
      <p:sp>
        <p:nvSpPr>
          <p:cNvPr id="12" name="文字方塊 11"/>
          <p:cNvSpPr txBox="1"/>
          <p:nvPr userDrawn="1"/>
        </p:nvSpPr>
        <p:spPr>
          <a:xfrm>
            <a:off x="212175" y="619121"/>
            <a:ext cx="1193006" cy="854080"/>
          </a:xfrm>
          <a:prstGeom prst="rect">
            <a:avLst/>
          </a:prstGeom>
          <a:noFill/>
          <a:ln>
            <a:noFill/>
          </a:ln>
        </p:spPr>
        <p:txBody>
          <a:bodyPr wrap="square" rtlCol="0">
            <a:spAutoFit/>
          </a:bodyPr>
          <a:lstStyle/>
          <a:p>
            <a:pPr algn="ctr"/>
            <a:r>
              <a:rPr lang="en-US" altLang="zh-TW" sz="5000" b="1" dirty="0">
                <a:solidFill>
                  <a:schemeClr val="bg1"/>
                </a:solidFill>
                <a:latin typeface="Franklin Gothic Medium Cond" panose="020B0606030402020204" pitchFamily="34" charset="0"/>
                <a:ea typeface="MS UI Gothic" panose="020B0600070205080204" pitchFamily="34" charset="-128"/>
              </a:rPr>
              <a:t>2</a:t>
            </a:r>
            <a:endParaRPr lang="zh-TW" altLang="en-US" sz="5000" b="1" dirty="0">
              <a:solidFill>
                <a:schemeClr val="bg1"/>
              </a:solidFill>
              <a:latin typeface="Franklin Gothic Medium Cond" panose="020B0606030402020204" pitchFamily="34" charset="0"/>
              <a:ea typeface="MS UI Gothic" panose="020B0600070205080204" pitchFamily="34" charset="-128"/>
            </a:endParaRPr>
          </a:p>
        </p:txBody>
      </p:sp>
      <p:sp>
        <p:nvSpPr>
          <p:cNvPr id="10" name="圓角矩形 9"/>
          <p:cNvSpPr/>
          <p:nvPr userDrawn="1"/>
        </p:nvSpPr>
        <p:spPr>
          <a:xfrm>
            <a:off x="495479" y="1802514"/>
            <a:ext cx="8153041" cy="4918962"/>
          </a:xfrm>
          <a:prstGeom prst="roundRect">
            <a:avLst>
              <a:gd name="adj" fmla="val 1250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6" name="圓角矩形圖說文字 15"/>
          <p:cNvSpPr/>
          <p:nvPr userDrawn="1"/>
        </p:nvSpPr>
        <p:spPr>
          <a:xfrm>
            <a:off x="961744" y="1938170"/>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 name="文字方塊 16"/>
          <p:cNvSpPr txBox="1"/>
          <p:nvPr userDrawn="1"/>
        </p:nvSpPr>
        <p:spPr>
          <a:xfrm>
            <a:off x="1082516" y="2007180"/>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LO1</a:t>
            </a:r>
            <a:endParaRPr kumimoji="1" lang="zh-TW" altLang="en-US" sz="2000" b="1" dirty="0">
              <a:solidFill>
                <a:schemeClr val="accent6">
                  <a:lumMod val="50000"/>
                </a:schemeClr>
              </a:solidFill>
              <a:latin typeface="Arial" charset="0"/>
              <a:ea typeface="Arial" charset="0"/>
              <a:cs typeface="Arial" charset="0"/>
            </a:endParaRPr>
          </a:p>
        </p:txBody>
      </p:sp>
      <p:sp>
        <p:nvSpPr>
          <p:cNvPr id="18" name="圓角矩形圖說文字 17"/>
          <p:cNvSpPr/>
          <p:nvPr userDrawn="1"/>
        </p:nvSpPr>
        <p:spPr>
          <a:xfrm>
            <a:off x="961744" y="2649587"/>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圓角矩形圖說文字 18"/>
          <p:cNvSpPr/>
          <p:nvPr userDrawn="1"/>
        </p:nvSpPr>
        <p:spPr>
          <a:xfrm>
            <a:off x="961744" y="3367970"/>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0" name="圓角矩形圖說文字 19"/>
          <p:cNvSpPr/>
          <p:nvPr userDrawn="1"/>
        </p:nvSpPr>
        <p:spPr>
          <a:xfrm>
            <a:off x="974383" y="4068528"/>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2" name="文字方塊 21"/>
          <p:cNvSpPr txBox="1"/>
          <p:nvPr userDrawn="1"/>
        </p:nvSpPr>
        <p:spPr>
          <a:xfrm>
            <a:off x="1082516" y="2707355"/>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LO2</a:t>
            </a:r>
            <a:endParaRPr kumimoji="1" lang="zh-TW" altLang="en-US" sz="2000" b="1" dirty="0">
              <a:solidFill>
                <a:schemeClr val="accent6">
                  <a:lumMod val="50000"/>
                </a:schemeClr>
              </a:solidFill>
              <a:latin typeface="Arial" charset="0"/>
              <a:ea typeface="Arial" charset="0"/>
              <a:cs typeface="Arial" charset="0"/>
            </a:endParaRPr>
          </a:p>
        </p:txBody>
      </p:sp>
      <p:sp>
        <p:nvSpPr>
          <p:cNvPr id="23" name="文字方塊 22"/>
          <p:cNvSpPr txBox="1"/>
          <p:nvPr userDrawn="1"/>
        </p:nvSpPr>
        <p:spPr>
          <a:xfrm>
            <a:off x="1082516" y="3416689"/>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LO3</a:t>
            </a:r>
            <a:endParaRPr kumimoji="1" lang="zh-TW" altLang="en-US" sz="2000" b="1" dirty="0">
              <a:solidFill>
                <a:schemeClr val="accent6">
                  <a:lumMod val="50000"/>
                </a:schemeClr>
              </a:solidFill>
              <a:latin typeface="Arial" charset="0"/>
              <a:ea typeface="Arial" charset="0"/>
              <a:cs typeface="Arial" charset="0"/>
            </a:endParaRPr>
          </a:p>
        </p:txBody>
      </p:sp>
      <p:sp>
        <p:nvSpPr>
          <p:cNvPr id="24" name="文字方塊 23"/>
          <p:cNvSpPr txBox="1"/>
          <p:nvPr userDrawn="1"/>
        </p:nvSpPr>
        <p:spPr>
          <a:xfrm>
            <a:off x="1082516" y="4126541"/>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LO4</a:t>
            </a:r>
            <a:endParaRPr kumimoji="1" lang="zh-TW" altLang="en-US" sz="2000" b="1" dirty="0">
              <a:solidFill>
                <a:schemeClr val="accent6">
                  <a:lumMod val="50000"/>
                </a:schemeClr>
              </a:solidFill>
              <a:latin typeface="Arial" charset="0"/>
              <a:ea typeface="Arial" charset="0"/>
              <a:cs typeface="Arial" charset="0"/>
            </a:endParaRPr>
          </a:p>
        </p:txBody>
      </p:sp>
      <p:sp>
        <p:nvSpPr>
          <p:cNvPr id="27" name="文字方塊 26"/>
          <p:cNvSpPr txBox="1"/>
          <p:nvPr userDrawn="1"/>
        </p:nvSpPr>
        <p:spPr>
          <a:xfrm>
            <a:off x="2307704" y="2037959"/>
            <a:ext cx="5745193" cy="400110"/>
          </a:xfrm>
          <a:prstGeom prst="rect">
            <a:avLst/>
          </a:prstGeom>
          <a:noFill/>
        </p:spPr>
        <p:txBody>
          <a:bodyPr wrap="square" rtlCol="0">
            <a:spAutoFit/>
          </a:bodyPr>
          <a:lstStyle/>
          <a:p>
            <a:r>
              <a:rPr kumimoji="1" lang="en-US" altLang="zh-TW" sz="2000" b="1" dirty="0">
                <a:solidFill>
                  <a:schemeClr val="bg1"/>
                </a:solidFill>
                <a:latin typeface="Arial" charset="0"/>
                <a:ea typeface="Arial" charset="0"/>
                <a:cs typeface="Arial" charset="0"/>
              </a:rPr>
              <a:t>The</a:t>
            </a:r>
            <a:r>
              <a:rPr kumimoji="1" lang="en-US" altLang="zh-TW" sz="2000" b="1" baseline="0" dirty="0">
                <a:solidFill>
                  <a:schemeClr val="bg1"/>
                </a:solidFill>
                <a:latin typeface="Arial" charset="0"/>
                <a:ea typeface="Arial" charset="0"/>
                <a:cs typeface="Arial" charset="0"/>
              </a:rPr>
              <a:t> Balance Sheet</a:t>
            </a:r>
            <a:endParaRPr kumimoji="1" lang="zh-TW" altLang="en-US" sz="2000" b="1" dirty="0">
              <a:solidFill>
                <a:schemeClr val="bg1"/>
              </a:solidFill>
              <a:latin typeface="Arial" charset="0"/>
              <a:ea typeface="Arial" charset="0"/>
              <a:cs typeface="Arial" charset="0"/>
            </a:endParaRPr>
          </a:p>
        </p:txBody>
      </p:sp>
      <p:sp>
        <p:nvSpPr>
          <p:cNvPr id="28" name="文字方塊 27"/>
          <p:cNvSpPr txBox="1"/>
          <p:nvPr userDrawn="1"/>
        </p:nvSpPr>
        <p:spPr>
          <a:xfrm>
            <a:off x="2307703" y="2714169"/>
            <a:ext cx="5745193" cy="400110"/>
          </a:xfrm>
          <a:prstGeom prst="rect">
            <a:avLst/>
          </a:prstGeom>
          <a:noFill/>
        </p:spPr>
        <p:txBody>
          <a:bodyPr wrap="square" rtlCol="0">
            <a:spAutoFit/>
          </a:bodyPr>
          <a:lstStyle/>
          <a:p>
            <a:r>
              <a:rPr kumimoji="1" lang="en-US" altLang="zh-TW" sz="2000" b="1" dirty="0">
                <a:solidFill>
                  <a:schemeClr val="bg1"/>
                </a:solidFill>
                <a:latin typeface="Arial" charset="0"/>
                <a:ea typeface="Arial" charset="0"/>
                <a:cs typeface="Arial" charset="0"/>
              </a:rPr>
              <a:t>The</a:t>
            </a:r>
            <a:r>
              <a:rPr kumimoji="1" lang="en-US" altLang="zh-TW" sz="2000" b="1" baseline="0" dirty="0">
                <a:solidFill>
                  <a:schemeClr val="bg1"/>
                </a:solidFill>
                <a:latin typeface="Arial" charset="0"/>
                <a:ea typeface="Arial" charset="0"/>
                <a:cs typeface="Arial" charset="0"/>
              </a:rPr>
              <a:t> Statement of Comprehensive Income</a:t>
            </a:r>
            <a:endParaRPr kumimoji="1" lang="zh-TW" altLang="en-US" sz="2000" b="1" dirty="0">
              <a:solidFill>
                <a:schemeClr val="bg1"/>
              </a:solidFill>
              <a:latin typeface="Arial" charset="0"/>
              <a:ea typeface="Arial" charset="0"/>
              <a:cs typeface="Arial" charset="0"/>
            </a:endParaRPr>
          </a:p>
        </p:txBody>
      </p:sp>
      <p:sp>
        <p:nvSpPr>
          <p:cNvPr id="29" name="文字方塊 28"/>
          <p:cNvSpPr txBox="1"/>
          <p:nvPr userDrawn="1"/>
        </p:nvSpPr>
        <p:spPr>
          <a:xfrm>
            <a:off x="2307704" y="3420084"/>
            <a:ext cx="5955763" cy="400110"/>
          </a:xfrm>
          <a:prstGeom prst="rect">
            <a:avLst/>
          </a:prstGeom>
          <a:noFill/>
        </p:spPr>
        <p:txBody>
          <a:bodyPr wrap="square" rtlCol="0">
            <a:spAutoFit/>
          </a:bodyPr>
          <a:lstStyle/>
          <a:p>
            <a:pPr>
              <a:lnSpc>
                <a:spcPct val="100000"/>
              </a:lnSpc>
            </a:pPr>
            <a:r>
              <a:rPr kumimoji="1" lang="en-US" altLang="zh-TW" sz="2000" b="1" dirty="0">
                <a:solidFill>
                  <a:schemeClr val="bg1"/>
                </a:solidFill>
                <a:latin typeface="Arial" charset="0"/>
                <a:ea typeface="Arial" charset="0"/>
                <a:cs typeface="Arial" charset="0"/>
              </a:rPr>
              <a:t>The</a:t>
            </a:r>
            <a:r>
              <a:rPr kumimoji="1" lang="en-US" altLang="zh-TW" sz="2000" b="1" baseline="0" dirty="0">
                <a:solidFill>
                  <a:schemeClr val="bg1"/>
                </a:solidFill>
                <a:latin typeface="Arial" charset="0"/>
                <a:ea typeface="Arial" charset="0"/>
                <a:cs typeface="Arial" charset="0"/>
              </a:rPr>
              <a:t> Statement of Changes in Equity</a:t>
            </a:r>
            <a:endParaRPr kumimoji="1" lang="zh-TW" altLang="en-US" sz="2000" b="1" dirty="0">
              <a:solidFill>
                <a:schemeClr val="bg1"/>
              </a:solidFill>
              <a:latin typeface="Arial" charset="0"/>
              <a:ea typeface="Arial" charset="0"/>
              <a:cs typeface="Arial" charset="0"/>
            </a:endParaRPr>
          </a:p>
        </p:txBody>
      </p:sp>
      <p:sp>
        <p:nvSpPr>
          <p:cNvPr id="30" name="文字方塊 29"/>
          <p:cNvSpPr txBox="1"/>
          <p:nvPr userDrawn="1"/>
        </p:nvSpPr>
        <p:spPr>
          <a:xfrm>
            <a:off x="2307702" y="4092976"/>
            <a:ext cx="5745193" cy="400110"/>
          </a:xfrm>
          <a:prstGeom prst="rect">
            <a:avLst/>
          </a:prstGeom>
          <a:noFill/>
        </p:spPr>
        <p:txBody>
          <a:bodyPr wrap="square" rtlCol="0">
            <a:spAutoFit/>
          </a:bodyPr>
          <a:lstStyle/>
          <a:p>
            <a:r>
              <a:rPr kumimoji="1" lang="en-US" altLang="zh-TW" sz="2000" b="1" dirty="0">
                <a:solidFill>
                  <a:schemeClr val="bg1"/>
                </a:solidFill>
                <a:latin typeface="Arial" charset="0"/>
                <a:ea typeface="Arial" charset="0"/>
                <a:cs typeface="Arial" charset="0"/>
              </a:rPr>
              <a:t>The</a:t>
            </a:r>
            <a:r>
              <a:rPr kumimoji="1" lang="en-US" altLang="zh-TW" sz="2000" b="1" baseline="0" dirty="0">
                <a:solidFill>
                  <a:schemeClr val="bg1"/>
                </a:solidFill>
                <a:latin typeface="Arial" charset="0"/>
                <a:ea typeface="Arial" charset="0"/>
                <a:cs typeface="Arial" charset="0"/>
              </a:rPr>
              <a:t> Statement of Cash Flows</a:t>
            </a:r>
            <a:endParaRPr kumimoji="1" lang="zh-TW" altLang="en-US" sz="2000" b="1" dirty="0">
              <a:solidFill>
                <a:schemeClr val="bg1"/>
              </a:solidFill>
              <a:latin typeface="Arial" charset="0"/>
              <a:ea typeface="Arial" charset="0"/>
              <a:cs typeface="Arial" charset="0"/>
            </a:endParaRPr>
          </a:p>
        </p:txBody>
      </p:sp>
      <p:sp>
        <p:nvSpPr>
          <p:cNvPr id="25" name="圓角矩形圖說文字 24"/>
          <p:cNvSpPr/>
          <p:nvPr userDrawn="1"/>
        </p:nvSpPr>
        <p:spPr>
          <a:xfrm>
            <a:off x="974383" y="4737924"/>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6" name="文字方塊 25"/>
          <p:cNvSpPr txBox="1"/>
          <p:nvPr userDrawn="1"/>
        </p:nvSpPr>
        <p:spPr>
          <a:xfrm>
            <a:off x="1082516" y="4795937"/>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LO5</a:t>
            </a:r>
            <a:endParaRPr kumimoji="1" lang="zh-TW" altLang="en-US" sz="2000" b="1" dirty="0">
              <a:solidFill>
                <a:schemeClr val="accent6">
                  <a:lumMod val="50000"/>
                </a:schemeClr>
              </a:solidFill>
              <a:latin typeface="Arial" charset="0"/>
              <a:ea typeface="Arial" charset="0"/>
              <a:cs typeface="Arial" charset="0"/>
            </a:endParaRPr>
          </a:p>
        </p:txBody>
      </p:sp>
      <p:sp>
        <p:nvSpPr>
          <p:cNvPr id="31" name="文字方塊 30"/>
          <p:cNvSpPr txBox="1"/>
          <p:nvPr userDrawn="1"/>
        </p:nvSpPr>
        <p:spPr>
          <a:xfrm>
            <a:off x="2307702" y="4762372"/>
            <a:ext cx="5745193" cy="400110"/>
          </a:xfrm>
          <a:prstGeom prst="rect">
            <a:avLst/>
          </a:prstGeom>
          <a:noFill/>
        </p:spPr>
        <p:txBody>
          <a:bodyPr wrap="square" rtlCol="0">
            <a:spAutoFit/>
          </a:bodyPr>
          <a:lstStyle/>
          <a:p>
            <a:r>
              <a:rPr kumimoji="1" lang="en-US" altLang="zh-TW" sz="2000" b="1" dirty="0">
                <a:solidFill>
                  <a:schemeClr val="bg1"/>
                </a:solidFill>
                <a:latin typeface="Arial" charset="0"/>
                <a:ea typeface="Arial" charset="0"/>
                <a:cs typeface="Arial" charset="0"/>
              </a:rPr>
              <a:t>Notes</a:t>
            </a:r>
            <a:r>
              <a:rPr kumimoji="1" lang="en-US" altLang="zh-TW" sz="2000" b="1" baseline="0" dirty="0">
                <a:solidFill>
                  <a:schemeClr val="bg1"/>
                </a:solidFill>
                <a:latin typeface="Arial" charset="0"/>
                <a:ea typeface="Arial" charset="0"/>
                <a:cs typeface="Arial" charset="0"/>
              </a:rPr>
              <a:t> to the Financial Statements</a:t>
            </a:r>
            <a:endParaRPr kumimoji="1" lang="zh-TW" altLang="en-US" sz="2000" b="1" dirty="0">
              <a:solidFill>
                <a:schemeClr val="bg1"/>
              </a:solidFill>
              <a:latin typeface="Arial" charset="0"/>
              <a:ea typeface="Arial" charset="0"/>
              <a:cs typeface="Arial" charset="0"/>
            </a:endParaRPr>
          </a:p>
        </p:txBody>
      </p:sp>
      <p:sp>
        <p:nvSpPr>
          <p:cNvPr id="32" name="圓角矩形圖說文字 31"/>
          <p:cNvSpPr/>
          <p:nvPr userDrawn="1"/>
        </p:nvSpPr>
        <p:spPr>
          <a:xfrm>
            <a:off x="1002306" y="5421994"/>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3" name="文字方塊 32"/>
          <p:cNvSpPr txBox="1"/>
          <p:nvPr userDrawn="1"/>
        </p:nvSpPr>
        <p:spPr>
          <a:xfrm>
            <a:off x="1110439" y="5480007"/>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LO6</a:t>
            </a:r>
            <a:endParaRPr kumimoji="1" lang="zh-TW" altLang="en-US" sz="2000" b="1" dirty="0">
              <a:solidFill>
                <a:schemeClr val="accent6">
                  <a:lumMod val="50000"/>
                </a:schemeClr>
              </a:solidFill>
              <a:latin typeface="Arial" charset="0"/>
              <a:ea typeface="Arial" charset="0"/>
              <a:cs typeface="Arial" charset="0"/>
            </a:endParaRPr>
          </a:p>
        </p:txBody>
      </p:sp>
      <p:sp>
        <p:nvSpPr>
          <p:cNvPr id="34" name="文字方塊 33"/>
          <p:cNvSpPr txBox="1"/>
          <p:nvPr userDrawn="1"/>
        </p:nvSpPr>
        <p:spPr>
          <a:xfrm>
            <a:off x="2335625" y="5446442"/>
            <a:ext cx="5745193" cy="400110"/>
          </a:xfrm>
          <a:prstGeom prst="rect">
            <a:avLst/>
          </a:prstGeom>
          <a:noFill/>
        </p:spPr>
        <p:txBody>
          <a:bodyPr wrap="square" rtlCol="0">
            <a:spAutoFit/>
          </a:bodyPr>
          <a:lstStyle/>
          <a:p>
            <a:r>
              <a:rPr kumimoji="1" lang="en-US" altLang="zh-TW" sz="2000" b="1" dirty="0">
                <a:solidFill>
                  <a:schemeClr val="bg1"/>
                </a:solidFill>
                <a:latin typeface="Arial" charset="0"/>
                <a:ea typeface="Arial" charset="0"/>
                <a:cs typeface="Arial" charset="0"/>
              </a:rPr>
              <a:t>The</a:t>
            </a:r>
            <a:r>
              <a:rPr kumimoji="1" lang="en-US" altLang="zh-TW" sz="2000" b="1" baseline="0" dirty="0">
                <a:solidFill>
                  <a:schemeClr val="bg1"/>
                </a:solidFill>
                <a:latin typeface="Arial" charset="0"/>
                <a:ea typeface="Arial" charset="0"/>
                <a:cs typeface="Arial" charset="0"/>
              </a:rPr>
              <a:t> External Audit</a:t>
            </a:r>
            <a:endParaRPr kumimoji="1" lang="zh-TW" altLang="en-US" sz="2000" b="1" dirty="0">
              <a:solidFill>
                <a:schemeClr val="bg1"/>
              </a:solidFill>
              <a:latin typeface="Arial" charset="0"/>
              <a:ea typeface="Arial" charset="0"/>
              <a:cs typeface="Arial" charset="0"/>
            </a:endParaRPr>
          </a:p>
        </p:txBody>
      </p:sp>
      <p:sp>
        <p:nvSpPr>
          <p:cNvPr id="35" name="圓角矩形圖說文字 34"/>
          <p:cNvSpPr/>
          <p:nvPr userDrawn="1"/>
        </p:nvSpPr>
        <p:spPr>
          <a:xfrm>
            <a:off x="1002306" y="6115555"/>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6" name="文字方塊 35"/>
          <p:cNvSpPr txBox="1"/>
          <p:nvPr userDrawn="1"/>
        </p:nvSpPr>
        <p:spPr>
          <a:xfrm>
            <a:off x="1110439" y="6158578"/>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LO7</a:t>
            </a:r>
            <a:endParaRPr kumimoji="1" lang="zh-TW" altLang="en-US" sz="2000" b="1" dirty="0">
              <a:solidFill>
                <a:schemeClr val="accent6">
                  <a:lumMod val="50000"/>
                </a:schemeClr>
              </a:solidFill>
              <a:latin typeface="Arial" charset="0"/>
              <a:ea typeface="Arial" charset="0"/>
              <a:cs typeface="Arial" charset="0"/>
            </a:endParaRPr>
          </a:p>
        </p:txBody>
      </p:sp>
      <p:sp>
        <p:nvSpPr>
          <p:cNvPr id="37" name="文字方塊 36"/>
          <p:cNvSpPr txBox="1"/>
          <p:nvPr userDrawn="1"/>
        </p:nvSpPr>
        <p:spPr>
          <a:xfrm>
            <a:off x="2335625" y="6125013"/>
            <a:ext cx="5745193" cy="400110"/>
          </a:xfrm>
          <a:prstGeom prst="rect">
            <a:avLst/>
          </a:prstGeom>
          <a:noFill/>
        </p:spPr>
        <p:txBody>
          <a:bodyPr wrap="square" rtlCol="0">
            <a:spAutoFit/>
          </a:bodyPr>
          <a:lstStyle/>
          <a:p>
            <a:r>
              <a:rPr kumimoji="1" lang="en-US" altLang="zh-TW" sz="2000" b="1" dirty="0">
                <a:solidFill>
                  <a:schemeClr val="bg1"/>
                </a:solidFill>
                <a:latin typeface="Arial" charset="0"/>
                <a:ea typeface="Arial" charset="0"/>
                <a:cs typeface="Arial" charset="0"/>
              </a:rPr>
              <a:t>Fundamental</a:t>
            </a:r>
            <a:r>
              <a:rPr kumimoji="1" lang="en-US" altLang="zh-TW" sz="2000" b="1" baseline="0" dirty="0">
                <a:solidFill>
                  <a:schemeClr val="bg1"/>
                </a:solidFill>
                <a:latin typeface="Arial" charset="0"/>
                <a:ea typeface="Arial" charset="0"/>
                <a:cs typeface="Arial" charset="0"/>
              </a:rPr>
              <a:t> Concepts and Assumptions</a:t>
            </a:r>
            <a:endParaRPr kumimoji="1" lang="zh-TW" altLang="en-US" sz="2000" b="1"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285830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標題及物件">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a:xfrm>
            <a:off x="6948603" y="6384925"/>
            <a:ext cx="2057400" cy="365125"/>
          </a:xfrm>
        </p:spPr>
        <p:txBody>
          <a:bodyPr/>
          <a:lstStyle>
            <a:lvl1pPr>
              <a:defRPr sz="900"/>
            </a:lvl1pPr>
          </a:lstStyle>
          <a:p>
            <a:fld id="{DA11386E-2E42-49D8-8C02-8CA978E96E05}" type="slidenum">
              <a:rPr lang="zh-TW" altLang="en-US" smtClean="0"/>
              <a:pPr/>
              <a:t>‹#›</a:t>
            </a:fld>
            <a:endParaRPr lang="zh-TW" altLang="en-US" dirty="0"/>
          </a:p>
        </p:txBody>
      </p:sp>
      <p:sp>
        <p:nvSpPr>
          <p:cNvPr id="7" name="標題 1"/>
          <p:cNvSpPr>
            <a:spLocks noGrp="1"/>
          </p:cNvSpPr>
          <p:nvPr>
            <p:ph type="title"/>
          </p:nvPr>
        </p:nvSpPr>
        <p:spPr>
          <a:xfrm>
            <a:off x="355601" y="550333"/>
            <a:ext cx="8159749" cy="677333"/>
          </a:xfrm>
          <a:noFill/>
        </p:spPr>
        <p:txBody>
          <a:bodyPr>
            <a:normAutofit/>
          </a:bodyPr>
          <a:lstStyle>
            <a:lvl1pPr>
              <a:defRPr sz="3000" b="1">
                <a:solidFill>
                  <a:srgbClr val="C0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cxnSp>
        <p:nvCxnSpPr>
          <p:cNvPr id="8" name="直線接點 7"/>
          <p:cNvCxnSpPr/>
          <p:nvPr userDrawn="1"/>
        </p:nvCxnSpPr>
        <p:spPr>
          <a:xfrm flipV="1">
            <a:off x="0" y="1342589"/>
            <a:ext cx="8515350" cy="3614"/>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2017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11" name="內容版面配置區 2"/>
          <p:cNvSpPr>
            <a:spLocks noGrp="1"/>
          </p:cNvSpPr>
          <p:nvPr>
            <p:ph idx="1"/>
          </p:nvPr>
        </p:nvSpPr>
        <p:spPr>
          <a:xfrm>
            <a:off x="355601" y="1464733"/>
            <a:ext cx="8415866" cy="4712230"/>
          </a:xfrm>
          <a:noFill/>
        </p:spPr>
        <p:txBody>
          <a:bodyPr/>
          <a:lstStyle>
            <a:lvl1pPr marL="268288" indent="-268288">
              <a:lnSpc>
                <a:spcPct val="100000"/>
              </a:lnSpc>
              <a:spcBef>
                <a:spcPts val="1200"/>
              </a:spcBef>
              <a:spcAft>
                <a:spcPts val="600"/>
              </a:spcAft>
              <a:buClr>
                <a:srgbClr val="D22229"/>
              </a:buClr>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800100" indent="-457200">
              <a:lnSpc>
                <a:spcPct val="100000"/>
              </a:lnSpc>
              <a:spcBef>
                <a:spcPts val="1200"/>
              </a:spcBef>
              <a:spcAft>
                <a:spcPts val="600"/>
              </a:spcAft>
              <a:buClr>
                <a:srgbClr val="D22229"/>
              </a:buClr>
              <a:buSzPct val="80000"/>
              <a:buFont typeface="Wingdings"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3" name="矩形 2"/>
          <p:cNvSpPr/>
          <p:nvPr userDrawn="1"/>
        </p:nvSpPr>
        <p:spPr>
          <a:xfrm>
            <a:off x="0" y="69012"/>
            <a:ext cx="9144000" cy="3546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 name="水滴形 3"/>
          <p:cNvSpPr/>
          <p:nvPr userDrawn="1"/>
        </p:nvSpPr>
        <p:spPr>
          <a:xfrm rot="10800000">
            <a:off x="8308610" y="593156"/>
            <a:ext cx="795869" cy="795869"/>
          </a:xfrm>
          <a:prstGeom prst="teardrop">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矩形 15"/>
          <p:cNvSpPr/>
          <p:nvPr userDrawn="1"/>
        </p:nvSpPr>
        <p:spPr>
          <a:xfrm>
            <a:off x="4257675" y="1814732"/>
            <a:ext cx="1397537" cy="331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 name="矩形 16"/>
          <p:cNvSpPr/>
          <p:nvPr userDrawn="1"/>
        </p:nvSpPr>
        <p:spPr>
          <a:xfrm>
            <a:off x="3275164" y="4521086"/>
            <a:ext cx="1732934" cy="916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8" name="矩形 17"/>
          <p:cNvSpPr/>
          <p:nvPr userDrawn="1"/>
        </p:nvSpPr>
        <p:spPr>
          <a:xfrm>
            <a:off x="3747736" y="5015295"/>
            <a:ext cx="1738664" cy="101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20" name="圖片 19"/>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4294303" y="2578100"/>
            <a:ext cx="4711700" cy="4203700"/>
          </a:xfrm>
          <a:prstGeom prst="rect">
            <a:avLst/>
          </a:prstGeom>
        </p:spPr>
      </p:pic>
    </p:spTree>
    <p:extLst>
      <p:ext uri="{BB962C8B-B14F-4D97-AF65-F5344CB8AC3E}">
        <p14:creationId xmlns:p14="http://schemas.microsoft.com/office/powerpoint/2010/main" val="856979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55601" y="1464733"/>
            <a:ext cx="8415866" cy="4712230"/>
          </a:xfrm>
        </p:spPr>
        <p:txBody>
          <a:bodyPr/>
          <a:lstStyle>
            <a:lvl1pPr marL="268288" indent="-268288">
              <a:lnSpc>
                <a:spcPct val="100000"/>
              </a:lnSpc>
              <a:spcBef>
                <a:spcPts val="1200"/>
              </a:spcBef>
              <a:spcAft>
                <a:spcPts val="600"/>
              </a:spcAft>
              <a:buClr>
                <a:srgbClr val="D22229"/>
              </a:buClr>
              <a:buSzPct val="80000"/>
              <a:buFont typeface="Wingdings" charset="2"/>
              <a:buChar char="l"/>
              <a:defRPr sz="2400">
                <a:latin typeface="Arial" panose="020B0604020202020204" pitchFamily="34" charset="0"/>
                <a:cs typeface="Arial" panose="020B0604020202020204" pitchFamily="34" charset="0"/>
              </a:defRPr>
            </a:lvl1pPr>
            <a:lvl2pPr marL="631825" indent="-288925">
              <a:lnSpc>
                <a:spcPct val="100000"/>
              </a:lnSpc>
              <a:spcBef>
                <a:spcPts val="1200"/>
              </a:spcBef>
              <a:spcAft>
                <a:spcPts val="600"/>
              </a:spcAft>
              <a:buClr>
                <a:srgbClr val="D22229"/>
              </a:buClr>
              <a:buSzPct val="80000"/>
              <a:buFont typeface="Wingdings" panose="05000000000000000000" pitchFamily="2"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p:cNvSpPr>
            <a:spLocks noGrp="1"/>
          </p:cNvSpPr>
          <p:nvPr>
            <p:ph type="sldNum" sz="quarter" idx="12"/>
          </p:nvPr>
        </p:nvSpPr>
        <p:spPr>
          <a:xfrm>
            <a:off x="6948606" y="6356351"/>
            <a:ext cx="2057400" cy="365125"/>
          </a:xfrm>
        </p:spPr>
        <p:txBody>
          <a:bodyPr/>
          <a:lstStyle>
            <a:lvl1pPr>
              <a:defRPr sz="900"/>
            </a:lvl1pPr>
          </a:lstStyle>
          <a:p>
            <a:fld id="{DA11386E-2E42-49D8-8C02-8CA978E96E05}" type="slidenum">
              <a:rPr lang="zh-TW" altLang="en-US" smtClean="0"/>
              <a:pPr/>
              <a:t>‹#›</a:t>
            </a:fld>
            <a:endParaRPr lang="zh-TW" altLang="en-US" dirty="0"/>
          </a:p>
        </p:txBody>
      </p:sp>
      <p:cxnSp>
        <p:nvCxnSpPr>
          <p:cNvPr id="8" name="直線接點 7"/>
          <p:cNvCxnSpPr/>
          <p:nvPr userDrawn="1"/>
        </p:nvCxnSpPr>
        <p:spPr>
          <a:xfrm>
            <a:off x="0" y="1185333"/>
            <a:ext cx="8496886" cy="1"/>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標題 1"/>
          <p:cNvSpPr>
            <a:spLocks noGrp="1"/>
          </p:cNvSpPr>
          <p:nvPr>
            <p:ph type="title"/>
          </p:nvPr>
        </p:nvSpPr>
        <p:spPr>
          <a:xfrm>
            <a:off x="355601" y="245531"/>
            <a:ext cx="7960263" cy="677333"/>
          </a:xfrm>
          <a:noFill/>
        </p:spPr>
        <p:txBody>
          <a:bodyPr>
            <a:normAutofit/>
          </a:bodyPr>
          <a:lstStyle>
            <a:lvl1pPr>
              <a:defRPr sz="3000" b="1">
                <a:solidFill>
                  <a:srgbClr val="C0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7"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2017 Cengage Learning. All Rights Reserved. May not be copied, scanned, or duplicated, in whole or in part, except for use as permitted in a license distributed with a certain product or service or otherwise on a password-protected website for classroom use.</a:t>
            </a:r>
          </a:p>
        </p:txBody>
      </p:sp>
      <p:pic>
        <p:nvPicPr>
          <p:cNvPr id="9" name="圖片 8"/>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4294303" y="2578100"/>
            <a:ext cx="4711700" cy="4203700"/>
          </a:xfrm>
          <a:prstGeom prst="rect">
            <a:avLst/>
          </a:prstGeom>
        </p:spPr>
      </p:pic>
      <p:sp>
        <p:nvSpPr>
          <p:cNvPr id="12" name="水滴形 11"/>
          <p:cNvSpPr/>
          <p:nvPr userDrawn="1"/>
        </p:nvSpPr>
        <p:spPr>
          <a:xfrm rot="10800000">
            <a:off x="8315864" y="422939"/>
            <a:ext cx="795869" cy="795869"/>
          </a:xfrm>
          <a:prstGeom prst="teardrop">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16916357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55601" y="1464733"/>
            <a:ext cx="8415866" cy="4712230"/>
          </a:xfrm>
        </p:spPr>
        <p:txBody>
          <a:bodyPr/>
          <a:lstStyle>
            <a:lvl1pPr marL="268288" indent="-268288">
              <a:lnSpc>
                <a:spcPct val="100000"/>
              </a:lnSpc>
              <a:spcBef>
                <a:spcPts val="1200"/>
              </a:spcBef>
              <a:spcAft>
                <a:spcPts val="600"/>
              </a:spcAft>
              <a:buClr>
                <a:srgbClr val="D22229"/>
              </a:buClr>
              <a:buSzPct val="80000"/>
              <a:buFont typeface="Wingdings" charset="2"/>
              <a:buChar char="l"/>
              <a:defRPr sz="2400">
                <a:latin typeface="Arial" panose="020B0604020202020204" pitchFamily="34" charset="0"/>
                <a:cs typeface="Arial" panose="020B0604020202020204" pitchFamily="34" charset="0"/>
              </a:defRPr>
            </a:lvl1pPr>
            <a:lvl2pPr marL="631825" indent="-288925">
              <a:lnSpc>
                <a:spcPct val="100000"/>
              </a:lnSpc>
              <a:spcBef>
                <a:spcPts val="1200"/>
              </a:spcBef>
              <a:spcAft>
                <a:spcPts val="600"/>
              </a:spcAft>
              <a:buClr>
                <a:srgbClr val="D22229"/>
              </a:buClr>
              <a:buSzPct val="80000"/>
              <a:buFont typeface="Wingdings" panose="05000000000000000000" pitchFamily="2"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p:cNvSpPr>
            <a:spLocks noGrp="1"/>
          </p:cNvSpPr>
          <p:nvPr>
            <p:ph type="sldNum" sz="quarter" idx="12"/>
          </p:nvPr>
        </p:nvSpPr>
        <p:spPr>
          <a:xfrm>
            <a:off x="6948606" y="6356351"/>
            <a:ext cx="2057400" cy="365125"/>
          </a:xfrm>
        </p:spPr>
        <p:txBody>
          <a:bodyPr/>
          <a:lstStyle>
            <a:lvl1pPr>
              <a:defRPr sz="900"/>
            </a:lvl1pPr>
          </a:lstStyle>
          <a:p>
            <a:fld id="{DA11386E-2E42-49D8-8C02-8CA978E96E05}" type="slidenum">
              <a:rPr lang="zh-TW" altLang="en-US" smtClean="0"/>
              <a:pPr/>
              <a:t>‹#›</a:t>
            </a:fld>
            <a:endParaRPr lang="zh-TW" altLang="en-US" dirty="0"/>
          </a:p>
        </p:txBody>
      </p:sp>
      <p:cxnSp>
        <p:nvCxnSpPr>
          <p:cNvPr id="8" name="直線接點 7"/>
          <p:cNvCxnSpPr/>
          <p:nvPr userDrawn="1"/>
        </p:nvCxnSpPr>
        <p:spPr>
          <a:xfrm flipV="1">
            <a:off x="0" y="1184223"/>
            <a:ext cx="9144000" cy="111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標題 1"/>
          <p:cNvSpPr>
            <a:spLocks noGrp="1"/>
          </p:cNvSpPr>
          <p:nvPr>
            <p:ph type="title"/>
          </p:nvPr>
        </p:nvSpPr>
        <p:spPr>
          <a:xfrm>
            <a:off x="355601" y="245531"/>
            <a:ext cx="7960263" cy="677333"/>
          </a:xfrm>
          <a:noFill/>
        </p:spPr>
        <p:txBody>
          <a:bodyPr>
            <a:normAutofit/>
          </a:bodyPr>
          <a:lstStyle>
            <a:lvl1pPr>
              <a:defRPr sz="3000" b="1">
                <a:solidFill>
                  <a:srgbClr val="C0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7"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2017 Cengage Learning. All Rights Reserved. May not be copied, scanned, or duplicated, in whole or in part, except for use as permitted in a license distributed with a certain product or service or otherwise on a password-protected website for classroom use.</a:t>
            </a:r>
          </a:p>
        </p:txBody>
      </p:sp>
      <p:pic>
        <p:nvPicPr>
          <p:cNvPr id="9" name="圖片 8"/>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4294303" y="2578100"/>
            <a:ext cx="4711700" cy="4203700"/>
          </a:xfrm>
          <a:prstGeom prst="rect">
            <a:avLst/>
          </a:prstGeom>
        </p:spPr>
      </p:pic>
    </p:spTree>
    <p:extLst>
      <p:ext uri="{BB962C8B-B14F-4D97-AF65-F5344CB8AC3E}">
        <p14:creationId xmlns:p14="http://schemas.microsoft.com/office/powerpoint/2010/main" val="12875725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4255297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1245246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20830361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39120181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12133063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20325701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7357863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42221475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225569763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50" r:id="rId13"/>
    <p:sldLayoutId id="2147483677" r:id="rId14"/>
    <p:sldLayoutId id="2147483676" r:id="rId15"/>
    <p:sldLayoutId id="2147483678" r:id="rId16"/>
    <p:sldLayoutId id="2147483679" r:id="rId17"/>
    <p:sldLayoutId id="2147483681" r:id="rId18"/>
    <p:sldLayoutId id="2147483680" r:id="rId19"/>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8.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6082" y="0"/>
            <a:ext cx="5362631" cy="6858000"/>
          </a:xfrm>
          <a:prstGeom prst="rect">
            <a:avLst/>
          </a:prstGeom>
        </p:spPr>
      </p:pic>
    </p:spTree>
    <p:extLst>
      <p:ext uri="{BB962C8B-B14F-4D97-AF65-F5344CB8AC3E}">
        <p14:creationId xmlns:p14="http://schemas.microsoft.com/office/powerpoint/2010/main" val="407716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dirty="0"/>
              <a:t>Equity</a:t>
            </a:r>
            <a:r>
              <a:rPr lang="en-US" altLang="zh-TW" dirty="0">
                <a:solidFill>
                  <a:srgbClr val="E9A203"/>
                </a:solidFill>
              </a:rPr>
              <a:t> </a:t>
            </a:r>
            <a:r>
              <a:rPr lang="en-US" altLang="zh-TW" b="1" dirty="0">
                <a:solidFill>
                  <a:srgbClr val="E9A203"/>
                </a:solidFill>
              </a:rPr>
              <a:t>increases</a:t>
            </a:r>
            <a:r>
              <a:rPr lang="en-US" altLang="zh-TW" dirty="0">
                <a:solidFill>
                  <a:srgbClr val="E9A203"/>
                </a:solidFill>
              </a:rPr>
              <a:t> </a:t>
            </a:r>
            <a:r>
              <a:rPr lang="en-US" altLang="zh-TW" dirty="0"/>
              <a:t>when</a:t>
            </a:r>
          </a:p>
          <a:p>
            <a:pPr lvl="1"/>
            <a:r>
              <a:rPr lang="en-US" altLang="zh-TW" dirty="0"/>
              <a:t>Owners make additional investments in a business.</a:t>
            </a:r>
          </a:p>
          <a:p>
            <a:pPr lvl="1"/>
            <a:r>
              <a:rPr lang="en-US" altLang="zh-TW" dirty="0"/>
              <a:t>The business generates profits.</a:t>
            </a:r>
          </a:p>
          <a:p>
            <a:pPr marL="0" indent="0">
              <a:buNone/>
            </a:pPr>
            <a:r>
              <a:rPr lang="en-US" altLang="zh-TW" dirty="0"/>
              <a:t>Equity</a:t>
            </a:r>
            <a:r>
              <a:rPr lang="en-US" altLang="zh-TW" dirty="0">
                <a:solidFill>
                  <a:srgbClr val="E9A203"/>
                </a:solidFill>
              </a:rPr>
              <a:t> </a:t>
            </a:r>
            <a:r>
              <a:rPr lang="en-US" altLang="zh-TW" b="1" dirty="0">
                <a:solidFill>
                  <a:srgbClr val="E9A203"/>
                </a:solidFill>
              </a:rPr>
              <a:t>decreases</a:t>
            </a:r>
            <a:r>
              <a:rPr lang="en-US" altLang="zh-TW" dirty="0">
                <a:solidFill>
                  <a:srgbClr val="E9A203"/>
                </a:solidFill>
              </a:rPr>
              <a:t> </a:t>
            </a:r>
            <a:r>
              <a:rPr lang="en-US" altLang="zh-TW" dirty="0"/>
              <a:t>when</a:t>
            </a:r>
          </a:p>
          <a:p>
            <a:pPr lvl="1"/>
            <a:r>
              <a:rPr lang="en-US" altLang="zh-TW" dirty="0"/>
              <a:t>Owners take back part of their investment.</a:t>
            </a:r>
          </a:p>
          <a:p>
            <a:pPr lvl="1"/>
            <a:r>
              <a:rPr lang="en-US" altLang="zh-TW" dirty="0"/>
              <a:t>Operations generate a loss.</a:t>
            </a:r>
          </a:p>
          <a:p>
            <a:pPr lvl="1"/>
            <a:r>
              <a:rPr lang="en-US" altLang="zh-TW" u="sng" dirty="0"/>
              <a:t>Dividends</a:t>
            </a:r>
            <a:r>
              <a:rPr lang="en-US" altLang="zh-TW" dirty="0"/>
              <a:t> are distributed to stockholders.</a:t>
            </a:r>
          </a:p>
          <a:p>
            <a:endParaRPr lang="en-US" altLang="zh-TW" b="1" dirty="0">
              <a:solidFill>
                <a:schemeClr val="tx2">
                  <a:lumMod val="60000"/>
                  <a:lumOff val="40000"/>
                </a:schemeClr>
              </a:solidFill>
            </a:endParaRPr>
          </a:p>
          <a:p>
            <a:endParaRPr lang="zh-TW" altLang="en-US" dirty="0"/>
          </a:p>
        </p:txBody>
      </p:sp>
      <p:sp>
        <p:nvSpPr>
          <p:cNvPr id="5" name="投影片編號版面配置區 4"/>
          <p:cNvSpPr>
            <a:spLocks noGrp="1"/>
          </p:cNvSpPr>
          <p:nvPr>
            <p:ph type="sldNum" sz="quarter" idx="12"/>
          </p:nvPr>
        </p:nvSpPr>
        <p:spPr/>
        <p:txBody>
          <a:bodyPr/>
          <a:lstStyle/>
          <a:p>
            <a:fld id="{DA11386E-2E42-49D8-8C02-8CA978E96E05}" type="slidenum">
              <a:rPr lang="zh-TW" altLang="en-US" smtClean="0"/>
              <a:pPr/>
              <a:t>10</a:t>
            </a:fld>
            <a:endParaRPr lang="zh-TW" altLang="en-US" dirty="0"/>
          </a:p>
        </p:txBody>
      </p:sp>
      <p:sp>
        <p:nvSpPr>
          <p:cNvPr id="2" name="標題 1"/>
          <p:cNvSpPr>
            <a:spLocks noGrp="1"/>
          </p:cNvSpPr>
          <p:nvPr>
            <p:ph type="title"/>
          </p:nvPr>
        </p:nvSpPr>
        <p:spPr/>
        <p:txBody>
          <a:bodyPr/>
          <a:lstStyle/>
          <a:p>
            <a:r>
              <a:rPr lang="en-US" altLang="zh-TW" dirty="0"/>
              <a:t>Changes of Equity </a:t>
            </a:r>
            <a:endParaRPr lang="zh-TW" altLang="en-US" dirty="0"/>
          </a:p>
        </p:txBody>
      </p:sp>
      <p:sp>
        <p:nvSpPr>
          <p:cNvPr id="6" name="文字方塊 5"/>
          <p:cNvSpPr txBox="1"/>
          <p:nvPr/>
        </p:nvSpPr>
        <p:spPr>
          <a:xfrm>
            <a:off x="8448973" y="61554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2452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293812" y="1876301"/>
            <a:ext cx="8624695" cy="3944250"/>
          </a:xfrm>
          <a:prstGeom prst="rect">
            <a:avLst/>
          </a:prstGeom>
        </p:spPr>
      </p:pic>
      <p:sp>
        <p:nvSpPr>
          <p:cNvPr id="3" name="投影片編號版面配置區 2"/>
          <p:cNvSpPr>
            <a:spLocks noGrp="1"/>
          </p:cNvSpPr>
          <p:nvPr>
            <p:ph type="sldNum" sz="quarter" idx="12"/>
          </p:nvPr>
        </p:nvSpPr>
        <p:spPr/>
        <p:txBody>
          <a:bodyPr/>
          <a:lstStyle/>
          <a:p>
            <a:fld id="{DA11386E-2E42-49D8-8C02-8CA978E96E05}" type="slidenum">
              <a:rPr lang="zh-TW" altLang="en-US" smtClean="0"/>
              <a:pPr/>
              <a:t>11</a:t>
            </a:fld>
            <a:endParaRPr lang="zh-TW" altLang="en-US" dirty="0"/>
          </a:p>
        </p:txBody>
      </p:sp>
      <p:sp>
        <p:nvSpPr>
          <p:cNvPr id="2" name="標題 1"/>
          <p:cNvSpPr>
            <a:spLocks noGrp="1"/>
          </p:cNvSpPr>
          <p:nvPr>
            <p:ph type="title"/>
          </p:nvPr>
        </p:nvSpPr>
        <p:spPr/>
        <p:txBody>
          <a:bodyPr/>
          <a:lstStyle/>
          <a:p>
            <a:r>
              <a:rPr lang="en-US" altLang="zh-TW"/>
              <a:t>Accounting Equation</a:t>
            </a:r>
            <a:endParaRPr lang="zh-TW" altLang="en-US" dirty="0"/>
          </a:p>
        </p:txBody>
      </p:sp>
      <p:sp>
        <p:nvSpPr>
          <p:cNvPr id="19" name="文字方塊 2"/>
          <p:cNvSpPr>
            <a:spLocks noChangeArrowheads="1"/>
          </p:cNvSpPr>
          <p:nvPr/>
        </p:nvSpPr>
        <p:spPr bwMode="auto">
          <a:xfrm>
            <a:off x="6056879" y="1285666"/>
            <a:ext cx="3025336" cy="1185544"/>
          </a:xfrm>
          <a:prstGeom prst="roundRect">
            <a:avLst>
              <a:gd name="adj" fmla="val 16667"/>
            </a:avLst>
          </a:prstGeom>
          <a:solidFill>
            <a:srgbClr val="F9C2B7"/>
          </a:solidFill>
          <a:ln w="38100" algn="ctr">
            <a:noFill/>
            <a:miter lim="800000"/>
            <a:headEnd/>
            <a:tailEnd/>
          </a:ln>
        </p:spPr>
        <p:txBody>
          <a:bodyPr anchor="ctr"/>
          <a:lstStyle/>
          <a:p>
            <a:r>
              <a:rPr lang="en-US" altLang="zh-TW" dirty="0">
                <a:latin typeface="Arial" panose="020B0604020202020204" pitchFamily="34" charset="0"/>
                <a:cs typeface="Arial" panose="020B0604020202020204" pitchFamily="34" charset="0"/>
              </a:rPr>
              <a:t>The accounting equation gives you a glimpse of </a:t>
            </a:r>
            <a:r>
              <a:rPr lang="en-US" altLang="zh-TW" b="1" dirty="0">
                <a:solidFill>
                  <a:schemeClr val="accent2">
                    <a:lumMod val="75000"/>
                  </a:schemeClr>
                </a:solidFill>
                <a:latin typeface="Arial" panose="020B0604020202020204" pitchFamily="34" charset="0"/>
                <a:cs typeface="Arial" panose="020B0604020202020204" pitchFamily="34" charset="0"/>
              </a:rPr>
              <a:t>double entry</a:t>
            </a:r>
            <a:r>
              <a:rPr lang="zh-TW" altLang="en-US" b="1" dirty="0">
                <a:solidFill>
                  <a:schemeClr val="accent2">
                    <a:lumMod val="75000"/>
                  </a:schemeClr>
                </a:solidFill>
                <a:latin typeface="Arial" panose="020B0604020202020204" pitchFamily="34" charset="0"/>
                <a:cs typeface="Arial" panose="020B0604020202020204" pitchFamily="34" charset="0"/>
              </a:rPr>
              <a:t> </a:t>
            </a:r>
            <a:r>
              <a:rPr lang="en-US" altLang="zh-TW" b="1" dirty="0">
                <a:solidFill>
                  <a:schemeClr val="accent2">
                    <a:lumMod val="75000"/>
                  </a:schemeClr>
                </a:solidFill>
                <a:latin typeface="Arial" panose="020B0604020202020204" pitchFamily="34" charset="0"/>
                <a:cs typeface="Arial" panose="020B0604020202020204" pitchFamily="34" charset="0"/>
              </a:rPr>
              <a:t>accounting.</a:t>
            </a:r>
            <a:endParaRPr lang="zh-TW" altLang="en-US" b="1" dirty="0">
              <a:solidFill>
                <a:schemeClr val="accent2">
                  <a:lumMod val="75000"/>
                </a:schemeClr>
              </a:solidFill>
              <a:latin typeface="Arial" panose="020B0604020202020204" pitchFamily="34" charset="0"/>
              <a:cs typeface="Arial" panose="020B0604020202020204" pitchFamily="34" charset="0"/>
            </a:endParaRPr>
          </a:p>
        </p:txBody>
      </p:sp>
      <p:sp>
        <p:nvSpPr>
          <p:cNvPr id="21" name="文字方塊 20"/>
          <p:cNvSpPr txBox="1"/>
          <p:nvPr/>
        </p:nvSpPr>
        <p:spPr>
          <a:xfrm>
            <a:off x="261535" y="5820551"/>
            <a:ext cx="126188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2.4</a:t>
            </a:r>
            <a:endParaRPr lang="zh-TW" altLang="en-US" dirty="0">
              <a:latin typeface="Arial" panose="020B0604020202020204" pitchFamily="34" charset="0"/>
              <a:cs typeface="Arial" panose="020B0604020202020204" pitchFamily="34" charset="0"/>
            </a:endParaRPr>
          </a:p>
        </p:txBody>
      </p:sp>
      <p:sp>
        <p:nvSpPr>
          <p:cNvPr id="7" name="文字方塊 6"/>
          <p:cNvSpPr txBox="1"/>
          <p:nvPr/>
        </p:nvSpPr>
        <p:spPr>
          <a:xfrm>
            <a:off x="8448973" y="61554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7523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1121215" y="1434069"/>
            <a:ext cx="7219950" cy="4552950"/>
          </a:xfrm>
          <a:prstGeom prst="rect">
            <a:avLst/>
          </a:prstGeom>
          <a:ln>
            <a:noFill/>
          </a:ln>
        </p:spPr>
      </p:pic>
      <p:sp>
        <p:nvSpPr>
          <p:cNvPr id="3" name="投影片編號版面配置區 2"/>
          <p:cNvSpPr>
            <a:spLocks noGrp="1"/>
          </p:cNvSpPr>
          <p:nvPr>
            <p:ph type="sldNum" sz="quarter" idx="12"/>
          </p:nvPr>
        </p:nvSpPr>
        <p:spPr/>
        <p:txBody>
          <a:bodyPr/>
          <a:lstStyle/>
          <a:p>
            <a:fld id="{DA11386E-2E42-49D8-8C02-8CA978E96E05}" type="slidenum">
              <a:rPr lang="zh-TW" altLang="en-US" smtClean="0"/>
              <a:pPr/>
              <a:t>12</a:t>
            </a:fld>
            <a:endParaRPr lang="zh-TW" altLang="en-US" dirty="0"/>
          </a:p>
        </p:txBody>
      </p:sp>
      <p:sp>
        <p:nvSpPr>
          <p:cNvPr id="2" name="標題 1"/>
          <p:cNvSpPr>
            <a:spLocks noGrp="1"/>
          </p:cNvSpPr>
          <p:nvPr>
            <p:ph type="title"/>
          </p:nvPr>
        </p:nvSpPr>
        <p:spPr/>
        <p:txBody>
          <a:bodyPr/>
          <a:lstStyle/>
          <a:p>
            <a:r>
              <a:rPr lang="en-US" altLang="zh-TW" dirty="0">
                <a:ea typeface="新細明體" charset="-120"/>
              </a:rPr>
              <a:t>The Format of a Balance Sheet</a:t>
            </a:r>
            <a:endParaRPr lang="zh-TW" altLang="en-US" dirty="0"/>
          </a:p>
        </p:txBody>
      </p:sp>
      <p:sp>
        <p:nvSpPr>
          <p:cNvPr id="8" name="向左箭號 7"/>
          <p:cNvSpPr/>
          <p:nvPr/>
        </p:nvSpPr>
        <p:spPr>
          <a:xfrm flipV="1">
            <a:off x="6152757" y="1920529"/>
            <a:ext cx="739634" cy="278210"/>
          </a:xfrm>
          <a:prstGeom prst="leftArrow">
            <a:avLst/>
          </a:prstGeom>
          <a:solidFill>
            <a:schemeClr val="accent4">
              <a:lumMod val="60000"/>
              <a:lumOff val="40000"/>
            </a:schemeClr>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TW" altLang="en-US"/>
          </a:p>
        </p:txBody>
      </p:sp>
      <p:sp>
        <p:nvSpPr>
          <p:cNvPr id="11" name="文字方塊 10"/>
          <p:cNvSpPr txBox="1"/>
          <p:nvPr/>
        </p:nvSpPr>
        <p:spPr>
          <a:xfrm>
            <a:off x="7006525" y="1874968"/>
            <a:ext cx="1845568" cy="369332"/>
          </a:xfrm>
          <a:prstGeom prst="rect">
            <a:avLst/>
          </a:prstGeom>
          <a:solidFill>
            <a:schemeClr val="accent4">
              <a:lumMod val="40000"/>
              <a:lumOff val="60000"/>
            </a:schemeClr>
          </a:solidFill>
          <a:ln w="9525">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TW" dirty="0">
                <a:latin typeface="Arial" panose="020B0604020202020204" pitchFamily="34" charset="0"/>
                <a:cs typeface="Arial" panose="020B0604020202020204" pitchFamily="34" charset="0"/>
              </a:rPr>
              <a:t>a particular date</a:t>
            </a:r>
            <a:endParaRPr lang="zh-TW" altLang="en-US" dirty="0">
              <a:latin typeface="Arial" panose="020B0604020202020204" pitchFamily="34" charset="0"/>
              <a:cs typeface="Arial" panose="020B0604020202020204" pitchFamily="34" charset="0"/>
            </a:endParaRPr>
          </a:p>
        </p:txBody>
      </p:sp>
      <p:sp>
        <p:nvSpPr>
          <p:cNvPr id="27" name="文字方塊 26"/>
          <p:cNvSpPr txBox="1"/>
          <p:nvPr/>
        </p:nvSpPr>
        <p:spPr>
          <a:xfrm>
            <a:off x="355601" y="6015221"/>
            <a:ext cx="4824536" cy="369332"/>
          </a:xfrm>
          <a:prstGeom prst="rect">
            <a:avLst/>
          </a:prstGeom>
          <a:solidFill>
            <a:srgbClr val="F8DB8A"/>
          </a:solidFill>
          <a:ln w="9525">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TW" dirty="0">
                <a:solidFill>
                  <a:schemeClr val="tx1"/>
                </a:solidFill>
                <a:latin typeface="Arial" panose="020B0604020202020204" pitchFamily="34" charset="0"/>
                <a:cs typeface="Arial" panose="020B0604020202020204" pitchFamily="34" charset="0"/>
              </a:rPr>
              <a:t>liquidity </a:t>
            </a:r>
            <a:r>
              <a:rPr lang="zh-TW" altLang="en-US" dirty="0">
                <a:solidFill>
                  <a:schemeClr val="tx1"/>
                </a:solidFill>
                <a:latin typeface="Arial" panose="020B0604020202020204" pitchFamily="34" charset="0"/>
                <a:cs typeface="Arial" panose="020B0604020202020204" pitchFamily="34" charset="0"/>
              </a:rPr>
              <a:t>→ </a:t>
            </a:r>
            <a:r>
              <a:rPr lang="en-US" altLang="zh-TW" b="1" dirty="0">
                <a:solidFill>
                  <a:schemeClr val="tx1"/>
                </a:solidFill>
                <a:latin typeface="Arial" panose="020B0604020202020204" pitchFamily="34" charset="0"/>
                <a:cs typeface="Arial" panose="020B0604020202020204" pitchFamily="34" charset="0"/>
              </a:rPr>
              <a:t>Classified Balance Sheet</a:t>
            </a:r>
            <a:endParaRPr lang="zh-TW" altLang="en-US" b="1" dirty="0">
              <a:solidFill>
                <a:schemeClr val="tx1"/>
              </a:solidFill>
              <a:latin typeface="Arial" panose="020B0604020202020204" pitchFamily="34" charset="0"/>
              <a:cs typeface="Arial" panose="020B0604020202020204" pitchFamily="34" charset="0"/>
            </a:endParaRPr>
          </a:p>
        </p:txBody>
      </p:sp>
      <p:sp>
        <p:nvSpPr>
          <p:cNvPr id="15" name="向下箭號 14"/>
          <p:cNvSpPr/>
          <p:nvPr/>
        </p:nvSpPr>
        <p:spPr>
          <a:xfrm>
            <a:off x="819820" y="2368675"/>
            <a:ext cx="298376" cy="3546336"/>
          </a:xfrm>
          <a:prstGeom prst="downArrow">
            <a:avLst/>
          </a:prstGeom>
          <a:solidFill>
            <a:srgbClr val="F5A9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6" name="矩形 15"/>
          <p:cNvSpPr/>
          <p:nvPr/>
        </p:nvSpPr>
        <p:spPr>
          <a:xfrm>
            <a:off x="1193362" y="3032659"/>
            <a:ext cx="1560616" cy="288032"/>
          </a:xfrm>
          <a:prstGeom prst="rect">
            <a:avLst/>
          </a:prstGeom>
          <a:noFill/>
          <a:ln w="38100">
            <a:solidFill>
              <a:srgbClr val="D222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p:cNvSpPr/>
          <p:nvPr/>
        </p:nvSpPr>
        <p:spPr>
          <a:xfrm>
            <a:off x="1193362" y="4347821"/>
            <a:ext cx="1917130" cy="288032"/>
          </a:xfrm>
          <a:prstGeom prst="rect">
            <a:avLst/>
          </a:prstGeom>
          <a:noFill/>
          <a:ln w="38100">
            <a:solidFill>
              <a:srgbClr val="D222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3351834" y="1939783"/>
            <a:ext cx="2686790" cy="288032"/>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256079" y="2268465"/>
            <a:ext cx="604653" cy="338554"/>
          </a:xfrm>
          <a:prstGeom prst="rect">
            <a:avLst/>
          </a:prstGeom>
          <a:noFill/>
        </p:spPr>
        <p:txBody>
          <a:bodyPr wrap="none" rtlCol="0">
            <a:spAutoFit/>
          </a:bodyPr>
          <a:lstStyle/>
          <a:p>
            <a:r>
              <a:rPr lang="en-US" altLang="zh-TW" sz="1600" dirty="0">
                <a:latin typeface="Arial" panose="020B0604020202020204" pitchFamily="34" charset="0"/>
                <a:cs typeface="Arial" panose="020B0604020202020204" pitchFamily="34" charset="0"/>
              </a:rPr>
              <a:t>High</a:t>
            </a:r>
            <a:endParaRPr lang="zh-TW" altLang="en-US" dirty="0">
              <a:latin typeface="Arial" panose="020B0604020202020204" pitchFamily="34" charset="0"/>
              <a:cs typeface="Arial" panose="020B0604020202020204" pitchFamily="34" charset="0"/>
            </a:endParaRPr>
          </a:p>
        </p:txBody>
      </p:sp>
      <p:sp>
        <p:nvSpPr>
          <p:cNvPr id="14" name="文字方塊 13"/>
          <p:cNvSpPr txBox="1"/>
          <p:nvPr/>
        </p:nvSpPr>
        <p:spPr>
          <a:xfrm>
            <a:off x="300963" y="5576457"/>
            <a:ext cx="559769" cy="338554"/>
          </a:xfrm>
          <a:prstGeom prst="rect">
            <a:avLst/>
          </a:prstGeom>
          <a:noFill/>
        </p:spPr>
        <p:txBody>
          <a:bodyPr wrap="none" rtlCol="0">
            <a:spAutoFit/>
          </a:bodyPr>
          <a:lstStyle/>
          <a:p>
            <a:r>
              <a:rPr lang="en-US" altLang="zh-TW" sz="1600" dirty="0">
                <a:latin typeface="Arial" panose="020B0604020202020204" pitchFamily="34" charset="0"/>
                <a:cs typeface="Arial" panose="020B0604020202020204" pitchFamily="34" charset="0"/>
              </a:rPr>
              <a:t>Low</a:t>
            </a:r>
            <a:endParaRPr lang="zh-TW" altLang="en-US" dirty="0">
              <a:latin typeface="Arial" panose="020B0604020202020204" pitchFamily="34" charset="0"/>
              <a:cs typeface="Arial" panose="020B0604020202020204" pitchFamily="34" charset="0"/>
            </a:endParaRPr>
          </a:p>
        </p:txBody>
      </p:sp>
      <p:sp>
        <p:nvSpPr>
          <p:cNvPr id="17" name="文字方塊 16"/>
          <p:cNvSpPr txBox="1"/>
          <p:nvPr/>
        </p:nvSpPr>
        <p:spPr>
          <a:xfrm>
            <a:off x="7710223" y="5987019"/>
            <a:ext cx="126188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2.5</a:t>
            </a:r>
            <a:endParaRPr lang="zh-TW" altLang="en-US" dirty="0">
              <a:latin typeface="Arial" panose="020B0604020202020204" pitchFamily="34" charset="0"/>
              <a:cs typeface="Arial" panose="020B0604020202020204" pitchFamily="34" charset="0"/>
            </a:endParaRPr>
          </a:p>
        </p:txBody>
      </p:sp>
      <p:sp>
        <p:nvSpPr>
          <p:cNvPr id="18" name="文字方塊 17"/>
          <p:cNvSpPr txBox="1"/>
          <p:nvPr/>
        </p:nvSpPr>
        <p:spPr>
          <a:xfrm>
            <a:off x="8448973" y="61554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376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27" grpId="0" animBg="1"/>
      <p:bldP spid="15" grpId="0" animBg="1"/>
      <p:bldP spid="16" grpId="0" animBg="1"/>
      <p:bldP spid="36" grpId="0" animBg="1"/>
      <p:bldP spid="12" grpId="0" animBg="1"/>
      <p:bldP spid="5"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1539825" y="1465009"/>
            <a:ext cx="7162800" cy="4657725"/>
          </a:xfrm>
          <a:prstGeom prst="rect">
            <a:avLst/>
          </a:prstGeom>
          <a:ln>
            <a:noFill/>
          </a:ln>
        </p:spPr>
      </p:pic>
      <p:sp>
        <p:nvSpPr>
          <p:cNvPr id="3" name="投影片編號版面配置區 2"/>
          <p:cNvSpPr>
            <a:spLocks noGrp="1"/>
          </p:cNvSpPr>
          <p:nvPr>
            <p:ph type="sldNum" sz="quarter" idx="12"/>
          </p:nvPr>
        </p:nvSpPr>
        <p:spPr/>
        <p:txBody>
          <a:bodyPr/>
          <a:lstStyle/>
          <a:p>
            <a:fld id="{DA11386E-2E42-49D8-8C02-8CA978E96E05}" type="slidenum">
              <a:rPr lang="zh-TW" altLang="en-US" smtClean="0"/>
              <a:pPr/>
              <a:t>13</a:t>
            </a:fld>
            <a:endParaRPr lang="zh-TW" altLang="en-US" dirty="0"/>
          </a:p>
        </p:txBody>
      </p:sp>
      <p:sp>
        <p:nvSpPr>
          <p:cNvPr id="2" name="標題 1"/>
          <p:cNvSpPr>
            <a:spLocks noGrp="1"/>
          </p:cNvSpPr>
          <p:nvPr>
            <p:ph type="title"/>
          </p:nvPr>
        </p:nvSpPr>
        <p:spPr/>
        <p:txBody>
          <a:bodyPr/>
          <a:lstStyle/>
          <a:p>
            <a:r>
              <a:rPr lang="en-US" altLang="zh-TW" dirty="0"/>
              <a:t>The Format of a Balance Sheet</a:t>
            </a:r>
            <a:endParaRPr lang="zh-TW" altLang="en-US" dirty="0"/>
          </a:p>
        </p:txBody>
      </p:sp>
      <p:sp>
        <p:nvSpPr>
          <p:cNvPr id="47" name="向下箭號 46"/>
          <p:cNvSpPr/>
          <p:nvPr/>
        </p:nvSpPr>
        <p:spPr>
          <a:xfrm>
            <a:off x="1026543" y="1981400"/>
            <a:ext cx="321936" cy="2488241"/>
          </a:xfrm>
          <a:prstGeom prst="downArrow">
            <a:avLst/>
          </a:prstGeom>
          <a:solidFill>
            <a:srgbClr val="F5A9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48" name="矩形 47"/>
          <p:cNvSpPr/>
          <p:nvPr/>
        </p:nvSpPr>
        <p:spPr>
          <a:xfrm>
            <a:off x="1620743" y="1662605"/>
            <a:ext cx="1872208" cy="288032"/>
          </a:xfrm>
          <a:prstGeom prst="rect">
            <a:avLst/>
          </a:prstGeom>
          <a:noFill/>
          <a:ln w="38100">
            <a:solidFill>
              <a:srgbClr val="D222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48"/>
          <p:cNvSpPr/>
          <p:nvPr/>
        </p:nvSpPr>
        <p:spPr>
          <a:xfrm>
            <a:off x="1620743" y="3212115"/>
            <a:ext cx="2110693" cy="285825"/>
          </a:xfrm>
          <a:prstGeom prst="rect">
            <a:avLst/>
          </a:prstGeom>
          <a:noFill/>
          <a:ln w="38100">
            <a:solidFill>
              <a:srgbClr val="D222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文字方塊 53"/>
          <p:cNvSpPr txBox="1"/>
          <p:nvPr/>
        </p:nvSpPr>
        <p:spPr>
          <a:xfrm>
            <a:off x="451263" y="4611875"/>
            <a:ext cx="1043538" cy="400110"/>
          </a:xfrm>
          <a:prstGeom prst="rect">
            <a:avLst/>
          </a:prstGeom>
          <a:solidFill>
            <a:srgbClr val="F8DB8A"/>
          </a:solidFill>
          <a:ln w="9525">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TW" sz="2000" dirty="0">
                <a:solidFill>
                  <a:schemeClr val="tx1"/>
                </a:solidFill>
                <a:latin typeface="Arial" panose="020B0604020202020204" pitchFamily="34" charset="0"/>
                <a:cs typeface="Arial" panose="020B0604020202020204" pitchFamily="34" charset="0"/>
              </a:rPr>
              <a:t>liquidity</a:t>
            </a:r>
            <a:endParaRPr lang="zh-TW" altLang="en-US" sz="2000" dirty="0">
              <a:solidFill>
                <a:schemeClr val="tx1"/>
              </a:solidFill>
              <a:latin typeface="Arial" panose="020B0604020202020204" pitchFamily="34" charset="0"/>
              <a:cs typeface="Arial" panose="020B0604020202020204" pitchFamily="34" charset="0"/>
            </a:endParaRPr>
          </a:p>
        </p:txBody>
      </p:sp>
      <p:sp>
        <p:nvSpPr>
          <p:cNvPr id="15" name="矩形 14"/>
          <p:cNvSpPr/>
          <p:nvPr/>
        </p:nvSpPr>
        <p:spPr>
          <a:xfrm>
            <a:off x="6612139" y="1716293"/>
            <a:ext cx="792088" cy="4483298"/>
          </a:xfrm>
          <a:prstGeom prst="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p:cNvSpPr/>
          <p:nvPr/>
        </p:nvSpPr>
        <p:spPr>
          <a:xfrm>
            <a:off x="7877359" y="1716293"/>
            <a:ext cx="792088" cy="4483298"/>
          </a:xfrm>
          <a:prstGeom prst="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4572000" y="1996837"/>
            <a:ext cx="1845553" cy="1015663"/>
          </a:xfrm>
          <a:prstGeom prst="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TW" sz="2000" b="1" dirty="0">
                <a:latin typeface="Arial" panose="020B0604020202020204" pitchFamily="34" charset="0"/>
                <a:cs typeface="Arial" panose="020B0604020202020204" pitchFamily="34" charset="0"/>
              </a:rPr>
              <a:t>Comparative </a:t>
            </a:r>
          </a:p>
          <a:p>
            <a:r>
              <a:rPr lang="en-US" altLang="zh-TW" sz="2000" b="1" dirty="0">
                <a:latin typeface="Arial" panose="020B0604020202020204" pitchFamily="34" charset="0"/>
                <a:cs typeface="Arial" panose="020B0604020202020204" pitchFamily="34" charset="0"/>
              </a:rPr>
              <a:t>financial statements</a:t>
            </a:r>
            <a:endParaRPr lang="zh-TW" altLang="en-US" sz="2000" b="1" dirty="0">
              <a:latin typeface="Arial" panose="020B0604020202020204" pitchFamily="34" charset="0"/>
              <a:cs typeface="Arial" panose="020B0604020202020204" pitchFamily="34" charset="0"/>
            </a:endParaRPr>
          </a:p>
        </p:txBody>
      </p:sp>
      <p:sp>
        <p:nvSpPr>
          <p:cNvPr id="14" name="文字方塊 13"/>
          <p:cNvSpPr txBox="1"/>
          <p:nvPr/>
        </p:nvSpPr>
        <p:spPr>
          <a:xfrm>
            <a:off x="569343" y="1796735"/>
            <a:ext cx="553357" cy="307777"/>
          </a:xfrm>
          <a:prstGeom prst="rect">
            <a:avLst/>
          </a:prstGeom>
          <a:noFill/>
        </p:spPr>
        <p:txBody>
          <a:bodyPr wrap="none" rtlCol="0">
            <a:spAutoFit/>
          </a:bodyPr>
          <a:lstStyle/>
          <a:p>
            <a:r>
              <a:rPr lang="en-US" altLang="zh-TW" sz="1400" dirty="0">
                <a:latin typeface="Arial" panose="020B0604020202020204" pitchFamily="34" charset="0"/>
                <a:cs typeface="Arial" panose="020B0604020202020204" pitchFamily="34" charset="0"/>
              </a:rPr>
              <a:t>High</a:t>
            </a:r>
            <a:endParaRPr lang="zh-TW" altLang="en-US" dirty="0">
              <a:latin typeface="Arial" panose="020B0604020202020204" pitchFamily="34" charset="0"/>
              <a:cs typeface="Arial" panose="020B0604020202020204" pitchFamily="34" charset="0"/>
            </a:endParaRPr>
          </a:p>
        </p:txBody>
      </p:sp>
      <p:sp>
        <p:nvSpPr>
          <p:cNvPr id="17" name="文字方塊 16"/>
          <p:cNvSpPr txBox="1"/>
          <p:nvPr/>
        </p:nvSpPr>
        <p:spPr>
          <a:xfrm>
            <a:off x="583977" y="3985435"/>
            <a:ext cx="513282" cy="307777"/>
          </a:xfrm>
          <a:prstGeom prst="rect">
            <a:avLst/>
          </a:prstGeom>
          <a:noFill/>
        </p:spPr>
        <p:txBody>
          <a:bodyPr wrap="none" rtlCol="0">
            <a:spAutoFit/>
          </a:bodyPr>
          <a:lstStyle/>
          <a:p>
            <a:r>
              <a:rPr lang="en-US" altLang="zh-TW" sz="1400" dirty="0">
                <a:latin typeface="Arial" panose="020B0604020202020204" pitchFamily="34" charset="0"/>
                <a:cs typeface="Arial" panose="020B0604020202020204" pitchFamily="34" charset="0"/>
              </a:rPr>
              <a:t>Low</a:t>
            </a:r>
            <a:endParaRPr lang="zh-TW" altLang="en-US" sz="1400" dirty="0">
              <a:latin typeface="Arial" panose="020B0604020202020204" pitchFamily="34" charset="0"/>
              <a:cs typeface="Arial" panose="020B0604020202020204" pitchFamily="34" charset="0"/>
            </a:endParaRPr>
          </a:p>
        </p:txBody>
      </p:sp>
      <p:sp>
        <p:nvSpPr>
          <p:cNvPr id="18" name="文字方塊 17"/>
          <p:cNvSpPr txBox="1"/>
          <p:nvPr/>
        </p:nvSpPr>
        <p:spPr>
          <a:xfrm>
            <a:off x="249989" y="5890568"/>
            <a:ext cx="126188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2.5</a:t>
            </a:r>
            <a:endParaRPr lang="zh-TW" altLang="en-US" dirty="0">
              <a:latin typeface="Arial" panose="020B0604020202020204" pitchFamily="34" charset="0"/>
              <a:cs typeface="Arial" panose="020B0604020202020204" pitchFamily="34" charset="0"/>
            </a:endParaRPr>
          </a:p>
        </p:txBody>
      </p:sp>
      <p:sp>
        <p:nvSpPr>
          <p:cNvPr id="20" name="文字方塊 19"/>
          <p:cNvSpPr txBox="1"/>
          <p:nvPr/>
        </p:nvSpPr>
        <p:spPr>
          <a:xfrm>
            <a:off x="8448973" y="61554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545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5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4587540" y="1258839"/>
            <a:ext cx="3848100" cy="4857750"/>
          </a:xfrm>
          <a:prstGeom prst="rect">
            <a:avLst/>
          </a:prstGeom>
        </p:spPr>
      </p:pic>
      <p:sp>
        <p:nvSpPr>
          <p:cNvPr id="12" name="內容版面配置區 11"/>
          <p:cNvSpPr>
            <a:spLocks noGrp="1"/>
          </p:cNvSpPr>
          <p:nvPr>
            <p:ph idx="1"/>
          </p:nvPr>
        </p:nvSpPr>
        <p:spPr>
          <a:xfrm>
            <a:off x="355601" y="1464733"/>
            <a:ext cx="4231939" cy="4712230"/>
          </a:xfrm>
          <a:prstGeom prst="homePlate">
            <a:avLst>
              <a:gd name="adj" fmla="val 9496"/>
            </a:avLst>
          </a:prstGeom>
          <a:solidFill>
            <a:schemeClr val="accent1">
              <a:lumMod val="20000"/>
              <a:lumOff val="80000"/>
            </a:schemeClr>
          </a:solidFill>
          <a:ln w="28575">
            <a:solidFill>
              <a:schemeClr val="accent1">
                <a:lumMod val="75000"/>
              </a:schemeClr>
            </a:solidFill>
          </a:ln>
          <a:effectLst>
            <a:outerShdw blurRad="50800" dist="38100" dir="2700000" algn="tl" rotWithShape="0">
              <a:prstClr val="black">
                <a:alpha val="40000"/>
              </a:prstClr>
            </a:outerShdw>
          </a:effectLst>
        </p:spPr>
        <p:txBody>
          <a:bodyPr>
            <a:normAutofit/>
          </a:bodyPr>
          <a:lstStyle/>
          <a:p>
            <a:pPr marL="0" indent="0">
              <a:buNone/>
            </a:pPr>
            <a:r>
              <a:rPr lang="en-US" altLang="zh-TW" b="1" dirty="0">
                <a:solidFill>
                  <a:schemeClr val="accent1">
                    <a:lumMod val="75000"/>
                  </a:schemeClr>
                </a:solidFill>
              </a:rPr>
              <a:t>INTERNATIONAL</a:t>
            </a:r>
            <a:endParaRPr lang="en-US" altLang="zh-TW" b="1" dirty="0">
              <a:solidFill>
                <a:srgbClr val="55AADF"/>
              </a:solidFill>
            </a:endParaRPr>
          </a:p>
          <a:p>
            <a:pPr lvl="1"/>
            <a:r>
              <a:rPr lang="en-US" altLang="zh-TW" dirty="0"/>
              <a:t>IAS 1(provision 57) does not require the order or format in which a company presents the balance sheet items. </a:t>
            </a:r>
          </a:p>
          <a:p>
            <a:pPr lvl="1"/>
            <a:r>
              <a:rPr lang="en-US" altLang="zh-TW" dirty="0"/>
              <a:t>Philips’ balance sheet</a:t>
            </a:r>
            <a:endParaRPr lang="zh-TW" altLang="en-US"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pPr/>
              <a:t>14</a:t>
            </a:fld>
            <a:endParaRPr lang="zh-TW" altLang="en-US" dirty="0"/>
          </a:p>
        </p:txBody>
      </p:sp>
      <p:sp>
        <p:nvSpPr>
          <p:cNvPr id="2" name="標題 1"/>
          <p:cNvSpPr>
            <a:spLocks noGrp="1"/>
          </p:cNvSpPr>
          <p:nvPr>
            <p:ph type="title"/>
          </p:nvPr>
        </p:nvSpPr>
        <p:spPr/>
        <p:txBody>
          <a:bodyPr/>
          <a:lstStyle/>
          <a:p>
            <a:r>
              <a:rPr lang="en-US" altLang="zh-TW"/>
              <a:t>The Format of a Balance Sheet</a:t>
            </a:r>
            <a:endParaRPr lang="zh-TW" altLang="en-US" dirty="0"/>
          </a:p>
        </p:txBody>
      </p:sp>
      <p:sp>
        <p:nvSpPr>
          <p:cNvPr id="18" name="向下箭號 17"/>
          <p:cNvSpPr/>
          <p:nvPr/>
        </p:nvSpPr>
        <p:spPr>
          <a:xfrm rot="10800000">
            <a:off x="7486968" y="2189392"/>
            <a:ext cx="321936" cy="3724177"/>
          </a:xfrm>
          <a:prstGeom prst="downArrow">
            <a:avLst/>
          </a:prstGeom>
          <a:solidFill>
            <a:srgbClr val="F5A9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9" name="矩形 18"/>
          <p:cNvSpPr/>
          <p:nvPr/>
        </p:nvSpPr>
        <p:spPr>
          <a:xfrm>
            <a:off x="4876342" y="2189392"/>
            <a:ext cx="1872208" cy="288032"/>
          </a:xfrm>
          <a:prstGeom prst="rect">
            <a:avLst/>
          </a:prstGeom>
          <a:noFill/>
          <a:ln w="38100">
            <a:solidFill>
              <a:srgbClr val="D222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p:nvSpPr>
        <p:spPr>
          <a:xfrm>
            <a:off x="4922867" y="5690117"/>
            <a:ext cx="1869807" cy="288032"/>
          </a:xfrm>
          <a:prstGeom prst="rect">
            <a:avLst/>
          </a:prstGeom>
          <a:noFill/>
          <a:ln w="38100">
            <a:solidFill>
              <a:srgbClr val="D222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p:cNvSpPr txBox="1"/>
          <p:nvPr/>
        </p:nvSpPr>
        <p:spPr>
          <a:xfrm>
            <a:off x="7317680" y="1727522"/>
            <a:ext cx="691010" cy="276999"/>
          </a:xfrm>
          <a:prstGeom prst="rect">
            <a:avLst/>
          </a:prstGeom>
          <a:solidFill>
            <a:srgbClr val="F8DB8A"/>
          </a:solidFill>
          <a:ln w="9525">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TW" sz="1200" dirty="0">
                <a:latin typeface="Arial" panose="020B0604020202020204" pitchFamily="34" charset="0"/>
                <a:cs typeface="Arial" panose="020B0604020202020204" pitchFamily="34" charset="0"/>
              </a:rPr>
              <a:t>liquidity</a:t>
            </a:r>
            <a:endParaRPr lang="zh-TW" altLang="en-US" sz="1200" dirty="0">
              <a:latin typeface="Arial" panose="020B0604020202020204" pitchFamily="34" charset="0"/>
              <a:cs typeface="Arial" panose="020B0604020202020204" pitchFamily="34" charset="0"/>
            </a:endParaRPr>
          </a:p>
        </p:txBody>
      </p:sp>
      <p:sp>
        <p:nvSpPr>
          <p:cNvPr id="11" name="文字方塊 10"/>
          <p:cNvSpPr txBox="1"/>
          <p:nvPr/>
        </p:nvSpPr>
        <p:spPr>
          <a:xfrm>
            <a:off x="7807305" y="5612476"/>
            <a:ext cx="604653" cy="338554"/>
          </a:xfrm>
          <a:prstGeom prst="rect">
            <a:avLst/>
          </a:prstGeom>
          <a:noFill/>
        </p:spPr>
        <p:txBody>
          <a:bodyPr wrap="none" rtlCol="0">
            <a:spAutoFit/>
          </a:bodyPr>
          <a:lstStyle/>
          <a:p>
            <a:r>
              <a:rPr lang="en-US" altLang="zh-TW" sz="1600" dirty="0">
                <a:latin typeface="Arial" panose="020B0604020202020204" pitchFamily="34" charset="0"/>
                <a:cs typeface="Arial" panose="020B0604020202020204" pitchFamily="34" charset="0"/>
              </a:rPr>
              <a:t>High</a:t>
            </a:r>
            <a:endParaRPr lang="zh-TW" altLang="en-US" dirty="0">
              <a:latin typeface="Arial" panose="020B0604020202020204" pitchFamily="34" charset="0"/>
              <a:cs typeface="Arial" panose="020B0604020202020204" pitchFamily="34" charset="0"/>
            </a:endParaRPr>
          </a:p>
        </p:txBody>
      </p:sp>
      <p:sp>
        <p:nvSpPr>
          <p:cNvPr id="13" name="文字方塊 12"/>
          <p:cNvSpPr txBox="1"/>
          <p:nvPr/>
        </p:nvSpPr>
        <p:spPr>
          <a:xfrm>
            <a:off x="7846456" y="2171417"/>
            <a:ext cx="559769" cy="338554"/>
          </a:xfrm>
          <a:prstGeom prst="rect">
            <a:avLst/>
          </a:prstGeom>
          <a:noFill/>
        </p:spPr>
        <p:txBody>
          <a:bodyPr wrap="none" rtlCol="0">
            <a:spAutoFit/>
          </a:bodyPr>
          <a:lstStyle/>
          <a:p>
            <a:r>
              <a:rPr lang="en-US" altLang="zh-TW" sz="1600" dirty="0">
                <a:latin typeface="Arial" panose="020B0604020202020204" pitchFamily="34" charset="0"/>
                <a:cs typeface="Arial" panose="020B0604020202020204" pitchFamily="34" charset="0"/>
              </a:rPr>
              <a:t>Low</a:t>
            </a:r>
            <a:endParaRPr lang="zh-TW" altLang="en-US" dirty="0">
              <a:latin typeface="Arial" panose="020B0604020202020204" pitchFamily="34" charset="0"/>
              <a:cs typeface="Arial" panose="020B0604020202020204" pitchFamily="34" charset="0"/>
            </a:endParaRPr>
          </a:p>
        </p:txBody>
      </p:sp>
      <p:sp>
        <p:nvSpPr>
          <p:cNvPr id="14" name="文字方塊 13"/>
          <p:cNvSpPr txBox="1"/>
          <p:nvPr/>
        </p:nvSpPr>
        <p:spPr>
          <a:xfrm>
            <a:off x="8448973" y="61554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595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11"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Accountants record many assets at their purchase cost, not at their current </a:t>
            </a:r>
            <a:r>
              <a:rPr lang="en-US" altLang="zh-TW" b="1" dirty="0">
                <a:solidFill>
                  <a:srgbClr val="E9A203"/>
                </a:solidFill>
              </a:rPr>
              <a:t>market value</a:t>
            </a:r>
            <a:r>
              <a:rPr lang="en-US" altLang="zh-TW" dirty="0"/>
              <a:t> (e.g., land).</a:t>
            </a:r>
          </a:p>
          <a:p>
            <a:r>
              <a:rPr lang="en-US" altLang="zh-TW" dirty="0"/>
              <a:t>Not all economic assets are included in the balance sheet (e.g., </a:t>
            </a:r>
            <a:r>
              <a:rPr lang="en-US" altLang="zh-TW" b="1" dirty="0">
                <a:solidFill>
                  <a:srgbClr val="E9A203"/>
                </a:solidFill>
              </a:rPr>
              <a:t>TSMC’s reputation</a:t>
            </a:r>
            <a:r>
              <a:rPr lang="en-US" altLang="zh-TW" dirty="0"/>
              <a:t>, its technology for semiconductor foundry, and its engineers' talent).</a:t>
            </a:r>
          </a:p>
          <a:p>
            <a:endParaRPr lang="zh-TW" altLang="en-US" dirty="0"/>
          </a:p>
        </p:txBody>
      </p:sp>
      <p:sp>
        <p:nvSpPr>
          <p:cNvPr id="5" name="投影片編號版面配置區 4"/>
          <p:cNvSpPr>
            <a:spLocks noGrp="1"/>
          </p:cNvSpPr>
          <p:nvPr>
            <p:ph type="sldNum" sz="quarter" idx="12"/>
          </p:nvPr>
        </p:nvSpPr>
        <p:spPr/>
        <p:txBody>
          <a:bodyPr/>
          <a:lstStyle/>
          <a:p>
            <a:fld id="{DA11386E-2E42-49D8-8C02-8CA978E96E05}" type="slidenum">
              <a:rPr lang="zh-TW" altLang="en-US" smtClean="0"/>
              <a:pPr/>
              <a:t>15</a:t>
            </a:fld>
            <a:endParaRPr lang="zh-TW" altLang="en-US" dirty="0"/>
          </a:p>
        </p:txBody>
      </p:sp>
      <p:sp>
        <p:nvSpPr>
          <p:cNvPr id="2" name="標題 1"/>
          <p:cNvSpPr>
            <a:spLocks noGrp="1"/>
          </p:cNvSpPr>
          <p:nvPr>
            <p:ph type="title"/>
          </p:nvPr>
        </p:nvSpPr>
        <p:spPr/>
        <p:txBody>
          <a:bodyPr/>
          <a:lstStyle/>
          <a:p>
            <a:r>
              <a:rPr lang="en-US" altLang="zh-TW"/>
              <a:t>Limitations of a Balance Sheet</a:t>
            </a:r>
            <a:endParaRPr lang="zh-TW" altLang="en-US" dirty="0"/>
          </a:p>
        </p:txBody>
      </p:sp>
      <p:sp>
        <p:nvSpPr>
          <p:cNvPr id="7" name="文字方塊 6"/>
          <p:cNvSpPr txBox="1"/>
          <p:nvPr/>
        </p:nvSpPr>
        <p:spPr>
          <a:xfrm>
            <a:off x="8448973" y="61554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1284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The accounting </a:t>
            </a:r>
            <a:r>
              <a:rPr lang="en-US" altLang="zh-TW" b="1" dirty="0">
                <a:solidFill>
                  <a:srgbClr val="E9A203"/>
                </a:solidFill>
              </a:rPr>
              <a:t>book value</a:t>
            </a:r>
            <a:r>
              <a:rPr lang="en-US" altLang="zh-TW" b="1" dirty="0">
                <a:solidFill>
                  <a:srgbClr val="55AADF"/>
                </a:solidFill>
              </a:rPr>
              <a:t> </a:t>
            </a:r>
            <a:r>
              <a:rPr lang="en-US" altLang="zh-TW" dirty="0"/>
              <a:t>of a company (measured by the amount of equity) is usually less than the company’s </a:t>
            </a:r>
            <a:r>
              <a:rPr lang="en-US" altLang="zh-TW" b="1" dirty="0">
                <a:solidFill>
                  <a:srgbClr val="E9A203"/>
                </a:solidFill>
              </a:rPr>
              <a:t>market value</a:t>
            </a:r>
            <a:r>
              <a:rPr lang="zh-TW" altLang="en-US" b="1" dirty="0">
                <a:solidFill>
                  <a:srgbClr val="E9A203"/>
                </a:solidFill>
              </a:rPr>
              <a:t> </a:t>
            </a:r>
            <a:r>
              <a:rPr lang="en-US" altLang="zh-TW" dirty="0"/>
              <a:t>(measured by the market price per share times the number of shares of</a:t>
            </a:r>
            <a:r>
              <a:rPr lang="zh-TW" altLang="en-US" dirty="0"/>
              <a:t> </a:t>
            </a:r>
            <a:r>
              <a:rPr lang="en-US" altLang="zh-TW" dirty="0"/>
              <a:t>stock).</a:t>
            </a:r>
          </a:p>
          <a:p>
            <a:endParaRPr lang="zh-TW" altLang="en-US" dirty="0"/>
          </a:p>
        </p:txBody>
      </p:sp>
      <p:sp>
        <p:nvSpPr>
          <p:cNvPr id="6" name="投影片編號版面配置區 5"/>
          <p:cNvSpPr>
            <a:spLocks noGrp="1"/>
          </p:cNvSpPr>
          <p:nvPr>
            <p:ph type="sldNum" sz="quarter" idx="12"/>
          </p:nvPr>
        </p:nvSpPr>
        <p:spPr/>
        <p:txBody>
          <a:bodyPr/>
          <a:lstStyle/>
          <a:p>
            <a:fld id="{DA11386E-2E42-49D8-8C02-8CA978E96E05}" type="slidenum">
              <a:rPr lang="zh-TW" altLang="en-US" smtClean="0"/>
              <a:pPr/>
              <a:t>16</a:t>
            </a:fld>
            <a:endParaRPr lang="zh-TW" altLang="en-US" dirty="0"/>
          </a:p>
        </p:txBody>
      </p:sp>
      <p:sp>
        <p:nvSpPr>
          <p:cNvPr id="2" name="標題 1"/>
          <p:cNvSpPr>
            <a:spLocks noGrp="1"/>
          </p:cNvSpPr>
          <p:nvPr>
            <p:ph type="title"/>
          </p:nvPr>
        </p:nvSpPr>
        <p:spPr/>
        <p:txBody>
          <a:bodyPr/>
          <a:lstStyle/>
          <a:p>
            <a:r>
              <a:rPr lang="en-US" altLang="zh-TW"/>
              <a:t>Limitations of a Balance Sheet</a:t>
            </a:r>
            <a:endParaRPr lang="zh-TW" altLang="en-US" dirty="0"/>
          </a:p>
        </p:txBody>
      </p:sp>
      <p:sp>
        <p:nvSpPr>
          <p:cNvPr id="11" name="文字方塊 10"/>
          <p:cNvSpPr txBox="1"/>
          <p:nvPr/>
        </p:nvSpPr>
        <p:spPr>
          <a:xfrm>
            <a:off x="229808" y="5473250"/>
            <a:ext cx="126188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2.6</a:t>
            </a:r>
            <a:endParaRPr lang="zh-TW" altLang="en-US" dirty="0">
              <a:latin typeface="Arial" panose="020B0604020202020204" pitchFamily="34" charset="0"/>
              <a:cs typeface="Arial" panose="020B0604020202020204" pitchFamily="34" charset="0"/>
            </a:endParaRPr>
          </a:p>
        </p:txBody>
      </p:sp>
      <p:sp>
        <p:nvSpPr>
          <p:cNvPr id="8" name="文字方塊 7"/>
          <p:cNvSpPr txBox="1"/>
          <p:nvPr/>
        </p:nvSpPr>
        <p:spPr>
          <a:xfrm>
            <a:off x="8448973" y="61554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pic>
        <p:nvPicPr>
          <p:cNvPr id="5" name="圖片 4"/>
          <p:cNvPicPr>
            <a:picLocks noChangeAspect="1"/>
          </p:cNvPicPr>
          <p:nvPr/>
        </p:nvPicPr>
        <p:blipFill>
          <a:blip r:embed="rId2"/>
          <a:stretch>
            <a:fillRect/>
          </a:stretch>
        </p:blipFill>
        <p:spPr>
          <a:xfrm>
            <a:off x="1531379" y="3177748"/>
            <a:ext cx="7501408" cy="2999215"/>
          </a:xfrm>
          <a:prstGeom prst="rect">
            <a:avLst/>
          </a:prstGeom>
        </p:spPr>
      </p:pic>
    </p:spTree>
    <p:extLst>
      <p:ext uri="{BB962C8B-B14F-4D97-AF65-F5344CB8AC3E}">
        <p14:creationId xmlns:p14="http://schemas.microsoft.com/office/powerpoint/2010/main" val="2735257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r>
              <a:rPr lang="en-US" altLang="zh-TW" b="1" dirty="0"/>
              <a:t>Review Philips’ balance sheet in Appendix B and answer the following questions:</a:t>
            </a:r>
          </a:p>
          <a:p>
            <a:pPr marL="457200" indent="-457200">
              <a:buSzPct val="100000"/>
              <a:buAutoNum type="arabicPeriod"/>
            </a:pPr>
            <a:r>
              <a:rPr lang="en-US" altLang="zh-TW" dirty="0"/>
              <a:t>What is the amount of Philips’ total reported assets?</a:t>
            </a:r>
          </a:p>
          <a:p>
            <a:pPr marL="400050" lvl="1" indent="0">
              <a:buNone/>
            </a:pPr>
            <a:r>
              <a:rPr lang="en-US" altLang="zh-TW" dirty="0">
                <a:solidFill>
                  <a:schemeClr val="accent2">
                    <a:lumMod val="75000"/>
                  </a:schemeClr>
                </a:solidFill>
              </a:rPr>
              <a:t>Philips’ total reported assets on December 31, 2015, were €30,976 million.</a:t>
            </a:r>
          </a:p>
          <a:p>
            <a:pPr marL="457200" indent="-457200">
              <a:buSzPct val="100000"/>
              <a:buAutoNum type="arabicPeriod" startAt="2"/>
            </a:pPr>
            <a:r>
              <a:rPr lang="en-US" altLang="zh-TW" dirty="0"/>
              <a:t>What is the amount of Philips’ total reported liabilities?</a:t>
            </a:r>
          </a:p>
          <a:p>
            <a:pPr marL="400050" lvl="1" indent="0">
              <a:buNone/>
            </a:pPr>
            <a:r>
              <a:rPr lang="en-US" altLang="zh-TW" dirty="0">
                <a:solidFill>
                  <a:schemeClr val="accent2">
                    <a:lumMod val="75000"/>
                  </a:schemeClr>
                </a:solidFill>
              </a:rPr>
              <a:t>Philips’ total reported liabilities on December 31, 2015, were €19,196 (€9,128 + €10,068) million.</a:t>
            </a:r>
          </a:p>
          <a:p>
            <a:pPr marL="0" indent="0">
              <a:buNone/>
            </a:pPr>
            <a:endParaRPr lang="en-US" altLang="zh-TW" dirty="0">
              <a:solidFill>
                <a:srgbClr val="55AADF"/>
              </a:solidFill>
            </a:endParaRPr>
          </a:p>
          <a:p>
            <a:pPr marL="0" indent="0">
              <a:buNone/>
            </a:pPr>
            <a:endParaRPr lang="en-US" altLang="zh-TW" b="1" dirty="0"/>
          </a:p>
        </p:txBody>
      </p:sp>
      <p:sp>
        <p:nvSpPr>
          <p:cNvPr id="5" name="投影片編號版面配置區 4"/>
          <p:cNvSpPr>
            <a:spLocks noGrp="1"/>
          </p:cNvSpPr>
          <p:nvPr>
            <p:ph type="sldNum" sz="quarter" idx="12"/>
          </p:nvPr>
        </p:nvSpPr>
        <p:spPr/>
        <p:txBody>
          <a:bodyPr/>
          <a:lstStyle/>
          <a:p>
            <a:fld id="{DA11386E-2E42-49D8-8C02-8CA978E96E05}" type="slidenum">
              <a:rPr lang="zh-TW" altLang="en-US" smtClean="0"/>
              <a:pPr/>
              <a:t>17</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sp>
        <p:nvSpPr>
          <p:cNvPr id="7" name="文字方塊 6"/>
          <p:cNvSpPr txBox="1"/>
          <p:nvPr/>
        </p:nvSpPr>
        <p:spPr>
          <a:xfrm>
            <a:off x="8448973" y="61554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076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marL="457200" indent="-457200">
              <a:buSzPct val="100000"/>
              <a:buFont typeface="+mj-lt"/>
              <a:buAutoNum type="arabicPeriod" startAt="3"/>
            </a:pPr>
            <a:r>
              <a:rPr lang="en-US" altLang="zh-TW" dirty="0"/>
              <a:t>Are Philips’ assets financed more through liabilities or</a:t>
            </a:r>
            <a:r>
              <a:rPr lang="zh-TW" altLang="en-US" dirty="0"/>
              <a:t> </a:t>
            </a:r>
            <a:r>
              <a:rPr lang="en-US" altLang="zh-TW" dirty="0"/>
              <a:t>through equity?</a:t>
            </a:r>
          </a:p>
          <a:p>
            <a:pPr marL="400050" lvl="1" indent="0">
              <a:buSzPct val="100000"/>
              <a:buNone/>
            </a:pPr>
            <a:r>
              <a:rPr lang="en-US" altLang="zh-TW" dirty="0">
                <a:solidFill>
                  <a:schemeClr val="accent2">
                    <a:lumMod val="75000"/>
                  </a:schemeClr>
                </a:solidFill>
              </a:rPr>
              <a:t>Philips’ assets are financed primarily using liabilities</a:t>
            </a:r>
            <a:r>
              <a:rPr lang="en-US" altLang="zh-TW" dirty="0">
                <a:solidFill>
                  <a:srgbClr val="55AADF"/>
                </a:solidFill>
              </a:rPr>
              <a:t>.</a:t>
            </a:r>
          </a:p>
          <a:p>
            <a:pPr marL="457200" indent="-457200">
              <a:buSzPct val="100000"/>
              <a:buFont typeface="+mj-lt"/>
              <a:buAutoNum type="arabicPeriod" startAt="3"/>
            </a:pPr>
            <a:r>
              <a:rPr lang="en-US" altLang="zh-TW" dirty="0"/>
              <a:t>What is Philips’ largest reported asset?</a:t>
            </a:r>
          </a:p>
          <a:p>
            <a:pPr marL="400050" lvl="1" indent="0">
              <a:buSzPct val="100000"/>
              <a:buNone/>
            </a:pPr>
            <a:r>
              <a:rPr lang="en-US" altLang="zh-TW" dirty="0">
                <a:solidFill>
                  <a:schemeClr val="accent2">
                    <a:lumMod val="75000"/>
                  </a:schemeClr>
                </a:solidFill>
              </a:rPr>
              <a:t>Philips’ largest reported asset category was Goodwill.</a:t>
            </a:r>
          </a:p>
          <a:p>
            <a:pPr marL="457200" indent="-457200">
              <a:buSzPct val="100000"/>
              <a:buFont typeface="+mj-lt"/>
              <a:buAutoNum type="arabicPeriod" startAt="3"/>
            </a:pPr>
            <a:r>
              <a:rPr lang="en-US" altLang="zh-TW" dirty="0"/>
              <a:t>What is Philips’ largest reported current liability and</a:t>
            </a:r>
            <a:r>
              <a:rPr lang="zh-TW" altLang="en-US" dirty="0"/>
              <a:t> </a:t>
            </a:r>
            <a:r>
              <a:rPr lang="en-US" altLang="zh-TW" dirty="0"/>
              <a:t>what does that amount represent?</a:t>
            </a:r>
          </a:p>
          <a:p>
            <a:pPr marL="400050" lvl="1" indent="0">
              <a:buNone/>
            </a:pPr>
            <a:r>
              <a:rPr lang="en-US" altLang="zh-TW" dirty="0">
                <a:solidFill>
                  <a:schemeClr val="accent2">
                    <a:lumMod val="75000"/>
                  </a:schemeClr>
                </a:solidFill>
              </a:rPr>
              <a:t>Philips’ largest current liability is Accrued Liabilities with a balance of €2,863 million.</a:t>
            </a:r>
            <a:endParaRPr lang="en-US" altLang="zh-TW" b="1" dirty="0">
              <a:solidFill>
                <a:schemeClr val="accent2">
                  <a:lumMod val="75000"/>
                </a:schemeClr>
              </a:solidFill>
            </a:endParaRPr>
          </a:p>
          <a:p>
            <a:endParaRPr lang="zh-TW" altLang="en-US" dirty="0"/>
          </a:p>
        </p:txBody>
      </p:sp>
      <p:sp>
        <p:nvSpPr>
          <p:cNvPr id="5" name="投影片編號版面配置區 4"/>
          <p:cNvSpPr>
            <a:spLocks noGrp="1"/>
          </p:cNvSpPr>
          <p:nvPr>
            <p:ph type="sldNum" sz="quarter" idx="12"/>
          </p:nvPr>
        </p:nvSpPr>
        <p:spPr/>
        <p:txBody>
          <a:bodyPr/>
          <a:lstStyle/>
          <a:p>
            <a:fld id="{DA11386E-2E42-49D8-8C02-8CA978E96E05}" type="slidenum">
              <a:rPr lang="zh-TW" altLang="en-US" smtClean="0"/>
              <a:pPr/>
              <a:t>18</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sp>
        <p:nvSpPr>
          <p:cNvPr id="7" name="文字方塊 6"/>
          <p:cNvSpPr txBox="1"/>
          <p:nvPr/>
        </p:nvSpPr>
        <p:spPr>
          <a:xfrm>
            <a:off x="8448973" y="61554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258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2"/>
          </p:nvPr>
        </p:nvSpPr>
        <p:spPr/>
        <p:txBody>
          <a:bodyPr/>
          <a:lstStyle/>
          <a:p>
            <a:fld id="{DA11386E-2E42-49D8-8C02-8CA978E96E05}" type="slidenum">
              <a:rPr lang="zh-TW" altLang="en-US" smtClean="0"/>
              <a:pPr/>
              <a:t>19</a:t>
            </a:fld>
            <a:endParaRPr lang="zh-TW" altLang="en-US" dirty="0"/>
          </a:p>
        </p:txBody>
      </p:sp>
      <p:sp>
        <p:nvSpPr>
          <p:cNvPr id="2" name="標題 1"/>
          <p:cNvSpPr>
            <a:spLocks noGrp="1"/>
          </p:cNvSpPr>
          <p:nvPr>
            <p:ph type="title"/>
          </p:nvPr>
        </p:nvSpPr>
        <p:spPr>
          <a:xfrm>
            <a:off x="123569" y="550333"/>
            <a:ext cx="8391782" cy="677333"/>
          </a:xfrm>
        </p:spPr>
        <p:txBody>
          <a:bodyPr>
            <a:normAutofit fontScale="90000"/>
          </a:bodyPr>
          <a:lstStyle/>
          <a:p>
            <a:r>
              <a:rPr lang="en-US" altLang="zh-TW" dirty="0"/>
              <a:t>Components of </a:t>
            </a:r>
            <a:br>
              <a:rPr lang="en-US" altLang="zh-TW" dirty="0"/>
            </a:br>
            <a:r>
              <a:rPr lang="en-US" altLang="zh-TW" dirty="0"/>
              <a:t>a Statement of</a:t>
            </a:r>
            <a:r>
              <a:rPr lang="zh-TW" altLang="en-US" dirty="0"/>
              <a:t> </a:t>
            </a:r>
            <a:r>
              <a:rPr lang="en-US" altLang="zh-TW" dirty="0"/>
              <a:t>Comprehensive Income</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normAutofit lnSpcReduction="10000"/>
          </a:bodyPr>
          <a:lstStyle/>
          <a:p>
            <a:pPr marL="0" indent="0">
              <a:buNone/>
            </a:pPr>
            <a:r>
              <a:rPr lang="en-US" altLang="zh-TW" b="1" dirty="0">
                <a:solidFill>
                  <a:srgbClr val="E9A203"/>
                </a:solidFill>
              </a:rPr>
              <a:t>Revenues</a:t>
            </a:r>
            <a:r>
              <a:rPr lang="zh-TW" altLang="en-US" b="1" dirty="0">
                <a:solidFill>
                  <a:srgbClr val="E9A203"/>
                </a:solidFill>
              </a:rPr>
              <a:t>  </a:t>
            </a:r>
            <a:endParaRPr lang="en-US" altLang="zh-TW" b="1" dirty="0">
              <a:solidFill>
                <a:srgbClr val="E9A203"/>
              </a:solidFill>
              <a:latin typeface="微軟正黑體" panose="020B0604030504040204" pitchFamily="34" charset="-120"/>
              <a:ea typeface="微軟正黑體" panose="020B0604030504040204" pitchFamily="34" charset="-120"/>
            </a:endParaRPr>
          </a:p>
          <a:p>
            <a:pPr lvl="1" indent="-342900"/>
            <a:r>
              <a:rPr lang="en-US" altLang="zh-TW" dirty="0"/>
              <a:t>The amount of assets created through the sale of goods and services.</a:t>
            </a:r>
          </a:p>
          <a:p>
            <a:pPr marL="0" indent="0">
              <a:buNone/>
            </a:pPr>
            <a:r>
              <a:rPr lang="en-US" altLang="zh-TW" b="1" dirty="0">
                <a:solidFill>
                  <a:srgbClr val="E9A203"/>
                </a:solidFill>
              </a:rPr>
              <a:t>Expenses</a:t>
            </a:r>
            <a:r>
              <a:rPr lang="zh-TW" altLang="en-US" b="1" dirty="0">
                <a:solidFill>
                  <a:srgbClr val="E9A203"/>
                </a:solidFill>
              </a:rPr>
              <a:t>  </a:t>
            </a:r>
            <a:endParaRPr lang="en-US" altLang="zh-TW" b="1" dirty="0">
              <a:solidFill>
                <a:srgbClr val="E9A203"/>
              </a:solidFill>
              <a:latin typeface="微軟正黑體" panose="020B0604030504040204" pitchFamily="34" charset="-120"/>
              <a:ea typeface="微軟正黑體" panose="020B0604030504040204" pitchFamily="34" charset="-120"/>
            </a:endParaRPr>
          </a:p>
          <a:p>
            <a:pPr lvl="1" indent="-342900"/>
            <a:r>
              <a:rPr lang="en-US" altLang="zh-TW" dirty="0"/>
              <a:t>The costs incurred in normal business operations to generate revenues.</a:t>
            </a:r>
          </a:p>
          <a:p>
            <a:pPr marL="0" indent="0">
              <a:buNone/>
            </a:pPr>
            <a:r>
              <a:rPr lang="en-US" altLang="zh-TW" b="1" dirty="0">
                <a:solidFill>
                  <a:srgbClr val="E9A203"/>
                </a:solidFill>
              </a:rPr>
              <a:t>Net Income (or Net Loss)</a:t>
            </a:r>
          </a:p>
          <a:p>
            <a:pPr lvl="1"/>
            <a:r>
              <a:rPr lang="en-US" altLang="zh-TW" dirty="0"/>
              <a:t>An overall measure of</a:t>
            </a:r>
            <a:r>
              <a:rPr lang="zh-TW" altLang="en-US" dirty="0"/>
              <a:t> </a:t>
            </a:r>
            <a:r>
              <a:rPr lang="en-US" altLang="zh-TW" dirty="0"/>
              <a:t>the performance of</a:t>
            </a:r>
            <a:r>
              <a:rPr lang="zh-TW" altLang="en-US" dirty="0"/>
              <a:t> </a:t>
            </a:r>
            <a:r>
              <a:rPr lang="en-US" altLang="zh-TW" dirty="0"/>
              <a:t>a company.</a:t>
            </a:r>
          </a:p>
          <a:p>
            <a:pPr lvl="1"/>
            <a:r>
              <a:rPr lang="en-US" altLang="zh-TW" b="1" dirty="0">
                <a:solidFill>
                  <a:schemeClr val="accent2">
                    <a:lumMod val="75000"/>
                  </a:schemeClr>
                </a:solidFill>
              </a:rPr>
              <a:t>Net Income = Revenues – Expenses</a:t>
            </a:r>
            <a:endParaRPr lang="en-US" altLang="zh-TW" dirty="0"/>
          </a:p>
          <a:p>
            <a:pPr marL="400050" lvl="1" indent="0">
              <a:buNone/>
            </a:pPr>
            <a:endParaRPr lang="en-US" altLang="zh-TW" b="1" dirty="0">
              <a:solidFill>
                <a:schemeClr val="tx2">
                  <a:lumMod val="60000"/>
                  <a:lumOff val="40000"/>
                </a:schemeClr>
              </a:solidFill>
            </a:endParaRPr>
          </a:p>
          <a:p>
            <a:pPr lvl="1" indent="-342900"/>
            <a:endParaRPr lang="zh-TW" altLang="en-US" b="1" dirty="0">
              <a:solidFill>
                <a:schemeClr val="tx2">
                  <a:lumMod val="60000"/>
                  <a:lumOff val="40000"/>
                </a:schemeClr>
              </a:solidFill>
            </a:endParaRPr>
          </a:p>
        </p:txBody>
      </p:sp>
      <p:sp>
        <p:nvSpPr>
          <p:cNvPr id="8" name="矩形 7"/>
          <p:cNvSpPr/>
          <p:nvPr/>
        </p:nvSpPr>
        <p:spPr>
          <a:xfrm>
            <a:off x="4922973" y="107798"/>
            <a:ext cx="4221027" cy="338554"/>
          </a:xfrm>
          <a:prstGeom prst="rect">
            <a:avLst/>
          </a:prstGeom>
        </p:spPr>
        <p:txBody>
          <a:bodyPr wrap="none">
            <a:spAutoFit/>
          </a:bodyPr>
          <a:lstStyle/>
          <a:p>
            <a:r>
              <a:rPr lang="en-US" altLang="zh-TW" sz="1600" b="1" dirty="0">
                <a:latin typeface="Arial" panose="020B0604020202020204" pitchFamily="34" charset="0"/>
                <a:ea typeface="Arial Unicode MS" panose="020B0604020202020204" pitchFamily="34" charset="-120"/>
                <a:cs typeface="Arial" panose="020B0604020202020204" pitchFamily="34" charset="0"/>
              </a:rPr>
              <a:t>The Statement of Comprehensive Income</a:t>
            </a:r>
            <a:endParaRPr lang="en-US" altLang="zh-TW" sz="1600" b="1" dirty="0">
              <a:latin typeface="Arial" panose="020B0604020202020204" pitchFamily="34" charset="0"/>
              <a:cs typeface="Arial" panose="020B0604020202020204" pitchFamily="34" charset="0"/>
            </a:endParaRPr>
          </a:p>
        </p:txBody>
      </p:sp>
      <p:sp>
        <p:nvSpPr>
          <p:cNvPr id="9" name="文字方塊 8"/>
          <p:cNvSpPr txBox="1"/>
          <p:nvPr/>
        </p:nvSpPr>
        <p:spPr>
          <a:xfrm>
            <a:off x="8436617" y="81857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2118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pPr algn="l"/>
            <a:r>
              <a:rPr lang="en-US" altLang="zh-TW" dirty="0">
                <a:solidFill>
                  <a:srgbClr val="002060"/>
                </a:solidFill>
              </a:rPr>
              <a:t>Financial Statements: </a:t>
            </a:r>
            <a:br>
              <a:rPr lang="en-US" altLang="zh-TW" dirty="0">
                <a:solidFill>
                  <a:srgbClr val="002060"/>
                </a:solidFill>
              </a:rPr>
            </a:br>
            <a:r>
              <a:rPr lang="en-US" altLang="zh-TW" dirty="0">
                <a:solidFill>
                  <a:srgbClr val="002060"/>
                </a:solidFill>
              </a:rPr>
              <a:t>An Overview</a:t>
            </a:r>
            <a:endParaRPr lang="zh-TW" altLang="en-US" dirty="0">
              <a:solidFill>
                <a:srgbClr val="002060"/>
              </a:solidFill>
            </a:endParaRPr>
          </a:p>
        </p:txBody>
      </p:sp>
    </p:spTree>
    <p:extLst>
      <p:ext uri="{BB962C8B-B14F-4D97-AF65-F5344CB8AC3E}">
        <p14:creationId xmlns:p14="http://schemas.microsoft.com/office/powerpoint/2010/main" val="2934475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投影片編號版面配置區 16"/>
          <p:cNvSpPr>
            <a:spLocks noGrp="1"/>
          </p:cNvSpPr>
          <p:nvPr>
            <p:ph type="sldNum" sz="quarter" idx="12"/>
          </p:nvPr>
        </p:nvSpPr>
        <p:spPr/>
        <p:txBody>
          <a:bodyPr/>
          <a:lstStyle/>
          <a:p>
            <a:fld id="{DA11386E-2E42-49D8-8C02-8CA978E96E05}" type="slidenum">
              <a:rPr lang="zh-TW" altLang="en-US" smtClean="0"/>
              <a:pPr/>
              <a:t>20</a:t>
            </a:fld>
            <a:endParaRPr lang="zh-TW" altLang="en-US" dirty="0"/>
          </a:p>
        </p:txBody>
      </p:sp>
      <p:sp>
        <p:nvSpPr>
          <p:cNvPr id="2" name="標題 1"/>
          <p:cNvSpPr>
            <a:spLocks noGrp="1"/>
          </p:cNvSpPr>
          <p:nvPr>
            <p:ph type="title"/>
          </p:nvPr>
        </p:nvSpPr>
        <p:spPr/>
        <p:txBody>
          <a:bodyPr>
            <a:normAutofit fontScale="90000"/>
          </a:bodyPr>
          <a:lstStyle/>
          <a:p>
            <a:r>
              <a:rPr lang="en-US" altLang="zh-TW" dirty="0"/>
              <a:t>Components of </a:t>
            </a:r>
            <a:br>
              <a:rPr lang="en-US" altLang="zh-TW" dirty="0"/>
            </a:br>
            <a:r>
              <a:rPr lang="en-US" altLang="zh-TW" dirty="0"/>
              <a:t>a Statement of</a:t>
            </a:r>
            <a:r>
              <a:rPr lang="zh-TW" altLang="en-US" dirty="0"/>
              <a:t> </a:t>
            </a:r>
            <a:r>
              <a:rPr lang="en-US" altLang="zh-TW" dirty="0"/>
              <a:t>Comprehensive Income</a:t>
            </a:r>
            <a:endParaRPr lang="zh-TW" altLang="en-US" dirty="0"/>
          </a:p>
        </p:txBody>
      </p:sp>
      <p:sp>
        <p:nvSpPr>
          <p:cNvPr id="5" name="圓角矩形 4"/>
          <p:cNvSpPr/>
          <p:nvPr/>
        </p:nvSpPr>
        <p:spPr bwMode="auto">
          <a:xfrm>
            <a:off x="1979712" y="1340768"/>
            <a:ext cx="5566022" cy="432048"/>
          </a:xfrm>
          <a:prstGeom prst="roundRect">
            <a:avLst/>
          </a:prstGeom>
          <a:solidFill>
            <a:srgbClr val="CCCC00">
              <a:alpha val="49804"/>
            </a:srgbClr>
          </a:solidFill>
          <a:ln w="9525" cap="flat" cmpd="sng" algn="ctr">
            <a:noFill/>
            <a:prstDash val="solid"/>
            <a:round/>
            <a:headEnd type="none" w="med" len="med"/>
            <a:tailEnd type="none" w="med" len="med"/>
          </a:ln>
          <a:effectLst/>
        </p:spPr>
        <p:txBody>
          <a:bodyPr/>
          <a:lstStyle/>
          <a:p>
            <a:pPr eaLnBrk="0" hangingPunct="0"/>
            <a:endParaRPr lang="zh-TW" altLang="en-US">
              <a:solidFill>
                <a:prstClr val="black"/>
              </a:solidFill>
              <a:latin typeface="Arial" panose="020B0604020202020204" pitchFamily="34" charset="0"/>
              <a:ea typeface="新細明體" panose="02020500000000000000" pitchFamily="18" charset="-120"/>
            </a:endParaRPr>
          </a:p>
        </p:txBody>
      </p:sp>
      <p:sp>
        <p:nvSpPr>
          <p:cNvPr id="6" name="TextBox 7"/>
          <p:cNvSpPr txBox="1">
            <a:spLocks noChangeArrowheads="1"/>
          </p:cNvSpPr>
          <p:nvPr/>
        </p:nvSpPr>
        <p:spPr bwMode="auto">
          <a:xfrm>
            <a:off x="2113109" y="1358408"/>
            <a:ext cx="9412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Assets</a:t>
            </a:r>
            <a:endParaRPr kumimoji="0" lang="en-US" altLang="zh-TW" sz="1400" b="1" dirty="0">
              <a:solidFill>
                <a:srgbClr val="000000"/>
              </a:solidFill>
            </a:endParaRPr>
          </a:p>
        </p:txBody>
      </p:sp>
      <p:sp>
        <p:nvSpPr>
          <p:cNvPr id="7" name="TextBox 8"/>
          <p:cNvSpPr txBox="1">
            <a:spLocks noChangeArrowheads="1"/>
          </p:cNvSpPr>
          <p:nvPr/>
        </p:nvSpPr>
        <p:spPr bwMode="auto">
          <a:xfrm>
            <a:off x="4130784" y="1356420"/>
            <a:ext cx="12490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Liabilities</a:t>
            </a:r>
          </a:p>
        </p:txBody>
      </p:sp>
      <p:sp>
        <p:nvSpPr>
          <p:cNvPr id="8" name="TextBox 9"/>
          <p:cNvSpPr txBox="1">
            <a:spLocks noChangeArrowheads="1"/>
          </p:cNvSpPr>
          <p:nvPr/>
        </p:nvSpPr>
        <p:spPr bwMode="auto">
          <a:xfrm>
            <a:off x="6393338" y="1356420"/>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Equity</a:t>
            </a:r>
          </a:p>
        </p:txBody>
      </p:sp>
      <p:sp>
        <p:nvSpPr>
          <p:cNvPr id="9" name="TextBox 10"/>
          <p:cNvSpPr txBox="1">
            <a:spLocks noChangeArrowheads="1"/>
          </p:cNvSpPr>
          <p:nvPr/>
        </p:nvSpPr>
        <p:spPr bwMode="auto">
          <a:xfrm>
            <a:off x="3395809" y="1356551"/>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a:t>
            </a:r>
          </a:p>
        </p:txBody>
      </p:sp>
      <p:sp>
        <p:nvSpPr>
          <p:cNvPr id="10" name="TextBox 11"/>
          <p:cNvSpPr txBox="1">
            <a:spLocks noChangeArrowheads="1"/>
          </p:cNvSpPr>
          <p:nvPr/>
        </p:nvSpPr>
        <p:spPr bwMode="auto">
          <a:xfrm>
            <a:off x="5522904" y="1356420"/>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a:t>
            </a:r>
          </a:p>
        </p:txBody>
      </p:sp>
      <p:sp>
        <p:nvSpPr>
          <p:cNvPr id="12" name="文字方塊 11"/>
          <p:cNvSpPr txBox="1"/>
          <p:nvPr/>
        </p:nvSpPr>
        <p:spPr>
          <a:xfrm>
            <a:off x="7097992" y="2190720"/>
            <a:ext cx="1274708" cy="369332"/>
          </a:xfrm>
          <a:prstGeom prst="rect">
            <a:avLst/>
          </a:prstGeom>
          <a:noFill/>
        </p:spPr>
        <p:txBody>
          <a:bodyPr wrap="none" rtlCol="0">
            <a:spAutoFit/>
          </a:bodyPr>
          <a:lstStyle/>
          <a:p>
            <a:r>
              <a:rPr lang="en-US" altLang="zh-TW" b="1" dirty="0">
                <a:latin typeface="Arial" panose="020B0604020202020204" pitchFamily="34" charset="0"/>
                <a:cs typeface="Arial" panose="020B0604020202020204" pitchFamily="34" charset="0"/>
              </a:rPr>
              <a:t>Revenues</a:t>
            </a:r>
            <a:endParaRPr lang="zh-TW" altLang="en-US" b="1" dirty="0">
              <a:latin typeface="Arial" panose="020B0604020202020204" pitchFamily="34" charset="0"/>
              <a:cs typeface="Arial" panose="020B0604020202020204" pitchFamily="34" charset="0"/>
            </a:endParaRPr>
          </a:p>
        </p:txBody>
      </p:sp>
      <p:sp>
        <p:nvSpPr>
          <p:cNvPr id="13" name="向上箭號 12"/>
          <p:cNvSpPr/>
          <p:nvPr/>
        </p:nvSpPr>
        <p:spPr>
          <a:xfrm>
            <a:off x="2583750" y="1984194"/>
            <a:ext cx="390186" cy="729372"/>
          </a:xfrm>
          <a:prstGeom prst="upArrow">
            <a:avLst/>
          </a:prstGeom>
          <a:solidFill>
            <a:schemeClr val="accent4">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4" name="向上箭號 13"/>
          <p:cNvSpPr/>
          <p:nvPr/>
        </p:nvSpPr>
        <p:spPr>
          <a:xfrm>
            <a:off x="6676043" y="1984194"/>
            <a:ext cx="390186" cy="729372"/>
          </a:xfrm>
          <a:prstGeom prst="upArrow">
            <a:avLst/>
          </a:prstGeom>
          <a:solidFill>
            <a:schemeClr val="accent4">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6" name="文字方塊 15"/>
          <p:cNvSpPr txBox="1"/>
          <p:nvPr/>
        </p:nvSpPr>
        <p:spPr>
          <a:xfrm>
            <a:off x="7110816" y="3268575"/>
            <a:ext cx="1261884" cy="369332"/>
          </a:xfrm>
          <a:prstGeom prst="rect">
            <a:avLst/>
          </a:prstGeom>
          <a:noFill/>
        </p:spPr>
        <p:txBody>
          <a:bodyPr wrap="none" rtlCol="0">
            <a:spAutoFit/>
          </a:bodyPr>
          <a:lstStyle/>
          <a:p>
            <a:r>
              <a:rPr lang="en-US" altLang="zh-TW" b="1" dirty="0">
                <a:latin typeface="Arial" panose="020B0604020202020204" pitchFamily="34" charset="0"/>
                <a:cs typeface="Arial" panose="020B0604020202020204" pitchFamily="34" charset="0"/>
              </a:rPr>
              <a:t>Expenses</a:t>
            </a:r>
            <a:endParaRPr lang="zh-TW" altLang="en-US" b="1" dirty="0">
              <a:latin typeface="Arial" panose="020B0604020202020204" pitchFamily="34" charset="0"/>
              <a:cs typeface="Arial" panose="020B0604020202020204" pitchFamily="34" charset="0"/>
            </a:endParaRPr>
          </a:p>
        </p:txBody>
      </p:sp>
      <p:sp>
        <p:nvSpPr>
          <p:cNvPr id="18" name="向下箭號 17"/>
          <p:cNvSpPr/>
          <p:nvPr/>
        </p:nvSpPr>
        <p:spPr>
          <a:xfrm>
            <a:off x="2578897" y="3179627"/>
            <a:ext cx="390186" cy="729372"/>
          </a:xfrm>
          <a:prstGeom prst="downArrow">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9" name="向下箭號 18"/>
          <p:cNvSpPr/>
          <p:nvPr/>
        </p:nvSpPr>
        <p:spPr>
          <a:xfrm>
            <a:off x="6676043" y="3179627"/>
            <a:ext cx="390186" cy="729372"/>
          </a:xfrm>
          <a:prstGeom prst="downArrow">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0" name="向上箭號 19"/>
          <p:cNvSpPr/>
          <p:nvPr/>
        </p:nvSpPr>
        <p:spPr>
          <a:xfrm>
            <a:off x="5973510" y="4365104"/>
            <a:ext cx="419828" cy="729372"/>
          </a:xfrm>
          <a:prstGeom prst="upArrow">
            <a:avLst/>
          </a:prstGeom>
          <a:solidFill>
            <a:schemeClr val="accent1">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1" name="向下箭號 20"/>
          <p:cNvSpPr/>
          <p:nvPr/>
        </p:nvSpPr>
        <p:spPr>
          <a:xfrm>
            <a:off x="6935505" y="4354933"/>
            <a:ext cx="419828" cy="729372"/>
          </a:xfrm>
          <a:prstGeom prst="downArrow">
            <a:avLst/>
          </a:prstGeom>
          <a:solidFill>
            <a:schemeClr val="accent1">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2" name="文字方塊 21"/>
          <p:cNvSpPr txBox="1"/>
          <p:nvPr/>
        </p:nvSpPr>
        <p:spPr>
          <a:xfrm>
            <a:off x="5401335" y="5121188"/>
            <a:ext cx="1428596" cy="369332"/>
          </a:xfrm>
          <a:prstGeom prst="rect">
            <a:avLst/>
          </a:prstGeom>
          <a:noFill/>
        </p:spPr>
        <p:txBody>
          <a:bodyPr wrap="none" rtlCol="0">
            <a:spAutoFit/>
          </a:bodyPr>
          <a:lstStyle/>
          <a:p>
            <a:r>
              <a:rPr lang="en-US" altLang="zh-TW" b="1" dirty="0">
                <a:latin typeface="Arial" panose="020B0604020202020204" pitchFamily="34" charset="0"/>
                <a:cs typeface="Arial" panose="020B0604020202020204" pitchFamily="34" charset="0"/>
              </a:rPr>
              <a:t>Net</a:t>
            </a:r>
            <a:r>
              <a:rPr lang="en-US" altLang="zh-TW" b="1" dirty="0">
                <a:solidFill>
                  <a:schemeClr val="accent2"/>
                </a:solidFill>
                <a:latin typeface="Arial" panose="020B0604020202020204" pitchFamily="34" charset="0"/>
                <a:cs typeface="Arial" panose="020B0604020202020204" pitchFamily="34" charset="0"/>
              </a:rPr>
              <a:t> </a:t>
            </a:r>
            <a:r>
              <a:rPr lang="en-US" altLang="zh-TW" b="1" dirty="0">
                <a:latin typeface="Arial" panose="020B0604020202020204" pitchFamily="34" charset="0"/>
                <a:cs typeface="Arial" panose="020B0604020202020204" pitchFamily="34" charset="0"/>
              </a:rPr>
              <a:t>Income</a:t>
            </a:r>
            <a:endParaRPr lang="zh-TW" altLang="en-US" b="1" dirty="0">
              <a:latin typeface="Arial" panose="020B0604020202020204" pitchFamily="34" charset="0"/>
              <a:cs typeface="Arial" panose="020B0604020202020204" pitchFamily="34" charset="0"/>
            </a:endParaRPr>
          </a:p>
        </p:txBody>
      </p:sp>
      <p:sp>
        <p:nvSpPr>
          <p:cNvPr id="23" name="文字方塊 22"/>
          <p:cNvSpPr txBox="1"/>
          <p:nvPr/>
        </p:nvSpPr>
        <p:spPr>
          <a:xfrm>
            <a:off x="6876256" y="5121188"/>
            <a:ext cx="1159292" cy="369332"/>
          </a:xfrm>
          <a:prstGeom prst="rect">
            <a:avLst/>
          </a:prstGeom>
          <a:noFill/>
        </p:spPr>
        <p:txBody>
          <a:bodyPr wrap="none" rtlCol="0">
            <a:spAutoFit/>
          </a:bodyPr>
          <a:lstStyle/>
          <a:p>
            <a:r>
              <a:rPr lang="en-US" altLang="zh-TW" b="1" dirty="0">
                <a:latin typeface="Arial" panose="020B0604020202020204" pitchFamily="34" charset="0"/>
                <a:cs typeface="Arial" panose="020B0604020202020204" pitchFamily="34" charset="0"/>
              </a:rPr>
              <a:t>Net Loss</a:t>
            </a:r>
            <a:endParaRPr lang="zh-TW" altLang="en-US" b="1" dirty="0">
              <a:latin typeface="Arial" panose="020B0604020202020204" pitchFamily="34" charset="0"/>
              <a:cs typeface="Arial" panose="020B0604020202020204" pitchFamily="34" charset="0"/>
            </a:endParaRPr>
          </a:p>
        </p:txBody>
      </p:sp>
      <p:cxnSp>
        <p:nvCxnSpPr>
          <p:cNvPr id="25" name="直線接點 24"/>
          <p:cNvCxnSpPr/>
          <p:nvPr/>
        </p:nvCxnSpPr>
        <p:spPr>
          <a:xfrm>
            <a:off x="5220072" y="4149080"/>
            <a:ext cx="3152628" cy="0"/>
          </a:xfrm>
          <a:prstGeom prst="line">
            <a:avLst/>
          </a:prstGeom>
          <a:ln w="38100">
            <a:solidFill>
              <a:schemeClr val="accent3">
                <a:lumMod val="60000"/>
                <a:lumOff val="40000"/>
              </a:schemeClr>
            </a:solidFill>
          </a:ln>
        </p:spPr>
        <p:style>
          <a:lnRef idx="1">
            <a:schemeClr val="dk1"/>
          </a:lnRef>
          <a:fillRef idx="0">
            <a:schemeClr val="dk1"/>
          </a:fillRef>
          <a:effectRef idx="0">
            <a:schemeClr val="dk1"/>
          </a:effectRef>
          <a:fontRef idx="minor">
            <a:schemeClr val="tx1"/>
          </a:fontRef>
        </p:style>
      </p:cxn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560" y="3355516"/>
            <a:ext cx="2248176" cy="1464677"/>
          </a:xfrm>
          <a:prstGeom prst="ellipse">
            <a:avLst/>
          </a:prstGeom>
          <a:ln>
            <a:noFill/>
          </a:ln>
          <a:effectLst>
            <a:softEdge rad="112500"/>
          </a:effectLst>
        </p:spPr>
      </p:pic>
      <p:pic>
        <p:nvPicPr>
          <p:cNvPr id="11" name="圖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311" y="4538276"/>
            <a:ext cx="2302734" cy="1535156"/>
          </a:xfrm>
          <a:prstGeom prst="ellipse">
            <a:avLst/>
          </a:prstGeom>
          <a:ln>
            <a:noFill/>
          </a:ln>
          <a:effectLst>
            <a:softEdge rad="112500"/>
          </a:effectLst>
        </p:spPr>
      </p:pic>
      <p:pic>
        <p:nvPicPr>
          <p:cNvPr id="15" name="圖片 14"/>
          <p:cNvPicPr>
            <a:picLocks noChangeAspect="1"/>
          </p:cNvPicPr>
          <p:nvPr/>
        </p:nvPicPr>
        <p:blipFill rotWithShape="1">
          <a:blip r:embed="rId4" cstate="print">
            <a:extLst>
              <a:ext uri="{28A0092B-C50C-407E-A947-70E740481C1C}">
                <a14:useLocalDpi xmlns:a14="http://schemas.microsoft.com/office/drawing/2010/main" val="0"/>
              </a:ext>
            </a:extLst>
          </a:blip>
          <a:srcRect l="1" r="3099"/>
          <a:stretch/>
        </p:blipFill>
        <p:spPr>
          <a:xfrm>
            <a:off x="2623586" y="4149080"/>
            <a:ext cx="2183081" cy="1502212"/>
          </a:xfrm>
          <a:prstGeom prst="ellipse">
            <a:avLst/>
          </a:prstGeom>
          <a:ln>
            <a:noFill/>
          </a:ln>
          <a:effectLst>
            <a:softEdge rad="112500"/>
          </a:effectLst>
        </p:spPr>
      </p:pic>
      <p:sp>
        <p:nvSpPr>
          <p:cNvPr id="26" name="文字方塊 25"/>
          <p:cNvSpPr txBox="1"/>
          <p:nvPr/>
        </p:nvSpPr>
        <p:spPr>
          <a:xfrm>
            <a:off x="8448973" y="61554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7685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animBg="1"/>
      <p:bldP spid="16" grpId="0"/>
      <p:bldP spid="18" grpId="0" animBg="1"/>
      <p:bldP spid="19" grpId="0" animBg="1"/>
      <p:bldP spid="20" grpId="0" animBg="1"/>
      <p:bldP spid="21" grpId="0" animBg="1"/>
      <p:bldP spid="22"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NOT all inflows of assets are revenues.</a:t>
            </a:r>
          </a:p>
          <a:p>
            <a:endParaRPr lang="en-US" altLang="zh-TW" dirty="0"/>
          </a:p>
          <a:p>
            <a:endParaRPr lang="en-US" altLang="zh-TW" dirty="0"/>
          </a:p>
          <a:p>
            <a:endParaRPr lang="en-US" altLang="zh-TW" dirty="0"/>
          </a:p>
          <a:p>
            <a:r>
              <a:rPr lang="en-US" altLang="zh-TW" dirty="0"/>
              <a:t>NOT all outflows of assets are expenses.</a:t>
            </a:r>
          </a:p>
          <a:p>
            <a:endParaRPr lang="zh-TW" altLang="en-US" dirty="0"/>
          </a:p>
        </p:txBody>
      </p:sp>
      <p:sp>
        <p:nvSpPr>
          <p:cNvPr id="19" name="投影片編號版面配置區 18"/>
          <p:cNvSpPr>
            <a:spLocks noGrp="1"/>
          </p:cNvSpPr>
          <p:nvPr>
            <p:ph type="sldNum" sz="quarter" idx="12"/>
          </p:nvPr>
        </p:nvSpPr>
        <p:spPr/>
        <p:txBody>
          <a:bodyPr/>
          <a:lstStyle/>
          <a:p>
            <a:fld id="{DA11386E-2E42-49D8-8C02-8CA978E96E05}" type="slidenum">
              <a:rPr lang="zh-TW" altLang="en-US" smtClean="0"/>
              <a:pPr/>
              <a:t>21</a:t>
            </a:fld>
            <a:endParaRPr lang="zh-TW" altLang="en-US" dirty="0"/>
          </a:p>
        </p:txBody>
      </p:sp>
      <p:sp>
        <p:nvSpPr>
          <p:cNvPr id="2" name="標題 1"/>
          <p:cNvSpPr>
            <a:spLocks noGrp="1"/>
          </p:cNvSpPr>
          <p:nvPr>
            <p:ph type="title"/>
          </p:nvPr>
        </p:nvSpPr>
        <p:spPr/>
        <p:txBody>
          <a:bodyPr>
            <a:normAutofit fontScale="90000"/>
          </a:bodyPr>
          <a:lstStyle/>
          <a:p>
            <a:r>
              <a:rPr lang="en-US" altLang="zh-TW" dirty="0"/>
              <a:t>Components of </a:t>
            </a:r>
            <a:br>
              <a:rPr lang="en-US" altLang="zh-TW" dirty="0"/>
            </a:br>
            <a:r>
              <a:rPr lang="en-US" altLang="zh-TW" dirty="0"/>
              <a:t>a Statement of</a:t>
            </a:r>
            <a:r>
              <a:rPr lang="zh-TW" altLang="en-US" dirty="0"/>
              <a:t> </a:t>
            </a:r>
            <a:r>
              <a:rPr lang="en-US" altLang="zh-TW" dirty="0"/>
              <a:t>Comprehensive Income</a:t>
            </a:r>
            <a:endParaRPr lang="zh-TW" altLang="en-US" dirty="0"/>
          </a:p>
        </p:txBody>
      </p:sp>
      <p:sp>
        <p:nvSpPr>
          <p:cNvPr id="5" name="圓角矩形 4"/>
          <p:cNvSpPr/>
          <p:nvPr/>
        </p:nvSpPr>
        <p:spPr bwMode="auto">
          <a:xfrm>
            <a:off x="2284537" y="2143485"/>
            <a:ext cx="5566022" cy="432048"/>
          </a:xfrm>
          <a:prstGeom prst="roundRect">
            <a:avLst/>
          </a:prstGeom>
          <a:solidFill>
            <a:srgbClr val="CCCC00">
              <a:alpha val="49804"/>
            </a:srgbClr>
          </a:solidFill>
          <a:ln w="9525" cap="flat" cmpd="sng" algn="ctr">
            <a:noFill/>
            <a:prstDash val="solid"/>
            <a:round/>
            <a:headEnd type="none" w="med" len="med"/>
            <a:tailEnd type="none" w="med" len="med"/>
          </a:ln>
          <a:effectLst/>
        </p:spPr>
        <p:txBody>
          <a:bodyPr/>
          <a:lstStyle/>
          <a:p>
            <a:pPr eaLnBrk="0" hangingPunct="0"/>
            <a:endParaRPr lang="zh-TW" altLang="en-US">
              <a:solidFill>
                <a:prstClr val="black"/>
              </a:solidFill>
              <a:latin typeface="Arial" panose="020B0604020202020204" pitchFamily="34" charset="0"/>
              <a:ea typeface="新細明體" panose="02020500000000000000" pitchFamily="18" charset="-120"/>
            </a:endParaRPr>
          </a:p>
        </p:txBody>
      </p:sp>
      <p:sp>
        <p:nvSpPr>
          <p:cNvPr id="6" name="TextBox 7"/>
          <p:cNvSpPr txBox="1">
            <a:spLocks noChangeArrowheads="1"/>
          </p:cNvSpPr>
          <p:nvPr/>
        </p:nvSpPr>
        <p:spPr bwMode="auto">
          <a:xfrm>
            <a:off x="2417934" y="2161125"/>
            <a:ext cx="9412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Assets</a:t>
            </a:r>
            <a:endParaRPr kumimoji="0" lang="en-US" altLang="zh-TW" sz="1400" b="1" dirty="0">
              <a:solidFill>
                <a:srgbClr val="000000"/>
              </a:solidFill>
            </a:endParaRPr>
          </a:p>
        </p:txBody>
      </p:sp>
      <p:sp>
        <p:nvSpPr>
          <p:cNvPr id="7" name="TextBox 8"/>
          <p:cNvSpPr txBox="1">
            <a:spLocks noChangeArrowheads="1"/>
          </p:cNvSpPr>
          <p:nvPr/>
        </p:nvSpPr>
        <p:spPr bwMode="auto">
          <a:xfrm>
            <a:off x="4435609" y="2159137"/>
            <a:ext cx="12490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Liabilities</a:t>
            </a:r>
          </a:p>
        </p:txBody>
      </p:sp>
      <p:sp>
        <p:nvSpPr>
          <p:cNvPr id="8" name="TextBox 9"/>
          <p:cNvSpPr txBox="1">
            <a:spLocks noChangeArrowheads="1"/>
          </p:cNvSpPr>
          <p:nvPr/>
        </p:nvSpPr>
        <p:spPr bwMode="auto">
          <a:xfrm>
            <a:off x="6698163" y="2159137"/>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Equity</a:t>
            </a:r>
          </a:p>
        </p:txBody>
      </p:sp>
      <p:sp>
        <p:nvSpPr>
          <p:cNvPr id="9" name="TextBox 10"/>
          <p:cNvSpPr txBox="1">
            <a:spLocks noChangeArrowheads="1"/>
          </p:cNvSpPr>
          <p:nvPr/>
        </p:nvSpPr>
        <p:spPr bwMode="auto">
          <a:xfrm>
            <a:off x="3700634" y="2159268"/>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a:t>
            </a:r>
          </a:p>
        </p:txBody>
      </p:sp>
      <p:sp>
        <p:nvSpPr>
          <p:cNvPr id="10" name="TextBox 11"/>
          <p:cNvSpPr txBox="1">
            <a:spLocks noChangeArrowheads="1"/>
          </p:cNvSpPr>
          <p:nvPr/>
        </p:nvSpPr>
        <p:spPr bwMode="auto">
          <a:xfrm>
            <a:off x="5827729" y="2159137"/>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a:t>
            </a:r>
          </a:p>
        </p:txBody>
      </p:sp>
      <p:sp>
        <p:nvSpPr>
          <p:cNvPr id="11" name="文字方塊 10"/>
          <p:cNvSpPr txBox="1"/>
          <p:nvPr/>
        </p:nvSpPr>
        <p:spPr>
          <a:xfrm>
            <a:off x="7402817" y="2724644"/>
            <a:ext cx="1274708" cy="369332"/>
          </a:xfrm>
          <a:prstGeom prst="rect">
            <a:avLst/>
          </a:prstGeom>
          <a:noFill/>
        </p:spPr>
        <p:txBody>
          <a:bodyPr wrap="none" rtlCol="0">
            <a:spAutoFit/>
          </a:bodyPr>
          <a:lstStyle/>
          <a:p>
            <a:r>
              <a:rPr lang="en-US" altLang="zh-TW" b="1" dirty="0">
                <a:latin typeface="Arial" panose="020B0604020202020204" pitchFamily="34" charset="0"/>
                <a:cs typeface="Arial" panose="020B0604020202020204" pitchFamily="34" charset="0"/>
              </a:rPr>
              <a:t>Revenues</a:t>
            </a:r>
            <a:endParaRPr lang="zh-TW" altLang="en-US" b="1" dirty="0">
              <a:latin typeface="Arial" panose="020B0604020202020204" pitchFamily="34" charset="0"/>
              <a:cs typeface="Arial" panose="020B0604020202020204" pitchFamily="34" charset="0"/>
            </a:endParaRPr>
          </a:p>
        </p:txBody>
      </p:sp>
      <p:sp>
        <p:nvSpPr>
          <p:cNvPr id="12" name="向上箭號 11"/>
          <p:cNvSpPr/>
          <p:nvPr/>
        </p:nvSpPr>
        <p:spPr>
          <a:xfrm>
            <a:off x="2635762" y="2786911"/>
            <a:ext cx="413903" cy="729372"/>
          </a:xfrm>
          <a:prstGeom prst="upArrow">
            <a:avLst/>
          </a:prstGeom>
          <a:solidFill>
            <a:schemeClr val="accent4">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3" name="向上箭號 12"/>
          <p:cNvSpPr/>
          <p:nvPr/>
        </p:nvSpPr>
        <p:spPr>
          <a:xfrm>
            <a:off x="6980868" y="2786911"/>
            <a:ext cx="413903" cy="729372"/>
          </a:xfrm>
          <a:prstGeom prst="upArrow">
            <a:avLst/>
          </a:prstGeom>
          <a:solidFill>
            <a:schemeClr val="accent4">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4" name="文字方塊 13"/>
          <p:cNvSpPr txBox="1"/>
          <p:nvPr/>
        </p:nvSpPr>
        <p:spPr>
          <a:xfrm>
            <a:off x="7268431" y="5272343"/>
            <a:ext cx="1261884" cy="369332"/>
          </a:xfrm>
          <a:prstGeom prst="rect">
            <a:avLst/>
          </a:prstGeom>
          <a:noFill/>
        </p:spPr>
        <p:txBody>
          <a:bodyPr wrap="none" rtlCol="0">
            <a:spAutoFit/>
          </a:bodyPr>
          <a:lstStyle/>
          <a:p>
            <a:r>
              <a:rPr lang="en-US" altLang="zh-TW" b="1" dirty="0">
                <a:latin typeface="Arial" panose="020B0604020202020204" pitchFamily="34" charset="0"/>
                <a:cs typeface="Arial" panose="020B0604020202020204" pitchFamily="34" charset="0"/>
              </a:rPr>
              <a:t>Expenses</a:t>
            </a:r>
            <a:endParaRPr lang="zh-TW" altLang="en-US" b="1" dirty="0">
              <a:latin typeface="Arial" panose="020B0604020202020204" pitchFamily="34" charset="0"/>
              <a:cs typeface="Arial" panose="020B0604020202020204" pitchFamily="34" charset="0"/>
            </a:endParaRPr>
          </a:p>
        </p:txBody>
      </p:sp>
      <p:sp>
        <p:nvSpPr>
          <p:cNvPr id="15" name="向下箭號 14"/>
          <p:cNvSpPr/>
          <p:nvPr/>
        </p:nvSpPr>
        <p:spPr>
          <a:xfrm>
            <a:off x="2507176" y="5276989"/>
            <a:ext cx="435892" cy="729372"/>
          </a:xfrm>
          <a:prstGeom prst="downArrow">
            <a:avLst/>
          </a:prstGeom>
          <a:solidFill>
            <a:schemeClr val="accent4">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6" name="向下箭號 15"/>
          <p:cNvSpPr/>
          <p:nvPr/>
        </p:nvSpPr>
        <p:spPr>
          <a:xfrm>
            <a:off x="6852282" y="5280582"/>
            <a:ext cx="435892" cy="729372"/>
          </a:xfrm>
          <a:prstGeom prst="downArrow">
            <a:avLst/>
          </a:prstGeom>
          <a:solidFill>
            <a:schemeClr val="accent4">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7" name="向上箭號 16"/>
          <p:cNvSpPr/>
          <p:nvPr/>
        </p:nvSpPr>
        <p:spPr>
          <a:xfrm>
            <a:off x="4707702" y="2786911"/>
            <a:ext cx="413903" cy="729372"/>
          </a:xfrm>
          <a:prstGeom prst="upArrow">
            <a:avLst/>
          </a:prstGeom>
          <a:solidFill>
            <a:schemeClr val="accent2">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8" name="文字方塊 17"/>
          <p:cNvSpPr txBox="1"/>
          <p:nvPr/>
        </p:nvSpPr>
        <p:spPr>
          <a:xfrm>
            <a:off x="355601" y="2867288"/>
            <a:ext cx="2037828" cy="646331"/>
          </a:xfrm>
          <a:prstGeom prst="rect">
            <a:avLst/>
          </a:prstGeom>
          <a:noFill/>
        </p:spPr>
        <p:txBody>
          <a:bodyPr wrap="square" rtlCol="0">
            <a:spAutoFit/>
          </a:bodyPr>
          <a:lstStyle/>
          <a:p>
            <a:r>
              <a:rPr lang="en-US" altLang="zh-TW" dirty="0">
                <a:latin typeface="Arial" panose="020B0604020202020204" pitchFamily="34" charset="0"/>
                <a:cs typeface="Arial" panose="020B0604020202020204" pitchFamily="34" charset="0"/>
              </a:rPr>
              <a:t>Borrowing Money from a Bank</a:t>
            </a:r>
            <a:endParaRPr lang="zh-TW" altLang="en-US" dirty="0">
              <a:latin typeface="Arial" panose="020B0604020202020204" pitchFamily="34" charset="0"/>
              <a:cs typeface="Arial" panose="020B0604020202020204" pitchFamily="34" charset="0"/>
            </a:endParaRPr>
          </a:p>
        </p:txBody>
      </p:sp>
      <p:cxnSp>
        <p:nvCxnSpPr>
          <p:cNvPr id="22" name="直線接點 21"/>
          <p:cNvCxnSpPr/>
          <p:nvPr/>
        </p:nvCxnSpPr>
        <p:spPr>
          <a:xfrm flipV="1">
            <a:off x="6372581" y="2724644"/>
            <a:ext cx="1856397" cy="788975"/>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3" name="直線接點 22"/>
          <p:cNvCxnSpPr/>
          <p:nvPr/>
        </p:nvCxnSpPr>
        <p:spPr>
          <a:xfrm>
            <a:off x="6372581" y="2721980"/>
            <a:ext cx="1856397" cy="791639"/>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sp>
        <p:nvSpPr>
          <p:cNvPr id="28" name="圓角矩形 27"/>
          <p:cNvSpPr/>
          <p:nvPr/>
        </p:nvSpPr>
        <p:spPr bwMode="auto">
          <a:xfrm>
            <a:off x="2155951" y="4389973"/>
            <a:ext cx="5566022" cy="432048"/>
          </a:xfrm>
          <a:prstGeom prst="roundRect">
            <a:avLst/>
          </a:prstGeom>
          <a:solidFill>
            <a:srgbClr val="CCCC00">
              <a:alpha val="49804"/>
            </a:srgbClr>
          </a:solidFill>
          <a:ln w="9525" cap="flat" cmpd="sng" algn="ctr">
            <a:noFill/>
            <a:prstDash val="solid"/>
            <a:round/>
            <a:headEnd type="none" w="med" len="med"/>
            <a:tailEnd type="none" w="med" len="med"/>
          </a:ln>
          <a:effectLst/>
        </p:spPr>
        <p:txBody>
          <a:bodyPr/>
          <a:lstStyle/>
          <a:p>
            <a:pPr eaLnBrk="0" hangingPunct="0"/>
            <a:endParaRPr lang="zh-TW" altLang="en-US">
              <a:solidFill>
                <a:prstClr val="black"/>
              </a:solidFill>
              <a:latin typeface="Arial" panose="020B0604020202020204" pitchFamily="34" charset="0"/>
              <a:ea typeface="新細明體" panose="02020500000000000000" pitchFamily="18" charset="-120"/>
            </a:endParaRPr>
          </a:p>
        </p:txBody>
      </p:sp>
      <p:sp>
        <p:nvSpPr>
          <p:cNvPr id="29" name="TextBox 7"/>
          <p:cNvSpPr txBox="1">
            <a:spLocks noChangeArrowheads="1"/>
          </p:cNvSpPr>
          <p:nvPr/>
        </p:nvSpPr>
        <p:spPr bwMode="auto">
          <a:xfrm>
            <a:off x="2289348" y="4407613"/>
            <a:ext cx="9412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Assets</a:t>
            </a:r>
            <a:endParaRPr kumimoji="0" lang="en-US" altLang="zh-TW" sz="1400" b="1" dirty="0">
              <a:solidFill>
                <a:srgbClr val="000000"/>
              </a:solidFill>
            </a:endParaRPr>
          </a:p>
        </p:txBody>
      </p:sp>
      <p:sp>
        <p:nvSpPr>
          <p:cNvPr id="30" name="TextBox 8"/>
          <p:cNvSpPr txBox="1">
            <a:spLocks noChangeArrowheads="1"/>
          </p:cNvSpPr>
          <p:nvPr/>
        </p:nvSpPr>
        <p:spPr bwMode="auto">
          <a:xfrm>
            <a:off x="4307023" y="4405625"/>
            <a:ext cx="12490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Liabilities</a:t>
            </a:r>
          </a:p>
        </p:txBody>
      </p:sp>
      <p:sp>
        <p:nvSpPr>
          <p:cNvPr id="31" name="TextBox 9"/>
          <p:cNvSpPr txBox="1">
            <a:spLocks noChangeArrowheads="1"/>
          </p:cNvSpPr>
          <p:nvPr/>
        </p:nvSpPr>
        <p:spPr bwMode="auto">
          <a:xfrm>
            <a:off x="6569577" y="4405625"/>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Equity</a:t>
            </a:r>
          </a:p>
        </p:txBody>
      </p:sp>
      <p:sp>
        <p:nvSpPr>
          <p:cNvPr id="32" name="TextBox 10"/>
          <p:cNvSpPr txBox="1">
            <a:spLocks noChangeArrowheads="1"/>
          </p:cNvSpPr>
          <p:nvPr/>
        </p:nvSpPr>
        <p:spPr bwMode="auto">
          <a:xfrm>
            <a:off x="3572048" y="4405756"/>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a:t>
            </a:r>
          </a:p>
        </p:txBody>
      </p:sp>
      <p:sp>
        <p:nvSpPr>
          <p:cNvPr id="33" name="TextBox 11"/>
          <p:cNvSpPr txBox="1">
            <a:spLocks noChangeArrowheads="1"/>
          </p:cNvSpPr>
          <p:nvPr/>
        </p:nvSpPr>
        <p:spPr bwMode="auto">
          <a:xfrm>
            <a:off x="5699143" y="440562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a:t>
            </a:r>
          </a:p>
        </p:txBody>
      </p:sp>
      <p:sp>
        <p:nvSpPr>
          <p:cNvPr id="34" name="向上箭號 33"/>
          <p:cNvSpPr/>
          <p:nvPr/>
        </p:nvSpPr>
        <p:spPr>
          <a:xfrm>
            <a:off x="2923325" y="5280582"/>
            <a:ext cx="435892" cy="729372"/>
          </a:xfrm>
          <a:prstGeom prst="upArrow">
            <a:avLst/>
          </a:prstGeom>
          <a:solidFill>
            <a:schemeClr val="accent2">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5" name="文字方塊 34"/>
          <p:cNvSpPr txBox="1"/>
          <p:nvPr/>
        </p:nvSpPr>
        <p:spPr>
          <a:xfrm>
            <a:off x="227015" y="5276729"/>
            <a:ext cx="2037828" cy="369332"/>
          </a:xfrm>
          <a:prstGeom prst="rect">
            <a:avLst/>
          </a:prstGeom>
          <a:noFill/>
        </p:spPr>
        <p:txBody>
          <a:bodyPr wrap="square" rtlCol="0">
            <a:spAutoFit/>
          </a:bodyPr>
          <a:lstStyle/>
          <a:p>
            <a:r>
              <a:rPr lang="en-US" altLang="zh-TW" dirty="0">
                <a:latin typeface="Arial" panose="020B0604020202020204" pitchFamily="34" charset="0"/>
                <a:cs typeface="Arial" panose="020B0604020202020204" pitchFamily="34" charset="0"/>
              </a:rPr>
              <a:t>Buying Supplies</a:t>
            </a:r>
            <a:endParaRPr lang="zh-TW" altLang="en-US" dirty="0">
              <a:latin typeface="Arial" panose="020B0604020202020204" pitchFamily="34" charset="0"/>
              <a:cs typeface="Arial" panose="020B0604020202020204" pitchFamily="34" charset="0"/>
            </a:endParaRPr>
          </a:p>
        </p:txBody>
      </p:sp>
      <p:cxnSp>
        <p:nvCxnSpPr>
          <p:cNvPr id="36" name="直線接點 35"/>
          <p:cNvCxnSpPr/>
          <p:nvPr/>
        </p:nvCxnSpPr>
        <p:spPr>
          <a:xfrm flipV="1">
            <a:off x="6243995" y="5199267"/>
            <a:ext cx="1856397" cy="788975"/>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7" name="直線接點 36"/>
          <p:cNvCxnSpPr/>
          <p:nvPr/>
        </p:nvCxnSpPr>
        <p:spPr>
          <a:xfrm>
            <a:off x="6243995" y="5196603"/>
            <a:ext cx="1856397" cy="791639"/>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sp>
        <p:nvSpPr>
          <p:cNvPr id="38" name="文字方塊 37"/>
          <p:cNvSpPr txBox="1"/>
          <p:nvPr/>
        </p:nvSpPr>
        <p:spPr>
          <a:xfrm>
            <a:off x="8448973" y="61554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737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p:bldP spid="10" grpId="0"/>
      <p:bldP spid="11" grpId="0"/>
      <p:bldP spid="12" grpId="0" animBg="1"/>
      <p:bldP spid="13" grpId="0" animBg="1"/>
      <p:bldP spid="14" grpId="0"/>
      <p:bldP spid="15" grpId="0" animBg="1"/>
      <p:bldP spid="16" grpId="0" animBg="1"/>
      <p:bldP spid="17" grpId="0" animBg="1"/>
      <p:bldP spid="18" grpId="0"/>
      <p:bldP spid="28" grpId="0" animBg="1"/>
      <p:bldP spid="29" grpId="0"/>
      <p:bldP spid="30" grpId="0"/>
      <p:bldP spid="31" grpId="0"/>
      <p:bldP spid="32" grpId="0"/>
      <p:bldP spid="33" grpId="0"/>
      <p:bldP spid="34" grpId="0" animBg="1"/>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9A203"/>
                </a:solidFill>
              </a:rPr>
              <a:t>Other Comprehensive Income (OCI)</a:t>
            </a:r>
            <a:r>
              <a:rPr lang="zh-TW" altLang="en-US" b="1" dirty="0">
                <a:solidFill>
                  <a:srgbClr val="E9A203"/>
                </a:solidFill>
              </a:rPr>
              <a:t>  </a:t>
            </a:r>
            <a:endParaRPr lang="en-US" altLang="zh-TW" b="1" dirty="0">
              <a:solidFill>
                <a:srgbClr val="E9A203"/>
              </a:solidFill>
              <a:latin typeface="微軟正黑體" panose="020B0604030504040204" pitchFamily="34" charset="-120"/>
              <a:ea typeface="微軟正黑體" panose="020B0604030504040204" pitchFamily="34" charset="-120"/>
            </a:endParaRPr>
          </a:p>
          <a:p>
            <a:pPr lvl="1" indent="-342900"/>
            <a:r>
              <a:rPr lang="en-US" altLang="zh-TW" dirty="0"/>
              <a:t>Includes unrealized gains/losses due to the changes in value of some categories of securities, among others.</a:t>
            </a:r>
            <a:endParaRPr lang="en-US" altLang="zh-TW" b="1" dirty="0">
              <a:solidFill>
                <a:schemeClr val="tx2">
                  <a:lumMod val="60000"/>
                  <a:lumOff val="40000"/>
                </a:schemeClr>
              </a:solidFill>
            </a:endParaRPr>
          </a:p>
          <a:p>
            <a:pPr lvl="1" indent="-342900"/>
            <a:r>
              <a:rPr lang="en-US" altLang="zh-TW" dirty="0"/>
              <a:t>OCI is an </a:t>
            </a:r>
            <a:r>
              <a:rPr lang="en-US" altLang="zh-TW" b="1" dirty="0">
                <a:solidFill>
                  <a:schemeClr val="accent2">
                    <a:lumMod val="75000"/>
                  </a:schemeClr>
                </a:solidFill>
              </a:rPr>
              <a:t>equity</a:t>
            </a:r>
            <a:r>
              <a:rPr lang="en-US" altLang="zh-TW" dirty="0"/>
              <a:t>, not revenue or expense.</a:t>
            </a:r>
          </a:p>
          <a:p>
            <a:pPr lvl="1" indent="-342900"/>
            <a:r>
              <a:rPr lang="en-US" altLang="zh-TW" b="1" dirty="0">
                <a:solidFill>
                  <a:schemeClr val="accent2">
                    <a:lumMod val="75000"/>
                  </a:schemeClr>
                </a:solidFill>
              </a:rPr>
              <a:t>The balance will be carried forward</a:t>
            </a:r>
            <a:r>
              <a:rPr lang="en-US" altLang="zh-TW" dirty="0"/>
              <a:t>.</a:t>
            </a:r>
          </a:p>
        </p:txBody>
      </p:sp>
      <p:sp>
        <p:nvSpPr>
          <p:cNvPr id="9" name="投影片編號版面配置區 8"/>
          <p:cNvSpPr>
            <a:spLocks noGrp="1"/>
          </p:cNvSpPr>
          <p:nvPr>
            <p:ph type="sldNum" sz="quarter" idx="12"/>
          </p:nvPr>
        </p:nvSpPr>
        <p:spPr/>
        <p:txBody>
          <a:bodyPr/>
          <a:lstStyle/>
          <a:p>
            <a:fld id="{DA11386E-2E42-49D8-8C02-8CA978E96E05}" type="slidenum">
              <a:rPr lang="zh-TW" altLang="en-US" smtClean="0"/>
              <a:pPr/>
              <a:t>22</a:t>
            </a:fld>
            <a:endParaRPr lang="zh-TW" altLang="en-US" dirty="0"/>
          </a:p>
        </p:txBody>
      </p:sp>
      <p:sp>
        <p:nvSpPr>
          <p:cNvPr id="2" name="標題 1"/>
          <p:cNvSpPr>
            <a:spLocks noGrp="1"/>
          </p:cNvSpPr>
          <p:nvPr>
            <p:ph type="title"/>
          </p:nvPr>
        </p:nvSpPr>
        <p:spPr/>
        <p:txBody>
          <a:bodyPr>
            <a:normAutofit fontScale="90000"/>
          </a:bodyPr>
          <a:lstStyle/>
          <a:p>
            <a:r>
              <a:rPr lang="en-US" altLang="zh-TW"/>
              <a:t>Components of </a:t>
            </a:r>
            <a:br>
              <a:rPr lang="en-US" altLang="zh-TW"/>
            </a:br>
            <a:r>
              <a:rPr lang="en-US" altLang="zh-TW"/>
              <a:t>a Statement of</a:t>
            </a:r>
            <a:r>
              <a:rPr lang="zh-TW" altLang="en-US"/>
              <a:t> </a:t>
            </a:r>
            <a:r>
              <a:rPr lang="en-US" altLang="zh-TW"/>
              <a:t>Comprehensive Income</a:t>
            </a:r>
            <a:endParaRPr lang="zh-TW" altLang="en-US" dirty="0"/>
          </a:p>
        </p:txBody>
      </p:sp>
      <p:graphicFrame>
        <p:nvGraphicFramePr>
          <p:cNvPr id="6" name="表格 5"/>
          <p:cNvGraphicFramePr>
            <a:graphicFrameLocks noGrp="1"/>
          </p:cNvGraphicFramePr>
          <p:nvPr>
            <p:extLst>
              <p:ext uri="{D42A27DB-BD31-4B8C-83A1-F6EECF244321}">
                <p14:modId xmlns:p14="http://schemas.microsoft.com/office/powerpoint/2010/main" val="3832179158"/>
              </p:ext>
            </p:extLst>
          </p:nvPr>
        </p:nvGraphicFramePr>
        <p:xfrm>
          <a:off x="1147687" y="4137405"/>
          <a:ext cx="2088232" cy="1008112"/>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tblGrid>
              <a:tr h="509315">
                <a:tc gridSpan="2">
                  <a:txBody>
                    <a:bodyPr/>
                    <a:lstStyle/>
                    <a:p>
                      <a:pPr algn="ctr"/>
                      <a:r>
                        <a:rPr lang="en-US" altLang="zh-TW" dirty="0">
                          <a:latin typeface="Arial" panose="020B0604020202020204" pitchFamily="34" charset="0"/>
                          <a:cs typeface="Arial" panose="020B0604020202020204" pitchFamily="34" charset="0"/>
                        </a:rPr>
                        <a:t>S/CI</a:t>
                      </a:r>
                    </a:p>
                    <a:p>
                      <a:pPr algn="ctr"/>
                      <a:r>
                        <a:rPr lang="en-US" altLang="zh-TW" dirty="0">
                          <a:latin typeface="Arial" panose="020B0604020202020204" pitchFamily="34" charset="0"/>
                          <a:cs typeface="Arial" panose="020B0604020202020204" pitchFamily="34" charset="0"/>
                        </a:rPr>
                        <a:t>2016</a:t>
                      </a:r>
                      <a:endParaRPr lang="zh-TW" altLang="en-US" dirty="0">
                        <a:latin typeface="Arial" panose="020B0604020202020204" pitchFamily="34" charset="0"/>
                        <a:cs typeface="Arial" panose="020B0604020202020204" pitchFamily="34" charset="0"/>
                      </a:endParaRP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D22229"/>
                    </a:solidFill>
                  </a:tcPr>
                </a:tc>
                <a:tc hMerge="1">
                  <a:txBody>
                    <a:bodyPr/>
                    <a:lstStyle/>
                    <a:p>
                      <a:pPr algn="ctr"/>
                      <a:endParaRPr lang="zh-TW"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368032">
                <a:tc>
                  <a:txBody>
                    <a:bodyPr/>
                    <a:lstStyle/>
                    <a:p>
                      <a:r>
                        <a:rPr lang="en-US" altLang="zh-TW" dirty="0">
                          <a:latin typeface="Arial" panose="020B0604020202020204" pitchFamily="34" charset="0"/>
                          <a:cs typeface="Arial" panose="020B0604020202020204" pitchFamily="34" charset="0"/>
                        </a:rPr>
                        <a:t>OCI</a:t>
                      </a:r>
                      <a:endParaRPr lang="zh-TW" altLang="en-US" dirty="0">
                        <a:latin typeface="Arial" panose="020B0604020202020204" pitchFamily="34" charset="0"/>
                        <a:cs typeface="Arial" panose="020B0604020202020204" pitchFamily="34" charset="0"/>
                      </a:endParaRPr>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r"/>
                      <a:r>
                        <a:rPr lang="en-US" altLang="zh-TW" dirty="0">
                          <a:latin typeface="Arial" panose="020B0604020202020204" pitchFamily="34" charset="0"/>
                          <a:cs typeface="Arial" panose="020B0604020202020204" pitchFamily="34" charset="0"/>
                        </a:rPr>
                        <a:t>$2,000</a:t>
                      </a:r>
                      <a:endParaRPr lang="zh-TW" altLang="en-US"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381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43127880"/>
              </p:ext>
            </p:extLst>
          </p:nvPr>
        </p:nvGraphicFramePr>
        <p:xfrm>
          <a:off x="1147687" y="5350327"/>
          <a:ext cx="2088232" cy="1006024"/>
        </p:xfrm>
        <a:graphic>
          <a:graphicData uri="http://schemas.openxmlformats.org/drawingml/2006/table">
            <a:tbl>
              <a:tblPr firstRow="1" bandRow="1">
                <a:tableStyleId>{5C22544A-7EE6-4342-B048-85BDC9FD1C3A}</a:tableStyleId>
              </a:tblPr>
              <a:tblGrid>
                <a:gridCol w="814772">
                  <a:extLst>
                    <a:ext uri="{9D8B030D-6E8A-4147-A177-3AD203B41FA5}">
                      <a16:colId xmlns:a16="http://schemas.microsoft.com/office/drawing/2014/main" val="20000"/>
                    </a:ext>
                  </a:extLst>
                </a:gridCol>
                <a:gridCol w="1273460">
                  <a:extLst>
                    <a:ext uri="{9D8B030D-6E8A-4147-A177-3AD203B41FA5}">
                      <a16:colId xmlns:a16="http://schemas.microsoft.com/office/drawing/2014/main" val="20001"/>
                    </a:ext>
                  </a:extLst>
                </a:gridCol>
              </a:tblGrid>
              <a:tr h="509315">
                <a:tc gridSpan="2">
                  <a:txBody>
                    <a:bodyPr/>
                    <a:lstStyle/>
                    <a:p>
                      <a:pPr algn="ctr"/>
                      <a:r>
                        <a:rPr lang="en-US" altLang="zh-TW" dirty="0">
                          <a:latin typeface="Arial" panose="020B0604020202020204" pitchFamily="34" charset="0"/>
                          <a:cs typeface="Arial" panose="020B0604020202020204" pitchFamily="34" charset="0"/>
                        </a:rPr>
                        <a:t>B/S</a:t>
                      </a:r>
                    </a:p>
                    <a:p>
                      <a:pPr algn="ctr"/>
                      <a:r>
                        <a:rPr lang="en-US" altLang="zh-TW" dirty="0">
                          <a:latin typeface="Arial" panose="020B0604020202020204" pitchFamily="34" charset="0"/>
                          <a:cs typeface="Arial" panose="020B0604020202020204" pitchFamily="34" charset="0"/>
                        </a:rPr>
                        <a:t>2016</a:t>
                      </a:r>
                      <a:endParaRPr lang="zh-TW" altLang="en-US" dirty="0">
                        <a:latin typeface="Arial" panose="020B0604020202020204" pitchFamily="34" charset="0"/>
                        <a:cs typeface="Arial" panose="020B0604020202020204" pitchFamily="34" charset="0"/>
                      </a:endParaRP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D22229"/>
                    </a:solidFill>
                  </a:tcPr>
                </a:tc>
                <a:tc hMerge="1">
                  <a:txBody>
                    <a:bodyPr/>
                    <a:lstStyle/>
                    <a:p>
                      <a:pPr algn="ctr"/>
                      <a:endParaRPr lang="zh-TW"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365944">
                <a:tc>
                  <a:txBody>
                    <a:bodyPr/>
                    <a:lstStyle/>
                    <a:p>
                      <a:r>
                        <a:rPr lang="en-US" altLang="zh-TW" dirty="0">
                          <a:latin typeface="Arial" panose="020B0604020202020204" pitchFamily="34" charset="0"/>
                          <a:cs typeface="Arial" panose="020B0604020202020204" pitchFamily="34" charset="0"/>
                        </a:rPr>
                        <a:t>OCI</a:t>
                      </a:r>
                      <a:endParaRPr lang="zh-TW" altLang="en-US" dirty="0">
                        <a:latin typeface="Arial" panose="020B0604020202020204" pitchFamily="34" charset="0"/>
                        <a:cs typeface="Arial" panose="020B0604020202020204" pitchFamily="34" charset="0"/>
                      </a:endParaRPr>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r"/>
                      <a:r>
                        <a:rPr lang="zh-TW" altLang="en-US" baseline="0" dirty="0">
                          <a:latin typeface="Arial" panose="020B0604020202020204" pitchFamily="34" charset="0"/>
                          <a:cs typeface="Arial" panose="020B0604020202020204" pitchFamily="34" charset="0"/>
                        </a:rPr>
                        <a:t> </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$2,000</a:t>
                      </a:r>
                      <a:endParaRPr lang="zh-TW" altLang="en-US"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381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8" name="向右箭號 7"/>
          <p:cNvSpPr/>
          <p:nvPr/>
        </p:nvSpPr>
        <p:spPr>
          <a:xfrm>
            <a:off x="3539308" y="4899902"/>
            <a:ext cx="1944216" cy="504056"/>
          </a:xfrm>
          <a:prstGeom prst="rightArrow">
            <a:avLst/>
          </a:prstGeom>
          <a:solidFill>
            <a:srgbClr val="F9C2B7"/>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graphicFrame>
        <p:nvGraphicFramePr>
          <p:cNvPr id="10" name="表格 9"/>
          <p:cNvGraphicFramePr>
            <a:graphicFrameLocks noGrp="1"/>
          </p:cNvGraphicFramePr>
          <p:nvPr>
            <p:extLst>
              <p:ext uri="{D42A27DB-BD31-4B8C-83A1-F6EECF244321}">
                <p14:modId xmlns:p14="http://schemas.microsoft.com/office/powerpoint/2010/main" val="1516405994"/>
              </p:ext>
            </p:extLst>
          </p:nvPr>
        </p:nvGraphicFramePr>
        <p:xfrm>
          <a:off x="5806420" y="4112005"/>
          <a:ext cx="2088232" cy="1008112"/>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tblGrid>
              <a:tr h="509315">
                <a:tc gridSpan="2">
                  <a:txBody>
                    <a:bodyPr/>
                    <a:lstStyle/>
                    <a:p>
                      <a:pPr algn="ctr"/>
                      <a:r>
                        <a:rPr lang="en-US" altLang="zh-TW" dirty="0">
                          <a:latin typeface="Arial" panose="020B0604020202020204" pitchFamily="34" charset="0"/>
                          <a:cs typeface="Arial" panose="020B0604020202020204" pitchFamily="34" charset="0"/>
                        </a:rPr>
                        <a:t>S/CI</a:t>
                      </a:r>
                    </a:p>
                    <a:p>
                      <a:pPr algn="ctr"/>
                      <a:r>
                        <a:rPr lang="en-US" altLang="zh-TW" dirty="0">
                          <a:latin typeface="Arial" panose="020B0604020202020204" pitchFamily="34" charset="0"/>
                          <a:cs typeface="Arial" panose="020B0604020202020204" pitchFamily="34" charset="0"/>
                        </a:rPr>
                        <a:t>2017</a:t>
                      </a:r>
                      <a:endParaRPr lang="zh-TW" altLang="en-US" dirty="0">
                        <a:latin typeface="Arial" panose="020B0604020202020204" pitchFamily="34" charset="0"/>
                        <a:cs typeface="Arial" panose="020B0604020202020204" pitchFamily="34" charset="0"/>
                      </a:endParaRP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D22229"/>
                    </a:solidFill>
                  </a:tcPr>
                </a:tc>
                <a:tc hMerge="1">
                  <a:txBody>
                    <a:bodyPr/>
                    <a:lstStyle/>
                    <a:p>
                      <a:pPr algn="ctr"/>
                      <a:endParaRPr lang="zh-TW"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368032">
                <a:tc>
                  <a:txBody>
                    <a:bodyPr/>
                    <a:lstStyle/>
                    <a:p>
                      <a:r>
                        <a:rPr lang="en-US" altLang="zh-TW" dirty="0">
                          <a:latin typeface="Arial" panose="020B0604020202020204" pitchFamily="34" charset="0"/>
                          <a:cs typeface="Arial" panose="020B0604020202020204" pitchFamily="34" charset="0"/>
                        </a:rPr>
                        <a:t>OCI</a:t>
                      </a:r>
                      <a:endParaRPr lang="zh-TW" altLang="en-US" dirty="0">
                        <a:latin typeface="Arial" panose="020B0604020202020204" pitchFamily="34" charset="0"/>
                        <a:cs typeface="Arial" panose="020B0604020202020204" pitchFamily="34" charset="0"/>
                      </a:endParaRPr>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r"/>
                      <a:r>
                        <a:rPr lang="en-US" altLang="zh-TW" dirty="0">
                          <a:latin typeface="Arial" panose="020B0604020202020204" pitchFamily="34" charset="0"/>
                          <a:cs typeface="Arial" panose="020B0604020202020204" pitchFamily="34" charset="0"/>
                        </a:rPr>
                        <a:t>$3,000</a:t>
                      </a:r>
                      <a:endParaRPr lang="zh-TW" altLang="en-US"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381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125214228"/>
              </p:ext>
            </p:extLst>
          </p:nvPr>
        </p:nvGraphicFramePr>
        <p:xfrm>
          <a:off x="5792203" y="5348239"/>
          <a:ext cx="2088232" cy="1008112"/>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tblGrid>
              <a:tr h="509315">
                <a:tc gridSpan="2">
                  <a:txBody>
                    <a:bodyPr/>
                    <a:lstStyle/>
                    <a:p>
                      <a:pPr algn="ctr"/>
                      <a:r>
                        <a:rPr lang="en-US" altLang="zh-TW" dirty="0">
                          <a:latin typeface="Arial" panose="020B0604020202020204" pitchFamily="34" charset="0"/>
                          <a:cs typeface="Arial" panose="020B0604020202020204" pitchFamily="34" charset="0"/>
                        </a:rPr>
                        <a:t>B/S</a:t>
                      </a:r>
                    </a:p>
                    <a:p>
                      <a:pPr algn="ctr"/>
                      <a:r>
                        <a:rPr lang="en-US" altLang="zh-TW" dirty="0">
                          <a:latin typeface="Arial" panose="020B0604020202020204" pitchFamily="34" charset="0"/>
                          <a:cs typeface="Arial" panose="020B0604020202020204" pitchFamily="34" charset="0"/>
                        </a:rPr>
                        <a:t>2017</a:t>
                      </a:r>
                      <a:endParaRPr lang="zh-TW" altLang="en-US" dirty="0">
                        <a:latin typeface="Arial" panose="020B0604020202020204" pitchFamily="34" charset="0"/>
                        <a:cs typeface="Arial" panose="020B0604020202020204" pitchFamily="34" charset="0"/>
                      </a:endParaRP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D22229"/>
                    </a:solidFill>
                  </a:tcPr>
                </a:tc>
                <a:tc hMerge="1">
                  <a:txBody>
                    <a:bodyPr/>
                    <a:lstStyle/>
                    <a:p>
                      <a:pPr algn="ctr"/>
                      <a:endParaRPr lang="zh-TW"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368032">
                <a:tc>
                  <a:txBody>
                    <a:bodyPr/>
                    <a:lstStyle/>
                    <a:p>
                      <a:r>
                        <a:rPr lang="en-US" altLang="zh-TW" dirty="0">
                          <a:latin typeface="Arial" panose="020B0604020202020204" pitchFamily="34" charset="0"/>
                          <a:cs typeface="Arial" panose="020B0604020202020204" pitchFamily="34" charset="0"/>
                        </a:rPr>
                        <a:t>OCI</a:t>
                      </a:r>
                      <a:endParaRPr lang="zh-TW" altLang="en-US" dirty="0">
                        <a:latin typeface="Arial" panose="020B0604020202020204" pitchFamily="34" charset="0"/>
                        <a:cs typeface="Arial" panose="020B0604020202020204" pitchFamily="34" charset="0"/>
                      </a:endParaRPr>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r"/>
                      <a:r>
                        <a:rPr lang="en-US" altLang="zh-TW" dirty="0">
                          <a:latin typeface="Arial" panose="020B0604020202020204" pitchFamily="34" charset="0"/>
                          <a:cs typeface="Arial" panose="020B0604020202020204" pitchFamily="34" charset="0"/>
                        </a:rPr>
                        <a:t>$5,000</a:t>
                      </a:r>
                      <a:endParaRPr lang="zh-TW" altLang="en-US"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381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12" name="文字方塊 11"/>
          <p:cNvSpPr txBox="1"/>
          <p:nvPr/>
        </p:nvSpPr>
        <p:spPr>
          <a:xfrm>
            <a:off x="3408613" y="5320520"/>
            <a:ext cx="2252894" cy="369332"/>
          </a:xfrm>
          <a:prstGeom prst="rect">
            <a:avLst/>
          </a:prstGeom>
          <a:noFill/>
        </p:spPr>
        <p:txBody>
          <a:bodyPr wrap="square" rtlCol="0">
            <a:spAutoFit/>
          </a:bodyPr>
          <a:lstStyle/>
          <a:p>
            <a:r>
              <a:rPr lang="en-US" altLang="zh-TW" dirty="0">
                <a:latin typeface="Arial" panose="020B0604020202020204" pitchFamily="34" charset="0"/>
                <a:cs typeface="Arial" panose="020B0604020202020204" pitchFamily="34" charset="0"/>
              </a:rPr>
              <a:t>2017 </a:t>
            </a:r>
            <a:r>
              <a:rPr lang="en-US" altLang="zh-TW">
                <a:latin typeface="Arial" panose="020B0604020202020204" pitchFamily="34" charset="0"/>
                <a:cs typeface="Arial" panose="020B0604020202020204" pitchFamily="34" charset="0"/>
              </a:rPr>
              <a:t>↑ OCI $3,000</a:t>
            </a:r>
            <a:endParaRPr lang="zh-TW" altLang="en-US" dirty="0">
              <a:latin typeface="Arial" panose="020B0604020202020204" pitchFamily="34" charset="0"/>
              <a:cs typeface="Arial" panose="020B0604020202020204" pitchFamily="34" charset="0"/>
            </a:endParaRPr>
          </a:p>
        </p:txBody>
      </p:sp>
      <p:sp>
        <p:nvSpPr>
          <p:cNvPr id="5" name="橢圓 4"/>
          <p:cNvSpPr/>
          <p:nvPr/>
        </p:nvSpPr>
        <p:spPr>
          <a:xfrm>
            <a:off x="6816436" y="5998966"/>
            <a:ext cx="1194695" cy="396015"/>
          </a:xfrm>
          <a:prstGeom prst="ellipse">
            <a:avLst/>
          </a:prstGeom>
          <a:noFill/>
          <a:ln w="38100">
            <a:solidFill>
              <a:srgbClr val="D22229"/>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3" name="文字方塊 12"/>
          <p:cNvSpPr txBox="1"/>
          <p:nvPr/>
        </p:nvSpPr>
        <p:spPr>
          <a:xfrm>
            <a:off x="8448973" y="61554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873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9A203"/>
                </a:solidFill>
              </a:rPr>
              <a:t>Comprehensive Income</a:t>
            </a:r>
            <a:r>
              <a:rPr lang="zh-TW" altLang="en-US" b="1" dirty="0">
                <a:solidFill>
                  <a:srgbClr val="E9A203"/>
                </a:solidFill>
              </a:rPr>
              <a:t>  </a:t>
            </a:r>
            <a:endParaRPr lang="en-US" altLang="zh-TW" b="1" dirty="0">
              <a:solidFill>
                <a:srgbClr val="E9A203"/>
              </a:solidFill>
              <a:latin typeface="微軟正黑體" panose="020B0604030504040204" pitchFamily="34" charset="-120"/>
              <a:ea typeface="微軟正黑體" panose="020B0604030504040204" pitchFamily="34" charset="-120"/>
            </a:endParaRPr>
          </a:p>
          <a:p>
            <a:pPr lvl="1"/>
            <a:r>
              <a:rPr lang="en-US" altLang="zh-TW" dirty="0"/>
              <a:t>A measure of the overall change in a company’s wealth during a period.</a:t>
            </a:r>
          </a:p>
          <a:p>
            <a:pPr lvl="1" indent="-342900"/>
            <a:r>
              <a:rPr lang="en-US" altLang="zh-TW" b="1" dirty="0">
                <a:solidFill>
                  <a:schemeClr val="accent2">
                    <a:lumMod val="75000"/>
                  </a:schemeClr>
                </a:solidFill>
              </a:rPr>
              <a:t>Comprehensive income= Net income + OCI</a:t>
            </a:r>
            <a:endParaRPr lang="zh-TW" altLang="en-US" dirty="0"/>
          </a:p>
        </p:txBody>
      </p:sp>
      <p:sp>
        <p:nvSpPr>
          <p:cNvPr id="5" name="投影片編號版面配置區 4"/>
          <p:cNvSpPr>
            <a:spLocks noGrp="1"/>
          </p:cNvSpPr>
          <p:nvPr>
            <p:ph type="sldNum" sz="quarter" idx="12"/>
          </p:nvPr>
        </p:nvSpPr>
        <p:spPr/>
        <p:txBody>
          <a:bodyPr/>
          <a:lstStyle/>
          <a:p>
            <a:fld id="{DA11386E-2E42-49D8-8C02-8CA978E96E05}" type="slidenum">
              <a:rPr lang="zh-TW" altLang="en-US" smtClean="0"/>
              <a:pPr/>
              <a:t>23</a:t>
            </a:fld>
            <a:endParaRPr lang="zh-TW" altLang="en-US" dirty="0"/>
          </a:p>
        </p:txBody>
      </p:sp>
      <p:sp>
        <p:nvSpPr>
          <p:cNvPr id="2" name="標題 1"/>
          <p:cNvSpPr>
            <a:spLocks noGrp="1"/>
          </p:cNvSpPr>
          <p:nvPr>
            <p:ph type="title"/>
          </p:nvPr>
        </p:nvSpPr>
        <p:spPr/>
        <p:txBody>
          <a:bodyPr>
            <a:normAutofit fontScale="90000"/>
          </a:bodyPr>
          <a:lstStyle/>
          <a:p>
            <a:r>
              <a:rPr lang="en-US" altLang="zh-TW"/>
              <a:t>Components of </a:t>
            </a:r>
            <a:br>
              <a:rPr lang="en-US" altLang="zh-TW"/>
            </a:br>
            <a:r>
              <a:rPr lang="en-US" altLang="zh-TW"/>
              <a:t>a Statement of</a:t>
            </a:r>
            <a:r>
              <a:rPr lang="zh-TW" altLang="en-US"/>
              <a:t> </a:t>
            </a:r>
            <a:r>
              <a:rPr lang="en-US" altLang="zh-TW"/>
              <a:t>Comprehensive Income</a:t>
            </a:r>
            <a:endParaRPr lang="zh-TW" altLang="en-US" dirty="0"/>
          </a:p>
        </p:txBody>
      </p:sp>
      <p:sp>
        <p:nvSpPr>
          <p:cNvPr id="7" name="文字方塊 6"/>
          <p:cNvSpPr txBox="1"/>
          <p:nvPr/>
        </p:nvSpPr>
        <p:spPr>
          <a:xfrm>
            <a:off x="8448973" y="61554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878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內容版面配置區 9"/>
          <p:cNvGraphicFramePr>
            <a:graphicFrameLocks noGrp="1"/>
          </p:cNvGraphicFramePr>
          <p:nvPr>
            <p:ph idx="1"/>
            <p:extLst>
              <p:ext uri="{D42A27DB-BD31-4B8C-83A1-F6EECF244321}">
                <p14:modId xmlns:p14="http://schemas.microsoft.com/office/powerpoint/2010/main" val="4057724322"/>
              </p:ext>
            </p:extLst>
          </p:nvPr>
        </p:nvGraphicFramePr>
        <p:xfrm>
          <a:off x="355600" y="1465263"/>
          <a:ext cx="8415587" cy="2376264"/>
        </p:xfrm>
        <a:graphic>
          <a:graphicData uri="http://schemas.openxmlformats.org/drawingml/2006/table">
            <a:tbl>
              <a:tblPr firstRow="1" bandRow="1">
                <a:tableStyleId>{5C22544A-7EE6-4342-B048-85BDC9FD1C3A}</a:tableStyleId>
              </a:tblPr>
              <a:tblGrid>
                <a:gridCol w="6753249">
                  <a:extLst>
                    <a:ext uri="{9D8B030D-6E8A-4147-A177-3AD203B41FA5}">
                      <a16:colId xmlns:a16="http://schemas.microsoft.com/office/drawing/2014/main" val="20000"/>
                    </a:ext>
                  </a:extLst>
                </a:gridCol>
                <a:gridCol w="1662338">
                  <a:extLst>
                    <a:ext uri="{9D8B030D-6E8A-4147-A177-3AD203B41FA5}">
                      <a16:colId xmlns:a16="http://schemas.microsoft.com/office/drawing/2014/main" val="20001"/>
                    </a:ext>
                  </a:extLst>
                </a:gridCol>
              </a:tblGrid>
              <a:tr h="447322">
                <a:tc>
                  <a:txBody>
                    <a:bodyPr/>
                    <a:lstStyle/>
                    <a:p>
                      <a:r>
                        <a:rPr kumimoji="0" lang="en-US" altLang="zh-TW" sz="2400" b="0" dirty="0">
                          <a:solidFill>
                            <a:srgbClr val="000000"/>
                          </a:solidFill>
                          <a:latin typeface="Arial" panose="020B0604020202020204" pitchFamily="34" charset="0"/>
                          <a:cs typeface="Arial" panose="020B0604020202020204" pitchFamily="34" charset="0"/>
                        </a:rPr>
                        <a:t>Revenues</a:t>
                      </a:r>
                      <a:endParaRPr lang="zh-TW" altLang="en-US" sz="2400" b="0" dirty="0">
                        <a:latin typeface="Arial" panose="020B0604020202020204" pitchFamily="34" charset="0"/>
                        <a:cs typeface="Arial" panose="020B0604020202020204" pitchFamily="34" charset="0"/>
                      </a:endParaRPr>
                    </a:p>
                  </a:txBody>
                  <a:tcPr marL="131933" marR="131933">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TW" sz="2400" b="0" dirty="0">
                          <a:solidFill>
                            <a:srgbClr val="000000"/>
                          </a:solidFill>
                          <a:latin typeface="Arial" panose="020B0604020202020204" pitchFamily="34" charset="0"/>
                          <a:cs typeface="Arial" panose="020B0604020202020204" pitchFamily="34" charset="0"/>
                        </a:rPr>
                        <a:t>$  XXX    </a:t>
                      </a:r>
                    </a:p>
                  </a:txBody>
                  <a:tcPr marL="131933" marR="131933">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447322">
                <a:tc>
                  <a:txBody>
                    <a:bodyPr/>
                    <a:lstStyle/>
                    <a:p>
                      <a:r>
                        <a:rPr kumimoji="0" lang="en-US" altLang="zh-TW" sz="2400" b="0" dirty="0">
                          <a:solidFill>
                            <a:srgbClr val="000000"/>
                          </a:solidFill>
                          <a:latin typeface="Arial" panose="020B0604020202020204" pitchFamily="34" charset="0"/>
                          <a:cs typeface="Arial" panose="020B0604020202020204" pitchFamily="34" charset="0"/>
                        </a:rPr>
                        <a:t>Expenses </a:t>
                      </a:r>
                      <a:endParaRPr lang="zh-TW" altLang="en-US" sz="2400" b="0" dirty="0">
                        <a:latin typeface="Arial" panose="020B0604020202020204" pitchFamily="34" charset="0"/>
                        <a:cs typeface="Arial" panose="020B0604020202020204" pitchFamily="34" charset="0"/>
                      </a:endParaRPr>
                    </a:p>
                  </a:txBody>
                  <a:tcPr marL="131933" marR="131933">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TW" sz="2400" b="0" u="sng" dirty="0">
                          <a:solidFill>
                            <a:srgbClr val="000000"/>
                          </a:solidFill>
                          <a:latin typeface="Arial" panose="020B0604020202020204" pitchFamily="34" charset="0"/>
                          <a:cs typeface="Arial" panose="020B0604020202020204" pitchFamily="34" charset="0"/>
                        </a:rPr>
                        <a:t>   (XXX)</a:t>
                      </a:r>
                    </a:p>
                  </a:txBody>
                  <a:tcPr marL="131933" marR="131933">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447322">
                <a:tc>
                  <a:txBody>
                    <a:bodyPr/>
                    <a:lstStyle/>
                    <a:p>
                      <a:r>
                        <a:rPr kumimoji="0" lang="en-US" altLang="zh-TW" sz="2400" b="0" dirty="0">
                          <a:solidFill>
                            <a:srgbClr val="000000"/>
                          </a:solidFill>
                          <a:latin typeface="Arial" panose="020B0604020202020204" pitchFamily="34" charset="0"/>
                          <a:cs typeface="Arial" panose="020B0604020202020204" pitchFamily="34" charset="0"/>
                        </a:rPr>
                        <a:t>Net income </a:t>
                      </a:r>
                      <a:endParaRPr lang="zh-TW" altLang="en-US" sz="2400" b="0" dirty="0">
                        <a:latin typeface="Arial" panose="020B0604020202020204" pitchFamily="34" charset="0"/>
                        <a:cs typeface="Arial" panose="020B0604020202020204" pitchFamily="34" charset="0"/>
                      </a:endParaRPr>
                    </a:p>
                  </a:txBody>
                  <a:tcPr marL="131933" marR="131933">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TW" sz="2400" b="0" dirty="0">
                          <a:solidFill>
                            <a:srgbClr val="000000"/>
                          </a:solidFill>
                          <a:latin typeface="Arial" panose="020B0604020202020204" pitchFamily="34" charset="0"/>
                          <a:cs typeface="Arial" panose="020B0604020202020204" pitchFamily="34" charset="0"/>
                        </a:rPr>
                        <a:t>    XXX </a:t>
                      </a:r>
                    </a:p>
                  </a:txBody>
                  <a:tcPr marL="131933" marR="131933">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500608">
                <a:tc>
                  <a:txBody>
                    <a:bodyPr/>
                    <a:lstStyle/>
                    <a:p>
                      <a:r>
                        <a:rPr kumimoji="0" lang="en-US" altLang="zh-TW" sz="2400" b="0" dirty="0">
                          <a:solidFill>
                            <a:srgbClr val="000000"/>
                          </a:solidFill>
                          <a:latin typeface="Arial" panose="020B0604020202020204" pitchFamily="34" charset="0"/>
                          <a:cs typeface="Arial" panose="020B0604020202020204" pitchFamily="34" charset="0"/>
                        </a:rPr>
                        <a:t>Other Comprehensive income </a:t>
                      </a:r>
                      <a:endParaRPr lang="zh-TW" altLang="en-US" sz="2400" b="0" dirty="0">
                        <a:latin typeface="Arial" panose="020B0604020202020204" pitchFamily="34" charset="0"/>
                        <a:cs typeface="Arial" panose="020B0604020202020204" pitchFamily="34" charset="0"/>
                      </a:endParaRPr>
                    </a:p>
                  </a:txBody>
                  <a:tcPr marL="131933" marR="131933">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TW" sz="2400" b="0" u="sng" dirty="0">
                          <a:solidFill>
                            <a:srgbClr val="000000"/>
                          </a:solidFill>
                          <a:latin typeface="Arial" panose="020B0604020202020204" pitchFamily="34" charset="0"/>
                          <a:cs typeface="Arial" panose="020B0604020202020204" pitchFamily="34" charset="0"/>
                        </a:rPr>
                        <a:t>    XXX        </a:t>
                      </a:r>
                    </a:p>
                  </a:txBody>
                  <a:tcPr marL="131933" marR="131933">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504056">
                <a:tc>
                  <a:txBody>
                    <a:bodyPr/>
                    <a:lstStyle/>
                    <a:p>
                      <a:r>
                        <a:rPr kumimoji="0" lang="en-US" altLang="zh-TW" sz="2400" b="0" dirty="0">
                          <a:solidFill>
                            <a:srgbClr val="000000"/>
                          </a:solidFill>
                          <a:latin typeface="Arial" panose="020B0604020202020204" pitchFamily="34" charset="0"/>
                          <a:cs typeface="Arial" panose="020B0604020202020204" pitchFamily="34" charset="0"/>
                        </a:rPr>
                        <a:t>Comprehensive income </a:t>
                      </a:r>
                      <a:endParaRPr lang="zh-TW" altLang="en-US" sz="2400" b="0" dirty="0">
                        <a:latin typeface="Arial" panose="020B0604020202020204" pitchFamily="34" charset="0"/>
                        <a:cs typeface="Arial" panose="020B0604020202020204" pitchFamily="34" charset="0"/>
                      </a:endParaRPr>
                    </a:p>
                  </a:txBody>
                  <a:tcPr marL="131933" marR="131933">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TW" sz="2400" b="0" u="dbl" baseline="0" dirty="0">
                          <a:solidFill>
                            <a:srgbClr val="000000"/>
                          </a:solidFill>
                          <a:latin typeface="Arial" panose="020B0604020202020204" pitchFamily="34" charset="0"/>
                          <a:cs typeface="Arial" panose="020B0604020202020204" pitchFamily="34" charset="0"/>
                        </a:rPr>
                        <a:t>$  XXX</a:t>
                      </a:r>
                    </a:p>
                  </a:txBody>
                  <a:tcPr marL="131933" marR="131933">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
        <p:nvSpPr>
          <p:cNvPr id="3" name="投影片編號版面配置區 2"/>
          <p:cNvSpPr>
            <a:spLocks noGrp="1"/>
          </p:cNvSpPr>
          <p:nvPr>
            <p:ph type="sldNum" sz="quarter" idx="12"/>
          </p:nvPr>
        </p:nvSpPr>
        <p:spPr/>
        <p:txBody>
          <a:bodyPr/>
          <a:lstStyle/>
          <a:p>
            <a:fld id="{DA11386E-2E42-49D8-8C02-8CA978E96E05}" type="slidenum">
              <a:rPr lang="zh-TW" altLang="en-US" smtClean="0"/>
              <a:pPr/>
              <a:t>24</a:t>
            </a:fld>
            <a:endParaRPr lang="zh-TW" altLang="en-US" dirty="0"/>
          </a:p>
        </p:txBody>
      </p:sp>
      <p:sp>
        <p:nvSpPr>
          <p:cNvPr id="2" name="標題 1"/>
          <p:cNvSpPr>
            <a:spLocks noGrp="1"/>
          </p:cNvSpPr>
          <p:nvPr>
            <p:ph type="title"/>
          </p:nvPr>
        </p:nvSpPr>
        <p:spPr/>
        <p:txBody>
          <a:bodyPr>
            <a:normAutofit fontScale="90000"/>
          </a:bodyPr>
          <a:lstStyle/>
          <a:p>
            <a:r>
              <a:rPr lang="en-US" altLang="zh-TW" dirty="0"/>
              <a:t>The Format of </a:t>
            </a:r>
            <a:br>
              <a:rPr lang="en-US" altLang="zh-TW" dirty="0"/>
            </a:br>
            <a:r>
              <a:rPr lang="en-US" altLang="zh-TW" dirty="0"/>
              <a:t>a Statement of Comprehensive Income</a:t>
            </a:r>
            <a:endParaRPr lang="zh-TW" altLang="en-US" dirty="0"/>
          </a:p>
        </p:txBody>
      </p:sp>
      <p:sp>
        <p:nvSpPr>
          <p:cNvPr id="7" name="文字方塊 6"/>
          <p:cNvSpPr txBox="1"/>
          <p:nvPr/>
        </p:nvSpPr>
        <p:spPr>
          <a:xfrm>
            <a:off x="8448973" y="61554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3650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549581" y="1597225"/>
            <a:ext cx="7239000" cy="4343400"/>
          </a:xfrm>
          <a:prstGeom prst="rect">
            <a:avLst/>
          </a:prstGeom>
          <a:ln>
            <a:solidFill>
              <a:schemeClr val="bg1">
                <a:lumMod val="65000"/>
              </a:schemeClr>
            </a:solidFill>
          </a:ln>
        </p:spPr>
      </p:pic>
      <p:sp>
        <p:nvSpPr>
          <p:cNvPr id="3" name="投影片編號版面配置區 2"/>
          <p:cNvSpPr>
            <a:spLocks noGrp="1"/>
          </p:cNvSpPr>
          <p:nvPr>
            <p:ph type="sldNum" sz="quarter" idx="12"/>
          </p:nvPr>
        </p:nvSpPr>
        <p:spPr/>
        <p:txBody>
          <a:bodyPr/>
          <a:lstStyle/>
          <a:p>
            <a:fld id="{DA11386E-2E42-49D8-8C02-8CA978E96E05}" type="slidenum">
              <a:rPr lang="zh-TW" altLang="en-US" smtClean="0"/>
              <a:pPr/>
              <a:t>25</a:t>
            </a:fld>
            <a:endParaRPr lang="zh-TW" altLang="en-US" dirty="0"/>
          </a:p>
        </p:txBody>
      </p:sp>
      <p:sp>
        <p:nvSpPr>
          <p:cNvPr id="2" name="標題 1"/>
          <p:cNvSpPr>
            <a:spLocks noGrp="1"/>
          </p:cNvSpPr>
          <p:nvPr>
            <p:ph type="title"/>
          </p:nvPr>
        </p:nvSpPr>
        <p:spPr/>
        <p:txBody>
          <a:bodyPr>
            <a:normAutofit fontScale="90000"/>
          </a:bodyPr>
          <a:lstStyle/>
          <a:p>
            <a:r>
              <a:rPr lang="en-US" altLang="zh-TW" dirty="0"/>
              <a:t>The Format of </a:t>
            </a:r>
            <a:br>
              <a:rPr lang="en-US" altLang="zh-TW" dirty="0"/>
            </a:br>
            <a:r>
              <a:rPr lang="en-US" altLang="zh-TW" dirty="0"/>
              <a:t>a Statement of Comprehensive Income</a:t>
            </a:r>
            <a:endParaRPr lang="zh-TW" altLang="en-US" dirty="0"/>
          </a:p>
        </p:txBody>
      </p:sp>
      <p:sp>
        <p:nvSpPr>
          <p:cNvPr id="26" name="矩形 25"/>
          <p:cNvSpPr/>
          <p:nvPr/>
        </p:nvSpPr>
        <p:spPr>
          <a:xfrm>
            <a:off x="5448769" y="2616788"/>
            <a:ext cx="785776" cy="3194305"/>
          </a:xfrm>
          <a:prstGeom prst="rect">
            <a:avLst/>
          </a:prstGeom>
          <a:noFill/>
          <a:ln w="38100">
            <a:solidFill>
              <a:srgbClr val="D222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6751811" y="2616788"/>
            <a:ext cx="792088" cy="3194305"/>
          </a:xfrm>
          <a:prstGeom prst="rect">
            <a:avLst/>
          </a:prstGeom>
          <a:noFill/>
          <a:ln w="38100">
            <a:solidFill>
              <a:srgbClr val="D222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p:cNvSpPr txBox="1"/>
          <p:nvPr/>
        </p:nvSpPr>
        <p:spPr>
          <a:xfrm>
            <a:off x="7581387" y="3620411"/>
            <a:ext cx="1448920" cy="830997"/>
          </a:xfrm>
          <a:prstGeom prst="rect">
            <a:avLst/>
          </a:prstGeom>
          <a:solidFill>
            <a:srgbClr val="F8DB8A"/>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TW" sz="1600" b="1" dirty="0">
                <a:latin typeface="Arial" panose="020B0604020202020204" pitchFamily="34" charset="0"/>
                <a:cs typeface="Arial" panose="020B0604020202020204" pitchFamily="34" charset="0"/>
              </a:rPr>
              <a:t>Comparative </a:t>
            </a:r>
          </a:p>
          <a:p>
            <a:r>
              <a:rPr lang="en-US" altLang="zh-TW" sz="1600" b="1" dirty="0">
                <a:latin typeface="Arial" panose="020B0604020202020204" pitchFamily="34" charset="0"/>
                <a:cs typeface="Arial" panose="020B0604020202020204" pitchFamily="34" charset="0"/>
              </a:rPr>
              <a:t>financial statements</a:t>
            </a:r>
            <a:endParaRPr lang="zh-TW" altLang="en-US" sz="1600" b="1" dirty="0">
              <a:latin typeface="Arial" panose="020B0604020202020204" pitchFamily="34" charset="0"/>
              <a:cs typeface="Arial" panose="020B0604020202020204" pitchFamily="34" charset="0"/>
            </a:endParaRPr>
          </a:p>
        </p:txBody>
      </p:sp>
      <p:sp>
        <p:nvSpPr>
          <p:cNvPr id="30" name="向左箭號 29"/>
          <p:cNvSpPr/>
          <p:nvPr/>
        </p:nvSpPr>
        <p:spPr>
          <a:xfrm flipV="1">
            <a:off x="6454317" y="2082851"/>
            <a:ext cx="594988" cy="300449"/>
          </a:xfrm>
          <a:prstGeom prst="leftArrow">
            <a:avLst/>
          </a:prstGeom>
          <a:solidFill>
            <a:schemeClr val="accent4">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1" name="文字方塊 30"/>
          <p:cNvSpPr txBox="1"/>
          <p:nvPr/>
        </p:nvSpPr>
        <p:spPr>
          <a:xfrm>
            <a:off x="7160438" y="2065946"/>
            <a:ext cx="1845568" cy="369332"/>
          </a:xfrm>
          <a:prstGeom prst="rect">
            <a:avLst/>
          </a:prstGeom>
          <a:solidFill>
            <a:schemeClr val="accent4">
              <a:lumMod val="40000"/>
              <a:lumOff val="60000"/>
            </a:schemeClr>
          </a:solidFill>
          <a:ln w="9525">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TW" dirty="0">
                <a:latin typeface="Arial" panose="020B0604020202020204" pitchFamily="34" charset="0"/>
                <a:cs typeface="Arial" panose="020B0604020202020204" pitchFamily="34" charset="0"/>
              </a:rPr>
              <a:t>a period of time</a:t>
            </a:r>
            <a:endParaRPr lang="zh-TW" altLang="en-US" dirty="0">
              <a:latin typeface="Arial" panose="020B0604020202020204" pitchFamily="34" charset="0"/>
              <a:cs typeface="Arial" panose="020B0604020202020204" pitchFamily="34" charset="0"/>
            </a:endParaRPr>
          </a:p>
        </p:txBody>
      </p:sp>
      <p:sp>
        <p:nvSpPr>
          <p:cNvPr id="32" name="矩形 31"/>
          <p:cNvSpPr/>
          <p:nvPr/>
        </p:nvSpPr>
        <p:spPr>
          <a:xfrm>
            <a:off x="1951515" y="2100678"/>
            <a:ext cx="4435132" cy="288032"/>
          </a:xfrm>
          <a:prstGeom prst="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7327636" y="5963822"/>
            <a:ext cx="126188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2.8</a:t>
            </a:r>
            <a:endParaRPr lang="zh-TW" altLang="en-US" dirty="0">
              <a:latin typeface="Arial" panose="020B0604020202020204" pitchFamily="34" charset="0"/>
              <a:cs typeface="Arial" panose="020B0604020202020204" pitchFamily="34" charset="0"/>
            </a:endParaRPr>
          </a:p>
        </p:txBody>
      </p:sp>
      <p:sp>
        <p:nvSpPr>
          <p:cNvPr id="15" name="文字方塊 14"/>
          <p:cNvSpPr txBox="1"/>
          <p:nvPr/>
        </p:nvSpPr>
        <p:spPr>
          <a:xfrm>
            <a:off x="8448973" y="61554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152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29" grpId="0" animBg="1"/>
      <p:bldP spid="30" grpId="0" animBg="1"/>
      <p:bldP spid="31" grpId="0" animBg="1"/>
      <p:bldP spid="3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6"/>
          <p:cNvSpPr>
            <a:spLocks noGrp="1"/>
          </p:cNvSpPr>
          <p:nvPr>
            <p:ph idx="1"/>
          </p:nvPr>
        </p:nvSpPr>
        <p:spPr/>
        <p:txBody>
          <a:bodyPr/>
          <a:lstStyle/>
          <a:p>
            <a:pPr marL="0" indent="0">
              <a:buNone/>
            </a:pPr>
            <a:r>
              <a:rPr lang="en-US" altLang="zh-TW" b="1" dirty="0">
                <a:solidFill>
                  <a:srgbClr val="E9A203"/>
                </a:solidFill>
              </a:rPr>
              <a:t>Operating and Non-Operating Categories</a:t>
            </a:r>
          </a:p>
          <a:p>
            <a:pPr lvl="1"/>
            <a:r>
              <a:rPr lang="en-US" altLang="zh-TW" b="1" dirty="0">
                <a:solidFill>
                  <a:schemeClr val="accent2">
                    <a:lumMod val="75000"/>
                  </a:schemeClr>
                </a:solidFill>
              </a:rPr>
              <a:t>Non-operating revenues/ expenses:</a:t>
            </a:r>
            <a:r>
              <a:rPr lang="en-US" altLang="zh-TW" b="1" dirty="0">
                <a:solidFill>
                  <a:schemeClr val="tx2">
                    <a:lumMod val="60000"/>
                    <a:lumOff val="40000"/>
                  </a:schemeClr>
                </a:solidFill>
              </a:rPr>
              <a:t> </a:t>
            </a:r>
            <a:r>
              <a:rPr lang="en-US" altLang="zh-TW" dirty="0"/>
              <a:t>No connection with the specific nature of the operation of the business.</a:t>
            </a:r>
          </a:p>
          <a:p>
            <a:pPr lvl="1"/>
            <a:r>
              <a:rPr lang="en-US" altLang="zh-TW" dirty="0"/>
              <a:t>E.g., interest revenue, interest expense, tax expense, etc.</a:t>
            </a:r>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pPr/>
              <a:t>26</a:t>
            </a:fld>
            <a:endParaRPr lang="zh-TW" altLang="en-US" dirty="0"/>
          </a:p>
        </p:txBody>
      </p:sp>
      <p:sp>
        <p:nvSpPr>
          <p:cNvPr id="2" name="標題 1"/>
          <p:cNvSpPr>
            <a:spLocks noGrp="1"/>
          </p:cNvSpPr>
          <p:nvPr>
            <p:ph type="title"/>
          </p:nvPr>
        </p:nvSpPr>
        <p:spPr/>
        <p:txBody>
          <a:bodyPr>
            <a:normAutofit fontScale="90000"/>
          </a:bodyPr>
          <a:lstStyle/>
          <a:p>
            <a:r>
              <a:rPr lang="en-US" altLang="zh-TW" dirty="0"/>
              <a:t>The Format of </a:t>
            </a:r>
            <a:br>
              <a:rPr lang="en-US" altLang="zh-TW" dirty="0"/>
            </a:br>
            <a:r>
              <a:rPr lang="en-US" altLang="zh-TW" dirty="0"/>
              <a:t>a Statement of Comprehensive Income</a:t>
            </a:r>
            <a:endParaRPr lang="zh-TW" altLang="en-US" dirty="0"/>
          </a:p>
        </p:txBody>
      </p:sp>
      <p:sp>
        <p:nvSpPr>
          <p:cNvPr id="8" name="文字方塊 7"/>
          <p:cNvSpPr txBox="1"/>
          <p:nvPr/>
        </p:nvSpPr>
        <p:spPr>
          <a:xfrm>
            <a:off x="8448973" y="61554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9902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9A203"/>
                </a:solidFill>
              </a:rPr>
              <a:t>Gains or Losses</a:t>
            </a:r>
            <a:r>
              <a:rPr lang="zh-TW" altLang="en-US" b="1" dirty="0">
                <a:solidFill>
                  <a:srgbClr val="E9A203"/>
                </a:solidFill>
              </a:rPr>
              <a:t>  </a:t>
            </a:r>
            <a:endParaRPr lang="en-US" altLang="zh-TW" b="1" dirty="0">
              <a:solidFill>
                <a:srgbClr val="E9A203"/>
              </a:solidFill>
              <a:latin typeface="微軟正黑體" panose="020B0604030504040204" pitchFamily="34" charset="-120"/>
              <a:ea typeface="微軟正黑體" panose="020B0604030504040204" pitchFamily="34" charset="-120"/>
            </a:endParaRPr>
          </a:p>
          <a:p>
            <a:pPr lvl="1" indent="-342900"/>
            <a:r>
              <a:rPr lang="en-US" altLang="zh-TW" dirty="0"/>
              <a:t>Refer to money made or lost on activities </a:t>
            </a:r>
            <a:r>
              <a:rPr lang="en-US" altLang="zh-TW" u="sng" dirty="0"/>
              <a:t>outside the normal business </a:t>
            </a:r>
            <a:r>
              <a:rPr lang="en-US" altLang="zh-TW" dirty="0"/>
              <a:t>of a company.</a:t>
            </a:r>
            <a:endParaRPr lang="en-US" altLang="zh-TW" b="1" dirty="0">
              <a:solidFill>
                <a:schemeClr val="tx2">
                  <a:lumMod val="60000"/>
                  <a:lumOff val="40000"/>
                </a:schemeClr>
              </a:solidFill>
            </a:endParaRPr>
          </a:p>
          <a:p>
            <a:pPr lvl="1"/>
            <a:r>
              <a:rPr lang="en-US" altLang="zh-TW" dirty="0"/>
              <a:t>For example, Philips makes money from </a:t>
            </a:r>
            <a:r>
              <a:rPr lang="en-US" altLang="zh-TW" b="1" dirty="0">
                <a:solidFill>
                  <a:schemeClr val="accent2">
                    <a:lumMod val="75000"/>
                  </a:schemeClr>
                </a:solidFill>
              </a:rPr>
              <a:t>selling an old truck</a:t>
            </a:r>
            <a:r>
              <a:rPr lang="en-US" altLang="zh-TW" dirty="0"/>
              <a:t>. </a:t>
            </a:r>
          </a:p>
          <a:p>
            <a:pPr lvl="1"/>
            <a:r>
              <a:rPr lang="en-US" altLang="zh-TW" dirty="0"/>
              <a:t>Gains or losses are expressed in net amount, whereas revenues or expenses are in gross amount.</a:t>
            </a:r>
          </a:p>
        </p:txBody>
      </p:sp>
      <p:sp>
        <p:nvSpPr>
          <p:cNvPr id="5" name="投影片編號版面配置區 4"/>
          <p:cNvSpPr>
            <a:spLocks noGrp="1"/>
          </p:cNvSpPr>
          <p:nvPr>
            <p:ph type="sldNum" sz="quarter" idx="12"/>
          </p:nvPr>
        </p:nvSpPr>
        <p:spPr/>
        <p:txBody>
          <a:bodyPr/>
          <a:lstStyle/>
          <a:p>
            <a:fld id="{DA11386E-2E42-49D8-8C02-8CA978E96E05}" type="slidenum">
              <a:rPr lang="zh-TW" altLang="en-US" smtClean="0"/>
              <a:pPr/>
              <a:t>27</a:t>
            </a:fld>
            <a:endParaRPr lang="zh-TW" altLang="en-US" dirty="0"/>
          </a:p>
        </p:txBody>
      </p:sp>
      <p:sp>
        <p:nvSpPr>
          <p:cNvPr id="2" name="標題 1"/>
          <p:cNvSpPr>
            <a:spLocks noGrp="1"/>
          </p:cNvSpPr>
          <p:nvPr>
            <p:ph type="title"/>
          </p:nvPr>
        </p:nvSpPr>
        <p:spPr/>
        <p:txBody>
          <a:bodyPr>
            <a:normAutofit fontScale="90000"/>
          </a:bodyPr>
          <a:lstStyle/>
          <a:p>
            <a:r>
              <a:rPr lang="en-US" altLang="zh-TW" dirty="0"/>
              <a:t>The Format of </a:t>
            </a:r>
            <a:br>
              <a:rPr lang="en-US" altLang="zh-TW" dirty="0"/>
            </a:br>
            <a:r>
              <a:rPr lang="en-US" altLang="zh-TW" dirty="0"/>
              <a:t>a Statement of Comprehensive Income</a:t>
            </a:r>
            <a:endParaRPr lang="zh-TW" altLang="en-US" dirty="0"/>
          </a:p>
        </p:txBody>
      </p:sp>
      <p:sp>
        <p:nvSpPr>
          <p:cNvPr id="7" name="文字方塊 6"/>
          <p:cNvSpPr txBox="1"/>
          <p:nvPr/>
        </p:nvSpPr>
        <p:spPr>
          <a:xfrm>
            <a:off x="8448973" y="61554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82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marL="0" indent="0">
              <a:buNone/>
            </a:pPr>
            <a:r>
              <a:rPr lang="en-US" altLang="zh-TW" b="1" dirty="0">
                <a:solidFill>
                  <a:srgbClr val="E9A203"/>
                </a:solidFill>
              </a:rPr>
              <a:t>Earnings (Loss) per Share</a:t>
            </a:r>
            <a:r>
              <a:rPr lang="zh-TW" altLang="en-US" b="1" dirty="0">
                <a:solidFill>
                  <a:srgbClr val="E9A203"/>
                </a:solidFill>
              </a:rPr>
              <a:t>  </a:t>
            </a:r>
            <a:endParaRPr lang="en-US" altLang="zh-TW" b="1" dirty="0">
              <a:solidFill>
                <a:srgbClr val="E9A203"/>
              </a:solidFill>
              <a:latin typeface="微軟正黑體" panose="020B0604030504040204" pitchFamily="34" charset="-120"/>
              <a:ea typeface="微軟正黑體" panose="020B0604030504040204" pitchFamily="34" charset="-120"/>
            </a:endParaRPr>
          </a:p>
          <a:p>
            <a:pPr lvl="1"/>
            <a:r>
              <a:rPr lang="en-US" altLang="zh-TW" dirty="0"/>
              <a:t>The amount of net income (earnings) related to each share of stock.</a:t>
            </a:r>
          </a:p>
          <a:p>
            <a:pPr lvl="1"/>
            <a:r>
              <a:rPr lang="en-US" altLang="zh-TW" dirty="0"/>
              <a:t>Earnings per share information tells the owner of a single share of stock how much of the net income for the year belongs to him or her.</a:t>
            </a:r>
          </a:p>
          <a:p>
            <a:pPr marL="0" indent="0">
              <a:buNone/>
            </a:pPr>
            <a:endParaRPr lang="en-US" altLang="zh-TW" dirty="0"/>
          </a:p>
          <a:p>
            <a:endParaRPr lang="en-US" altLang="zh-TW" dirty="0"/>
          </a:p>
          <a:p>
            <a:endParaRPr lang="zh-TW" altLang="en-US" dirty="0"/>
          </a:p>
        </p:txBody>
      </p:sp>
      <p:sp>
        <p:nvSpPr>
          <p:cNvPr id="6" name="投影片編號版面配置區 5"/>
          <p:cNvSpPr>
            <a:spLocks noGrp="1"/>
          </p:cNvSpPr>
          <p:nvPr>
            <p:ph type="sldNum" sz="quarter" idx="12"/>
          </p:nvPr>
        </p:nvSpPr>
        <p:spPr/>
        <p:txBody>
          <a:bodyPr/>
          <a:lstStyle/>
          <a:p>
            <a:fld id="{DA11386E-2E42-49D8-8C02-8CA978E96E05}" type="slidenum">
              <a:rPr lang="zh-TW" altLang="en-US" smtClean="0"/>
              <a:pPr/>
              <a:t>28</a:t>
            </a:fld>
            <a:endParaRPr lang="zh-TW" altLang="en-US" dirty="0"/>
          </a:p>
        </p:txBody>
      </p:sp>
      <p:sp>
        <p:nvSpPr>
          <p:cNvPr id="2" name="標題 1"/>
          <p:cNvSpPr>
            <a:spLocks noGrp="1"/>
          </p:cNvSpPr>
          <p:nvPr>
            <p:ph type="title"/>
          </p:nvPr>
        </p:nvSpPr>
        <p:spPr/>
        <p:txBody>
          <a:bodyPr>
            <a:normAutofit fontScale="90000"/>
          </a:bodyPr>
          <a:lstStyle/>
          <a:p>
            <a:r>
              <a:rPr lang="en-US" altLang="zh-TW" dirty="0"/>
              <a:t>The Format of </a:t>
            </a:r>
            <a:br>
              <a:rPr lang="en-US" altLang="zh-TW" dirty="0"/>
            </a:br>
            <a:r>
              <a:rPr lang="en-US" altLang="zh-TW" dirty="0"/>
              <a:t>a Statement of Comprehensive Income</a:t>
            </a:r>
            <a:endParaRPr lang="zh-TW" altLang="en-US" dirty="0"/>
          </a:p>
        </p:txBody>
      </p:sp>
      <p:grpSp>
        <p:nvGrpSpPr>
          <p:cNvPr id="5" name="群組 4"/>
          <p:cNvGrpSpPr/>
          <p:nvPr/>
        </p:nvGrpSpPr>
        <p:grpSpPr>
          <a:xfrm>
            <a:off x="1121573" y="4422046"/>
            <a:ext cx="6855733" cy="971147"/>
            <a:chOff x="1366977" y="2622530"/>
            <a:chExt cx="6855733" cy="971147"/>
          </a:xfrm>
        </p:grpSpPr>
        <p:sp>
          <p:nvSpPr>
            <p:cNvPr id="16" name="矩形 15"/>
            <p:cNvSpPr/>
            <p:nvPr/>
          </p:nvSpPr>
          <p:spPr>
            <a:xfrm>
              <a:off x="1366977" y="2679906"/>
              <a:ext cx="6855733" cy="913771"/>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TextBox 11"/>
            <p:cNvSpPr txBox="1">
              <a:spLocks noChangeArrowheads="1"/>
            </p:cNvSpPr>
            <p:nvPr/>
          </p:nvSpPr>
          <p:spPr bwMode="auto">
            <a:xfrm>
              <a:off x="3959265" y="2622530"/>
              <a:ext cx="19287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sz="2400" dirty="0">
                  <a:solidFill>
                    <a:srgbClr val="000000"/>
                  </a:solidFill>
                </a:rPr>
                <a:t>Net Income  </a:t>
              </a:r>
            </a:p>
          </p:txBody>
        </p:sp>
        <p:sp>
          <p:nvSpPr>
            <p:cNvPr id="11" name="TextBox 12"/>
            <p:cNvSpPr txBox="1">
              <a:spLocks noChangeArrowheads="1"/>
            </p:cNvSpPr>
            <p:nvPr/>
          </p:nvSpPr>
          <p:spPr bwMode="auto">
            <a:xfrm>
              <a:off x="2555776" y="3103771"/>
              <a:ext cx="56252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sz="2400" dirty="0">
                  <a:solidFill>
                    <a:srgbClr val="000000"/>
                  </a:solidFill>
                </a:rPr>
                <a:t>Outstanding Number of Shares of Stock</a:t>
              </a:r>
            </a:p>
          </p:txBody>
        </p:sp>
        <p:cxnSp>
          <p:nvCxnSpPr>
            <p:cNvPr id="12" name="Straight Connector 22"/>
            <p:cNvCxnSpPr>
              <a:cxnSpLocks noChangeShapeType="1"/>
            </p:cNvCxnSpPr>
            <p:nvPr/>
          </p:nvCxnSpPr>
          <p:spPr bwMode="auto">
            <a:xfrm>
              <a:off x="2663121" y="3132241"/>
              <a:ext cx="5400600" cy="910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4" name="TextBox 11"/>
            <p:cNvSpPr txBox="1">
              <a:spLocks noChangeArrowheads="1"/>
            </p:cNvSpPr>
            <p:nvPr/>
          </p:nvSpPr>
          <p:spPr bwMode="auto">
            <a:xfrm>
              <a:off x="2080298" y="2898722"/>
              <a:ext cx="3642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sz="2400" i="1" dirty="0">
                  <a:solidFill>
                    <a:srgbClr val="000000"/>
                  </a:solidFill>
                </a:rPr>
                <a:t>=</a:t>
              </a:r>
            </a:p>
          </p:txBody>
        </p:sp>
        <p:sp>
          <p:nvSpPr>
            <p:cNvPr id="15" name="TextBox 11"/>
            <p:cNvSpPr txBox="1">
              <a:spLocks noChangeArrowheads="1"/>
            </p:cNvSpPr>
            <p:nvPr/>
          </p:nvSpPr>
          <p:spPr bwMode="auto">
            <a:xfrm>
              <a:off x="1366977" y="2884955"/>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sz="2400" dirty="0">
                  <a:solidFill>
                    <a:srgbClr val="000000"/>
                  </a:solidFill>
                </a:rPr>
                <a:t>EPS</a:t>
              </a:r>
            </a:p>
          </p:txBody>
        </p:sp>
      </p:grpSp>
      <p:sp>
        <p:nvSpPr>
          <p:cNvPr id="13" name="文字方塊 12"/>
          <p:cNvSpPr txBox="1"/>
          <p:nvPr/>
        </p:nvSpPr>
        <p:spPr>
          <a:xfrm>
            <a:off x="8448973" y="61554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119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55601" y="1287596"/>
            <a:ext cx="8415866" cy="4712230"/>
          </a:xfrm>
        </p:spPr>
        <p:txBody>
          <a:bodyPr/>
          <a:lstStyle/>
          <a:p>
            <a:pPr marL="0" indent="0">
              <a:buNone/>
            </a:pPr>
            <a:r>
              <a:rPr lang="en-US" altLang="zh-TW" b="1" dirty="0">
                <a:solidFill>
                  <a:srgbClr val="E9A203"/>
                </a:solidFill>
                <a:ea typeface="新細明體" charset="-120"/>
              </a:rPr>
              <a:t>Single Statement vs. Two Separate Statements</a:t>
            </a:r>
          </a:p>
          <a:p>
            <a:pPr lvl="1"/>
            <a:r>
              <a:rPr lang="en-US" altLang="zh-TW" dirty="0">
                <a:ea typeface="新細明體" charset="-120"/>
              </a:rPr>
              <a:t>IAS 1 allows a company to present the comprehensive income in two separate statements: an income statement, and a statement of comprehensive income that starts with the amount of net income.</a:t>
            </a:r>
            <a:endParaRPr lang="zh-TW" altLang="en-US" dirty="0">
              <a:ea typeface="新細明體" charset="-120"/>
            </a:endParaRPr>
          </a:p>
        </p:txBody>
      </p:sp>
      <p:sp>
        <p:nvSpPr>
          <p:cNvPr id="5" name="投影片編號版面配置區 4"/>
          <p:cNvSpPr>
            <a:spLocks noGrp="1"/>
          </p:cNvSpPr>
          <p:nvPr>
            <p:ph type="sldNum" sz="quarter" idx="12"/>
          </p:nvPr>
        </p:nvSpPr>
        <p:spPr/>
        <p:txBody>
          <a:bodyPr/>
          <a:lstStyle/>
          <a:p>
            <a:fld id="{DA11386E-2E42-49D8-8C02-8CA978E96E05}" type="slidenum">
              <a:rPr lang="zh-TW" altLang="en-US" smtClean="0"/>
              <a:pPr/>
              <a:t>29</a:t>
            </a:fld>
            <a:endParaRPr lang="zh-TW" altLang="en-US" dirty="0"/>
          </a:p>
        </p:txBody>
      </p:sp>
      <p:sp>
        <p:nvSpPr>
          <p:cNvPr id="2" name="標題 1"/>
          <p:cNvSpPr>
            <a:spLocks noGrp="1"/>
          </p:cNvSpPr>
          <p:nvPr>
            <p:ph type="title"/>
          </p:nvPr>
        </p:nvSpPr>
        <p:spPr/>
        <p:txBody>
          <a:bodyPr>
            <a:normAutofit fontScale="90000"/>
          </a:bodyPr>
          <a:lstStyle/>
          <a:p>
            <a:pPr>
              <a:lnSpc>
                <a:spcPts val="4000"/>
              </a:lnSpc>
            </a:pPr>
            <a:r>
              <a:rPr lang="en-US" altLang="zh-TW" dirty="0"/>
              <a:t>The Format of </a:t>
            </a:r>
            <a:br>
              <a:rPr lang="en-US" altLang="zh-TW" dirty="0"/>
            </a:br>
            <a:r>
              <a:rPr lang="en-US" altLang="zh-TW" dirty="0"/>
              <a:t>a Statement of Comprehensive Income</a:t>
            </a:r>
            <a:endParaRPr lang="zh-TW" altLang="en-US" dirty="0"/>
          </a:p>
        </p:txBody>
      </p:sp>
      <p:sp>
        <p:nvSpPr>
          <p:cNvPr id="11" name="文字方塊 10"/>
          <p:cNvSpPr txBox="1"/>
          <p:nvPr/>
        </p:nvSpPr>
        <p:spPr>
          <a:xfrm>
            <a:off x="499573" y="3373833"/>
            <a:ext cx="8352520" cy="377432"/>
          </a:xfrm>
          <a:prstGeom prst="rect">
            <a:avLst/>
          </a:prstGeom>
          <a:noFill/>
        </p:spPr>
        <p:txBody>
          <a:bodyPr wrap="square" rtlCol="0">
            <a:spAutoFit/>
          </a:bodyPr>
          <a:lstStyle/>
          <a:p>
            <a:r>
              <a:rPr lang="en-US" altLang="zh-TW" b="1" dirty="0">
                <a:solidFill>
                  <a:schemeClr val="accent2">
                    <a:lumMod val="75000"/>
                  </a:schemeClr>
                </a:solidFill>
                <a:latin typeface="Arial" panose="020B0604020202020204" pitchFamily="34" charset="0"/>
                <a:cs typeface="Arial" panose="020B0604020202020204" pitchFamily="34" charset="0"/>
              </a:rPr>
              <a:t>Philips’ </a:t>
            </a:r>
            <a:r>
              <a:rPr lang="zh-TW" altLang="en-US" b="1" dirty="0">
                <a:solidFill>
                  <a:schemeClr val="accent2">
                    <a:lumMod val="75000"/>
                  </a:schemeClr>
                </a:solidFill>
                <a:latin typeface="Arial" panose="020B0604020202020204" pitchFamily="34" charset="0"/>
                <a:cs typeface="Arial" panose="020B0604020202020204" pitchFamily="34" charset="0"/>
              </a:rPr>
              <a:t> </a:t>
            </a:r>
            <a:r>
              <a:rPr lang="en-US" altLang="zh-TW" b="1" dirty="0">
                <a:solidFill>
                  <a:schemeClr val="accent2">
                    <a:lumMod val="75000"/>
                  </a:schemeClr>
                </a:solidFill>
                <a:latin typeface="Arial" panose="020B0604020202020204" pitchFamily="34" charset="0"/>
                <a:cs typeface="Arial" panose="020B0604020202020204" pitchFamily="34" charset="0"/>
              </a:rPr>
              <a:t>Statement of Comprehensive Income</a:t>
            </a:r>
            <a:endParaRPr lang="zh-TW" altLang="en-US" b="1" dirty="0">
              <a:solidFill>
                <a:schemeClr val="accent2">
                  <a:lumMod val="75000"/>
                </a:schemeClr>
              </a:solidFill>
              <a:latin typeface="Arial" panose="020B0604020202020204" pitchFamily="34" charset="0"/>
              <a:cs typeface="Arial" panose="020B0604020202020204" pitchFamily="34" charset="0"/>
            </a:endParaRPr>
          </a:p>
        </p:txBody>
      </p:sp>
      <p:pic>
        <p:nvPicPr>
          <p:cNvPr id="4" name="圖片 3"/>
          <p:cNvPicPr>
            <a:picLocks noChangeAspect="1"/>
          </p:cNvPicPr>
          <p:nvPr/>
        </p:nvPicPr>
        <p:blipFill>
          <a:blip r:embed="rId2"/>
          <a:stretch>
            <a:fillRect/>
          </a:stretch>
        </p:blipFill>
        <p:spPr>
          <a:xfrm>
            <a:off x="439344" y="3738565"/>
            <a:ext cx="8359736" cy="2678452"/>
          </a:xfrm>
          <a:prstGeom prst="rect">
            <a:avLst/>
          </a:prstGeom>
        </p:spPr>
      </p:pic>
      <p:sp>
        <p:nvSpPr>
          <p:cNvPr id="12" name="矩形 11"/>
          <p:cNvSpPr/>
          <p:nvPr/>
        </p:nvSpPr>
        <p:spPr>
          <a:xfrm>
            <a:off x="499573" y="4701829"/>
            <a:ext cx="4435132" cy="288032"/>
          </a:xfrm>
          <a:prstGeom prst="rect">
            <a:avLst/>
          </a:prstGeom>
          <a:noFill/>
          <a:ln w="38100">
            <a:solidFill>
              <a:srgbClr val="D222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8448973" y="61554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888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dirty="0"/>
              <a:t>According to IAS 1, a complete set of financial</a:t>
            </a:r>
            <a:r>
              <a:rPr lang="zh-TW" altLang="en-US" dirty="0"/>
              <a:t> </a:t>
            </a:r>
            <a:r>
              <a:rPr lang="en-US" altLang="zh-TW" dirty="0"/>
              <a:t>statements includes</a:t>
            </a:r>
          </a:p>
        </p:txBody>
      </p:sp>
      <p:sp>
        <p:nvSpPr>
          <p:cNvPr id="10" name="投影片編號版面配置區 9"/>
          <p:cNvSpPr>
            <a:spLocks noGrp="1"/>
          </p:cNvSpPr>
          <p:nvPr>
            <p:ph type="sldNum" sz="quarter" idx="12"/>
          </p:nvPr>
        </p:nvSpPr>
        <p:spPr/>
        <p:txBody>
          <a:bodyPr/>
          <a:lstStyle/>
          <a:p>
            <a:fld id="{DA11386E-2E42-49D8-8C02-8CA978E96E05}" type="slidenum">
              <a:rPr lang="zh-TW" altLang="en-US" smtClean="0"/>
              <a:pPr/>
              <a:t>3</a:t>
            </a:fld>
            <a:endParaRPr lang="zh-TW" altLang="en-US" dirty="0"/>
          </a:p>
        </p:txBody>
      </p:sp>
      <p:sp>
        <p:nvSpPr>
          <p:cNvPr id="2" name="標題 1"/>
          <p:cNvSpPr>
            <a:spLocks noGrp="1"/>
          </p:cNvSpPr>
          <p:nvPr>
            <p:ph type="title"/>
          </p:nvPr>
        </p:nvSpPr>
        <p:spPr/>
        <p:txBody>
          <a:bodyPr/>
          <a:lstStyle/>
          <a:p>
            <a:r>
              <a:rPr lang="en-US" altLang="zh-TW" dirty="0">
                <a:ea typeface="新細明體" charset="-120"/>
              </a:rPr>
              <a:t>Primary Financial Statements </a:t>
            </a:r>
            <a:endParaRPr lang="zh-TW" altLang="en-US" dirty="0"/>
          </a:p>
        </p:txBody>
      </p:sp>
      <p:sp>
        <p:nvSpPr>
          <p:cNvPr id="5" name="文字方塊 4"/>
          <p:cNvSpPr txBox="1"/>
          <p:nvPr/>
        </p:nvSpPr>
        <p:spPr>
          <a:xfrm>
            <a:off x="937273" y="3271740"/>
            <a:ext cx="6682727" cy="461665"/>
          </a:xfrm>
          <a:prstGeom prst="rect">
            <a:avLst/>
          </a:prstGeom>
          <a:solidFill>
            <a:srgbClr val="F9C2B7"/>
          </a:solidFill>
          <a:ln>
            <a:solidFill>
              <a:schemeClr val="tx1"/>
            </a:solidFill>
          </a:ln>
          <a:effectLst>
            <a:outerShdw blurRad="50800" dist="38100" dir="2700000" algn="tl" rotWithShape="0">
              <a:prstClr val="black">
                <a:alpha val="40000"/>
              </a:prstClr>
            </a:outerShdw>
          </a:effectLst>
        </p:spPr>
        <p:txBody>
          <a:bodyPr wrap="square" rtlCol="0">
            <a:spAutoFit/>
          </a:bodyPr>
          <a:lstStyle>
            <a:defPPr>
              <a:defRPr lang="zh-TW"/>
            </a:defPPr>
            <a:lvl2pPr marL="706437" lvl="1" indent="-342900">
              <a:defRPr sz="2400">
                <a:latin typeface="Arial" panose="020B0604020202020204" pitchFamily="34" charset="0"/>
                <a:cs typeface="Arial" panose="020B0604020202020204" pitchFamily="34" charset="0"/>
              </a:defRPr>
            </a:lvl2pPr>
          </a:lstStyle>
          <a:p>
            <a:r>
              <a:rPr lang="en-US" altLang="zh-TW" sz="2400" dirty="0">
                <a:latin typeface="Arial" panose="020B0604020202020204" pitchFamily="34" charset="0"/>
                <a:cs typeface="Arial" panose="020B0604020202020204" pitchFamily="34" charset="0"/>
              </a:rPr>
              <a:t>Statement of Comprehensive Income</a:t>
            </a:r>
            <a:endParaRPr lang="en-US" altLang="zh-TW" sz="2400" dirty="0">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937274" y="4016483"/>
            <a:ext cx="6682726" cy="461665"/>
          </a:xfrm>
          <a:prstGeom prst="rect">
            <a:avLst/>
          </a:prstGeom>
          <a:solidFill>
            <a:srgbClr val="FFF396"/>
          </a:solidFill>
          <a:ln>
            <a:solidFill>
              <a:schemeClr val="tx1"/>
            </a:solidFill>
          </a:ln>
          <a:effectLst>
            <a:outerShdw blurRad="50800" dist="38100" dir="2700000" algn="tl" rotWithShape="0">
              <a:prstClr val="black">
                <a:alpha val="40000"/>
              </a:prstClr>
            </a:outerShdw>
          </a:effectLst>
        </p:spPr>
        <p:txBody>
          <a:bodyPr wrap="square" rtlCol="0">
            <a:spAutoFit/>
          </a:bodyPr>
          <a:lstStyle>
            <a:defPPr>
              <a:defRPr lang="zh-TW"/>
            </a:defPPr>
            <a:lvl2pPr marL="706437" lvl="1" indent="-342900">
              <a:defRPr sz="2400">
                <a:latin typeface="Arial" panose="020B0604020202020204" pitchFamily="34" charset="0"/>
                <a:cs typeface="Arial" panose="020B0604020202020204" pitchFamily="34" charset="0"/>
              </a:defRPr>
            </a:lvl2pPr>
          </a:lstStyle>
          <a:p>
            <a:r>
              <a:rPr lang="en-US" altLang="zh-TW" sz="2400" dirty="0">
                <a:latin typeface="Arial" panose="020B0604020202020204" pitchFamily="34" charset="0"/>
                <a:cs typeface="Arial" panose="020B0604020202020204" pitchFamily="34" charset="0"/>
              </a:rPr>
              <a:t>Statement of Changes in Equity</a:t>
            </a:r>
            <a:endParaRPr lang="en-US" altLang="zh-TW" sz="2400" dirty="0">
              <a:latin typeface="微軟正黑體" panose="020B0604030504040204" pitchFamily="34" charset="-120"/>
              <a:ea typeface="微軟正黑體" panose="020B0604030504040204" pitchFamily="34" charset="-120"/>
              <a:cs typeface="+mn-cs"/>
            </a:endParaRPr>
          </a:p>
        </p:txBody>
      </p:sp>
      <p:sp>
        <p:nvSpPr>
          <p:cNvPr id="7" name="文字方塊 6"/>
          <p:cNvSpPr txBox="1"/>
          <p:nvPr/>
        </p:nvSpPr>
        <p:spPr>
          <a:xfrm>
            <a:off x="937273" y="4761226"/>
            <a:ext cx="6682726" cy="461665"/>
          </a:xfrm>
          <a:prstGeom prst="rect">
            <a:avLst/>
          </a:prstGeom>
          <a:solidFill>
            <a:srgbClr val="F9FAE8"/>
          </a:solidFill>
          <a:ln>
            <a:solidFill>
              <a:schemeClr val="tx1"/>
            </a:solidFill>
          </a:ln>
          <a:effectLst>
            <a:outerShdw blurRad="50800" dist="38100" dir="2700000" algn="tl" rotWithShape="0">
              <a:prstClr val="black">
                <a:alpha val="40000"/>
              </a:prstClr>
            </a:outerShdw>
          </a:effectLst>
        </p:spPr>
        <p:txBody>
          <a:bodyPr wrap="square" rtlCol="0">
            <a:spAutoFit/>
          </a:bodyPr>
          <a:lstStyle>
            <a:defPPr>
              <a:defRPr lang="zh-TW"/>
            </a:defPPr>
            <a:lvl2pPr marL="706437" lvl="1" indent="-342900">
              <a:defRPr sz="2400">
                <a:latin typeface="Arial" panose="020B0604020202020204" pitchFamily="34" charset="0"/>
                <a:cs typeface="Arial" panose="020B0604020202020204" pitchFamily="34" charset="0"/>
              </a:defRPr>
            </a:lvl2pPr>
          </a:lstStyle>
          <a:p>
            <a:r>
              <a:rPr lang="en-US" altLang="zh-TW" sz="2400" dirty="0">
                <a:latin typeface="Arial" panose="020B0604020202020204" pitchFamily="34" charset="0"/>
                <a:cs typeface="Arial" panose="020B0604020202020204" pitchFamily="34" charset="0"/>
              </a:rPr>
              <a:t>Statement of Cash Flows</a:t>
            </a:r>
            <a:endParaRPr lang="en-US" altLang="zh-TW" sz="2400" dirty="0">
              <a:latin typeface="微軟正黑體" panose="020B0604030504040204" pitchFamily="34" charset="-120"/>
              <a:ea typeface="微軟正黑體" panose="020B0604030504040204" pitchFamily="34" charset="-120"/>
              <a:cs typeface="+mn-cs"/>
            </a:endParaRPr>
          </a:p>
        </p:txBody>
      </p:sp>
      <p:sp>
        <p:nvSpPr>
          <p:cNvPr id="8" name="文字方塊 7"/>
          <p:cNvSpPr txBox="1"/>
          <p:nvPr/>
        </p:nvSpPr>
        <p:spPr>
          <a:xfrm>
            <a:off x="937273" y="2528449"/>
            <a:ext cx="6682727" cy="461665"/>
          </a:xfrm>
          <a:prstGeom prst="rect">
            <a:avLst/>
          </a:prstGeom>
          <a:solidFill>
            <a:srgbClr val="FFFF00"/>
          </a:solidFill>
          <a:ln>
            <a:solidFill>
              <a:schemeClr val="tx1"/>
            </a:solidFill>
          </a:ln>
          <a:effectLst>
            <a:outerShdw blurRad="50800" dist="38100" dir="2700000" algn="tl" rotWithShape="0">
              <a:prstClr val="black">
                <a:alpha val="40000"/>
              </a:prstClr>
            </a:outerShdw>
          </a:effectLst>
        </p:spPr>
        <p:txBody>
          <a:bodyPr wrap="square" rtlCol="0">
            <a:spAutoFit/>
          </a:bodyPr>
          <a:lstStyle>
            <a:defPPr>
              <a:defRPr lang="zh-TW"/>
            </a:defPPr>
            <a:lvl2pPr marL="706437" lvl="1" indent="-342900">
              <a:defRPr sz="2400">
                <a:latin typeface="Arial" panose="020B0604020202020204" pitchFamily="34" charset="0"/>
                <a:cs typeface="Arial" panose="020B0604020202020204" pitchFamily="34" charset="0"/>
              </a:defRPr>
            </a:lvl2pPr>
          </a:lstStyle>
          <a:p>
            <a:r>
              <a:rPr lang="en-US" altLang="zh-TW" sz="2400" dirty="0">
                <a:latin typeface="Arial" panose="020B0604020202020204" pitchFamily="34" charset="0"/>
                <a:cs typeface="Arial" panose="020B0604020202020204" pitchFamily="34" charset="0"/>
              </a:rPr>
              <a:t>Balance Sheet</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(Statement of Financial Position)</a:t>
            </a:r>
          </a:p>
        </p:txBody>
      </p:sp>
    </p:spTree>
    <p:extLst>
      <p:ext uri="{BB962C8B-B14F-4D97-AF65-F5344CB8AC3E}">
        <p14:creationId xmlns:p14="http://schemas.microsoft.com/office/powerpoint/2010/main" val="378410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r>
              <a:rPr lang="en-US" altLang="zh-TW" b="1" dirty="0"/>
              <a:t>Review Philips’ statement of comprehensive income in Appendix B and answer the following questions:</a:t>
            </a:r>
          </a:p>
          <a:p>
            <a:pPr marL="457200" indent="-457200">
              <a:buFont typeface="+mj-lt"/>
              <a:buAutoNum type="arabicPeriod"/>
            </a:pPr>
            <a:r>
              <a:rPr lang="en-US" altLang="zh-TW" dirty="0"/>
              <a:t>What was Philips’ net income for the fiscal year ended </a:t>
            </a:r>
            <a:r>
              <a:rPr lang="zh-TW" altLang="en-US" dirty="0"/>
              <a:t>  </a:t>
            </a:r>
            <a:r>
              <a:rPr lang="en-US" altLang="zh-TW" dirty="0"/>
              <a:t>December 31, 2015?</a:t>
            </a:r>
          </a:p>
          <a:p>
            <a:pPr marL="400050" lvl="1" indent="0">
              <a:buNone/>
            </a:pPr>
            <a:r>
              <a:rPr lang="en-US" altLang="zh-TW" dirty="0">
                <a:solidFill>
                  <a:srgbClr val="55AADF"/>
                </a:solidFill>
              </a:rPr>
              <a:t> </a:t>
            </a:r>
            <a:r>
              <a:rPr lang="en-US" altLang="zh-TW" dirty="0">
                <a:solidFill>
                  <a:schemeClr val="accent2">
                    <a:lumMod val="75000"/>
                  </a:schemeClr>
                </a:solidFill>
              </a:rPr>
              <a:t>Philips’ net income for 2015 was €659 million.</a:t>
            </a:r>
          </a:p>
          <a:p>
            <a:pPr marL="457200" indent="-457200">
              <a:buFont typeface="+mj-lt"/>
              <a:buAutoNum type="arabicPeriod"/>
            </a:pPr>
            <a:r>
              <a:rPr lang="en-US" altLang="zh-TW" dirty="0"/>
              <a:t>How much were Philips’ income tax expense for the fiscal year ended December 31, 2015?</a:t>
            </a:r>
          </a:p>
          <a:p>
            <a:pPr marL="0" indent="0">
              <a:buNone/>
            </a:pPr>
            <a:r>
              <a:rPr lang="en-US" altLang="zh-TW" dirty="0">
                <a:solidFill>
                  <a:srgbClr val="55AADF"/>
                </a:solidFill>
              </a:rPr>
              <a:t>      </a:t>
            </a:r>
            <a:r>
              <a:rPr lang="en-US" altLang="zh-TW" dirty="0">
                <a:solidFill>
                  <a:schemeClr val="accent2">
                    <a:lumMod val="75000"/>
                  </a:schemeClr>
                </a:solidFill>
              </a:rPr>
              <a:t>Philips’ income tax expense for 2015 was €239 million.</a:t>
            </a:r>
          </a:p>
          <a:p>
            <a:pPr marL="457200" indent="-457200">
              <a:buFont typeface="+mj-lt"/>
              <a:buAutoNum type="arabicPeriod"/>
            </a:pPr>
            <a:endParaRPr lang="en-US" altLang="zh-TW" dirty="0"/>
          </a:p>
        </p:txBody>
      </p:sp>
      <p:sp>
        <p:nvSpPr>
          <p:cNvPr id="5" name="投影片編號版面配置區 4"/>
          <p:cNvSpPr>
            <a:spLocks noGrp="1"/>
          </p:cNvSpPr>
          <p:nvPr>
            <p:ph type="sldNum" sz="quarter" idx="12"/>
          </p:nvPr>
        </p:nvSpPr>
        <p:spPr/>
        <p:txBody>
          <a:bodyPr/>
          <a:lstStyle/>
          <a:p>
            <a:fld id="{DA11386E-2E42-49D8-8C02-8CA978E96E05}" type="slidenum">
              <a:rPr lang="zh-TW" altLang="en-US" smtClean="0"/>
              <a:pPr/>
              <a:t>30</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sp>
        <p:nvSpPr>
          <p:cNvPr id="6" name="文字方塊 5"/>
          <p:cNvSpPr txBox="1"/>
          <p:nvPr/>
        </p:nvSpPr>
        <p:spPr>
          <a:xfrm>
            <a:off x="8448973" y="61554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457200" indent="-457200">
              <a:buAutoNum type="arabicPeriod" startAt="3"/>
            </a:pPr>
            <a:r>
              <a:rPr lang="en-US" altLang="zh-TW" dirty="0"/>
              <a:t>What was Philips’ other comprehensive income (loss) for the fiscal year ended December 31, 2015?</a:t>
            </a:r>
          </a:p>
          <a:p>
            <a:pPr marL="400050" lvl="1" indent="0">
              <a:buNone/>
            </a:pPr>
            <a:r>
              <a:rPr lang="en-US" altLang="zh-TW" dirty="0">
                <a:solidFill>
                  <a:schemeClr val="accent2">
                    <a:lumMod val="75000"/>
                  </a:schemeClr>
                </a:solidFill>
              </a:rPr>
              <a:t>Philips’ other comprehensive income for 2015 was €791 million.</a:t>
            </a:r>
          </a:p>
          <a:p>
            <a:pPr marL="457200" indent="-457200">
              <a:buAutoNum type="arabicPeriod" startAt="3"/>
            </a:pPr>
            <a:r>
              <a:rPr lang="en-US" altLang="zh-TW" dirty="0"/>
              <a:t>What was Philips’ total comprehensive income for the fiscal year ended December 31, 2015?</a:t>
            </a:r>
          </a:p>
          <a:p>
            <a:pPr marL="400050" lvl="1" indent="0">
              <a:buNone/>
            </a:pPr>
            <a:r>
              <a:rPr lang="en-US" altLang="zh-TW" dirty="0">
                <a:solidFill>
                  <a:schemeClr val="accent2">
                    <a:lumMod val="75000"/>
                  </a:schemeClr>
                </a:solidFill>
              </a:rPr>
              <a:t>Philips’ total comprehensive income for 2015 was €1,450 million.</a:t>
            </a:r>
          </a:p>
          <a:p>
            <a:pPr marL="457200" indent="-457200">
              <a:buAutoNum type="arabicPeriod" startAt="3"/>
            </a:pPr>
            <a:endParaRPr lang="zh-TW" altLang="en-US" dirty="0"/>
          </a:p>
        </p:txBody>
      </p:sp>
      <p:sp>
        <p:nvSpPr>
          <p:cNvPr id="5" name="投影片編號版面配置區 4"/>
          <p:cNvSpPr>
            <a:spLocks noGrp="1"/>
          </p:cNvSpPr>
          <p:nvPr>
            <p:ph type="sldNum" sz="quarter" idx="12"/>
          </p:nvPr>
        </p:nvSpPr>
        <p:spPr/>
        <p:txBody>
          <a:bodyPr/>
          <a:lstStyle/>
          <a:p>
            <a:fld id="{DA11386E-2E42-49D8-8C02-8CA978E96E05}" type="slidenum">
              <a:rPr lang="zh-TW" altLang="en-US" smtClean="0"/>
              <a:pPr/>
              <a:t>31</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sp>
        <p:nvSpPr>
          <p:cNvPr id="7" name="文字方塊 6"/>
          <p:cNvSpPr txBox="1"/>
          <p:nvPr/>
        </p:nvSpPr>
        <p:spPr>
          <a:xfrm>
            <a:off x="8448973" y="61554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1432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1363344" y="2330300"/>
            <a:ext cx="7505924" cy="3846663"/>
          </a:xfrm>
          <a:prstGeom prst="rect">
            <a:avLst/>
          </a:prstGeom>
          <a:ln>
            <a:solidFill>
              <a:schemeClr val="bg1">
                <a:lumMod val="65000"/>
              </a:schemeClr>
            </a:solidFill>
          </a:ln>
        </p:spPr>
      </p:pic>
      <p:sp>
        <p:nvSpPr>
          <p:cNvPr id="3" name="投影片編號版面配置區 2"/>
          <p:cNvSpPr>
            <a:spLocks noGrp="1"/>
          </p:cNvSpPr>
          <p:nvPr>
            <p:ph type="sldNum" sz="quarter" idx="12"/>
          </p:nvPr>
        </p:nvSpPr>
        <p:spPr/>
        <p:txBody>
          <a:bodyPr/>
          <a:lstStyle/>
          <a:p>
            <a:fld id="{DA11386E-2E42-49D8-8C02-8CA978E96E05}" type="slidenum">
              <a:rPr lang="zh-TW" altLang="en-US" smtClean="0"/>
              <a:pPr/>
              <a:t>32</a:t>
            </a:fld>
            <a:endParaRPr lang="zh-TW" altLang="en-US" dirty="0"/>
          </a:p>
        </p:txBody>
      </p:sp>
      <p:sp>
        <p:nvSpPr>
          <p:cNvPr id="2" name="標題 1"/>
          <p:cNvSpPr>
            <a:spLocks noGrp="1"/>
          </p:cNvSpPr>
          <p:nvPr>
            <p:ph type="title"/>
          </p:nvPr>
        </p:nvSpPr>
        <p:spPr/>
        <p:txBody>
          <a:bodyPr>
            <a:normAutofit/>
          </a:bodyPr>
          <a:lstStyle/>
          <a:p>
            <a:r>
              <a:rPr lang="en-US" altLang="zh-TW" dirty="0"/>
              <a:t>The Statement of Changes in Equity</a:t>
            </a:r>
            <a:r>
              <a:rPr lang="zh-TW" altLang="en-US" dirty="0"/>
              <a:t> </a:t>
            </a:r>
            <a:endParaRPr lang="zh-TW" altLang="en-US" dirty="0">
              <a:latin typeface="微軟正黑體" panose="020B0604030504040204" pitchFamily="34" charset="-120"/>
              <a:ea typeface="微軟正黑體" panose="020B0604030504040204" pitchFamily="34" charset="-120"/>
            </a:endParaRPr>
          </a:p>
        </p:txBody>
      </p:sp>
      <p:sp>
        <p:nvSpPr>
          <p:cNvPr id="6" name="內容版面配置區 5"/>
          <p:cNvSpPr>
            <a:spLocks noGrp="1"/>
          </p:cNvSpPr>
          <p:nvPr>
            <p:ph idx="1"/>
          </p:nvPr>
        </p:nvSpPr>
        <p:spPr/>
        <p:txBody>
          <a:bodyPr/>
          <a:lstStyle/>
          <a:p>
            <a:r>
              <a:rPr lang="en-US" altLang="zh-TW" dirty="0"/>
              <a:t>Reports the changes in the elements of equity during a period of time.</a:t>
            </a:r>
            <a:endParaRPr lang="zh-TW" altLang="en-US" dirty="0"/>
          </a:p>
        </p:txBody>
      </p:sp>
      <p:sp>
        <p:nvSpPr>
          <p:cNvPr id="15" name="矩形 14"/>
          <p:cNvSpPr/>
          <p:nvPr/>
        </p:nvSpPr>
        <p:spPr>
          <a:xfrm>
            <a:off x="5469596" y="93246"/>
            <a:ext cx="3674404" cy="338554"/>
          </a:xfrm>
          <a:prstGeom prst="rect">
            <a:avLst/>
          </a:prstGeom>
        </p:spPr>
        <p:txBody>
          <a:bodyPr wrap="none">
            <a:spAutoFit/>
          </a:bodyPr>
          <a:lstStyle/>
          <a:p>
            <a:pPr marL="0" indent="0">
              <a:buNone/>
            </a:pPr>
            <a:r>
              <a:rPr lang="en-US" altLang="zh-TW" sz="1600" b="1" dirty="0">
                <a:latin typeface="Arial" panose="020B0604020202020204" pitchFamily="34" charset="0"/>
                <a:ea typeface="Arial Unicode MS" panose="020B0604020202020204" pitchFamily="34" charset="-120"/>
                <a:cs typeface="Arial" panose="020B0604020202020204" pitchFamily="34" charset="0"/>
              </a:rPr>
              <a:t>The Statement of Changes in Equity</a:t>
            </a:r>
          </a:p>
        </p:txBody>
      </p:sp>
      <p:sp>
        <p:nvSpPr>
          <p:cNvPr id="16" name="文字方塊 15"/>
          <p:cNvSpPr txBox="1"/>
          <p:nvPr/>
        </p:nvSpPr>
        <p:spPr>
          <a:xfrm>
            <a:off x="8448973" y="78150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
        <p:nvSpPr>
          <p:cNvPr id="13" name="文字方塊 12"/>
          <p:cNvSpPr txBox="1"/>
          <p:nvPr/>
        </p:nvSpPr>
        <p:spPr>
          <a:xfrm>
            <a:off x="101460" y="6044698"/>
            <a:ext cx="126188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2.9</a:t>
            </a:r>
            <a:endParaRPr lang="zh-TW"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865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239665" y="3149158"/>
            <a:ext cx="7258050" cy="2457450"/>
          </a:xfrm>
          <a:prstGeom prst="rect">
            <a:avLst/>
          </a:prstGeom>
          <a:ln>
            <a:solidFill>
              <a:schemeClr val="bg1">
                <a:lumMod val="65000"/>
              </a:schemeClr>
            </a:solidFill>
          </a:ln>
        </p:spPr>
      </p:pic>
      <p:sp>
        <p:nvSpPr>
          <p:cNvPr id="7" name="內容版面配置區 6"/>
          <p:cNvSpPr>
            <a:spLocks noGrp="1"/>
          </p:cNvSpPr>
          <p:nvPr>
            <p:ph idx="1"/>
          </p:nvPr>
        </p:nvSpPr>
        <p:spPr/>
        <p:txBody>
          <a:bodyPr/>
          <a:lstStyle/>
          <a:p>
            <a:r>
              <a:rPr lang="en-US" altLang="zh-TW" dirty="0"/>
              <a:t>Shows the changes in retained earnings during a period of time.</a:t>
            </a:r>
          </a:p>
          <a:p>
            <a:r>
              <a:rPr lang="en-US" altLang="zh-TW" b="1" dirty="0">
                <a:solidFill>
                  <a:srgbClr val="FF0000"/>
                </a:solidFill>
              </a:rPr>
              <a:t>Ending R/E= Beginning R/E+</a:t>
            </a:r>
            <a:r>
              <a:rPr lang="zh-TW" altLang="en-US" b="1" dirty="0">
                <a:solidFill>
                  <a:srgbClr val="FF0000"/>
                </a:solidFill>
              </a:rPr>
              <a:t> </a:t>
            </a:r>
            <a:r>
              <a:rPr lang="en-US" altLang="zh-TW" b="1" dirty="0">
                <a:solidFill>
                  <a:srgbClr val="FF0000"/>
                </a:solidFill>
              </a:rPr>
              <a:t>Net Income- Dividends</a:t>
            </a:r>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pPr/>
              <a:t>33</a:t>
            </a:fld>
            <a:endParaRPr lang="zh-TW" altLang="en-US" dirty="0"/>
          </a:p>
        </p:txBody>
      </p:sp>
      <p:sp>
        <p:nvSpPr>
          <p:cNvPr id="2" name="標題 1"/>
          <p:cNvSpPr>
            <a:spLocks noGrp="1"/>
          </p:cNvSpPr>
          <p:nvPr>
            <p:ph type="title"/>
          </p:nvPr>
        </p:nvSpPr>
        <p:spPr/>
        <p:txBody>
          <a:bodyPr>
            <a:normAutofit fontScale="90000"/>
          </a:bodyPr>
          <a:lstStyle/>
          <a:p>
            <a:r>
              <a:rPr lang="en-US" altLang="zh-TW" dirty="0">
                <a:ea typeface="新細明體" charset="-120"/>
              </a:rPr>
              <a:t>The Statement of Retained Earnings</a:t>
            </a:r>
            <a:r>
              <a:rPr lang="zh-TW" altLang="en-US" dirty="0">
                <a:ea typeface="新細明體" charset="-120"/>
              </a:rPr>
              <a:t>  </a:t>
            </a:r>
            <a:br>
              <a:rPr lang="en-US" altLang="zh-TW" dirty="0">
                <a:ea typeface="新細明體" charset="-120"/>
              </a:rPr>
            </a:br>
            <a:endParaRPr lang="zh-TW" altLang="en-US" dirty="0">
              <a:latin typeface="微軟正黑體" panose="020B0604030504040204" pitchFamily="34" charset="-120"/>
              <a:ea typeface="微軟正黑體" panose="020B0604030504040204" pitchFamily="34" charset="-120"/>
            </a:endParaRPr>
          </a:p>
        </p:txBody>
      </p:sp>
      <p:sp>
        <p:nvSpPr>
          <p:cNvPr id="42" name="上彎箭號 41"/>
          <p:cNvSpPr/>
          <p:nvPr/>
        </p:nvSpPr>
        <p:spPr>
          <a:xfrm rot="16200000" flipH="1">
            <a:off x="7184906" y="3999151"/>
            <a:ext cx="822599" cy="538385"/>
          </a:xfrm>
          <a:prstGeom prst="bentUpArrow">
            <a:avLst>
              <a:gd name="adj1" fmla="val 25000"/>
              <a:gd name="adj2" fmla="val 23944"/>
              <a:gd name="adj3" fmla="val 25000"/>
            </a:avLst>
          </a:prstGeom>
          <a:solidFill>
            <a:srgbClr val="F5A9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43" name="文字方塊 42"/>
          <p:cNvSpPr txBox="1"/>
          <p:nvPr/>
        </p:nvSpPr>
        <p:spPr>
          <a:xfrm>
            <a:off x="6099628" y="3141076"/>
            <a:ext cx="2796174" cy="707886"/>
          </a:xfrm>
          <a:prstGeom prst="rect">
            <a:avLst/>
          </a:prstGeom>
          <a:solidFill>
            <a:srgbClr val="F8DB8A"/>
          </a:solidFill>
          <a:ln w="9525">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TW" sz="2000" dirty="0">
                <a:latin typeface="Arial" panose="020B0604020202020204" pitchFamily="34" charset="0"/>
                <a:cs typeface="Arial" panose="020B0604020202020204" pitchFamily="34" charset="0"/>
              </a:rPr>
              <a:t>from statement of comprehensive income</a:t>
            </a:r>
            <a:endParaRPr lang="zh-TW" altLang="en-US" sz="2000" dirty="0">
              <a:latin typeface="Arial" panose="020B0604020202020204" pitchFamily="34" charset="0"/>
              <a:cs typeface="Arial" panose="020B0604020202020204" pitchFamily="34" charset="0"/>
            </a:endParaRPr>
          </a:p>
        </p:txBody>
      </p:sp>
      <p:sp>
        <p:nvSpPr>
          <p:cNvPr id="44" name="向右箭號 43"/>
          <p:cNvSpPr/>
          <p:nvPr/>
        </p:nvSpPr>
        <p:spPr>
          <a:xfrm rot="5400000">
            <a:off x="6748367" y="5550380"/>
            <a:ext cx="400476" cy="232149"/>
          </a:xfrm>
          <a:prstGeom prst="rightArrow">
            <a:avLst/>
          </a:prstGeom>
          <a:solidFill>
            <a:schemeClr val="accent4">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45" name="文字方塊 44"/>
          <p:cNvSpPr txBox="1"/>
          <p:nvPr/>
        </p:nvSpPr>
        <p:spPr>
          <a:xfrm>
            <a:off x="5984560" y="5888134"/>
            <a:ext cx="2160240" cy="400110"/>
          </a:xfrm>
          <a:prstGeom prst="rect">
            <a:avLst/>
          </a:prstGeom>
          <a:solidFill>
            <a:schemeClr val="accent4">
              <a:lumMod val="40000"/>
              <a:lumOff val="60000"/>
            </a:schemeClr>
          </a:solidFill>
          <a:ln w="9525">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TW" sz="2000" dirty="0">
                <a:latin typeface="Arial" panose="020B0604020202020204" pitchFamily="34" charset="0"/>
                <a:cs typeface="Arial" panose="020B0604020202020204" pitchFamily="34" charset="0"/>
              </a:rPr>
              <a:t>to balance sheet</a:t>
            </a:r>
            <a:endParaRPr lang="zh-TW" altLang="en-US" sz="2000" dirty="0">
              <a:latin typeface="Arial" panose="020B0604020202020204" pitchFamily="34" charset="0"/>
              <a:cs typeface="Arial" panose="020B0604020202020204" pitchFamily="34" charset="0"/>
            </a:endParaRPr>
          </a:p>
        </p:txBody>
      </p:sp>
      <p:sp>
        <p:nvSpPr>
          <p:cNvPr id="16" name="文字方塊 15"/>
          <p:cNvSpPr txBox="1"/>
          <p:nvPr/>
        </p:nvSpPr>
        <p:spPr>
          <a:xfrm>
            <a:off x="8448973" y="58980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
        <p:nvSpPr>
          <p:cNvPr id="17" name="文字方塊 16"/>
          <p:cNvSpPr txBox="1"/>
          <p:nvPr/>
        </p:nvSpPr>
        <p:spPr>
          <a:xfrm>
            <a:off x="239665" y="5726300"/>
            <a:ext cx="139012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2.10</a:t>
            </a:r>
            <a:endParaRPr lang="zh-TW" altLang="en-US" dirty="0">
              <a:latin typeface="Arial" panose="020B0604020202020204" pitchFamily="34" charset="0"/>
              <a:cs typeface="Arial" panose="020B0604020202020204" pitchFamily="34" charset="0"/>
            </a:endParaRPr>
          </a:p>
        </p:txBody>
      </p:sp>
      <p:sp>
        <p:nvSpPr>
          <p:cNvPr id="4" name="橢圓 3"/>
          <p:cNvSpPr/>
          <p:nvPr/>
        </p:nvSpPr>
        <p:spPr>
          <a:xfrm>
            <a:off x="6602413" y="4425550"/>
            <a:ext cx="674516" cy="298726"/>
          </a:xfrm>
          <a:prstGeom prst="ellipse">
            <a:avLst/>
          </a:prstGeom>
          <a:noFill/>
          <a:ln w="38100">
            <a:solidFill>
              <a:srgbClr val="D222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p:cNvPicPr>
            <a:picLocks noChangeAspect="1"/>
          </p:cNvPicPr>
          <p:nvPr/>
        </p:nvPicPr>
        <p:blipFill>
          <a:blip r:embed="rId3"/>
          <a:stretch>
            <a:fillRect/>
          </a:stretch>
        </p:blipFill>
        <p:spPr>
          <a:xfrm>
            <a:off x="6566252" y="5118766"/>
            <a:ext cx="707197" cy="335309"/>
          </a:xfrm>
          <a:prstGeom prst="rect">
            <a:avLst/>
          </a:prstGeom>
        </p:spPr>
      </p:pic>
    </p:spTree>
    <p:extLst>
      <p:ext uri="{BB962C8B-B14F-4D97-AF65-F5344CB8AC3E}">
        <p14:creationId xmlns:p14="http://schemas.microsoft.com/office/powerpoint/2010/main" val="3304124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Retained earnings is the amount of a business’s earnings that have been retained in the business, and is used to </a:t>
            </a:r>
            <a:r>
              <a:rPr lang="en-US" altLang="zh-TW" b="1" dirty="0">
                <a:solidFill>
                  <a:schemeClr val="accent2">
                    <a:lumMod val="75000"/>
                  </a:schemeClr>
                </a:solidFill>
              </a:rPr>
              <a:t>reinvested back into the business or pay down debt.</a:t>
            </a:r>
          </a:p>
          <a:p>
            <a:r>
              <a:rPr lang="en-US" altLang="zh-TW" dirty="0"/>
              <a:t>The earnings that have not been retained in the business have been distributed to owners in the form of a </a:t>
            </a:r>
            <a:r>
              <a:rPr lang="en-US" altLang="zh-TW" b="1" dirty="0">
                <a:solidFill>
                  <a:schemeClr val="accent2">
                    <a:lumMod val="75000"/>
                  </a:schemeClr>
                </a:solidFill>
              </a:rPr>
              <a:t>dividend</a:t>
            </a:r>
            <a:r>
              <a:rPr lang="en-US" altLang="zh-TW" dirty="0">
                <a:solidFill>
                  <a:schemeClr val="accent2">
                    <a:lumMod val="75000"/>
                  </a:schemeClr>
                </a:solidFill>
              </a:rPr>
              <a:t>.</a:t>
            </a:r>
          </a:p>
        </p:txBody>
      </p:sp>
      <p:sp>
        <p:nvSpPr>
          <p:cNvPr id="7" name="投影片編號版面配置區 6"/>
          <p:cNvSpPr>
            <a:spLocks noGrp="1"/>
          </p:cNvSpPr>
          <p:nvPr>
            <p:ph type="sldNum" sz="quarter" idx="12"/>
          </p:nvPr>
        </p:nvSpPr>
        <p:spPr/>
        <p:txBody>
          <a:bodyPr/>
          <a:lstStyle/>
          <a:p>
            <a:fld id="{DA11386E-2E42-49D8-8C02-8CA978E96E05}" type="slidenum">
              <a:rPr lang="zh-TW" altLang="en-US" smtClean="0"/>
              <a:pPr/>
              <a:t>34</a:t>
            </a:fld>
            <a:endParaRPr lang="zh-TW" altLang="en-US" dirty="0"/>
          </a:p>
        </p:txBody>
      </p:sp>
      <p:sp>
        <p:nvSpPr>
          <p:cNvPr id="2" name="標題 1"/>
          <p:cNvSpPr>
            <a:spLocks noGrp="1"/>
          </p:cNvSpPr>
          <p:nvPr>
            <p:ph type="title"/>
          </p:nvPr>
        </p:nvSpPr>
        <p:spPr/>
        <p:txBody>
          <a:bodyPr/>
          <a:lstStyle/>
          <a:p>
            <a:r>
              <a:rPr lang="en-US" altLang="zh-TW" dirty="0"/>
              <a:t>What is Retained Earnings?</a:t>
            </a:r>
            <a:endParaRPr lang="zh-TW" altLang="en-US" dirty="0"/>
          </a:p>
        </p:txBody>
      </p:sp>
      <p:sp>
        <p:nvSpPr>
          <p:cNvPr id="10" name="向右箭號 9"/>
          <p:cNvSpPr/>
          <p:nvPr/>
        </p:nvSpPr>
        <p:spPr>
          <a:xfrm rot="20919728">
            <a:off x="3133861" y="4729792"/>
            <a:ext cx="1080120" cy="360717"/>
          </a:xfrm>
          <a:prstGeom prst="rightArrow">
            <a:avLst/>
          </a:prstGeom>
          <a:solidFill>
            <a:srgbClr val="19708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1" name="向右箭號 10"/>
          <p:cNvSpPr/>
          <p:nvPr/>
        </p:nvSpPr>
        <p:spPr>
          <a:xfrm rot="859136">
            <a:off x="3088349" y="5611656"/>
            <a:ext cx="1080120" cy="360717"/>
          </a:xfrm>
          <a:prstGeom prst="rightArrow">
            <a:avLst/>
          </a:prstGeom>
          <a:solidFill>
            <a:srgbClr val="19708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2" name="文字方塊 11"/>
          <p:cNvSpPr txBox="1"/>
          <p:nvPr/>
        </p:nvSpPr>
        <p:spPr>
          <a:xfrm>
            <a:off x="4355976" y="5705704"/>
            <a:ext cx="3005056" cy="369332"/>
          </a:xfrm>
          <a:prstGeom prst="rect">
            <a:avLst/>
          </a:prstGeom>
          <a:noFill/>
        </p:spPr>
        <p:txBody>
          <a:bodyPr wrap="square" rtlCol="0">
            <a:spAutoFit/>
          </a:bodyPr>
          <a:lstStyle/>
          <a:p>
            <a:r>
              <a:rPr lang="en-US" altLang="zh-TW" b="1" dirty="0">
                <a:solidFill>
                  <a:schemeClr val="accent2">
                    <a:lumMod val="75000"/>
                  </a:schemeClr>
                </a:solidFill>
                <a:latin typeface="Arial" panose="020B0604020202020204" pitchFamily="34" charset="0"/>
                <a:cs typeface="Arial" panose="020B0604020202020204" pitchFamily="34" charset="0"/>
              </a:rPr>
              <a:t>Distribution of dividends</a:t>
            </a:r>
            <a:endParaRPr lang="zh-TW" altLang="en-US" b="1" dirty="0">
              <a:solidFill>
                <a:schemeClr val="accent2">
                  <a:lumMod val="75000"/>
                </a:schemeClr>
              </a:solidFill>
              <a:latin typeface="Arial" panose="020B0604020202020204" pitchFamily="34" charset="0"/>
              <a:cs typeface="Arial" panose="020B0604020202020204" pitchFamily="34" charset="0"/>
            </a:endParaRPr>
          </a:p>
        </p:txBody>
      </p:sp>
      <p:sp>
        <p:nvSpPr>
          <p:cNvPr id="13" name="文字方塊 12"/>
          <p:cNvSpPr txBox="1"/>
          <p:nvPr/>
        </p:nvSpPr>
        <p:spPr>
          <a:xfrm>
            <a:off x="4355976" y="4442473"/>
            <a:ext cx="3005056" cy="646331"/>
          </a:xfrm>
          <a:prstGeom prst="rect">
            <a:avLst/>
          </a:prstGeom>
          <a:noFill/>
        </p:spPr>
        <p:txBody>
          <a:bodyPr wrap="square" rtlCol="0">
            <a:spAutoFit/>
          </a:bodyPr>
          <a:lstStyle/>
          <a:p>
            <a:r>
              <a:rPr lang="en-US" altLang="zh-TW" b="1" dirty="0">
                <a:solidFill>
                  <a:schemeClr val="accent2">
                    <a:lumMod val="75000"/>
                  </a:schemeClr>
                </a:solidFill>
                <a:latin typeface="Arial" panose="020B0604020202020204" pitchFamily="34" charset="0"/>
                <a:cs typeface="Arial" panose="020B0604020202020204" pitchFamily="34" charset="0"/>
              </a:rPr>
              <a:t>Reinvestment or</a:t>
            </a:r>
            <a:r>
              <a:rPr lang="zh-TW" altLang="en-US" b="1" dirty="0">
                <a:solidFill>
                  <a:schemeClr val="accent2">
                    <a:lumMod val="75000"/>
                  </a:schemeClr>
                </a:solidFill>
                <a:latin typeface="Arial" panose="020B0604020202020204" pitchFamily="34" charset="0"/>
                <a:cs typeface="Arial" panose="020B0604020202020204" pitchFamily="34" charset="0"/>
              </a:rPr>
              <a:t> </a:t>
            </a:r>
            <a:r>
              <a:rPr lang="en-US" altLang="zh-TW" b="1" dirty="0">
                <a:solidFill>
                  <a:schemeClr val="accent2">
                    <a:lumMod val="75000"/>
                  </a:schemeClr>
                </a:solidFill>
                <a:latin typeface="Arial" panose="020B0604020202020204" pitchFamily="34" charset="0"/>
                <a:cs typeface="Arial" panose="020B0604020202020204" pitchFamily="34" charset="0"/>
              </a:rPr>
              <a:t>repayment of debts </a:t>
            </a:r>
            <a:endParaRPr lang="zh-TW" altLang="en-US" b="1" dirty="0">
              <a:solidFill>
                <a:schemeClr val="accent2">
                  <a:lumMod val="75000"/>
                </a:schemeClr>
              </a:solidFill>
              <a:latin typeface="Arial" panose="020B0604020202020204" pitchFamily="34" charset="0"/>
              <a:cs typeface="Arial" panose="020B0604020202020204" pitchFamily="34" charset="0"/>
            </a:endParaRP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1691" y="4305893"/>
            <a:ext cx="1629492" cy="2008732"/>
          </a:xfrm>
          <a:prstGeom prst="rect">
            <a:avLst/>
          </a:prstGeom>
        </p:spPr>
      </p:pic>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5609" y="3987242"/>
            <a:ext cx="1821558" cy="1556792"/>
          </a:xfrm>
          <a:prstGeom prst="rect">
            <a:avLst/>
          </a:prstGeom>
        </p:spPr>
      </p:pic>
      <p:sp>
        <p:nvSpPr>
          <p:cNvPr id="4" name="矩形 3"/>
          <p:cNvSpPr/>
          <p:nvPr/>
        </p:nvSpPr>
        <p:spPr>
          <a:xfrm>
            <a:off x="869591" y="3835012"/>
            <a:ext cx="1460665" cy="399893"/>
          </a:xfrm>
          <a:prstGeom prst="rect">
            <a:avLst/>
          </a:prstGeom>
          <a:solidFill>
            <a:srgbClr val="F8DB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chemeClr val="tx1"/>
                </a:solidFill>
              </a:rPr>
              <a:t>Earnings</a:t>
            </a:r>
          </a:p>
        </p:txBody>
      </p:sp>
      <p:sp>
        <p:nvSpPr>
          <p:cNvPr id="15" name="文字方塊 14"/>
          <p:cNvSpPr txBox="1"/>
          <p:nvPr/>
        </p:nvSpPr>
        <p:spPr>
          <a:xfrm>
            <a:off x="8448973" y="58980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1227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Retained earnings is not cash. </a:t>
            </a:r>
          </a:p>
          <a:p>
            <a:r>
              <a:rPr lang="en-US" altLang="zh-TW" dirty="0"/>
              <a:t>Sometimes it may be in the form of cash, but it is more likely that the cash has been used to purchase other assets or to pay off liabilities.</a:t>
            </a:r>
          </a:p>
          <a:p>
            <a:endParaRPr lang="en-US" altLang="zh-TW" dirty="0"/>
          </a:p>
          <a:p>
            <a:endParaRPr lang="en-US" altLang="zh-TW" dirty="0"/>
          </a:p>
        </p:txBody>
      </p:sp>
      <p:sp>
        <p:nvSpPr>
          <p:cNvPr id="5" name="投影片編號版面配置區 4"/>
          <p:cNvSpPr>
            <a:spLocks noGrp="1"/>
          </p:cNvSpPr>
          <p:nvPr>
            <p:ph type="sldNum" sz="quarter" idx="12"/>
          </p:nvPr>
        </p:nvSpPr>
        <p:spPr/>
        <p:txBody>
          <a:bodyPr/>
          <a:lstStyle/>
          <a:p>
            <a:fld id="{DA11386E-2E42-49D8-8C02-8CA978E96E05}" type="slidenum">
              <a:rPr lang="zh-TW" altLang="en-US" smtClean="0"/>
              <a:pPr/>
              <a:t>35</a:t>
            </a:fld>
            <a:endParaRPr lang="zh-TW" altLang="en-US" dirty="0"/>
          </a:p>
        </p:txBody>
      </p:sp>
      <p:sp>
        <p:nvSpPr>
          <p:cNvPr id="2" name="標題 1"/>
          <p:cNvSpPr>
            <a:spLocks noGrp="1"/>
          </p:cNvSpPr>
          <p:nvPr>
            <p:ph type="title"/>
          </p:nvPr>
        </p:nvSpPr>
        <p:spPr/>
        <p:txBody>
          <a:bodyPr/>
          <a:lstStyle/>
          <a:p>
            <a:r>
              <a:rPr lang="en-US" altLang="zh-TW" dirty="0"/>
              <a:t>What isn’t Retained Earnings</a:t>
            </a:r>
            <a:endParaRPr lang="zh-TW" altLang="en-US" dirty="0"/>
          </a:p>
        </p:txBody>
      </p:sp>
      <p:sp>
        <p:nvSpPr>
          <p:cNvPr id="6" name="文字方塊 5"/>
          <p:cNvSpPr txBox="1"/>
          <p:nvPr/>
        </p:nvSpPr>
        <p:spPr>
          <a:xfrm>
            <a:off x="8448973" y="58980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0828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DA11386E-2E42-49D8-8C02-8CA978E96E05}" type="slidenum">
              <a:rPr lang="zh-TW" altLang="en-US" smtClean="0"/>
              <a:pPr/>
              <a:t>36</a:t>
            </a:fld>
            <a:endParaRPr lang="zh-TW" altLang="en-US" dirty="0"/>
          </a:p>
        </p:txBody>
      </p:sp>
      <p:sp>
        <p:nvSpPr>
          <p:cNvPr id="2" name="標題 1"/>
          <p:cNvSpPr>
            <a:spLocks noGrp="1"/>
          </p:cNvSpPr>
          <p:nvPr>
            <p:ph type="title"/>
          </p:nvPr>
        </p:nvSpPr>
        <p:spPr/>
        <p:txBody>
          <a:bodyPr>
            <a:normAutofit/>
          </a:bodyPr>
          <a:lstStyle/>
          <a:p>
            <a:r>
              <a:rPr lang="en-US" altLang="zh-TW" dirty="0">
                <a:ea typeface="新細明體" charset="-120"/>
              </a:rPr>
              <a:t>The Statement of Cash Flows </a:t>
            </a:r>
            <a:endParaRPr lang="zh-TW" altLang="en-US" dirty="0">
              <a:latin typeface="微軟正黑體" panose="020B0604030504040204" pitchFamily="34" charset="-120"/>
              <a:ea typeface="微軟正黑體" panose="020B0604030504040204" pitchFamily="34" charset="-120"/>
            </a:endParaRPr>
          </a:p>
        </p:txBody>
      </p:sp>
      <p:sp>
        <p:nvSpPr>
          <p:cNvPr id="18" name="內容版面配置區 17"/>
          <p:cNvSpPr>
            <a:spLocks noGrp="1"/>
          </p:cNvSpPr>
          <p:nvPr>
            <p:ph idx="1"/>
          </p:nvPr>
        </p:nvSpPr>
        <p:spPr/>
        <p:txBody>
          <a:bodyPr/>
          <a:lstStyle/>
          <a:p>
            <a:r>
              <a:rPr lang="en-US" altLang="zh-TW" dirty="0"/>
              <a:t>Shows the cash inflows (receipts) and outflows (payments) of an entity during a period of time.</a:t>
            </a:r>
          </a:p>
          <a:p>
            <a:r>
              <a:rPr lang="en-US" altLang="zh-TW" dirty="0"/>
              <a:t>In the statement of cash flows, individual cash flow items are classified according to three main activities</a:t>
            </a:r>
          </a:p>
          <a:p>
            <a:pPr lvl="1"/>
            <a:r>
              <a:rPr lang="en-US" altLang="zh-TW" dirty="0"/>
              <a:t>Operating activities</a:t>
            </a:r>
          </a:p>
          <a:p>
            <a:pPr lvl="1"/>
            <a:r>
              <a:rPr lang="en-US" altLang="zh-TW" dirty="0"/>
              <a:t>Investing activities</a:t>
            </a:r>
          </a:p>
          <a:p>
            <a:pPr lvl="1"/>
            <a:r>
              <a:rPr lang="en-US" altLang="zh-TW" dirty="0"/>
              <a:t>Financing activities</a:t>
            </a:r>
            <a:endParaRPr lang="zh-TW" altLang="en-US" dirty="0"/>
          </a:p>
        </p:txBody>
      </p:sp>
      <p:sp>
        <p:nvSpPr>
          <p:cNvPr id="8" name="矩形 7"/>
          <p:cNvSpPr/>
          <p:nvPr/>
        </p:nvSpPr>
        <p:spPr>
          <a:xfrm>
            <a:off x="6096371" y="93246"/>
            <a:ext cx="3047629" cy="338554"/>
          </a:xfrm>
          <a:prstGeom prst="rect">
            <a:avLst/>
          </a:prstGeom>
        </p:spPr>
        <p:txBody>
          <a:bodyPr wrap="none">
            <a:spAutoFit/>
          </a:bodyPr>
          <a:lstStyle/>
          <a:p>
            <a:pPr marL="0" indent="0">
              <a:buNone/>
            </a:pPr>
            <a:r>
              <a:rPr lang="en-US" altLang="zh-TW" sz="1600" b="1" dirty="0">
                <a:latin typeface="Arial" panose="020B0604020202020204" pitchFamily="34" charset="0"/>
                <a:ea typeface="Arial Unicode MS" panose="020B0604020202020204" pitchFamily="34" charset="-120"/>
                <a:cs typeface="Arial" panose="020B0604020202020204" pitchFamily="34" charset="0"/>
              </a:rPr>
              <a:t>The Statement of Cash Flows</a:t>
            </a:r>
          </a:p>
        </p:txBody>
      </p:sp>
      <p:sp>
        <p:nvSpPr>
          <p:cNvPr id="9" name="文字方塊 8"/>
          <p:cNvSpPr txBox="1"/>
          <p:nvPr/>
        </p:nvSpPr>
        <p:spPr>
          <a:xfrm>
            <a:off x="8439915" y="793864"/>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975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DA11386E-2E42-49D8-8C02-8CA978E96E05}" type="slidenum">
              <a:rPr lang="zh-TW" altLang="en-US" smtClean="0"/>
              <a:pPr/>
              <a:t>37</a:t>
            </a:fld>
            <a:endParaRPr lang="zh-TW" altLang="en-US" dirty="0"/>
          </a:p>
        </p:txBody>
      </p:sp>
      <p:sp>
        <p:nvSpPr>
          <p:cNvPr id="16" name="標題 15"/>
          <p:cNvSpPr>
            <a:spLocks noGrp="1"/>
          </p:cNvSpPr>
          <p:nvPr>
            <p:ph type="title"/>
          </p:nvPr>
        </p:nvSpPr>
        <p:spPr/>
        <p:txBody>
          <a:bodyPr/>
          <a:lstStyle/>
          <a:p>
            <a:r>
              <a:rPr lang="en-US" altLang="zh-TW" dirty="0"/>
              <a:t>The Statement of Cash Flows</a:t>
            </a:r>
            <a:endParaRPr lang="zh-TW" altLang="en-US" dirty="0"/>
          </a:p>
        </p:txBody>
      </p:sp>
      <p:sp>
        <p:nvSpPr>
          <p:cNvPr id="18" name="文字方塊 17"/>
          <p:cNvSpPr txBox="1"/>
          <p:nvPr/>
        </p:nvSpPr>
        <p:spPr>
          <a:xfrm>
            <a:off x="580071" y="5888635"/>
            <a:ext cx="1373005"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2.11</a:t>
            </a:r>
            <a:endParaRPr lang="zh-TW" altLang="en-US" dirty="0">
              <a:latin typeface="Arial" panose="020B0604020202020204" pitchFamily="34" charset="0"/>
              <a:cs typeface="Arial" panose="020B0604020202020204" pitchFamily="34" charset="0"/>
            </a:endParaRPr>
          </a:p>
        </p:txBody>
      </p:sp>
      <p:sp>
        <p:nvSpPr>
          <p:cNvPr id="19" name="文字方塊 18"/>
          <p:cNvSpPr txBox="1"/>
          <p:nvPr/>
        </p:nvSpPr>
        <p:spPr>
          <a:xfrm>
            <a:off x="8448973" y="61554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sz="1600" b="1" dirty="0">
              <a:solidFill>
                <a:schemeClr val="bg1"/>
              </a:solidFill>
              <a:latin typeface="Arial" panose="020B0604020202020204" pitchFamily="34" charset="0"/>
              <a:cs typeface="Arial" panose="020B0604020202020204" pitchFamily="34" charset="0"/>
            </a:endParaRPr>
          </a:p>
        </p:txBody>
      </p:sp>
      <p:pic>
        <p:nvPicPr>
          <p:cNvPr id="3" name="圖片 2"/>
          <p:cNvPicPr>
            <a:picLocks noChangeAspect="1"/>
          </p:cNvPicPr>
          <p:nvPr/>
        </p:nvPicPr>
        <p:blipFill rotWithShape="1">
          <a:blip r:embed="rId2"/>
          <a:srcRect t="432"/>
          <a:stretch/>
        </p:blipFill>
        <p:spPr>
          <a:xfrm>
            <a:off x="2041492" y="1454882"/>
            <a:ext cx="6518694" cy="4922725"/>
          </a:xfrm>
          <a:prstGeom prst="rect">
            <a:avLst/>
          </a:prstGeom>
        </p:spPr>
      </p:pic>
    </p:spTree>
    <p:extLst>
      <p:ext uri="{BB962C8B-B14F-4D97-AF65-F5344CB8AC3E}">
        <p14:creationId xmlns:p14="http://schemas.microsoft.com/office/powerpoint/2010/main" val="152625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DA11386E-2E42-49D8-8C02-8CA978E96E05}" type="slidenum">
              <a:rPr lang="zh-TW" altLang="en-US" smtClean="0"/>
              <a:pPr/>
              <a:t>38</a:t>
            </a:fld>
            <a:endParaRPr lang="zh-TW" altLang="en-US" dirty="0"/>
          </a:p>
        </p:txBody>
      </p:sp>
      <p:sp>
        <p:nvSpPr>
          <p:cNvPr id="2" name="標題 1"/>
          <p:cNvSpPr>
            <a:spLocks noGrp="1"/>
          </p:cNvSpPr>
          <p:nvPr>
            <p:ph type="title"/>
          </p:nvPr>
        </p:nvSpPr>
        <p:spPr/>
        <p:txBody>
          <a:bodyPr/>
          <a:lstStyle/>
          <a:p>
            <a:r>
              <a:rPr lang="en-US" altLang="zh-TW" dirty="0"/>
              <a:t>The Statement of Cash Flows</a:t>
            </a:r>
            <a:endParaRPr lang="zh-TW" altLang="en-US" dirty="0"/>
          </a:p>
        </p:txBody>
      </p:sp>
      <p:sp>
        <p:nvSpPr>
          <p:cNvPr id="7" name="文字方塊 6"/>
          <p:cNvSpPr txBox="1"/>
          <p:nvPr/>
        </p:nvSpPr>
        <p:spPr>
          <a:xfrm>
            <a:off x="611560" y="5805264"/>
            <a:ext cx="139012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2.12</a:t>
            </a:r>
            <a:endParaRPr lang="zh-TW" altLang="en-US" dirty="0">
              <a:latin typeface="Arial" panose="020B0604020202020204" pitchFamily="34" charset="0"/>
              <a:cs typeface="Arial" panose="020B0604020202020204" pitchFamily="34" charset="0"/>
            </a:endParaRPr>
          </a:p>
        </p:txBody>
      </p:sp>
      <p:pic>
        <p:nvPicPr>
          <p:cNvPr id="4" name="圖片 3"/>
          <p:cNvPicPr>
            <a:picLocks noChangeAspect="1"/>
          </p:cNvPicPr>
          <p:nvPr/>
        </p:nvPicPr>
        <p:blipFill>
          <a:blip r:embed="rId2"/>
          <a:stretch>
            <a:fillRect/>
          </a:stretch>
        </p:blipFill>
        <p:spPr>
          <a:xfrm>
            <a:off x="2155352" y="1273955"/>
            <a:ext cx="5664651" cy="5082396"/>
          </a:xfrm>
          <a:prstGeom prst="rect">
            <a:avLst/>
          </a:prstGeom>
          <a:ln>
            <a:solidFill>
              <a:schemeClr val="bg1">
                <a:lumMod val="65000"/>
              </a:schemeClr>
            </a:solidFill>
          </a:ln>
        </p:spPr>
      </p:pic>
      <p:sp>
        <p:nvSpPr>
          <p:cNvPr id="9" name="文字方塊 8"/>
          <p:cNvSpPr txBox="1"/>
          <p:nvPr/>
        </p:nvSpPr>
        <p:spPr>
          <a:xfrm>
            <a:off x="8448973" y="61554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418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533400" y="1446081"/>
            <a:ext cx="8610600" cy="4933950"/>
          </a:xfrm>
          <a:prstGeom prst="rect">
            <a:avLst/>
          </a:prstGeom>
          <a:ln>
            <a:solidFill>
              <a:schemeClr val="bg1">
                <a:lumMod val="65000"/>
              </a:schemeClr>
            </a:solidFill>
          </a:ln>
        </p:spPr>
      </p:pic>
      <p:sp>
        <p:nvSpPr>
          <p:cNvPr id="3" name="投影片編號版面配置區 2"/>
          <p:cNvSpPr>
            <a:spLocks noGrp="1"/>
          </p:cNvSpPr>
          <p:nvPr>
            <p:ph type="sldNum" sz="quarter" idx="12"/>
          </p:nvPr>
        </p:nvSpPr>
        <p:spPr/>
        <p:txBody>
          <a:bodyPr/>
          <a:lstStyle/>
          <a:p>
            <a:fld id="{DA11386E-2E42-49D8-8C02-8CA978E96E05}" type="slidenum">
              <a:rPr lang="zh-TW" altLang="en-US" smtClean="0"/>
              <a:pPr/>
              <a:t>39</a:t>
            </a:fld>
            <a:endParaRPr lang="zh-TW" altLang="en-US" dirty="0"/>
          </a:p>
        </p:txBody>
      </p:sp>
      <p:sp>
        <p:nvSpPr>
          <p:cNvPr id="2" name="標題 1"/>
          <p:cNvSpPr>
            <a:spLocks noGrp="1"/>
          </p:cNvSpPr>
          <p:nvPr>
            <p:ph type="title"/>
          </p:nvPr>
        </p:nvSpPr>
        <p:spPr/>
        <p:txBody>
          <a:bodyPr/>
          <a:lstStyle/>
          <a:p>
            <a:r>
              <a:rPr lang="en-US" altLang="zh-TW"/>
              <a:t>How the Financial Statements Tie Together</a:t>
            </a:r>
            <a:endParaRPr lang="zh-TW" altLang="en-US" dirty="0"/>
          </a:p>
        </p:txBody>
      </p:sp>
      <p:sp>
        <p:nvSpPr>
          <p:cNvPr id="26" name="文字方塊 25"/>
          <p:cNvSpPr txBox="1"/>
          <p:nvPr/>
        </p:nvSpPr>
        <p:spPr>
          <a:xfrm>
            <a:off x="648698" y="5887778"/>
            <a:ext cx="139012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2.13</a:t>
            </a:r>
            <a:endParaRPr lang="zh-TW" altLang="en-US" dirty="0">
              <a:latin typeface="Arial" panose="020B0604020202020204" pitchFamily="34" charset="0"/>
              <a:cs typeface="Arial" panose="020B0604020202020204" pitchFamily="34" charset="0"/>
            </a:endParaRPr>
          </a:p>
        </p:txBody>
      </p:sp>
      <p:sp>
        <p:nvSpPr>
          <p:cNvPr id="9" name="文字方塊 8"/>
          <p:cNvSpPr txBox="1"/>
          <p:nvPr/>
        </p:nvSpPr>
        <p:spPr>
          <a:xfrm>
            <a:off x="8448973" y="61554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056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p:txBody>
          <a:bodyPr/>
          <a:lstStyle/>
          <a:p>
            <a:fld id="{DA11386E-2E42-49D8-8C02-8CA978E96E05}" type="slidenum">
              <a:rPr lang="zh-TW" altLang="en-US" smtClean="0"/>
              <a:pPr/>
              <a:t>4</a:t>
            </a:fld>
            <a:endParaRPr lang="zh-TW" altLang="en-US" dirty="0"/>
          </a:p>
        </p:txBody>
      </p:sp>
      <p:sp>
        <p:nvSpPr>
          <p:cNvPr id="2" name="標題 1"/>
          <p:cNvSpPr>
            <a:spLocks noGrp="1"/>
          </p:cNvSpPr>
          <p:nvPr>
            <p:ph type="title"/>
          </p:nvPr>
        </p:nvSpPr>
        <p:spPr/>
        <p:txBody>
          <a:bodyPr>
            <a:normAutofit/>
          </a:bodyPr>
          <a:lstStyle/>
          <a:p>
            <a:r>
              <a:rPr lang="en-US" altLang="zh-TW" dirty="0">
                <a:ea typeface="新細明體" charset="-120"/>
              </a:rPr>
              <a:t>Components of a Balance Sheet</a:t>
            </a:r>
            <a:r>
              <a:rPr lang="zh-TW" altLang="en-US" dirty="0">
                <a:ea typeface="新細明體" charset="-120"/>
              </a:rPr>
              <a:t> </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lstStyle/>
          <a:p>
            <a:pPr marL="0" indent="0">
              <a:buNone/>
            </a:pPr>
            <a:r>
              <a:rPr lang="en-US" altLang="zh-TW" b="1" dirty="0">
                <a:solidFill>
                  <a:srgbClr val="E9A203"/>
                </a:solidFill>
              </a:rPr>
              <a:t>Assets</a:t>
            </a:r>
            <a:r>
              <a:rPr lang="zh-TW" altLang="en-US" b="1" dirty="0">
                <a:solidFill>
                  <a:srgbClr val="E9A203"/>
                </a:solidFill>
              </a:rPr>
              <a:t>  </a:t>
            </a:r>
            <a:endParaRPr lang="en-US" altLang="zh-TW" b="1" dirty="0">
              <a:solidFill>
                <a:srgbClr val="E9A203"/>
              </a:solidFill>
              <a:latin typeface="微軟正黑體" panose="020B0604030504040204" pitchFamily="34" charset="-120"/>
              <a:ea typeface="微軟正黑體" panose="020B0604030504040204" pitchFamily="34" charset="-120"/>
            </a:endParaRPr>
          </a:p>
          <a:p>
            <a:pPr lvl="1"/>
            <a:r>
              <a:rPr lang="en-US" altLang="zh-TW" dirty="0"/>
              <a:t>A resource controlled by the entity as a result of past events. </a:t>
            </a:r>
          </a:p>
          <a:p>
            <a:pPr lvl="1"/>
            <a:r>
              <a:rPr lang="en-US" altLang="zh-TW" dirty="0"/>
              <a:t>Future economic benefits are expected to flow to the entity.</a:t>
            </a:r>
          </a:p>
          <a:p>
            <a:pPr lvl="1"/>
            <a:endParaRPr lang="zh-TW" altLang="en-US" sz="2200" dirty="0"/>
          </a:p>
          <a:p>
            <a:pPr lvl="1"/>
            <a:endParaRPr lang="en-US" altLang="zh-TW" sz="2200" dirty="0">
              <a:ea typeface="新細明體" charset="-120"/>
            </a:endParaRPr>
          </a:p>
          <a:p>
            <a:endParaRPr lang="en-US" altLang="zh-TW" sz="2200" dirty="0">
              <a:ea typeface="新細明體" charset="-120"/>
            </a:endParaRPr>
          </a:p>
          <a:p>
            <a:endParaRPr lang="en-US" altLang="zh-TW" sz="2200" dirty="0">
              <a:ea typeface="新細明體" charset="-120"/>
            </a:endParaRPr>
          </a:p>
          <a:p>
            <a:endParaRPr lang="en-US" altLang="zh-TW" sz="2200" dirty="0">
              <a:ea typeface="新細明體" charset="-120"/>
            </a:endParaRPr>
          </a:p>
          <a:p>
            <a:endParaRPr lang="en-US" altLang="zh-TW" sz="2200" dirty="0">
              <a:ea typeface="新細明體" charset="-120"/>
            </a:endParaRPr>
          </a:p>
          <a:p>
            <a:endParaRPr lang="en-US" altLang="zh-TW" sz="2200" dirty="0">
              <a:ea typeface="新細明體" charset="-120"/>
            </a:endParaRPr>
          </a:p>
          <a:p>
            <a:endParaRPr lang="zh-TW" altLang="en-US" sz="2200" dirty="0"/>
          </a:p>
        </p:txBody>
      </p:sp>
      <p:sp>
        <p:nvSpPr>
          <p:cNvPr id="8" name="矩形 7"/>
          <p:cNvSpPr/>
          <p:nvPr/>
        </p:nvSpPr>
        <p:spPr>
          <a:xfrm>
            <a:off x="7136719" y="93246"/>
            <a:ext cx="2007281" cy="338554"/>
          </a:xfrm>
          <a:prstGeom prst="rect">
            <a:avLst/>
          </a:prstGeom>
        </p:spPr>
        <p:txBody>
          <a:bodyPr wrap="none">
            <a:spAutoFit/>
          </a:bodyPr>
          <a:lstStyle/>
          <a:p>
            <a:r>
              <a:rPr lang="en-US" altLang="zh-TW" sz="1600" b="1" dirty="0">
                <a:latin typeface="Arial" panose="020B0604020202020204" pitchFamily="34" charset="0"/>
                <a:ea typeface="Arial Unicode MS" panose="020B0604020202020204" pitchFamily="34" charset="-120"/>
                <a:cs typeface="Arial" panose="020B0604020202020204" pitchFamily="34" charset="0"/>
              </a:rPr>
              <a:t>The Balance Sheet</a:t>
            </a:r>
            <a:endParaRPr lang="en-US" altLang="zh-TW" sz="1600" b="1" dirty="0">
              <a:latin typeface="Arial" panose="020B0604020202020204" pitchFamily="34" charset="0"/>
              <a:cs typeface="Arial" panose="020B0604020202020204" pitchFamily="34" charset="0"/>
            </a:endParaRPr>
          </a:p>
        </p:txBody>
      </p:sp>
      <p:sp>
        <p:nvSpPr>
          <p:cNvPr id="9" name="文字方塊 8"/>
          <p:cNvSpPr txBox="1"/>
          <p:nvPr/>
        </p:nvSpPr>
        <p:spPr>
          <a:xfrm>
            <a:off x="8448973" y="81857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
        <p:nvSpPr>
          <p:cNvPr id="10" name="文字方塊 9"/>
          <p:cNvSpPr txBox="1"/>
          <p:nvPr/>
        </p:nvSpPr>
        <p:spPr>
          <a:xfrm>
            <a:off x="355601" y="5990194"/>
            <a:ext cx="126188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2.1</a:t>
            </a:r>
            <a:endParaRPr lang="zh-TW" altLang="en-US" dirty="0">
              <a:latin typeface="Arial" panose="020B0604020202020204" pitchFamily="34" charset="0"/>
              <a:cs typeface="Arial" panose="020B0604020202020204" pitchFamily="34" charset="0"/>
            </a:endParaRPr>
          </a:p>
        </p:txBody>
      </p:sp>
      <p:pic>
        <p:nvPicPr>
          <p:cNvPr id="4" name="圖片 3"/>
          <p:cNvPicPr>
            <a:picLocks noChangeAspect="1"/>
          </p:cNvPicPr>
          <p:nvPr/>
        </p:nvPicPr>
        <p:blipFill>
          <a:blip r:embed="rId3"/>
          <a:stretch>
            <a:fillRect/>
          </a:stretch>
        </p:blipFill>
        <p:spPr>
          <a:xfrm>
            <a:off x="1617485" y="3838632"/>
            <a:ext cx="7153982" cy="2571693"/>
          </a:xfrm>
          <a:prstGeom prst="rect">
            <a:avLst/>
          </a:prstGeom>
          <a:ln>
            <a:solidFill>
              <a:schemeClr val="bg1">
                <a:lumMod val="65000"/>
              </a:schemeClr>
            </a:solidFill>
          </a:ln>
        </p:spPr>
      </p:pic>
    </p:spTree>
    <p:extLst>
      <p:ext uri="{BB962C8B-B14F-4D97-AF65-F5344CB8AC3E}">
        <p14:creationId xmlns:p14="http://schemas.microsoft.com/office/powerpoint/2010/main" val="18406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2"/>
          </p:nvPr>
        </p:nvSpPr>
        <p:spPr/>
        <p:txBody>
          <a:bodyPr/>
          <a:lstStyle/>
          <a:p>
            <a:fld id="{DA11386E-2E42-49D8-8C02-8CA978E96E05}" type="slidenum">
              <a:rPr lang="zh-TW" altLang="en-US" smtClean="0"/>
              <a:pPr/>
              <a:t>40</a:t>
            </a:fld>
            <a:endParaRPr lang="zh-TW" altLang="en-US" dirty="0"/>
          </a:p>
        </p:txBody>
      </p:sp>
      <p:sp>
        <p:nvSpPr>
          <p:cNvPr id="2" name="標題 1"/>
          <p:cNvSpPr>
            <a:spLocks noGrp="1"/>
          </p:cNvSpPr>
          <p:nvPr>
            <p:ph type="title"/>
          </p:nvPr>
        </p:nvSpPr>
        <p:spPr/>
        <p:txBody>
          <a:bodyPr/>
          <a:lstStyle/>
          <a:p>
            <a:r>
              <a:rPr lang="en-US" altLang="zh-TW" dirty="0"/>
              <a:t>Notes to the Financial Statements</a:t>
            </a:r>
            <a:endParaRPr lang="zh-TW" altLang="en-US" dirty="0"/>
          </a:p>
        </p:txBody>
      </p:sp>
      <p:sp>
        <p:nvSpPr>
          <p:cNvPr id="3" name="內容版面配置區 2"/>
          <p:cNvSpPr>
            <a:spLocks noGrp="1"/>
          </p:cNvSpPr>
          <p:nvPr>
            <p:ph idx="1"/>
          </p:nvPr>
        </p:nvSpPr>
        <p:spPr/>
        <p:txBody>
          <a:bodyPr/>
          <a:lstStyle/>
          <a:p>
            <a:r>
              <a:rPr lang="en-US" altLang="zh-TW" sz="2200" dirty="0"/>
              <a:t>Explanatory information considered an integral part of the financial statements.</a:t>
            </a:r>
          </a:p>
          <a:p>
            <a:r>
              <a:rPr lang="en-US" altLang="zh-TW" sz="2200" dirty="0"/>
              <a:t>Financial statement notes fall into four general categories:</a:t>
            </a:r>
          </a:p>
        </p:txBody>
      </p:sp>
      <p:sp>
        <p:nvSpPr>
          <p:cNvPr id="8" name="矩形 7"/>
          <p:cNvSpPr/>
          <p:nvPr/>
        </p:nvSpPr>
        <p:spPr>
          <a:xfrm>
            <a:off x="5661957" y="93246"/>
            <a:ext cx="3482043" cy="338554"/>
          </a:xfrm>
          <a:prstGeom prst="rect">
            <a:avLst/>
          </a:prstGeom>
        </p:spPr>
        <p:txBody>
          <a:bodyPr wrap="none">
            <a:spAutoFit/>
          </a:bodyPr>
          <a:lstStyle/>
          <a:p>
            <a:pPr marL="0" indent="0">
              <a:buNone/>
            </a:pPr>
            <a:r>
              <a:rPr lang="en-US" altLang="zh-TW" sz="1600" b="1" dirty="0">
                <a:latin typeface="Arial" panose="020B0604020202020204" pitchFamily="34" charset="0"/>
                <a:ea typeface="Arial Unicode MS" panose="020B0604020202020204" pitchFamily="34" charset="-120"/>
                <a:cs typeface="Arial" panose="020B0604020202020204" pitchFamily="34" charset="0"/>
              </a:rPr>
              <a:t>Notes to the Financial Statements</a:t>
            </a:r>
          </a:p>
        </p:txBody>
      </p:sp>
      <p:sp>
        <p:nvSpPr>
          <p:cNvPr id="9" name="文字方塊 8"/>
          <p:cNvSpPr txBox="1"/>
          <p:nvPr/>
        </p:nvSpPr>
        <p:spPr>
          <a:xfrm>
            <a:off x="8424259" y="806221"/>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
        <p:nvSpPr>
          <p:cNvPr id="6" name="文字方塊 5"/>
          <p:cNvSpPr txBox="1"/>
          <p:nvPr/>
        </p:nvSpPr>
        <p:spPr>
          <a:xfrm>
            <a:off x="828230" y="3051405"/>
            <a:ext cx="5675120" cy="430887"/>
          </a:xfrm>
          <a:prstGeom prst="rect">
            <a:avLst/>
          </a:prstGeom>
          <a:solidFill>
            <a:srgbClr val="FFF396"/>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marL="0" lvl="1"/>
            <a:r>
              <a:rPr lang="en-US" altLang="zh-TW" sz="2200" dirty="0">
                <a:latin typeface="Arial" panose="020B0604020202020204" pitchFamily="34" charset="0"/>
                <a:cs typeface="Arial" panose="020B0604020202020204" pitchFamily="34" charset="0"/>
              </a:rPr>
              <a:t>Summary of Significant Accounting Policies</a:t>
            </a:r>
          </a:p>
        </p:txBody>
      </p:sp>
      <p:sp>
        <p:nvSpPr>
          <p:cNvPr id="7" name="文字方塊 6"/>
          <p:cNvSpPr txBox="1"/>
          <p:nvPr/>
        </p:nvSpPr>
        <p:spPr>
          <a:xfrm>
            <a:off x="828230" y="3605404"/>
            <a:ext cx="6222050" cy="430887"/>
          </a:xfrm>
          <a:prstGeom prst="rect">
            <a:avLst/>
          </a:prstGeom>
          <a:solidFill>
            <a:srgbClr val="F8DB8A"/>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marL="0" lvl="1"/>
            <a:r>
              <a:rPr lang="en-US" altLang="zh-TW" sz="2200" dirty="0">
                <a:latin typeface="Arial" panose="020B0604020202020204" pitchFamily="34" charset="0"/>
                <a:cs typeface="Arial" panose="020B0604020202020204" pitchFamily="34" charset="0"/>
              </a:rPr>
              <a:t>Additional Information about the Summary Totals </a:t>
            </a:r>
          </a:p>
        </p:txBody>
      </p:sp>
      <p:sp>
        <p:nvSpPr>
          <p:cNvPr id="13" name="文字方塊 12"/>
          <p:cNvSpPr txBox="1"/>
          <p:nvPr/>
        </p:nvSpPr>
        <p:spPr>
          <a:xfrm>
            <a:off x="828230" y="4159403"/>
            <a:ext cx="5396029" cy="430887"/>
          </a:xfrm>
          <a:prstGeom prst="rect">
            <a:avLst/>
          </a:prstGeom>
          <a:solidFill>
            <a:srgbClr val="F9C2B7"/>
          </a:solidFill>
          <a:ln>
            <a:solidFill>
              <a:schemeClr val="tx1"/>
            </a:solidFill>
          </a:ln>
          <a:effectLst>
            <a:outerShdw blurRad="50800" dist="38100" dir="2700000" algn="tl" rotWithShape="0">
              <a:prstClr val="black">
                <a:alpha val="40000"/>
              </a:prstClr>
            </a:outerShdw>
          </a:effectLst>
        </p:spPr>
        <p:txBody>
          <a:bodyPr wrap="none" rtlCol="0">
            <a:spAutoFit/>
          </a:bodyPr>
          <a:lstStyle/>
          <a:p>
            <a:pPr marL="0" lvl="1"/>
            <a:r>
              <a:rPr lang="en-US" altLang="zh-TW" sz="2200" dirty="0">
                <a:latin typeface="Arial" panose="020B0604020202020204" pitchFamily="34" charset="0"/>
                <a:cs typeface="Arial" panose="020B0604020202020204" pitchFamily="34" charset="0"/>
              </a:rPr>
              <a:t>Disclosure of Information Not Recognized</a:t>
            </a:r>
          </a:p>
        </p:txBody>
      </p:sp>
      <p:sp>
        <p:nvSpPr>
          <p:cNvPr id="14" name="文字方塊 13"/>
          <p:cNvSpPr txBox="1"/>
          <p:nvPr/>
        </p:nvSpPr>
        <p:spPr>
          <a:xfrm>
            <a:off x="828230" y="4713402"/>
            <a:ext cx="6449201" cy="430887"/>
          </a:xfrm>
          <a:prstGeom prst="rect">
            <a:avLst/>
          </a:prstGeom>
          <a:solidFill>
            <a:srgbClr val="F3F5CF"/>
          </a:solidFill>
          <a:ln>
            <a:solidFill>
              <a:schemeClr val="tx1"/>
            </a:solidFill>
          </a:ln>
          <a:effectLst>
            <a:outerShdw blurRad="50800" dist="38100" dir="2700000" algn="tl" rotWithShape="0">
              <a:prstClr val="black">
                <a:alpha val="40000"/>
              </a:prstClr>
            </a:outerShdw>
          </a:effectLst>
        </p:spPr>
        <p:txBody>
          <a:bodyPr wrap="none" rtlCol="0">
            <a:spAutoFit/>
          </a:bodyPr>
          <a:lstStyle/>
          <a:p>
            <a:pPr marL="0" lvl="1"/>
            <a:r>
              <a:rPr lang="en-US" altLang="zh-TW" sz="2200" dirty="0">
                <a:latin typeface="Arial" panose="020B0604020202020204" pitchFamily="34" charset="0"/>
                <a:cs typeface="Arial" panose="020B0604020202020204" pitchFamily="34" charset="0"/>
              </a:rPr>
              <a:t>Supplementary Information (required by the IASB)</a:t>
            </a:r>
            <a:endParaRPr lang="zh-TW" alt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513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2"/>
          </p:nvPr>
        </p:nvSpPr>
        <p:spPr/>
        <p:txBody>
          <a:bodyPr/>
          <a:lstStyle/>
          <a:p>
            <a:fld id="{DA11386E-2E42-49D8-8C02-8CA978E96E05}" type="slidenum">
              <a:rPr lang="zh-TW" altLang="en-US" smtClean="0"/>
              <a:pPr/>
              <a:t>41</a:t>
            </a:fld>
            <a:endParaRPr lang="zh-TW" altLang="en-US" dirty="0"/>
          </a:p>
        </p:txBody>
      </p:sp>
      <p:sp>
        <p:nvSpPr>
          <p:cNvPr id="2" name="標題 1"/>
          <p:cNvSpPr>
            <a:spLocks noGrp="1"/>
          </p:cNvSpPr>
          <p:nvPr>
            <p:ph type="title"/>
          </p:nvPr>
        </p:nvSpPr>
        <p:spPr/>
        <p:txBody>
          <a:bodyPr/>
          <a:lstStyle/>
          <a:p>
            <a:r>
              <a:rPr lang="en-US" altLang="zh-TW" dirty="0"/>
              <a:t>The External Audit</a:t>
            </a:r>
            <a:r>
              <a:rPr lang="zh-TW" altLang="en-US" dirty="0"/>
              <a:t>  </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normAutofit/>
          </a:bodyPr>
          <a:lstStyle/>
          <a:p>
            <a:r>
              <a:rPr lang="en-US" altLang="zh-TW" dirty="0"/>
              <a:t>A company’s financial statements are often audited by an independent certified public accountant (CPA).</a:t>
            </a:r>
          </a:p>
          <a:p>
            <a:r>
              <a:rPr lang="en-US" altLang="zh-TW" dirty="0"/>
              <a:t>A CPA firm issues an </a:t>
            </a:r>
            <a:r>
              <a:rPr lang="en-US" altLang="zh-TW" b="1" dirty="0">
                <a:solidFill>
                  <a:schemeClr val="accent2">
                    <a:lumMod val="75000"/>
                  </a:schemeClr>
                </a:solidFill>
              </a:rPr>
              <a:t>audit report </a:t>
            </a:r>
            <a:r>
              <a:rPr lang="en-US" altLang="zh-TW" dirty="0"/>
              <a:t>that expresses an opinion about whether the statements in accordance with generally accepted accounting principles.</a:t>
            </a:r>
          </a:p>
          <a:p>
            <a:r>
              <a:rPr lang="en-US" altLang="zh-TW" dirty="0"/>
              <a:t>The financial statements are the responsibility of a company’s management and not of the CPA.</a:t>
            </a:r>
          </a:p>
          <a:p>
            <a:r>
              <a:rPr lang="en-US" altLang="zh-TW" dirty="0"/>
              <a:t>An audit report does </a:t>
            </a:r>
            <a:r>
              <a:rPr lang="en-US" altLang="zh-TW" u="sng" dirty="0"/>
              <a:t>not guarantee accuracy</a:t>
            </a:r>
            <a:r>
              <a:rPr lang="en-US" altLang="zh-TW" dirty="0"/>
              <a:t>, but it does provide added assurance that the financial statements are not misleading.</a:t>
            </a:r>
          </a:p>
          <a:p>
            <a:endParaRPr lang="en-US" altLang="zh-TW" dirty="0"/>
          </a:p>
          <a:p>
            <a:endParaRPr lang="zh-TW" altLang="en-US" dirty="0"/>
          </a:p>
        </p:txBody>
      </p:sp>
      <p:sp>
        <p:nvSpPr>
          <p:cNvPr id="8" name="矩形 7"/>
          <p:cNvSpPr/>
          <p:nvPr/>
        </p:nvSpPr>
        <p:spPr>
          <a:xfrm>
            <a:off x="7117331" y="107798"/>
            <a:ext cx="1990032" cy="338554"/>
          </a:xfrm>
          <a:prstGeom prst="rect">
            <a:avLst/>
          </a:prstGeom>
        </p:spPr>
        <p:txBody>
          <a:bodyPr wrap="none">
            <a:spAutoFit/>
          </a:bodyPr>
          <a:lstStyle/>
          <a:p>
            <a:pPr marL="0" indent="0">
              <a:buNone/>
            </a:pPr>
            <a:r>
              <a:rPr lang="en-US" altLang="zh-TW" sz="1600" b="1" dirty="0">
                <a:latin typeface="Arial" panose="020B0604020202020204" pitchFamily="34" charset="0"/>
                <a:ea typeface="Arial Unicode MS" panose="020B0604020202020204" pitchFamily="34" charset="-120"/>
                <a:cs typeface="Arial" panose="020B0604020202020204" pitchFamily="34" charset="0"/>
              </a:rPr>
              <a:t>The External Audit</a:t>
            </a:r>
          </a:p>
        </p:txBody>
      </p:sp>
      <p:sp>
        <p:nvSpPr>
          <p:cNvPr id="9" name="文字方塊 8"/>
          <p:cNvSpPr txBox="1"/>
          <p:nvPr/>
        </p:nvSpPr>
        <p:spPr>
          <a:xfrm>
            <a:off x="8436616" y="793864"/>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8437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DA11386E-2E42-49D8-8C02-8CA978E96E05}" type="slidenum">
              <a:rPr lang="zh-TW" altLang="en-US" smtClean="0"/>
              <a:pPr/>
              <a:t>42</a:t>
            </a:fld>
            <a:endParaRPr lang="zh-TW" altLang="en-US" dirty="0"/>
          </a:p>
        </p:txBody>
      </p:sp>
      <p:sp>
        <p:nvSpPr>
          <p:cNvPr id="2" name="標題 1"/>
          <p:cNvSpPr>
            <a:spLocks noGrp="1"/>
          </p:cNvSpPr>
          <p:nvPr>
            <p:ph type="title"/>
          </p:nvPr>
        </p:nvSpPr>
        <p:spPr/>
        <p:txBody>
          <a:bodyPr/>
          <a:lstStyle/>
          <a:p>
            <a:r>
              <a:rPr lang="en-US" altLang="zh-TW" dirty="0"/>
              <a:t>The External Audit</a:t>
            </a:r>
            <a:endParaRPr lang="zh-TW" altLang="en-US" dirty="0"/>
          </a:p>
        </p:txBody>
      </p:sp>
      <p:sp>
        <p:nvSpPr>
          <p:cNvPr id="5" name="內容版面配置區 3"/>
          <p:cNvSpPr txBox="1">
            <a:spLocks/>
          </p:cNvSpPr>
          <p:nvPr/>
        </p:nvSpPr>
        <p:spPr bwMode="auto">
          <a:xfrm>
            <a:off x="457200" y="1312242"/>
            <a:ext cx="4038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accent2"/>
              </a:buClr>
              <a:buSzPct val="80000"/>
              <a:buFont typeface="Wingdings" panose="05000000000000000000" pitchFamily="2" charset="2"/>
              <a:buChar char="l"/>
            </a:pPr>
            <a:r>
              <a:rPr lang="en-US" altLang="zh-TW" sz="2400" dirty="0">
                <a:latin typeface="Arial" panose="020B0604020202020204" pitchFamily="34" charset="0"/>
                <a:cs typeface="Arial" panose="020B0604020202020204" pitchFamily="34" charset="0"/>
              </a:rPr>
              <a:t>Owners and managers want the most favorable results possible.</a:t>
            </a:r>
          </a:p>
          <a:p>
            <a:pPr>
              <a:spcBef>
                <a:spcPct val="20000"/>
              </a:spcBef>
              <a:buFont typeface="Arial" charset="0"/>
              <a:buChar char="•"/>
            </a:pPr>
            <a:endParaRPr lang="en-US" altLang="zh-TW" sz="2400" dirty="0">
              <a:latin typeface="Arial" panose="020B0604020202020204" pitchFamily="34" charset="0"/>
              <a:cs typeface="Arial" panose="020B0604020202020204" pitchFamily="34" charset="0"/>
            </a:endParaRPr>
          </a:p>
          <a:p>
            <a:pPr lvl="1">
              <a:spcBef>
                <a:spcPct val="20000"/>
              </a:spcBef>
              <a:buFont typeface="Wingdings" pitchFamily="2" charset="2"/>
              <a:buChar char="ü"/>
            </a:pPr>
            <a:r>
              <a:rPr lang="en-US" altLang="zh-TW" sz="2400" dirty="0">
                <a:latin typeface="Arial" panose="020B0604020202020204" pitchFamily="34" charset="0"/>
                <a:cs typeface="Arial" panose="020B0604020202020204" pitchFamily="34" charset="0"/>
              </a:rPr>
              <a:t>Bank credit</a:t>
            </a:r>
          </a:p>
          <a:p>
            <a:pPr lvl="1">
              <a:spcBef>
                <a:spcPct val="20000"/>
              </a:spcBef>
              <a:buFont typeface="Wingdings" pitchFamily="2" charset="2"/>
              <a:buChar char="ü"/>
            </a:pPr>
            <a:endParaRPr lang="en-US" altLang="zh-TW" sz="2400" dirty="0">
              <a:latin typeface="Arial" panose="020B0604020202020204" pitchFamily="34" charset="0"/>
              <a:cs typeface="Arial" panose="020B0604020202020204" pitchFamily="34" charset="0"/>
            </a:endParaRPr>
          </a:p>
          <a:p>
            <a:pPr lvl="1">
              <a:spcBef>
                <a:spcPct val="20000"/>
              </a:spcBef>
              <a:buFont typeface="Wingdings" pitchFamily="2" charset="2"/>
              <a:buChar char="ü"/>
            </a:pPr>
            <a:r>
              <a:rPr lang="en-US" altLang="zh-TW" sz="2400" dirty="0">
                <a:latin typeface="Arial" panose="020B0604020202020204" pitchFamily="34" charset="0"/>
                <a:cs typeface="Arial" panose="020B0604020202020204" pitchFamily="34" charset="0"/>
              </a:rPr>
              <a:t>Bonuses</a:t>
            </a:r>
          </a:p>
          <a:p>
            <a:pPr lvl="1">
              <a:spcBef>
                <a:spcPct val="20000"/>
              </a:spcBef>
              <a:buFont typeface="Wingdings" pitchFamily="2" charset="2"/>
              <a:buChar char="ü"/>
            </a:pPr>
            <a:endParaRPr lang="en-US" altLang="zh-TW" sz="2400" dirty="0">
              <a:latin typeface="Arial" panose="020B0604020202020204" pitchFamily="34" charset="0"/>
              <a:cs typeface="Arial" panose="020B0604020202020204" pitchFamily="34" charset="0"/>
            </a:endParaRPr>
          </a:p>
          <a:p>
            <a:pPr lvl="1">
              <a:spcBef>
                <a:spcPct val="20000"/>
              </a:spcBef>
              <a:buFont typeface="Wingdings" pitchFamily="2" charset="2"/>
              <a:buChar char="ü"/>
            </a:pPr>
            <a:r>
              <a:rPr lang="en-US" altLang="zh-TW" sz="2400" dirty="0">
                <a:latin typeface="Arial" panose="020B0604020202020204" pitchFamily="34" charset="0"/>
                <a:cs typeface="Arial" panose="020B0604020202020204" pitchFamily="34" charset="0"/>
              </a:rPr>
              <a:t>Public stock price</a:t>
            </a:r>
          </a:p>
          <a:p>
            <a:pPr lvl="1">
              <a:spcBef>
                <a:spcPct val="20000"/>
              </a:spcBef>
              <a:buFont typeface="Arial" charset="0"/>
              <a:buChar char="–"/>
            </a:pPr>
            <a:endParaRPr kumimoji="0" lang="zh-TW" altLang="en-US" sz="2400" dirty="0">
              <a:latin typeface="Arial" panose="020B0604020202020204" pitchFamily="34" charset="0"/>
              <a:cs typeface="Arial" panose="020B0604020202020204" pitchFamily="34" charset="0"/>
            </a:endParaRPr>
          </a:p>
        </p:txBody>
      </p:sp>
      <p:sp>
        <p:nvSpPr>
          <p:cNvPr id="7" name="內容版面配置區 4"/>
          <p:cNvSpPr txBox="1">
            <a:spLocks/>
          </p:cNvSpPr>
          <p:nvPr/>
        </p:nvSpPr>
        <p:spPr bwMode="auto">
          <a:xfrm>
            <a:off x="4648200" y="1312242"/>
            <a:ext cx="4038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457200" indent="-457200">
              <a:spcBef>
                <a:spcPct val="20000"/>
              </a:spcBef>
              <a:buClr>
                <a:schemeClr val="accent2"/>
              </a:buClr>
              <a:buSzPct val="80000"/>
              <a:buFont typeface="Wingdings" panose="05000000000000000000" pitchFamily="2" charset="2"/>
              <a:buChar char="l"/>
            </a:pPr>
            <a:r>
              <a:rPr lang="en-US" altLang="zh-TW" sz="2400" dirty="0">
                <a:latin typeface="Arial" panose="020B0604020202020204" pitchFamily="34" charset="0"/>
                <a:cs typeface="Arial" panose="020B0604020202020204" pitchFamily="34" charset="0"/>
              </a:rPr>
              <a:t>CPA firms have economic incentives to perform credible audits.</a:t>
            </a:r>
          </a:p>
          <a:p>
            <a:pPr>
              <a:spcBef>
                <a:spcPct val="20000"/>
              </a:spcBef>
              <a:buFont typeface="Arial" charset="0"/>
              <a:buChar char="•"/>
            </a:pPr>
            <a:endParaRPr lang="en-US" altLang="zh-TW" sz="2400" dirty="0">
              <a:latin typeface="Arial" panose="020B0604020202020204" pitchFamily="34" charset="0"/>
              <a:cs typeface="Arial" panose="020B0604020202020204" pitchFamily="34" charset="0"/>
            </a:endParaRPr>
          </a:p>
          <a:p>
            <a:pPr lvl="1">
              <a:spcBef>
                <a:spcPct val="20000"/>
              </a:spcBef>
              <a:buFont typeface="Wingdings" pitchFamily="2" charset="2"/>
              <a:buChar char="ü"/>
            </a:pPr>
            <a:r>
              <a:rPr lang="en-US" altLang="zh-TW" sz="2400" dirty="0">
                <a:latin typeface="Arial" panose="020B0604020202020204" pitchFamily="34" charset="0"/>
                <a:cs typeface="Arial" panose="020B0604020202020204" pitchFamily="34" charset="0"/>
              </a:rPr>
              <a:t>Reputation</a:t>
            </a:r>
          </a:p>
          <a:p>
            <a:pPr lvl="1">
              <a:spcBef>
                <a:spcPct val="20000"/>
              </a:spcBef>
            </a:pPr>
            <a:endParaRPr lang="en-US" altLang="zh-TW" sz="2400" dirty="0">
              <a:latin typeface="Arial" panose="020B0604020202020204" pitchFamily="34" charset="0"/>
              <a:cs typeface="Arial" panose="020B0604020202020204" pitchFamily="34" charset="0"/>
            </a:endParaRPr>
          </a:p>
          <a:p>
            <a:pPr lvl="1">
              <a:spcBef>
                <a:spcPct val="20000"/>
              </a:spcBef>
              <a:buFont typeface="Wingdings" pitchFamily="2" charset="2"/>
              <a:buChar char="ü"/>
            </a:pPr>
            <a:r>
              <a:rPr lang="en-US" altLang="zh-TW" sz="2400" dirty="0">
                <a:latin typeface="Arial" panose="020B0604020202020204" pitchFamily="34" charset="0"/>
                <a:cs typeface="Arial" panose="020B0604020202020204" pitchFamily="34" charset="0"/>
              </a:rPr>
              <a:t>Lawsuits</a:t>
            </a:r>
          </a:p>
          <a:p>
            <a:pPr lvl="1">
              <a:spcBef>
                <a:spcPct val="20000"/>
              </a:spcBef>
              <a:buFont typeface="Arial" charset="0"/>
              <a:buChar char="–"/>
            </a:pPr>
            <a:endParaRPr kumimoji="0" lang="en-US" altLang="zh-TW" sz="2400" dirty="0">
              <a:latin typeface="Arial" panose="020B0604020202020204" pitchFamily="34" charset="0"/>
              <a:cs typeface="Arial" panose="020B0604020202020204" pitchFamily="34" charset="0"/>
            </a:endParaRPr>
          </a:p>
          <a:p>
            <a:pPr lvl="1">
              <a:spcBef>
                <a:spcPct val="20000"/>
              </a:spcBef>
              <a:buFont typeface="Arial" charset="0"/>
              <a:buChar char="–"/>
            </a:pPr>
            <a:endParaRPr kumimoji="0" lang="zh-TW" altLang="en-US" sz="2400" dirty="0">
              <a:latin typeface="Arial" panose="020B0604020202020204" pitchFamily="34" charset="0"/>
              <a:cs typeface="Arial" panose="020B0604020202020204" pitchFamily="34" charset="0"/>
            </a:endParaRPr>
          </a:p>
        </p:txBody>
      </p:sp>
      <p:sp>
        <p:nvSpPr>
          <p:cNvPr id="8" name="文字方塊 7"/>
          <p:cNvSpPr txBox="1"/>
          <p:nvPr/>
        </p:nvSpPr>
        <p:spPr>
          <a:xfrm>
            <a:off x="8461330" y="627904"/>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429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b="1" dirty="0"/>
              <a:t>Review Philips’ audit report in Appendix B and answer the following questions:</a:t>
            </a:r>
          </a:p>
          <a:p>
            <a:pPr marL="457200" indent="-457200">
              <a:buFont typeface="+mj-lt"/>
              <a:buAutoNum type="arabicPeriod"/>
            </a:pPr>
            <a:r>
              <a:rPr lang="en-US" altLang="zh-TW" dirty="0"/>
              <a:t>Which independent firm provided the audit for Philips?</a:t>
            </a:r>
          </a:p>
          <a:p>
            <a:pPr marL="400050" lvl="1" indent="0">
              <a:buNone/>
            </a:pPr>
            <a:r>
              <a:rPr lang="en-US" altLang="zh-TW" dirty="0">
                <a:solidFill>
                  <a:schemeClr val="accent2">
                    <a:lumMod val="75000"/>
                  </a:schemeClr>
                </a:solidFill>
              </a:rPr>
              <a:t>KPMG Accountants N.V., one of the large international accounting firms, has audited Philips’</a:t>
            </a:r>
            <a:r>
              <a:rPr lang="zh-TW" altLang="en-US" dirty="0">
                <a:solidFill>
                  <a:schemeClr val="accent2">
                    <a:lumMod val="75000"/>
                  </a:schemeClr>
                </a:solidFill>
              </a:rPr>
              <a:t> </a:t>
            </a:r>
            <a:r>
              <a:rPr lang="en-US" altLang="zh-TW" dirty="0">
                <a:solidFill>
                  <a:schemeClr val="accent2">
                    <a:lumMod val="75000"/>
                  </a:schemeClr>
                </a:solidFill>
              </a:rPr>
              <a:t>financial statements for many years.</a:t>
            </a:r>
          </a:p>
        </p:txBody>
      </p:sp>
      <p:sp>
        <p:nvSpPr>
          <p:cNvPr id="5" name="投影片編號版面配置區 4"/>
          <p:cNvSpPr>
            <a:spLocks noGrp="1"/>
          </p:cNvSpPr>
          <p:nvPr>
            <p:ph type="sldNum" sz="quarter" idx="12"/>
          </p:nvPr>
        </p:nvSpPr>
        <p:spPr/>
        <p:txBody>
          <a:bodyPr/>
          <a:lstStyle/>
          <a:p>
            <a:fld id="{DA11386E-2E42-49D8-8C02-8CA978E96E05}" type="slidenum">
              <a:rPr lang="zh-TW" altLang="en-US" smtClean="0"/>
              <a:pPr/>
              <a:t>43</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sp>
        <p:nvSpPr>
          <p:cNvPr id="7" name="文字方塊 6"/>
          <p:cNvSpPr txBox="1"/>
          <p:nvPr/>
        </p:nvSpPr>
        <p:spPr>
          <a:xfrm>
            <a:off x="8461330" y="627904"/>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642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marL="457200" indent="-457200">
              <a:buFont typeface="+mj-lt"/>
              <a:buAutoNum type="arabicPeriod" startAt="2"/>
            </a:pPr>
            <a:r>
              <a:rPr lang="en-US" altLang="zh-TW" dirty="0"/>
              <a:t>Philips has operations in more than 100 countries, over 115,000 employees, and sales of over €24.2 billion. How</a:t>
            </a:r>
            <a:r>
              <a:rPr lang="zh-TW" altLang="en-US" dirty="0"/>
              <a:t> </a:t>
            </a:r>
            <a:r>
              <a:rPr lang="en-US" altLang="zh-TW" dirty="0"/>
              <a:t>long did it take from the end of Philips’ business year until the audit report was issued?</a:t>
            </a:r>
          </a:p>
          <a:p>
            <a:pPr marL="354013" indent="-354013">
              <a:buNone/>
            </a:pPr>
            <a:r>
              <a:rPr lang="en-US" altLang="zh-TW" dirty="0">
                <a:solidFill>
                  <a:srgbClr val="55AADF"/>
                </a:solidFill>
              </a:rPr>
              <a:t>    </a:t>
            </a:r>
            <a:r>
              <a:rPr lang="en-US" altLang="zh-TW" dirty="0">
                <a:solidFill>
                  <a:schemeClr val="accent2">
                    <a:lumMod val="75000"/>
                  </a:schemeClr>
                </a:solidFill>
              </a:rPr>
              <a:t>The date of KPMG’s audit report is February 23, 2016. Philips’ fiscal year ended on December 31,2015. KPMG was able to complete its audit in less than 60 days. Obviously, much audit work was</a:t>
            </a:r>
            <a:r>
              <a:rPr lang="zh-TW" altLang="en-US" dirty="0">
                <a:solidFill>
                  <a:schemeClr val="accent2">
                    <a:lumMod val="75000"/>
                  </a:schemeClr>
                </a:solidFill>
              </a:rPr>
              <a:t> </a:t>
            </a:r>
            <a:r>
              <a:rPr lang="en-US" altLang="zh-TW" dirty="0">
                <a:solidFill>
                  <a:schemeClr val="accent2">
                    <a:lumMod val="75000"/>
                  </a:schemeClr>
                </a:solidFill>
              </a:rPr>
              <a:t>conducted during the year to make this happen.</a:t>
            </a:r>
            <a:endParaRPr lang="en-US" altLang="zh-TW" b="1" dirty="0">
              <a:solidFill>
                <a:schemeClr val="accent2">
                  <a:lumMod val="75000"/>
                </a:schemeClr>
              </a:solidFill>
            </a:endParaRPr>
          </a:p>
        </p:txBody>
      </p:sp>
      <p:sp>
        <p:nvSpPr>
          <p:cNvPr id="5" name="投影片編號版面配置區 4"/>
          <p:cNvSpPr>
            <a:spLocks noGrp="1"/>
          </p:cNvSpPr>
          <p:nvPr>
            <p:ph type="sldNum" sz="quarter" idx="12"/>
          </p:nvPr>
        </p:nvSpPr>
        <p:spPr/>
        <p:txBody>
          <a:bodyPr/>
          <a:lstStyle/>
          <a:p>
            <a:fld id="{DA11386E-2E42-49D8-8C02-8CA978E96E05}" type="slidenum">
              <a:rPr lang="zh-TW" altLang="en-US" smtClean="0"/>
              <a:pPr/>
              <a:t>44</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sp>
        <p:nvSpPr>
          <p:cNvPr id="7" name="文字方塊 6"/>
          <p:cNvSpPr txBox="1"/>
          <p:nvPr/>
        </p:nvSpPr>
        <p:spPr>
          <a:xfrm>
            <a:off x="8461330" y="627904"/>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164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2"/>
          </p:nvPr>
        </p:nvSpPr>
        <p:spPr/>
        <p:txBody>
          <a:bodyPr/>
          <a:lstStyle/>
          <a:p>
            <a:fld id="{DA11386E-2E42-49D8-8C02-8CA978E96E05}" type="slidenum">
              <a:rPr lang="zh-TW" altLang="en-US" smtClean="0"/>
              <a:pPr/>
              <a:t>45</a:t>
            </a:fld>
            <a:endParaRPr lang="zh-TW" altLang="en-US" dirty="0"/>
          </a:p>
        </p:txBody>
      </p:sp>
      <p:sp>
        <p:nvSpPr>
          <p:cNvPr id="2" name="標題 1"/>
          <p:cNvSpPr>
            <a:spLocks noGrp="1"/>
          </p:cNvSpPr>
          <p:nvPr>
            <p:ph type="title"/>
          </p:nvPr>
        </p:nvSpPr>
        <p:spPr/>
        <p:txBody>
          <a:bodyPr/>
          <a:lstStyle/>
          <a:p>
            <a:r>
              <a:rPr lang="en-US" altLang="zh-TW" dirty="0"/>
              <a:t>Fundamental Concepts and Assumptions</a:t>
            </a:r>
            <a:endParaRPr lang="zh-TW" altLang="en-US" dirty="0"/>
          </a:p>
        </p:txBody>
      </p:sp>
      <p:sp>
        <p:nvSpPr>
          <p:cNvPr id="3" name="內容版面配置區 2"/>
          <p:cNvSpPr>
            <a:spLocks noGrp="1"/>
          </p:cNvSpPr>
          <p:nvPr>
            <p:ph idx="1"/>
          </p:nvPr>
        </p:nvSpPr>
        <p:spPr/>
        <p:txBody>
          <a:bodyPr/>
          <a:lstStyle/>
          <a:p>
            <a:pPr marL="0" indent="0">
              <a:buNone/>
            </a:pPr>
            <a:r>
              <a:rPr lang="en-US" altLang="zh-TW" b="1" dirty="0">
                <a:solidFill>
                  <a:srgbClr val="E9A203"/>
                </a:solidFill>
              </a:rPr>
              <a:t>The Separate Entity Concept</a:t>
            </a:r>
            <a:r>
              <a:rPr lang="zh-TW" altLang="en-US" b="1" dirty="0">
                <a:solidFill>
                  <a:srgbClr val="E9A203"/>
                </a:solidFill>
              </a:rPr>
              <a:t>  </a:t>
            </a:r>
            <a:endParaRPr lang="en-US" altLang="zh-TW" b="1" dirty="0">
              <a:solidFill>
                <a:srgbClr val="E9A203"/>
              </a:solidFill>
              <a:latin typeface="微軟正黑體" panose="020B0604030504040204" pitchFamily="34" charset="-120"/>
              <a:ea typeface="微軟正黑體" panose="020B0604030504040204" pitchFamily="34" charset="-120"/>
            </a:endParaRPr>
          </a:p>
          <a:p>
            <a:pPr lvl="1"/>
            <a:r>
              <a:rPr lang="en-US" altLang="zh-TW" dirty="0"/>
              <a:t>An </a:t>
            </a:r>
            <a:r>
              <a:rPr lang="en-US" altLang="zh-TW" b="1" dirty="0">
                <a:solidFill>
                  <a:schemeClr val="accent2">
                    <a:lumMod val="75000"/>
                  </a:schemeClr>
                </a:solidFill>
              </a:rPr>
              <a:t>entity</a:t>
            </a:r>
            <a:r>
              <a:rPr lang="en-US" altLang="zh-TW" dirty="0"/>
              <a:t> is defined as the organizational unit for which accounting records are maintained.</a:t>
            </a:r>
          </a:p>
          <a:p>
            <a:pPr lvl="1"/>
            <a:r>
              <a:rPr lang="en-US" altLang="zh-TW" dirty="0"/>
              <a:t>In the separate entity concept, the activities of an entity are to be separated from those of the individual owners.</a:t>
            </a:r>
            <a:endParaRPr lang="zh-TW" altLang="en-US" dirty="0"/>
          </a:p>
          <a:p>
            <a:endParaRPr lang="zh-TW" altLang="en-US" dirty="0"/>
          </a:p>
        </p:txBody>
      </p:sp>
      <p:sp>
        <p:nvSpPr>
          <p:cNvPr id="9" name="矩形 8"/>
          <p:cNvSpPr/>
          <p:nvPr/>
        </p:nvSpPr>
        <p:spPr>
          <a:xfrm>
            <a:off x="4922588" y="93246"/>
            <a:ext cx="4221412" cy="338554"/>
          </a:xfrm>
          <a:prstGeom prst="rect">
            <a:avLst/>
          </a:prstGeom>
        </p:spPr>
        <p:txBody>
          <a:bodyPr wrap="none">
            <a:spAutoFit/>
          </a:bodyPr>
          <a:lstStyle/>
          <a:p>
            <a:pPr marL="0" indent="0">
              <a:buNone/>
            </a:pPr>
            <a:r>
              <a:rPr lang="en-US" altLang="zh-TW" sz="1600" b="1" dirty="0">
                <a:latin typeface="Arial" panose="020B0604020202020204" pitchFamily="34" charset="0"/>
                <a:ea typeface="Arial Unicode MS" panose="020B0604020202020204" pitchFamily="34" charset="-120"/>
                <a:cs typeface="Arial" panose="020B0604020202020204" pitchFamily="34" charset="0"/>
              </a:rPr>
              <a:t>Fundamental Concepts and Assumptions</a:t>
            </a:r>
          </a:p>
        </p:txBody>
      </p:sp>
      <p:sp>
        <p:nvSpPr>
          <p:cNvPr id="10" name="文字方塊 9"/>
          <p:cNvSpPr txBox="1"/>
          <p:nvPr/>
        </p:nvSpPr>
        <p:spPr>
          <a:xfrm>
            <a:off x="8448973" y="793864"/>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LO7</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420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9A203"/>
                </a:solidFill>
              </a:rPr>
              <a:t>The Time-Period Assumption</a:t>
            </a:r>
            <a:r>
              <a:rPr lang="zh-TW" altLang="en-US" b="1" dirty="0">
                <a:solidFill>
                  <a:srgbClr val="E9A203"/>
                </a:solidFill>
              </a:rPr>
              <a:t>  </a:t>
            </a:r>
            <a:endParaRPr lang="en-US" altLang="zh-TW" b="1" dirty="0">
              <a:solidFill>
                <a:srgbClr val="E9A203"/>
              </a:solidFill>
              <a:latin typeface="微軟正黑體" panose="020B0604030504040204" pitchFamily="34" charset="-120"/>
              <a:ea typeface="微軟正黑體" panose="020B0604030504040204" pitchFamily="34" charset="-120"/>
            </a:endParaRPr>
          </a:p>
          <a:p>
            <a:pPr lvl="1"/>
            <a:r>
              <a:rPr lang="en-US" altLang="zh-TW" dirty="0"/>
              <a:t>The idea used to report the results of activities over a standard time period, which is usually monthly, quarterly, or annually.</a:t>
            </a:r>
          </a:p>
          <a:p>
            <a:pPr lvl="1"/>
            <a:r>
              <a:rPr lang="en-US" altLang="zh-TW" dirty="0"/>
              <a:t>With the time-period assumption, financial statements can be periodically prepared whereby investors and creditors can be informed of performance of the business.</a:t>
            </a:r>
          </a:p>
          <a:p>
            <a:endParaRPr lang="zh-TW" altLang="en-US" dirty="0"/>
          </a:p>
        </p:txBody>
      </p:sp>
      <p:sp>
        <p:nvSpPr>
          <p:cNvPr id="5" name="投影片編號版面配置區 4"/>
          <p:cNvSpPr>
            <a:spLocks noGrp="1"/>
          </p:cNvSpPr>
          <p:nvPr>
            <p:ph type="sldNum" sz="quarter" idx="12"/>
          </p:nvPr>
        </p:nvSpPr>
        <p:spPr/>
        <p:txBody>
          <a:bodyPr/>
          <a:lstStyle/>
          <a:p>
            <a:fld id="{DA11386E-2E42-49D8-8C02-8CA978E96E05}" type="slidenum">
              <a:rPr lang="zh-TW" altLang="en-US" smtClean="0"/>
              <a:pPr/>
              <a:t>46</a:t>
            </a:fld>
            <a:endParaRPr lang="zh-TW" altLang="en-US" dirty="0"/>
          </a:p>
        </p:txBody>
      </p:sp>
      <p:sp>
        <p:nvSpPr>
          <p:cNvPr id="2" name="標題 1"/>
          <p:cNvSpPr>
            <a:spLocks noGrp="1"/>
          </p:cNvSpPr>
          <p:nvPr>
            <p:ph type="title"/>
          </p:nvPr>
        </p:nvSpPr>
        <p:spPr/>
        <p:txBody>
          <a:bodyPr/>
          <a:lstStyle/>
          <a:p>
            <a:r>
              <a:rPr lang="en-US" altLang="zh-TW" dirty="0"/>
              <a:t>Fundamental Concepts and Assumptions</a:t>
            </a:r>
            <a:endParaRPr lang="zh-TW" altLang="en-US" dirty="0"/>
          </a:p>
        </p:txBody>
      </p:sp>
      <p:sp>
        <p:nvSpPr>
          <p:cNvPr id="6" name="文字方塊 5"/>
          <p:cNvSpPr txBox="1"/>
          <p:nvPr/>
        </p:nvSpPr>
        <p:spPr>
          <a:xfrm>
            <a:off x="8461330" y="58791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LO7</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201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9A203"/>
                </a:solidFill>
              </a:rPr>
              <a:t>The Assumption of Arm’s-Length Transactions             </a:t>
            </a:r>
            <a:r>
              <a:rPr lang="zh-TW" altLang="en-US" b="1" dirty="0">
                <a:solidFill>
                  <a:srgbClr val="E9A203"/>
                </a:solidFill>
              </a:rPr>
              <a:t> </a:t>
            </a:r>
            <a:endParaRPr lang="en-US" altLang="zh-TW" b="1" dirty="0">
              <a:solidFill>
                <a:srgbClr val="E9A203"/>
              </a:solidFill>
              <a:latin typeface="微軟正黑體" panose="020B0604030504040204" pitchFamily="34" charset="-120"/>
              <a:ea typeface="微軟正黑體" panose="020B0604030504040204" pitchFamily="34" charset="-120"/>
            </a:endParaRPr>
          </a:p>
          <a:p>
            <a:pPr lvl="1"/>
            <a:r>
              <a:rPr lang="en-US" altLang="zh-TW" dirty="0"/>
              <a:t>Business dealings between independent and rational parties who are looking out for their own interests.</a:t>
            </a:r>
          </a:p>
          <a:p>
            <a:pPr marL="0" indent="0">
              <a:buNone/>
            </a:pPr>
            <a:r>
              <a:rPr lang="en-US" altLang="zh-TW" b="1" dirty="0">
                <a:solidFill>
                  <a:srgbClr val="E9A203"/>
                </a:solidFill>
                <a:ea typeface="新細明體" charset="-120"/>
              </a:rPr>
              <a:t>The Cost Principle</a:t>
            </a:r>
            <a:r>
              <a:rPr lang="zh-TW" altLang="en-US" b="1" dirty="0">
                <a:solidFill>
                  <a:srgbClr val="E9A203"/>
                </a:solidFill>
                <a:ea typeface="新細明體" charset="-120"/>
              </a:rPr>
              <a:t>  </a:t>
            </a:r>
            <a:endParaRPr lang="en-US" altLang="zh-TW" b="1" dirty="0">
              <a:solidFill>
                <a:srgbClr val="E9A203"/>
              </a:solidFill>
              <a:latin typeface="微軟正黑體" panose="020B0604030504040204" pitchFamily="34" charset="-120"/>
              <a:ea typeface="微軟正黑體" panose="020B0604030504040204" pitchFamily="34" charset="-120"/>
            </a:endParaRPr>
          </a:p>
          <a:p>
            <a:pPr lvl="1"/>
            <a:r>
              <a:rPr lang="en-US" altLang="zh-TW" dirty="0">
                <a:ea typeface="新細明體" charset="-120"/>
              </a:rPr>
              <a:t>The idea that transactions are recorded at their </a:t>
            </a:r>
            <a:r>
              <a:rPr lang="en-US" altLang="zh-TW" b="1" dirty="0">
                <a:solidFill>
                  <a:schemeClr val="accent2">
                    <a:lumMod val="75000"/>
                  </a:schemeClr>
                </a:solidFill>
                <a:ea typeface="新細明體" charset="-120"/>
              </a:rPr>
              <a:t>historical costs </a:t>
            </a:r>
            <a:r>
              <a:rPr lang="en-US" altLang="zh-TW" dirty="0">
                <a:ea typeface="新細明體" charset="-120"/>
              </a:rPr>
              <a:t>or exchange prices at the transaction date.</a:t>
            </a:r>
          </a:p>
          <a:p>
            <a:endParaRPr lang="en-US" altLang="zh-TW" dirty="0"/>
          </a:p>
        </p:txBody>
      </p:sp>
      <p:sp>
        <p:nvSpPr>
          <p:cNvPr id="5" name="投影片編號版面配置區 4"/>
          <p:cNvSpPr>
            <a:spLocks noGrp="1"/>
          </p:cNvSpPr>
          <p:nvPr>
            <p:ph type="sldNum" sz="quarter" idx="12"/>
          </p:nvPr>
        </p:nvSpPr>
        <p:spPr/>
        <p:txBody>
          <a:bodyPr/>
          <a:lstStyle/>
          <a:p>
            <a:fld id="{DA11386E-2E42-49D8-8C02-8CA978E96E05}" type="slidenum">
              <a:rPr lang="zh-TW" altLang="en-US" smtClean="0"/>
              <a:pPr/>
              <a:t>47</a:t>
            </a:fld>
            <a:endParaRPr lang="zh-TW" altLang="en-US" dirty="0"/>
          </a:p>
        </p:txBody>
      </p:sp>
      <p:sp>
        <p:nvSpPr>
          <p:cNvPr id="2" name="標題 1"/>
          <p:cNvSpPr>
            <a:spLocks noGrp="1"/>
          </p:cNvSpPr>
          <p:nvPr>
            <p:ph type="title"/>
          </p:nvPr>
        </p:nvSpPr>
        <p:spPr/>
        <p:txBody>
          <a:bodyPr/>
          <a:lstStyle/>
          <a:p>
            <a:r>
              <a:rPr lang="en-US" altLang="zh-TW" dirty="0"/>
              <a:t>Fundamental Concepts and Assumptions</a:t>
            </a:r>
            <a:endParaRPr lang="zh-TW" altLang="en-US" dirty="0"/>
          </a:p>
        </p:txBody>
      </p:sp>
      <p:sp>
        <p:nvSpPr>
          <p:cNvPr id="6" name="文字方塊 5"/>
          <p:cNvSpPr txBox="1"/>
          <p:nvPr/>
        </p:nvSpPr>
        <p:spPr>
          <a:xfrm>
            <a:off x="8461330" y="58791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LO7</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9682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9A203"/>
                </a:solidFill>
              </a:rPr>
              <a:t>The Fair Value Principle</a:t>
            </a:r>
            <a:r>
              <a:rPr lang="zh-TW" altLang="en-US" b="1" dirty="0">
                <a:solidFill>
                  <a:srgbClr val="E9A203"/>
                </a:solidFill>
              </a:rPr>
              <a:t>  </a:t>
            </a:r>
            <a:endParaRPr lang="en-US" altLang="zh-TW" b="1" dirty="0">
              <a:solidFill>
                <a:srgbClr val="E9A203"/>
              </a:solidFill>
              <a:latin typeface="微軟正黑體" panose="020B0604030504040204" pitchFamily="34" charset="-120"/>
              <a:ea typeface="微軟正黑體" panose="020B0604030504040204" pitchFamily="34" charset="-120"/>
            </a:endParaRPr>
          </a:p>
          <a:p>
            <a:pPr lvl="1"/>
            <a:r>
              <a:rPr lang="en-US" altLang="zh-TW" dirty="0"/>
              <a:t>The idea that assets and liabilities be measured at </a:t>
            </a:r>
            <a:r>
              <a:rPr lang="en-US" altLang="zh-TW" b="1" dirty="0">
                <a:solidFill>
                  <a:schemeClr val="accent2">
                    <a:lumMod val="75000"/>
                  </a:schemeClr>
                </a:solidFill>
              </a:rPr>
              <a:t>fair value</a:t>
            </a:r>
            <a:r>
              <a:rPr lang="en-US" altLang="zh-TW" dirty="0"/>
              <a:t> so that the relevance of accounting information can be improved.</a:t>
            </a:r>
          </a:p>
          <a:p>
            <a:pPr lvl="1"/>
            <a:r>
              <a:rPr lang="en-US" altLang="zh-TW" dirty="0"/>
              <a:t>In some instances, IFRS allows companies to choose</a:t>
            </a:r>
            <a:r>
              <a:rPr lang="zh-TW" altLang="en-US" dirty="0"/>
              <a:t> </a:t>
            </a:r>
            <a:r>
              <a:rPr lang="en-US" altLang="zh-TW" dirty="0"/>
              <a:t>either historical cost or fair value approach (such as fixed asset valuation).</a:t>
            </a:r>
            <a:endParaRPr lang="zh-TW" altLang="en-US" dirty="0"/>
          </a:p>
        </p:txBody>
      </p:sp>
      <p:sp>
        <p:nvSpPr>
          <p:cNvPr id="5" name="投影片編號版面配置區 4"/>
          <p:cNvSpPr>
            <a:spLocks noGrp="1"/>
          </p:cNvSpPr>
          <p:nvPr>
            <p:ph type="sldNum" sz="quarter" idx="12"/>
          </p:nvPr>
        </p:nvSpPr>
        <p:spPr/>
        <p:txBody>
          <a:bodyPr/>
          <a:lstStyle/>
          <a:p>
            <a:fld id="{DA11386E-2E42-49D8-8C02-8CA978E96E05}" type="slidenum">
              <a:rPr lang="zh-TW" altLang="en-US" smtClean="0"/>
              <a:pPr/>
              <a:t>48</a:t>
            </a:fld>
            <a:endParaRPr lang="zh-TW" altLang="en-US" dirty="0"/>
          </a:p>
        </p:txBody>
      </p:sp>
      <p:sp>
        <p:nvSpPr>
          <p:cNvPr id="2" name="標題 1"/>
          <p:cNvSpPr>
            <a:spLocks noGrp="1"/>
          </p:cNvSpPr>
          <p:nvPr>
            <p:ph type="title"/>
          </p:nvPr>
        </p:nvSpPr>
        <p:spPr/>
        <p:txBody>
          <a:bodyPr/>
          <a:lstStyle/>
          <a:p>
            <a:r>
              <a:rPr lang="en-US" altLang="zh-TW" dirty="0"/>
              <a:t>Fundamental Concepts and Assumptions</a:t>
            </a:r>
            <a:endParaRPr lang="zh-TW" altLang="en-US" dirty="0"/>
          </a:p>
        </p:txBody>
      </p:sp>
      <p:sp>
        <p:nvSpPr>
          <p:cNvPr id="7" name="文字方塊 6"/>
          <p:cNvSpPr txBox="1"/>
          <p:nvPr/>
        </p:nvSpPr>
        <p:spPr>
          <a:xfrm>
            <a:off x="8461330" y="58791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LO7</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330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9A203"/>
                </a:solidFill>
              </a:rPr>
              <a:t>The Monetary Measurement Concept</a:t>
            </a:r>
            <a:r>
              <a:rPr lang="zh-TW" altLang="en-US" b="1" dirty="0">
                <a:solidFill>
                  <a:srgbClr val="E9A203"/>
                </a:solidFill>
              </a:rPr>
              <a:t>  </a:t>
            </a:r>
            <a:endParaRPr lang="en-US" altLang="zh-TW" b="1" dirty="0">
              <a:solidFill>
                <a:srgbClr val="E9A203"/>
              </a:solidFill>
              <a:latin typeface="微軟正黑體" panose="020B0604030504040204" pitchFamily="34" charset="-120"/>
              <a:ea typeface="微軟正黑體" panose="020B0604030504040204" pitchFamily="34" charset="-120"/>
            </a:endParaRPr>
          </a:p>
          <a:p>
            <a:pPr marL="0" indent="0">
              <a:buNone/>
            </a:pPr>
            <a:r>
              <a:rPr lang="en-US" altLang="zh-TW" dirty="0"/>
              <a:t>The idea that</a:t>
            </a:r>
          </a:p>
          <a:p>
            <a:pPr lvl="1"/>
            <a:r>
              <a:rPr lang="en-US" altLang="zh-TW" dirty="0"/>
              <a:t>Money is the accounting unit of measurement.</a:t>
            </a:r>
          </a:p>
          <a:p>
            <a:pPr lvl="1"/>
            <a:r>
              <a:rPr lang="en-US" altLang="zh-TW" dirty="0"/>
              <a:t>Only economic activities measurable in monetary terms are included in the accounting model.</a:t>
            </a:r>
            <a:endParaRPr lang="en-US" altLang="zh-TW" dirty="0">
              <a:ea typeface="新細明體" charset="-120"/>
            </a:endParaRPr>
          </a:p>
          <a:p>
            <a:endParaRPr lang="zh-TW" altLang="en-US" dirty="0"/>
          </a:p>
        </p:txBody>
      </p:sp>
      <p:sp>
        <p:nvSpPr>
          <p:cNvPr id="5" name="投影片編號版面配置區 4"/>
          <p:cNvSpPr>
            <a:spLocks noGrp="1"/>
          </p:cNvSpPr>
          <p:nvPr>
            <p:ph type="sldNum" sz="quarter" idx="12"/>
          </p:nvPr>
        </p:nvSpPr>
        <p:spPr/>
        <p:txBody>
          <a:bodyPr/>
          <a:lstStyle/>
          <a:p>
            <a:fld id="{DA11386E-2E42-49D8-8C02-8CA978E96E05}" type="slidenum">
              <a:rPr lang="zh-TW" altLang="en-US" smtClean="0"/>
              <a:pPr/>
              <a:t>49</a:t>
            </a:fld>
            <a:endParaRPr lang="zh-TW" altLang="en-US" dirty="0"/>
          </a:p>
        </p:txBody>
      </p:sp>
      <p:sp>
        <p:nvSpPr>
          <p:cNvPr id="2" name="標題 1"/>
          <p:cNvSpPr>
            <a:spLocks noGrp="1"/>
          </p:cNvSpPr>
          <p:nvPr>
            <p:ph type="title"/>
          </p:nvPr>
        </p:nvSpPr>
        <p:spPr/>
        <p:txBody>
          <a:bodyPr/>
          <a:lstStyle/>
          <a:p>
            <a:r>
              <a:rPr lang="en-US" altLang="zh-TW" dirty="0"/>
              <a:t>Fundamental Concepts and Assumptions</a:t>
            </a:r>
            <a:endParaRPr lang="zh-TW" altLang="en-US" dirty="0"/>
          </a:p>
        </p:txBody>
      </p:sp>
      <p:sp>
        <p:nvSpPr>
          <p:cNvPr id="7" name="文字方塊 6"/>
          <p:cNvSpPr txBox="1"/>
          <p:nvPr/>
        </p:nvSpPr>
        <p:spPr>
          <a:xfrm>
            <a:off x="8461330" y="58791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LO7</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543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9A203"/>
                </a:solidFill>
              </a:rPr>
              <a:t>Liabilities</a:t>
            </a:r>
            <a:r>
              <a:rPr lang="zh-TW" altLang="en-US" b="1" dirty="0">
                <a:solidFill>
                  <a:srgbClr val="E9A203"/>
                </a:solidFill>
              </a:rPr>
              <a:t>  </a:t>
            </a:r>
            <a:endParaRPr lang="en-US" altLang="zh-TW" b="1" dirty="0">
              <a:solidFill>
                <a:srgbClr val="E9A203"/>
              </a:solidFill>
              <a:latin typeface="微軟正黑體" panose="020B0604030504040204" pitchFamily="34" charset="-120"/>
              <a:ea typeface="微軟正黑體" panose="020B0604030504040204" pitchFamily="34" charset="-120"/>
            </a:endParaRPr>
          </a:p>
          <a:p>
            <a:pPr lvl="1"/>
            <a:r>
              <a:rPr lang="en-US" altLang="zh-TW" dirty="0"/>
              <a:t>A present obligation of the entity arising from past events.</a:t>
            </a:r>
          </a:p>
          <a:p>
            <a:pPr lvl="1"/>
            <a:r>
              <a:rPr lang="en-US" altLang="zh-TW" dirty="0"/>
              <a:t>The settlement of which is expected to result in an outflow from the entity of resources embodying economic benefits.</a:t>
            </a:r>
          </a:p>
        </p:txBody>
      </p:sp>
      <p:sp>
        <p:nvSpPr>
          <p:cNvPr id="5" name="投影片編號版面配置區 4"/>
          <p:cNvSpPr>
            <a:spLocks noGrp="1"/>
          </p:cNvSpPr>
          <p:nvPr>
            <p:ph type="sldNum" sz="quarter" idx="12"/>
          </p:nvPr>
        </p:nvSpPr>
        <p:spPr/>
        <p:txBody>
          <a:bodyPr/>
          <a:lstStyle/>
          <a:p>
            <a:fld id="{DA11386E-2E42-49D8-8C02-8CA978E96E05}" type="slidenum">
              <a:rPr lang="zh-TW" altLang="en-US" smtClean="0"/>
              <a:pPr/>
              <a:t>5</a:t>
            </a:fld>
            <a:endParaRPr lang="zh-TW" altLang="en-US" dirty="0"/>
          </a:p>
        </p:txBody>
      </p:sp>
      <p:sp>
        <p:nvSpPr>
          <p:cNvPr id="2" name="標題 1"/>
          <p:cNvSpPr>
            <a:spLocks noGrp="1"/>
          </p:cNvSpPr>
          <p:nvPr>
            <p:ph type="title"/>
          </p:nvPr>
        </p:nvSpPr>
        <p:spPr/>
        <p:txBody>
          <a:bodyPr/>
          <a:lstStyle/>
          <a:p>
            <a:r>
              <a:rPr lang="en-US" altLang="zh-TW"/>
              <a:t>Components of a Balance Sheet</a:t>
            </a:r>
            <a:endParaRPr lang="zh-TW" altLang="en-US" dirty="0"/>
          </a:p>
        </p:txBody>
      </p:sp>
      <p:sp>
        <p:nvSpPr>
          <p:cNvPr id="6" name="文字方塊 5"/>
          <p:cNvSpPr txBox="1"/>
          <p:nvPr/>
        </p:nvSpPr>
        <p:spPr>
          <a:xfrm>
            <a:off x="8448973" y="61554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949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9A203"/>
                </a:solidFill>
              </a:rPr>
              <a:t>The Going Concern Assumption</a:t>
            </a:r>
            <a:r>
              <a:rPr lang="zh-TW" altLang="en-US" b="1" dirty="0">
                <a:solidFill>
                  <a:srgbClr val="E9A203"/>
                </a:solidFill>
              </a:rPr>
              <a:t>  </a:t>
            </a:r>
            <a:endParaRPr lang="en-US" altLang="zh-TW" b="1" dirty="0">
              <a:solidFill>
                <a:srgbClr val="E9A203"/>
              </a:solidFill>
              <a:latin typeface="微軟正黑體" panose="020B0604030504040204" pitchFamily="34" charset="-120"/>
              <a:ea typeface="微軟正黑體" panose="020B0604030504040204" pitchFamily="34" charset="-120"/>
            </a:endParaRPr>
          </a:p>
          <a:p>
            <a:pPr lvl="1"/>
            <a:r>
              <a:rPr lang="en-US" altLang="zh-TW" dirty="0"/>
              <a:t>The idea that an accounting entity will have a continuing existence for the foreseeable future.</a:t>
            </a:r>
          </a:p>
          <a:p>
            <a:pPr lvl="1"/>
            <a:r>
              <a:rPr lang="en-US" altLang="zh-TW" dirty="0"/>
              <a:t>Allows the accountant to record assets at what they are worth to a company in normal use, rather than what they would sell for in a liquidation sale.</a:t>
            </a:r>
            <a:endParaRPr lang="zh-TW" altLang="en-US" dirty="0"/>
          </a:p>
        </p:txBody>
      </p:sp>
      <p:sp>
        <p:nvSpPr>
          <p:cNvPr id="5" name="投影片編號版面配置區 4"/>
          <p:cNvSpPr>
            <a:spLocks noGrp="1"/>
          </p:cNvSpPr>
          <p:nvPr>
            <p:ph type="sldNum" sz="quarter" idx="12"/>
          </p:nvPr>
        </p:nvSpPr>
        <p:spPr/>
        <p:txBody>
          <a:bodyPr/>
          <a:lstStyle/>
          <a:p>
            <a:fld id="{DA11386E-2E42-49D8-8C02-8CA978E96E05}" type="slidenum">
              <a:rPr lang="zh-TW" altLang="en-US" smtClean="0"/>
              <a:pPr/>
              <a:t>50</a:t>
            </a:fld>
            <a:endParaRPr lang="zh-TW" altLang="en-US" dirty="0"/>
          </a:p>
        </p:txBody>
      </p:sp>
      <p:sp>
        <p:nvSpPr>
          <p:cNvPr id="2" name="標題 1"/>
          <p:cNvSpPr>
            <a:spLocks noGrp="1"/>
          </p:cNvSpPr>
          <p:nvPr>
            <p:ph type="title"/>
          </p:nvPr>
        </p:nvSpPr>
        <p:spPr/>
        <p:txBody>
          <a:bodyPr/>
          <a:lstStyle/>
          <a:p>
            <a:r>
              <a:rPr lang="en-US" altLang="zh-TW" dirty="0"/>
              <a:t>Fundamental Concepts and Assumptions</a:t>
            </a:r>
            <a:endParaRPr lang="zh-TW" altLang="en-US" dirty="0"/>
          </a:p>
        </p:txBody>
      </p:sp>
      <p:sp>
        <p:nvSpPr>
          <p:cNvPr id="6" name="文字方塊 5"/>
          <p:cNvSpPr txBox="1"/>
          <p:nvPr/>
        </p:nvSpPr>
        <p:spPr>
          <a:xfrm>
            <a:off x="8461330" y="58791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LO7</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8034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9A203"/>
                </a:solidFill>
              </a:rPr>
              <a:t>Liabilities</a:t>
            </a:r>
            <a:r>
              <a:rPr lang="zh-TW" altLang="en-US" b="1" dirty="0">
                <a:solidFill>
                  <a:srgbClr val="E9A203"/>
                </a:solidFill>
              </a:rPr>
              <a:t>  </a:t>
            </a:r>
            <a:endParaRPr lang="en-US" altLang="zh-TW" b="1" dirty="0">
              <a:solidFill>
                <a:srgbClr val="E9A203"/>
              </a:solidFill>
              <a:latin typeface="微軟正黑體" panose="020B0604030504040204" pitchFamily="34" charset="-120"/>
              <a:ea typeface="微軟正黑體" panose="020B0604030504040204" pitchFamily="34" charset="-120"/>
            </a:endParaRPr>
          </a:p>
        </p:txBody>
      </p:sp>
      <p:sp>
        <p:nvSpPr>
          <p:cNvPr id="7" name="投影片編號版面配置區 6"/>
          <p:cNvSpPr>
            <a:spLocks noGrp="1"/>
          </p:cNvSpPr>
          <p:nvPr>
            <p:ph type="sldNum" sz="quarter" idx="12"/>
          </p:nvPr>
        </p:nvSpPr>
        <p:spPr/>
        <p:txBody>
          <a:bodyPr/>
          <a:lstStyle/>
          <a:p>
            <a:fld id="{DA11386E-2E42-49D8-8C02-8CA978E96E05}" type="slidenum">
              <a:rPr lang="zh-TW" altLang="en-US" smtClean="0"/>
              <a:pPr/>
              <a:t>6</a:t>
            </a:fld>
            <a:endParaRPr lang="zh-TW" altLang="en-US" dirty="0"/>
          </a:p>
        </p:txBody>
      </p:sp>
      <p:sp>
        <p:nvSpPr>
          <p:cNvPr id="2" name="標題 1"/>
          <p:cNvSpPr>
            <a:spLocks noGrp="1"/>
          </p:cNvSpPr>
          <p:nvPr>
            <p:ph type="title"/>
          </p:nvPr>
        </p:nvSpPr>
        <p:spPr/>
        <p:txBody>
          <a:bodyPr/>
          <a:lstStyle/>
          <a:p>
            <a:r>
              <a:rPr lang="en-US" altLang="zh-TW"/>
              <a:t>Components of a Balance Sheet</a:t>
            </a:r>
            <a:endParaRPr lang="zh-TW" altLang="en-US" dirty="0"/>
          </a:p>
        </p:txBody>
      </p:sp>
      <p:sp>
        <p:nvSpPr>
          <p:cNvPr id="8" name="文字方塊 7"/>
          <p:cNvSpPr txBox="1"/>
          <p:nvPr/>
        </p:nvSpPr>
        <p:spPr>
          <a:xfrm>
            <a:off x="623824" y="5411701"/>
            <a:ext cx="126188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2.2</a:t>
            </a:r>
            <a:endParaRPr lang="zh-TW" altLang="en-US" dirty="0">
              <a:latin typeface="Arial" panose="020B0604020202020204" pitchFamily="34" charset="0"/>
              <a:cs typeface="Arial" panose="020B0604020202020204" pitchFamily="34" charset="0"/>
            </a:endParaRPr>
          </a:p>
        </p:txBody>
      </p:sp>
      <p:pic>
        <p:nvPicPr>
          <p:cNvPr id="4" name="圖片 3"/>
          <p:cNvPicPr>
            <a:picLocks noChangeAspect="1"/>
          </p:cNvPicPr>
          <p:nvPr/>
        </p:nvPicPr>
        <p:blipFill>
          <a:blip r:embed="rId3"/>
          <a:stretch>
            <a:fillRect/>
          </a:stretch>
        </p:blipFill>
        <p:spPr>
          <a:xfrm>
            <a:off x="1067339" y="2214124"/>
            <a:ext cx="7248525" cy="3000375"/>
          </a:xfrm>
          <a:prstGeom prst="rect">
            <a:avLst/>
          </a:prstGeom>
          <a:ln>
            <a:solidFill>
              <a:schemeClr val="bg1">
                <a:lumMod val="65000"/>
              </a:schemeClr>
            </a:solidFill>
          </a:ln>
        </p:spPr>
      </p:pic>
      <p:sp>
        <p:nvSpPr>
          <p:cNvPr id="9" name="文字方塊 8"/>
          <p:cNvSpPr txBox="1"/>
          <p:nvPr/>
        </p:nvSpPr>
        <p:spPr>
          <a:xfrm>
            <a:off x="8448973" y="61554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033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55601" y="1329248"/>
            <a:ext cx="8415866" cy="4712230"/>
          </a:xfrm>
        </p:spPr>
        <p:txBody>
          <a:bodyPr/>
          <a:lstStyle/>
          <a:p>
            <a:pPr marL="0" indent="0">
              <a:buNone/>
            </a:pPr>
            <a:r>
              <a:rPr lang="en-US" altLang="zh-TW" b="1" dirty="0">
                <a:solidFill>
                  <a:srgbClr val="E9A203"/>
                </a:solidFill>
              </a:rPr>
              <a:t>Equity</a:t>
            </a:r>
            <a:r>
              <a:rPr lang="zh-TW" altLang="en-US" b="1" dirty="0">
                <a:solidFill>
                  <a:srgbClr val="E9A203"/>
                </a:solidFill>
              </a:rPr>
              <a:t>  </a:t>
            </a:r>
            <a:endParaRPr lang="en-US" altLang="zh-TW" b="1" dirty="0">
              <a:solidFill>
                <a:srgbClr val="E9A203"/>
              </a:solidFill>
              <a:latin typeface="微軟正黑體" panose="020B0604030504040204" pitchFamily="34" charset="-120"/>
              <a:ea typeface="微軟正黑體" panose="020B0604030504040204" pitchFamily="34" charset="-120"/>
            </a:endParaRPr>
          </a:p>
          <a:p>
            <a:pPr lvl="1"/>
            <a:r>
              <a:rPr lang="en-US" altLang="zh-TW" dirty="0"/>
              <a:t>The residual interest in the assets of the entity after deducting all its liabilities.</a:t>
            </a:r>
          </a:p>
          <a:p>
            <a:pPr lvl="1"/>
            <a:r>
              <a:rPr lang="en-US" altLang="zh-TW" dirty="0"/>
              <a:t>It represents the </a:t>
            </a:r>
            <a:r>
              <a:rPr lang="en-US" altLang="zh-TW" b="1" dirty="0">
                <a:solidFill>
                  <a:srgbClr val="FF0000"/>
                </a:solidFill>
              </a:rPr>
              <a:t>net assets </a:t>
            </a:r>
            <a:r>
              <a:rPr lang="en-US" altLang="zh-TW" dirty="0"/>
              <a:t>(Total Assets – Total Liabilities) available after all obligations have been satisfied.</a:t>
            </a:r>
          </a:p>
        </p:txBody>
      </p:sp>
      <p:sp>
        <p:nvSpPr>
          <p:cNvPr id="6" name="投影片編號版面配置區 5"/>
          <p:cNvSpPr>
            <a:spLocks noGrp="1"/>
          </p:cNvSpPr>
          <p:nvPr>
            <p:ph type="sldNum" sz="quarter" idx="12"/>
          </p:nvPr>
        </p:nvSpPr>
        <p:spPr/>
        <p:txBody>
          <a:bodyPr/>
          <a:lstStyle/>
          <a:p>
            <a:fld id="{DA11386E-2E42-49D8-8C02-8CA978E96E05}" type="slidenum">
              <a:rPr lang="zh-TW" altLang="en-US" smtClean="0"/>
              <a:pPr/>
              <a:t>7</a:t>
            </a:fld>
            <a:endParaRPr lang="zh-TW" altLang="en-US" dirty="0"/>
          </a:p>
        </p:txBody>
      </p:sp>
      <p:sp>
        <p:nvSpPr>
          <p:cNvPr id="2" name="標題 1"/>
          <p:cNvSpPr>
            <a:spLocks noGrp="1"/>
          </p:cNvSpPr>
          <p:nvPr>
            <p:ph type="title"/>
          </p:nvPr>
        </p:nvSpPr>
        <p:spPr/>
        <p:txBody>
          <a:bodyPr/>
          <a:lstStyle/>
          <a:p>
            <a:r>
              <a:rPr lang="en-US" altLang="zh-TW"/>
              <a:t>Components of a Balance Sheet</a:t>
            </a:r>
            <a:endParaRPr lang="zh-TW" altLang="en-US" dirty="0"/>
          </a:p>
        </p:txBody>
      </p:sp>
      <p:sp>
        <p:nvSpPr>
          <p:cNvPr id="8" name="文字方塊 7"/>
          <p:cNvSpPr txBox="1"/>
          <p:nvPr/>
        </p:nvSpPr>
        <p:spPr>
          <a:xfrm>
            <a:off x="355601" y="5982471"/>
            <a:ext cx="126188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2.3</a:t>
            </a:r>
            <a:endParaRPr lang="zh-TW" altLang="en-US" dirty="0">
              <a:latin typeface="Arial" panose="020B0604020202020204" pitchFamily="34" charset="0"/>
              <a:cs typeface="Arial" panose="020B0604020202020204" pitchFamily="34" charset="0"/>
            </a:endParaRPr>
          </a:p>
        </p:txBody>
      </p:sp>
      <p:pic>
        <p:nvPicPr>
          <p:cNvPr id="4" name="圖片 3"/>
          <p:cNvPicPr>
            <a:picLocks noChangeAspect="1"/>
          </p:cNvPicPr>
          <p:nvPr/>
        </p:nvPicPr>
        <p:blipFill>
          <a:blip r:embed="rId2"/>
          <a:stretch>
            <a:fillRect/>
          </a:stretch>
        </p:blipFill>
        <p:spPr>
          <a:xfrm>
            <a:off x="1617485" y="4103903"/>
            <a:ext cx="7248525" cy="2247900"/>
          </a:xfrm>
          <a:prstGeom prst="rect">
            <a:avLst/>
          </a:prstGeom>
          <a:ln>
            <a:solidFill>
              <a:schemeClr val="bg1">
                <a:lumMod val="65000"/>
              </a:schemeClr>
            </a:solidFill>
          </a:ln>
        </p:spPr>
      </p:pic>
      <p:sp>
        <p:nvSpPr>
          <p:cNvPr id="7" name="文字方塊 6"/>
          <p:cNvSpPr txBox="1"/>
          <p:nvPr/>
        </p:nvSpPr>
        <p:spPr>
          <a:xfrm>
            <a:off x="8448973" y="61554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4182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5563" y="1520651"/>
            <a:ext cx="2426043" cy="2426043"/>
          </a:xfrm>
          <a:prstGeom prst="rect">
            <a:avLst/>
          </a:prstGeom>
        </p:spPr>
      </p:pic>
      <p:sp>
        <p:nvSpPr>
          <p:cNvPr id="5" name="投影片編號版面配置區 4"/>
          <p:cNvSpPr>
            <a:spLocks noGrp="1"/>
          </p:cNvSpPr>
          <p:nvPr>
            <p:ph type="sldNum" sz="quarter" idx="12"/>
          </p:nvPr>
        </p:nvSpPr>
        <p:spPr/>
        <p:txBody>
          <a:bodyPr/>
          <a:lstStyle/>
          <a:p>
            <a:fld id="{DA11386E-2E42-49D8-8C02-8CA978E96E05}" type="slidenum">
              <a:rPr lang="zh-TW" altLang="en-US" smtClean="0"/>
              <a:pPr/>
              <a:t>8</a:t>
            </a:fld>
            <a:endParaRPr lang="zh-TW" altLang="en-US" dirty="0"/>
          </a:p>
        </p:txBody>
      </p:sp>
      <p:sp>
        <p:nvSpPr>
          <p:cNvPr id="2" name="標題 1"/>
          <p:cNvSpPr>
            <a:spLocks noGrp="1"/>
          </p:cNvSpPr>
          <p:nvPr>
            <p:ph type="title"/>
          </p:nvPr>
        </p:nvSpPr>
        <p:spPr/>
        <p:txBody>
          <a:bodyPr/>
          <a:lstStyle/>
          <a:p>
            <a:r>
              <a:rPr lang="en-US" altLang="zh-TW" dirty="0"/>
              <a:t>Ownership of a Company</a:t>
            </a:r>
            <a:endParaRPr lang="zh-TW" altLang="en-US" dirty="0"/>
          </a:p>
        </p:txBody>
      </p:sp>
      <p:sp>
        <p:nvSpPr>
          <p:cNvPr id="9" name="向右箭號 8"/>
          <p:cNvSpPr/>
          <p:nvPr/>
        </p:nvSpPr>
        <p:spPr>
          <a:xfrm>
            <a:off x="4871520" y="2617999"/>
            <a:ext cx="1117035" cy="361113"/>
          </a:xfrm>
          <a:prstGeom prst="rightArrow">
            <a:avLst/>
          </a:prstGeom>
          <a:solidFill>
            <a:srgbClr val="19708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2" name="文字方塊 11"/>
          <p:cNvSpPr txBox="1"/>
          <p:nvPr/>
        </p:nvSpPr>
        <p:spPr>
          <a:xfrm>
            <a:off x="1381625" y="4246282"/>
            <a:ext cx="6247217" cy="1200329"/>
          </a:xfrm>
          <a:prstGeom prst="rect">
            <a:avLst/>
          </a:prstGeom>
          <a:noFill/>
        </p:spPr>
        <p:txBody>
          <a:bodyPr wrap="square" rtlCol="0">
            <a:spAutoFit/>
          </a:bodyPr>
          <a:lstStyle/>
          <a:p>
            <a:pPr marL="342900" indent="-342900">
              <a:buClr>
                <a:schemeClr val="accent2"/>
              </a:buClr>
              <a:buSzPct val="80000"/>
              <a:buFont typeface="Wingdings" panose="05000000000000000000" pitchFamily="2" charset="2"/>
              <a:buChar char="u"/>
            </a:pPr>
            <a:r>
              <a:rPr lang="en-US" altLang="zh-TW" sz="2400" dirty="0">
                <a:latin typeface="Arial" panose="020B0604020202020204" pitchFamily="34" charset="0"/>
                <a:cs typeface="Arial" panose="020B0604020202020204" pitchFamily="34" charset="0"/>
              </a:rPr>
              <a:t>a sole proprietorship</a:t>
            </a:r>
          </a:p>
          <a:p>
            <a:pPr marL="342900" indent="-342900">
              <a:buClr>
                <a:schemeClr val="accent2"/>
              </a:buClr>
              <a:buSzPct val="80000"/>
              <a:buFont typeface="Wingdings" panose="05000000000000000000" pitchFamily="2" charset="2"/>
              <a:buChar char="u"/>
            </a:pPr>
            <a:r>
              <a:rPr lang="en-US" altLang="zh-TW" sz="2400" dirty="0">
                <a:latin typeface="Arial" panose="020B0604020202020204" pitchFamily="34" charset="0"/>
                <a:cs typeface="Arial" panose="020B0604020202020204" pitchFamily="34" charset="0"/>
              </a:rPr>
              <a:t>a partnership</a:t>
            </a:r>
          </a:p>
          <a:p>
            <a:pPr marL="342900" indent="-342900">
              <a:buClr>
                <a:schemeClr val="accent2"/>
              </a:buClr>
              <a:buSzPct val="80000"/>
              <a:buFont typeface="Wingdings" panose="05000000000000000000" pitchFamily="2" charset="2"/>
              <a:buChar char="u"/>
            </a:pPr>
            <a:r>
              <a:rPr lang="en-US" altLang="zh-TW" sz="2400" dirty="0">
                <a:latin typeface="Arial" panose="020B0604020202020204" pitchFamily="34" charset="0"/>
                <a:cs typeface="Arial" panose="020B0604020202020204" pitchFamily="34" charset="0"/>
              </a:rPr>
              <a:t>a corporation: stockholders (shareholders)</a:t>
            </a:r>
            <a:endParaRPr lang="zh-TW" altLang="en-US" sz="2400" dirty="0">
              <a:latin typeface="Arial" panose="020B0604020202020204" pitchFamily="34" charset="0"/>
              <a:cs typeface="Arial" panose="020B0604020202020204" pitchFamily="34" charset="0"/>
            </a:endParaRPr>
          </a:p>
        </p:txBody>
      </p:sp>
      <p:sp>
        <p:nvSpPr>
          <p:cNvPr id="13" name="文字方塊 12"/>
          <p:cNvSpPr txBox="1"/>
          <p:nvPr/>
        </p:nvSpPr>
        <p:spPr>
          <a:xfrm>
            <a:off x="6088405" y="2517447"/>
            <a:ext cx="1901431" cy="461665"/>
          </a:xfrm>
          <a:prstGeom prst="rect">
            <a:avLst/>
          </a:prstGeom>
          <a:solidFill>
            <a:srgbClr val="FFF396"/>
          </a:solidFill>
          <a:ln w="9525">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ltLang="zh-TW" sz="2400" dirty="0">
                <a:solidFill>
                  <a:schemeClr val="tx1"/>
                </a:solidFill>
                <a:latin typeface="Arial" panose="020B0604020202020204" pitchFamily="34" charset="0"/>
                <a:ea typeface="+mn-ea"/>
                <a:cs typeface="Arial" panose="020B0604020202020204" pitchFamily="34" charset="0"/>
              </a:rPr>
              <a:t> Business</a:t>
            </a:r>
            <a:endParaRPr lang="en-US" altLang="zh-TW" sz="2000" dirty="0">
              <a:solidFill>
                <a:schemeClr val="tx1"/>
              </a:solidFill>
              <a:latin typeface="Arial" panose="020B0604020202020204" pitchFamily="34" charset="0"/>
              <a:ea typeface="+mn-ea"/>
              <a:cs typeface="Arial" panose="020B0604020202020204" pitchFamily="34" charset="0"/>
            </a:endParaRPr>
          </a:p>
        </p:txBody>
      </p:sp>
      <p:sp>
        <p:nvSpPr>
          <p:cNvPr id="14" name="文字方塊 13"/>
          <p:cNvSpPr txBox="1"/>
          <p:nvPr/>
        </p:nvSpPr>
        <p:spPr>
          <a:xfrm>
            <a:off x="624009" y="2474056"/>
            <a:ext cx="1820349" cy="461665"/>
          </a:xfrm>
          <a:prstGeom prst="rect">
            <a:avLst/>
          </a:prstGeom>
          <a:solidFill>
            <a:srgbClr val="FFF396"/>
          </a:solidFill>
          <a:ln w="9525">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ltLang="zh-TW" sz="2400" dirty="0">
                <a:solidFill>
                  <a:schemeClr val="tx1"/>
                </a:solidFill>
                <a:latin typeface="Arial" panose="020B0604020202020204" pitchFamily="34" charset="0"/>
                <a:ea typeface="+mn-ea"/>
                <a:cs typeface="Arial" panose="020B0604020202020204" pitchFamily="34" charset="0"/>
              </a:rPr>
              <a:t>Investors</a:t>
            </a:r>
          </a:p>
        </p:txBody>
      </p:sp>
      <p:sp>
        <p:nvSpPr>
          <p:cNvPr id="15" name="文字方塊 14"/>
          <p:cNvSpPr txBox="1"/>
          <p:nvPr/>
        </p:nvSpPr>
        <p:spPr>
          <a:xfrm>
            <a:off x="4505233" y="2087530"/>
            <a:ext cx="1657826" cy="46166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TW" sz="2400" dirty="0">
                <a:solidFill>
                  <a:schemeClr val="tx1"/>
                </a:solidFill>
                <a:latin typeface="Arial" panose="020B0604020202020204" pitchFamily="34" charset="0"/>
                <a:ea typeface="+mn-ea"/>
                <a:cs typeface="Arial" panose="020B0604020202020204" pitchFamily="34" charset="0"/>
              </a:rPr>
              <a:t>Resources</a:t>
            </a:r>
            <a:endParaRPr lang="zh-TW" altLang="en-US" sz="2000" dirty="0">
              <a:solidFill>
                <a:schemeClr val="tx1"/>
              </a:solidFill>
              <a:latin typeface="Arial" panose="020B0604020202020204" pitchFamily="34" charset="0"/>
              <a:ea typeface="+mn-ea"/>
              <a:cs typeface="Arial" panose="020B0604020202020204" pitchFamily="34" charset="0"/>
            </a:endParaRPr>
          </a:p>
        </p:txBody>
      </p:sp>
      <p:sp>
        <p:nvSpPr>
          <p:cNvPr id="17" name="文字方塊 16"/>
          <p:cNvSpPr txBox="1"/>
          <p:nvPr/>
        </p:nvSpPr>
        <p:spPr>
          <a:xfrm>
            <a:off x="2298128" y="3004476"/>
            <a:ext cx="1657826" cy="46166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TW" sz="2400" dirty="0">
                <a:solidFill>
                  <a:schemeClr val="tx1"/>
                </a:solidFill>
                <a:latin typeface="Arial" panose="020B0604020202020204" pitchFamily="34" charset="0"/>
                <a:ea typeface="+mn-ea"/>
                <a:cs typeface="Arial" panose="020B0604020202020204" pitchFamily="34" charset="0"/>
              </a:rPr>
              <a:t>Ownership</a:t>
            </a:r>
            <a:endParaRPr lang="zh-TW" altLang="en-US" sz="2000" dirty="0">
              <a:solidFill>
                <a:schemeClr val="tx1"/>
              </a:solidFill>
              <a:latin typeface="Arial" panose="020B0604020202020204" pitchFamily="34" charset="0"/>
              <a:ea typeface="+mn-ea"/>
              <a:cs typeface="Arial" panose="020B0604020202020204" pitchFamily="34" charset="0"/>
            </a:endParaRPr>
          </a:p>
        </p:txBody>
      </p:sp>
      <p:sp>
        <p:nvSpPr>
          <p:cNvPr id="18" name="向右箭號 17"/>
          <p:cNvSpPr/>
          <p:nvPr/>
        </p:nvSpPr>
        <p:spPr>
          <a:xfrm rot="10800000">
            <a:off x="2574378" y="2549195"/>
            <a:ext cx="1105327" cy="375214"/>
          </a:xfrm>
          <a:prstGeom prst="rightArrow">
            <a:avLst/>
          </a:prstGeom>
          <a:solidFill>
            <a:srgbClr val="19708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6" name="文字方塊 15"/>
          <p:cNvSpPr txBox="1"/>
          <p:nvPr/>
        </p:nvSpPr>
        <p:spPr>
          <a:xfrm>
            <a:off x="8448973" y="61554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2475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P spid="15" grpId="0"/>
      <p:bldP spid="17" grpId="0"/>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The portion of equity contributed by owners in exchange for shares of stock is called </a:t>
            </a:r>
            <a:r>
              <a:rPr lang="en-US" altLang="zh-TW" b="1" dirty="0">
                <a:solidFill>
                  <a:srgbClr val="E9A203"/>
                </a:solidFill>
              </a:rPr>
              <a:t>capital stock.</a:t>
            </a:r>
          </a:p>
          <a:p>
            <a:endParaRPr lang="zh-TW" altLang="en-US" dirty="0"/>
          </a:p>
        </p:txBody>
      </p:sp>
      <p:sp>
        <p:nvSpPr>
          <p:cNvPr id="6" name="投影片編號版面配置區 5"/>
          <p:cNvSpPr>
            <a:spLocks noGrp="1"/>
          </p:cNvSpPr>
          <p:nvPr>
            <p:ph type="sldNum" sz="quarter" idx="12"/>
          </p:nvPr>
        </p:nvSpPr>
        <p:spPr/>
        <p:txBody>
          <a:bodyPr/>
          <a:lstStyle/>
          <a:p>
            <a:fld id="{DA11386E-2E42-49D8-8C02-8CA978E96E05}" type="slidenum">
              <a:rPr lang="zh-TW" altLang="en-US" smtClean="0"/>
              <a:pPr/>
              <a:t>9</a:t>
            </a:fld>
            <a:endParaRPr lang="zh-TW" altLang="en-US" dirty="0"/>
          </a:p>
        </p:txBody>
      </p:sp>
      <p:sp>
        <p:nvSpPr>
          <p:cNvPr id="2" name="標題 1"/>
          <p:cNvSpPr>
            <a:spLocks noGrp="1"/>
          </p:cNvSpPr>
          <p:nvPr>
            <p:ph type="title"/>
          </p:nvPr>
        </p:nvSpPr>
        <p:spPr/>
        <p:txBody>
          <a:bodyPr/>
          <a:lstStyle/>
          <a:p>
            <a:r>
              <a:rPr lang="en-US" altLang="zh-TW" dirty="0"/>
              <a:t>Ownership of a Company</a:t>
            </a:r>
            <a:endParaRPr lang="zh-TW" altLang="en-US" dirty="0"/>
          </a:p>
        </p:txBody>
      </p:sp>
      <p:pic>
        <p:nvPicPr>
          <p:cNvPr id="5" name="圖片 4"/>
          <p:cNvPicPr>
            <a:picLocks noChangeAspect="1"/>
          </p:cNvPicPr>
          <p:nvPr/>
        </p:nvPicPr>
        <p:blipFill>
          <a:blip r:embed="rId2" cstate="print">
            <a:clrChange>
              <a:clrFrom>
                <a:srgbClr val="EFEDF2"/>
              </a:clrFrom>
              <a:clrTo>
                <a:srgbClr val="EFEDF2">
                  <a:alpha val="0"/>
                </a:srgbClr>
              </a:clrTo>
            </a:clrChange>
            <a:extLst>
              <a:ext uri="{28A0092B-C50C-407E-A947-70E740481C1C}">
                <a14:useLocalDpi xmlns:a14="http://schemas.microsoft.com/office/drawing/2010/main" val="0"/>
              </a:ext>
            </a:extLst>
          </a:blip>
          <a:stretch>
            <a:fillRect/>
          </a:stretch>
        </p:blipFill>
        <p:spPr>
          <a:xfrm>
            <a:off x="6697012" y="2253458"/>
            <a:ext cx="2196106" cy="2196106"/>
          </a:xfrm>
          <a:prstGeom prst="rect">
            <a:avLst/>
          </a:prstGeom>
        </p:spPr>
      </p:pic>
      <p:sp>
        <p:nvSpPr>
          <p:cNvPr id="8" name="文字方塊 7"/>
          <p:cNvSpPr txBox="1"/>
          <p:nvPr/>
        </p:nvSpPr>
        <p:spPr>
          <a:xfrm>
            <a:off x="484175" y="3293552"/>
            <a:ext cx="1820349" cy="400110"/>
          </a:xfrm>
          <a:prstGeom prst="rect">
            <a:avLst/>
          </a:prstGeom>
          <a:solidFill>
            <a:srgbClr val="FFF396"/>
          </a:solidFill>
          <a:ln w="9525">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ltLang="zh-TW" sz="2000" dirty="0">
                <a:solidFill>
                  <a:schemeClr val="tx1"/>
                </a:solidFill>
                <a:latin typeface="Arial" panose="020B0604020202020204" pitchFamily="34" charset="0"/>
                <a:ea typeface="+mn-ea"/>
                <a:cs typeface="Arial" panose="020B0604020202020204" pitchFamily="34" charset="0"/>
              </a:rPr>
              <a:t>Profits</a:t>
            </a:r>
            <a:endParaRPr lang="en-US" altLang="zh-TW" sz="2400" dirty="0">
              <a:solidFill>
                <a:schemeClr val="tx1"/>
              </a:solidFill>
              <a:latin typeface="Arial" panose="020B0604020202020204" pitchFamily="34" charset="0"/>
              <a:ea typeface="+mn-ea"/>
              <a:cs typeface="Arial" panose="020B0604020202020204" pitchFamily="34" charset="0"/>
            </a:endParaRPr>
          </a:p>
        </p:txBody>
      </p:sp>
      <p:sp>
        <p:nvSpPr>
          <p:cNvPr id="9" name="向右箭號 8"/>
          <p:cNvSpPr/>
          <p:nvPr/>
        </p:nvSpPr>
        <p:spPr>
          <a:xfrm>
            <a:off x="2507434" y="3349591"/>
            <a:ext cx="2157272" cy="288032"/>
          </a:xfrm>
          <a:prstGeom prst="rightArrow">
            <a:avLst/>
          </a:prstGeom>
          <a:solidFill>
            <a:srgbClr val="19708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0" name="文字方塊 9"/>
          <p:cNvSpPr txBox="1"/>
          <p:nvPr/>
        </p:nvSpPr>
        <p:spPr>
          <a:xfrm>
            <a:off x="4867616" y="3292214"/>
            <a:ext cx="1829396" cy="400110"/>
          </a:xfrm>
          <a:prstGeom prst="rect">
            <a:avLst/>
          </a:prstGeom>
          <a:solidFill>
            <a:srgbClr val="FFF396"/>
          </a:solidFill>
          <a:ln w="9525">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ltLang="zh-TW" sz="2000" dirty="0">
                <a:solidFill>
                  <a:schemeClr val="tx1"/>
                </a:solidFill>
                <a:latin typeface="Arial" panose="020B0604020202020204" pitchFamily="34" charset="0"/>
                <a:cs typeface="Arial" panose="020B0604020202020204" pitchFamily="34" charset="0"/>
              </a:rPr>
              <a:t>Stockholders</a:t>
            </a:r>
          </a:p>
        </p:txBody>
      </p:sp>
      <p:sp>
        <p:nvSpPr>
          <p:cNvPr id="12" name="文字方塊 11"/>
          <p:cNvSpPr txBox="1"/>
          <p:nvPr/>
        </p:nvSpPr>
        <p:spPr>
          <a:xfrm>
            <a:off x="2597820" y="2835689"/>
            <a:ext cx="1313180" cy="400110"/>
          </a:xfrm>
          <a:prstGeom prst="rect">
            <a:avLst/>
          </a:prstGeom>
          <a:ln>
            <a:solidFill>
              <a:schemeClr val="accent4">
                <a:lumMod val="60000"/>
                <a:lumOff val="40000"/>
              </a:schemeClr>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TW" sz="2000" dirty="0">
                <a:solidFill>
                  <a:schemeClr val="tx1"/>
                </a:solidFill>
                <a:latin typeface="Arial" panose="020B0604020202020204" pitchFamily="34" charset="0"/>
                <a:cs typeface="Arial" panose="020B0604020202020204" pitchFamily="34" charset="0"/>
              </a:rPr>
              <a:t>Dividends</a:t>
            </a:r>
            <a:endParaRPr lang="en-US" altLang="zh-TW" sz="2000" dirty="0">
              <a:solidFill>
                <a:schemeClr val="tx1"/>
              </a:solidFill>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13" name="向右箭號 12"/>
          <p:cNvSpPr/>
          <p:nvPr/>
        </p:nvSpPr>
        <p:spPr>
          <a:xfrm rot="1614321">
            <a:off x="2351023" y="4143444"/>
            <a:ext cx="2157272" cy="288032"/>
          </a:xfrm>
          <a:prstGeom prst="rightArrow">
            <a:avLst/>
          </a:prstGeom>
          <a:solidFill>
            <a:srgbClr val="19708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4" name="文字方塊 13"/>
          <p:cNvSpPr txBox="1"/>
          <p:nvPr/>
        </p:nvSpPr>
        <p:spPr>
          <a:xfrm>
            <a:off x="4554794" y="4574571"/>
            <a:ext cx="2393812" cy="400110"/>
          </a:xfrm>
          <a:prstGeom prst="rect">
            <a:avLst/>
          </a:prstGeom>
          <a:solidFill>
            <a:srgbClr val="FFF396"/>
          </a:solidFill>
          <a:ln w="9525">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ltLang="zh-TW" sz="2000" dirty="0">
                <a:solidFill>
                  <a:schemeClr val="tx1"/>
                </a:solidFill>
                <a:latin typeface="Arial" panose="020B0604020202020204" pitchFamily="34" charset="0"/>
                <a:cs typeface="Arial" panose="020B0604020202020204" pitchFamily="34" charset="0"/>
              </a:rPr>
              <a:t>Retained Earnings</a:t>
            </a:r>
            <a:endParaRPr lang="en-US" altLang="zh-TW" sz="2000" dirty="0">
              <a:solidFill>
                <a:schemeClr val="tx1"/>
              </a:solidFill>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4" name="矩形圖說文字 3"/>
          <p:cNvSpPr/>
          <p:nvPr/>
        </p:nvSpPr>
        <p:spPr>
          <a:xfrm>
            <a:off x="1581532" y="5087967"/>
            <a:ext cx="6933818" cy="1005055"/>
          </a:xfrm>
          <a:prstGeom prst="wedgeRectCallout">
            <a:avLst>
              <a:gd name="adj1" fmla="val 20107"/>
              <a:gd name="adj2" fmla="val -11513"/>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00" dirty="0">
                <a:solidFill>
                  <a:schemeClr val="tx1"/>
                </a:solidFill>
                <a:latin typeface="Arial" panose="020B0604020202020204" pitchFamily="34" charset="0"/>
                <a:cs typeface="Arial" panose="020B0604020202020204" pitchFamily="34" charset="0"/>
              </a:rPr>
              <a:t>Retained Earnings:</a:t>
            </a:r>
            <a:endParaRPr lang="en-US" altLang="zh-TW" sz="2000" dirty="0">
              <a:solidFill>
                <a:schemeClr val="tx1"/>
              </a:solidFill>
              <a:latin typeface="微軟正黑體" panose="020B0604030504040204" pitchFamily="34" charset="-120"/>
              <a:ea typeface="微軟正黑體" panose="020B0604030504040204" pitchFamily="34" charset="-120"/>
              <a:cs typeface="Arial" panose="020B0604020202020204" pitchFamily="34" charset="0"/>
            </a:endParaRPr>
          </a:p>
          <a:p>
            <a:r>
              <a:rPr lang="en-US" altLang="zh-TW" sz="2000" dirty="0">
                <a:solidFill>
                  <a:schemeClr val="tx1"/>
                </a:solidFill>
                <a:latin typeface="Arial" charset="0"/>
                <a:ea typeface="Arial" charset="0"/>
                <a:cs typeface="Arial" charset="0"/>
              </a:rPr>
              <a:t>The</a:t>
            </a:r>
            <a:r>
              <a:rPr lang="zh-TW" altLang="en-US" sz="2000" dirty="0">
                <a:solidFill>
                  <a:schemeClr val="tx1"/>
                </a:solidFill>
                <a:latin typeface="Arial" charset="0"/>
                <a:ea typeface="Arial" charset="0"/>
                <a:cs typeface="Arial" charset="0"/>
              </a:rPr>
              <a:t> </a:t>
            </a:r>
            <a:r>
              <a:rPr lang="en-US" altLang="zh-TW" sz="2000" dirty="0">
                <a:solidFill>
                  <a:schemeClr val="tx1"/>
                </a:solidFill>
                <a:latin typeface="Arial" charset="0"/>
                <a:ea typeface="Arial" charset="0"/>
                <a:cs typeface="Arial" charset="0"/>
              </a:rPr>
              <a:t>amount of accumulated</a:t>
            </a:r>
            <a:r>
              <a:rPr lang="zh-TW" altLang="en-US" sz="2000" dirty="0">
                <a:solidFill>
                  <a:schemeClr val="tx1"/>
                </a:solidFill>
                <a:latin typeface="Arial" charset="0"/>
                <a:ea typeface="Arial" charset="0"/>
                <a:cs typeface="Arial" charset="0"/>
              </a:rPr>
              <a:t> </a:t>
            </a:r>
            <a:r>
              <a:rPr lang="en-US" altLang="zh-TW" sz="2000" dirty="0">
                <a:solidFill>
                  <a:schemeClr val="tx1"/>
                </a:solidFill>
                <a:latin typeface="Arial" charset="0"/>
                <a:ea typeface="Arial" charset="0"/>
                <a:cs typeface="Arial" charset="0"/>
              </a:rPr>
              <a:t>earnings of the</a:t>
            </a:r>
            <a:r>
              <a:rPr lang="zh-TW" altLang="en-US" sz="2000" dirty="0">
                <a:solidFill>
                  <a:schemeClr val="tx1"/>
                </a:solidFill>
                <a:latin typeface="Arial" charset="0"/>
                <a:ea typeface="Arial" charset="0"/>
                <a:cs typeface="Arial" charset="0"/>
              </a:rPr>
              <a:t> </a:t>
            </a:r>
            <a:r>
              <a:rPr lang="en-US" altLang="zh-TW" sz="2000" dirty="0">
                <a:solidFill>
                  <a:schemeClr val="tx1"/>
                </a:solidFill>
                <a:latin typeface="Arial" charset="0"/>
                <a:ea typeface="Arial" charset="0"/>
                <a:cs typeface="Arial" charset="0"/>
              </a:rPr>
              <a:t>business</a:t>
            </a:r>
            <a:r>
              <a:rPr lang="zh-TW" altLang="en-US" sz="2000" dirty="0">
                <a:solidFill>
                  <a:schemeClr val="tx1"/>
                </a:solidFill>
                <a:latin typeface="Arial" charset="0"/>
                <a:ea typeface="Arial" charset="0"/>
                <a:cs typeface="Arial" charset="0"/>
              </a:rPr>
              <a:t> </a:t>
            </a:r>
            <a:r>
              <a:rPr lang="en-US" altLang="zh-TW" sz="2000" dirty="0">
                <a:solidFill>
                  <a:schemeClr val="tx1"/>
                </a:solidFill>
                <a:latin typeface="Arial" charset="0"/>
                <a:ea typeface="Arial" charset="0"/>
                <a:cs typeface="Arial" charset="0"/>
              </a:rPr>
              <a:t>that have not been</a:t>
            </a:r>
            <a:r>
              <a:rPr lang="zh-TW" altLang="en-US" sz="2000" dirty="0">
                <a:solidFill>
                  <a:schemeClr val="tx1"/>
                </a:solidFill>
                <a:latin typeface="Arial" charset="0"/>
                <a:ea typeface="Arial" charset="0"/>
                <a:cs typeface="Arial" charset="0"/>
              </a:rPr>
              <a:t> </a:t>
            </a:r>
            <a:r>
              <a:rPr lang="en-US" altLang="zh-TW" sz="2000" dirty="0">
                <a:solidFill>
                  <a:schemeClr val="tx1"/>
                </a:solidFill>
                <a:latin typeface="Arial" charset="0"/>
                <a:ea typeface="Arial" charset="0"/>
                <a:cs typeface="Arial" charset="0"/>
              </a:rPr>
              <a:t>distributed to</a:t>
            </a:r>
            <a:r>
              <a:rPr lang="zh-TW" altLang="en-US" sz="2000" dirty="0">
                <a:solidFill>
                  <a:schemeClr val="tx1"/>
                </a:solidFill>
                <a:latin typeface="Arial" charset="0"/>
                <a:ea typeface="Arial" charset="0"/>
                <a:cs typeface="Arial" charset="0"/>
              </a:rPr>
              <a:t> </a:t>
            </a:r>
            <a:r>
              <a:rPr lang="en-US" altLang="zh-TW" sz="2000" dirty="0">
                <a:solidFill>
                  <a:schemeClr val="tx1"/>
                </a:solidFill>
                <a:latin typeface="Arial" charset="0"/>
                <a:ea typeface="Arial" charset="0"/>
                <a:cs typeface="Arial" charset="0"/>
              </a:rPr>
              <a:t>owners.</a:t>
            </a:r>
            <a:endParaRPr lang="zh-TW" altLang="en-US" sz="2000" dirty="0">
              <a:solidFill>
                <a:schemeClr val="tx1"/>
              </a:solidFill>
              <a:latin typeface="Arial" charset="0"/>
              <a:ea typeface="Arial" charset="0"/>
              <a:cs typeface="Arial" charset="0"/>
            </a:endParaRPr>
          </a:p>
        </p:txBody>
      </p:sp>
      <p:sp>
        <p:nvSpPr>
          <p:cNvPr id="15" name="文字方塊 14"/>
          <p:cNvSpPr txBox="1"/>
          <p:nvPr/>
        </p:nvSpPr>
        <p:spPr>
          <a:xfrm>
            <a:off x="8448973" y="61554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7688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22" presetClass="entr" presetSubtype="8" fill="hold" grpId="0" nodeType="withEffect">
                                  <p:stCondLst>
                                    <p:cond delay="40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par>
                                <p:cTn id="15" presetID="22" presetClass="entr" presetSubtype="8" fill="hold" grpId="0" nodeType="withEffect">
                                  <p:stCondLst>
                                    <p:cond delay="80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22" presetClass="entr" presetSubtype="8" fill="hold" grpId="0" nodeType="withEffect">
                                  <p:stCondLst>
                                    <p:cond delay="40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par>
                                <p:cTn id="26" presetID="1" presetClass="entr" presetSubtype="0" fill="hold" nodeType="withEffect">
                                  <p:stCondLst>
                                    <p:cond delay="90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4" grpId="0" animBg="1"/>
      <p:bldP spid="4" grpId="0" animBg="1"/>
    </p:bldLst>
  </p:timing>
</p:sld>
</file>

<file path=ppt/theme/theme1.xml><?xml version="1.0" encoding="utf-8"?>
<a:theme xmlns:a="http://schemas.openxmlformats.org/drawingml/2006/main" name="Office 佈景主題">
  <a:themeElements>
    <a:clrScheme name="自訂 4">
      <a:dk1>
        <a:srgbClr val="000000"/>
      </a:dk1>
      <a:lt1>
        <a:srgbClr val="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4973</TotalTime>
  <Words>2148</Words>
  <Application>Microsoft Office PowerPoint</Application>
  <PresentationFormat>On-screen Show (4:3)</PresentationFormat>
  <Paragraphs>402</Paragraphs>
  <Slides>50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微軟正黑體</vt:lpstr>
      <vt:lpstr>MS UI Gothic</vt:lpstr>
      <vt:lpstr>新細明體</vt:lpstr>
      <vt:lpstr>Arial</vt:lpstr>
      <vt:lpstr>Arial Unicode MS</vt:lpstr>
      <vt:lpstr>Calibri</vt:lpstr>
      <vt:lpstr>Calibri Light</vt:lpstr>
      <vt:lpstr>Franklin Gothic Medium Cond</vt:lpstr>
      <vt:lpstr>Wingdings</vt:lpstr>
      <vt:lpstr>Office 佈景主題</vt:lpstr>
      <vt:lpstr>PowerPoint Presentation</vt:lpstr>
      <vt:lpstr>Financial Statements:  An Overview</vt:lpstr>
      <vt:lpstr>Primary Financial Statements </vt:lpstr>
      <vt:lpstr>Components of a Balance Sheet </vt:lpstr>
      <vt:lpstr>Components of a Balance Sheet</vt:lpstr>
      <vt:lpstr>Components of a Balance Sheet</vt:lpstr>
      <vt:lpstr>Components of a Balance Sheet</vt:lpstr>
      <vt:lpstr>Ownership of a Company</vt:lpstr>
      <vt:lpstr>Ownership of a Company</vt:lpstr>
      <vt:lpstr>Changes of Equity </vt:lpstr>
      <vt:lpstr>Accounting Equation</vt:lpstr>
      <vt:lpstr>The Format of a Balance Sheet</vt:lpstr>
      <vt:lpstr>The Format of a Balance Sheet</vt:lpstr>
      <vt:lpstr>The Format of a Balance Sheet</vt:lpstr>
      <vt:lpstr>Limitations of a Balance Sheet</vt:lpstr>
      <vt:lpstr>Limitations of a Balance Sheet</vt:lpstr>
      <vt:lpstr>Quiz Yourself</vt:lpstr>
      <vt:lpstr>Quiz Yourself</vt:lpstr>
      <vt:lpstr>Components of  a Statement of Comprehensive Income</vt:lpstr>
      <vt:lpstr>Components of  a Statement of Comprehensive Income</vt:lpstr>
      <vt:lpstr>Components of  a Statement of Comprehensive Income</vt:lpstr>
      <vt:lpstr>Components of  a Statement of Comprehensive Income</vt:lpstr>
      <vt:lpstr>Components of  a Statement of Comprehensive Income</vt:lpstr>
      <vt:lpstr>The Format of  a Statement of Comprehensive Income</vt:lpstr>
      <vt:lpstr>The Format of  a Statement of Comprehensive Income</vt:lpstr>
      <vt:lpstr>The Format of  a Statement of Comprehensive Income</vt:lpstr>
      <vt:lpstr>The Format of  a Statement of Comprehensive Income</vt:lpstr>
      <vt:lpstr>The Format of  a Statement of Comprehensive Income</vt:lpstr>
      <vt:lpstr>The Format of  a Statement of Comprehensive Income</vt:lpstr>
      <vt:lpstr>Quiz Yourself</vt:lpstr>
      <vt:lpstr>Quiz Yourself</vt:lpstr>
      <vt:lpstr>The Statement of Changes in Equity </vt:lpstr>
      <vt:lpstr>The Statement of Retained Earnings   </vt:lpstr>
      <vt:lpstr>What is Retained Earnings?</vt:lpstr>
      <vt:lpstr>What isn’t Retained Earnings</vt:lpstr>
      <vt:lpstr>The Statement of Cash Flows </vt:lpstr>
      <vt:lpstr>The Statement of Cash Flows</vt:lpstr>
      <vt:lpstr>The Statement of Cash Flows</vt:lpstr>
      <vt:lpstr>How the Financial Statements Tie Together</vt:lpstr>
      <vt:lpstr>Notes to the Financial Statements</vt:lpstr>
      <vt:lpstr>The External Audit  </vt:lpstr>
      <vt:lpstr>The External Audit</vt:lpstr>
      <vt:lpstr>Quiz Yourself</vt:lpstr>
      <vt:lpstr>Quiz Yourself</vt:lpstr>
      <vt:lpstr>Fundamental Concepts and Assumptions</vt:lpstr>
      <vt:lpstr>Fundamental Concepts and Assumptions</vt:lpstr>
      <vt:lpstr>Fundamental Concepts and Assumptions</vt:lpstr>
      <vt:lpstr>Fundamental Concepts and Assumptions</vt:lpstr>
      <vt:lpstr>Fundamental Concepts and Assumptions</vt:lpstr>
      <vt:lpstr>Fundamental Concepts and Assumptions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Controls and Cash</dc:title>
  <dc:creator>鄧雨賢</dc:creator>
  <cp:lastModifiedBy>Ong, Willie</cp:lastModifiedBy>
  <cp:revision>194</cp:revision>
  <dcterms:created xsi:type="dcterms:W3CDTF">2015-04-13T13:14:44Z</dcterms:created>
  <dcterms:modified xsi:type="dcterms:W3CDTF">2017-08-11T08:16:04Z</dcterms:modified>
</cp:coreProperties>
</file>