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84"/>
  </p:notesMasterIdLst>
  <p:sldIdLst>
    <p:sldId id="325" r:id="rId2"/>
    <p:sldId id="256" r:id="rId3"/>
    <p:sldId id="329" r:id="rId4"/>
    <p:sldId id="330" r:id="rId5"/>
    <p:sldId id="419" r:id="rId6"/>
    <p:sldId id="331" r:id="rId7"/>
    <p:sldId id="332" r:id="rId8"/>
    <p:sldId id="333" r:id="rId9"/>
    <p:sldId id="417"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420" r:id="rId27"/>
    <p:sldId id="351"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7" r:id="rId41"/>
    <p:sldId id="368" r:id="rId42"/>
    <p:sldId id="418" r:id="rId43"/>
    <p:sldId id="370"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96" r:id="rId65"/>
    <p:sldId id="398" r:id="rId66"/>
    <p:sldId id="399" r:id="rId67"/>
    <p:sldId id="400" r:id="rId68"/>
    <p:sldId id="401" r:id="rId69"/>
    <p:sldId id="402" r:id="rId70"/>
    <p:sldId id="403" r:id="rId71"/>
    <p:sldId id="404" r:id="rId72"/>
    <p:sldId id="406" r:id="rId73"/>
    <p:sldId id="407" r:id="rId74"/>
    <p:sldId id="408" r:id="rId75"/>
    <p:sldId id="409" r:id="rId76"/>
    <p:sldId id="410" r:id="rId77"/>
    <p:sldId id="411" r:id="rId78"/>
    <p:sldId id="412" r:id="rId79"/>
    <p:sldId id="413" r:id="rId80"/>
    <p:sldId id="414" r:id="rId81"/>
    <p:sldId id="415" r:id="rId82"/>
    <p:sldId id="416" r:id="rId8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9207"/>
    <a:srgbClr val="FE8E23"/>
    <a:srgbClr val="FEF6C5"/>
    <a:srgbClr val="FFCCCC"/>
    <a:srgbClr val="FDAF18"/>
    <a:srgbClr val="F9F9F9"/>
    <a:srgbClr val="23408E"/>
    <a:srgbClr val="30923D"/>
    <a:srgbClr val="FFCCFF"/>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4" autoAdjust="0"/>
    <p:restoredTop sz="95833"/>
  </p:normalViewPr>
  <p:slideViewPr>
    <p:cSldViewPr snapToGrid="0">
      <p:cViewPr varScale="1">
        <p:scale>
          <a:sx n="102" d="100"/>
          <a:sy n="102" d="100"/>
        </p:scale>
        <p:origin x="408" y="11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05BCC-1EEB-4EB9-82AC-13C9F3F02B73}" type="datetimeFigureOut">
              <a:rPr lang="zh-TW" altLang="en-US" smtClean="0"/>
              <a:t>2017/8/11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62812-1337-4CB4-A3D5-E4E5209A0AEB}" type="slidenum">
              <a:rPr lang="zh-TW" altLang="en-US" smtClean="0"/>
              <a:t>‹#›</a:t>
            </a:fld>
            <a:endParaRPr lang="zh-TW" altLang="en-US"/>
          </a:p>
        </p:txBody>
      </p:sp>
    </p:spTree>
    <p:extLst>
      <p:ext uri="{BB962C8B-B14F-4D97-AF65-F5344CB8AC3E}">
        <p14:creationId xmlns:p14="http://schemas.microsoft.com/office/powerpoint/2010/main" val="266874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F662812-1337-4CB4-A3D5-E4E5209A0AEB}" type="slidenum">
              <a:rPr lang="zh-TW" altLang="en-US" smtClean="0"/>
              <a:t>3</a:t>
            </a:fld>
            <a:endParaRPr lang="zh-TW" altLang="en-US"/>
          </a:p>
        </p:txBody>
      </p:sp>
    </p:spTree>
    <p:extLst>
      <p:ext uri="{BB962C8B-B14F-4D97-AF65-F5344CB8AC3E}">
        <p14:creationId xmlns:p14="http://schemas.microsoft.com/office/powerpoint/2010/main" val="78654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3969713-26BC-4CEB-9F1C-9E8B42D5F7B0}" type="slidenum">
              <a:rPr lang="zh-TW" altLang="en-US" smtClean="0"/>
              <a:pPr/>
              <a:t>72</a:t>
            </a:fld>
            <a:endParaRPr lang="zh-TW" altLang="en-US"/>
          </a:p>
        </p:txBody>
      </p:sp>
    </p:spTree>
    <p:extLst>
      <p:ext uri="{BB962C8B-B14F-4D97-AF65-F5344CB8AC3E}">
        <p14:creationId xmlns:p14="http://schemas.microsoft.com/office/powerpoint/2010/main" val="978049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3969713-26BC-4CEB-9F1C-9E8B42D5F7B0}" type="slidenum">
              <a:rPr lang="zh-TW" altLang="en-US" smtClean="0"/>
              <a:pPr/>
              <a:t>77</a:t>
            </a:fld>
            <a:endParaRPr lang="zh-TW" altLang="en-US"/>
          </a:p>
        </p:txBody>
      </p:sp>
    </p:spTree>
    <p:extLst>
      <p:ext uri="{BB962C8B-B14F-4D97-AF65-F5344CB8AC3E}">
        <p14:creationId xmlns:p14="http://schemas.microsoft.com/office/powerpoint/2010/main" val="964853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F662812-1337-4CB4-A3D5-E4E5209A0AEB}" type="slidenum">
              <a:rPr lang="zh-TW" altLang="en-US" smtClean="0"/>
              <a:t>9</a:t>
            </a:fld>
            <a:endParaRPr lang="zh-TW" altLang="en-US"/>
          </a:p>
        </p:txBody>
      </p:sp>
    </p:spTree>
    <p:extLst>
      <p:ext uri="{BB962C8B-B14F-4D97-AF65-F5344CB8AC3E}">
        <p14:creationId xmlns:p14="http://schemas.microsoft.com/office/powerpoint/2010/main" val="2900052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3969713-26BC-4CEB-9F1C-9E8B42D5F7B0}" type="slidenum">
              <a:rPr lang="zh-TW" altLang="en-US" smtClean="0"/>
              <a:pPr/>
              <a:t>14</a:t>
            </a:fld>
            <a:endParaRPr lang="zh-TW" altLang="en-US"/>
          </a:p>
        </p:txBody>
      </p:sp>
    </p:spTree>
    <p:extLst>
      <p:ext uri="{BB962C8B-B14F-4D97-AF65-F5344CB8AC3E}">
        <p14:creationId xmlns:p14="http://schemas.microsoft.com/office/powerpoint/2010/main" val="860158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5951C42-DBCB-4AE8-A912-D9430DF25949}" type="slidenum">
              <a:rPr lang="en-US" altLang="zh-TW">
                <a:solidFill>
                  <a:prstClr val="black"/>
                </a:solidFill>
              </a:rPr>
              <a:pPr/>
              <a:t>30</a:t>
            </a:fld>
            <a:endParaRPr lang="en-US" altLang="zh-TW">
              <a:solidFill>
                <a:prstClr val="black"/>
              </a:solidFill>
            </a:endParaRPr>
          </a:p>
        </p:txBody>
      </p:sp>
    </p:spTree>
    <p:extLst>
      <p:ext uri="{BB962C8B-B14F-4D97-AF65-F5344CB8AC3E}">
        <p14:creationId xmlns:p14="http://schemas.microsoft.com/office/powerpoint/2010/main" val="2129888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910BA5F-C36A-4665-9714-B06B0181D4A7}" type="slidenum">
              <a:rPr lang="en-US" altLang="zh-TW">
                <a:solidFill>
                  <a:prstClr val="black"/>
                </a:solidFill>
              </a:rPr>
              <a:pPr/>
              <a:t>39</a:t>
            </a:fld>
            <a:endParaRPr lang="en-US" altLang="zh-TW">
              <a:solidFill>
                <a:prstClr val="black"/>
              </a:solidFill>
            </a:endParaRPr>
          </a:p>
        </p:txBody>
      </p:sp>
    </p:spTree>
    <p:extLst>
      <p:ext uri="{BB962C8B-B14F-4D97-AF65-F5344CB8AC3E}">
        <p14:creationId xmlns:p14="http://schemas.microsoft.com/office/powerpoint/2010/main" val="407400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3969713-26BC-4CEB-9F1C-9E8B42D5F7B0}" type="slidenum">
              <a:rPr lang="zh-TW" altLang="en-US" smtClean="0"/>
              <a:pPr/>
              <a:t>62</a:t>
            </a:fld>
            <a:endParaRPr lang="zh-TW" altLang="en-US"/>
          </a:p>
        </p:txBody>
      </p:sp>
    </p:spTree>
    <p:extLst>
      <p:ext uri="{BB962C8B-B14F-4D97-AF65-F5344CB8AC3E}">
        <p14:creationId xmlns:p14="http://schemas.microsoft.com/office/powerpoint/2010/main" val="1586426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3969713-26BC-4CEB-9F1C-9E8B42D5F7B0}" type="slidenum">
              <a:rPr lang="zh-TW" altLang="en-US" smtClean="0"/>
              <a:pPr/>
              <a:t>66</a:t>
            </a:fld>
            <a:endParaRPr lang="zh-TW" altLang="en-US"/>
          </a:p>
        </p:txBody>
      </p:sp>
    </p:spTree>
    <p:extLst>
      <p:ext uri="{BB962C8B-B14F-4D97-AF65-F5344CB8AC3E}">
        <p14:creationId xmlns:p14="http://schemas.microsoft.com/office/powerpoint/2010/main" val="968567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3969713-26BC-4CEB-9F1C-9E8B42D5F7B0}" type="slidenum">
              <a:rPr lang="zh-TW" altLang="en-US" smtClean="0"/>
              <a:pPr/>
              <a:t>70</a:t>
            </a:fld>
            <a:endParaRPr lang="zh-TW" altLang="en-US"/>
          </a:p>
        </p:txBody>
      </p:sp>
    </p:spTree>
    <p:extLst>
      <p:ext uri="{BB962C8B-B14F-4D97-AF65-F5344CB8AC3E}">
        <p14:creationId xmlns:p14="http://schemas.microsoft.com/office/powerpoint/2010/main" val="4142955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3969713-26BC-4CEB-9F1C-9E8B42D5F7B0}" type="slidenum">
              <a:rPr lang="zh-TW" altLang="en-US" smtClean="0"/>
              <a:pPr/>
              <a:t>71</a:t>
            </a:fld>
            <a:endParaRPr lang="zh-TW" altLang="en-US"/>
          </a:p>
        </p:txBody>
      </p:sp>
    </p:spTree>
    <p:extLst>
      <p:ext uri="{BB962C8B-B14F-4D97-AF65-F5344CB8AC3E}">
        <p14:creationId xmlns:p14="http://schemas.microsoft.com/office/powerpoint/2010/main" val="741182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91702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3525646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691187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標題投影片">
    <p:bg>
      <p:bgRef idx="1002">
        <a:schemeClr val="bg2"/>
      </p:bgRef>
    </p:bg>
    <p:spTree>
      <p:nvGrpSpPr>
        <p:cNvPr id="1" name=""/>
        <p:cNvGrpSpPr/>
        <p:nvPr/>
      </p:nvGrpSpPr>
      <p:grpSpPr>
        <a:xfrm>
          <a:off x="0" y="0"/>
          <a:ext cx="0" cy="0"/>
          <a:chOff x="0" y="0"/>
          <a:chExt cx="0" cy="0"/>
        </a:xfrm>
      </p:grpSpPr>
      <p:sp>
        <p:nvSpPr>
          <p:cNvPr id="9" name="圓角化對角線角落矩形 8"/>
          <p:cNvSpPr/>
          <p:nvPr userDrawn="1"/>
        </p:nvSpPr>
        <p:spPr>
          <a:xfrm>
            <a:off x="125910" y="212863"/>
            <a:ext cx="1535502" cy="1380227"/>
          </a:xfrm>
          <a:prstGeom prst="round2DiagRect">
            <a:avLst>
              <a:gd name="adj1" fmla="val 29232"/>
              <a:gd name="adj2"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p:cNvSpPr>
            <a:spLocks noGrp="1"/>
          </p:cNvSpPr>
          <p:nvPr>
            <p:ph type="ctrTitle"/>
          </p:nvPr>
        </p:nvSpPr>
        <p:spPr>
          <a:xfrm>
            <a:off x="2221707" y="298247"/>
            <a:ext cx="5747543" cy="1174954"/>
          </a:xfrm>
        </p:spPr>
        <p:txBody>
          <a:bodyPr anchor="ctr">
            <a:normAutofit/>
          </a:bodyPr>
          <a:lstStyle>
            <a:lvl1pPr algn="ctr">
              <a:defRPr sz="3000" b="1">
                <a:solidFill>
                  <a:schemeClr val="accent6">
                    <a:lumMod val="50000"/>
                  </a:schemeClr>
                </a:solidFill>
                <a:latin typeface="Franklin Gothic Medium Cond" panose="020B0606030402020204" pitchFamily="34" charset="0"/>
              </a:defRPr>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a:t>
            </a:fld>
            <a:endParaRPr lang="zh-TW" altLang="en-US"/>
          </a:p>
        </p:txBody>
      </p:sp>
      <p:sp>
        <p:nvSpPr>
          <p:cNvPr id="11" name="文字方塊 10"/>
          <p:cNvSpPr txBox="1"/>
          <p:nvPr userDrawn="1"/>
        </p:nvSpPr>
        <p:spPr>
          <a:xfrm>
            <a:off x="351875"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212175"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3</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
        <p:nvSpPr>
          <p:cNvPr id="10" name="圓角矩形 9"/>
          <p:cNvSpPr/>
          <p:nvPr userDrawn="1"/>
        </p:nvSpPr>
        <p:spPr>
          <a:xfrm>
            <a:off x="495479" y="1818557"/>
            <a:ext cx="8153041" cy="4192438"/>
          </a:xfrm>
          <a:prstGeom prst="roundRect">
            <a:avLst>
              <a:gd name="adj" fmla="val 1250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6" name="圓角矩形圖說文字 15"/>
          <p:cNvSpPr/>
          <p:nvPr userDrawn="1"/>
        </p:nvSpPr>
        <p:spPr>
          <a:xfrm>
            <a:off x="961744" y="2139352"/>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p:cNvSpPr txBox="1"/>
          <p:nvPr userDrawn="1"/>
        </p:nvSpPr>
        <p:spPr>
          <a:xfrm>
            <a:off x="1082516" y="2208362"/>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LO1</a:t>
            </a:r>
            <a:endParaRPr kumimoji="1" lang="zh-TW" altLang="en-US" sz="2000" b="1" dirty="0">
              <a:solidFill>
                <a:schemeClr val="accent6">
                  <a:lumMod val="50000"/>
                </a:schemeClr>
              </a:solidFill>
              <a:latin typeface="Arial" charset="0"/>
              <a:ea typeface="Arial" charset="0"/>
              <a:cs typeface="Arial" charset="0"/>
            </a:endParaRPr>
          </a:p>
        </p:txBody>
      </p:sp>
      <p:sp>
        <p:nvSpPr>
          <p:cNvPr id="18" name="圓角矩形圖說文字 17"/>
          <p:cNvSpPr/>
          <p:nvPr userDrawn="1"/>
        </p:nvSpPr>
        <p:spPr>
          <a:xfrm>
            <a:off x="961744" y="3075357"/>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圓角矩形圖說文字 18"/>
          <p:cNvSpPr/>
          <p:nvPr userDrawn="1"/>
        </p:nvSpPr>
        <p:spPr>
          <a:xfrm>
            <a:off x="961744" y="4002286"/>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圓角矩形圖說文字 19"/>
          <p:cNvSpPr/>
          <p:nvPr userDrawn="1"/>
        </p:nvSpPr>
        <p:spPr>
          <a:xfrm>
            <a:off x="974383" y="4895348"/>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文字方塊 21"/>
          <p:cNvSpPr txBox="1"/>
          <p:nvPr userDrawn="1"/>
        </p:nvSpPr>
        <p:spPr>
          <a:xfrm>
            <a:off x="1082516" y="3165209"/>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LO2</a:t>
            </a:r>
            <a:endParaRPr kumimoji="1" lang="zh-TW" altLang="en-US" sz="2000" b="1" dirty="0">
              <a:solidFill>
                <a:schemeClr val="accent6">
                  <a:lumMod val="50000"/>
                </a:schemeClr>
              </a:solidFill>
              <a:latin typeface="Arial" charset="0"/>
              <a:ea typeface="Arial" charset="0"/>
              <a:cs typeface="Arial" charset="0"/>
            </a:endParaRPr>
          </a:p>
        </p:txBody>
      </p:sp>
      <p:sp>
        <p:nvSpPr>
          <p:cNvPr id="23" name="文字方塊 22"/>
          <p:cNvSpPr txBox="1"/>
          <p:nvPr userDrawn="1"/>
        </p:nvSpPr>
        <p:spPr>
          <a:xfrm>
            <a:off x="1082516" y="4083089"/>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LO3</a:t>
            </a:r>
            <a:endParaRPr kumimoji="1" lang="zh-TW" altLang="en-US" sz="2000" b="1" dirty="0">
              <a:solidFill>
                <a:schemeClr val="accent6">
                  <a:lumMod val="50000"/>
                </a:schemeClr>
              </a:solidFill>
              <a:latin typeface="Arial" charset="0"/>
              <a:ea typeface="Arial" charset="0"/>
              <a:cs typeface="Arial" charset="0"/>
            </a:endParaRPr>
          </a:p>
        </p:txBody>
      </p:sp>
      <p:sp>
        <p:nvSpPr>
          <p:cNvPr id="24" name="文字方塊 23"/>
          <p:cNvSpPr txBox="1"/>
          <p:nvPr userDrawn="1"/>
        </p:nvSpPr>
        <p:spPr>
          <a:xfrm>
            <a:off x="1082516" y="4985445"/>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LO4</a:t>
            </a:r>
            <a:endParaRPr kumimoji="1" lang="zh-TW" altLang="en-US" sz="2000" b="1" dirty="0">
              <a:solidFill>
                <a:schemeClr val="accent6">
                  <a:lumMod val="50000"/>
                </a:schemeClr>
              </a:solidFill>
              <a:latin typeface="Arial" charset="0"/>
              <a:ea typeface="Arial" charset="0"/>
              <a:cs typeface="Arial" charset="0"/>
            </a:endParaRPr>
          </a:p>
        </p:txBody>
      </p:sp>
      <p:sp>
        <p:nvSpPr>
          <p:cNvPr id="27" name="文字方塊 26"/>
          <p:cNvSpPr txBox="1"/>
          <p:nvPr userDrawn="1"/>
        </p:nvSpPr>
        <p:spPr>
          <a:xfrm>
            <a:off x="2307704" y="2239141"/>
            <a:ext cx="5745193" cy="707886"/>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How</a:t>
            </a:r>
            <a:r>
              <a:rPr kumimoji="1" lang="en-US" altLang="zh-TW" sz="2000" b="1" baseline="0" dirty="0">
                <a:solidFill>
                  <a:schemeClr val="bg1"/>
                </a:solidFill>
                <a:latin typeface="Arial" charset="0"/>
                <a:ea typeface="Arial" charset="0"/>
                <a:cs typeface="Arial" charset="0"/>
              </a:rPr>
              <a:t> Do Transactions Affect the Accounting Equation</a:t>
            </a:r>
            <a:r>
              <a:rPr kumimoji="1" lang="en-US" altLang="zh-TW" sz="2000" b="1" dirty="0">
                <a:solidFill>
                  <a:schemeClr val="bg1"/>
                </a:solidFill>
                <a:latin typeface="Arial" charset="0"/>
                <a:ea typeface="Arial" charset="0"/>
                <a:cs typeface="Arial" charset="0"/>
              </a:rPr>
              <a:t>?</a:t>
            </a:r>
            <a:endParaRPr kumimoji="1" lang="zh-TW" altLang="en-US" sz="2000" b="1" dirty="0">
              <a:solidFill>
                <a:schemeClr val="bg1"/>
              </a:solidFill>
              <a:latin typeface="Arial" charset="0"/>
              <a:ea typeface="Arial" charset="0"/>
              <a:cs typeface="Arial" charset="0"/>
            </a:endParaRPr>
          </a:p>
        </p:txBody>
      </p:sp>
      <p:sp>
        <p:nvSpPr>
          <p:cNvPr id="28" name="文字方塊 27"/>
          <p:cNvSpPr txBox="1"/>
          <p:nvPr userDrawn="1"/>
        </p:nvSpPr>
        <p:spPr>
          <a:xfrm>
            <a:off x="2307703" y="3139939"/>
            <a:ext cx="5955764" cy="400110"/>
          </a:xfrm>
          <a:prstGeom prst="rect">
            <a:avLst/>
          </a:prstGeom>
          <a:noFill/>
        </p:spPr>
        <p:txBody>
          <a:bodyPr wrap="square" rtlCol="0">
            <a:spAutoFit/>
          </a:bodyPr>
          <a:lstStyle/>
          <a:p>
            <a:r>
              <a:rPr kumimoji="1" lang="en-US" altLang="zh-TW" sz="2000" b="1" baseline="0" dirty="0">
                <a:solidFill>
                  <a:schemeClr val="bg1"/>
                </a:solidFill>
                <a:latin typeface="Arial" charset="0"/>
                <a:ea typeface="Arial" charset="0"/>
                <a:cs typeface="Arial" charset="0"/>
              </a:rPr>
              <a:t>How Do We Record the Effects </a:t>
            </a:r>
            <a:r>
              <a:rPr kumimoji="1" lang="en-US" altLang="zh-TW" sz="2000" b="1" baseline="0">
                <a:solidFill>
                  <a:schemeClr val="bg1"/>
                </a:solidFill>
                <a:latin typeface="Arial" charset="0"/>
                <a:ea typeface="Arial" charset="0"/>
                <a:cs typeface="Arial" charset="0"/>
              </a:rPr>
              <a:t>of Transactions?</a:t>
            </a:r>
            <a:endParaRPr kumimoji="1" lang="zh-TW" altLang="en-US" sz="2000" b="1" dirty="0">
              <a:solidFill>
                <a:schemeClr val="bg1"/>
              </a:solidFill>
              <a:latin typeface="Arial" charset="0"/>
              <a:ea typeface="Arial" charset="0"/>
              <a:cs typeface="Arial" charset="0"/>
            </a:endParaRPr>
          </a:p>
        </p:txBody>
      </p:sp>
      <p:sp>
        <p:nvSpPr>
          <p:cNvPr id="29" name="文字方塊 28"/>
          <p:cNvSpPr txBox="1"/>
          <p:nvPr userDrawn="1"/>
        </p:nvSpPr>
        <p:spPr>
          <a:xfrm>
            <a:off x="2307704" y="3893980"/>
            <a:ext cx="5955763" cy="707886"/>
          </a:xfrm>
          <a:prstGeom prst="rect">
            <a:avLst/>
          </a:prstGeom>
          <a:noFill/>
        </p:spPr>
        <p:txBody>
          <a:bodyPr wrap="square" rtlCol="0">
            <a:spAutoFit/>
          </a:bodyPr>
          <a:lstStyle/>
          <a:p>
            <a:pPr>
              <a:lnSpc>
                <a:spcPct val="100000"/>
              </a:lnSpc>
            </a:pPr>
            <a:r>
              <a:rPr kumimoji="1" lang="en-US" altLang="zh-TW" sz="2000" b="1" baseline="0" dirty="0">
                <a:solidFill>
                  <a:schemeClr val="bg1"/>
                </a:solidFill>
                <a:latin typeface="Arial" charset="0"/>
                <a:ea typeface="Arial" charset="0"/>
                <a:cs typeface="Arial" charset="0"/>
              </a:rPr>
              <a:t>Posting Journal Entries and Preparing a Trial Balance?</a:t>
            </a:r>
            <a:endParaRPr kumimoji="1" lang="zh-TW" altLang="en-US" sz="2000" b="1" dirty="0">
              <a:solidFill>
                <a:schemeClr val="bg1"/>
              </a:solidFill>
              <a:latin typeface="Arial" charset="0"/>
              <a:ea typeface="Arial" charset="0"/>
              <a:cs typeface="Arial" charset="0"/>
            </a:endParaRPr>
          </a:p>
        </p:txBody>
      </p:sp>
      <p:sp>
        <p:nvSpPr>
          <p:cNvPr id="30" name="文字方塊 29"/>
          <p:cNvSpPr txBox="1"/>
          <p:nvPr userDrawn="1"/>
        </p:nvSpPr>
        <p:spPr>
          <a:xfrm>
            <a:off x="2307702" y="4919796"/>
            <a:ext cx="5745193" cy="400110"/>
          </a:xfrm>
          <a:prstGeom prst="rect">
            <a:avLst/>
          </a:prstGeom>
          <a:noFill/>
        </p:spPr>
        <p:txBody>
          <a:bodyPr wrap="square" rtlCol="0">
            <a:spAutoFit/>
          </a:bodyPr>
          <a:lstStyle/>
          <a:p>
            <a:r>
              <a:rPr kumimoji="1" lang="en-US" altLang="zh-TW" sz="2000" b="1" baseline="0" dirty="0">
                <a:solidFill>
                  <a:schemeClr val="bg1"/>
                </a:solidFill>
                <a:latin typeface="Arial" charset="0"/>
                <a:ea typeface="Arial" charset="0"/>
                <a:cs typeface="Arial" charset="0"/>
              </a:rPr>
              <a:t>Where Do Computers Fit in All This?</a:t>
            </a:r>
            <a:endParaRPr kumimoji="1" lang="zh-TW" altLang="en-US" sz="2000" b="1"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0125029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lvl1pPr>
              <a:defRPr sz="900"/>
            </a:lvl1pPr>
          </a:lstStyle>
          <a:p>
            <a:fld id="{DA11386E-2E42-49D8-8C02-8CA978E96E05}" type="slidenum">
              <a:rPr lang="zh-TW" altLang="en-US" smtClean="0"/>
              <a:pPr/>
              <a:t>‹#›</a:t>
            </a:fld>
            <a:endParaRPr lang="zh-TW" altLang="en-US" dirty="0"/>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cxnSp>
        <p:nvCxnSpPr>
          <p:cNvPr id="8" name="直線接點 7"/>
          <p:cNvCxnSpPr/>
          <p:nvPr userDrawn="1"/>
        </p:nvCxnSpPr>
        <p:spPr>
          <a:xfrm flipV="1">
            <a:off x="0" y="1342589"/>
            <a:ext cx="8515350" cy="3614"/>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a:noFill/>
        </p:spPr>
        <p:txBody>
          <a:bodyPr/>
          <a:lstStyle>
            <a:lvl1pPr marL="268288" indent="-268288">
              <a:lnSpc>
                <a:spcPct val="100000"/>
              </a:lnSpc>
              <a:spcBef>
                <a:spcPts val="1200"/>
              </a:spcBef>
              <a:spcAft>
                <a:spcPts val="600"/>
              </a:spcAft>
              <a:buClr>
                <a:srgbClr val="D22229"/>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800100" indent="-457200">
              <a:lnSpc>
                <a:spcPct val="100000"/>
              </a:lnSpc>
              <a:spcBef>
                <a:spcPts val="1200"/>
              </a:spcBef>
              <a:spcAft>
                <a:spcPts val="600"/>
              </a:spcAft>
              <a:buClr>
                <a:srgbClr val="D22229"/>
              </a:buClr>
              <a:buSzPct val="80000"/>
              <a:buFont typeface="Wingdings"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3" name="矩形 2"/>
          <p:cNvSpPr/>
          <p:nvPr userDrawn="1"/>
        </p:nvSpPr>
        <p:spPr>
          <a:xfrm>
            <a:off x="0" y="69012"/>
            <a:ext cx="9144000" cy="3546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 name="水滴形 3"/>
          <p:cNvSpPr/>
          <p:nvPr userDrawn="1"/>
        </p:nvSpPr>
        <p:spPr>
          <a:xfrm rot="10800000">
            <a:off x="8308610" y="583940"/>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p:cNvSpPr/>
          <p:nvPr userDrawn="1"/>
        </p:nvSpPr>
        <p:spPr>
          <a:xfrm>
            <a:off x="4257675" y="1814732"/>
            <a:ext cx="1397537" cy="33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矩形 16"/>
          <p:cNvSpPr/>
          <p:nvPr userDrawn="1"/>
        </p:nvSpPr>
        <p:spPr>
          <a:xfrm>
            <a:off x="3275164" y="4521086"/>
            <a:ext cx="1732934" cy="916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矩形 17"/>
          <p:cNvSpPr/>
          <p:nvPr userDrawn="1"/>
        </p:nvSpPr>
        <p:spPr>
          <a:xfrm>
            <a:off x="3747736" y="5015295"/>
            <a:ext cx="1738664" cy="101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20" name="圖片 19"/>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Tree>
    <p:extLst>
      <p:ext uri="{BB962C8B-B14F-4D97-AF65-F5344CB8AC3E}">
        <p14:creationId xmlns:p14="http://schemas.microsoft.com/office/powerpoint/2010/main" val="7223085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rgbClr val="D22229"/>
              </a:buClr>
              <a:buSzPct val="80000"/>
              <a:buFont typeface="Wingdings"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rgbClr val="D22229"/>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8496886" cy="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7960263"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pic>
        <p:nvPicPr>
          <p:cNvPr id="9" name="圖片 8"/>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
        <p:nvSpPr>
          <p:cNvPr id="12" name="水滴形 11"/>
          <p:cNvSpPr/>
          <p:nvPr userDrawn="1"/>
        </p:nvSpPr>
        <p:spPr>
          <a:xfrm rot="10800000">
            <a:off x="8315864" y="407441"/>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6939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標題投影片">
    <p:bg>
      <p:bgPr>
        <a:solidFill>
          <a:srgbClr val="197088"/>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2221707" y="298247"/>
            <a:ext cx="5747543" cy="1174954"/>
          </a:xfrm>
        </p:spPr>
        <p:txBody>
          <a:bodyPr anchor="ctr">
            <a:normAutofit/>
          </a:bodyPr>
          <a:lstStyle>
            <a:lvl1pPr algn="ctr">
              <a:defRPr sz="3000">
                <a:latin typeface="Franklin Gothic Medium Cond" panose="020B0606030402020204" pitchFamily="34" charset="0"/>
              </a:defRPr>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a:t>
            </a:fld>
            <a:endParaRPr lang="zh-TW" altLang="en-US"/>
          </a:p>
        </p:txBody>
      </p:sp>
      <p:sp>
        <p:nvSpPr>
          <p:cNvPr id="8" name="矩形 7"/>
          <p:cNvSpPr/>
          <p:nvPr userDrawn="1"/>
        </p:nvSpPr>
        <p:spPr>
          <a:xfrm>
            <a:off x="1" y="-9524"/>
            <a:ext cx="1701799" cy="1711324"/>
          </a:xfrm>
          <a:custGeom>
            <a:avLst/>
            <a:gdLst>
              <a:gd name="connsiteX0" fmla="*/ 0 w 3095625"/>
              <a:gd name="connsiteY0" fmla="*/ 0 h 3143250"/>
              <a:gd name="connsiteX1" fmla="*/ 3095625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095625"/>
              <a:gd name="connsiteY0" fmla="*/ 0 h 3143250"/>
              <a:gd name="connsiteX1" fmla="*/ 2533650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219450"/>
              <a:gd name="connsiteY0" fmla="*/ 0 h 3238500"/>
              <a:gd name="connsiteX1" fmla="*/ 2533650 w 3219450"/>
              <a:gd name="connsiteY1" fmla="*/ 0 h 3238500"/>
              <a:gd name="connsiteX2" fmla="*/ 3219450 w 3219450"/>
              <a:gd name="connsiteY2" fmla="*/ 3238500 h 3238500"/>
              <a:gd name="connsiteX3" fmla="*/ 0 w 3219450"/>
              <a:gd name="connsiteY3" fmla="*/ 3143250 h 3238500"/>
              <a:gd name="connsiteX4" fmla="*/ 0 w 3219450"/>
              <a:gd name="connsiteY4" fmla="*/ 0 h 3238500"/>
              <a:gd name="connsiteX0" fmla="*/ 0 w 3219450"/>
              <a:gd name="connsiteY0" fmla="*/ 21590 h 3260090"/>
              <a:gd name="connsiteX1" fmla="*/ 2933700 w 3219450"/>
              <a:gd name="connsiteY1" fmla="*/ 0 h 3260090"/>
              <a:gd name="connsiteX2" fmla="*/ 3219450 w 3219450"/>
              <a:gd name="connsiteY2" fmla="*/ 3260090 h 3260090"/>
              <a:gd name="connsiteX3" fmla="*/ 0 w 3219450"/>
              <a:gd name="connsiteY3" fmla="*/ 3164840 h 3260090"/>
              <a:gd name="connsiteX4" fmla="*/ 0 w 3219450"/>
              <a:gd name="connsiteY4" fmla="*/ 21590 h 3260090"/>
              <a:gd name="connsiteX0" fmla="*/ 0 w 3219450"/>
              <a:gd name="connsiteY0" fmla="*/ 0 h 3238500"/>
              <a:gd name="connsiteX1" fmla="*/ 2933700 w 3219450"/>
              <a:gd name="connsiteY1" fmla="*/ 10795 h 3238500"/>
              <a:gd name="connsiteX2" fmla="*/ 3219450 w 3219450"/>
              <a:gd name="connsiteY2" fmla="*/ 3238500 h 3238500"/>
              <a:gd name="connsiteX3" fmla="*/ 0 w 3219450"/>
              <a:gd name="connsiteY3" fmla="*/ 3143250 h 3238500"/>
              <a:gd name="connsiteX4" fmla="*/ 0 w 3219450"/>
              <a:gd name="connsiteY4" fmla="*/ 0 h 323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50" h="3238500">
                <a:moveTo>
                  <a:pt x="0" y="0"/>
                </a:moveTo>
                <a:lnTo>
                  <a:pt x="2933700" y="10795"/>
                </a:lnTo>
                <a:lnTo>
                  <a:pt x="3219450" y="3238500"/>
                </a:lnTo>
                <a:lnTo>
                  <a:pt x="0" y="3143250"/>
                </a:lnTo>
                <a:lnTo>
                  <a:pt x="0" y="0"/>
                </a:lnTo>
                <a:close/>
              </a:path>
            </a:pathLst>
          </a:cu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3" name="五邊形 2"/>
          <p:cNvSpPr/>
          <p:nvPr userDrawn="1"/>
        </p:nvSpPr>
        <p:spPr>
          <a:xfrm>
            <a:off x="0" y="1854200"/>
            <a:ext cx="8928100" cy="4502150"/>
          </a:xfrm>
          <a:prstGeom prst="homePlate">
            <a:avLst/>
          </a:prstGeom>
          <a:solidFill>
            <a:srgbClr val="FFF9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11" name="文字方塊 10"/>
          <p:cNvSpPr txBox="1"/>
          <p:nvPr userDrawn="1"/>
        </p:nvSpPr>
        <p:spPr>
          <a:xfrm>
            <a:off x="317369"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177669" y="619121"/>
            <a:ext cx="1193006" cy="854080"/>
          </a:xfrm>
          <a:prstGeom prst="rect">
            <a:avLst/>
          </a:prstGeom>
          <a:noFill/>
          <a:ln>
            <a:noFill/>
          </a:ln>
        </p:spPr>
        <p:txBody>
          <a:bodyPr wrap="square" rtlCol="0">
            <a:spAutoFit/>
          </a:bodyPr>
          <a:lstStyle/>
          <a:p>
            <a:pPr algn="ctr"/>
            <a:r>
              <a:rPr lang="en-US" altLang="zh-TW" sz="4950" b="1" dirty="0">
                <a:solidFill>
                  <a:schemeClr val="bg1"/>
                </a:solidFill>
                <a:latin typeface="Franklin Gothic Medium Cond" panose="020B0606030402020204" pitchFamily="34" charset="0"/>
                <a:ea typeface="MS UI Gothic" panose="020B0600070205080204" pitchFamily="34" charset="-128"/>
              </a:rPr>
              <a:t>3</a:t>
            </a:r>
            <a:endParaRPr lang="zh-TW" altLang="en-US" sz="3600" b="1" dirty="0">
              <a:solidFill>
                <a:schemeClr val="bg1"/>
              </a:solidFill>
              <a:latin typeface="Franklin Gothic Medium Cond" panose="020B0606030402020204" pitchFamily="34" charset="0"/>
              <a:ea typeface="MS UI Gothic" panose="020B0600070205080204" pitchFamily="34" charset="-128"/>
            </a:endParaRPr>
          </a:p>
        </p:txBody>
      </p:sp>
    </p:spTree>
    <p:extLst>
      <p:ext uri="{BB962C8B-B14F-4D97-AF65-F5344CB8AC3E}">
        <p14:creationId xmlns:p14="http://schemas.microsoft.com/office/powerpoint/2010/main" val="4248763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p>
            <a:fld id="{DA11386E-2E42-49D8-8C02-8CA978E96E05}" type="slidenum">
              <a:rPr lang="zh-TW" altLang="en-US" smtClean="0"/>
              <a:t>‹#›</a:t>
            </a:fld>
            <a:endParaRPr lang="zh-TW" altLang="en-US"/>
          </a:p>
        </p:txBody>
      </p:sp>
      <p:cxnSp>
        <p:nvCxnSpPr>
          <p:cNvPr id="8" name="直線接點 7"/>
          <p:cNvCxnSpPr/>
          <p:nvPr userDrawn="1"/>
        </p:nvCxnSpPr>
        <p:spPr>
          <a:xfrm>
            <a:off x="0" y="1185333"/>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12" name="剪去單一角落矩形 11"/>
          <p:cNvSpPr/>
          <p:nvPr userDrawn="1"/>
        </p:nvSpPr>
        <p:spPr>
          <a:xfrm flipH="1">
            <a:off x="8559801" y="2455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74673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p>
            <a:fld id="{DA11386E-2E42-49D8-8C02-8CA978E96E05}" type="slidenum">
              <a:rPr lang="zh-TW" altLang="en-US" smtClean="0"/>
              <a:t>‹#›</a:t>
            </a:fld>
            <a:endParaRPr lang="zh-TW" altLang="en-US"/>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4" name="五邊形 3"/>
          <p:cNvSpPr/>
          <p:nvPr userDrawn="1"/>
        </p:nvSpPr>
        <p:spPr>
          <a:xfrm flipH="1">
            <a:off x="400050" y="80426"/>
            <a:ext cx="8743950" cy="364065"/>
          </a:xfrm>
          <a:prstGeom prst="homePlat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cxnSp>
        <p:nvCxnSpPr>
          <p:cNvPr id="8" name="直線接點 7"/>
          <p:cNvCxnSpPr/>
          <p:nvPr userDrawn="1"/>
        </p:nvCxnSpPr>
        <p:spPr>
          <a:xfrm>
            <a:off x="0" y="1346202"/>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9" name="剪去單一角落矩形 8"/>
          <p:cNvSpPr/>
          <p:nvPr userDrawn="1"/>
        </p:nvSpPr>
        <p:spPr>
          <a:xfrm flipH="1">
            <a:off x="8559801" y="5503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dirty="0"/>
          </a:p>
        </p:txBody>
      </p: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809657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4255297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245246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083036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3912018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213306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032570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735786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4222147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25569763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7" r:id="rId12"/>
    <p:sldLayoutId id="2147483678" r:id="rId13"/>
    <p:sldLayoutId id="2147483679" r:id="rId14"/>
    <p:sldLayoutId id="2147483675" r:id="rId15"/>
    <p:sldLayoutId id="2147483650" r:id="rId16"/>
    <p:sldLayoutId id="2147483676" r:id="rId1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6082" y="0"/>
            <a:ext cx="5362631" cy="6858000"/>
          </a:xfrm>
          <a:prstGeom prst="rect">
            <a:avLst/>
          </a:prstGeom>
        </p:spPr>
      </p:pic>
    </p:spTree>
    <p:extLst>
      <p:ext uri="{BB962C8B-B14F-4D97-AF65-F5344CB8AC3E}">
        <p14:creationId xmlns:p14="http://schemas.microsoft.com/office/powerpoint/2010/main" val="4077162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a:xfrm>
            <a:off x="355601" y="1464733"/>
            <a:ext cx="8540426" cy="4712230"/>
          </a:xfrm>
        </p:spPr>
        <p:txBody>
          <a:bodyPr/>
          <a:lstStyle/>
          <a:p>
            <a:pPr marL="0" indent="0">
              <a:buNone/>
            </a:pPr>
            <a:r>
              <a:rPr lang="en-US" altLang="zh-TW" b="1" dirty="0">
                <a:solidFill>
                  <a:srgbClr val="FE8E23"/>
                </a:solidFill>
              </a:rPr>
              <a:t>Business Activity (Transaction) #3: </a:t>
            </a:r>
          </a:p>
          <a:p>
            <a:pPr marL="0" indent="0">
              <a:buNone/>
            </a:pPr>
            <a:r>
              <a:rPr lang="en-US" altLang="zh-TW" dirty="0"/>
              <a:t>Purchased €14,000 worth of supplies on credit (will pay later).</a:t>
            </a:r>
          </a:p>
          <a:p>
            <a:endParaRPr lang="en-US" altLang="zh-TW" dirty="0"/>
          </a:p>
          <a:p>
            <a:endParaRPr lang="en-US" altLang="zh-TW" dirty="0"/>
          </a:p>
          <a:p>
            <a:pPr marL="0" indent="0">
              <a:buNone/>
            </a:pPr>
            <a:r>
              <a:rPr lang="en-US" altLang="zh-TW" dirty="0"/>
              <a:t>    </a:t>
            </a:r>
            <a:endParaRPr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10</a:t>
            </a:fld>
            <a:endParaRPr lang="zh-TW" altLang="en-US"/>
          </a:p>
        </p:txBody>
      </p:sp>
      <p:sp>
        <p:nvSpPr>
          <p:cNvPr id="17410" name="標題 1"/>
          <p:cNvSpPr>
            <a:spLocks noGrp="1"/>
          </p:cNvSpPr>
          <p:nvPr>
            <p:ph type="title"/>
          </p:nvPr>
        </p:nvSpPr>
        <p:spPr/>
        <p:txBody>
          <a:bodyPr/>
          <a:lstStyle/>
          <a:p>
            <a:r>
              <a:rPr lang="en-US" altLang="zh-TW"/>
              <a:t>The Accounting Equation</a:t>
            </a:r>
            <a:endParaRPr lang="zh-TW" altLang="en-US"/>
          </a:p>
        </p:txBody>
      </p:sp>
      <p:graphicFrame>
        <p:nvGraphicFramePr>
          <p:cNvPr id="20" name="表格 19"/>
          <p:cNvGraphicFramePr>
            <a:graphicFrameLocks noGrp="1"/>
          </p:cNvGraphicFramePr>
          <p:nvPr>
            <p:extLst>
              <p:ext uri="{D42A27DB-BD31-4B8C-83A1-F6EECF244321}">
                <p14:modId xmlns:p14="http://schemas.microsoft.com/office/powerpoint/2010/main" val="145842881"/>
              </p:ext>
            </p:extLst>
          </p:nvPr>
        </p:nvGraphicFramePr>
        <p:xfrm>
          <a:off x="1023290" y="4503235"/>
          <a:ext cx="6959600" cy="1538433"/>
        </p:xfrm>
        <a:graphic>
          <a:graphicData uri="http://schemas.openxmlformats.org/drawingml/2006/table">
            <a:tbl>
              <a:tblPr/>
              <a:tblGrid>
                <a:gridCol w="231140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TRANSACTION #</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ASSETS</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LIABILITIES</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EQUITY</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extLst>
                  <a:ext uri="{0D108BD9-81ED-4DB2-BD59-A6C34878D82A}">
                    <a16:rowId xmlns:a16="http://schemas.microsoft.com/office/drawing/2014/main" val="10000"/>
                  </a:ext>
                </a:extLst>
              </a:tr>
              <a:tr h="388986">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Subtotal</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75,000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25,000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50,000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1"/>
                  </a:ext>
                </a:extLst>
              </a:tr>
              <a:tr h="3889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3.</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dirty="0">
                          <a:solidFill>
                            <a:srgbClr val="000000"/>
                          </a:solidFill>
                          <a:latin typeface="Arial" panose="020B0604020202020204" pitchFamily="34" charset="0"/>
                          <a:cs typeface="Arial" panose="020B0604020202020204" pitchFamily="34" charset="0"/>
                        </a:rPr>
                        <a:t>+14,000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dirty="0">
                          <a:solidFill>
                            <a:srgbClr val="000000"/>
                          </a:solidFill>
                          <a:latin typeface="Arial" panose="020B0604020202020204" pitchFamily="34" charset="0"/>
                          <a:cs typeface="Arial" panose="020B0604020202020204" pitchFamily="34" charset="0"/>
                        </a:rPr>
                        <a:t>+14,000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3889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Subtotal</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89,000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39,000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50,000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3"/>
                  </a:ext>
                </a:extLst>
              </a:tr>
            </a:tbl>
          </a:graphicData>
        </a:graphic>
      </p:graphicFrame>
      <p:sp>
        <p:nvSpPr>
          <p:cNvPr id="21" name="圓角矩形 20"/>
          <p:cNvSpPr/>
          <p:nvPr/>
        </p:nvSpPr>
        <p:spPr bwMode="auto">
          <a:xfrm>
            <a:off x="684966" y="3038413"/>
            <a:ext cx="7701335" cy="432048"/>
          </a:xfrm>
          <a:prstGeom prst="roundRect">
            <a:avLst/>
          </a:prstGeom>
          <a:solidFill>
            <a:schemeClr val="accent5">
              <a:lumMod val="60000"/>
              <a:lumOff val="40000"/>
              <a:alpha val="49804"/>
            </a:schemeClr>
          </a:solidFill>
          <a:ln w="9525" cap="flat" cmpd="sng" algn="ctr">
            <a:noFill/>
            <a:prstDash val="solid"/>
            <a:round/>
            <a:headEnd type="none" w="med" len="med"/>
            <a:tailEnd type="none" w="med" len="med"/>
          </a:ln>
          <a:effectLst/>
        </p:spPr>
        <p:txBody>
          <a:bodyPr/>
          <a:lstStyle/>
          <a:p>
            <a:pPr eaLnBrk="0" hangingPunct="0"/>
            <a:endParaRPr lang="zh-TW" altLang="en-US">
              <a:solidFill>
                <a:prstClr val="black"/>
              </a:solidFill>
              <a:latin typeface="Arial" panose="020B0604020202020204" pitchFamily="34" charset="0"/>
              <a:ea typeface="新細明體" panose="02020500000000000000" pitchFamily="18" charset="-120"/>
            </a:endParaRPr>
          </a:p>
        </p:txBody>
      </p:sp>
      <p:sp>
        <p:nvSpPr>
          <p:cNvPr id="22" name="TextBox 7"/>
          <p:cNvSpPr txBox="1">
            <a:spLocks noChangeArrowheads="1"/>
          </p:cNvSpPr>
          <p:nvPr/>
        </p:nvSpPr>
        <p:spPr bwMode="auto">
          <a:xfrm>
            <a:off x="1102874" y="3056053"/>
            <a:ext cx="941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Assets</a:t>
            </a:r>
            <a:endParaRPr kumimoji="0" lang="en-US" altLang="zh-TW" sz="1400" b="1" dirty="0">
              <a:solidFill>
                <a:srgbClr val="000000"/>
              </a:solidFill>
            </a:endParaRPr>
          </a:p>
        </p:txBody>
      </p:sp>
      <p:sp>
        <p:nvSpPr>
          <p:cNvPr id="23" name="TextBox 8"/>
          <p:cNvSpPr txBox="1">
            <a:spLocks noChangeArrowheads="1"/>
          </p:cNvSpPr>
          <p:nvPr/>
        </p:nvSpPr>
        <p:spPr bwMode="auto">
          <a:xfrm>
            <a:off x="3532353" y="3056053"/>
            <a:ext cx="1249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Liabilities</a:t>
            </a:r>
          </a:p>
        </p:txBody>
      </p:sp>
      <p:sp>
        <p:nvSpPr>
          <p:cNvPr id="24" name="TextBox 9"/>
          <p:cNvSpPr txBox="1">
            <a:spLocks noChangeArrowheads="1"/>
          </p:cNvSpPr>
          <p:nvPr/>
        </p:nvSpPr>
        <p:spPr bwMode="auto">
          <a:xfrm>
            <a:off x="6415914" y="3056053"/>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Equity</a:t>
            </a:r>
          </a:p>
        </p:txBody>
      </p:sp>
      <p:sp>
        <p:nvSpPr>
          <p:cNvPr id="25" name="TextBox 10"/>
          <p:cNvSpPr txBox="1">
            <a:spLocks noChangeArrowheads="1"/>
          </p:cNvSpPr>
          <p:nvPr/>
        </p:nvSpPr>
        <p:spPr bwMode="auto">
          <a:xfrm>
            <a:off x="2797378" y="3056184"/>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26" name="TextBox 11"/>
          <p:cNvSpPr txBox="1">
            <a:spLocks noChangeArrowheads="1"/>
          </p:cNvSpPr>
          <p:nvPr/>
        </p:nvSpPr>
        <p:spPr bwMode="auto">
          <a:xfrm>
            <a:off x="5227326" y="3069630"/>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27" name="文字方塊 26"/>
          <p:cNvSpPr txBox="1"/>
          <p:nvPr/>
        </p:nvSpPr>
        <p:spPr>
          <a:xfrm>
            <a:off x="1521171" y="3623330"/>
            <a:ext cx="106952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Supplies</a:t>
            </a:r>
            <a:endParaRPr lang="zh-TW" altLang="en-US" dirty="0">
              <a:latin typeface="Arial" panose="020B0604020202020204" pitchFamily="34" charset="0"/>
              <a:cs typeface="Arial" panose="020B0604020202020204" pitchFamily="34" charset="0"/>
            </a:endParaRPr>
          </a:p>
        </p:txBody>
      </p:sp>
      <p:sp>
        <p:nvSpPr>
          <p:cNvPr id="28" name="文字方塊 27"/>
          <p:cNvSpPr txBox="1"/>
          <p:nvPr/>
        </p:nvSpPr>
        <p:spPr>
          <a:xfrm>
            <a:off x="3737374" y="3613639"/>
            <a:ext cx="2031325" cy="461665"/>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Accounts Payable</a:t>
            </a:r>
            <a:endParaRPr lang="zh-TW" altLang="en-US" sz="2400" dirty="0">
              <a:latin typeface="Arial" panose="020B0604020202020204" pitchFamily="34" charset="0"/>
              <a:cs typeface="Arial" panose="020B0604020202020204" pitchFamily="34" charset="0"/>
            </a:endParaRPr>
          </a:p>
        </p:txBody>
      </p:sp>
      <p:sp>
        <p:nvSpPr>
          <p:cNvPr id="29" name="向上箭號 28"/>
          <p:cNvSpPr/>
          <p:nvPr/>
        </p:nvSpPr>
        <p:spPr>
          <a:xfrm>
            <a:off x="1227458" y="3575776"/>
            <a:ext cx="144016" cy="72937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0" name="向上箭號 29"/>
          <p:cNvSpPr/>
          <p:nvPr/>
        </p:nvSpPr>
        <p:spPr>
          <a:xfrm>
            <a:off x="3593358" y="3575776"/>
            <a:ext cx="144016" cy="729372"/>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1" name="矩形 30"/>
          <p:cNvSpPr/>
          <p:nvPr/>
        </p:nvSpPr>
        <p:spPr>
          <a:xfrm>
            <a:off x="1089055" y="5311994"/>
            <a:ext cx="6840760"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1089055" y="5726944"/>
            <a:ext cx="6840760"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12873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31"/>
                                        </p:tgtEl>
                                        <p:attrNameLst>
                                          <p:attrName>ppt_x</p:attrName>
                                        </p:attrNameLst>
                                      </p:cBhvr>
                                      <p:tavLst>
                                        <p:tav tm="0">
                                          <p:val>
                                            <p:strVal val="ppt_x"/>
                                          </p:val>
                                        </p:tav>
                                        <p:tav tm="100000">
                                          <p:val>
                                            <p:strVal val="ppt_x"/>
                                          </p:val>
                                        </p:tav>
                                      </p:tavLst>
                                    </p:anim>
                                    <p:anim calcmode="lin" valueType="num">
                                      <p:cBhvr additive="base">
                                        <p:cTn id="41" dur="500"/>
                                        <p:tgtEl>
                                          <p:spTgt spid="31"/>
                                        </p:tgtEl>
                                        <p:attrNameLst>
                                          <p:attrName>ppt_y</p:attrName>
                                        </p:attrNameLst>
                                      </p:cBhvr>
                                      <p:tavLst>
                                        <p:tav tm="0">
                                          <p:val>
                                            <p:strVal val="ppt_y"/>
                                          </p:val>
                                        </p:tav>
                                        <p:tav tm="100000">
                                          <p:val>
                                            <p:strVal val="1+ppt_h/2"/>
                                          </p:val>
                                        </p:tav>
                                      </p:tavLst>
                                    </p:anim>
                                    <p:set>
                                      <p:cBhvr>
                                        <p:cTn id="42" dur="1" fill="hold">
                                          <p:stCondLst>
                                            <p:cond delay="499"/>
                                          </p:stCondLst>
                                        </p:cTn>
                                        <p:tgtEl>
                                          <p:spTgt spid="3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32"/>
                                        </p:tgtEl>
                                        <p:attrNameLst>
                                          <p:attrName>ppt_x</p:attrName>
                                        </p:attrNameLst>
                                      </p:cBhvr>
                                      <p:tavLst>
                                        <p:tav tm="0">
                                          <p:val>
                                            <p:strVal val="ppt_x"/>
                                          </p:val>
                                        </p:tav>
                                        <p:tav tm="100000">
                                          <p:val>
                                            <p:strVal val="ppt_x"/>
                                          </p:val>
                                        </p:tav>
                                      </p:tavLst>
                                    </p:anim>
                                    <p:anim calcmode="lin" valueType="num">
                                      <p:cBhvr additive="base">
                                        <p:cTn id="47" dur="500"/>
                                        <p:tgtEl>
                                          <p:spTgt spid="32"/>
                                        </p:tgtEl>
                                        <p:attrNameLst>
                                          <p:attrName>ppt_y</p:attrName>
                                        </p:attrNameLst>
                                      </p:cBhvr>
                                      <p:tavLst>
                                        <p:tav tm="0">
                                          <p:val>
                                            <p:strVal val="ppt_y"/>
                                          </p:val>
                                        </p:tav>
                                        <p:tav tm="100000">
                                          <p:val>
                                            <p:strVal val="1+ppt_h/2"/>
                                          </p:val>
                                        </p:tav>
                                      </p:tavLst>
                                    </p:anim>
                                    <p:set>
                                      <p:cBhvr>
                                        <p:cTn id="48"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P spid="26" grpId="0"/>
      <p:bldP spid="27" grpId="0"/>
      <p:bldP spid="28" grpId="0"/>
      <p:bldP spid="29" grpId="0" animBg="1"/>
      <p:bldP spid="30" grpId="0" animBg="1"/>
      <p:bldP spid="31" grpId="0" animBg="1"/>
      <p:bldP spid="31" grpId="1" animBg="1"/>
      <p:bldP spid="32" grpId="0" animBg="1"/>
      <p:bldP spid="3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a:xfrm>
            <a:off x="457068" y="1408184"/>
            <a:ext cx="8415866" cy="4712230"/>
          </a:xfrm>
        </p:spPr>
        <p:txBody>
          <a:bodyPr>
            <a:normAutofit/>
          </a:bodyPr>
          <a:lstStyle/>
          <a:p>
            <a:pPr marL="0" indent="0">
              <a:buNone/>
            </a:pPr>
            <a:r>
              <a:rPr lang="en-US" altLang="zh-TW" b="1" dirty="0">
                <a:solidFill>
                  <a:srgbClr val="FE8E23"/>
                </a:solidFill>
              </a:rPr>
              <a:t>Business Activity (Transaction) #4: </a:t>
            </a:r>
          </a:p>
          <a:p>
            <a:pPr marL="0" indent="0">
              <a:buNone/>
            </a:pPr>
            <a:r>
              <a:rPr lang="en-US" altLang="zh-TW" dirty="0"/>
              <a:t>Purchased equipment costing €15,000 for cash.     </a:t>
            </a:r>
            <a:endParaRPr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11</a:t>
            </a:fld>
            <a:endParaRPr lang="zh-TW" altLang="en-US"/>
          </a:p>
        </p:txBody>
      </p:sp>
      <p:sp>
        <p:nvSpPr>
          <p:cNvPr id="18434" name="標題 1"/>
          <p:cNvSpPr>
            <a:spLocks noGrp="1"/>
          </p:cNvSpPr>
          <p:nvPr>
            <p:ph type="title"/>
          </p:nvPr>
        </p:nvSpPr>
        <p:spPr/>
        <p:txBody>
          <a:bodyPr/>
          <a:lstStyle/>
          <a:p>
            <a:r>
              <a:rPr lang="en-US" altLang="zh-TW"/>
              <a:t>The Accounting Equation</a:t>
            </a:r>
            <a:endParaRPr lang="zh-TW" altLang="en-US"/>
          </a:p>
        </p:txBody>
      </p:sp>
      <p:graphicFrame>
        <p:nvGraphicFramePr>
          <p:cNvPr id="20" name="表格 19"/>
          <p:cNvGraphicFramePr>
            <a:graphicFrameLocks noGrp="1"/>
          </p:cNvGraphicFramePr>
          <p:nvPr>
            <p:extLst>
              <p:ext uri="{D42A27DB-BD31-4B8C-83A1-F6EECF244321}">
                <p14:modId xmlns:p14="http://schemas.microsoft.com/office/powerpoint/2010/main" val="3891804330"/>
              </p:ext>
            </p:extLst>
          </p:nvPr>
        </p:nvGraphicFramePr>
        <p:xfrm>
          <a:off x="854419" y="3687576"/>
          <a:ext cx="6959600" cy="2705391"/>
        </p:xfrm>
        <a:graphic>
          <a:graphicData uri="http://schemas.openxmlformats.org/drawingml/2006/table">
            <a:tbl>
              <a:tblPr/>
              <a:tblGrid>
                <a:gridCol w="231140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TRANSACTION #</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ASSETS</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LIABILITIES</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EQUITY</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extLst>
                  <a:ext uri="{0D108BD9-81ED-4DB2-BD59-A6C34878D82A}">
                    <a16:rowId xmlns:a16="http://schemas.microsoft.com/office/drawing/2014/main" val="10000"/>
                  </a:ext>
                </a:extLst>
              </a:tr>
              <a:tr h="388986">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Subtotal</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75,000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25,000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50,000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1"/>
                  </a:ext>
                </a:extLst>
              </a:tr>
              <a:tr h="3889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3.</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dirty="0">
                          <a:solidFill>
                            <a:srgbClr val="000000"/>
                          </a:solidFill>
                          <a:latin typeface="Arial" panose="020B0604020202020204" pitchFamily="34" charset="0"/>
                          <a:cs typeface="Arial" panose="020B0604020202020204" pitchFamily="34" charset="0"/>
                        </a:rPr>
                        <a:t>+14,000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dirty="0">
                          <a:solidFill>
                            <a:srgbClr val="000000"/>
                          </a:solidFill>
                          <a:latin typeface="Arial" panose="020B0604020202020204" pitchFamily="34" charset="0"/>
                          <a:cs typeface="Arial" panose="020B0604020202020204" pitchFamily="34" charset="0"/>
                        </a:rPr>
                        <a:t>+14,000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3889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Subtotal</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89,000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39,000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50,000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3"/>
                  </a:ext>
                </a:extLst>
              </a:tr>
              <a:tr h="3889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4.</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dirty="0">
                          <a:solidFill>
                            <a:srgbClr val="000000"/>
                          </a:solidFill>
                          <a:latin typeface="Arial" panose="020B0604020202020204" pitchFamily="34" charset="0"/>
                          <a:cs typeface="Arial" panose="020B0604020202020204" pitchFamily="34" charset="0"/>
                        </a:rPr>
                        <a:t>+15,000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r h="38898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dirty="0">
                          <a:solidFill>
                            <a:srgbClr val="000000"/>
                          </a:solidFill>
                          <a:latin typeface="Arial" panose="020B0604020202020204" pitchFamily="34" charset="0"/>
                          <a:cs typeface="Arial" panose="020B0604020202020204" pitchFamily="34" charset="0"/>
                        </a:rPr>
                        <a:t>-15,000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5"/>
                  </a:ext>
                </a:extLst>
              </a:tr>
              <a:tr h="3889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Total</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dirty="0">
                          <a:solidFill>
                            <a:srgbClr val="000000"/>
                          </a:solidFill>
                          <a:latin typeface="Arial" panose="020B0604020202020204" pitchFamily="34" charset="0"/>
                          <a:cs typeface="Arial" panose="020B0604020202020204" pitchFamily="34" charset="0"/>
                        </a:rPr>
                        <a:t>€</a:t>
                      </a:r>
                      <a:r>
                        <a:rPr kumimoji="0" lang="en-US" altLang="zh-TW" sz="1800" dirty="0">
                          <a:solidFill>
                            <a:srgbClr val="000000"/>
                          </a:solidFill>
                          <a:latin typeface="Arial" panose="020B0604020202020204" pitchFamily="34" charset="0"/>
                          <a:cs typeface="Arial" panose="020B0604020202020204" pitchFamily="34" charset="0"/>
                        </a:rPr>
                        <a:t>89,000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dirty="0">
                          <a:solidFill>
                            <a:srgbClr val="000000"/>
                          </a:solidFill>
                          <a:latin typeface="Arial" panose="020B0604020202020204" pitchFamily="34" charset="0"/>
                          <a:cs typeface="Arial" panose="020B0604020202020204" pitchFamily="34" charset="0"/>
                        </a:rPr>
                        <a:t>€</a:t>
                      </a:r>
                      <a:r>
                        <a:rPr kumimoji="0" lang="en-US" altLang="zh-TW" sz="1800" dirty="0">
                          <a:solidFill>
                            <a:srgbClr val="000000"/>
                          </a:solidFill>
                          <a:latin typeface="Arial" panose="020B0604020202020204" pitchFamily="34" charset="0"/>
                          <a:cs typeface="Arial" panose="020B0604020202020204" pitchFamily="34" charset="0"/>
                        </a:rPr>
                        <a:t>39,000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dirty="0">
                          <a:solidFill>
                            <a:srgbClr val="000000"/>
                          </a:solidFill>
                          <a:latin typeface="Arial" panose="020B0604020202020204" pitchFamily="34" charset="0"/>
                          <a:cs typeface="Arial" panose="020B0604020202020204" pitchFamily="34" charset="0"/>
                        </a:rPr>
                        <a:t>€</a:t>
                      </a:r>
                      <a:r>
                        <a:rPr kumimoji="0" lang="en-US" altLang="zh-TW" sz="1800" dirty="0">
                          <a:solidFill>
                            <a:srgbClr val="000000"/>
                          </a:solidFill>
                          <a:latin typeface="Arial" panose="020B0604020202020204" pitchFamily="34" charset="0"/>
                          <a:cs typeface="Arial" panose="020B0604020202020204" pitchFamily="34" charset="0"/>
                        </a:rPr>
                        <a:t>50,000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6"/>
                  </a:ext>
                </a:extLst>
              </a:tr>
            </a:tbl>
          </a:graphicData>
        </a:graphic>
      </p:graphicFrame>
      <p:sp>
        <p:nvSpPr>
          <p:cNvPr id="21" name="圓角矩形 20"/>
          <p:cNvSpPr/>
          <p:nvPr/>
        </p:nvSpPr>
        <p:spPr bwMode="auto">
          <a:xfrm>
            <a:off x="577693" y="2531921"/>
            <a:ext cx="7701335" cy="432048"/>
          </a:xfrm>
          <a:prstGeom prst="roundRect">
            <a:avLst/>
          </a:prstGeom>
          <a:solidFill>
            <a:schemeClr val="accent5">
              <a:lumMod val="60000"/>
              <a:lumOff val="40000"/>
              <a:alpha val="49804"/>
            </a:schemeClr>
          </a:solidFill>
          <a:ln w="9525" cap="flat" cmpd="sng" algn="ctr">
            <a:noFill/>
            <a:prstDash val="solid"/>
            <a:round/>
            <a:headEnd type="none" w="med" len="med"/>
            <a:tailEnd type="none" w="med" len="med"/>
          </a:ln>
          <a:effectLst/>
        </p:spPr>
        <p:txBody>
          <a:bodyPr/>
          <a:lstStyle/>
          <a:p>
            <a:pPr eaLnBrk="0" hangingPunct="0"/>
            <a:endParaRPr lang="zh-TW" altLang="en-US">
              <a:solidFill>
                <a:prstClr val="black"/>
              </a:solidFill>
              <a:latin typeface="Arial" panose="020B0604020202020204" pitchFamily="34" charset="0"/>
              <a:ea typeface="新細明體" panose="02020500000000000000" pitchFamily="18" charset="-120"/>
            </a:endParaRPr>
          </a:p>
        </p:txBody>
      </p:sp>
      <p:sp>
        <p:nvSpPr>
          <p:cNvPr id="22" name="TextBox 7"/>
          <p:cNvSpPr txBox="1">
            <a:spLocks noChangeArrowheads="1"/>
          </p:cNvSpPr>
          <p:nvPr/>
        </p:nvSpPr>
        <p:spPr bwMode="auto">
          <a:xfrm>
            <a:off x="995601" y="2549561"/>
            <a:ext cx="941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Assets</a:t>
            </a:r>
            <a:endParaRPr kumimoji="0" lang="en-US" altLang="zh-TW" sz="1400" b="1" dirty="0">
              <a:solidFill>
                <a:srgbClr val="000000"/>
              </a:solidFill>
            </a:endParaRPr>
          </a:p>
        </p:txBody>
      </p:sp>
      <p:sp>
        <p:nvSpPr>
          <p:cNvPr id="23" name="TextBox 8"/>
          <p:cNvSpPr txBox="1">
            <a:spLocks noChangeArrowheads="1"/>
          </p:cNvSpPr>
          <p:nvPr/>
        </p:nvSpPr>
        <p:spPr bwMode="auto">
          <a:xfrm>
            <a:off x="4040471" y="2548855"/>
            <a:ext cx="1249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Liabilities</a:t>
            </a:r>
          </a:p>
        </p:txBody>
      </p:sp>
      <p:sp>
        <p:nvSpPr>
          <p:cNvPr id="24" name="TextBox 9"/>
          <p:cNvSpPr txBox="1">
            <a:spLocks noChangeArrowheads="1"/>
          </p:cNvSpPr>
          <p:nvPr/>
        </p:nvSpPr>
        <p:spPr bwMode="auto">
          <a:xfrm>
            <a:off x="6924032" y="254038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Equity</a:t>
            </a:r>
          </a:p>
        </p:txBody>
      </p:sp>
      <p:sp>
        <p:nvSpPr>
          <p:cNvPr id="25" name="TextBox 10"/>
          <p:cNvSpPr txBox="1">
            <a:spLocks noChangeArrowheads="1"/>
          </p:cNvSpPr>
          <p:nvPr/>
        </p:nvSpPr>
        <p:spPr bwMode="auto">
          <a:xfrm>
            <a:off x="3305496" y="2548986"/>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26" name="TextBox 11"/>
          <p:cNvSpPr txBox="1">
            <a:spLocks noChangeArrowheads="1"/>
          </p:cNvSpPr>
          <p:nvPr/>
        </p:nvSpPr>
        <p:spPr bwMode="auto">
          <a:xfrm>
            <a:off x="5735444" y="2545498"/>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27" name="文字方塊 26"/>
          <p:cNvSpPr txBox="1"/>
          <p:nvPr/>
        </p:nvSpPr>
        <p:spPr>
          <a:xfrm>
            <a:off x="1034956" y="3100523"/>
            <a:ext cx="1287532" cy="461665"/>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Equipment</a:t>
            </a:r>
            <a:endParaRPr lang="zh-TW" altLang="en-US" sz="2400" dirty="0">
              <a:latin typeface="Arial" panose="020B0604020202020204" pitchFamily="34" charset="0"/>
              <a:cs typeface="Arial" panose="020B0604020202020204" pitchFamily="34" charset="0"/>
            </a:endParaRPr>
          </a:p>
        </p:txBody>
      </p:sp>
      <p:sp>
        <p:nvSpPr>
          <p:cNvPr id="28" name="文字方塊 27"/>
          <p:cNvSpPr txBox="1"/>
          <p:nvPr/>
        </p:nvSpPr>
        <p:spPr>
          <a:xfrm>
            <a:off x="2582221" y="3116884"/>
            <a:ext cx="723275" cy="461665"/>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Cash</a:t>
            </a:r>
            <a:endParaRPr lang="zh-TW" altLang="en-US" sz="2400" dirty="0">
              <a:latin typeface="Arial" panose="020B0604020202020204" pitchFamily="34" charset="0"/>
              <a:cs typeface="Arial" panose="020B0604020202020204" pitchFamily="34" charset="0"/>
            </a:endParaRPr>
          </a:p>
        </p:txBody>
      </p:sp>
      <p:sp>
        <p:nvSpPr>
          <p:cNvPr id="29" name="向上箭號 28"/>
          <p:cNvSpPr/>
          <p:nvPr/>
        </p:nvSpPr>
        <p:spPr>
          <a:xfrm>
            <a:off x="926426" y="3040041"/>
            <a:ext cx="144035" cy="53850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0" name="向上箭號 29"/>
          <p:cNvSpPr/>
          <p:nvPr/>
        </p:nvSpPr>
        <p:spPr>
          <a:xfrm flipV="1">
            <a:off x="2358970" y="3045207"/>
            <a:ext cx="144035" cy="538508"/>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1" name="矩形 30"/>
          <p:cNvSpPr/>
          <p:nvPr/>
        </p:nvSpPr>
        <p:spPr>
          <a:xfrm>
            <a:off x="926427" y="5276783"/>
            <a:ext cx="6840760"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926427" y="5646054"/>
            <a:ext cx="6840760"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926427" y="6032947"/>
            <a:ext cx="6840760"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8439181"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82681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31"/>
                                        </p:tgtEl>
                                        <p:attrNameLst>
                                          <p:attrName>ppt_x</p:attrName>
                                        </p:attrNameLst>
                                      </p:cBhvr>
                                      <p:tavLst>
                                        <p:tav tm="0">
                                          <p:val>
                                            <p:strVal val="ppt_x"/>
                                          </p:val>
                                        </p:tav>
                                        <p:tav tm="100000">
                                          <p:val>
                                            <p:strVal val="ppt_x"/>
                                          </p:val>
                                        </p:tav>
                                      </p:tavLst>
                                    </p:anim>
                                    <p:anim calcmode="lin" valueType="num">
                                      <p:cBhvr additive="base">
                                        <p:cTn id="43" dur="500"/>
                                        <p:tgtEl>
                                          <p:spTgt spid="31"/>
                                        </p:tgtEl>
                                        <p:attrNameLst>
                                          <p:attrName>ppt_y</p:attrName>
                                        </p:attrNameLst>
                                      </p:cBhvr>
                                      <p:tavLst>
                                        <p:tav tm="0">
                                          <p:val>
                                            <p:strVal val="ppt_y"/>
                                          </p:val>
                                        </p:tav>
                                        <p:tav tm="100000">
                                          <p:val>
                                            <p:strVal val="1+ppt_h/2"/>
                                          </p:val>
                                        </p:tav>
                                      </p:tavLst>
                                    </p:anim>
                                    <p:set>
                                      <p:cBhvr>
                                        <p:cTn id="44" dur="1" fill="hold">
                                          <p:stCondLst>
                                            <p:cond delay="499"/>
                                          </p:stCondLst>
                                        </p:cTn>
                                        <p:tgtEl>
                                          <p:spTgt spid="3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32"/>
                                        </p:tgtEl>
                                        <p:attrNameLst>
                                          <p:attrName>ppt_x</p:attrName>
                                        </p:attrNameLst>
                                      </p:cBhvr>
                                      <p:tavLst>
                                        <p:tav tm="0">
                                          <p:val>
                                            <p:strVal val="ppt_x"/>
                                          </p:val>
                                        </p:tav>
                                        <p:tav tm="100000">
                                          <p:val>
                                            <p:strVal val="ppt_x"/>
                                          </p:val>
                                        </p:tav>
                                      </p:tavLst>
                                    </p:anim>
                                    <p:anim calcmode="lin" valueType="num">
                                      <p:cBhvr additive="base">
                                        <p:cTn id="49" dur="500"/>
                                        <p:tgtEl>
                                          <p:spTgt spid="32"/>
                                        </p:tgtEl>
                                        <p:attrNameLst>
                                          <p:attrName>ppt_y</p:attrName>
                                        </p:attrNameLst>
                                      </p:cBhvr>
                                      <p:tavLst>
                                        <p:tav tm="0">
                                          <p:val>
                                            <p:strVal val="ppt_y"/>
                                          </p:val>
                                        </p:tav>
                                        <p:tav tm="100000">
                                          <p:val>
                                            <p:strVal val="1+ppt_h/2"/>
                                          </p:val>
                                        </p:tav>
                                      </p:tavLst>
                                    </p:anim>
                                    <p:set>
                                      <p:cBhvr>
                                        <p:cTn id="50" dur="1" fill="hold">
                                          <p:stCondLst>
                                            <p:cond delay="499"/>
                                          </p:stCondLst>
                                        </p:cTn>
                                        <p:tgtEl>
                                          <p:spTgt spid="3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1" nodeType="clickEffect">
                                  <p:stCondLst>
                                    <p:cond delay="0"/>
                                  </p:stCondLst>
                                  <p:childTnLst>
                                    <p:anim calcmode="lin" valueType="num">
                                      <p:cBhvr additive="base">
                                        <p:cTn id="54" dur="500"/>
                                        <p:tgtEl>
                                          <p:spTgt spid="33"/>
                                        </p:tgtEl>
                                        <p:attrNameLst>
                                          <p:attrName>ppt_x</p:attrName>
                                        </p:attrNameLst>
                                      </p:cBhvr>
                                      <p:tavLst>
                                        <p:tav tm="0">
                                          <p:val>
                                            <p:strVal val="ppt_x"/>
                                          </p:val>
                                        </p:tav>
                                        <p:tav tm="100000">
                                          <p:val>
                                            <p:strVal val="ppt_x"/>
                                          </p:val>
                                        </p:tav>
                                      </p:tavLst>
                                    </p:anim>
                                    <p:anim calcmode="lin" valueType="num">
                                      <p:cBhvr additive="base">
                                        <p:cTn id="55" dur="500"/>
                                        <p:tgtEl>
                                          <p:spTgt spid="33"/>
                                        </p:tgtEl>
                                        <p:attrNameLst>
                                          <p:attrName>ppt_y</p:attrName>
                                        </p:attrNameLst>
                                      </p:cBhvr>
                                      <p:tavLst>
                                        <p:tav tm="0">
                                          <p:val>
                                            <p:strVal val="ppt_y"/>
                                          </p:val>
                                        </p:tav>
                                        <p:tav tm="100000">
                                          <p:val>
                                            <p:strVal val="1+ppt_h/2"/>
                                          </p:val>
                                        </p:tav>
                                      </p:tavLst>
                                    </p:anim>
                                    <p:set>
                                      <p:cBhvr>
                                        <p:cTn id="56"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P spid="26" grpId="0"/>
      <p:bldP spid="27" grpId="0"/>
      <p:bldP spid="28" grpId="0"/>
      <p:bldP spid="29" grpId="0" animBg="1"/>
      <p:bldP spid="30" grpId="0" animBg="1"/>
      <p:bldP spid="31" grpId="0" animBg="1"/>
      <p:bldP spid="31" grpId="1" animBg="1"/>
      <p:bldP spid="32" grpId="0" animBg="1"/>
      <p:bldP spid="32" grpId="1" animBg="1"/>
      <p:bldP spid="33" grpId="0" animBg="1"/>
      <p:bldP spid="3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Account</a:t>
            </a:r>
            <a:endParaRPr lang="en-US" altLang="zh-TW" dirty="0">
              <a:solidFill>
                <a:srgbClr val="FE8E23"/>
              </a:solidFill>
            </a:endParaRPr>
          </a:p>
          <a:p>
            <a:pPr lvl="1"/>
            <a:r>
              <a:rPr lang="en-US" altLang="zh-TW" dirty="0"/>
              <a:t>An accounting record in which the results of transactions are accumulated.</a:t>
            </a:r>
          </a:p>
          <a:p>
            <a:pPr lvl="1"/>
            <a:r>
              <a:rPr lang="en-US" altLang="zh-TW" dirty="0"/>
              <a:t>Shows increases, decreases, and a balance.</a:t>
            </a:r>
          </a:p>
          <a:p>
            <a:pPr lvl="1"/>
            <a:r>
              <a:rPr lang="en-US" altLang="zh-TW" dirty="0"/>
              <a:t>You can think of an individual</a:t>
            </a:r>
            <a:r>
              <a:rPr lang="zh-TW" altLang="en-US" dirty="0"/>
              <a:t> </a:t>
            </a:r>
            <a:r>
              <a:rPr lang="en-US" altLang="zh-TW" dirty="0"/>
              <a:t>account as a summary of every transaction affecting a certain item.</a:t>
            </a:r>
          </a:p>
          <a:p>
            <a:pPr marL="400050" lvl="1" indent="0">
              <a:buNone/>
            </a:pPr>
            <a:endParaRPr lang="en-US" altLang="zh-TW"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12</a:t>
            </a:fld>
            <a:endParaRPr lang="zh-TW" altLang="en-US"/>
          </a:p>
        </p:txBody>
      </p:sp>
      <p:sp>
        <p:nvSpPr>
          <p:cNvPr id="2" name="標題 1"/>
          <p:cNvSpPr>
            <a:spLocks noGrp="1"/>
          </p:cNvSpPr>
          <p:nvPr>
            <p:ph type="title"/>
          </p:nvPr>
        </p:nvSpPr>
        <p:spPr/>
        <p:txBody>
          <a:bodyPr>
            <a:normAutofit fontScale="90000"/>
          </a:bodyPr>
          <a:lstStyle/>
          <a:p>
            <a:r>
              <a:rPr lang="en-US" altLang="zh-TW"/>
              <a:t>Using Accounts to Categorize Transactions</a:t>
            </a:r>
            <a:endParaRPr lang="zh-TW" altLang="en-US" dirty="0"/>
          </a:p>
        </p:txBody>
      </p:sp>
      <p:sp>
        <p:nvSpPr>
          <p:cNvPr id="7" name="文字方塊 6"/>
          <p:cNvSpPr txBox="1"/>
          <p:nvPr/>
        </p:nvSpPr>
        <p:spPr>
          <a:xfrm>
            <a:off x="8423683"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21423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2"/>
          </p:nvPr>
        </p:nvSpPr>
        <p:spPr/>
        <p:txBody>
          <a:bodyPr/>
          <a:lstStyle/>
          <a:p>
            <a:fld id="{DA11386E-2E42-49D8-8C02-8CA978E96E05}" type="slidenum">
              <a:rPr lang="zh-TW" altLang="en-US" smtClean="0"/>
              <a:t>13</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Using Accounts to Categorize Transactions</a:t>
            </a:r>
            <a:endParaRPr lang="zh-TW" altLang="en-US" dirty="0"/>
          </a:p>
        </p:txBody>
      </p:sp>
      <p:sp>
        <p:nvSpPr>
          <p:cNvPr id="20" name="右大括弧 19"/>
          <p:cNvSpPr/>
          <p:nvPr/>
        </p:nvSpPr>
        <p:spPr>
          <a:xfrm rot="5400000">
            <a:off x="3027508" y="4486698"/>
            <a:ext cx="288032" cy="21911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1" name="右大括弧 20"/>
          <p:cNvSpPr/>
          <p:nvPr/>
        </p:nvSpPr>
        <p:spPr>
          <a:xfrm rot="5400000">
            <a:off x="6007966" y="4753515"/>
            <a:ext cx="288032" cy="167247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右大括弧 21"/>
          <p:cNvSpPr/>
          <p:nvPr/>
        </p:nvSpPr>
        <p:spPr>
          <a:xfrm rot="5400000">
            <a:off x="8116506" y="5229711"/>
            <a:ext cx="288032" cy="72008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3" name="文字方塊 22"/>
          <p:cNvSpPr txBox="1"/>
          <p:nvPr/>
        </p:nvSpPr>
        <p:spPr>
          <a:xfrm>
            <a:off x="2640775" y="5788960"/>
            <a:ext cx="1018227" cy="369332"/>
          </a:xfrm>
          <a:prstGeom prst="rect">
            <a:avLst/>
          </a:prstGeom>
          <a:noFill/>
        </p:spPr>
        <p:txBody>
          <a:bodyPr wrap="none" rtlCol="0">
            <a:spAutoFit/>
          </a:bodyPr>
          <a:lstStyle/>
          <a:p>
            <a:r>
              <a:rPr kumimoji="0" lang="zh-TW" altLang="en-US" dirty="0">
                <a:solidFill>
                  <a:srgbClr val="000000"/>
                </a:solidFill>
                <a:latin typeface="Arial" panose="020B0604020202020204" pitchFamily="34" charset="0"/>
                <a:cs typeface="Arial" panose="020B0604020202020204" pitchFamily="34" charset="0"/>
              </a:rPr>
              <a:t>€</a:t>
            </a:r>
            <a:r>
              <a:rPr lang="en-US" altLang="zh-TW" dirty="0">
                <a:latin typeface="Arial" panose="020B0604020202020204" pitchFamily="34" charset="0"/>
                <a:cs typeface="Arial" panose="020B0604020202020204" pitchFamily="34" charset="0"/>
              </a:rPr>
              <a:t>89,000</a:t>
            </a:r>
            <a:endParaRPr lang="zh-TW" altLang="en-US" dirty="0">
              <a:latin typeface="Arial" panose="020B0604020202020204" pitchFamily="34" charset="0"/>
              <a:cs typeface="Arial" panose="020B0604020202020204" pitchFamily="34" charset="0"/>
            </a:endParaRPr>
          </a:p>
        </p:txBody>
      </p:sp>
      <p:sp>
        <p:nvSpPr>
          <p:cNvPr id="24" name="文字方塊 23"/>
          <p:cNvSpPr txBox="1"/>
          <p:nvPr/>
        </p:nvSpPr>
        <p:spPr>
          <a:xfrm>
            <a:off x="7734885" y="5761640"/>
            <a:ext cx="1018227" cy="369332"/>
          </a:xfrm>
          <a:prstGeom prst="rect">
            <a:avLst/>
          </a:prstGeom>
          <a:noFill/>
        </p:spPr>
        <p:txBody>
          <a:bodyPr wrap="none" rtlCol="0">
            <a:spAutoFit/>
          </a:bodyPr>
          <a:lstStyle/>
          <a:p>
            <a:r>
              <a:rPr kumimoji="0" lang="zh-TW" altLang="en-US" dirty="0">
                <a:solidFill>
                  <a:srgbClr val="000000"/>
                </a:solidFill>
                <a:latin typeface="Arial" panose="020B0604020202020204" pitchFamily="34" charset="0"/>
                <a:cs typeface="Arial" panose="020B0604020202020204" pitchFamily="34" charset="0"/>
              </a:rPr>
              <a:t>€</a:t>
            </a:r>
            <a:r>
              <a:rPr lang="en-US" altLang="zh-TW" dirty="0">
                <a:latin typeface="Arial" panose="020B0604020202020204" pitchFamily="34" charset="0"/>
                <a:cs typeface="Arial" panose="020B0604020202020204" pitchFamily="34" charset="0"/>
              </a:rPr>
              <a:t>50,000</a:t>
            </a:r>
            <a:endParaRPr lang="zh-TW" altLang="en-US" dirty="0">
              <a:latin typeface="Arial" panose="020B0604020202020204" pitchFamily="34" charset="0"/>
              <a:cs typeface="Arial" panose="020B0604020202020204" pitchFamily="34" charset="0"/>
            </a:endParaRPr>
          </a:p>
        </p:txBody>
      </p:sp>
      <p:sp>
        <p:nvSpPr>
          <p:cNvPr id="25" name="文字方塊 24"/>
          <p:cNvSpPr txBox="1"/>
          <p:nvPr/>
        </p:nvSpPr>
        <p:spPr>
          <a:xfrm>
            <a:off x="5642868" y="5761642"/>
            <a:ext cx="1018227" cy="369332"/>
          </a:xfrm>
          <a:prstGeom prst="rect">
            <a:avLst/>
          </a:prstGeom>
          <a:noFill/>
        </p:spPr>
        <p:txBody>
          <a:bodyPr wrap="none" rtlCol="0">
            <a:spAutoFit/>
          </a:bodyPr>
          <a:lstStyle/>
          <a:p>
            <a:r>
              <a:rPr kumimoji="0" lang="zh-TW" altLang="en-US" dirty="0">
                <a:solidFill>
                  <a:srgbClr val="000000"/>
                </a:solidFill>
                <a:latin typeface="Arial" panose="020B0604020202020204" pitchFamily="34" charset="0"/>
                <a:cs typeface="Arial" panose="020B0604020202020204" pitchFamily="34" charset="0"/>
              </a:rPr>
              <a:t>€</a:t>
            </a:r>
            <a:r>
              <a:rPr lang="en-US" altLang="zh-TW" dirty="0">
                <a:latin typeface="Arial" panose="020B0604020202020204" pitchFamily="34" charset="0"/>
                <a:cs typeface="Arial" panose="020B0604020202020204" pitchFamily="34" charset="0"/>
              </a:rPr>
              <a:t>39,000</a:t>
            </a:r>
            <a:endParaRPr lang="zh-TW" altLang="en-US" dirty="0">
              <a:latin typeface="Arial" panose="020B0604020202020204" pitchFamily="34" charset="0"/>
              <a:cs typeface="Arial" panose="020B0604020202020204" pitchFamily="34" charset="0"/>
            </a:endParaRPr>
          </a:p>
        </p:txBody>
      </p:sp>
      <p:sp>
        <p:nvSpPr>
          <p:cNvPr id="14" name="文字方塊 13"/>
          <p:cNvSpPr txBox="1"/>
          <p:nvPr/>
        </p:nvSpPr>
        <p:spPr>
          <a:xfrm>
            <a:off x="8461205" y="66457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8" name="圖片 7"/>
          <p:cNvPicPr>
            <a:picLocks noChangeAspect="1"/>
          </p:cNvPicPr>
          <p:nvPr/>
        </p:nvPicPr>
        <p:blipFill>
          <a:blip r:embed="rId2"/>
          <a:stretch>
            <a:fillRect/>
          </a:stretch>
        </p:blipFill>
        <p:spPr>
          <a:xfrm>
            <a:off x="209331" y="1421952"/>
            <a:ext cx="8708406" cy="4023783"/>
          </a:xfrm>
          <a:prstGeom prst="rect">
            <a:avLst/>
          </a:prstGeom>
        </p:spPr>
      </p:pic>
    </p:spTree>
    <p:extLst>
      <p:ext uri="{BB962C8B-B14F-4D97-AF65-F5344CB8AC3E}">
        <p14:creationId xmlns:p14="http://schemas.microsoft.com/office/powerpoint/2010/main" val="8813360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T-Account   </a:t>
            </a:r>
          </a:p>
          <a:p>
            <a:pPr lvl="1"/>
            <a:r>
              <a:rPr lang="en-US" altLang="zh-TW" dirty="0"/>
              <a:t>An abbreviated representation of an actual account.</a:t>
            </a:r>
          </a:p>
          <a:p>
            <a:pPr lvl="1"/>
            <a:r>
              <a:rPr lang="en-US" altLang="zh-TW" dirty="0"/>
              <a:t>Used as a teaching</a:t>
            </a:r>
            <a:r>
              <a:rPr lang="zh-TW" altLang="en-US" dirty="0"/>
              <a:t> </a:t>
            </a:r>
            <a:r>
              <a:rPr lang="en-US" altLang="zh-TW" dirty="0"/>
              <a:t>and learning tool.</a:t>
            </a:r>
          </a:p>
          <a:p>
            <a:pPr lvl="1"/>
            <a:r>
              <a:rPr lang="en-US" altLang="zh-TW" b="1" dirty="0">
                <a:solidFill>
                  <a:schemeClr val="accent2">
                    <a:lumMod val="75000"/>
                  </a:schemeClr>
                </a:solidFill>
              </a:rPr>
              <a:t>Debit</a:t>
            </a:r>
            <a:r>
              <a:rPr lang="en-US" altLang="zh-TW" dirty="0"/>
              <a:t>: the left side of a T-account.</a:t>
            </a:r>
          </a:p>
          <a:p>
            <a:pPr lvl="1"/>
            <a:r>
              <a:rPr lang="en-US" altLang="zh-TW" b="1" dirty="0">
                <a:solidFill>
                  <a:schemeClr val="accent2">
                    <a:lumMod val="75000"/>
                  </a:schemeClr>
                </a:solidFill>
              </a:rPr>
              <a:t>Credit</a:t>
            </a:r>
            <a:r>
              <a:rPr lang="en-US" altLang="zh-TW" dirty="0"/>
              <a:t>: the right side of a T-account.</a:t>
            </a:r>
          </a:p>
          <a:p>
            <a:pPr lvl="1"/>
            <a:r>
              <a:rPr lang="en-US" altLang="zh-TW" dirty="0"/>
              <a:t>Debit means left, credit means right</a:t>
            </a:r>
            <a:r>
              <a:rPr lang="en-US" altLang="zh-TW" dirty="0">
                <a:ea typeface="新細明體" panose="02020500000000000000" pitchFamily="18" charset="-120"/>
              </a:rPr>
              <a:t>—nothing more, nothing less.</a:t>
            </a:r>
            <a:endParaRPr lang="zh-TW" altLang="en-US" dirty="0"/>
          </a:p>
          <a:p>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14</a:t>
            </a:fld>
            <a:endParaRPr lang="zh-TW" altLang="en-US"/>
          </a:p>
        </p:txBody>
      </p:sp>
      <p:sp>
        <p:nvSpPr>
          <p:cNvPr id="2" name="標題 1"/>
          <p:cNvSpPr>
            <a:spLocks noGrp="1"/>
          </p:cNvSpPr>
          <p:nvPr>
            <p:ph type="title"/>
          </p:nvPr>
        </p:nvSpPr>
        <p:spPr/>
        <p:txBody>
          <a:bodyPr>
            <a:normAutofit fontScale="90000"/>
          </a:bodyPr>
          <a:lstStyle/>
          <a:p>
            <a:r>
              <a:rPr lang="en-US" altLang="zh-TW"/>
              <a:t>Using Accounts to Categorize Transactions</a:t>
            </a:r>
            <a:endParaRPr lang="zh-TW" altLang="en-US" dirty="0"/>
          </a:p>
        </p:txBody>
      </p:sp>
      <p:sp>
        <p:nvSpPr>
          <p:cNvPr id="17" name="矩形 16"/>
          <p:cNvSpPr/>
          <p:nvPr/>
        </p:nvSpPr>
        <p:spPr>
          <a:xfrm>
            <a:off x="5399068" y="4958294"/>
            <a:ext cx="813043" cy="400110"/>
          </a:xfrm>
          <a:prstGeom prst="rect">
            <a:avLst/>
          </a:prstGeom>
        </p:spPr>
        <p:txBody>
          <a:bodyPr wrap="none">
            <a:spAutoFit/>
          </a:bodyPr>
          <a:lstStyle/>
          <a:p>
            <a:r>
              <a:rPr kumimoji="0" lang="en-US" altLang="zh-TW" sz="2000" b="1" dirty="0">
                <a:latin typeface="Arial" panose="020B0604020202020204" pitchFamily="34" charset="0"/>
                <a:cs typeface="Arial" panose="020B0604020202020204" pitchFamily="34" charset="0"/>
              </a:rPr>
              <a:t>Cash</a:t>
            </a:r>
            <a:endParaRPr lang="zh-TW" altLang="en-US" sz="2000" dirty="0">
              <a:latin typeface="Arial" panose="020B0604020202020204" pitchFamily="34" charset="0"/>
              <a:cs typeface="Arial" panose="020B0604020202020204" pitchFamily="34" charset="0"/>
            </a:endParaRPr>
          </a:p>
        </p:txBody>
      </p:sp>
      <p:pic>
        <p:nvPicPr>
          <p:cNvPr id="5" name="圖片 4"/>
          <p:cNvPicPr>
            <a:picLocks noChangeAspect="1"/>
          </p:cNvPicPr>
          <p:nvPr/>
        </p:nvPicPr>
        <p:blipFill rotWithShape="1">
          <a:blip r:embed="rId3"/>
          <a:srcRect t="40672"/>
          <a:stretch/>
        </p:blipFill>
        <p:spPr>
          <a:xfrm>
            <a:off x="3907231" y="5293922"/>
            <a:ext cx="3796719" cy="566178"/>
          </a:xfrm>
          <a:prstGeom prst="rect">
            <a:avLst/>
          </a:prstGeom>
        </p:spPr>
      </p:pic>
      <p:sp>
        <p:nvSpPr>
          <p:cNvPr id="18" name="文字方塊 17"/>
          <p:cNvSpPr txBox="1"/>
          <p:nvPr/>
        </p:nvSpPr>
        <p:spPr>
          <a:xfrm>
            <a:off x="4199832" y="5401883"/>
            <a:ext cx="1605759" cy="400110"/>
          </a:xfrm>
          <a:prstGeom prst="rect">
            <a:avLst/>
          </a:prstGeom>
          <a:noFill/>
        </p:spPr>
        <p:txBody>
          <a:bodyPr wrap="square" rtlCol="0">
            <a:spAutoFit/>
          </a:bodyPr>
          <a:lstStyle/>
          <a:p>
            <a:r>
              <a:rPr lang="en-US" altLang="zh-TW" sz="2000" b="1" dirty="0">
                <a:solidFill>
                  <a:schemeClr val="accent2">
                    <a:lumMod val="75000"/>
                  </a:schemeClr>
                </a:solidFill>
                <a:latin typeface="Arial" panose="020B0604020202020204" pitchFamily="34" charset="0"/>
                <a:cs typeface="Arial" panose="020B0604020202020204" pitchFamily="34" charset="0"/>
              </a:rPr>
              <a:t>Debit (</a:t>
            </a:r>
            <a:r>
              <a:rPr lang="en-US" altLang="zh-TW" sz="2000" b="1" dirty="0" err="1">
                <a:solidFill>
                  <a:schemeClr val="accent2">
                    <a:lumMod val="75000"/>
                  </a:schemeClr>
                </a:solidFill>
                <a:latin typeface="Arial" panose="020B0604020202020204" pitchFamily="34" charset="0"/>
                <a:cs typeface="Arial" panose="020B0604020202020204" pitchFamily="34" charset="0"/>
              </a:rPr>
              <a:t>Dr</a:t>
            </a:r>
            <a:r>
              <a:rPr lang="en-US" altLang="zh-TW" sz="2000" b="1" dirty="0">
                <a:solidFill>
                  <a:schemeClr val="accent2">
                    <a:lumMod val="75000"/>
                  </a:schemeClr>
                </a:solidFill>
                <a:latin typeface="Arial" panose="020B0604020202020204" pitchFamily="34" charset="0"/>
                <a:cs typeface="Arial" panose="020B0604020202020204" pitchFamily="34" charset="0"/>
              </a:rPr>
              <a:t>)</a:t>
            </a:r>
            <a:endParaRPr lang="zh-TW" altLang="en-US" sz="2000" b="1" dirty="0">
              <a:solidFill>
                <a:schemeClr val="accent2">
                  <a:lumMod val="75000"/>
                </a:schemeClr>
              </a:solidFill>
              <a:latin typeface="Arial" panose="020B0604020202020204" pitchFamily="34" charset="0"/>
              <a:cs typeface="Arial" panose="020B0604020202020204" pitchFamily="34" charset="0"/>
            </a:endParaRPr>
          </a:p>
        </p:txBody>
      </p:sp>
      <p:sp>
        <p:nvSpPr>
          <p:cNvPr id="20" name="文字方塊 19"/>
          <p:cNvSpPr txBox="1"/>
          <p:nvPr/>
        </p:nvSpPr>
        <p:spPr>
          <a:xfrm>
            <a:off x="6024251" y="5401883"/>
            <a:ext cx="1615490" cy="400110"/>
          </a:xfrm>
          <a:prstGeom prst="rect">
            <a:avLst/>
          </a:prstGeom>
          <a:noFill/>
        </p:spPr>
        <p:txBody>
          <a:bodyPr wrap="square" rtlCol="0">
            <a:spAutoFit/>
          </a:bodyPr>
          <a:lstStyle/>
          <a:p>
            <a:r>
              <a:rPr lang="en-US" altLang="zh-TW" sz="2000" b="1" dirty="0">
                <a:solidFill>
                  <a:schemeClr val="accent2">
                    <a:lumMod val="75000"/>
                  </a:schemeClr>
                </a:solidFill>
                <a:latin typeface="Arial" panose="020B0604020202020204" pitchFamily="34" charset="0"/>
                <a:cs typeface="Arial" panose="020B0604020202020204" pitchFamily="34" charset="0"/>
              </a:rPr>
              <a:t>Credit (Cr)</a:t>
            </a:r>
            <a:endParaRPr lang="zh-TW" altLang="en-US" sz="2000" b="1" dirty="0">
              <a:solidFill>
                <a:schemeClr val="accent2">
                  <a:lumMod val="75000"/>
                </a:schemeClr>
              </a:solidFill>
              <a:latin typeface="Arial" panose="020B0604020202020204" pitchFamily="34" charset="0"/>
              <a:cs typeface="Arial" panose="020B0604020202020204" pitchFamily="34" charset="0"/>
            </a:endParaRPr>
          </a:p>
        </p:txBody>
      </p:sp>
      <p:sp>
        <p:nvSpPr>
          <p:cNvPr id="12" name="文字方塊 11"/>
          <p:cNvSpPr txBox="1"/>
          <p:nvPr/>
        </p:nvSpPr>
        <p:spPr>
          <a:xfrm>
            <a:off x="8479560"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4006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T-Account </a:t>
            </a:r>
            <a:endParaRPr lang="en-US" altLang="zh-TW" b="1" dirty="0">
              <a:solidFill>
                <a:srgbClr val="FE8E23"/>
              </a:solidFill>
              <a:latin typeface="微軟正黑體" panose="020B0604030504040204" pitchFamily="34" charset="-120"/>
              <a:ea typeface="微軟正黑體" panose="020B0604030504040204" pitchFamily="34" charset="-120"/>
            </a:endParaRPr>
          </a:p>
          <a:p>
            <a:pPr lvl="1"/>
            <a:r>
              <a:rPr lang="en-US" altLang="zh-TW" dirty="0"/>
              <a:t>By convention, for asset accounts, debits refer to increases and credits to decreases.</a:t>
            </a:r>
            <a:r>
              <a:rPr lang="en-US" altLang="zh-TW" b="1" dirty="0">
                <a:solidFill>
                  <a:schemeClr val="accent2">
                    <a:lumMod val="75000"/>
                  </a:schemeClr>
                </a:solidFill>
              </a:rPr>
              <a:t> Asset accounts will usually have debit balances. </a:t>
            </a:r>
          </a:p>
          <a:p>
            <a:pPr lvl="1"/>
            <a:r>
              <a:rPr lang="en-US" altLang="zh-TW" b="1" dirty="0">
                <a:solidFill>
                  <a:schemeClr val="accent2">
                    <a:lumMod val="75000"/>
                  </a:schemeClr>
                </a:solidFill>
              </a:rPr>
              <a:t>Liability and equity accounts</a:t>
            </a:r>
            <a:r>
              <a:rPr lang="en-US" altLang="zh-TW" b="1" dirty="0">
                <a:solidFill>
                  <a:srgbClr val="C00000"/>
                </a:solidFill>
              </a:rPr>
              <a:t> </a:t>
            </a:r>
            <a:r>
              <a:rPr lang="en-US" altLang="zh-TW" dirty="0"/>
              <a:t>are decreased by debits and increased by credits. As a result, they will </a:t>
            </a:r>
            <a:r>
              <a:rPr lang="en-US" altLang="zh-TW" b="1" dirty="0">
                <a:solidFill>
                  <a:schemeClr val="accent2">
                    <a:lumMod val="75000"/>
                  </a:schemeClr>
                </a:solidFill>
              </a:rPr>
              <a:t>typically have credit balances.</a:t>
            </a:r>
          </a:p>
          <a:p>
            <a:endParaRPr lang="en-US" altLang="zh-TW"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15</a:t>
            </a:fld>
            <a:endParaRPr lang="zh-TW" altLang="en-US"/>
          </a:p>
        </p:txBody>
      </p:sp>
      <p:sp>
        <p:nvSpPr>
          <p:cNvPr id="2" name="標題 1"/>
          <p:cNvSpPr>
            <a:spLocks noGrp="1"/>
          </p:cNvSpPr>
          <p:nvPr>
            <p:ph type="title"/>
          </p:nvPr>
        </p:nvSpPr>
        <p:spPr/>
        <p:txBody>
          <a:bodyPr>
            <a:normAutofit fontScale="90000"/>
          </a:bodyPr>
          <a:lstStyle/>
          <a:p>
            <a:r>
              <a:rPr lang="en-US" altLang="zh-TW"/>
              <a:t>Using Accounts to Categorize Transactions</a:t>
            </a:r>
            <a:endParaRPr lang="zh-TW" altLang="en-US" dirty="0"/>
          </a:p>
        </p:txBody>
      </p:sp>
      <p:grpSp>
        <p:nvGrpSpPr>
          <p:cNvPr id="12" name="群組 11"/>
          <p:cNvGrpSpPr/>
          <p:nvPr/>
        </p:nvGrpSpPr>
        <p:grpSpPr>
          <a:xfrm>
            <a:off x="633960" y="4692390"/>
            <a:ext cx="7881390" cy="1484573"/>
            <a:chOff x="838200" y="4398452"/>
            <a:chExt cx="6057900" cy="854075"/>
          </a:xfrm>
        </p:grpSpPr>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398452"/>
              <a:ext cx="60579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6"/>
            <p:cNvSpPr txBox="1">
              <a:spLocks noChangeArrowheads="1"/>
            </p:cNvSpPr>
            <p:nvPr/>
          </p:nvSpPr>
          <p:spPr bwMode="auto">
            <a:xfrm>
              <a:off x="1199347" y="4439114"/>
              <a:ext cx="5556251" cy="21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   Assets                =          Liabilities        </a:t>
              </a:r>
              <a:r>
                <a:rPr kumimoji="0" lang="zh-TW" altLang="en-US" b="1" dirty="0">
                  <a:solidFill>
                    <a:srgbClr val="000000"/>
                  </a:solidFill>
                </a:rPr>
                <a:t>   </a:t>
              </a:r>
              <a:r>
                <a:rPr kumimoji="0" lang="en-US" altLang="zh-TW" b="1" dirty="0">
                  <a:solidFill>
                    <a:srgbClr val="000000"/>
                  </a:solidFill>
                </a:rPr>
                <a:t> +              Equity</a:t>
              </a:r>
            </a:p>
          </p:txBody>
        </p:sp>
      </p:grpSp>
      <p:sp>
        <p:nvSpPr>
          <p:cNvPr id="20" name="文字方塊 19"/>
          <p:cNvSpPr txBox="1"/>
          <p:nvPr/>
        </p:nvSpPr>
        <p:spPr>
          <a:xfrm>
            <a:off x="1039887" y="5409826"/>
            <a:ext cx="576064" cy="646331"/>
          </a:xfrm>
          <a:prstGeom prst="rect">
            <a:avLst/>
          </a:prstGeom>
          <a:noFill/>
        </p:spPr>
        <p:txBody>
          <a:bodyPr wrap="square" rtlCol="0">
            <a:spAutoFit/>
          </a:bodyPr>
          <a:lstStyle/>
          <a:p>
            <a:r>
              <a:rPr kumimoji="0" lang="en-US" altLang="zh-TW" b="1" dirty="0" err="1">
                <a:solidFill>
                  <a:srgbClr val="C00000"/>
                </a:solidFill>
                <a:latin typeface="Arial" panose="020B0604020202020204" pitchFamily="34" charset="0"/>
                <a:cs typeface="Arial" panose="020B0604020202020204" pitchFamily="34" charset="0"/>
              </a:rPr>
              <a:t>Dr</a:t>
            </a:r>
            <a:endParaRPr kumimoji="0" lang="en-US" altLang="zh-TW" b="1" dirty="0">
              <a:solidFill>
                <a:srgbClr val="C00000"/>
              </a:solidFill>
              <a:latin typeface="Arial" panose="020B0604020202020204" pitchFamily="34" charset="0"/>
              <a:cs typeface="Arial" panose="020B0604020202020204" pitchFamily="34" charset="0"/>
            </a:endParaRPr>
          </a:p>
          <a:p>
            <a:r>
              <a:rPr kumimoji="0" lang="en-US" altLang="zh-TW" b="1" dirty="0">
                <a:solidFill>
                  <a:srgbClr val="C00000"/>
                </a:solidFill>
                <a:latin typeface="Arial" panose="020B0604020202020204" pitchFamily="34" charset="0"/>
                <a:cs typeface="Arial" panose="020B0604020202020204" pitchFamily="34" charset="0"/>
              </a:rPr>
              <a:t>(+)</a:t>
            </a:r>
            <a:endParaRPr kumimoji="0" lang="zh-TW" altLang="en-US" b="1" dirty="0">
              <a:solidFill>
                <a:srgbClr val="C00000"/>
              </a:solidFill>
              <a:latin typeface="Arial" panose="020B0604020202020204" pitchFamily="34" charset="0"/>
              <a:cs typeface="Arial" panose="020B0604020202020204" pitchFamily="34" charset="0"/>
            </a:endParaRPr>
          </a:p>
        </p:txBody>
      </p:sp>
      <p:sp>
        <p:nvSpPr>
          <p:cNvPr id="25" name="文字方塊 24"/>
          <p:cNvSpPr txBox="1"/>
          <p:nvPr/>
        </p:nvSpPr>
        <p:spPr>
          <a:xfrm>
            <a:off x="3607542" y="5409824"/>
            <a:ext cx="576064" cy="646331"/>
          </a:xfrm>
          <a:prstGeom prst="rect">
            <a:avLst/>
          </a:prstGeom>
          <a:noFill/>
        </p:spPr>
        <p:txBody>
          <a:bodyPr wrap="square" rtlCol="0">
            <a:spAutoFit/>
          </a:bodyPr>
          <a:lstStyle/>
          <a:p>
            <a:r>
              <a:rPr kumimoji="0" lang="en-US" altLang="zh-TW" b="1" dirty="0" err="1">
                <a:latin typeface="Arial" panose="020B0604020202020204" pitchFamily="34" charset="0"/>
                <a:cs typeface="Arial" panose="020B0604020202020204" pitchFamily="34" charset="0"/>
              </a:rPr>
              <a:t>Dr</a:t>
            </a:r>
            <a:endParaRPr kumimoji="0" lang="en-US" altLang="zh-TW" b="1" dirty="0">
              <a:latin typeface="Arial" panose="020B0604020202020204" pitchFamily="34" charset="0"/>
              <a:cs typeface="Arial" panose="020B0604020202020204" pitchFamily="34" charset="0"/>
            </a:endParaRPr>
          </a:p>
          <a:p>
            <a:r>
              <a:rPr kumimoji="0" lang="en-US" altLang="zh-TW" b="1" dirty="0">
                <a:latin typeface="Arial" panose="020B0604020202020204" pitchFamily="34" charset="0"/>
                <a:cs typeface="Arial" panose="020B0604020202020204" pitchFamily="34" charset="0"/>
              </a:rPr>
              <a:t>(–)</a:t>
            </a:r>
            <a:endParaRPr kumimoji="0" lang="zh-TW" altLang="en-US" b="1" dirty="0">
              <a:latin typeface="Arial" panose="020B0604020202020204" pitchFamily="34" charset="0"/>
              <a:cs typeface="Arial" panose="020B0604020202020204" pitchFamily="34" charset="0"/>
            </a:endParaRPr>
          </a:p>
        </p:txBody>
      </p:sp>
      <p:sp>
        <p:nvSpPr>
          <p:cNvPr id="26" name="文字方塊 25"/>
          <p:cNvSpPr txBox="1"/>
          <p:nvPr/>
        </p:nvSpPr>
        <p:spPr>
          <a:xfrm>
            <a:off x="6407484" y="5413203"/>
            <a:ext cx="576064" cy="646331"/>
          </a:xfrm>
          <a:prstGeom prst="rect">
            <a:avLst/>
          </a:prstGeom>
          <a:noFill/>
        </p:spPr>
        <p:txBody>
          <a:bodyPr wrap="square" rtlCol="0">
            <a:spAutoFit/>
          </a:bodyPr>
          <a:lstStyle/>
          <a:p>
            <a:r>
              <a:rPr kumimoji="0" lang="en-US" altLang="zh-TW" b="1" dirty="0" err="1">
                <a:latin typeface="Arial" panose="020B0604020202020204" pitchFamily="34" charset="0"/>
                <a:cs typeface="Arial" panose="020B0604020202020204" pitchFamily="34" charset="0"/>
              </a:rPr>
              <a:t>Dr</a:t>
            </a:r>
            <a:endParaRPr kumimoji="0" lang="en-US" altLang="zh-TW" b="1" dirty="0">
              <a:latin typeface="Arial" panose="020B0604020202020204" pitchFamily="34" charset="0"/>
              <a:cs typeface="Arial" panose="020B0604020202020204" pitchFamily="34" charset="0"/>
            </a:endParaRPr>
          </a:p>
          <a:p>
            <a:r>
              <a:rPr kumimoji="0" lang="en-US" altLang="zh-TW" b="1" dirty="0">
                <a:latin typeface="Arial" panose="020B0604020202020204" pitchFamily="34" charset="0"/>
                <a:cs typeface="Arial" panose="020B0604020202020204" pitchFamily="34" charset="0"/>
              </a:rPr>
              <a:t>(–)</a:t>
            </a:r>
            <a:endParaRPr kumimoji="0" lang="zh-TW" altLang="en-US" b="1" dirty="0">
              <a:latin typeface="Arial" panose="020B0604020202020204" pitchFamily="34" charset="0"/>
              <a:cs typeface="Arial" panose="020B0604020202020204" pitchFamily="34" charset="0"/>
            </a:endParaRPr>
          </a:p>
        </p:txBody>
      </p:sp>
      <p:sp>
        <p:nvSpPr>
          <p:cNvPr id="27" name="文字方塊 26"/>
          <p:cNvSpPr txBox="1"/>
          <p:nvPr/>
        </p:nvSpPr>
        <p:spPr>
          <a:xfrm>
            <a:off x="2051369" y="5409825"/>
            <a:ext cx="576064" cy="646331"/>
          </a:xfrm>
          <a:prstGeom prst="rect">
            <a:avLst/>
          </a:prstGeom>
          <a:noFill/>
        </p:spPr>
        <p:txBody>
          <a:bodyPr wrap="square" rtlCol="0">
            <a:spAutoFit/>
          </a:bodyPr>
          <a:lstStyle/>
          <a:p>
            <a:r>
              <a:rPr kumimoji="0" lang="en-US" altLang="zh-TW" b="1" dirty="0">
                <a:latin typeface="Arial" panose="020B0604020202020204" pitchFamily="34" charset="0"/>
                <a:cs typeface="Arial" panose="020B0604020202020204" pitchFamily="34" charset="0"/>
              </a:rPr>
              <a:t>Cr</a:t>
            </a:r>
          </a:p>
          <a:p>
            <a:r>
              <a:rPr kumimoji="0" lang="en-US" altLang="zh-TW" b="1" dirty="0">
                <a:latin typeface="Arial" panose="020B0604020202020204" pitchFamily="34" charset="0"/>
                <a:cs typeface="Arial" panose="020B0604020202020204" pitchFamily="34" charset="0"/>
              </a:rPr>
              <a:t>(</a:t>
            </a:r>
            <a:r>
              <a:rPr lang="en-US" altLang="zh-TW" b="1" dirty="0">
                <a:latin typeface="Arial" panose="020B0604020202020204" pitchFamily="34" charset="0"/>
                <a:cs typeface="Arial" panose="020B0604020202020204" pitchFamily="34" charset="0"/>
              </a:rPr>
              <a:t>–</a:t>
            </a:r>
            <a:r>
              <a:rPr kumimoji="0" lang="en-US" altLang="zh-TW" b="1" dirty="0">
                <a:latin typeface="Arial" panose="020B0604020202020204" pitchFamily="34" charset="0"/>
                <a:cs typeface="Arial" panose="020B0604020202020204" pitchFamily="34" charset="0"/>
              </a:rPr>
              <a:t>)</a:t>
            </a:r>
            <a:endParaRPr kumimoji="0" lang="zh-TW" altLang="en-US" b="1" dirty="0">
              <a:latin typeface="Arial" panose="020B0604020202020204" pitchFamily="34" charset="0"/>
              <a:cs typeface="Arial" panose="020B0604020202020204" pitchFamily="34" charset="0"/>
            </a:endParaRPr>
          </a:p>
        </p:txBody>
      </p:sp>
      <p:sp>
        <p:nvSpPr>
          <p:cNvPr id="29" name="文字方塊 28"/>
          <p:cNvSpPr txBox="1"/>
          <p:nvPr/>
        </p:nvSpPr>
        <p:spPr>
          <a:xfrm>
            <a:off x="4875683" y="5409824"/>
            <a:ext cx="576064" cy="646331"/>
          </a:xfrm>
          <a:prstGeom prst="rect">
            <a:avLst/>
          </a:prstGeom>
          <a:noFill/>
        </p:spPr>
        <p:txBody>
          <a:bodyPr wrap="square" rtlCol="0">
            <a:spAutoFit/>
          </a:bodyPr>
          <a:lstStyle/>
          <a:p>
            <a:r>
              <a:rPr lang="en-US" altLang="zh-TW" b="1" dirty="0">
                <a:solidFill>
                  <a:srgbClr val="C00000"/>
                </a:solidFill>
                <a:latin typeface="Arial" panose="020B0604020202020204" pitchFamily="34" charset="0"/>
                <a:cs typeface="Arial" panose="020B0604020202020204" pitchFamily="34" charset="0"/>
              </a:rPr>
              <a:t>Cr</a:t>
            </a:r>
          </a:p>
          <a:p>
            <a:r>
              <a:rPr lang="en-US" altLang="zh-TW" b="1" dirty="0">
                <a:solidFill>
                  <a:srgbClr val="C00000"/>
                </a:solidFill>
                <a:latin typeface="Arial" panose="020B0604020202020204" pitchFamily="34" charset="0"/>
                <a:cs typeface="Arial" panose="020B0604020202020204" pitchFamily="34" charset="0"/>
              </a:rPr>
              <a:t>(+)</a:t>
            </a:r>
            <a:endParaRPr lang="zh-TW" altLang="en-US" b="1" dirty="0">
              <a:solidFill>
                <a:srgbClr val="C00000"/>
              </a:solidFill>
              <a:latin typeface="Arial" panose="020B0604020202020204" pitchFamily="34" charset="0"/>
              <a:cs typeface="Arial" panose="020B0604020202020204" pitchFamily="34" charset="0"/>
            </a:endParaRPr>
          </a:p>
        </p:txBody>
      </p:sp>
      <p:sp>
        <p:nvSpPr>
          <p:cNvPr id="30" name="文字方塊 29"/>
          <p:cNvSpPr txBox="1"/>
          <p:nvPr/>
        </p:nvSpPr>
        <p:spPr>
          <a:xfrm>
            <a:off x="7513178" y="5409823"/>
            <a:ext cx="576064" cy="646331"/>
          </a:xfrm>
          <a:prstGeom prst="rect">
            <a:avLst/>
          </a:prstGeom>
          <a:noFill/>
        </p:spPr>
        <p:txBody>
          <a:bodyPr wrap="square" rtlCol="0">
            <a:spAutoFit/>
          </a:bodyPr>
          <a:lstStyle/>
          <a:p>
            <a:r>
              <a:rPr lang="en-US" altLang="zh-TW" b="1" dirty="0">
                <a:solidFill>
                  <a:srgbClr val="C00000"/>
                </a:solidFill>
                <a:latin typeface="Arial" panose="020B0604020202020204" pitchFamily="34" charset="0"/>
                <a:cs typeface="Arial" panose="020B0604020202020204" pitchFamily="34" charset="0"/>
              </a:rPr>
              <a:t>Cr</a:t>
            </a:r>
          </a:p>
          <a:p>
            <a:r>
              <a:rPr lang="en-US" altLang="zh-TW" b="1" dirty="0">
                <a:solidFill>
                  <a:srgbClr val="C00000"/>
                </a:solidFill>
                <a:latin typeface="Arial" panose="020B0604020202020204" pitchFamily="34" charset="0"/>
                <a:cs typeface="Arial" panose="020B0604020202020204" pitchFamily="34" charset="0"/>
              </a:rPr>
              <a:t>(+)</a:t>
            </a:r>
            <a:endParaRPr lang="zh-TW" altLang="en-US" b="1" dirty="0">
              <a:solidFill>
                <a:srgbClr val="C00000"/>
              </a:solidFill>
              <a:latin typeface="Arial" panose="020B0604020202020204" pitchFamily="34" charset="0"/>
              <a:cs typeface="Arial" panose="020B0604020202020204" pitchFamily="34" charset="0"/>
            </a:endParaRPr>
          </a:p>
        </p:txBody>
      </p:sp>
      <p:sp>
        <p:nvSpPr>
          <p:cNvPr id="16" name="文字方塊 15"/>
          <p:cNvSpPr txBox="1"/>
          <p:nvPr/>
        </p:nvSpPr>
        <p:spPr>
          <a:xfrm>
            <a:off x="8439181"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35273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6" grpId="0"/>
      <p:bldP spid="27" grpId="0"/>
      <p:bldP spid="29"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dirty="0">
                <a:ea typeface="新細明體" charset="-120"/>
              </a:rPr>
              <a:t>Three basic facts regarding double-entry accounting:</a:t>
            </a:r>
          </a:p>
          <a:p>
            <a:pPr lvl="1"/>
            <a:r>
              <a:rPr lang="en-US" altLang="zh-TW" sz="2400" b="1" dirty="0">
                <a:solidFill>
                  <a:srgbClr val="FE8E23"/>
                </a:solidFill>
              </a:rPr>
              <a:t>Debits are always entered on the left side of an account and credits on the right side.</a:t>
            </a:r>
          </a:p>
          <a:p>
            <a:pPr lvl="1"/>
            <a:r>
              <a:rPr lang="en-US" altLang="zh-TW" sz="2400" b="1" dirty="0">
                <a:solidFill>
                  <a:srgbClr val="FE8E23"/>
                </a:solidFill>
              </a:rPr>
              <a:t>For every transaction, there must be at least one debit and one credit.</a:t>
            </a:r>
          </a:p>
          <a:p>
            <a:pPr lvl="1"/>
            <a:r>
              <a:rPr lang="en-US" altLang="zh-TW" sz="2400" b="1" dirty="0">
                <a:solidFill>
                  <a:srgbClr val="FE8E23"/>
                </a:solidFill>
              </a:rPr>
              <a:t>Debits must always equal credits for each transaction.</a:t>
            </a:r>
            <a:endParaRPr lang="en-US" altLang="zh-TW" sz="2400" b="1" dirty="0">
              <a:solidFill>
                <a:srgbClr val="FE8E23"/>
              </a:solidFill>
              <a:ea typeface="新細明體" charset="-120"/>
            </a:endParaRPr>
          </a:p>
          <a:p>
            <a:endParaRPr lang="zh-TW" altLang="en-US" b="1" dirty="0">
              <a:solidFill>
                <a:schemeClr val="tx2">
                  <a:lumMod val="60000"/>
                  <a:lumOff val="40000"/>
                </a:schemeClr>
              </a:solidFill>
            </a:endParaRP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16</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Using Accounts to Categorize Transactions</a:t>
            </a:r>
            <a:endParaRPr lang="zh-TW" altLang="en-US" dirty="0"/>
          </a:p>
        </p:txBody>
      </p:sp>
      <p:sp>
        <p:nvSpPr>
          <p:cNvPr id="7" name="文字方塊 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79011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內容版面配置區 22"/>
          <p:cNvSpPr>
            <a:spLocks noGrp="1"/>
          </p:cNvSpPr>
          <p:nvPr>
            <p:ph idx="1"/>
          </p:nvPr>
        </p:nvSpPr>
        <p:spPr>
          <a:xfrm>
            <a:off x="355601" y="1348811"/>
            <a:ext cx="8415866" cy="4712230"/>
          </a:xfrm>
        </p:spPr>
        <p:txBody>
          <a:bodyPr/>
          <a:lstStyle/>
          <a:p>
            <a:pPr marL="0" indent="0">
              <a:buNone/>
            </a:pPr>
            <a:r>
              <a:rPr lang="en-US" altLang="zh-TW" b="1" dirty="0">
                <a:solidFill>
                  <a:srgbClr val="FE8E23"/>
                </a:solidFill>
              </a:rPr>
              <a:t>Self-Checking of Accounting Information</a:t>
            </a:r>
          </a:p>
          <a:p>
            <a:pPr lvl="1" indent="-342900"/>
            <a:r>
              <a:rPr lang="en-US" altLang="zh-TW" dirty="0"/>
              <a:t>If debits do not equal credits, an error has been made in analyzing and recording the entity’s activities.</a:t>
            </a:r>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17</a:t>
            </a:fld>
            <a:endParaRPr lang="zh-TW" altLang="en-US"/>
          </a:p>
        </p:txBody>
      </p:sp>
      <p:sp>
        <p:nvSpPr>
          <p:cNvPr id="2" name="標題 1"/>
          <p:cNvSpPr>
            <a:spLocks noGrp="1"/>
          </p:cNvSpPr>
          <p:nvPr>
            <p:ph type="title"/>
          </p:nvPr>
        </p:nvSpPr>
        <p:spPr/>
        <p:txBody>
          <a:bodyPr>
            <a:normAutofit fontScale="90000"/>
          </a:bodyPr>
          <a:lstStyle/>
          <a:p>
            <a:r>
              <a:rPr lang="en-US" altLang="zh-TW" dirty="0"/>
              <a:t>Using Accounts to Categorize Transactions</a:t>
            </a:r>
            <a:endParaRPr lang="zh-TW" alt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156"/>
          <a:stretch/>
        </p:blipFill>
        <p:spPr bwMode="auto">
          <a:xfrm>
            <a:off x="419907" y="2902456"/>
            <a:ext cx="8413677" cy="352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a:spLocks noChangeArrowheads="1"/>
          </p:cNvSpPr>
          <p:nvPr/>
        </p:nvSpPr>
        <p:spPr bwMode="auto">
          <a:xfrm>
            <a:off x="378884" y="2845493"/>
            <a:ext cx="32637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400" b="1" dirty="0">
                <a:solidFill>
                  <a:srgbClr val="000000"/>
                </a:solidFill>
                <a:latin typeface="Arial" panose="020B0604020202020204" pitchFamily="34" charset="0"/>
                <a:cs typeface="Arial" panose="020B0604020202020204" pitchFamily="34" charset="0"/>
              </a:rPr>
              <a:t>Business Activity (Transaction)</a:t>
            </a:r>
          </a:p>
        </p:txBody>
      </p:sp>
      <p:sp>
        <p:nvSpPr>
          <p:cNvPr id="7" name="TextBox 6"/>
          <p:cNvSpPr txBox="1">
            <a:spLocks noChangeArrowheads="1"/>
          </p:cNvSpPr>
          <p:nvPr/>
        </p:nvSpPr>
        <p:spPr bwMode="auto">
          <a:xfrm>
            <a:off x="2873131" y="3187236"/>
            <a:ext cx="57377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400" b="1" dirty="0">
                <a:solidFill>
                  <a:srgbClr val="000000"/>
                </a:solidFill>
              </a:rPr>
              <a:t>Assets                  =            Liabilities </a:t>
            </a:r>
            <a:r>
              <a:rPr kumimoji="0" lang="en-US" altLang="zh-TW" sz="1400" dirty="0">
                <a:solidFill>
                  <a:srgbClr val="000000"/>
                </a:solidFill>
              </a:rPr>
              <a:t>              +                </a:t>
            </a:r>
            <a:r>
              <a:rPr kumimoji="0" lang="en-US" altLang="zh-TW" sz="1400" b="1" dirty="0">
                <a:solidFill>
                  <a:srgbClr val="000000"/>
                </a:solidFill>
              </a:rPr>
              <a:t>Equity</a:t>
            </a:r>
          </a:p>
        </p:txBody>
      </p:sp>
      <p:sp>
        <p:nvSpPr>
          <p:cNvPr id="8" name="TextBox 6"/>
          <p:cNvSpPr txBox="1">
            <a:spLocks noChangeArrowheads="1"/>
          </p:cNvSpPr>
          <p:nvPr/>
        </p:nvSpPr>
        <p:spPr bwMode="auto">
          <a:xfrm>
            <a:off x="335205" y="3949155"/>
            <a:ext cx="22621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400" b="1" dirty="0">
                <a:solidFill>
                  <a:srgbClr val="00B0F0"/>
                </a:solidFill>
              </a:rPr>
              <a:t>1.</a:t>
            </a:r>
            <a:r>
              <a:rPr kumimoji="0" lang="en-US" altLang="zh-TW" sz="1400" b="1" dirty="0">
                <a:solidFill>
                  <a:srgbClr val="000000"/>
                </a:solidFill>
              </a:rPr>
              <a:t> Investment by owners</a:t>
            </a:r>
          </a:p>
        </p:txBody>
      </p:sp>
      <p:sp>
        <p:nvSpPr>
          <p:cNvPr id="9" name="TextBox 6"/>
          <p:cNvSpPr txBox="1">
            <a:spLocks noChangeArrowheads="1"/>
          </p:cNvSpPr>
          <p:nvPr/>
        </p:nvSpPr>
        <p:spPr bwMode="auto">
          <a:xfrm>
            <a:off x="335205" y="4523312"/>
            <a:ext cx="1896673" cy="523220"/>
          </a:xfrm>
          <a:prstGeom prst="rect">
            <a:avLst/>
          </a:prstGeom>
          <a:noFill/>
          <a:ln w="9525">
            <a:noFill/>
            <a:miter lim="800000"/>
            <a:headEnd/>
            <a:tailEnd/>
          </a:ln>
        </p:spPr>
        <p:txBody>
          <a:bodyPr wrap="none">
            <a:spAutoFit/>
          </a:bodyPr>
          <a:lstStyle/>
          <a:p>
            <a:pPr marL="228600" indent="-228600" eaLnBrk="0" hangingPunct="0">
              <a:defRPr/>
            </a:pPr>
            <a:r>
              <a:rPr kumimoji="0" lang="en-US" sz="1400" b="1" dirty="0">
                <a:solidFill>
                  <a:schemeClr val="accent6">
                    <a:lumMod val="75000"/>
                  </a:schemeClr>
                </a:solidFill>
                <a:latin typeface="Arial" charset="0"/>
              </a:rPr>
              <a:t>2. </a:t>
            </a:r>
            <a:r>
              <a:rPr kumimoji="0" lang="en-US" sz="1400" b="1" dirty="0">
                <a:solidFill>
                  <a:srgbClr val="000000"/>
                </a:solidFill>
                <a:latin typeface="Arial" charset="0"/>
              </a:rPr>
              <a:t>Borrowed money </a:t>
            </a:r>
          </a:p>
          <a:p>
            <a:pPr marL="228600" indent="-228600" eaLnBrk="0" hangingPunct="0">
              <a:defRPr/>
            </a:pPr>
            <a:r>
              <a:rPr kumimoji="0" lang="en-US" sz="1400" b="1" dirty="0">
                <a:solidFill>
                  <a:srgbClr val="000000"/>
                </a:solidFill>
                <a:latin typeface="Arial" charset="0"/>
              </a:rPr>
              <a:t>    from bank</a:t>
            </a:r>
          </a:p>
        </p:txBody>
      </p:sp>
      <p:sp>
        <p:nvSpPr>
          <p:cNvPr id="10" name="TextBox 6"/>
          <p:cNvSpPr txBox="1">
            <a:spLocks noChangeArrowheads="1"/>
          </p:cNvSpPr>
          <p:nvPr/>
        </p:nvSpPr>
        <p:spPr bwMode="auto">
          <a:xfrm>
            <a:off x="319707" y="5317799"/>
            <a:ext cx="19871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0" hangingPunct="0"/>
            <a:r>
              <a:rPr kumimoji="0" lang="en-US" altLang="zh-TW" sz="1400" b="1" dirty="0">
                <a:solidFill>
                  <a:srgbClr val="7030A0"/>
                </a:solidFill>
              </a:rPr>
              <a:t>3. </a:t>
            </a:r>
            <a:r>
              <a:rPr kumimoji="0" lang="en-US" altLang="zh-TW" sz="1400" b="1" dirty="0">
                <a:solidFill>
                  <a:srgbClr val="000000"/>
                </a:solidFill>
              </a:rPr>
              <a:t>Purchased</a:t>
            </a:r>
          </a:p>
          <a:p>
            <a:pPr marL="0" indent="0" eaLnBrk="0" hangingPunct="0"/>
            <a:r>
              <a:rPr kumimoji="0" lang="en-US" altLang="zh-TW" sz="1400" b="1" dirty="0">
                <a:solidFill>
                  <a:srgbClr val="000000"/>
                </a:solidFill>
              </a:rPr>
              <a:t>    supplies on credit</a:t>
            </a:r>
          </a:p>
        </p:txBody>
      </p:sp>
      <p:sp>
        <p:nvSpPr>
          <p:cNvPr id="11" name="TextBox 6"/>
          <p:cNvSpPr txBox="1">
            <a:spLocks noChangeArrowheads="1"/>
          </p:cNvSpPr>
          <p:nvPr/>
        </p:nvSpPr>
        <p:spPr bwMode="auto">
          <a:xfrm>
            <a:off x="319707" y="5915918"/>
            <a:ext cx="22525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0" hangingPunct="0">
              <a:buClr>
                <a:schemeClr val="accent6">
                  <a:lumMod val="75000"/>
                </a:schemeClr>
              </a:buClr>
            </a:pPr>
            <a:r>
              <a:rPr kumimoji="0" lang="en-US" altLang="zh-TW" sz="1400" b="1" dirty="0">
                <a:solidFill>
                  <a:schemeClr val="accent2"/>
                </a:solidFill>
              </a:rPr>
              <a:t>4. </a:t>
            </a:r>
            <a:r>
              <a:rPr kumimoji="0" lang="en-US" altLang="zh-TW" sz="1400" b="1" dirty="0">
                <a:solidFill>
                  <a:srgbClr val="000000"/>
                </a:solidFill>
              </a:rPr>
              <a:t>Purchased equipment</a:t>
            </a:r>
          </a:p>
          <a:p>
            <a:pPr marL="0" indent="0" eaLnBrk="0" hangingPunct="0"/>
            <a:r>
              <a:rPr kumimoji="0" lang="en-US" altLang="zh-TW" sz="1400" b="1" dirty="0">
                <a:solidFill>
                  <a:srgbClr val="000000"/>
                </a:solidFill>
              </a:rPr>
              <a:t>    for cash</a:t>
            </a:r>
          </a:p>
        </p:txBody>
      </p:sp>
      <p:sp>
        <p:nvSpPr>
          <p:cNvPr id="3" name="矩形 2"/>
          <p:cNvSpPr/>
          <p:nvPr/>
        </p:nvSpPr>
        <p:spPr>
          <a:xfrm>
            <a:off x="2430009" y="5937119"/>
            <a:ext cx="917239" cy="461665"/>
          </a:xfrm>
          <a:prstGeom prst="rect">
            <a:avLst/>
          </a:prstGeom>
        </p:spPr>
        <p:txBody>
          <a:bodyPr wrap="none">
            <a:spAutoFit/>
          </a:bodyPr>
          <a:lstStyle/>
          <a:p>
            <a:pPr algn="ctr"/>
            <a:r>
              <a:rPr kumimoji="0" lang="en-US" altLang="zh-TW" sz="1200" dirty="0">
                <a:solidFill>
                  <a:srgbClr val="000000"/>
                </a:solidFill>
                <a:latin typeface="Arial" panose="020B0604020202020204" pitchFamily="34" charset="0"/>
                <a:cs typeface="Arial" panose="020B0604020202020204" pitchFamily="34" charset="0"/>
              </a:rPr>
              <a:t>Equipment</a:t>
            </a:r>
          </a:p>
          <a:p>
            <a:pPr algn="ctr"/>
            <a:r>
              <a:rPr kumimoji="0" lang="en-US" altLang="zh-TW" sz="1200" dirty="0">
                <a:solidFill>
                  <a:srgbClr val="000000"/>
                </a:solidFill>
                <a:latin typeface="Arial" panose="020B0604020202020204" pitchFamily="34" charset="0"/>
                <a:cs typeface="Arial" panose="020B0604020202020204" pitchFamily="34" charset="0"/>
              </a:rPr>
              <a:t> DR(+) </a:t>
            </a:r>
            <a:endParaRPr lang="zh-TW" altLang="en-US" sz="1200" dirty="0">
              <a:latin typeface="Arial" panose="020B0604020202020204" pitchFamily="34" charset="0"/>
              <a:cs typeface="Arial" panose="020B0604020202020204" pitchFamily="34" charset="0"/>
            </a:endParaRPr>
          </a:p>
        </p:txBody>
      </p:sp>
      <p:sp>
        <p:nvSpPr>
          <p:cNvPr id="13" name="矩形 12"/>
          <p:cNvSpPr/>
          <p:nvPr/>
        </p:nvSpPr>
        <p:spPr>
          <a:xfrm>
            <a:off x="3418547" y="5964502"/>
            <a:ext cx="603050" cy="461665"/>
          </a:xfrm>
          <a:prstGeom prst="rect">
            <a:avLst/>
          </a:prstGeom>
        </p:spPr>
        <p:txBody>
          <a:bodyPr wrap="none">
            <a:spAutoFit/>
          </a:bodyPr>
          <a:lstStyle/>
          <a:p>
            <a:pPr algn="ctr" eaLnBrk="0" hangingPunct="0"/>
            <a:r>
              <a:rPr kumimoji="0" lang="en-US" altLang="zh-TW" sz="1200" dirty="0">
                <a:solidFill>
                  <a:srgbClr val="000000"/>
                </a:solidFill>
                <a:latin typeface="Arial" panose="020B0604020202020204" pitchFamily="34" charset="0"/>
                <a:cs typeface="Arial" panose="020B0604020202020204" pitchFamily="34" charset="0"/>
              </a:rPr>
              <a:t>Cash</a:t>
            </a:r>
          </a:p>
          <a:p>
            <a:pPr algn="ctr" eaLnBrk="0" hangingPunct="0"/>
            <a:r>
              <a:rPr kumimoji="0" lang="en-US" altLang="zh-TW" sz="1200" dirty="0">
                <a:solidFill>
                  <a:srgbClr val="000000"/>
                </a:solidFill>
                <a:latin typeface="Arial" panose="020B0604020202020204" pitchFamily="34" charset="0"/>
                <a:cs typeface="Arial" panose="020B0604020202020204" pitchFamily="34" charset="0"/>
              </a:rPr>
              <a:t>CR (-)</a:t>
            </a:r>
          </a:p>
        </p:txBody>
      </p:sp>
      <p:sp>
        <p:nvSpPr>
          <p:cNvPr id="14" name="矩形 13"/>
          <p:cNvSpPr/>
          <p:nvPr/>
        </p:nvSpPr>
        <p:spPr>
          <a:xfrm>
            <a:off x="2467725" y="5379354"/>
            <a:ext cx="771365" cy="461665"/>
          </a:xfrm>
          <a:prstGeom prst="rect">
            <a:avLst/>
          </a:prstGeom>
        </p:spPr>
        <p:txBody>
          <a:bodyPr wrap="none">
            <a:spAutoFit/>
          </a:bodyPr>
          <a:lstStyle/>
          <a:p>
            <a:pPr algn="ctr"/>
            <a:r>
              <a:rPr kumimoji="0" lang="en-US" altLang="zh-TW" sz="1200" dirty="0">
                <a:solidFill>
                  <a:srgbClr val="000000"/>
                </a:solidFill>
                <a:latin typeface="Arial" panose="020B0604020202020204" pitchFamily="34" charset="0"/>
                <a:cs typeface="Arial" panose="020B0604020202020204" pitchFamily="34" charset="0"/>
              </a:rPr>
              <a:t>Supplies</a:t>
            </a:r>
          </a:p>
          <a:p>
            <a:pPr algn="ctr"/>
            <a:r>
              <a:rPr kumimoji="0" lang="en-US" altLang="zh-TW" sz="1200" dirty="0">
                <a:solidFill>
                  <a:srgbClr val="000000"/>
                </a:solidFill>
                <a:latin typeface="Arial" panose="020B0604020202020204" pitchFamily="34" charset="0"/>
                <a:cs typeface="Arial" panose="020B0604020202020204" pitchFamily="34" charset="0"/>
              </a:rPr>
              <a:t> DR(+) </a:t>
            </a:r>
            <a:endParaRPr lang="zh-TW" altLang="en-US" sz="1200" dirty="0">
              <a:latin typeface="Arial" panose="020B0604020202020204" pitchFamily="34" charset="0"/>
              <a:cs typeface="Arial" panose="020B0604020202020204" pitchFamily="34" charset="0"/>
            </a:endParaRPr>
          </a:p>
        </p:txBody>
      </p:sp>
      <p:sp>
        <p:nvSpPr>
          <p:cNvPr id="15" name="矩形 14"/>
          <p:cNvSpPr/>
          <p:nvPr/>
        </p:nvSpPr>
        <p:spPr>
          <a:xfrm>
            <a:off x="5639434" y="5194688"/>
            <a:ext cx="816249" cy="646331"/>
          </a:xfrm>
          <a:prstGeom prst="rect">
            <a:avLst/>
          </a:prstGeom>
        </p:spPr>
        <p:txBody>
          <a:bodyPr wrap="none">
            <a:spAutoFit/>
          </a:bodyPr>
          <a:lstStyle/>
          <a:p>
            <a:pPr algn="ctr"/>
            <a:r>
              <a:rPr kumimoji="0" lang="en-US" altLang="zh-TW" sz="1200" dirty="0">
                <a:solidFill>
                  <a:srgbClr val="000000"/>
                </a:solidFill>
                <a:latin typeface="Arial" panose="020B0604020202020204" pitchFamily="34" charset="0"/>
                <a:cs typeface="Arial" panose="020B0604020202020204" pitchFamily="34" charset="0"/>
              </a:rPr>
              <a:t>Accounts</a:t>
            </a:r>
          </a:p>
          <a:p>
            <a:pPr algn="ctr"/>
            <a:r>
              <a:rPr kumimoji="0" lang="en-US" altLang="zh-TW" sz="1200" dirty="0">
                <a:solidFill>
                  <a:srgbClr val="000000"/>
                </a:solidFill>
                <a:latin typeface="Arial" panose="020B0604020202020204" pitchFamily="34" charset="0"/>
                <a:cs typeface="Arial" panose="020B0604020202020204" pitchFamily="34" charset="0"/>
              </a:rPr>
              <a:t>Payable</a:t>
            </a:r>
          </a:p>
          <a:p>
            <a:pPr algn="ctr"/>
            <a:r>
              <a:rPr kumimoji="0" lang="en-US" altLang="zh-TW" sz="1200" dirty="0">
                <a:solidFill>
                  <a:srgbClr val="000000"/>
                </a:solidFill>
                <a:latin typeface="Arial" panose="020B0604020202020204" pitchFamily="34" charset="0"/>
                <a:cs typeface="Arial" panose="020B0604020202020204" pitchFamily="34" charset="0"/>
              </a:rPr>
              <a:t> CR(+) </a:t>
            </a:r>
            <a:endParaRPr lang="zh-TW" altLang="en-US" sz="1200" dirty="0">
              <a:latin typeface="Arial" panose="020B0604020202020204" pitchFamily="34" charset="0"/>
              <a:cs typeface="Arial" panose="020B0604020202020204" pitchFamily="34" charset="0"/>
            </a:endParaRPr>
          </a:p>
        </p:txBody>
      </p:sp>
      <p:sp>
        <p:nvSpPr>
          <p:cNvPr id="16" name="矩形 15"/>
          <p:cNvSpPr/>
          <p:nvPr/>
        </p:nvSpPr>
        <p:spPr>
          <a:xfrm>
            <a:off x="2532647" y="4584867"/>
            <a:ext cx="641522" cy="461665"/>
          </a:xfrm>
          <a:prstGeom prst="rect">
            <a:avLst/>
          </a:prstGeom>
        </p:spPr>
        <p:txBody>
          <a:bodyPr wrap="none">
            <a:spAutoFit/>
          </a:bodyPr>
          <a:lstStyle/>
          <a:p>
            <a:pPr algn="ctr" eaLnBrk="0" hangingPunct="0"/>
            <a:r>
              <a:rPr kumimoji="0" lang="en-US" altLang="zh-TW" sz="1200" dirty="0">
                <a:solidFill>
                  <a:srgbClr val="000000"/>
                </a:solidFill>
                <a:latin typeface="Arial" panose="020B0604020202020204" pitchFamily="34" charset="0"/>
                <a:cs typeface="Arial" panose="020B0604020202020204" pitchFamily="34" charset="0"/>
              </a:rPr>
              <a:t>Cash</a:t>
            </a:r>
          </a:p>
          <a:p>
            <a:pPr algn="ctr" eaLnBrk="0" hangingPunct="0"/>
            <a:r>
              <a:rPr kumimoji="0" lang="en-US" altLang="zh-TW" sz="1200" dirty="0">
                <a:solidFill>
                  <a:srgbClr val="000000"/>
                </a:solidFill>
                <a:latin typeface="Arial" panose="020B0604020202020204" pitchFamily="34" charset="0"/>
                <a:cs typeface="Arial" panose="020B0604020202020204" pitchFamily="34" charset="0"/>
              </a:rPr>
              <a:t>DR (+)</a:t>
            </a:r>
          </a:p>
        </p:txBody>
      </p:sp>
      <p:sp>
        <p:nvSpPr>
          <p:cNvPr id="17" name="矩形 16"/>
          <p:cNvSpPr/>
          <p:nvPr/>
        </p:nvSpPr>
        <p:spPr>
          <a:xfrm>
            <a:off x="5639434" y="4400201"/>
            <a:ext cx="737702" cy="646331"/>
          </a:xfrm>
          <a:prstGeom prst="rect">
            <a:avLst/>
          </a:prstGeom>
        </p:spPr>
        <p:txBody>
          <a:bodyPr wrap="none">
            <a:spAutoFit/>
          </a:bodyPr>
          <a:lstStyle/>
          <a:p>
            <a:pPr algn="ctr"/>
            <a:r>
              <a:rPr kumimoji="0" lang="en-US" altLang="zh-TW" sz="1200" dirty="0">
                <a:solidFill>
                  <a:srgbClr val="000000"/>
                </a:solidFill>
                <a:latin typeface="Arial" panose="020B0604020202020204" pitchFamily="34" charset="0"/>
                <a:cs typeface="Arial" panose="020B0604020202020204" pitchFamily="34" charset="0"/>
              </a:rPr>
              <a:t>Notes</a:t>
            </a:r>
          </a:p>
          <a:p>
            <a:pPr algn="ctr"/>
            <a:r>
              <a:rPr kumimoji="0" lang="en-US" altLang="zh-TW" sz="1200" dirty="0">
                <a:solidFill>
                  <a:srgbClr val="000000"/>
                </a:solidFill>
                <a:latin typeface="Arial" panose="020B0604020202020204" pitchFamily="34" charset="0"/>
                <a:cs typeface="Arial" panose="020B0604020202020204" pitchFamily="34" charset="0"/>
              </a:rPr>
              <a:t>Payable</a:t>
            </a:r>
          </a:p>
          <a:p>
            <a:pPr algn="ctr"/>
            <a:r>
              <a:rPr kumimoji="0" lang="en-US" altLang="zh-TW" sz="1200" dirty="0">
                <a:solidFill>
                  <a:srgbClr val="000000"/>
                </a:solidFill>
                <a:latin typeface="Arial" panose="020B0604020202020204" pitchFamily="34" charset="0"/>
                <a:cs typeface="Arial" panose="020B0604020202020204" pitchFamily="34" charset="0"/>
              </a:rPr>
              <a:t> CR(+) </a:t>
            </a:r>
            <a:endParaRPr lang="zh-TW" altLang="en-US" sz="1200" dirty="0">
              <a:latin typeface="Arial" panose="020B0604020202020204" pitchFamily="34" charset="0"/>
              <a:cs typeface="Arial" panose="020B0604020202020204" pitchFamily="34" charset="0"/>
            </a:endParaRPr>
          </a:p>
        </p:txBody>
      </p:sp>
      <p:sp>
        <p:nvSpPr>
          <p:cNvPr id="18" name="矩形 17"/>
          <p:cNvSpPr/>
          <p:nvPr/>
        </p:nvSpPr>
        <p:spPr>
          <a:xfrm>
            <a:off x="2532647" y="3788982"/>
            <a:ext cx="641522" cy="461665"/>
          </a:xfrm>
          <a:prstGeom prst="rect">
            <a:avLst/>
          </a:prstGeom>
        </p:spPr>
        <p:txBody>
          <a:bodyPr wrap="none">
            <a:spAutoFit/>
          </a:bodyPr>
          <a:lstStyle/>
          <a:p>
            <a:pPr algn="ctr" eaLnBrk="0" hangingPunct="0"/>
            <a:r>
              <a:rPr kumimoji="0" lang="en-US" altLang="zh-TW" sz="1200" dirty="0">
                <a:solidFill>
                  <a:srgbClr val="000000"/>
                </a:solidFill>
                <a:latin typeface="Arial" panose="020B0604020202020204" pitchFamily="34" charset="0"/>
                <a:cs typeface="Arial" panose="020B0604020202020204" pitchFamily="34" charset="0"/>
              </a:rPr>
              <a:t>Cash</a:t>
            </a:r>
          </a:p>
          <a:p>
            <a:pPr algn="ctr" eaLnBrk="0" hangingPunct="0"/>
            <a:r>
              <a:rPr kumimoji="0" lang="en-US" altLang="zh-TW" sz="1200" dirty="0">
                <a:solidFill>
                  <a:srgbClr val="000000"/>
                </a:solidFill>
                <a:latin typeface="Arial" panose="020B0604020202020204" pitchFamily="34" charset="0"/>
                <a:cs typeface="Arial" panose="020B0604020202020204" pitchFamily="34" charset="0"/>
              </a:rPr>
              <a:t>DR (+)</a:t>
            </a:r>
          </a:p>
        </p:txBody>
      </p:sp>
      <p:sp>
        <p:nvSpPr>
          <p:cNvPr id="19" name="矩形 18"/>
          <p:cNvSpPr/>
          <p:nvPr/>
        </p:nvSpPr>
        <p:spPr>
          <a:xfrm>
            <a:off x="7926111" y="3610444"/>
            <a:ext cx="684803" cy="646331"/>
          </a:xfrm>
          <a:prstGeom prst="rect">
            <a:avLst/>
          </a:prstGeom>
        </p:spPr>
        <p:txBody>
          <a:bodyPr wrap="none">
            <a:spAutoFit/>
          </a:bodyPr>
          <a:lstStyle/>
          <a:p>
            <a:pPr algn="ctr"/>
            <a:r>
              <a:rPr kumimoji="0" lang="en-US" altLang="zh-TW" sz="1200" dirty="0">
                <a:solidFill>
                  <a:srgbClr val="000000"/>
                </a:solidFill>
                <a:latin typeface="Arial" panose="020B0604020202020204" pitchFamily="34" charset="0"/>
                <a:cs typeface="Arial" panose="020B0604020202020204" pitchFamily="34" charset="0"/>
              </a:rPr>
              <a:t>Capital</a:t>
            </a:r>
          </a:p>
          <a:p>
            <a:pPr algn="ctr"/>
            <a:r>
              <a:rPr kumimoji="0" lang="en-US" altLang="zh-TW" sz="1200" dirty="0">
                <a:solidFill>
                  <a:srgbClr val="000000"/>
                </a:solidFill>
                <a:latin typeface="Arial" panose="020B0604020202020204" pitchFamily="34" charset="0"/>
                <a:cs typeface="Arial" panose="020B0604020202020204" pitchFamily="34" charset="0"/>
              </a:rPr>
              <a:t>Stock</a:t>
            </a:r>
          </a:p>
          <a:p>
            <a:pPr algn="ctr"/>
            <a:r>
              <a:rPr kumimoji="0" lang="en-US" altLang="zh-TW" sz="1200" dirty="0">
                <a:solidFill>
                  <a:srgbClr val="000000"/>
                </a:solidFill>
                <a:latin typeface="Arial" panose="020B0604020202020204" pitchFamily="34" charset="0"/>
                <a:cs typeface="Arial" panose="020B0604020202020204" pitchFamily="34" charset="0"/>
              </a:rPr>
              <a:t> CR(+) </a:t>
            </a:r>
            <a:endParaRPr lang="zh-TW" altLang="en-US" sz="1200" dirty="0">
              <a:latin typeface="Arial" panose="020B0604020202020204" pitchFamily="34" charset="0"/>
              <a:cs typeface="Arial" panose="020B0604020202020204" pitchFamily="34" charset="0"/>
            </a:endParaRPr>
          </a:p>
        </p:txBody>
      </p:sp>
      <p:sp>
        <p:nvSpPr>
          <p:cNvPr id="20" name="矩形 19"/>
          <p:cNvSpPr/>
          <p:nvPr/>
        </p:nvSpPr>
        <p:spPr>
          <a:xfrm>
            <a:off x="3531154" y="2845492"/>
            <a:ext cx="3840347" cy="307777"/>
          </a:xfrm>
          <a:prstGeom prst="rect">
            <a:avLst/>
          </a:prstGeom>
        </p:spPr>
        <p:txBody>
          <a:bodyPr wrap="none">
            <a:spAutoFit/>
          </a:bodyPr>
          <a:lstStyle/>
          <a:p>
            <a:pPr eaLnBrk="0" hangingPunct="0"/>
            <a:r>
              <a:rPr kumimoji="0" lang="en-US" altLang="zh-TW" sz="1400" b="1" dirty="0">
                <a:solidFill>
                  <a:srgbClr val="000000"/>
                </a:solidFill>
                <a:latin typeface="Arial" panose="020B0604020202020204" pitchFamily="34" charset="0"/>
                <a:cs typeface="Arial" panose="020B0604020202020204" pitchFamily="34" charset="0"/>
              </a:rPr>
              <a:t>Effect in Terms of the Accounting Equation</a:t>
            </a:r>
          </a:p>
        </p:txBody>
      </p:sp>
      <p:sp>
        <p:nvSpPr>
          <p:cNvPr id="22" name="文字方塊 21"/>
          <p:cNvSpPr txBox="1"/>
          <p:nvPr/>
        </p:nvSpPr>
        <p:spPr>
          <a:xfrm>
            <a:off x="8439181" y="64371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8503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ppt_x"/>
                                          </p:val>
                                        </p:tav>
                                        <p:tav tm="100000">
                                          <p:val>
                                            <p:strVal val="#ppt_x"/>
                                          </p:val>
                                        </p:tav>
                                      </p:tavLst>
                                    </p:anim>
                                    <p:anim calcmode="lin" valueType="num">
                                      <p:cBhvr additive="base">
                                        <p:cTn id="6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ppt_x"/>
                                          </p:val>
                                        </p:tav>
                                        <p:tav tm="100000">
                                          <p:val>
                                            <p:strVal val="#ppt_x"/>
                                          </p:val>
                                        </p:tav>
                                      </p:tavLst>
                                    </p:anim>
                                    <p:anim calcmode="lin" valueType="num">
                                      <p:cBhvr additive="base">
                                        <p:cTn id="6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ppt_x"/>
                                          </p:val>
                                        </p:tav>
                                        <p:tav tm="100000">
                                          <p:val>
                                            <p:strVal val="#ppt_x"/>
                                          </p:val>
                                        </p:tav>
                                      </p:tavLst>
                                    </p:anim>
                                    <p:anim calcmode="lin" valueType="num">
                                      <p:cBhvr additive="base">
                                        <p:cTn id="7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additive="base">
                                        <p:cTn id="77" dur="500" fill="hold"/>
                                        <p:tgtEl>
                                          <p:spTgt spid="3"/>
                                        </p:tgtEl>
                                        <p:attrNameLst>
                                          <p:attrName>ppt_x</p:attrName>
                                        </p:attrNameLst>
                                      </p:cBhvr>
                                      <p:tavLst>
                                        <p:tav tm="0">
                                          <p:val>
                                            <p:strVal val="#ppt_x"/>
                                          </p:val>
                                        </p:tav>
                                        <p:tav tm="100000">
                                          <p:val>
                                            <p:strVal val="#ppt_x"/>
                                          </p:val>
                                        </p:tav>
                                      </p:tavLst>
                                    </p:anim>
                                    <p:anim calcmode="lin" valueType="num">
                                      <p:cBhvr additive="base">
                                        <p:cTn id="7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3" grpId="0"/>
      <p:bldP spid="13" grpId="0"/>
      <p:bldP spid="14" grpId="0"/>
      <p:bldP spid="15" grpId="0"/>
      <p:bldP spid="16" grpId="0"/>
      <p:bldP spid="17" grpId="0"/>
      <p:bldP spid="18"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內容版面配置區 77"/>
          <p:cNvSpPr>
            <a:spLocks noGrp="1"/>
          </p:cNvSpPr>
          <p:nvPr>
            <p:ph idx="1"/>
          </p:nvPr>
        </p:nvSpPr>
        <p:spPr/>
        <p:txBody>
          <a:bodyPr/>
          <a:lstStyle/>
          <a:p>
            <a:pPr marL="0" indent="0">
              <a:buNone/>
            </a:pPr>
            <a:r>
              <a:rPr lang="en-US" altLang="zh-TW" b="1" dirty="0">
                <a:solidFill>
                  <a:srgbClr val="FE8E23"/>
                </a:solidFill>
              </a:rPr>
              <a:t>Debit-Credit Rule</a:t>
            </a:r>
            <a:r>
              <a:rPr lang="zh-TW" altLang="en-US" b="1" dirty="0">
                <a:solidFill>
                  <a:srgbClr val="FE8E23"/>
                </a:solidFill>
              </a:rPr>
              <a:t>  </a:t>
            </a:r>
            <a:endParaRPr lang="zh-TW" altLang="en-US" b="1" dirty="0">
              <a:solidFill>
                <a:srgbClr val="FE8E23"/>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18</a:t>
            </a:fld>
            <a:endParaRPr lang="zh-TW" altLang="en-US"/>
          </a:p>
        </p:txBody>
      </p:sp>
      <p:sp>
        <p:nvSpPr>
          <p:cNvPr id="19" name="標題 18"/>
          <p:cNvSpPr>
            <a:spLocks noGrp="1"/>
          </p:cNvSpPr>
          <p:nvPr>
            <p:ph type="title"/>
          </p:nvPr>
        </p:nvSpPr>
        <p:spPr/>
        <p:txBody>
          <a:bodyPr>
            <a:normAutofit fontScale="90000"/>
          </a:bodyPr>
          <a:lstStyle/>
          <a:p>
            <a:r>
              <a:rPr lang="en-US" altLang="zh-TW"/>
              <a:t>Using Accounts to Categorize Transactions</a:t>
            </a:r>
            <a:endParaRPr lang="zh-TW" altLang="en-US" dirty="0"/>
          </a:p>
        </p:txBody>
      </p:sp>
      <p:sp>
        <p:nvSpPr>
          <p:cNvPr id="8" name="文字方塊 7"/>
          <p:cNvSpPr txBox="1"/>
          <p:nvPr/>
        </p:nvSpPr>
        <p:spPr>
          <a:xfrm>
            <a:off x="8479560"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3" name="圖片 2"/>
          <p:cNvPicPr>
            <a:picLocks noChangeAspect="1"/>
          </p:cNvPicPr>
          <p:nvPr/>
        </p:nvPicPr>
        <p:blipFill>
          <a:blip r:embed="rId2"/>
          <a:stretch>
            <a:fillRect/>
          </a:stretch>
        </p:blipFill>
        <p:spPr>
          <a:xfrm>
            <a:off x="538682" y="2189018"/>
            <a:ext cx="8240264" cy="3408218"/>
          </a:xfrm>
          <a:prstGeom prst="rect">
            <a:avLst/>
          </a:prstGeom>
        </p:spPr>
      </p:pic>
    </p:spTree>
    <p:extLst>
      <p:ext uri="{BB962C8B-B14F-4D97-AF65-F5344CB8AC3E}">
        <p14:creationId xmlns:p14="http://schemas.microsoft.com/office/powerpoint/2010/main" val="15667889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pPr marL="0" indent="0">
              <a:buNone/>
            </a:pPr>
            <a:r>
              <a:rPr lang="en-US" altLang="zh-TW" b="1" dirty="0">
                <a:solidFill>
                  <a:srgbClr val="FE8E23"/>
                </a:solidFill>
              </a:rPr>
              <a:t>Temporary Accounts that Affect Equity</a:t>
            </a:r>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r>
              <a:rPr lang="en-US" altLang="zh-TW" dirty="0"/>
              <a:t>Temporary accounts.</a:t>
            </a:r>
          </a:p>
          <a:p>
            <a:r>
              <a:rPr lang="en-US" altLang="zh-TW" dirty="0"/>
              <a:t>They are closed into the Retained Earnings account at the end of the accounting cycle.</a:t>
            </a: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19</a:t>
            </a:fld>
            <a:endParaRPr lang="zh-TW" altLang="en-US"/>
          </a:p>
        </p:txBody>
      </p:sp>
      <p:sp>
        <p:nvSpPr>
          <p:cNvPr id="2" name="標題 1"/>
          <p:cNvSpPr>
            <a:spLocks noGrp="1"/>
          </p:cNvSpPr>
          <p:nvPr>
            <p:ph type="title"/>
          </p:nvPr>
        </p:nvSpPr>
        <p:spPr/>
        <p:txBody>
          <a:bodyPr/>
          <a:lstStyle/>
          <a:p>
            <a:r>
              <a:rPr lang="en-US" altLang="zh-TW" dirty="0"/>
              <a:t>Expanding the Accounting Equation</a:t>
            </a:r>
            <a:endParaRPr lang="zh-TW" altLang="en-US" dirty="0"/>
          </a:p>
        </p:txBody>
      </p:sp>
      <p:sp>
        <p:nvSpPr>
          <p:cNvPr id="7" name="文字方塊 6"/>
          <p:cNvSpPr txBox="1"/>
          <p:nvPr/>
        </p:nvSpPr>
        <p:spPr>
          <a:xfrm>
            <a:off x="8408184"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5" name="橢圓 4"/>
          <p:cNvSpPr/>
          <p:nvPr/>
        </p:nvSpPr>
        <p:spPr>
          <a:xfrm>
            <a:off x="3603540" y="2259120"/>
            <a:ext cx="1262129" cy="126213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Arial" panose="020B0604020202020204" pitchFamily="34" charset="0"/>
                <a:cs typeface="Arial" panose="020B0604020202020204" pitchFamily="34" charset="0"/>
              </a:rPr>
              <a:t>Equity</a:t>
            </a:r>
            <a:endParaRPr lang="zh-TW" altLang="en-US" dirty="0">
              <a:latin typeface="Arial" panose="020B0604020202020204" pitchFamily="34" charset="0"/>
              <a:cs typeface="Arial" panose="020B0604020202020204" pitchFamily="34" charset="0"/>
            </a:endParaRPr>
          </a:p>
        </p:txBody>
      </p:sp>
      <p:sp>
        <p:nvSpPr>
          <p:cNvPr id="6" name="文字方塊 5"/>
          <p:cNvSpPr txBox="1"/>
          <p:nvPr/>
        </p:nvSpPr>
        <p:spPr>
          <a:xfrm>
            <a:off x="733356" y="2627965"/>
            <a:ext cx="1640193" cy="461665"/>
          </a:xfrm>
          <a:prstGeom prst="rect">
            <a:avLst/>
          </a:prstGeom>
          <a:noFill/>
        </p:spPr>
        <p:txBody>
          <a:bodyPr wrap="none" rtlCol="0">
            <a:spAutoFit/>
          </a:bodyPr>
          <a:lstStyle/>
          <a:p>
            <a:r>
              <a:rPr lang="en-US" altLang="zh-TW" sz="2400" b="1" dirty="0">
                <a:solidFill>
                  <a:srgbClr val="C55A11"/>
                </a:solidFill>
                <a:latin typeface="Arial" panose="020B0604020202020204" pitchFamily="34" charset="0"/>
                <a:cs typeface="Arial" panose="020B0604020202020204" pitchFamily="34" charset="0"/>
              </a:rPr>
              <a:t>Revenues</a:t>
            </a:r>
            <a:endParaRPr lang="zh-TW" altLang="en-US" b="1" dirty="0">
              <a:solidFill>
                <a:srgbClr val="C55A11"/>
              </a:solidFill>
              <a:latin typeface="Arial" panose="020B0604020202020204" pitchFamily="34" charset="0"/>
              <a:cs typeface="Arial" panose="020B0604020202020204" pitchFamily="34" charset="0"/>
            </a:endParaRPr>
          </a:p>
        </p:txBody>
      </p:sp>
      <p:sp>
        <p:nvSpPr>
          <p:cNvPr id="8" name="文字方塊 7"/>
          <p:cNvSpPr txBox="1"/>
          <p:nvPr/>
        </p:nvSpPr>
        <p:spPr>
          <a:xfrm>
            <a:off x="6086124" y="2163649"/>
            <a:ext cx="1622560" cy="461665"/>
          </a:xfrm>
          <a:prstGeom prst="rect">
            <a:avLst/>
          </a:prstGeom>
          <a:noFill/>
        </p:spPr>
        <p:txBody>
          <a:bodyPr wrap="none" rtlCol="0">
            <a:spAutoFit/>
          </a:bodyPr>
          <a:lstStyle/>
          <a:p>
            <a:r>
              <a:rPr lang="en-US" altLang="zh-TW" sz="2400" b="1" dirty="0">
                <a:solidFill>
                  <a:srgbClr val="C55A11"/>
                </a:solidFill>
                <a:latin typeface="Arial" panose="020B0604020202020204" pitchFamily="34" charset="0"/>
                <a:cs typeface="Arial" panose="020B0604020202020204" pitchFamily="34" charset="0"/>
              </a:rPr>
              <a:t>Expenses</a:t>
            </a:r>
            <a:endParaRPr lang="zh-TW" altLang="en-US" sz="2400" b="1" dirty="0">
              <a:solidFill>
                <a:srgbClr val="C55A11"/>
              </a:solidFill>
              <a:latin typeface="Arial" panose="020B0604020202020204" pitchFamily="34" charset="0"/>
              <a:cs typeface="Arial" panose="020B0604020202020204" pitchFamily="34" charset="0"/>
            </a:endParaRPr>
          </a:p>
        </p:txBody>
      </p:sp>
      <p:sp>
        <p:nvSpPr>
          <p:cNvPr id="9" name="文字方塊 8"/>
          <p:cNvSpPr txBox="1"/>
          <p:nvPr/>
        </p:nvSpPr>
        <p:spPr>
          <a:xfrm>
            <a:off x="6085322" y="3047651"/>
            <a:ext cx="1654620" cy="461665"/>
          </a:xfrm>
          <a:prstGeom prst="rect">
            <a:avLst/>
          </a:prstGeom>
          <a:noFill/>
        </p:spPr>
        <p:txBody>
          <a:bodyPr wrap="none" rtlCol="0">
            <a:spAutoFit/>
          </a:bodyPr>
          <a:lstStyle/>
          <a:p>
            <a:r>
              <a:rPr lang="en-US" altLang="zh-TW" sz="2400" b="1" dirty="0">
                <a:solidFill>
                  <a:srgbClr val="C55A11"/>
                </a:solidFill>
                <a:latin typeface="Arial" panose="020B0604020202020204" pitchFamily="34" charset="0"/>
                <a:cs typeface="Arial" panose="020B0604020202020204" pitchFamily="34" charset="0"/>
              </a:rPr>
              <a:t>Dividends</a:t>
            </a:r>
            <a:endParaRPr lang="zh-TW" altLang="en-US" sz="2400" b="1" dirty="0">
              <a:solidFill>
                <a:srgbClr val="C55A11"/>
              </a:solidFill>
              <a:latin typeface="Arial" panose="020B0604020202020204" pitchFamily="34" charset="0"/>
              <a:cs typeface="Arial" panose="020B0604020202020204" pitchFamily="34" charset="0"/>
            </a:endParaRPr>
          </a:p>
        </p:txBody>
      </p:sp>
      <p:sp>
        <p:nvSpPr>
          <p:cNvPr id="10" name="向右箭號 9"/>
          <p:cNvSpPr/>
          <p:nvPr/>
        </p:nvSpPr>
        <p:spPr>
          <a:xfrm>
            <a:off x="2653944" y="2703265"/>
            <a:ext cx="796035" cy="375462"/>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flipH="1">
            <a:off x="5019230" y="2703265"/>
            <a:ext cx="796035" cy="375462"/>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2431313" y="2394480"/>
            <a:ext cx="1056700"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increase</a:t>
            </a:r>
            <a:endParaRPr lang="zh-TW" altLang="en-US" dirty="0">
              <a:latin typeface="Arial" panose="020B0604020202020204" pitchFamily="34" charset="0"/>
              <a:cs typeface="Arial" panose="020B0604020202020204" pitchFamily="34" charset="0"/>
            </a:endParaRPr>
          </a:p>
        </p:txBody>
      </p:sp>
      <p:sp>
        <p:nvSpPr>
          <p:cNvPr id="13" name="文字方塊 12"/>
          <p:cNvSpPr txBox="1"/>
          <p:nvPr/>
        </p:nvSpPr>
        <p:spPr>
          <a:xfrm>
            <a:off x="4947145" y="2394480"/>
            <a:ext cx="113364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decrease</a:t>
            </a:r>
            <a:endParaRPr lang="zh-TW" altLang="en-US" dirty="0">
              <a:latin typeface="Arial" panose="020B0604020202020204" pitchFamily="34" charset="0"/>
              <a:cs typeface="Arial" panose="020B0604020202020204" pitchFamily="34" charset="0"/>
            </a:endParaRPr>
          </a:p>
        </p:txBody>
      </p:sp>
      <p:sp>
        <p:nvSpPr>
          <p:cNvPr id="15" name="直線圖說文字 1 14"/>
          <p:cNvSpPr/>
          <p:nvPr/>
        </p:nvSpPr>
        <p:spPr>
          <a:xfrm>
            <a:off x="1819404" y="3949163"/>
            <a:ext cx="2266682" cy="497217"/>
          </a:xfrm>
          <a:prstGeom prst="borderCallout1">
            <a:avLst>
              <a:gd name="adj1" fmla="val 18750"/>
              <a:gd name="adj2" fmla="val -8333"/>
              <a:gd name="adj3" fmla="val -169491"/>
              <a:gd name="adj4" fmla="val -25265"/>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Increased by credits</a:t>
            </a:r>
            <a:endParaRPr lang="zh-TW" altLang="en-US" dirty="0">
              <a:latin typeface="Arial" panose="020B0604020202020204" pitchFamily="34" charset="0"/>
              <a:cs typeface="Arial" panose="020B0604020202020204" pitchFamily="34" charset="0"/>
            </a:endParaRPr>
          </a:p>
        </p:txBody>
      </p:sp>
      <p:sp>
        <p:nvSpPr>
          <p:cNvPr id="16" name="直線圖說文字 1 15"/>
          <p:cNvSpPr/>
          <p:nvPr/>
        </p:nvSpPr>
        <p:spPr>
          <a:xfrm>
            <a:off x="4681924" y="3949163"/>
            <a:ext cx="2266682" cy="497217"/>
          </a:xfrm>
          <a:prstGeom prst="borderCallout1">
            <a:avLst>
              <a:gd name="adj1" fmla="val 27981"/>
              <a:gd name="adj2" fmla="val 103031"/>
              <a:gd name="adj3" fmla="val -90395"/>
              <a:gd name="adj4" fmla="val 113371"/>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Increased by debits</a:t>
            </a:r>
            <a:endParaRPr lang="zh-TW"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1809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500"/>
                                        <p:tgtEl>
                                          <p:spTgt spid="13"/>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right)">
                                      <p:cBhvr>
                                        <p:cTn id="28" dur="500"/>
                                        <p:tgtEl>
                                          <p:spTgt spid="8"/>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animBg="1"/>
      <p:bldP spid="11" grpId="0" animBg="1"/>
      <p:bldP spid="12" grpId="0"/>
      <p:bldP spid="13" grpId="0"/>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pPr algn="l"/>
            <a:r>
              <a:rPr lang="en-US" altLang="zh-TW" sz="3200" dirty="0">
                <a:solidFill>
                  <a:srgbClr val="002060"/>
                </a:solidFill>
              </a:rPr>
              <a:t>The Accounting Cycle: </a:t>
            </a:r>
            <a:br>
              <a:rPr lang="en-US" altLang="zh-TW" sz="3200" dirty="0">
                <a:solidFill>
                  <a:srgbClr val="002060"/>
                </a:solidFill>
              </a:rPr>
            </a:br>
            <a:r>
              <a:rPr lang="en-US" altLang="zh-TW" sz="3200" dirty="0">
                <a:solidFill>
                  <a:srgbClr val="002060"/>
                </a:solidFill>
              </a:rPr>
              <a:t>The Mechanics of Accounting</a:t>
            </a:r>
            <a:endParaRPr lang="zh-TW" altLang="en-US" sz="3200" dirty="0">
              <a:solidFill>
                <a:srgbClr val="002060"/>
              </a:solidFill>
            </a:endParaRPr>
          </a:p>
        </p:txBody>
      </p:sp>
    </p:spTree>
    <p:extLst>
      <p:ext uri="{BB962C8B-B14F-4D97-AF65-F5344CB8AC3E}">
        <p14:creationId xmlns:p14="http://schemas.microsoft.com/office/powerpoint/2010/main" val="2111745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圖片 23"/>
          <p:cNvPicPr>
            <a:picLocks noChangeAspect="1"/>
          </p:cNvPicPr>
          <p:nvPr/>
        </p:nvPicPr>
        <p:blipFill>
          <a:blip r:embed="rId2"/>
          <a:stretch>
            <a:fillRect/>
          </a:stretch>
        </p:blipFill>
        <p:spPr>
          <a:xfrm>
            <a:off x="442118" y="1437747"/>
            <a:ext cx="7986713" cy="4918604"/>
          </a:xfrm>
          <a:prstGeom prst="rect">
            <a:avLst/>
          </a:prstGeom>
        </p:spPr>
      </p:pic>
      <p:sp>
        <p:nvSpPr>
          <p:cNvPr id="4" name="投影片編號版面配置區 3"/>
          <p:cNvSpPr>
            <a:spLocks noGrp="1"/>
          </p:cNvSpPr>
          <p:nvPr>
            <p:ph type="sldNum" sz="quarter" idx="12"/>
          </p:nvPr>
        </p:nvSpPr>
        <p:spPr/>
        <p:txBody>
          <a:bodyPr/>
          <a:lstStyle/>
          <a:p>
            <a:fld id="{DA11386E-2E42-49D8-8C02-8CA978E96E05}" type="slidenum">
              <a:rPr lang="zh-TW" altLang="en-US" smtClean="0"/>
              <a:t>20</a:t>
            </a:fld>
            <a:endParaRPr lang="zh-TW" altLang="en-US"/>
          </a:p>
        </p:txBody>
      </p:sp>
      <p:sp>
        <p:nvSpPr>
          <p:cNvPr id="2" name="標題 1"/>
          <p:cNvSpPr>
            <a:spLocks noGrp="1"/>
          </p:cNvSpPr>
          <p:nvPr>
            <p:ph type="title"/>
          </p:nvPr>
        </p:nvSpPr>
        <p:spPr/>
        <p:txBody>
          <a:bodyPr/>
          <a:lstStyle/>
          <a:p>
            <a:r>
              <a:rPr lang="en-US" altLang="zh-TW" dirty="0">
                <a:ea typeface="新細明體" charset="-120"/>
              </a:rPr>
              <a:t>Expanded Accounting Equation</a:t>
            </a:r>
            <a:endParaRPr lang="zh-TW" altLang="en-US" dirty="0"/>
          </a:p>
        </p:txBody>
      </p:sp>
      <p:sp>
        <p:nvSpPr>
          <p:cNvPr id="21" name="文字方塊 20"/>
          <p:cNvSpPr txBox="1"/>
          <p:nvPr/>
        </p:nvSpPr>
        <p:spPr>
          <a:xfrm>
            <a:off x="705589" y="5862916"/>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3.2</a:t>
            </a:r>
            <a:endParaRPr lang="zh-TW" altLang="en-US" dirty="0">
              <a:latin typeface="Arial" panose="020B0604020202020204" pitchFamily="34" charset="0"/>
              <a:cs typeface="Arial" panose="020B0604020202020204" pitchFamily="34" charset="0"/>
            </a:endParaRPr>
          </a:p>
        </p:txBody>
      </p:sp>
      <p:sp>
        <p:nvSpPr>
          <p:cNvPr id="23" name="文字方塊 22"/>
          <p:cNvSpPr txBox="1"/>
          <p:nvPr/>
        </p:nvSpPr>
        <p:spPr>
          <a:xfrm>
            <a:off x="8428831" y="67247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4724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dirty="0"/>
              <a:t>For each of the following three transactions, determine </a:t>
            </a:r>
          </a:p>
          <a:p>
            <a:pPr marL="457200" lvl="1" indent="0">
              <a:buNone/>
            </a:pPr>
            <a:r>
              <a:rPr lang="en-US" altLang="zh-TW" b="1" dirty="0"/>
              <a:t>(a) the specific accounts involved; </a:t>
            </a:r>
          </a:p>
          <a:p>
            <a:pPr marL="457200" lvl="1" indent="0">
              <a:buNone/>
            </a:pPr>
            <a:r>
              <a:rPr lang="en-US" altLang="zh-TW" b="1" dirty="0"/>
              <a:t>(b) whether the accounts increased or decreased; </a:t>
            </a:r>
          </a:p>
          <a:p>
            <a:pPr marL="457200" lvl="1" indent="0">
              <a:buNone/>
            </a:pPr>
            <a:r>
              <a:rPr lang="en-US" altLang="zh-TW" b="1" dirty="0"/>
              <a:t>(c) whether the accounts are assets, liabilities, or 	equity accounts; and </a:t>
            </a:r>
          </a:p>
          <a:p>
            <a:pPr marL="457200" lvl="1" indent="0">
              <a:buNone/>
            </a:pPr>
            <a:r>
              <a:rPr lang="en-US" altLang="zh-TW" b="1" dirty="0"/>
              <a:t>(d) whether the accounts are debited or credited.</a:t>
            </a: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21</a:t>
            </a:fld>
            <a:endParaRPr lang="zh-TW" altLang="en-US"/>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8" name="文字方塊 7"/>
          <p:cNvSpPr txBox="1"/>
          <p:nvPr/>
        </p:nvSpPr>
        <p:spPr>
          <a:xfrm>
            <a:off x="8423683"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1930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Autofit/>
          </a:bodyPr>
          <a:lstStyle/>
          <a:p>
            <a:pPr marL="0" indent="0">
              <a:buNone/>
            </a:pPr>
            <a:r>
              <a:rPr lang="en-US" altLang="zh-TW" b="1" dirty="0">
                <a:solidFill>
                  <a:srgbClr val="FE8E23"/>
                </a:solidFill>
              </a:rPr>
              <a:t>Solution:</a:t>
            </a:r>
            <a:endParaRPr lang="en-US" altLang="zh-TW" dirty="0">
              <a:solidFill>
                <a:srgbClr val="FE8E23"/>
              </a:solidFill>
            </a:endParaRPr>
          </a:p>
          <a:p>
            <a:pPr marL="0" indent="0">
              <a:buNone/>
            </a:pPr>
            <a:r>
              <a:rPr lang="en-US" altLang="zh-TW" dirty="0"/>
              <a:t>Borrowed money from a bank</a:t>
            </a:r>
          </a:p>
          <a:p>
            <a:pPr marL="0" indent="0">
              <a:buClr>
                <a:srgbClr val="C00000"/>
              </a:buClr>
              <a:buNone/>
            </a:pPr>
            <a:r>
              <a:rPr lang="en-US" altLang="zh-TW" dirty="0">
                <a:solidFill>
                  <a:schemeClr val="accent2">
                    <a:lumMod val="75000"/>
                  </a:schemeClr>
                </a:solidFill>
              </a:rPr>
              <a:t>(a) The accounts involved are Cash and Loans Payable. </a:t>
            </a:r>
          </a:p>
          <a:p>
            <a:pPr marL="0" indent="0">
              <a:buClr>
                <a:srgbClr val="55AADF"/>
              </a:buClr>
              <a:buNone/>
            </a:pPr>
            <a:r>
              <a:rPr lang="en-US" altLang="zh-TW" dirty="0">
                <a:solidFill>
                  <a:schemeClr val="accent2">
                    <a:lumMod val="75000"/>
                  </a:schemeClr>
                </a:solidFill>
              </a:rPr>
              <a:t>(b) Both Cash and Loans Payable increased. </a:t>
            </a:r>
          </a:p>
          <a:p>
            <a:pPr marL="0" indent="0">
              <a:buClr>
                <a:srgbClr val="55AADF"/>
              </a:buClr>
              <a:buNone/>
            </a:pPr>
            <a:r>
              <a:rPr lang="en-US" altLang="zh-TW" dirty="0">
                <a:solidFill>
                  <a:schemeClr val="accent2">
                    <a:lumMod val="75000"/>
                  </a:schemeClr>
                </a:solidFill>
              </a:rPr>
              <a:t>(c) Cash is an asset, and Loans Payable is a liability.</a:t>
            </a:r>
          </a:p>
          <a:p>
            <a:pPr marL="0" indent="0">
              <a:buClr>
                <a:srgbClr val="55AADF"/>
              </a:buClr>
              <a:buNone/>
            </a:pPr>
            <a:r>
              <a:rPr lang="en-US" altLang="zh-TW" dirty="0">
                <a:solidFill>
                  <a:schemeClr val="accent2">
                    <a:lumMod val="75000"/>
                  </a:schemeClr>
                </a:solidFill>
              </a:rPr>
              <a:t>(d) Assets increase with a debit. Cash is an asset; therefore,   Cash is debited. </a:t>
            </a:r>
          </a:p>
          <a:p>
            <a:pPr marL="400050" lvl="1" indent="0">
              <a:buClr>
                <a:srgbClr val="55AADF"/>
              </a:buClr>
              <a:buNone/>
            </a:pPr>
            <a:r>
              <a:rPr lang="en-US" altLang="zh-TW" dirty="0">
                <a:solidFill>
                  <a:schemeClr val="accent2">
                    <a:lumMod val="75000"/>
                  </a:schemeClr>
                </a:solidFill>
              </a:rPr>
              <a:t>Liabilities increase with a credit. Loans Payable is a     liability; therefore, Loans Payable is credited.</a:t>
            </a:r>
          </a:p>
          <a:p>
            <a:pPr marL="457200" indent="-457200">
              <a:buFont typeface="+mj-lt"/>
              <a:buAutoNum type="arabicPeriod"/>
            </a:pP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22</a:t>
            </a:fld>
            <a:endParaRPr lang="zh-TW" altLang="en-US"/>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3449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buNone/>
            </a:pPr>
            <a:r>
              <a:rPr lang="en-US" altLang="zh-TW" dirty="0"/>
              <a:t>Purchased a car on credit</a:t>
            </a:r>
          </a:p>
          <a:p>
            <a:pPr marL="0" indent="0">
              <a:buClr>
                <a:srgbClr val="55AADF"/>
              </a:buClr>
              <a:buNone/>
            </a:pPr>
            <a:r>
              <a:rPr lang="en-US" altLang="zh-TW" dirty="0">
                <a:solidFill>
                  <a:srgbClr val="7030A0"/>
                </a:solidFill>
              </a:rPr>
              <a:t>(</a:t>
            </a:r>
            <a:r>
              <a:rPr lang="en-US" altLang="zh-TW" dirty="0">
                <a:solidFill>
                  <a:schemeClr val="accent2">
                    <a:lumMod val="75000"/>
                  </a:schemeClr>
                </a:solidFill>
              </a:rPr>
              <a:t>a) The accounts involved are Car and Accounts Payable. </a:t>
            </a:r>
          </a:p>
          <a:p>
            <a:pPr marL="0" indent="0">
              <a:buClr>
                <a:srgbClr val="55AADF"/>
              </a:buClr>
              <a:buNone/>
            </a:pPr>
            <a:r>
              <a:rPr lang="en-US" altLang="zh-TW" dirty="0">
                <a:solidFill>
                  <a:schemeClr val="accent2">
                    <a:lumMod val="75000"/>
                  </a:schemeClr>
                </a:solidFill>
              </a:rPr>
              <a:t>(b) Both Car and Accounts Payable increased. </a:t>
            </a:r>
          </a:p>
          <a:p>
            <a:pPr marL="0" indent="0">
              <a:buClr>
                <a:srgbClr val="55AADF"/>
              </a:buClr>
              <a:buNone/>
            </a:pPr>
            <a:r>
              <a:rPr lang="en-US" altLang="zh-TW" dirty="0">
                <a:solidFill>
                  <a:schemeClr val="accent2">
                    <a:lumMod val="75000"/>
                  </a:schemeClr>
                </a:solidFill>
              </a:rPr>
              <a:t>(c) Car is an asset, and Accounts Payable is a liability. </a:t>
            </a:r>
          </a:p>
          <a:p>
            <a:pPr marL="0" indent="0">
              <a:buClr>
                <a:srgbClr val="55AADF"/>
              </a:buClr>
              <a:buNone/>
            </a:pPr>
            <a:r>
              <a:rPr lang="en-US" altLang="zh-TW" dirty="0">
                <a:solidFill>
                  <a:schemeClr val="accent2">
                    <a:lumMod val="75000"/>
                  </a:schemeClr>
                </a:solidFill>
              </a:rPr>
              <a:t>(d) Assets increase with a debit. Car is an asset; therefore, Car is debited. </a:t>
            </a:r>
          </a:p>
          <a:p>
            <a:pPr marL="400050" lvl="1" indent="0">
              <a:buClr>
                <a:srgbClr val="55AADF"/>
              </a:buClr>
              <a:buNone/>
            </a:pPr>
            <a:r>
              <a:rPr lang="en-US" altLang="zh-TW" dirty="0">
                <a:solidFill>
                  <a:schemeClr val="accent2">
                    <a:lumMod val="75000"/>
                  </a:schemeClr>
                </a:solidFill>
              </a:rPr>
              <a:t>Liabilities increase with a credit. Accounts Payable is a liability; therefore, Accounts Payable is credited.</a:t>
            </a:r>
          </a:p>
          <a:p>
            <a:pPr marL="457200" indent="-457200">
              <a:buFont typeface="+mj-lt"/>
              <a:buAutoNum type="arabicPeriod"/>
            </a:pPr>
            <a:endParaRPr lang="en-US" altLang="zh-TW" dirty="0">
              <a:solidFill>
                <a:schemeClr val="accent2">
                  <a:lumMod val="75000"/>
                </a:schemeClr>
              </a:solidFill>
            </a:endParaRPr>
          </a:p>
          <a:p>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23</a:t>
            </a:fld>
            <a:endParaRPr lang="zh-TW" altLang="en-US"/>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8994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dirty="0"/>
              <a:t>Purchased equipment paying cash</a:t>
            </a:r>
            <a:endParaRPr lang="zh-TW" altLang="en-US" dirty="0"/>
          </a:p>
          <a:p>
            <a:pPr marL="0" indent="0">
              <a:buClr>
                <a:srgbClr val="55AADF"/>
              </a:buClr>
              <a:buNone/>
            </a:pPr>
            <a:r>
              <a:rPr lang="en-US" altLang="zh-TW" dirty="0">
                <a:solidFill>
                  <a:schemeClr val="accent2">
                    <a:lumMod val="75000"/>
                  </a:schemeClr>
                </a:solidFill>
              </a:rPr>
              <a:t>(a) The accounts involved are Equipment and Cash. </a:t>
            </a:r>
          </a:p>
          <a:p>
            <a:pPr marL="0" indent="0">
              <a:buClr>
                <a:srgbClr val="55AADF"/>
              </a:buClr>
              <a:buNone/>
            </a:pPr>
            <a:r>
              <a:rPr lang="en-US" altLang="zh-TW" dirty="0">
                <a:solidFill>
                  <a:schemeClr val="accent2">
                    <a:lumMod val="75000"/>
                  </a:schemeClr>
                </a:solidFill>
              </a:rPr>
              <a:t>(b) Equipment increased, and Cash decreased. </a:t>
            </a:r>
          </a:p>
          <a:p>
            <a:pPr marL="0" indent="0">
              <a:buClr>
                <a:srgbClr val="55AADF"/>
              </a:buClr>
              <a:buNone/>
            </a:pPr>
            <a:r>
              <a:rPr lang="en-US" altLang="zh-TW" dirty="0">
                <a:solidFill>
                  <a:schemeClr val="accent2">
                    <a:lumMod val="75000"/>
                  </a:schemeClr>
                </a:solidFill>
              </a:rPr>
              <a:t>(c) Both Equipment and Cash are assets. </a:t>
            </a:r>
          </a:p>
          <a:p>
            <a:pPr marL="0" indent="0">
              <a:buClr>
                <a:srgbClr val="55AADF"/>
              </a:buClr>
              <a:buNone/>
            </a:pPr>
            <a:r>
              <a:rPr lang="en-US" altLang="zh-TW" dirty="0">
                <a:solidFill>
                  <a:schemeClr val="accent2">
                    <a:lumMod val="75000"/>
                  </a:schemeClr>
                </a:solidFill>
              </a:rPr>
              <a:t>(d) Assets increase with a debit. Equipment is an asset; therefore, Equipment is debited. </a:t>
            </a:r>
          </a:p>
          <a:p>
            <a:pPr marL="400050" lvl="1" indent="0">
              <a:buClr>
                <a:srgbClr val="55AADF"/>
              </a:buClr>
              <a:buNone/>
            </a:pPr>
            <a:r>
              <a:rPr lang="en-US" altLang="zh-TW" dirty="0">
                <a:solidFill>
                  <a:schemeClr val="accent2">
                    <a:lumMod val="75000"/>
                  </a:schemeClr>
                </a:solidFill>
              </a:rPr>
              <a:t>Assets decrease with a credit. Cash is an asset; therefore, Cash is credited.</a:t>
            </a:r>
          </a:p>
          <a:p>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24</a:t>
            </a:fld>
            <a:endParaRPr lang="zh-TW" altLang="en-US"/>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074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DA11386E-2E42-49D8-8C02-8CA978E96E05}" type="slidenum">
              <a:rPr lang="zh-TW" altLang="en-US" smtClean="0"/>
              <a:t>25</a:t>
            </a:fld>
            <a:endParaRPr lang="zh-TW" altLang="en-US"/>
          </a:p>
        </p:txBody>
      </p:sp>
      <p:sp>
        <p:nvSpPr>
          <p:cNvPr id="2" name="標題 1"/>
          <p:cNvSpPr>
            <a:spLocks noGrp="1"/>
          </p:cNvSpPr>
          <p:nvPr>
            <p:ph type="title"/>
          </p:nvPr>
        </p:nvSpPr>
        <p:spPr/>
        <p:txBody>
          <a:bodyPr/>
          <a:lstStyle/>
          <a:p>
            <a:r>
              <a:rPr lang="en-US" altLang="zh-TW" dirty="0">
                <a:ea typeface="新細明體" charset="-120"/>
              </a:rPr>
              <a:t>Journals and Journal Entries</a:t>
            </a:r>
            <a:endParaRPr lang="zh-TW" altLang="en-US" dirty="0"/>
          </a:p>
        </p:txBody>
      </p:sp>
      <p:sp>
        <p:nvSpPr>
          <p:cNvPr id="3" name="內容版面配置區 2"/>
          <p:cNvSpPr>
            <a:spLocks noGrp="1"/>
          </p:cNvSpPr>
          <p:nvPr>
            <p:ph idx="1"/>
          </p:nvPr>
        </p:nvSpPr>
        <p:spPr/>
        <p:txBody>
          <a:bodyPr/>
          <a:lstStyle/>
          <a:p>
            <a:pPr marL="0" indent="0">
              <a:buNone/>
            </a:pPr>
            <a:r>
              <a:rPr lang="en-US" altLang="zh-TW" b="1" dirty="0">
                <a:solidFill>
                  <a:srgbClr val="FE8E23"/>
                </a:solidFill>
              </a:rPr>
              <a:t>Journal  </a:t>
            </a:r>
            <a:endParaRPr lang="en-US" altLang="zh-TW" dirty="0">
              <a:solidFill>
                <a:srgbClr val="FE8E23"/>
              </a:solidFill>
              <a:latin typeface="微軟正黑體" panose="020B0604030504040204" pitchFamily="34" charset="-120"/>
              <a:ea typeface="微軟正黑體" panose="020B0604030504040204" pitchFamily="34" charset="-120"/>
            </a:endParaRPr>
          </a:p>
          <a:p>
            <a:pPr lvl="1"/>
            <a:r>
              <a:rPr lang="en-US" altLang="zh-TW" dirty="0"/>
              <a:t>Provide a chronological record of all transactions of a business.</a:t>
            </a:r>
          </a:p>
          <a:p>
            <a:pPr lvl="1"/>
            <a:r>
              <a:rPr lang="en-US" altLang="zh-TW" dirty="0">
                <a:ea typeface="新細明體" charset="-120"/>
              </a:rPr>
              <a:t>General journal.</a:t>
            </a:r>
          </a:p>
          <a:p>
            <a:pPr lvl="1"/>
            <a:r>
              <a:rPr lang="en-US" altLang="zh-TW" dirty="0"/>
              <a:t>Larger companies may use special journals and a general journal. </a:t>
            </a:r>
            <a:endParaRPr lang="en-US" altLang="zh-TW" dirty="0">
              <a:ea typeface="新細明體" charset="-120"/>
            </a:endParaRPr>
          </a:p>
          <a:p>
            <a:pPr lvl="1"/>
            <a:endParaRPr lang="en-US" altLang="zh-TW" dirty="0"/>
          </a:p>
        </p:txBody>
      </p:sp>
      <p:sp>
        <p:nvSpPr>
          <p:cNvPr id="10" name="文字方塊 9"/>
          <p:cNvSpPr txBox="1"/>
          <p:nvPr/>
        </p:nvSpPr>
        <p:spPr>
          <a:xfrm>
            <a:off x="8454673" y="83836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11" name="矩形 10"/>
          <p:cNvSpPr/>
          <p:nvPr/>
        </p:nvSpPr>
        <p:spPr>
          <a:xfrm>
            <a:off x="3720686" y="77020"/>
            <a:ext cx="5285317" cy="369332"/>
          </a:xfrm>
          <a:prstGeom prst="rect">
            <a:avLst/>
          </a:prstGeom>
        </p:spPr>
        <p:txBody>
          <a:bodyPr wrap="square">
            <a:spAutoFit/>
          </a:bodyPr>
          <a:lstStyle/>
          <a:p>
            <a:r>
              <a:rPr lang="en-US" altLang="zh-TW" b="1" dirty="0">
                <a:latin typeface="Arial" panose="020B0604020202020204" pitchFamily="34" charset="0"/>
                <a:cs typeface="Arial" panose="020B0604020202020204" pitchFamily="34" charset="0"/>
              </a:rPr>
              <a:t>How Do We Record the Effects of</a:t>
            </a:r>
            <a:r>
              <a:rPr lang="zh-TW" altLang="en-US" b="1" dirty="0">
                <a:latin typeface="Arial" panose="020B0604020202020204" pitchFamily="34" charset="0"/>
                <a:cs typeface="Arial" panose="020B0604020202020204" pitchFamily="34" charset="0"/>
              </a:rPr>
              <a:t> </a:t>
            </a:r>
            <a:r>
              <a:rPr lang="en-US" altLang="zh-TW" b="1" dirty="0">
                <a:latin typeface="Arial" panose="020B0604020202020204" pitchFamily="34" charset="0"/>
                <a:cs typeface="Arial" panose="020B0604020202020204" pitchFamily="34" charset="0"/>
              </a:rPr>
              <a:t>Transactions?</a:t>
            </a:r>
          </a:p>
        </p:txBody>
      </p:sp>
    </p:spTree>
    <p:extLst>
      <p:ext uri="{BB962C8B-B14F-4D97-AF65-F5344CB8AC3E}">
        <p14:creationId xmlns:p14="http://schemas.microsoft.com/office/powerpoint/2010/main" val="23437825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DA11386E-2E42-49D8-8C02-8CA978E96E05}" type="slidenum">
              <a:rPr lang="zh-TW" altLang="en-US" smtClean="0"/>
              <a:pPr/>
              <a:t>26</a:t>
            </a:fld>
            <a:endParaRPr lang="zh-TW" altLang="en-US" dirty="0"/>
          </a:p>
        </p:txBody>
      </p:sp>
      <p:sp>
        <p:nvSpPr>
          <p:cNvPr id="4" name="標題 3"/>
          <p:cNvSpPr>
            <a:spLocks noGrp="1"/>
          </p:cNvSpPr>
          <p:nvPr>
            <p:ph type="title"/>
          </p:nvPr>
        </p:nvSpPr>
        <p:spPr/>
        <p:txBody>
          <a:bodyPr/>
          <a:lstStyle/>
          <a:p>
            <a:r>
              <a:rPr lang="en-US" altLang="zh-TW" dirty="0">
                <a:ea typeface="新細明體" charset="-120"/>
              </a:rPr>
              <a:t>Journals and Journal Entries</a:t>
            </a:r>
            <a:endParaRPr kumimoji="1" lang="zh-TW" altLang="en-US" dirty="0"/>
          </a:p>
        </p:txBody>
      </p:sp>
      <p:sp>
        <p:nvSpPr>
          <p:cNvPr id="5" name="文字方塊 4"/>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877" y="1357120"/>
            <a:ext cx="5806704" cy="4897573"/>
          </a:xfrm>
          <a:prstGeom prst="rect">
            <a:avLst/>
          </a:prstGeom>
        </p:spPr>
      </p:pic>
      <p:sp>
        <p:nvSpPr>
          <p:cNvPr id="8" name="TextBox 5"/>
          <p:cNvSpPr txBox="1">
            <a:spLocks noChangeArrowheads="1"/>
          </p:cNvSpPr>
          <p:nvPr/>
        </p:nvSpPr>
        <p:spPr bwMode="auto">
          <a:xfrm>
            <a:off x="355601" y="1357120"/>
            <a:ext cx="2566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2400" b="1" dirty="0">
                <a:solidFill>
                  <a:srgbClr val="000000"/>
                </a:solidFill>
              </a:rPr>
              <a:t>General Journal</a:t>
            </a:r>
          </a:p>
        </p:txBody>
      </p:sp>
      <p:sp>
        <p:nvSpPr>
          <p:cNvPr id="9" name="文字方塊 8"/>
          <p:cNvSpPr txBox="1"/>
          <p:nvPr/>
        </p:nvSpPr>
        <p:spPr>
          <a:xfrm>
            <a:off x="1521836" y="5754428"/>
            <a:ext cx="1261884" cy="369332"/>
          </a:xfrm>
          <a:prstGeom prst="rect">
            <a:avLst/>
          </a:prstGeom>
          <a:noFill/>
        </p:spPr>
        <p:txBody>
          <a:bodyPr wrap="none" rtlCol="0">
            <a:spAutoFit/>
          </a:bodyPr>
          <a:lstStyle/>
          <a:p>
            <a:r>
              <a:rPr lang="en-US" altLang="zh-TW">
                <a:latin typeface="Arial" panose="020B0604020202020204" pitchFamily="34" charset="0"/>
                <a:cs typeface="Arial" panose="020B0604020202020204" pitchFamily="34" charset="0"/>
              </a:rPr>
              <a:t>Exhibit 3.3</a:t>
            </a:r>
            <a:endParaRPr lang="zh-TW"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1539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內容版面配置區 7"/>
          <p:cNvSpPr>
            <a:spLocks noGrp="1"/>
          </p:cNvSpPr>
          <p:nvPr>
            <p:ph idx="1"/>
          </p:nvPr>
        </p:nvSpPr>
        <p:spPr/>
        <p:txBody>
          <a:bodyPr/>
          <a:lstStyle/>
          <a:p>
            <a:pPr marL="0" indent="0">
              <a:buNone/>
            </a:pPr>
            <a:r>
              <a:rPr lang="en-US" altLang="zh-TW" b="1" dirty="0">
                <a:solidFill>
                  <a:srgbClr val="FE8E23"/>
                </a:solidFill>
              </a:rPr>
              <a:t>Journal Entry</a:t>
            </a:r>
            <a:r>
              <a:rPr lang="zh-TW" altLang="en-US" b="1" dirty="0">
                <a:solidFill>
                  <a:srgbClr val="FE8E23"/>
                </a:solidFill>
              </a:rPr>
              <a:t>  </a:t>
            </a:r>
            <a:endParaRPr lang="en-US" altLang="zh-TW" b="1" dirty="0">
              <a:solidFill>
                <a:srgbClr val="FE8E23"/>
              </a:solidFill>
              <a:latin typeface="微軟正黑體" panose="020B0604030504040204" pitchFamily="34" charset="-120"/>
              <a:ea typeface="微軟正黑體" panose="020B0604030504040204" pitchFamily="34" charset="-120"/>
            </a:endParaRPr>
          </a:p>
          <a:p>
            <a:endParaRPr lang="en-US" altLang="zh-TW" dirty="0">
              <a:solidFill>
                <a:srgbClr val="FF0000"/>
              </a:solidFill>
            </a:endParaRPr>
          </a:p>
          <a:p>
            <a:endParaRPr lang="en-US" altLang="zh-TW" dirty="0">
              <a:solidFill>
                <a:srgbClr val="FF0000"/>
              </a:solidFill>
            </a:endParaRPr>
          </a:p>
          <a:p>
            <a:endParaRPr lang="zh-TW" altLang="en-US" dirty="0"/>
          </a:p>
          <a:p>
            <a:endParaRPr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27</a:t>
            </a:fld>
            <a:endParaRPr lang="zh-TW" altLang="en-US"/>
          </a:p>
        </p:txBody>
      </p:sp>
      <p:sp>
        <p:nvSpPr>
          <p:cNvPr id="7" name="標題 6"/>
          <p:cNvSpPr>
            <a:spLocks noGrp="1"/>
          </p:cNvSpPr>
          <p:nvPr>
            <p:ph type="title"/>
          </p:nvPr>
        </p:nvSpPr>
        <p:spPr/>
        <p:txBody>
          <a:bodyPr/>
          <a:lstStyle/>
          <a:p>
            <a:r>
              <a:rPr lang="en-US" altLang="zh-TW" dirty="0">
                <a:ea typeface="新細明體" charset="-120"/>
              </a:rPr>
              <a:t>Journals and Journal Entries</a:t>
            </a:r>
            <a:endParaRPr lang="zh-TW" altLang="en-US" dirty="0"/>
          </a:p>
        </p:txBody>
      </p:sp>
      <p:sp>
        <p:nvSpPr>
          <p:cNvPr id="10" name="文字方塊 9"/>
          <p:cNvSpPr txBox="1"/>
          <p:nvPr/>
        </p:nvSpPr>
        <p:spPr>
          <a:xfrm>
            <a:off x="8414896" y="63785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330586" y="2779945"/>
            <a:ext cx="8084310" cy="1619667"/>
          </a:xfrm>
          <a:prstGeom prst="rect">
            <a:avLst/>
          </a:prstGeom>
          <a:solidFill>
            <a:schemeClr val="accent4">
              <a:lumMod val="20000"/>
              <a:lumOff val="8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9" name="TextBox 5"/>
          <p:cNvSpPr txBox="1">
            <a:spLocks noChangeArrowheads="1"/>
          </p:cNvSpPr>
          <p:nvPr/>
        </p:nvSpPr>
        <p:spPr bwMode="auto">
          <a:xfrm>
            <a:off x="439957" y="2253538"/>
            <a:ext cx="45272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2400" b="1" dirty="0">
                <a:solidFill>
                  <a:srgbClr val="000000"/>
                </a:solidFill>
              </a:rPr>
              <a:t>General Journal Entry Format</a:t>
            </a:r>
          </a:p>
        </p:txBody>
      </p:sp>
      <p:sp>
        <p:nvSpPr>
          <p:cNvPr id="11" name="TextBox 6"/>
          <p:cNvSpPr txBox="1">
            <a:spLocks noChangeArrowheads="1"/>
          </p:cNvSpPr>
          <p:nvPr/>
        </p:nvSpPr>
        <p:spPr bwMode="auto">
          <a:xfrm>
            <a:off x="1450637" y="2909712"/>
            <a:ext cx="60981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2400" dirty="0">
                <a:solidFill>
                  <a:srgbClr val="000000"/>
                </a:solidFill>
              </a:rPr>
              <a:t>Debit Entry </a:t>
            </a:r>
            <a:r>
              <a:rPr kumimoji="0" lang="en-US" altLang="zh-TW" sz="2400" b="1" dirty="0">
                <a:solidFill>
                  <a:srgbClr val="000000"/>
                </a:solidFill>
              </a:rPr>
              <a:t>…………………...………… </a:t>
            </a:r>
            <a:r>
              <a:rPr kumimoji="0" lang="en-US" altLang="zh-TW" sz="2400" dirty="0">
                <a:solidFill>
                  <a:srgbClr val="000000"/>
                </a:solidFill>
              </a:rPr>
              <a:t>  XX</a:t>
            </a:r>
          </a:p>
        </p:txBody>
      </p:sp>
      <p:sp>
        <p:nvSpPr>
          <p:cNvPr id="12" name="TextBox 6"/>
          <p:cNvSpPr txBox="1">
            <a:spLocks noChangeArrowheads="1"/>
          </p:cNvSpPr>
          <p:nvPr/>
        </p:nvSpPr>
        <p:spPr bwMode="auto">
          <a:xfrm>
            <a:off x="1694412" y="3364621"/>
            <a:ext cx="6657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2400" dirty="0">
                <a:solidFill>
                  <a:srgbClr val="000000"/>
                </a:solidFill>
              </a:rPr>
              <a:t>Credit Entry </a:t>
            </a:r>
            <a:r>
              <a:rPr kumimoji="0" lang="en-US" altLang="zh-TW" sz="2400" b="1" dirty="0">
                <a:solidFill>
                  <a:srgbClr val="000000"/>
                </a:solidFill>
              </a:rPr>
              <a:t>………………….………..</a:t>
            </a:r>
            <a:r>
              <a:rPr kumimoji="0" lang="en-US" altLang="zh-TW" sz="2400" dirty="0">
                <a:solidFill>
                  <a:srgbClr val="000000"/>
                </a:solidFill>
              </a:rPr>
              <a:t>            XX</a:t>
            </a:r>
          </a:p>
        </p:txBody>
      </p:sp>
      <p:sp>
        <p:nvSpPr>
          <p:cNvPr id="13" name="TextBox 6"/>
          <p:cNvSpPr txBox="1">
            <a:spLocks noChangeArrowheads="1"/>
          </p:cNvSpPr>
          <p:nvPr/>
        </p:nvSpPr>
        <p:spPr bwMode="auto">
          <a:xfrm>
            <a:off x="2069122" y="3801921"/>
            <a:ext cx="1880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2400" i="1" dirty="0">
                <a:solidFill>
                  <a:srgbClr val="000000"/>
                </a:solidFill>
              </a:rPr>
              <a:t>Explanation.</a:t>
            </a:r>
          </a:p>
        </p:txBody>
      </p:sp>
      <p:sp>
        <p:nvSpPr>
          <p:cNvPr id="14" name="TextBox 6"/>
          <p:cNvSpPr txBox="1">
            <a:spLocks noChangeArrowheads="1"/>
          </p:cNvSpPr>
          <p:nvPr/>
        </p:nvSpPr>
        <p:spPr bwMode="auto">
          <a:xfrm>
            <a:off x="439957" y="2910697"/>
            <a:ext cx="8354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2400" dirty="0">
                <a:solidFill>
                  <a:srgbClr val="000000"/>
                </a:solidFill>
              </a:rPr>
              <a:t>Date</a:t>
            </a:r>
            <a:endParaRPr kumimoji="0" lang="en-US" altLang="zh-TW" dirty="0">
              <a:solidFill>
                <a:srgbClr val="000000"/>
              </a:solidFill>
            </a:endParaRPr>
          </a:p>
        </p:txBody>
      </p:sp>
      <p:sp>
        <p:nvSpPr>
          <p:cNvPr id="15" name="文字方塊 14"/>
          <p:cNvSpPr txBox="1"/>
          <p:nvPr/>
        </p:nvSpPr>
        <p:spPr>
          <a:xfrm>
            <a:off x="282397" y="2774892"/>
            <a:ext cx="312906" cy="369332"/>
          </a:xfrm>
          <a:prstGeom prst="rect">
            <a:avLst/>
          </a:prstGeom>
          <a:noFill/>
        </p:spPr>
        <p:txBody>
          <a:bodyPr wrap="none" rtlCol="0">
            <a:spAutoFit/>
          </a:bodyPr>
          <a:lstStyle/>
          <a:p>
            <a:r>
              <a:rPr lang="en-US" altLang="zh-TW" b="1" dirty="0">
                <a:solidFill>
                  <a:srgbClr val="C00000"/>
                </a:solidFill>
                <a:latin typeface="Arial" panose="020B0604020202020204" pitchFamily="34" charset="0"/>
                <a:cs typeface="Arial" panose="020B0604020202020204" pitchFamily="34" charset="0"/>
              </a:rPr>
              <a:t>1</a:t>
            </a:r>
            <a:endParaRPr lang="zh-TW" altLang="en-US" b="1" dirty="0">
              <a:solidFill>
                <a:srgbClr val="C00000"/>
              </a:solidFill>
              <a:latin typeface="Arial" panose="020B0604020202020204" pitchFamily="34" charset="0"/>
              <a:cs typeface="Arial" panose="020B0604020202020204" pitchFamily="34" charset="0"/>
            </a:endParaRPr>
          </a:p>
        </p:txBody>
      </p:sp>
      <p:sp>
        <p:nvSpPr>
          <p:cNvPr id="16" name="文字方塊 15"/>
          <p:cNvSpPr txBox="1"/>
          <p:nvPr/>
        </p:nvSpPr>
        <p:spPr>
          <a:xfrm>
            <a:off x="1277657" y="2776805"/>
            <a:ext cx="312906" cy="369332"/>
          </a:xfrm>
          <a:prstGeom prst="rect">
            <a:avLst/>
          </a:prstGeom>
          <a:noFill/>
        </p:spPr>
        <p:txBody>
          <a:bodyPr wrap="none" rtlCol="0">
            <a:spAutoFit/>
          </a:bodyPr>
          <a:lstStyle/>
          <a:p>
            <a:r>
              <a:rPr lang="en-US" altLang="zh-TW" b="1" dirty="0">
                <a:solidFill>
                  <a:srgbClr val="C00000"/>
                </a:solidFill>
                <a:latin typeface="Arial" panose="020B0604020202020204" pitchFamily="34" charset="0"/>
                <a:cs typeface="Arial" panose="020B0604020202020204" pitchFamily="34" charset="0"/>
              </a:rPr>
              <a:t>2</a:t>
            </a:r>
            <a:endParaRPr lang="zh-TW" altLang="en-US" b="1" dirty="0">
              <a:solidFill>
                <a:srgbClr val="C00000"/>
              </a:solidFill>
              <a:latin typeface="Arial" panose="020B0604020202020204" pitchFamily="34" charset="0"/>
              <a:cs typeface="Arial" panose="020B0604020202020204" pitchFamily="34" charset="0"/>
            </a:endParaRPr>
          </a:p>
        </p:txBody>
      </p:sp>
      <p:sp>
        <p:nvSpPr>
          <p:cNvPr id="17" name="文字方塊 16"/>
          <p:cNvSpPr txBox="1"/>
          <p:nvPr/>
        </p:nvSpPr>
        <p:spPr>
          <a:xfrm>
            <a:off x="1532936" y="3288708"/>
            <a:ext cx="312906" cy="369332"/>
          </a:xfrm>
          <a:prstGeom prst="rect">
            <a:avLst/>
          </a:prstGeom>
          <a:noFill/>
        </p:spPr>
        <p:txBody>
          <a:bodyPr wrap="none" rtlCol="0">
            <a:spAutoFit/>
          </a:bodyPr>
          <a:lstStyle/>
          <a:p>
            <a:r>
              <a:rPr lang="en-US" altLang="zh-TW" b="1" dirty="0">
                <a:solidFill>
                  <a:srgbClr val="C00000"/>
                </a:solidFill>
                <a:latin typeface="Arial" panose="020B0604020202020204" pitchFamily="34" charset="0"/>
                <a:cs typeface="Arial" panose="020B0604020202020204" pitchFamily="34" charset="0"/>
              </a:rPr>
              <a:t>3</a:t>
            </a:r>
            <a:endParaRPr lang="zh-TW" altLang="en-US" b="1" dirty="0">
              <a:solidFill>
                <a:srgbClr val="C00000"/>
              </a:solidFill>
              <a:latin typeface="Arial" panose="020B0604020202020204" pitchFamily="34" charset="0"/>
              <a:cs typeface="Arial" panose="020B0604020202020204" pitchFamily="34" charset="0"/>
            </a:endParaRPr>
          </a:p>
        </p:txBody>
      </p:sp>
      <p:sp>
        <p:nvSpPr>
          <p:cNvPr id="18" name="文字方塊 17"/>
          <p:cNvSpPr txBox="1"/>
          <p:nvPr/>
        </p:nvSpPr>
        <p:spPr>
          <a:xfrm>
            <a:off x="1884664" y="3746812"/>
            <a:ext cx="312906" cy="369332"/>
          </a:xfrm>
          <a:prstGeom prst="rect">
            <a:avLst/>
          </a:prstGeom>
          <a:noFill/>
        </p:spPr>
        <p:txBody>
          <a:bodyPr wrap="none" rtlCol="0">
            <a:spAutoFit/>
          </a:bodyPr>
          <a:lstStyle/>
          <a:p>
            <a:r>
              <a:rPr lang="en-US" altLang="zh-TW" b="1" dirty="0">
                <a:solidFill>
                  <a:srgbClr val="C00000"/>
                </a:solidFill>
                <a:latin typeface="Arial" panose="020B0604020202020204" pitchFamily="34" charset="0"/>
                <a:cs typeface="Arial" panose="020B0604020202020204" pitchFamily="34" charset="0"/>
              </a:rPr>
              <a:t>4</a:t>
            </a:r>
            <a:endParaRPr lang="zh-TW" altLang="en-US" b="1" dirty="0">
              <a:solidFill>
                <a:srgbClr val="C00000"/>
              </a:solidFill>
              <a:latin typeface="Arial" panose="020B0604020202020204" pitchFamily="34" charset="0"/>
              <a:cs typeface="Arial" panose="020B0604020202020204" pitchFamily="34" charset="0"/>
            </a:endParaRPr>
          </a:p>
        </p:txBody>
      </p:sp>
      <p:sp>
        <p:nvSpPr>
          <p:cNvPr id="19" name="文字方塊 18"/>
          <p:cNvSpPr txBox="1"/>
          <p:nvPr/>
        </p:nvSpPr>
        <p:spPr>
          <a:xfrm>
            <a:off x="6976010" y="4692196"/>
            <a:ext cx="1584176" cy="1015663"/>
          </a:xfrm>
          <a:prstGeom prst="rect">
            <a:avLst/>
          </a:prstGeom>
          <a:solidFill>
            <a:srgbClr val="FFC000"/>
          </a:solidFill>
        </p:spPr>
        <p:txBody>
          <a:bodyPr wrap="square" rtlCol="0">
            <a:spAutoFit/>
          </a:bodyPr>
          <a:lstStyle/>
          <a:p>
            <a:r>
              <a:rPr lang="en-US" altLang="zh-TW" sz="2000" dirty="0">
                <a:latin typeface="Arial" panose="020B0604020202020204" pitchFamily="34" charset="0"/>
                <a:cs typeface="Arial" panose="020B0604020202020204" pitchFamily="34" charset="0"/>
              </a:rPr>
              <a:t>Dollar signs usually are omitted</a:t>
            </a:r>
            <a:endParaRPr lang="zh-TW"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82989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r>
              <a:rPr lang="en-US" altLang="zh-TW" dirty="0"/>
              <a:t>Suppose you want to have an outdoor job and decide to start your own landscaping business. This business will involve mowing lawns, pulling weeds, trimming and planting shrubs, and so forth.</a:t>
            </a:r>
          </a:p>
          <a:p>
            <a:r>
              <a:rPr lang="en-US" altLang="zh-TW" dirty="0"/>
              <a:t>These transactions fit into the following four general categories:</a:t>
            </a:r>
          </a:p>
          <a:p>
            <a:pPr lvl="1"/>
            <a:r>
              <a:rPr lang="en-US" altLang="zh-TW" b="1" dirty="0">
                <a:solidFill>
                  <a:schemeClr val="accent1">
                    <a:lumMod val="75000"/>
                  </a:schemeClr>
                </a:solidFill>
              </a:rPr>
              <a:t>Acquiring cash</a:t>
            </a:r>
          </a:p>
          <a:p>
            <a:pPr lvl="1"/>
            <a:r>
              <a:rPr lang="en-US" altLang="zh-TW" b="1" dirty="0">
                <a:solidFill>
                  <a:schemeClr val="accent1">
                    <a:lumMod val="75000"/>
                  </a:schemeClr>
                </a:solidFill>
              </a:rPr>
              <a:t>Acquiring assets other than cash</a:t>
            </a:r>
          </a:p>
          <a:p>
            <a:pPr lvl="1"/>
            <a:r>
              <a:rPr lang="en-US" altLang="zh-TW" b="1" dirty="0">
                <a:solidFill>
                  <a:schemeClr val="accent1">
                    <a:lumMod val="75000"/>
                  </a:schemeClr>
                </a:solidFill>
              </a:rPr>
              <a:t>Providing services</a:t>
            </a:r>
          </a:p>
          <a:p>
            <a:pPr lvl="1"/>
            <a:r>
              <a:rPr lang="en-US" altLang="zh-TW" b="1" dirty="0">
                <a:solidFill>
                  <a:schemeClr val="accent1">
                    <a:lumMod val="75000"/>
                  </a:schemeClr>
                </a:solidFill>
              </a:rPr>
              <a:t>Collecting cash and paying obligations</a:t>
            </a:r>
            <a:endParaRPr lang="zh-TW" altLang="en-US" b="1" dirty="0">
              <a:solidFill>
                <a:schemeClr val="accent1">
                  <a:lumMod val="75000"/>
                </a:schemeClr>
              </a:solidFill>
            </a:endParaRP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28</a:t>
            </a:fld>
            <a:endParaRPr lang="zh-TW" altLang="en-US"/>
          </a:p>
        </p:txBody>
      </p:sp>
      <p:sp>
        <p:nvSpPr>
          <p:cNvPr id="2" name="標題 1"/>
          <p:cNvSpPr>
            <a:spLocks noGrp="1"/>
          </p:cNvSpPr>
          <p:nvPr>
            <p:ph type="title"/>
          </p:nvPr>
        </p:nvSpPr>
        <p:spPr/>
        <p:txBody>
          <a:bodyPr/>
          <a:lstStyle/>
          <a:p>
            <a:r>
              <a:rPr lang="en-US" altLang="zh-TW" dirty="0"/>
              <a:t>Journal Entry Example</a:t>
            </a:r>
            <a:endParaRPr lang="zh-TW" altLang="en-US" dirty="0"/>
          </a:p>
        </p:txBody>
      </p:sp>
      <p:sp>
        <p:nvSpPr>
          <p:cNvPr id="7" name="文字方塊 6"/>
          <p:cNvSpPr txBox="1"/>
          <p:nvPr/>
        </p:nvSpPr>
        <p:spPr>
          <a:xfrm>
            <a:off x="8422192" y="58431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8081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lvl="1" indent="0">
              <a:buNone/>
            </a:pPr>
            <a:r>
              <a:rPr lang="en-US" altLang="zh-TW" b="1" dirty="0">
                <a:solidFill>
                  <a:srgbClr val="FE8E23"/>
                </a:solidFill>
              </a:rPr>
              <a:t>Acquiring Cash</a:t>
            </a:r>
          </a:p>
          <a:p>
            <a:pPr marL="0" indent="0">
              <a:buNone/>
            </a:pPr>
            <a:r>
              <a:rPr lang="en-US" altLang="zh-TW" b="1" dirty="0">
                <a:solidFill>
                  <a:srgbClr val="FE8E23"/>
                </a:solidFill>
              </a:rPr>
              <a:t>Example 1: Acquiring Cash from Owners</a:t>
            </a:r>
          </a:p>
          <a:p>
            <a:pPr marL="0" indent="0">
              <a:buNone/>
            </a:pPr>
            <a:r>
              <a:rPr lang="en-US" altLang="zh-TW" dirty="0"/>
              <a:t>Your parents offer to match any funds that you are going to put into your business. You have €1,000 in savings, and coupled with your parents’ matching funds, you decide to issue 200 shares of stock on July 1, 2017.</a:t>
            </a:r>
          </a:p>
          <a:p>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29</a:t>
            </a:fld>
            <a:endParaRPr lang="zh-TW" altLang="en-US"/>
          </a:p>
        </p:txBody>
      </p:sp>
      <p:sp>
        <p:nvSpPr>
          <p:cNvPr id="38914" name="標題 1"/>
          <p:cNvSpPr>
            <a:spLocks noGrp="1"/>
          </p:cNvSpPr>
          <p:nvPr>
            <p:ph type="title"/>
          </p:nvPr>
        </p:nvSpPr>
        <p:spPr/>
        <p:txBody>
          <a:bodyPr/>
          <a:lstStyle/>
          <a:p>
            <a:r>
              <a:rPr lang="en-US" altLang="zh-TW" dirty="0"/>
              <a:t>Journal Entry Example</a:t>
            </a:r>
            <a:endParaRPr lang="zh-TW" altLang="en-US" dirty="0"/>
          </a:p>
        </p:txBody>
      </p:sp>
      <p:sp>
        <p:nvSpPr>
          <p:cNvPr id="11" name="矩形 10"/>
          <p:cNvSpPr/>
          <p:nvPr/>
        </p:nvSpPr>
        <p:spPr>
          <a:xfrm>
            <a:off x="2279038" y="4315197"/>
            <a:ext cx="5976367" cy="6477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917" name="文字方塊 5"/>
          <p:cNvSpPr txBox="1">
            <a:spLocks noChangeArrowheads="1"/>
          </p:cNvSpPr>
          <p:nvPr/>
        </p:nvSpPr>
        <p:spPr bwMode="auto">
          <a:xfrm>
            <a:off x="678839" y="4315197"/>
            <a:ext cx="1447800" cy="647700"/>
          </a:xfrm>
          <a:prstGeom prst="rect">
            <a:avLst/>
          </a:prstGeom>
          <a:solidFill>
            <a:srgbClr val="CCCC00">
              <a:alpha val="49804"/>
            </a:srgbClr>
          </a:solidFill>
          <a:ln w="3175">
            <a:no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Transaction effect</a:t>
            </a:r>
            <a:endParaRPr kumimoji="0" lang="zh-TW" altLang="en-US" dirty="0">
              <a:solidFill>
                <a:srgbClr val="000000"/>
              </a:solidFill>
            </a:endParaRPr>
          </a:p>
        </p:txBody>
      </p:sp>
      <p:sp>
        <p:nvSpPr>
          <p:cNvPr id="7" name="文字方塊 6"/>
          <p:cNvSpPr txBox="1">
            <a:spLocks noChangeArrowheads="1"/>
          </p:cNvSpPr>
          <p:nvPr/>
        </p:nvSpPr>
        <p:spPr bwMode="auto">
          <a:xfrm>
            <a:off x="2279039" y="4315197"/>
            <a:ext cx="5797624" cy="647700"/>
          </a:xfrm>
          <a:prstGeom prst="rect">
            <a:avLst/>
          </a:prstGeom>
          <a:noFill/>
          <a:ln w="317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The asset-cash account increases by €2,000 and the equity-capital stock account increases by €2,000.</a:t>
            </a:r>
            <a:endParaRPr kumimoji="0" lang="zh-TW" altLang="en-US" dirty="0">
              <a:solidFill>
                <a:srgbClr val="000000"/>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2782165136"/>
              </p:ext>
            </p:extLst>
          </p:nvPr>
        </p:nvGraphicFramePr>
        <p:xfrm>
          <a:off x="2279036" y="5129931"/>
          <a:ext cx="5976369" cy="1114425"/>
        </p:xfrm>
        <a:graphic>
          <a:graphicData uri="http://schemas.openxmlformats.org/drawingml/2006/table">
            <a:tbl>
              <a:tblPr/>
              <a:tblGrid>
                <a:gridCol w="1011625">
                  <a:extLst>
                    <a:ext uri="{9D8B030D-6E8A-4147-A177-3AD203B41FA5}">
                      <a16:colId xmlns:a16="http://schemas.microsoft.com/office/drawing/2014/main" val="20000"/>
                    </a:ext>
                  </a:extLst>
                </a:gridCol>
                <a:gridCol w="365895">
                  <a:extLst>
                    <a:ext uri="{9D8B030D-6E8A-4147-A177-3AD203B41FA5}">
                      <a16:colId xmlns:a16="http://schemas.microsoft.com/office/drawing/2014/main" val="20001"/>
                    </a:ext>
                  </a:extLst>
                </a:gridCol>
                <a:gridCol w="2710915">
                  <a:extLst>
                    <a:ext uri="{9D8B030D-6E8A-4147-A177-3AD203B41FA5}">
                      <a16:colId xmlns:a16="http://schemas.microsoft.com/office/drawing/2014/main" val="20002"/>
                    </a:ext>
                  </a:extLst>
                </a:gridCol>
                <a:gridCol w="943967">
                  <a:extLst>
                    <a:ext uri="{9D8B030D-6E8A-4147-A177-3AD203B41FA5}">
                      <a16:colId xmlns:a16="http://schemas.microsoft.com/office/drawing/2014/main" val="20003"/>
                    </a:ext>
                  </a:extLst>
                </a:gridCol>
                <a:gridCol w="943967">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kern="1200" cap="none" normalizeH="0" baseline="0" dirty="0">
                          <a:ln>
                            <a:noFill/>
                          </a:ln>
                          <a:solidFill>
                            <a:srgbClr val="000000"/>
                          </a:solidFill>
                          <a:effectLst/>
                          <a:latin typeface="Arial" charset="0"/>
                          <a:ea typeface="新細明體" charset="-120"/>
                          <a:cs typeface="+mn-cs"/>
                        </a:rPr>
                        <a:t>    </a:t>
                      </a: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i="1" dirty="0">
                          <a:solidFill>
                            <a:srgbClr val="000000"/>
                          </a:solidFill>
                          <a:latin typeface="Arial" panose="020B0604020202020204" pitchFamily="34" charset="0"/>
                          <a:cs typeface="Arial" panose="020B0604020202020204" pitchFamily="34" charset="0"/>
                        </a:rPr>
                        <a:t>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8" name="矩形 7"/>
          <p:cNvSpPr/>
          <p:nvPr/>
        </p:nvSpPr>
        <p:spPr>
          <a:xfrm>
            <a:off x="678838" y="5109294"/>
            <a:ext cx="1447800" cy="1135062"/>
          </a:xfrm>
          <a:prstGeom prst="rect">
            <a:avLst/>
          </a:prstGeom>
          <a:solidFill>
            <a:srgbClr val="A8C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latin typeface="Arial" panose="020B0604020202020204" pitchFamily="34" charset="0"/>
                <a:cs typeface="Arial" panose="020B0604020202020204" pitchFamily="34" charset="0"/>
              </a:rPr>
              <a:t>Journal entry</a:t>
            </a:r>
            <a:endParaRPr lang="zh-TW" altLang="en-US" dirty="0">
              <a:solidFill>
                <a:schemeClr val="tx1"/>
              </a:solidFill>
              <a:latin typeface="Arial" panose="020B0604020202020204" pitchFamily="34" charset="0"/>
              <a:cs typeface="Arial" panose="020B0604020202020204" pitchFamily="34" charset="0"/>
            </a:endParaRPr>
          </a:p>
        </p:txBody>
      </p:sp>
      <p:sp>
        <p:nvSpPr>
          <p:cNvPr id="12" name="矩形 11"/>
          <p:cNvSpPr/>
          <p:nvPr/>
        </p:nvSpPr>
        <p:spPr>
          <a:xfrm>
            <a:off x="2279038" y="5147443"/>
            <a:ext cx="787395" cy="369332"/>
          </a:xfrm>
          <a:prstGeom prst="rect">
            <a:avLst/>
          </a:prstGeom>
        </p:spPr>
        <p:txBody>
          <a:bodyPr wrap="none">
            <a:spAutoFit/>
          </a:bodyPr>
          <a:lstStyle/>
          <a:p>
            <a:pPr lvl="0"/>
            <a:r>
              <a:rPr kumimoji="0" lang="en-US" altLang="zh-TW" dirty="0">
                <a:solidFill>
                  <a:srgbClr val="000000"/>
                </a:solidFill>
                <a:latin typeface="Arial" charset="0"/>
              </a:rPr>
              <a:t>July 1</a:t>
            </a:r>
            <a:endParaRPr kumimoji="0" lang="zh-TW" altLang="en-US" dirty="0">
              <a:solidFill>
                <a:srgbClr val="000000"/>
              </a:solidFill>
              <a:latin typeface="Arial" charset="0"/>
            </a:endParaRPr>
          </a:p>
        </p:txBody>
      </p:sp>
      <p:sp>
        <p:nvSpPr>
          <p:cNvPr id="14" name="矩形 13"/>
          <p:cNvSpPr/>
          <p:nvPr/>
        </p:nvSpPr>
        <p:spPr>
          <a:xfrm>
            <a:off x="3252126" y="5156853"/>
            <a:ext cx="723275" cy="369332"/>
          </a:xfrm>
          <a:prstGeom prst="rect">
            <a:avLst/>
          </a:prstGeom>
        </p:spPr>
        <p:txBody>
          <a:bodyPr wrap="none">
            <a:spAutoFit/>
          </a:bodyPr>
          <a:lstStyle/>
          <a:p>
            <a:pPr lvl="0"/>
            <a:r>
              <a:rPr kumimoji="0" lang="en-US" altLang="zh-TW" dirty="0">
                <a:solidFill>
                  <a:srgbClr val="000000"/>
                </a:solidFill>
                <a:latin typeface="Arial" charset="0"/>
              </a:rPr>
              <a:t>Cash</a:t>
            </a:r>
            <a:endParaRPr kumimoji="0" lang="zh-TW" altLang="en-US" dirty="0">
              <a:solidFill>
                <a:srgbClr val="000000"/>
              </a:solidFill>
              <a:latin typeface="Arial" charset="0"/>
            </a:endParaRPr>
          </a:p>
        </p:txBody>
      </p:sp>
      <p:sp>
        <p:nvSpPr>
          <p:cNvPr id="16" name="矩形 15"/>
          <p:cNvSpPr/>
          <p:nvPr/>
        </p:nvSpPr>
        <p:spPr>
          <a:xfrm>
            <a:off x="3556877" y="5516775"/>
            <a:ext cx="1544012" cy="369332"/>
          </a:xfrm>
          <a:prstGeom prst="rect">
            <a:avLst/>
          </a:prstGeom>
        </p:spPr>
        <p:txBody>
          <a:bodyPr wrap="none">
            <a:spAutoFit/>
          </a:bodyPr>
          <a:lstStyle/>
          <a:p>
            <a:r>
              <a:rPr kumimoji="0" lang="en-US" altLang="zh-TW" dirty="0">
                <a:solidFill>
                  <a:srgbClr val="000000"/>
                </a:solidFill>
                <a:latin typeface="Arial" charset="0"/>
              </a:rPr>
              <a:t>Capital Stock</a:t>
            </a:r>
            <a:endParaRPr lang="zh-TW" altLang="en-US" dirty="0"/>
          </a:p>
        </p:txBody>
      </p:sp>
      <p:sp>
        <p:nvSpPr>
          <p:cNvPr id="17" name="矩形 16"/>
          <p:cNvSpPr/>
          <p:nvPr/>
        </p:nvSpPr>
        <p:spPr>
          <a:xfrm>
            <a:off x="6560247" y="5145806"/>
            <a:ext cx="761747" cy="369332"/>
          </a:xfrm>
          <a:prstGeom prst="rect">
            <a:avLst/>
          </a:prstGeom>
        </p:spPr>
        <p:txBody>
          <a:bodyPr wrap="none">
            <a:spAutoFit/>
          </a:bodyPr>
          <a:lstStyle/>
          <a:p>
            <a:pPr lvl="0" algn="r"/>
            <a:r>
              <a:rPr kumimoji="0" lang="en-US" altLang="zh-TW" dirty="0">
                <a:solidFill>
                  <a:srgbClr val="0070C0"/>
                </a:solidFill>
                <a:latin typeface="Arial" charset="0"/>
              </a:rPr>
              <a:t>2,000</a:t>
            </a:r>
            <a:endParaRPr kumimoji="0" lang="zh-TW" altLang="en-US" dirty="0">
              <a:solidFill>
                <a:srgbClr val="0070C0"/>
              </a:solidFill>
              <a:latin typeface="Arial" charset="0"/>
            </a:endParaRPr>
          </a:p>
        </p:txBody>
      </p:sp>
      <p:sp>
        <p:nvSpPr>
          <p:cNvPr id="32" name="矩形 31"/>
          <p:cNvSpPr/>
          <p:nvPr/>
        </p:nvSpPr>
        <p:spPr>
          <a:xfrm>
            <a:off x="7513147" y="5492159"/>
            <a:ext cx="761747" cy="369332"/>
          </a:xfrm>
          <a:prstGeom prst="rect">
            <a:avLst/>
          </a:prstGeom>
        </p:spPr>
        <p:txBody>
          <a:bodyPr wrap="none">
            <a:spAutoFit/>
          </a:bodyPr>
          <a:lstStyle/>
          <a:p>
            <a:pPr lvl="0" algn="r"/>
            <a:r>
              <a:rPr kumimoji="0" lang="en-US" altLang="zh-TW" dirty="0">
                <a:solidFill>
                  <a:srgbClr val="0070C0"/>
                </a:solidFill>
                <a:latin typeface="Arial" charset="0"/>
              </a:rPr>
              <a:t>2,000</a:t>
            </a:r>
            <a:endParaRPr kumimoji="0" lang="zh-TW" altLang="en-US" dirty="0">
              <a:solidFill>
                <a:srgbClr val="0070C0"/>
              </a:solidFill>
              <a:latin typeface="Arial" charset="0"/>
            </a:endParaRPr>
          </a:p>
        </p:txBody>
      </p:sp>
      <p:sp>
        <p:nvSpPr>
          <p:cNvPr id="19" name="矩形 18"/>
          <p:cNvSpPr/>
          <p:nvPr/>
        </p:nvSpPr>
        <p:spPr>
          <a:xfrm>
            <a:off x="3674654" y="5890511"/>
            <a:ext cx="4230217" cy="307777"/>
          </a:xfrm>
          <a:prstGeom prst="rect">
            <a:avLst/>
          </a:prstGeom>
        </p:spPr>
        <p:txBody>
          <a:bodyPr wrap="square">
            <a:spAutoFit/>
          </a:bodyPr>
          <a:lstStyle/>
          <a:p>
            <a:pPr lvl="0">
              <a:defRPr/>
            </a:pPr>
            <a:r>
              <a:rPr kumimoji="0" lang="en-US" altLang="zh-TW" sz="1400" i="1" dirty="0">
                <a:solidFill>
                  <a:srgbClr val="000000"/>
                </a:solidFill>
                <a:latin typeface="Arial" panose="020B0604020202020204" pitchFamily="34" charset="0"/>
                <a:cs typeface="Arial" panose="020B0604020202020204" pitchFamily="34" charset="0"/>
              </a:rPr>
              <a:t>Issue 200 shares of capital stock at €10 per share.</a:t>
            </a:r>
          </a:p>
        </p:txBody>
      </p:sp>
      <p:sp>
        <p:nvSpPr>
          <p:cNvPr id="18" name="文字方塊 17"/>
          <p:cNvSpPr txBox="1"/>
          <p:nvPr/>
        </p:nvSpPr>
        <p:spPr>
          <a:xfrm>
            <a:off x="8439181"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0965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4" grpId="0"/>
      <p:bldP spid="16" grpId="0"/>
      <p:bldP spid="17" grpId="0"/>
      <p:bldP spid="32"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投影片編號版面配置區 33"/>
          <p:cNvSpPr>
            <a:spLocks noGrp="1"/>
          </p:cNvSpPr>
          <p:nvPr>
            <p:ph type="sldNum" sz="quarter" idx="12"/>
          </p:nvPr>
        </p:nvSpPr>
        <p:spPr/>
        <p:txBody>
          <a:bodyPr/>
          <a:lstStyle/>
          <a:p>
            <a:fld id="{DA11386E-2E42-49D8-8C02-8CA978E96E05}" type="slidenum">
              <a:rPr lang="zh-TW" altLang="en-US" smtClean="0"/>
              <a:t>3</a:t>
            </a:fld>
            <a:endParaRPr lang="zh-TW" altLang="en-US"/>
          </a:p>
        </p:txBody>
      </p:sp>
      <p:sp>
        <p:nvSpPr>
          <p:cNvPr id="2" name="標題 1"/>
          <p:cNvSpPr>
            <a:spLocks noGrp="1"/>
          </p:cNvSpPr>
          <p:nvPr>
            <p:ph type="title"/>
          </p:nvPr>
        </p:nvSpPr>
        <p:spPr/>
        <p:txBody>
          <a:bodyPr/>
          <a:lstStyle/>
          <a:p>
            <a:r>
              <a:rPr lang="en-US" altLang="zh-TW" dirty="0"/>
              <a:t>The Accounting Cycle</a:t>
            </a:r>
            <a:endParaRPr lang="zh-TW" altLang="en-US" dirty="0"/>
          </a:p>
        </p:txBody>
      </p:sp>
      <p:sp>
        <p:nvSpPr>
          <p:cNvPr id="3" name="內容版面配置區 2"/>
          <p:cNvSpPr>
            <a:spLocks noGrp="1"/>
          </p:cNvSpPr>
          <p:nvPr>
            <p:ph idx="1"/>
          </p:nvPr>
        </p:nvSpPr>
        <p:spPr/>
        <p:txBody>
          <a:bodyPr/>
          <a:lstStyle/>
          <a:p>
            <a:r>
              <a:rPr lang="en-US" altLang="zh-TW" dirty="0"/>
              <a:t>The procedure for analyzing, recording, summarizing, and reporting the transactions of a business.</a:t>
            </a:r>
            <a:endParaRPr lang="zh-TW" altLang="en-US" dirty="0"/>
          </a:p>
        </p:txBody>
      </p:sp>
      <p:sp>
        <p:nvSpPr>
          <p:cNvPr id="6" name="TextBox 6"/>
          <p:cNvSpPr txBox="1">
            <a:spLocks noChangeArrowheads="1"/>
          </p:cNvSpPr>
          <p:nvPr/>
        </p:nvSpPr>
        <p:spPr bwMode="auto">
          <a:xfrm>
            <a:off x="5117449" y="2983384"/>
            <a:ext cx="394531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hangingPunct="0"/>
            <a:r>
              <a:rPr kumimoji="0" lang="en-US" altLang="zh-TW" sz="1400" b="1" dirty="0">
                <a:solidFill>
                  <a:srgbClr val="000000"/>
                </a:solidFill>
              </a:rPr>
              <a:t>Exchange Transactions</a:t>
            </a:r>
          </a:p>
          <a:p>
            <a:pPr algn="ctr" eaLnBrk="0" hangingPunct="0"/>
            <a:r>
              <a:rPr kumimoji="0" lang="en-US" altLang="zh-TW" sz="1400" dirty="0">
                <a:solidFill>
                  <a:srgbClr val="000000"/>
                </a:solidFill>
              </a:rPr>
              <a:t>(Business enter into exchange transactions </a:t>
            </a:r>
          </a:p>
          <a:p>
            <a:pPr algn="ctr" eaLnBrk="0" hangingPunct="0"/>
            <a:r>
              <a:rPr kumimoji="0" lang="en-US" altLang="zh-TW" sz="1400" dirty="0">
                <a:solidFill>
                  <a:srgbClr val="000000"/>
                </a:solidFill>
              </a:rPr>
              <a:t>signaling the beginning of the accounting cycle)</a:t>
            </a:r>
          </a:p>
        </p:txBody>
      </p:sp>
      <p:sp>
        <p:nvSpPr>
          <p:cNvPr id="22" name="文字方塊 21"/>
          <p:cNvSpPr txBox="1"/>
          <p:nvPr/>
        </p:nvSpPr>
        <p:spPr>
          <a:xfrm>
            <a:off x="908190" y="5591216"/>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3.1</a:t>
            </a:r>
            <a:endParaRPr lang="zh-TW" altLang="en-US" dirty="0">
              <a:latin typeface="Arial" panose="020B0604020202020204" pitchFamily="34" charset="0"/>
              <a:cs typeface="Arial" panose="020B0604020202020204" pitchFamily="34" charset="0"/>
            </a:endParaRPr>
          </a:p>
        </p:txBody>
      </p:sp>
      <p:sp>
        <p:nvSpPr>
          <p:cNvPr id="23" name="矩形 22"/>
          <p:cNvSpPr/>
          <p:nvPr/>
        </p:nvSpPr>
        <p:spPr>
          <a:xfrm>
            <a:off x="3709796" y="93246"/>
            <a:ext cx="5504071"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How Do Transactions Affect the Accounting</a:t>
            </a:r>
            <a:r>
              <a:rPr lang="zh-TW" altLang="en-US" sz="1600" b="1" dirty="0">
                <a:latin typeface="Arial" panose="020B0604020202020204" pitchFamily="34" charset="0"/>
                <a:cs typeface="Arial" panose="020B0604020202020204" pitchFamily="34" charset="0"/>
              </a:rPr>
              <a:t> </a:t>
            </a:r>
            <a:r>
              <a:rPr lang="en-US" altLang="zh-TW" sz="1600" b="1" dirty="0">
                <a:latin typeface="Arial" panose="020B0604020202020204" pitchFamily="34" charset="0"/>
                <a:cs typeface="Arial" panose="020B0604020202020204" pitchFamily="34" charset="0"/>
              </a:rPr>
              <a:t>Equation?</a:t>
            </a:r>
            <a:endParaRPr lang="zh-TW" altLang="en-US" sz="1600" b="1" dirty="0">
              <a:latin typeface="Arial" panose="020B0604020202020204" pitchFamily="34" charset="0"/>
              <a:cs typeface="Arial" panose="020B0604020202020204" pitchFamily="34" charset="0"/>
            </a:endParaRPr>
          </a:p>
        </p:txBody>
      </p:sp>
      <p:sp>
        <p:nvSpPr>
          <p:cNvPr id="24" name="文字方塊 23"/>
          <p:cNvSpPr txBox="1"/>
          <p:nvPr/>
        </p:nvSpPr>
        <p:spPr>
          <a:xfrm>
            <a:off x="8439175" y="82381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grpSp>
        <p:nvGrpSpPr>
          <p:cNvPr id="4" name="群組 3"/>
          <p:cNvGrpSpPr/>
          <p:nvPr/>
        </p:nvGrpSpPr>
        <p:grpSpPr>
          <a:xfrm>
            <a:off x="186955" y="2276872"/>
            <a:ext cx="2080790" cy="2334375"/>
            <a:chOff x="186955" y="2276872"/>
            <a:chExt cx="2080790" cy="2334375"/>
          </a:xfrm>
        </p:grpSpPr>
        <p:pic>
          <p:nvPicPr>
            <p:cNvPr id="2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7289" r="80730" b="38300"/>
            <a:stretch/>
          </p:blipFill>
          <p:spPr bwMode="auto">
            <a:xfrm>
              <a:off x="186955" y="2276872"/>
              <a:ext cx="2080790" cy="1058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335206" y="2658602"/>
              <a:ext cx="1765227" cy="276999"/>
            </a:xfrm>
            <a:prstGeom prst="rect">
              <a:avLst/>
            </a:prstGeom>
            <a:noFill/>
            <a:ln w="9525">
              <a:noFill/>
              <a:miter lim="800000"/>
              <a:headEnd/>
              <a:tailEnd/>
            </a:ln>
          </p:spPr>
          <p:txBody>
            <a:bodyPr wrap="none">
              <a:spAutoFit/>
            </a:bodyPr>
            <a:lstStyle/>
            <a:p>
              <a:pPr eaLnBrk="0" hangingPunct="0">
                <a:defRPr/>
              </a:pPr>
              <a:r>
                <a:rPr kumimoji="0" lang="en-US" sz="1200" b="1" dirty="0">
                  <a:solidFill>
                    <a:srgbClr val="000000"/>
                  </a:solidFill>
                  <a:latin typeface="Arial" charset="0"/>
                </a:rPr>
                <a:t>Analyze transactions.</a:t>
              </a:r>
            </a:p>
          </p:txBody>
        </p:sp>
        <p:sp>
          <p:nvSpPr>
            <p:cNvPr id="11" name="TextBox 6"/>
            <p:cNvSpPr txBox="1">
              <a:spLocks noChangeArrowheads="1"/>
            </p:cNvSpPr>
            <p:nvPr/>
          </p:nvSpPr>
          <p:spPr bwMode="auto">
            <a:xfrm>
              <a:off x="717362" y="3800142"/>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200" dirty="0">
                  <a:solidFill>
                    <a:srgbClr val="000000"/>
                  </a:solidFill>
                </a:rPr>
                <a:t>Step</a:t>
              </a:r>
            </a:p>
          </p:txBody>
        </p:sp>
        <p:sp>
          <p:nvSpPr>
            <p:cNvPr id="25" name="文字方塊 24"/>
            <p:cNvSpPr txBox="1"/>
            <p:nvPr/>
          </p:nvSpPr>
          <p:spPr>
            <a:xfrm>
              <a:off x="658186" y="3164697"/>
              <a:ext cx="1193006" cy="1446550"/>
            </a:xfrm>
            <a:prstGeom prst="rect">
              <a:avLst/>
            </a:prstGeom>
            <a:noFill/>
            <a:ln>
              <a:noFill/>
            </a:ln>
          </p:spPr>
          <p:txBody>
            <a:bodyPr wrap="square" rtlCol="0">
              <a:spAutoFit/>
            </a:bodyPr>
            <a:lstStyle/>
            <a:p>
              <a:pPr algn="ctr"/>
              <a:r>
                <a:rPr lang="en-US" altLang="zh-TW" sz="8800" b="1" dirty="0">
                  <a:solidFill>
                    <a:srgbClr val="00AAB5"/>
                  </a:solidFill>
                  <a:latin typeface="Arial" panose="020B0604020202020204" pitchFamily="34" charset="0"/>
                  <a:ea typeface="MS UI Gothic" panose="020B0600070205080204" pitchFamily="34" charset="-128"/>
                  <a:cs typeface="Arial" panose="020B0604020202020204" pitchFamily="34" charset="0"/>
                </a:rPr>
                <a:t>1</a:t>
              </a:r>
              <a:endParaRPr lang="zh-TW" altLang="en-US" sz="6600" b="1" dirty="0">
                <a:solidFill>
                  <a:srgbClr val="00AAB5"/>
                </a:solidFill>
                <a:latin typeface="Arial" panose="020B0604020202020204" pitchFamily="34" charset="0"/>
                <a:ea typeface="MS UI Gothic" panose="020B0600070205080204" pitchFamily="34" charset="-128"/>
                <a:cs typeface="Arial" panose="020B0604020202020204" pitchFamily="34" charset="0"/>
              </a:endParaRPr>
            </a:p>
          </p:txBody>
        </p:sp>
      </p:grpSp>
      <p:grpSp>
        <p:nvGrpSpPr>
          <p:cNvPr id="27" name="群組 26"/>
          <p:cNvGrpSpPr/>
          <p:nvPr/>
        </p:nvGrpSpPr>
        <p:grpSpPr>
          <a:xfrm>
            <a:off x="2308659" y="2276872"/>
            <a:ext cx="2680065" cy="2334375"/>
            <a:chOff x="2251975" y="2344604"/>
            <a:chExt cx="2680065" cy="2334375"/>
          </a:xfrm>
        </p:grpSpPr>
        <p:pic>
          <p:nvPicPr>
            <p:cNvPr id="1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600" t="27289" r="55579" b="37474"/>
            <a:stretch/>
          </p:blipFill>
          <p:spPr bwMode="auto">
            <a:xfrm>
              <a:off x="2251975" y="2344604"/>
              <a:ext cx="2680065" cy="10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6"/>
            <p:cNvSpPr txBox="1">
              <a:spLocks noChangeArrowheads="1"/>
            </p:cNvSpPr>
            <p:nvPr/>
          </p:nvSpPr>
          <p:spPr bwMode="auto">
            <a:xfrm>
              <a:off x="3051614" y="2647150"/>
              <a:ext cx="1713931" cy="461665"/>
            </a:xfrm>
            <a:prstGeom prst="rect">
              <a:avLst/>
            </a:prstGeom>
            <a:noFill/>
            <a:ln w="9525">
              <a:noFill/>
              <a:miter lim="800000"/>
              <a:headEnd/>
              <a:tailEnd/>
            </a:ln>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kumimoji="0" lang="en-US" sz="1200" b="1" dirty="0">
                  <a:solidFill>
                    <a:srgbClr val="000000"/>
                  </a:solidFill>
                </a:rPr>
                <a:t>Record the effects of</a:t>
              </a:r>
            </a:p>
            <a:p>
              <a:pPr>
                <a:defRPr/>
              </a:pPr>
              <a:r>
                <a:rPr kumimoji="0" lang="en-US" sz="1200" b="1" dirty="0">
                  <a:solidFill>
                    <a:srgbClr val="000000"/>
                  </a:solidFill>
                </a:rPr>
                <a:t>transactions.</a:t>
              </a:r>
            </a:p>
          </p:txBody>
        </p:sp>
        <p:sp>
          <p:nvSpPr>
            <p:cNvPr id="12" name="TextBox 6"/>
            <p:cNvSpPr txBox="1">
              <a:spLocks noChangeArrowheads="1"/>
            </p:cNvSpPr>
            <p:nvPr/>
          </p:nvSpPr>
          <p:spPr bwMode="auto">
            <a:xfrm>
              <a:off x="3286866" y="3850902"/>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200" dirty="0">
                  <a:solidFill>
                    <a:srgbClr val="000000"/>
                  </a:solidFill>
                </a:rPr>
                <a:t>Step</a:t>
              </a:r>
            </a:p>
          </p:txBody>
        </p:sp>
        <p:sp>
          <p:nvSpPr>
            <p:cNvPr id="26" name="文字方塊 25"/>
            <p:cNvSpPr txBox="1"/>
            <p:nvPr/>
          </p:nvSpPr>
          <p:spPr>
            <a:xfrm>
              <a:off x="3417029" y="3232429"/>
              <a:ext cx="1193006" cy="1446550"/>
            </a:xfrm>
            <a:prstGeom prst="rect">
              <a:avLst/>
            </a:prstGeom>
            <a:noFill/>
            <a:ln>
              <a:noFill/>
            </a:ln>
          </p:spPr>
          <p:txBody>
            <a:bodyPr wrap="square" rtlCol="0">
              <a:spAutoFit/>
            </a:bodyPr>
            <a:lstStyle/>
            <a:p>
              <a:pPr algn="ctr"/>
              <a:r>
                <a:rPr lang="en-US" altLang="zh-TW" sz="8800" b="1" dirty="0">
                  <a:solidFill>
                    <a:srgbClr val="30923D"/>
                  </a:solidFill>
                  <a:latin typeface="Arial" panose="020B0604020202020204" pitchFamily="34" charset="0"/>
                  <a:ea typeface="MS UI Gothic" panose="020B0600070205080204" pitchFamily="34" charset="-128"/>
                  <a:cs typeface="Arial" panose="020B0604020202020204" pitchFamily="34" charset="0"/>
                </a:rPr>
                <a:t>2</a:t>
              </a:r>
              <a:endParaRPr lang="zh-TW" altLang="en-US" sz="6600" b="1" dirty="0">
                <a:solidFill>
                  <a:srgbClr val="30923D"/>
                </a:solidFill>
                <a:latin typeface="Arial" panose="020B0604020202020204" pitchFamily="34" charset="0"/>
                <a:ea typeface="MS UI Gothic" panose="020B0600070205080204" pitchFamily="34" charset="-128"/>
                <a:cs typeface="Arial" panose="020B0604020202020204" pitchFamily="34" charset="0"/>
              </a:endParaRPr>
            </a:p>
          </p:txBody>
        </p:sp>
      </p:grpSp>
      <p:grpSp>
        <p:nvGrpSpPr>
          <p:cNvPr id="29" name="群組 28"/>
          <p:cNvGrpSpPr/>
          <p:nvPr/>
        </p:nvGrpSpPr>
        <p:grpSpPr>
          <a:xfrm>
            <a:off x="2818456" y="4330071"/>
            <a:ext cx="2708246" cy="2295390"/>
            <a:chOff x="3200400" y="4343582"/>
            <a:chExt cx="2708246" cy="2295390"/>
          </a:xfrm>
        </p:grpSpPr>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5029" t="26151" r="29751" b="37959"/>
            <a:stretch/>
          </p:blipFill>
          <p:spPr bwMode="auto">
            <a:xfrm>
              <a:off x="3200400" y="4343582"/>
              <a:ext cx="2708246" cy="1125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3807927" y="4491489"/>
              <a:ext cx="2011030" cy="84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200" b="1" dirty="0">
                  <a:solidFill>
                    <a:srgbClr val="000000"/>
                  </a:solidFill>
                </a:rPr>
                <a:t>Summarize the effects of</a:t>
              </a:r>
            </a:p>
            <a:p>
              <a:pPr eaLnBrk="0" hangingPunct="0"/>
              <a:r>
                <a:rPr kumimoji="0" lang="en-US" altLang="zh-TW" sz="1200" b="1" dirty="0">
                  <a:solidFill>
                    <a:srgbClr val="000000"/>
                  </a:solidFill>
                </a:rPr>
                <a:t>transactions.</a:t>
              </a:r>
            </a:p>
            <a:p>
              <a:pPr eaLnBrk="0" hangingPunct="0"/>
              <a:r>
                <a:rPr kumimoji="0" lang="en-US" altLang="zh-TW" sz="1200" dirty="0">
                  <a:solidFill>
                    <a:srgbClr val="000000"/>
                  </a:solidFill>
                </a:rPr>
                <a:t>1 Posting journal entries.</a:t>
              </a:r>
            </a:p>
            <a:p>
              <a:pPr eaLnBrk="0" hangingPunct="0"/>
              <a:r>
                <a:rPr kumimoji="0" lang="en-US" altLang="zh-TW" sz="1200" dirty="0">
                  <a:solidFill>
                    <a:srgbClr val="000000"/>
                  </a:solidFill>
                </a:rPr>
                <a:t>2 Preparing a trial balance.</a:t>
              </a:r>
            </a:p>
          </p:txBody>
        </p:sp>
        <p:sp>
          <p:nvSpPr>
            <p:cNvPr id="13" name="TextBox 6"/>
            <p:cNvSpPr txBox="1">
              <a:spLocks noChangeArrowheads="1"/>
            </p:cNvSpPr>
            <p:nvPr/>
          </p:nvSpPr>
          <p:spPr bwMode="auto">
            <a:xfrm>
              <a:off x="4321771" y="5802819"/>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200" dirty="0">
                  <a:solidFill>
                    <a:srgbClr val="000000"/>
                  </a:solidFill>
                </a:rPr>
                <a:t>Step</a:t>
              </a:r>
            </a:p>
          </p:txBody>
        </p:sp>
        <p:sp>
          <p:nvSpPr>
            <p:cNvPr id="28" name="文字方塊 27"/>
            <p:cNvSpPr txBox="1"/>
            <p:nvPr/>
          </p:nvSpPr>
          <p:spPr>
            <a:xfrm>
              <a:off x="4376251" y="5192422"/>
              <a:ext cx="1193006" cy="1446550"/>
            </a:xfrm>
            <a:prstGeom prst="rect">
              <a:avLst/>
            </a:prstGeom>
            <a:noFill/>
            <a:ln>
              <a:noFill/>
            </a:ln>
          </p:spPr>
          <p:txBody>
            <a:bodyPr wrap="square" rtlCol="0">
              <a:spAutoFit/>
            </a:bodyPr>
            <a:lstStyle/>
            <a:p>
              <a:pPr algn="ctr"/>
              <a:r>
                <a:rPr lang="en-US" altLang="zh-TW" sz="8800" b="1" dirty="0">
                  <a:solidFill>
                    <a:srgbClr val="23408E"/>
                  </a:solidFill>
                  <a:latin typeface="Arial" panose="020B0604020202020204" pitchFamily="34" charset="0"/>
                  <a:ea typeface="MS UI Gothic" panose="020B0600070205080204" pitchFamily="34" charset="-128"/>
                  <a:cs typeface="Arial" panose="020B0604020202020204" pitchFamily="34" charset="0"/>
                </a:rPr>
                <a:t>3</a:t>
              </a:r>
              <a:endParaRPr lang="zh-TW" altLang="en-US" sz="6600" b="1" dirty="0">
                <a:solidFill>
                  <a:srgbClr val="23408E"/>
                </a:solidFill>
                <a:latin typeface="Arial" panose="020B0604020202020204" pitchFamily="34" charset="0"/>
                <a:ea typeface="MS UI Gothic" panose="020B0600070205080204" pitchFamily="34" charset="-128"/>
                <a:cs typeface="Arial" panose="020B0604020202020204" pitchFamily="34" charset="0"/>
              </a:endParaRPr>
            </a:p>
          </p:txBody>
        </p:sp>
      </p:grpSp>
      <p:grpSp>
        <p:nvGrpSpPr>
          <p:cNvPr id="31" name="群組 30"/>
          <p:cNvGrpSpPr/>
          <p:nvPr/>
        </p:nvGrpSpPr>
        <p:grpSpPr>
          <a:xfrm>
            <a:off x="5525164" y="4398611"/>
            <a:ext cx="3236891" cy="2226850"/>
            <a:chOff x="5907108" y="4412122"/>
            <a:chExt cx="3236891" cy="2226850"/>
          </a:xfrm>
        </p:grpSpPr>
        <p:pic>
          <p:nvPicPr>
            <p:cNvPr id="2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0874" t="26151" r="-1" b="35694"/>
            <a:stretch/>
          </p:blipFill>
          <p:spPr bwMode="auto">
            <a:xfrm>
              <a:off x="5907108" y="4412122"/>
              <a:ext cx="3236891" cy="1110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6"/>
            <p:cNvSpPr txBox="1">
              <a:spLocks noChangeArrowheads="1"/>
            </p:cNvSpPr>
            <p:nvPr/>
          </p:nvSpPr>
          <p:spPr bwMode="auto">
            <a:xfrm>
              <a:off x="6679257" y="4518557"/>
              <a:ext cx="2412212" cy="84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200" b="1" dirty="0">
                  <a:solidFill>
                    <a:srgbClr val="000000"/>
                  </a:solidFill>
                </a:rPr>
                <a:t>Prepare reports.</a:t>
              </a:r>
            </a:p>
            <a:p>
              <a:pPr eaLnBrk="0" hangingPunct="0"/>
              <a:r>
                <a:rPr kumimoji="0" lang="en-US" altLang="zh-TW" sz="1200" dirty="0">
                  <a:solidFill>
                    <a:srgbClr val="000000"/>
                  </a:solidFill>
                </a:rPr>
                <a:t>1 Adjusting entries.</a:t>
              </a:r>
            </a:p>
            <a:p>
              <a:pPr eaLnBrk="0" hangingPunct="0"/>
              <a:r>
                <a:rPr kumimoji="0" lang="en-US" altLang="zh-TW" sz="1200" dirty="0">
                  <a:solidFill>
                    <a:srgbClr val="000000"/>
                  </a:solidFill>
                </a:rPr>
                <a:t>2 Preparing financial statements.</a:t>
              </a:r>
            </a:p>
            <a:p>
              <a:pPr eaLnBrk="0" hangingPunct="0"/>
              <a:r>
                <a:rPr kumimoji="0" lang="en-US" altLang="zh-TW" sz="1200" dirty="0">
                  <a:solidFill>
                    <a:srgbClr val="000000"/>
                  </a:solidFill>
                </a:rPr>
                <a:t>3 Closing the books.</a:t>
              </a:r>
            </a:p>
          </p:txBody>
        </p:sp>
        <p:sp>
          <p:nvSpPr>
            <p:cNvPr id="14" name="TextBox 6"/>
            <p:cNvSpPr txBox="1">
              <a:spLocks noChangeArrowheads="1"/>
            </p:cNvSpPr>
            <p:nvPr/>
          </p:nvSpPr>
          <p:spPr bwMode="auto">
            <a:xfrm>
              <a:off x="7047494" y="5799073"/>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200" dirty="0">
                  <a:solidFill>
                    <a:srgbClr val="000000"/>
                  </a:solidFill>
                </a:rPr>
                <a:t>Step</a:t>
              </a:r>
            </a:p>
          </p:txBody>
        </p:sp>
        <p:sp>
          <p:nvSpPr>
            <p:cNvPr id="30" name="文字方塊 29"/>
            <p:cNvSpPr txBox="1"/>
            <p:nvPr/>
          </p:nvSpPr>
          <p:spPr>
            <a:xfrm>
              <a:off x="7257854" y="5192422"/>
              <a:ext cx="1193006" cy="1446550"/>
            </a:xfrm>
            <a:prstGeom prst="rect">
              <a:avLst/>
            </a:prstGeom>
            <a:noFill/>
            <a:ln>
              <a:noFill/>
            </a:ln>
          </p:spPr>
          <p:txBody>
            <a:bodyPr wrap="square" rtlCol="0">
              <a:spAutoFit/>
            </a:bodyPr>
            <a:lstStyle/>
            <a:p>
              <a:pPr algn="ctr"/>
              <a:r>
                <a:rPr lang="en-US" altLang="zh-TW" sz="8800" b="1" dirty="0">
                  <a:solidFill>
                    <a:srgbClr val="FDAF18"/>
                  </a:solidFill>
                  <a:latin typeface="Arial" panose="020B0604020202020204" pitchFamily="34" charset="0"/>
                  <a:ea typeface="MS UI Gothic" panose="020B0600070205080204" pitchFamily="34" charset="-128"/>
                  <a:cs typeface="Arial" panose="020B0604020202020204" pitchFamily="34" charset="0"/>
                </a:rPr>
                <a:t>4</a:t>
              </a:r>
              <a:endParaRPr lang="zh-TW" altLang="en-US" sz="6600" b="1" dirty="0">
                <a:solidFill>
                  <a:srgbClr val="FDAF18"/>
                </a:solidFill>
                <a:latin typeface="Arial" panose="020B0604020202020204" pitchFamily="34" charset="0"/>
                <a:ea typeface="MS UI Gothic" panose="020B0600070205080204" pitchFamily="34" charset="-128"/>
                <a:cs typeface="Arial" panose="020B0604020202020204" pitchFamily="34" charset="0"/>
              </a:endParaRPr>
            </a:p>
          </p:txBody>
        </p:sp>
      </p:grpSp>
    </p:spTree>
    <p:extLst>
      <p:ext uri="{BB962C8B-B14F-4D97-AF65-F5344CB8AC3E}">
        <p14:creationId xmlns:p14="http://schemas.microsoft.com/office/powerpoint/2010/main" val="30065906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3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3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3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lstStyle/>
          <a:p>
            <a:pPr marL="0" indent="0">
              <a:buNone/>
            </a:pPr>
            <a:r>
              <a:rPr lang="en-US" altLang="zh-TW" b="1" dirty="0">
                <a:solidFill>
                  <a:srgbClr val="FE8E23"/>
                </a:solidFill>
              </a:rPr>
              <a:t>Example 1: Acquiring Cash from Owners</a:t>
            </a:r>
          </a:p>
          <a:p>
            <a:endParaRPr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30</a:t>
            </a:fld>
            <a:endParaRPr lang="zh-TW" altLang="en-US"/>
          </a:p>
        </p:txBody>
      </p:sp>
      <p:sp>
        <p:nvSpPr>
          <p:cNvPr id="5" name="標題 4"/>
          <p:cNvSpPr>
            <a:spLocks noGrp="1"/>
          </p:cNvSpPr>
          <p:nvPr>
            <p:ph type="title"/>
          </p:nvPr>
        </p:nvSpPr>
        <p:spPr/>
        <p:txBody>
          <a:bodyPr/>
          <a:lstStyle/>
          <a:p>
            <a:r>
              <a:rPr lang="en-US" altLang="zh-TW" dirty="0"/>
              <a:t>Journal Entry Example</a:t>
            </a:r>
            <a:endParaRPr lang="zh-TW" altLang="en-US" dirty="0"/>
          </a:p>
        </p:txBody>
      </p:sp>
      <p:sp>
        <p:nvSpPr>
          <p:cNvPr id="40" name="文字方塊 39"/>
          <p:cNvSpPr txBox="1"/>
          <p:nvPr/>
        </p:nvSpPr>
        <p:spPr>
          <a:xfrm>
            <a:off x="8439181"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rotWithShape="1">
          <a:blip r:embed="rId3"/>
          <a:srcRect b="41831"/>
          <a:stretch/>
        </p:blipFill>
        <p:spPr>
          <a:xfrm>
            <a:off x="138231" y="2079609"/>
            <a:ext cx="8867775" cy="1311291"/>
          </a:xfrm>
          <a:prstGeom prst="rect">
            <a:avLst/>
          </a:prstGeom>
        </p:spPr>
      </p:pic>
      <p:pic>
        <p:nvPicPr>
          <p:cNvPr id="43" name="圖片 42"/>
          <p:cNvPicPr>
            <a:picLocks noChangeAspect="1"/>
          </p:cNvPicPr>
          <p:nvPr/>
        </p:nvPicPr>
        <p:blipFill rotWithShape="1">
          <a:blip r:embed="rId3"/>
          <a:srcRect t="58591" b="16902"/>
          <a:stretch/>
        </p:blipFill>
        <p:spPr>
          <a:xfrm>
            <a:off x="138231" y="3400425"/>
            <a:ext cx="8867775" cy="552450"/>
          </a:xfrm>
          <a:prstGeom prst="rect">
            <a:avLst/>
          </a:prstGeom>
        </p:spPr>
      </p:pic>
      <p:pic>
        <p:nvPicPr>
          <p:cNvPr id="45" name="圖片 44"/>
          <p:cNvPicPr>
            <a:picLocks noChangeAspect="1"/>
          </p:cNvPicPr>
          <p:nvPr/>
        </p:nvPicPr>
        <p:blipFill rotWithShape="1">
          <a:blip r:embed="rId3"/>
          <a:srcRect t="83098" b="423"/>
          <a:stretch/>
        </p:blipFill>
        <p:spPr>
          <a:xfrm>
            <a:off x="138231" y="3962400"/>
            <a:ext cx="8867775" cy="371474"/>
          </a:xfrm>
          <a:prstGeom prst="rect">
            <a:avLst/>
          </a:prstGeom>
        </p:spPr>
      </p:pic>
    </p:spTree>
    <p:extLst>
      <p:ext uri="{BB962C8B-B14F-4D97-AF65-F5344CB8AC3E}">
        <p14:creationId xmlns:p14="http://schemas.microsoft.com/office/powerpoint/2010/main" val="214083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Example 2: Acquiring Cash by Borrowings</a:t>
            </a:r>
          </a:p>
          <a:p>
            <a:pPr marL="0" indent="0">
              <a:buNone/>
            </a:pPr>
            <a:r>
              <a:rPr lang="en-US" altLang="zh-TW" dirty="0"/>
              <a:t>Suppose that on top of the money from yourself and your parents, you went to a bank on July 1, 2017 and convinced the loan officer to lend you some additional money.</a:t>
            </a:r>
            <a:endParaRPr lang="zh-TW" altLang="en-US" dirty="0"/>
          </a:p>
          <a:p>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31</a:t>
            </a:fld>
            <a:endParaRPr lang="zh-TW" altLang="en-US"/>
          </a:p>
        </p:txBody>
      </p:sp>
      <p:sp>
        <p:nvSpPr>
          <p:cNvPr id="38914" name="標題 1"/>
          <p:cNvSpPr>
            <a:spLocks noGrp="1"/>
          </p:cNvSpPr>
          <p:nvPr>
            <p:ph type="title"/>
          </p:nvPr>
        </p:nvSpPr>
        <p:spPr/>
        <p:txBody>
          <a:bodyPr/>
          <a:lstStyle/>
          <a:p>
            <a:r>
              <a:rPr lang="en-US" altLang="zh-TW" dirty="0"/>
              <a:t>Journal Entry Example</a:t>
            </a:r>
            <a:endParaRPr lang="zh-TW" altLang="en-US" dirty="0"/>
          </a:p>
        </p:txBody>
      </p:sp>
      <p:sp>
        <p:nvSpPr>
          <p:cNvPr id="11" name="矩形 10"/>
          <p:cNvSpPr/>
          <p:nvPr/>
        </p:nvSpPr>
        <p:spPr>
          <a:xfrm>
            <a:off x="2338537" y="3565401"/>
            <a:ext cx="5976367" cy="6477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917" name="文字方塊 5"/>
          <p:cNvSpPr txBox="1">
            <a:spLocks noChangeArrowheads="1"/>
          </p:cNvSpPr>
          <p:nvPr/>
        </p:nvSpPr>
        <p:spPr bwMode="auto">
          <a:xfrm>
            <a:off x="738338" y="3565401"/>
            <a:ext cx="1447800" cy="647700"/>
          </a:xfrm>
          <a:prstGeom prst="rect">
            <a:avLst/>
          </a:prstGeom>
          <a:solidFill>
            <a:srgbClr val="CCCC00">
              <a:alpha val="49804"/>
            </a:srgbClr>
          </a:solidFill>
          <a:ln w="3175">
            <a:no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Transaction effect</a:t>
            </a:r>
            <a:endParaRPr kumimoji="0" lang="zh-TW" altLang="en-US" dirty="0">
              <a:solidFill>
                <a:srgbClr val="000000"/>
              </a:solidFill>
            </a:endParaRPr>
          </a:p>
        </p:txBody>
      </p:sp>
      <p:sp>
        <p:nvSpPr>
          <p:cNvPr id="7" name="文字方塊 6"/>
          <p:cNvSpPr txBox="1">
            <a:spLocks noChangeArrowheads="1"/>
          </p:cNvSpPr>
          <p:nvPr/>
        </p:nvSpPr>
        <p:spPr bwMode="auto">
          <a:xfrm>
            <a:off x="2338538" y="3565401"/>
            <a:ext cx="5797624" cy="647700"/>
          </a:xfrm>
          <a:prstGeom prst="rect">
            <a:avLst/>
          </a:prstGeom>
          <a:noFill/>
          <a:ln w="317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The asset-cash account increases by €2,000 and the liability-notes payable account increases by €2,000.</a:t>
            </a:r>
            <a:endParaRPr kumimoji="0" lang="zh-TW" altLang="en-US" dirty="0">
              <a:solidFill>
                <a:srgbClr val="000000"/>
              </a:solidFill>
            </a:endParaRPr>
          </a:p>
        </p:txBody>
      </p:sp>
      <p:sp>
        <p:nvSpPr>
          <p:cNvPr id="8" name="矩形 7"/>
          <p:cNvSpPr/>
          <p:nvPr/>
        </p:nvSpPr>
        <p:spPr>
          <a:xfrm>
            <a:off x="738337" y="4359497"/>
            <a:ext cx="1447800" cy="1262285"/>
          </a:xfrm>
          <a:prstGeom prst="rect">
            <a:avLst/>
          </a:prstGeom>
          <a:solidFill>
            <a:srgbClr val="A8C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latin typeface="Arial" panose="020B0604020202020204" pitchFamily="34" charset="0"/>
                <a:cs typeface="Arial" panose="020B0604020202020204" pitchFamily="34" charset="0"/>
              </a:rPr>
              <a:t>Journal entry</a:t>
            </a:r>
            <a:endParaRPr lang="zh-TW" altLang="en-US" dirty="0">
              <a:solidFill>
                <a:schemeClr val="tx1"/>
              </a:solidFill>
              <a:latin typeface="Arial" panose="020B0604020202020204" pitchFamily="34" charset="0"/>
              <a:cs typeface="Arial" panose="020B0604020202020204" pitchFamily="34"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622386673"/>
              </p:ext>
            </p:extLst>
          </p:nvPr>
        </p:nvGraphicFramePr>
        <p:xfrm>
          <a:off x="2342479" y="4359497"/>
          <a:ext cx="5976368" cy="1261110"/>
        </p:xfrm>
        <a:graphic>
          <a:graphicData uri="http://schemas.openxmlformats.org/drawingml/2006/table">
            <a:tbl>
              <a:tblPr/>
              <a:tblGrid>
                <a:gridCol w="1011625">
                  <a:extLst>
                    <a:ext uri="{9D8B030D-6E8A-4147-A177-3AD203B41FA5}">
                      <a16:colId xmlns:a16="http://schemas.microsoft.com/office/drawing/2014/main" val="20000"/>
                    </a:ext>
                  </a:extLst>
                </a:gridCol>
                <a:gridCol w="365895">
                  <a:extLst>
                    <a:ext uri="{9D8B030D-6E8A-4147-A177-3AD203B41FA5}">
                      <a16:colId xmlns:a16="http://schemas.microsoft.com/office/drawing/2014/main" val="20001"/>
                    </a:ext>
                  </a:extLst>
                </a:gridCol>
                <a:gridCol w="2759978">
                  <a:extLst>
                    <a:ext uri="{9D8B030D-6E8A-4147-A177-3AD203B41FA5}">
                      <a16:colId xmlns:a16="http://schemas.microsoft.com/office/drawing/2014/main" val="20002"/>
                    </a:ext>
                  </a:extLst>
                </a:gridCol>
                <a:gridCol w="919435">
                  <a:extLst>
                    <a:ext uri="{9D8B030D-6E8A-4147-A177-3AD203B41FA5}">
                      <a16:colId xmlns:a16="http://schemas.microsoft.com/office/drawing/2014/main" val="20003"/>
                    </a:ext>
                  </a:extLst>
                </a:gridCol>
                <a:gridCol w="919435">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kern="1200" cap="none" normalizeH="0" baseline="0" dirty="0">
                          <a:ln>
                            <a:noFill/>
                          </a:ln>
                          <a:solidFill>
                            <a:srgbClr val="000000"/>
                          </a:solidFill>
                          <a:effectLst/>
                          <a:latin typeface="Arial" charset="0"/>
                          <a:ea typeface="新細明體" charset="-120"/>
                          <a:cs typeface="+mn-cs"/>
                        </a:rPr>
                        <a:t>    </a:t>
                      </a: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i="1" dirty="0">
                          <a:solidFill>
                            <a:srgbClr val="000000"/>
                          </a:solidFill>
                          <a:latin typeface="Arial" panose="020B0604020202020204" pitchFamily="34" charset="0"/>
                          <a:cs typeface="Arial" panose="020B060402020202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9" name="矩形 18"/>
          <p:cNvSpPr/>
          <p:nvPr/>
        </p:nvSpPr>
        <p:spPr>
          <a:xfrm>
            <a:off x="2338537" y="4386419"/>
            <a:ext cx="787395" cy="369332"/>
          </a:xfrm>
          <a:prstGeom prst="rect">
            <a:avLst/>
          </a:prstGeom>
        </p:spPr>
        <p:txBody>
          <a:bodyPr wrap="none">
            <a:spAutoFit/>
          </a:bodyPr>
          <a:lstStyle/>
          <a:p>
            <a:pPr lvl="0"/>
            <a:r>
              <a:rPr kumimoji="0" lang="en-US" altLang="zh-TW" dirty="0">
                <a:solidFill>
                  <a:srgbClr val="000000"/>
                </a:solidFill>
                <a:latin typeface="Arial" charset="0"/>
              </a:rPr>
              <a:t>July 1</a:t>
            </a:r>
            <a:endParaRPr kumimoji="0" lang="zh-TW" altLang="en-US" dirty="0">
              <a:solidFill>
                <a:srgbClr val="000000"/>
              </a:solidFill>
              <a:latin typeface="Arial" charset="0"/>
            </a:endParaRPr>
          </a:p>
        </p:txBody>
      </p:sp>
      <p:sp>
        <p:nvSpPr>
          <p:cNvPr id="20" name="矩形 19"/>
          <p:cNvSpPr/>
          <p:nvPr/>
        </p:nvSpPr>
        <p:spPr>
          <a:xfrm>
            <a:off x="3315569" y="4386419"/>
            <a:ext cx="723275" cy="369332"/>
          </a:xfrm>
          <a:prstGeom prst="rect">
            <a:avLst/>
          </a:prstGeom>
        </p:spPr>
        <p:txBody>
          <a:bodyPr wrap="none">
            <a:spAutoFit/>
          </a:bodyPr>
          <a:lstStyle/>
          <a:p>
            <a:pPr lvl="0"/>
            <a:r>
              <a:rPr kumimoji="0" lang="en-US" altLang="zh-TW" dirty="0">
                <a:solidFill>
                  <a:srgbClr val="000000"/>
                </a:solidFill>
                <a:latin typeface="Arial" charset="0"/>
              </a:rPr>
              <a:t>Cash</a:t>
            </a:r>
            <a:endParaRPr kumimoji="0" lang="zh-TW" altLang="en-US" dirty="0">
              <a:solidFill>
                <a:srgbClr val="000000"/>
              </a:solidFill>
              <a:latin typeface="Arial" charset="0"/>
            </a:endParaRPr>
          </a:p>
        </p:txBody>
      </p:sp>
      <p:sp>
        <p:nvSpPr>
          <p:cNvPr id="21" name="矩形 20"/>
          <p:cNvSpPr/>
          <p:nvPr/>
        </p:nvSpPr>
        <p:spPr>
          <a:xfrm>
            <a:off x="3620320" y="4746341"/>
            <a:ext cx="1685077" cy="369332"/>
          </a:xfrm>
          <a:prstGeom prst="rect">
            <a:avLst/>
          </a:prstGeom>
        </p:spPr>
        <p:txBody>
          <a:bodyPr wrap="none">
            <a:spAutoFit/>
          </a:bodyPr>
          <a:lstStyle/>
          <a:p>
            <a:r>
              <a:rPr kumimoji="0" lang="en-US" altLang="zh-TW" dirty="0">
                <a:solidFill>
                  <a:srgbClr val="000000"/>
                </a:solidFill>
                <a:latin typeface="Arial" charset="0"/>
              </a:rPr>
              <a:t>Notes Payable</a:t>
            </a:r>
            <a:endParaRPr lang="zh-TW" altLang="en-US" dirty="0"/>
          </a:p>
        </p:txBody>
      </p:sp>
      <p:sp>
        <p:nvSpPr>
          <p:cNvPr id="23" name="矩形 22"/>
          <p:cNvSpPr/>
          <p:nvPr/>
        </p:nvSpPr>
        <p:spPr>
          <a:xfrm>
            <a:off x="6619070" y="4377009"/>
            <a:ext cx="761747" cy="369332"/>
          </a:xfrm>
          <a:prstGeom prst="rect">
            <a:avLst/>
          </a:prstGeom>
        </p:spPr>
        <p:txBody>
          <a:bodyPr wrap="none">
            <a:spAutoFit/>
          </a:bodyPr>
          <a:lstStyle/>
          <a:p>
            <a:pPr lvl="0" algn="r"/>
            <a:r>
              <a:rPr kumimoji="0" lang="en-US" altLang="zh-TW" dirty="0">
                <a:solidFill>
                  <a:srgbClr val="C00000"/>
                </a:solidFill>
                <a:latin typeface="Arial" charset="0"/>
              </a:rPr>
              <a:t>2,000</a:t>
            </a:r>
            <a:endParaRPr kumimoji="0" lang="zh-TW" altLang="en-US" dirty="0">
              <a:solidFill>
                <a:srgbClr val="C00000"/>
              </a:solidFill>
              <a:latin typeface="Arial" charset="0"/>
            </a:endParaRPr>
          </a:p>
        </p:txBody>
      </p:sp>
      <p:sp>
        <p:nvSpPr>
          <p:cNvPr id="24" name="矩形 23"/>
          <p:cNvSpPr/>
          <p:nvPr/>
        </p:nvSpPr>
        <p:spPr>
          <a:xfrm>
            <a:off x="7576590" y="4721725"/>
            <a:ext cx="761747" cy="369332"/>
          </a:xfrm>
          <a:prstGeom prst="rect">
            <a:avLst/>
          </a:prstGeom>
        </p:spPr>
        <p:txBody>
          <a:bodyPr wrap="none">
            <a:spAutoFit/>
          </a:bodyPr>
          <a:lstStyle/>
          <a:p>
            <a:pPr lvl="0" algn="r"/>
            <a:r>
              <a:rPr kumimoji="0" lang="en-US" altLang="zh-TW" dirty="0">
                <a:solidFill>
                  <a:srgbClr val="C00000"/>
                </a:solidFill>
                <a:latin typeface="Arial" charset="0"/>
              </a:rPr>
              <a:t>2,000</a:t>
            </a:r>
            <a:endParaRPr kumimoji="0" lang="zh-TW" altLang="en-US" dirty="0">
              <a:solidFill>
                <a:srgbClr val="C00000"/>
              </a:solidFill>
              <a:latin typeface="Arial" charset="0"/>
            </a:endParaRPr>
          </a:p>
        </p:txBody>
      </p:sp>
      <p:sp>
        <p:nvSpPr>
          <p:cNvPr id="25" name="矩形 24"/>
          <p:cNvSpPr/>
          <p:nvPr/>
        </p:nvSpPr>
        <p:spPr>
          <a:xfrm>
            <a:off x="3738097" y="5120077"/>
            <a:ext cx="4230217" cy="523220"/>
          </a:xfrm>
          <a:prstGeom prst="rect">
            <a:avLst/>
          </a:prstGeom>
        </p:spPr>
        <p:txBody>
          <a:bodyPr wrap="square">
            <a:spAutoFit/>
          </a:bodyPr>
          <a:lstStyle/>
          <a:p>
            <a:pPr eaLnBrk="0" hangingPunct="0"/>
            <a:r>
              <a:rPr kumimoji="0" lang="en-US" altLang="zh-TW" sz="1400" i="1" dirty="0">
                <a:solidFill>
                  <a:srgbClr val="000000"/>
                </a:solidFill>
                <a:latin typeface="Arial" panose="020B0604020202020204" pitchFamily="34" charset="0"/>
                <a:cs typeface="Arial" panose="020B0604020202020204" pitchFamily="34" charset="0"/>
              </a:rPr>
              <a:t>Borrowed € 2,000 from First National Bank, signing a 12-month note at 12% interest.</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22" name="文字方塊 21"/>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92684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20" grpId="0"/>
      <p:bldP spid="21" grpId="0"/>
      <p:bldP spid="23" grpId="0"/>
      <p:bldP spid="24" grpId="0"/>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內容版面配置區 2"/>
          <p:cNvSpPr>
            <a:spLocks noGrp="1"/>
          </p:cNvSpPr>
          <p:nvPr>
            <p:ph idx="1"/>
          </p:nvPr>
        </p:nvSpPr>
        <p:spPr/>
        <p:txBody>
          <a:bodyPr/>
          <a:lstStyle/>
          <a:p>
            <a:pPr marL="0" indent="0">
              <a:buNone/>
            </a:pPr>
            <a:r>
              <a:rPr lang="en-US" altLang="zh-TW" b="1" dirty="0">
                <a:solidFill>
                  <a:srgbClr val="FE8E23"/>
                </a:solidFill>
              </a:rPr>
              <a:t>Example 2: Acquiring Cash by Borrowings</a:t>
            </a:r>
          </a:p>
          <a:p>
            <a:pPr lvl="1"/>
            <a:r>
              <a:rPr lang="en-US" altLang="zh-TW" dirty="0"/>
              <a:t>A “note” is a contract specifying an amount that one party will repay to another, usually with interest along the way. This particular account could also be called “Loan Payable.”</a:t>
            </a:r>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32</a:t>
            </a:fld>
            <a:endParaRPr lang="zh-TW" altLang="en-US"/>
          </a:p>
        </p:txBody>
      </p:sp>
      <p:sp>
        <p:nvSpPr>
          <p:cNvPr id="2" name="標題 1"/>
          <p:cNvSpPr>
            <a:spLocks noGrp="1"/>
          </p:cNvSpPr>
          <p:nvPr>
            <p:ph type="title"/>
          </p:nvPr>
        </p:nvSpPr>
        <p:spPr/>
        <p:txBody>
          <a:bodyPr/>
          <a:lstStyle/>
          <a:p>
            <a:r>
              <a:rPr lang="en-US" altLang="zh-TW" dirty="0"/>
              <a:t>Journal Entry Example</a:t>
            </a:r>
            <a:endParaRPr lang="zh-TW" altLang="en-US" dirty="0"/>
          </a:p>
        </p:txBody>
      </p:sp>
      <p:sp>
        <p:nvSpPr>
          <p:cNvPr id="49" name="文字方塊 48"/>
          <p:cNvSpPr txBox="1"/>
          <p:nvPr/>
        </p:nvSpPr>
        <p:spPr>
          <a:xfrm>
            <a:off x="8422192" y="68544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rotWithShape="1">
          <a:blip r:embed="rId2"/>
          <a:srcRect b="33583"/>
          <a:stretch/>
        </p:blipFill>
        <p:spPr>
          <a:xfrm>
            <a:off x="180975" y="3595739"/>
            <a:ext cx="8825031" cy="1833512"/>
          </a:xfrm>
          <a:prstGeom prst="rect">
            <a:avLst/>
          </a:prstGeom>
        </p:spPr>
      </p:pic>
      <p:pic>
        <p:nvPicPr>
          <p:cNvPr id="51" name="圖片 50"/>
          <p:cNvPicPr>
            <a:picLocks noChangeAspect="1"/>
          </p:cNvPicPr>
          <p:nvPr/>
        </p:nvPicPr>
        <p:blipFill rotWithShape="1">
          <a:blip r:embed="rId2"/>
          <a:srcRect t="65382" b="13571"/>
          <a:stretch/>
        </p:blipFill>
        <p:spPr>
          <a:xfrm>
            <a:off x="180975" y="5400675"/>
            <a:ext cx="8825031" cy="581024"/>
          </a:xfrm>
          <a:prstGeom prst="rect">
            <a:avLst/>
          </a:prstGeom>
        </p:spPr>
      </p:pic>
      <p:pic>
        <p:nvPicPr>
          <p:cNvPr id="52" name="圖片 51"/>
          <p:cNvPicPr>
            <a:picLocks noChangeAspect="1"/>
          </p:cNvPicPr>
          <p:nvPr/>
        </p:nvPicPr>
        <p:blipFill rotWithShape="1">
          <a:blip r:embed="rId2"/>
          <a:srcRect t="86085" b="459"/>
          <a:stretch/>
        </p:blipFill>
        <p:spPr>
          <a:xfrm>
            <a:off x="180975" y="5972175"/>
            <a:ext cx="8825031" cy="371474"/>
          </a:xfrm>
          <a:prstGeom prst="rect">
            <a:avLst/>
          </a:prstGeom>
        </p:spPr>
      </p:pic>
    </p:spTree>
    <p:extLst>
      <p:ext uri="{BB962C8B-B14F-4D97-AF65-F5344CB8AC3E}">
        <p14:creationId xmlns:p14="http://schemas.microsoft.com/office/powerpoint/2010/main" val="41557600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fill="hold"/>
                                        <p:tgtEl>
                                          <p:spTgt spid="52"/>
                                        </p:tgtEl>
                                        <p:attrNameLst>
                                          <p:attrName>ppt_x</p:attrName>
                                        </p:attrNameLst>
                                      </p:cBhvr>
                                      <p:tavLst>
                                        <p:tav tm="0">
                                          <p:val>
                                            <p:strVal val="#ppt_x"/>
                                          </p:val>
                                        </p:tav>
                                        <p:tav tm="100000">
                                          <p:val>
                                            <p:strVal val="#ppt_x"/>
                                          </p:val>
                                        </p:tav>
                                      </p:tavLst>
                                    </p:anim>
                                    <p:anim calcmode="lin" valueType="num">
                                      <p:cBhvr additive="base">
                                        <p:cTn id="1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內容版面配置區 2"/>
          <p:cNvSpPr>
            <a:spLocks noGrp="1"/>
          </p:cNvSpPr>
          <p:nvPr>
            <p:ph idx="1"/>
          </p:nvPr>
        </p:nvSpPr>
        <p:spPr/>
        <p:txBody>
          <a:bodyPr>
            <a:normAutofit/>
          </a:bodyPr>
          <a:lstStyle/>
          <a:p>
            <a:pPr marL="57150" indent="0">
              <a:buNone/>
            </a:pPr>
            <a:r>
              <a:rPr lang="en-US" altLang="zh-TW" b="1" dirty="0">
                <a:solidFill>
                  <a:srgbClr val="FE8E23"/>
                </a:solidFill>
              </a:rPr>
              <a:t>Acquiring Assets Other than Cash</a:t>
            </a:r>
          </a:p>
          <a:p>
            <a:pPr lvl="1"/>
            <a:r>
              <a:rPr lang="en-US" altLang="zh-TW" dirty="0"/>
              <a:t>Such assets include </a:t>
            </a:r>
            <a:r>
              <a:rPr lang="en-US" altLang="zh-TW" b="1" dirty="0">
                <a:solidFill>
                  <a:schemeClr val="accent2">
                    <a:lumMod val="75000"/>
                  </a:schemeClr>
                </a:solidFill>
              </a:rPr>
              <a:t>supplies</a:t>
            </a:r>
            <a:r>
              <a:rPr lang="en-US" altLang="zh-TW" dirty="0">
                <a:solidFill>
                  <a:srgbClr val="C00000"/>
                </a:solidFill>
              </a:rPr>
              <a:t> </a:t>
            </a:r>
            <a:r>
              <a:rPr lang="en-US" altLang="zh-TW" dirty="0"/>
              <a:t>(like fertilizer), and </a:t>
            </a:r>
            <a:r>
              <a:rPr lang="en-US" altLang="zh-TW" b="1" dirty="0">
                <a:solidFill>
                  <a:schemeClr val="accent2">
                    <a:lumMod val="75000"/>
                  </a:schemeClr>
                </a:solidFill>
              </a:rPr>
              <a:t>equipment</a:t>
            </a:r>
            <a:r>
              <a:rPr lang="en-US" altLang="zh-TW" dirty="0"/>
              <a:t> (like a lawnmower and a truck for hauling).</a:t>
            </a:r>
          </a:p>
          <a:p>
            <a:pPr lvl="1"/>
            <a:r>
              <a:rPr lang="en-US" altLang="zh-TW" dirty="0"/>
              <a:t>These assets may be purchased with cash or on credit. </a:t>
            </a:r>
            <a:r>
              <a:rPr lang="en-US" altLang="zh-TW" b="1" dirty="0">
                <a:solidFill>
                  <a:schemeClr val="accent2">
                    <a:lumMod val="75000"/>
                  </a:schemeClr>
                </a:solidFill>
              </a:rPr>
              <a:t>Credit purchases </a:t>
            </a:r>
            <a:r>
              <a:rPr lang="en-US" altLang="zh-TW" dirty="0"/>
              <a:t>require payment after a period of time.</a:t>
            </a: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33</a:t>
            </a:fld>
            <a:endParaRPr lang="zh-TW" altLang="en-US"/>
          </a:p>
        </p:txBody>
      </p:sp>
      <p:sp>
        <p:nvSpPr>
          <p:cNvPr id="43010" name="標題 1"/>
          <p:cNvSpPr>
            <a:spLocks noGrp="1"/>
          </p:cNvSpPr>
          <p:nvPr>
            <p:ph type="title"/>
          </p:nvPr>
        </p:nvSpPr>
        <p:spPr/>
        <p:txBody>
          <a:bodyPr/>
          <a:lstStyle/>
          <a:p>
            <a:r>
              <a:rPr lang="en-US" altLang="zh-TW"/>
              <a:t>Journal Entry Example</a:t>
            </a:r>
            <a:endParaRPr lang="zh-TW" altLang="en-US" dirty="0"/>
          </a:p>
        </p:txBody>
      </p:sp>
      <p:sp>
        <p:nvSpPr>
          <p:cNvPr id="7" name="文字方塊 6"/>
          <p:cNvSpPr txBox="1"/>
          <p:nvPr/>
        </p:nvSpPr>
        <p:spPr>
          <a:xfrm>
            <a:off x="8439181"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57357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Example 3: Acquiring Noncash Assets</a:t>
            </a:r>
          </a:p>
          <a:p>
            <a:pPr marL="0" indent="0">
              <a:buClr>
                <a:srgbClr val="009900"/>
              </a:buClr>
              <a:buNone/>
            </a:pPr>
            <a:r>
              <a:rPr lang="en-US" altLang="zh-TW" dirty="0"/>
              <a:t>The first thing you need is a lawnmower and some form of transportation. On July 5, 2017. You find an old 2001 pickup truck for sale for €800, and you buy it paying cash.</a:t>
            </a:r>
            <a:endParaRPr lang="zh-TW" altLang="en-US" dirty="0"/>
          </a:p>
          <a:p>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34</a:t>
            </a:fld>
            <a:endParaRPr lang="zh-TW" altLang="en-US"/>
          </a:p>
        </p:txBody>
      </p:sp>
      <p:sp>
        <p:nvSpPr>
          <p:cNvPr id="38914" name="標題 1"/>
          <p:cNvSpPr>
            <a:spLocks noGrp="1"/>
          </p:cNvSpPr>
          <p:nvPr>
            <p:ph type="title"/>
          </p:nvPr>
        </p:nvSpPr>
        <p:spPr/>
        <p:txBody>
          <a:bodyPr/>
          <a:lstStyle/>
          <a:p>
            <a:r>
              <a:rPr lang="en-US" altLang="zh-TW" dirty="0"/>
              <a:t>Journal Entry Example</a:t>
            </a:r>
            <a:endParaRPr lang="zh-TW" altLang="en-US" dirty="0"/>
          </a:p>
        </p:txBody>
      </p:sp>
      <p:sp>
        <p:nvSpPr>
          <p:cNvPr id="11" name="矩形 10"/>
          <p:cNvSpPr/>
          <p:nvPr/>
        </p:nvSpPr>
        <p:spPr>
          <a:xfrm>
            <a:off x="2381250" y="3551684"/>
            <a:ext cx="5976367" cy="6477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917" name="文字方塊 5"/>
          <p:cNvSpPr txBox="1">
            <a:spLocks noChangeArrowheads="1"/>
          </p:cNvSpPr>
          <p:nvPr/>
        </p:nvSpPr>
        <p:spPr bwMode="auto">
          <a:xfrm>
            <a:off x="781051" y="3551684"/>
            <a:ext cx="1447800" cy="647700"/>
          </a:xfrm>
          <a:prstGeom prst="rect">
            <a:avLst/>
          </a:prstGeom>
          <a:solidFill>
            <a:srgbClr val="CCCC00">
              <a:alpha val="49804"/>
            </a:srgbClr>
          </a:solidFill>
          <a:ln w="3175">
            <a:no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Transaction effect</a:t>
            </a:r>
            <a:endParaRPr kumimoji="0" lang="zh-TW" altLang="en-US" dirty="0">
              <a:solidFill>
                <a:srgbClr val="000000"/>
              </a:solidFill>
            </a:endParaRPr>
          </a:p>
        </p:txBody>
      </p:sp>
      <p:sp>
        <p:nvSpPr>
          <p:cNvPr id="7" name="文字方塊 6"/>
          <p:cNvSpPr txBox="1">
            <a:spLocks noChangeArrowheads="1"/>
          </p:cNvSpPr>
          <p:nvPr/>
        </p:nvSpPr>
        <p:spPr bwMode="auto">
          <a:xfrm>
            <a:off x="2381251" y="3551684"/>
            <a:ext cx="5976366" cy="647700"/>
          </a:xfrm>
          <a:prstGeom prst="rect">
            <a:avLst/>
          </a:prstGeom>
          <a:noFill/>
          <a:ln w="317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The asset-truck account increases by €800 and the asset-cash account decreases by €800.</a:t>
            </a:r>
            <a:endParaRPr kumimoji="0" lang="zh-TW" altLang="en-US" dirty="0">
              <a:solidFill>
                <a:srgbClr val="000000"/>
              </a:solidFill>
            </a:endParaRPr>
          </a:p>
        </p:txBody>
      </p:sp>
      <p:sp>
        <p:nvSpPr>
          <p:cNvPr id="8" name="矩形 7"/>
          <p:cNvSpPr/>
          <p:nvPr/>
        </p:nvSpPr>
        <p:spPr>
          <a:xfrm>
            <a:off x="781050" y="4345781"/>
            <a:ext cx="1447800" cy="1108238"/>
          </a:xfrm>
          <a:prstGeom prst="rect">
            <a:avLst/>
          </a:prstGeom>
          <a:solidFill>
            <a:srgbClr val="A8C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latin typeface="Arial" panose="020B0604020202020204" pitchFamily="34" charset="0"/>
                <a:cs typeface="Arial" panose="020B0604020202020204" pitchFamily="34" charset="0"/>
              </a:rPr>
              <a:t>Journal entry</a:t>
            </a:r>
            <a:endParaRPr lang="zh-TW" altLang="en-US" dirty="0">
              <a:solidFill>
                <a:schemeClr val="tx1"/>
              </a:solidFill>
              <a:latin typeface="Arial" panose="020B0604020202020204" pitchFamily="34" charset="0"/>
              <a:cs typeface="Arial" panose="020B0604020202020204"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3077439796"/>
              </p:ext>
            </p:extLst>
          </p:nvPr>
        </p:nvGraphicFramePr>
        <p:xfrm>
          <a:off x="2396787" y="4338138"/>
          <a:ext cx="5976369" cy="1114425"/>
        </p:xfrm>
        <a:graphic>
          <a:graphicData uri="http://schemas.openxmlformats.org/drawingml/2006/table">
            <a:tbl>
              <a:tblPr/>
              <a:tblGrid>
                <a:gridCol w="1011625">
                  <a:extLst>
                    <a:ext uri="{9D8B030D-6E8A-4147-A177-3AD203B41FA5}">
                      <a16:colId xmlns:a16="http://schemas.microsoft.com/office/drawing/2014/main" val="20000"/>
                    </a:ext>
                  </a:extLst>
                </a:gridCol>
                <a:gridCol w="365895">
                  <a:extLst>
                    <a:ext uri="{9D8B030D-6E8A-4147-A177-3AD203B41FA5}">
                      <a16:colId xmlns:a16="http://schemas.microsoft.com/office/drawing/2014/main" val="20001"/>
                    </a:ext>
                  </a:extLst>
                </a:gridCol>
                <a:gridCol w="2748383">
                  <a:extLst>
                    <a:ext uri="{9D8B030D-6E8A-4147-A177-3AD203B41FA5}">
                      <a16:colId xmlns:a16="http://schemas.microsoft.com/office/drawing/2014/main" val="20002"/>
                    </a:ext>
                  </a:extLst>
                </a:gridCol>
                <a:gridCol w="925233">
                  <a:extLst>
                    <a:ext uri="{9D8B030D-6E8A-4147-A177-3AD203B41FA5}">
                      <a16:colId xmlns:a16="http://schemas.microsoft.com/office/drawing/2014/main" val="20003"/>
                    </a:ext>
                  </a:extLst>
                </a:gridCol>
                <a:gridCol w="925233">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kern="1200" cap="none" normalizeH="0" baseline="0" dirty="0">
                          <a:ln>
                            <a:noFill/>
                          </a:ln>
                          <a:solidFill>
                            <a:srgbClr val="000000"/>
                          </a:solidFill>
                          <a:effectLst/>
                          <a:latin typeface="Arial" charset="0"/>
                          <a:ea typeface="新細明體" charset="-120"/>
                          <a:cs typeface="+mn-cs"/>
                        </a:rPr>
                        <a:t>    </a:t>
                      </a: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i="1" dirty="0">
                          <a:solidFill>
                            <a:srgbClr val="000000"/>
                          </a:solidFill>
                          <a:latin typeface="Arial" panose="020B0604020202020204" pitchFamily="34" charset="0"/>
                          <a:cs typeface="Arial" panose="020B0604020202020204" pitchFamily="34" charset="0"/>
                        </a:rPr>
                        <a:t>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7" name="矩形 16"/>
          <p:cNvSpPr/>
          <p:nvPr/>
        </p:nvSpPr>
        <p:spPr>
          <a:xfrm>
            <a:off x="2396789" y="4355650"/>
            <a:ext cx="787395" cy="369332"/>
          </a:xfrm>
          <a:prstGeom prst="rect">
            <a:avLst/>
          </a:prstGeom>
        </p:spPr>
        <p:txBody>
          <a:bodyPr wrap="none">
            <a:spAutoFit/>
          </a:bodyPr>
          <a:lstStyle/>
          <a:p>
            <a:pPr lvl="0"/>
            <a:r>
              <a:rPr kumimoji="0" lang="en-US" altLang="zh-TW" dirty="0">
                <a:solidFill>
                  <a:srgbClr val="000000"/>
                </a:solidFill>
                <a:latin typeface="Arial" charset="0"/>
              </a:rPr>
              <a:t>July 5</a:t>
            </a:r>
            <a:endParaRPr kumimoji="0" lang="zh-TW" altLang="en-US" dirty="0">
              <a:solidFill>
                <a:srgbClr val="000000"/>
              </a:solidFill>
              <a:latin typeface="Arial" charset="0"/>
            </a:endParaRPr>
          </a:p>
        </p:txBody>
      </p:sp>
      <p:sp>
        <p:nvSpPr>
          <p:cNvPr id="18" name="矩形 17"/>
          <p:cNvSpPr/>
          <p:nvPr/>
        </p:nvSpPr>
        <p:spPr>
          <a:xfrm>
            <a:off x="3369877" y="4365060"/>
            <a:ext cx="753155" cy="369332"/>
          </a:xfrm>
          <a:prstGeom prst="rect">
            <a:avLst/>
          </a:prstGeom>
        </p:spPr>
        <p:txBody>
          <a:bodyPr wrap="none">
            <a:spAutoFit/>
          </a:bodyPr>
          <a:lstStyle/>
          <a:p>
            <a:pPr lvl="0"/>
            <a:r>
              <a:rPr kumimoji="0" lang="en-US" altLang="zh-TW" dirty="0">
                <a:solidFill>
                  <a:srgbClr val="000000"/>
                </a:solidFill>
                <a:latin typeface="Arial" charset="0"/>
              </a:rPr>
              <a:t>Truck</a:t>
            </a:r>
            <a:endParaRPr kumimoji="0" lang="zh-TW" altLang="en-US" dirty="0">
              <a:solidFill>
                <a:srgbClr val="000000"/>
              </a:solidFill>
              <a:latin typeface="Arial" charset="0"/>
            </a:endParaRPr>
          </a:p>
        </p:txBody>
      </p:sp>
      <p:sp>
        <p:nvSpPr>
          <p:cNvPr id="19" name="矩形 18"/>
          <p:cNvSpPr/>
          <p:nvPr/>
        </p:nvSpPr>
        <p:spPr>
          <a:xfrm>
            <a:off x="3674628" y="4724982"/>
            <a:ext cx="723275" cy="369332"/>
          </a:xfrm>
          <a:prstGeom prst="rect">
            <a:avLst/>
          </a:prstGeom>
        </p:spPr>
        <p:txBody>
          <a:bodyPr wrap="none">
            <a:spAutoFit/>
          </a:bodyPr>
          <a:lstStyle/>
          <a:p>
            <a:r>
              <a:rPr kumimoji="0" lang="en-US" altLang="zh-TW" dirty="0">
                <a:solidFill>
                  <a:srgbClr val="000000"/>
                </a:solidFill>
                <a:latin typeface="Arial" charset="0"/>
              </a:rPr>
              <a:t>Cash</a:t>
            </a:r>
            <a:endParaRPr lang="zh-TW" altLang="en-US" dirty="0"/>
          </a:p>
        </p:txBody>
      </p:sp>
      <p:sp>
        <p:nvSpPr>
          <p:cNvPr id="20" name="矩形 19"/>
          <p:cNvSpPr/>
          <p:nvPr/>
        </p:nvSpPr>
        <p:spPr>
          <a:xfrm>
            <a:off x="6868636" y="4355650"/>
            <a:ext cx="569387" cy="369332"/>
          </a:xfrm>
          <a:prstGeom prst="rect">
            <a:avLst/>
          </a:prstGeom>
        </p:spPr>
        <p:txBody>
          <a:bodyPr wrap="none">
            <a:spAutoFit/>
          </a:bodyPr>
          <a:lstStyle/>
          <a:p>
            <a:pPr lvl="0" algn="r"/>
            <a:r>
              <a:rPr kumimoji="0" lang="en-US" altLang="zh-TW" dirty="0">
                <a:solidFill>
                  <a:srgbClr val="30923D"/>
                </a:solidFill>
                <a:latin typeface="Arial" charset="0"/>
              </a:rPr>
              <a:t>800</a:t>
            </a:r>
            <a:endParaRPr kumimoji="0" lang="zh-TW" altLang="en-US" dirty="0">
              <a:solidFill>
                <a:srgbClr val="30923D"/>
              </a:solidFill>
              <a:latin typeface="Arial" charset="0"/>
            </a:endParaRPr>
          </a:p>
        </p:txBody>
      </p:sp>
      <p:sp>
        <p:nvSpPr>
          <p:cNvPr id="21" name="矩形 20"/>
          <p:cNvSpPr/>
          <p:nvPr/>
        </p:nvSpPr>
        <p:spPr>
          <a:xfrm>
            <a:off x="7823258" y="4700366"/>
            <a:ext cx="569387" cy="369332"/>
          </a:xfrm>
          <a:prstGeom prst="rect">
            <a:avLst/>
          </a:prstGeom>
        </p:spPr>
        <p:txBody>
          <a:bodyPr wrap="none">
            <a:spAutoFit/>
          </a:bodyPr>
          <a:lstStyle/>
          <a:p>
            <a:pPr lvl="0" algn="r"/>
            <a:r>
              <a:rPr kumimoji="0" lang="en-US" altLang="zh-TW" dirty="0">
                <a:solidFill>
                  <a:srgbClr val="30923D"/>
                </a:solidFill>
                <a:latin typeface="Arial" charset="0"/>
              </a:rPr>
              <a:t>800</a:t>
            </a:r>
            <a:endParaRPr kumimoji="0" lang="zh-TW" altLang="en-US" dirty="0">
              <a:solidFill>
                <a:srgbClr val="30923D"/>
              </a:solidFill>
              <a:latin typeface="Arial" charset="0"/>
            </a:endParaRPr>
          </a:p>
        </p:txBody>
      </p:sp>
      <p:sp>
        <p:nvSpPr>
          <p:cNvPr id="23" name="矩形 22"/>
          <p:cNvSpPr/>
          <p:nvPr/>
        </p:nvSpPr>
        <p:spPr>
          <a:xfrm>
            <a:off x="3792405" y="5098718"/>
            <a:ext cx="4230217" cy="307777"/>
          </a:xfrm>
          <a:prstGeom prst="rect">
            <a:avLst/>
          </a:prstGeom>
        </p:spPr>
        <p:txBody>
          <a:bodyPr wrap="square">
            <a:spAutoFit/>
          </a:bodyPr>
          <a:lstStyle/>
          <a:p>
            <a:pPr eaLnBrk="0" hangingPunct="0"/>
            <a:r>
              <a:rPr kumimoji="0" lang="en-US" altLang="zh-TW" sz="1400" i="1" dirty="0">
                <a:solidFill>
                  <a:srgbClr val="000000"/>
                </a:solidFill>
                <a:latin typeface="Arial" panose="020B0604020202020204" pitchFamily="34" charset="0"/>
                <a:cs typeface="Arial" panose="020B0604020202020204" pitchFamily="34" charset="0"/>
              </a:rPr>
              <a:t>Purchased a used truck.</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22" name="文字方塊 21"/>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3751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P spid="19" grpId="0"/>
      <p:bldP spid="20" grpId="0"/>
      <p:bldP spid="21" grpId="0"/>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Example 3: Acquiring Noncash Assets</a:t>
            </a:r>
          </a:p>
          <a:p>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35</a:t>
            </a:fld>
            <a:endParaRPr lang="zh-TW" altLang="en-US"/>
          </a:p>
        </p:txBody>
      </p:sp>
      <p:sp>
        <p:nvSpPr>
          <p:cNvPr id="2" name="標題 1"/>
          <p:cNvSpPr>
            <a:spLocks noGrp="1"/>
          </p:cNvSpPr>
          <p:nvPr>
            <p:ph type="title"/>
          </p:nvPr>
        </p:nvSpPr>
        <p:spPr/>
        <p:txBody>
          <a:bodyPr/>
          <a:lstStyle/>
          <a:p>
            <a:r>
              <a:rPr lang="en-US" altLang="zh-TW" dirty="0"/>
              <a:t>Journal Entry Example</a:t>
            </a:r>
            <a:endParaRPr lang="zh-TW" altLang="en-US" dirty="0"/>
          </a:p>
        </p:txBody>
      </p:sp>
      <p:sp>
        <p:nvSpPr>
          <p:cNvPr id="58" name="文字方塊 57"/>
          <p:cNvSpPr txBox="1"/>
          <p:nvPr/>
        </p:nvSpPr>
        <p:spPr>
          <a:xfrm>
            <a:off x="8435420" y="64476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6" name="圖片 5"/>
          <p:cNvPicPr>
            <a:picLocks noChangeAspect="1"/>
          </p:cNvPicPr>
          <p:nvPr/>
        </p:nvPicPr>
        <p:blipFill rotWithShape="1">
          <a:blip r:embed="rId2"/>
          <a:srcRect b="27843"/>
          <a:stretch/>
        </p:blipFill>
        <p:spPr>
          <a:xfrm>
            <a:off x="140321" y="2069333"/>
            <a:ext cx="8846426" cy="2388367"/>
          </a:xfrm>
          <a:prstGeom prst="rect">
            <a:avLst/>
          </a:prstGeom>
        </p:spPr>
      </p:pic>
      <p:pic>
        <p:nvPicPr>
          <p:cNvPr id="60" name="圖片 59"/>
          <p:cNvPicPr>
            <a:picLocks noChangeAspect="1"/>
          </p:cNvPicPr>
          <p:nvPr/>
        </p:nvPicPr>
        <p:blipFill rotWithShape="1">
          <a:blip r:embed="rId2"/>
          <a:srcRect t="71869" b="11440"/>
          <a:stretch/>
        </p:blipFill>
        <p:spPr>
          <a:xfrm>
            <a:off x="159580" y="4448175"/>
            <a:ext cx="8846426" cy="552450"/>
          </a:xfrm>
          <a:prstGeom prst="rect">
            <a:avLst/>
          </a:prstGeom>
        </p:spPr>
      </p:pic>
      <p:pic>
        <p:nvPicPr>
          <p:cNvPr id="61" name="圖片 60"/>
          <p:cNvPicPr>
            <a:picLocks noChangeAspect="1"/>
          </p:cNvPicPr>
          <p:nvPr/>
        </p:nvPicPr>
        <p:blipFill rotWithShape="1">
          <a:blip r:embed="rId2"/>
          <a:srcRect t="88848" b="-647"/>
          <a:stretch/>
        </p:blipFill>
        <p:spPr>
          <a:xfrm>
            <a:off x="159580" y="5003006"/>
            <a:ext cx="8846426" cy="390525"/>
          </a:xfrm>
          <a:prstGeom prst="rect">
            <a:avLst/>
          </a:prstGeom>
        </p:spPr>
      </p:pic>
    </p:spTree>
    <p:extLst>
      <p:ext uri="{BB962C8B-B14F-4D97-AF65-F5344CB8AC3E}">
        <p14:creationId xmlns:p14="http://schemas.microsoft.com/office/powerpoint/2010/main" val="17711011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fill="hold"/>
                                        <p:tgtEl>
                                          <p:spTgt spid="61"/>
                                        </p:tgtEl>
                                        <p:attrNameLst>
                                          <p:attrName>ppt_x</p:attrName>
                                        </p:attrNameLst>
                                      </p:cBhvr>
                                      <p:tavLst>
                                        <p:tav tm="0">
                                          <p:val>
                                            <p:strVal val="#ppt_x"/>
                                          </p:val>
                                        </p:tav>
                                        <p:tav tm="100000">
                                          <p:val>
                                            <p:strVal val="#ppt_x"/>
                                          </p:val>
                                        </p:tav>
                                      </p:tavLst>
                                    </p:anim>
                                    <p:anim calcmode="lin" valueType="num">
                                      <p:cBhvr additive="base">
                                        <p:cTn id="1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Example 4: Acquiring Noncash Assets</a:t>
            </a:r>
          </a:p>
          <a:p>
            <a:pPr marL="0" indent="0">
              <a:buNone/>
            </a:pPr>
            <a:r>
              <a:rPr lang="en-US" altLang="zh-TW" dirty="0"/>
              <a:t>Next, you drive to the local lawn-and-garden store and purchase a lawnmower and gas can for €250 on July 5, 2017. Instead of paying for the mower with cash, you open a charge account, which will allow you to pay for the mower in 30 days with no interest charge. </a:t>
            </a:r>
            <a:endParaRPr lang="zh-TW" altLang="en-US" dirty="0"/>
          </a:p>
          <a:p>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36</a:t>
            </a:fld>
            <a:endParaRPr lang="zh-TW" altLang="en-US"/>
          </a:p>
        </p:txBody>
      </p:sp>
      <p:sp>
        <p:nvSpPr>
          <p:cNvPr id="38914" name="標題 1"/>
          <p:cNvSpPr>
            <a:spLocks noGrp="1"/>
          </p:cNvSpPr>
          <p:nvPr>
            <p:ph type="title"/>
          </p:nvPr>
        </p:nvSpPr>
        <p:spPr/>
        <p:txBody>
          <a:bodyPr/>
          <a:lstStyle/>
          <a:p>
            <a:r>
              <a:rPr lang="en-US" altLang="zh-TW" dirty="0"/>
              <a:t>Journal Entry Example</a:t>
            </a:r>
            <a:endParaRPr lang="zh-TW" altLang="en-US" dirty="0"/>
          </a:p>
        </p:txBody>
      </p:sp>
      <p:sp>
        <p:nvSpPr>
          <p:cNvPr id="11" name="矩形 10"/>
          <p:cNvSpPr/>
          <p:nvPr/>
        </p:nvSpPr>
        <p:spPr>
          <a:xfrm>
            <a:off x="2337137" y="4138715"/>
            <a:ext cx="5976367" cy="6477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917" name="文字方塊 5"/>
          <p:cNvSpPr txBox="1">
            <a:spLocks noChangeArrowheads="1"/>
          </p:cNvSpPr>
          <p:nvPr/>
        </p:nvSpPr>
        <p:spPr bwMode="auto">
          <a:xfrm>
            <a:off x="736938" y="4138715"/>
            <a:ext cx="1447800" cy="647700"/>
          </a:xfrm>
          <a:prstGeom prst="rect">
            <a:avLst/>
          </a:prstGeom>
          <a:solidFill>
            <a:srgbClr val="CCCC00">
              <a:alpha val="49804"/>
            </a:srgbClr>
          </a:solidFill>
          <a:ln w="3175">
            <a:no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Transaction effect</a:t>
            </a:r>
            <a:endParaRPr kumimoji="0" lang="zh-TW" altLang="en-US" dirty="0">
              <a:solidFill>
                <a:srgbClr val="000000"/>
              </a:solidFill>
            </a:endParaRPr>
          </a:p>
        </p:txBody>
      </p:sp>
      <p:sp>
        <p:nvSpPr>
          <p:cNvPr id="7" name="文字方塊 6"/>
          <p:cNvSpPr txBox="1">
            <a:spLocks noChangeArrowheads="1"/>
          </p:cNvSpPr>
          <p:nvPr/>
        </p:nvSpPr>
        <p:spPr bwMode="auto">
          <a:xfrm>
            <a:off x="2337138" y="4138715"/>
            <a:ext cx="5976366" cy="646331"/>
          </a:xfrm>
          <a:prstGeom prst="rect">
            <a:avLst/>
          </a:prstGeom>
          <a:noFill/>
          <a:ln w="317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The asset-equipment account increases by €250 and the liability-accounts payable account increases by €250.</a:t>
            </a:r>
            <a:endParaRPr kumimoji="0" lang="zh-TW" altLang="en-US" dirty="0">
              <a:solidFill>
                <a:srgbClr val="000000"/>
              </a:solidFill>
            </a:endParaRPr>
          </a:p>
        </p:txBody>
      </p:sp>
      <p:sp>
        <p:nvSpPr>
          <p:cNvPr id="8" name="矩形 7"/>
          <p:cNvSpPr/>
          <p:nvPr/>
        </p:nvSpPr>
        <p:spPr>
          <a:xfrm>
            <a:off x="736937" y="4932812"/>
            <a:ext cx="1447800" cy="1108238"/>
          </a:xfrm>
          <a:prstGeom prst="rect">
            <a:avLst/>
          </a:prstGeom>
          <a:solidFill>
            <a:srgbClr val="A8C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latin typeface="Arial" panose="020B0604020202020204" pitchFamily="34" charset="0"/>
                <a:cs typeface="Arial" panose="020B0604020202020204" pitchFamily="34" charset="0"/>
              </a:rPr>
              <a:t>Journal entry</a:t>
            </a:r>
            <a:endParaRPr lang="zh-TW" altLang="en-US" dirty="0">
              <a:solidFill>
                <a:schemeClr val="tx1"/>
              </a:solidFill>
              <a:latin typeface="Arial" panose="020B0604020202020204" pitchFamily="34" charset="0"/>
              <a:cs typeface="Arial" panose="020B0604020202020204"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26057735"/>
              </p:ext>
            </p:extLst>
          </p:nvPr>
        </p:nvGraphicFramePr>
        <p:xfrm>
          <a:off x="2352674" y="4925169"/>
          <a:ext cx="5976369" cy="1114425"/>
        </p:xfrm>
        <a:graphic>
          <a:graphicData uri="http://schemas.openxmlformats.org/drawingml/2006/table">
            <a:tbl>
              <a:tblPr/>
              <a:tblGrid>
                <a:gridCol w="1011625">
                  <a:extLst>
                    <a:ext uri="{9D8B030D-6E8A-4147-A177-3AD203B41FA5}">
                      <a16:colId xmlns:a16="http://schemas.microsoft.com/office/drawing/2014/main" val="20000"/>
                    </a:ext>
                  </a:extLst>
                </a:gridCol>
                <a:gridCol w="365895">
                  <a:extLst>
                    <a:ext uri="{9D8B030D-6E8A-4147-A177-3AD203B41FA5}">
                      <a16:colId xmlns:a16="http://schemas.microsoft.com/office/drawing/2014/main" val="20001"/>
                    </a:ext>
                  </a:extLst>
                </a:gridCol>
                <a:gridCol w="2763921">
                  <a:extLst>
                    <a:ext uri="{9D8B030D-6E8A-4147-A177-3AD203B41FA5}">
                      <a16:colId xmlns:a16="http://schemas.microsoft.com/office/drawing/2014/main" val="20002"/>
                    </a:ext>
                  </a:extLst>
                </a:gridCol>
                <a:gridCol w="917464">
                  <a:extLst>
                    <a:ext uri="{9D8B030D-6E8A-4147-A177-3AD203B41FA5}">
                      <a16:colId xmlns:a16="http://schemas.microsoft.com/office/drawing/2014/main" val="20003"/>
                    </a:ext>
                  </a:extLst>
                </a:gridCol>
                <a:gridCol w="917464">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23408E"/>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23408E"/>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kern="1200" cap="none" normalizeH="0" baseline="0" dirty="0">
                          <a:ln>
                            <a:noFill/>
                          </a:ln>
                          <a:solidFill>
                            <a:srgbClr val="000000"/>
                          </a:solidFill>
                          <a:effectLst/>
                          <a:latin typeface="Arial" charset="0"/>
                          <a:ea typeface="新細明體" charset="-120"/>
                          <a:cs typeface="+mn-cs"/>
                        </a:rPr>
                        <a:t>    </a:t>
                      </a: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i="1" dirty="0">
                          <a:solidFill>
                            <a:srgbClr val="000000"/>
                          </a:solidFill>
                          <a:latin typeface="Arial" panose="020B0604020202020204" pitchFamily="34" charset="0"/>
                          <a:cs typeface="Arial" panose="020B0604020202020204" pitchFamily="34" charset="0"/>
                        </a:rPr>
                        <a:t>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7" name="矩形 16"/>
          <p:cNvSpPr/>
          <p:nvPr/>
        </p:nvSpPr>
        <p:spPr>
          <a:xfrm>
            <a:off x="2352676" y="4942681"/>
            <a:ext cx="787395" cy="369332"/>
          </a:xfrm>
          <a:prstGeom prst="rect">
            <a:avLst/>
          </a:prstGeom>
        </p:spPr>
        <p:txBody>
          <a:bodyPr wrap="none">
            <a:spAutoFit/>
          </a:bodyPr>
          <a:lstStyle/>
          <a:p>
            <a:pPr lvl="0"/>
            <a:r>
              <a:rPr kumimoji="0" lang="en-US" altLang="zh-TW" dirty="0">
                <a:solidFill>
                  <a:srgbClr val="000000"/>
                </a:solidFill>
                <a:latin typeface="Arial" charset="0"/>
              </a:rPr>
              <a:t>July 5</a:t>
            </a:r>
            <a:endParaRPr kumimoji="0" lang="zh-TW" altLang="en-US" dirty="0">
              <a:solidFill>
                <a:srgbClr val="000000"/>
              </a:solidFill>
              <a:latin typeface="Arial" charset="0"/>
            </a:endParaRPr>
          </a:p>
        </p:txBody>
      </p:sp>
      <p:sp>
        <p:nvSpPr>
          <p:cNvPr id="18" name="矩形 17"/>
          <p:cNvSpPr/>
          <p:nvPr/>
        </p:nvSpPr>
        <p:spPr>
          <a:xfrm>
            <a:off x="3325764" y="4952091"/>
            <a:ext cx="1287532" cy="369332"/>
          </a:xfrm>
          <a:prstGeom prst="rect">
            <a:avLst/>
          </a:prstGeom>
        </p:spPr>
        <p:txBody>
          <a:bodyPr wrap="none">
            <a:spAutoFit/>
          </a:bodyPr>
          <a:lstStyle/>
          <a:p>
            <a:pPr lvl="0"/>
            <a:r>
              <a:rPr kumimoji="0" lang="en-US" altLang="zh-TW" dirty="0">
                <a:solidFill>
                  <a:srgbClr val="000000"/>
                </a:solidFill>
                <a:latin typeface="Arial" charset="0"/>
              </a:rPr>
              <a:t>Equipment</a:t>
            </a:r>
            <a:endParaRPr kumimoji="0" lang="zh-TW" altLang="en-US" dirty="0">
              <a:solidFill>
                <a:srgbClr val="000000"/>
              </a:solidFill>
              <a:latin typeface="Arial" charset="0"/>
            </a:endParaRPr>
          </a:p>
        </p:txBody>
      </p:sp>
      <p:sp>
        <p:nvSpPr>
          <p:cNvPr id="19" name="矩形 18"/>
          <p:cNvSpPr/>
          <p:nvPr/>
        </p:nvSpPr>
        <p:spPr>
          <a:xfrm>
            <a:off x="3630515" y="5312013"/>
            <a:ext cx="2031325" cy="369332"/>
          </a:xfrm>
          <a:prstGeom prst="rect">
            <a:avLst/>
          </a:prstGeom>
        </p:spPr>
        <p:txBody>
          <a:bodyPr wrap="none">
            <a:spAutoFit/>
          </a:bodyPr>
          <a:lstStyle/>
          <a:p>
            <a:r>
              <a:rPr kumimoji="0" lang="en-US" altLang="zh-TW" dirty="0">
                <a:solidFill>
                  <a:srgbClr val="000000"/>
                </a:solidFill>
                <a:latin typeface="Arial" charset="0"/>
              </a:rPr>
              <a:t>Accounts Payable</a:t>
            </a:r>
            <a:endParaRPr lang="zh-TW" altLang="en-US" dirty="0"/>
          </a:p>
        </p:txBody>
      </p:sp>
      <p:sp>
        <p:nvSpPr>
          <p:cNvPr id="20" name="矩形 19"/>
          <p:cNvSpPr/>
          <p:nvPr/>
        </p:nvSpPr>
        <p:spPr>
          <a:xfrm>
            <a:off x="6854155" y="4931794"/>
            <a:ext cx="569387" cy="369332"/>
          </a:xfrm>
          <a:prstGeom prst="rect">
            <a:avLst/>
          </a:prstGeom>
        </p:spPr>
        <p:txBody>
          <a:bodyPr wrap="none">
            <a:spAutoFit/>
          </a:bodyPr>
          <a:lstStyle/>
          <a:p>
            <a:pPr lvl="0" algn="r"/>
            <a:r>
              <a:rPr kumimoji="0" lang="en-US" altLang="zh-TW" dirty="0">
                <a:solidFill>
                  <a:srgbClr val="23408E"/>
                </a:solidFill>
                <a:latin typeface="Arial" charset="0"/>
              </a:rPr>
              <a:t>250</a:t>
            </a:r>
            <a:endParaRPr kumimoji="0" lang="zh-TW" altLang="en-US" dirty="0">
              <a:solidFill>
                <a:srgbClr val="23408E"/>
              </a:solidFill>
              <a:latin typeface="Arial" charset="0"/>
            </a:endParaRPr>
          </a:p>
        </p:txBody>
      </p:sp>
      <p:sp>
        <p:nvSpPr>
          <p:cNvPr id="21" name="矩形 20"/>
          <p:cNvSpPr/>
          <p:nvPr/>
        </p:nvSpPr>
        <p:spPr>
          <a:xfrm>
            <a:off x="7779145" y="5287397"/>
            <a:ext cx="569387" cy="369332"/>
          </a:xfrm>
          <a:prstGeom prst="rect">
            <a:avLst/>
          </a:prstGeom>
        </p:spPr>
        <p:txBody>
          <a:bodyPr wrap="none">
            <a:spAutoFit/>
          </a:bodyPr>
          <a:lstStyle/>
          <a:p>
            <a:pPr lvl="0" algn="r"/>
            <a:r>
              <a:rPr kumimoji="0" lang="en-US" altLang="zh-TW" dirty="0">
                <a:solidFill>
                  <a:srgbClr val="23408E"/>
                </a:solidFill>
                <a:latin typeface="Arial" charset="0"/>
              </a:rPr>
              <a:t>250</a:t>
            </a:r>
            <a:endParaRPr kumimoji="0" lang="zh-TW" altLang="en-US" dirty="0">
              <a:solidFill>
                <a:srgbClr val="23408E"/>
              </a:solidFill>
              <a:latin typeface="Arial" charset="0"/>
            </a:endParaRPr>
          </a:p>
        </p:txBody>
      </p:sp>
      <p:sp>
        <p:nvSpPr>
          <p:cNvPr id="23" name="矩形 22"/>
          <p:cNvSpPr/>
          <p:nvPr/>
        </p:nvSpPr>
        <p:spPr>
          <a:xfrm>
            <a:off x="3748292" y="5685749"/>
            <a:ext cx="4230217" cy="307777"/>
          </a:xfrm>
          <a:prstGeom prst="rect">
            <a:avLst/>
          </a:prstGeom>
        </p:spPr>
        <p:txBody>
          <a:bodyPr wrap="square">
            <a:spAutoFit/>
          </a:bodyPr>
          <a:lstStyle/>
          <a:p>
            <a:pPr eaLnBrk="0" hangingPunct="0"/>
            <a:r>
              <a:rPr kumimoji="0" lang="en-US" altLang="zh-TW" sz="1400" i="1" dirty="0">
                <a:solidFill>
                  <a:srgbClr val="000000"/>
                </a:solidFill>
                <a:latin typeface="Arial" panose="020B0604020202020204" pitchFamily="34" charset="0"/>
                <a:cs typeface="Arial" panose="020B0604020202020204" pitchFamily="34" charset="0"/>
              </a:rPr>
              <a:t>Purchased a lawnmower and gas can on account.</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22" name="文字方塊 21"/>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62912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P spid="19" grpId="0"/>
      <p:bldP spid="20" grpId="0"/>
      <p:bldP spid="21" grpId="0"/>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lstStyle/>
          <a:p>
            <a:pPr marL="0" indent="0">
              <a:buNone/>
            </a:pPr>
            <a:r>
              <a:rPr lang="en-US" altLang="zh-TW" b="1" dirty="0">
                <a:solidFill>
                  <a:srgbClr val="FE8E23"/>
                </a:solidFill>
              </a:rPr>
              <a:t>Example 4: Acquiring Noncash Assets</a:t>
            </a:r>
          </a:p>
          <a:p>
            <a:endParaRPr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37</a:t>
            </a:fld>
            <a:endParaRPr lang="zh-TW" altLang="en-US"/>
          </a:p>
        </p:txBody>
      </p:sp>
      <p:sp>
        <p:nvSpPr>
          <p:cNvPr id="8" name="標題 7"/>
          <p:cNvSpPr>
            <a:spLocks noGrp="1"/>
          </p:cNvSpPr>
          <p:nvPr>
            <p:ph type="title"/>
          </p:nvPr>
        </p:nvSpPr>
        <p:spPr/>
        <p:txBody>
          <a:bodyPr/>
          <a:lstStyle/>
          <a:p>
            <a:r>
              <a:rPr lang="en-US" altLang="zh-TW" dirty="0"/>
              <a:t>Journal Entry Example</a:t>
            </a:r>
            <a:endParaRPr lang="zh-TW" altLang="en-US" dirty="0"/>
          </a:p>
        </p:txBody>
      </p:sp>
      <p:sp>
        <p:nvSpPr>
          <p:cNvPr id="67" name="文字方塊 66"/>
          <p:cNvSpPr txBox="1"/>
          <p:nvPr/>
        </p:nvSpPr>
        <p:spPr>
          <a:xfrm>
            <a:off x="8439181" y="62617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rotWithShape="1">
          <a:blip r:embed="rId2"/>
          <a:srcRect b="24331"/>
          <a:stretch/>
        </p:blipFill>
        <p:spPr>
          <a:xfrm>
            <a:off x="158162" y="2205564"/>
            <a:ext cx="8810744" cy="2947461"/>
          </a:xfrm>
          <a:prstGeom prst="rect">
            <a:avLst/>
          </a:prstGeom>
        </p:spPr>
      </p:pic>
      <p:pic>
        <p:nvPicPr>
          <p:cNvPr id="69" name="圖片 68"/>
          <p:cNvPicPr>
            <a:picLocks noChangeAspect="1"/>
          </p:cNvPicPr>
          <p:nvPr/>
        </p:nvPicPr>
        <p:blipFill rotWithShape="1">
          <a:blip r:embed="rId2"/>
          <a:srcRect t="75425" b="9903"/>
          <a:stretch/>
        </p:blipFill>
        <p:spPr>
          <a:xfrm>
            <a:off x="158162" y="5123394"/>
            <a:ext cx="8810744" cy="571500"/>
          </a:xfrm>
          <a:prstGeom prst="rect">
            <a:avLst/>
          </a:prstGeom>
        </p:spPr>
      </p:pic>
      <p:pic>
        <p:nvPicPr>
          <p:cNvPr id="70" name="圖片 69"/>
          <p:cNvPicPr>
            <a:picLocks noChangeAspect="1"/>
          </p:cNvPicPr>
          <p:nvPr/>
        </p:nvPicPr>
        <p:blipFill rotWithShape="1">
          <a:blip r:embed="rId2"/>
          <a:srcRect t="89879" b="1073"/>
          <a:stretch/>
        </p:blipFill>
        <p:spPr>
          <a:xfrm>
            <a:off x="158162" y="5694894"/>
            <a:ext cx="8810744" cy="352425"/>
          </a:xfrm>
          <a:prstGeom prst="rect">
            <a:avLst/>
          </a:prstGeom>
        </p:spPr>
      </p:pic>
    </p:spTree>
    <p:extLst>
      <p:ext uri="{BB962C8B-B14F-4D97-AF65-F5344CB8AC3E}">
        <p14:creationId xmlns:p14="http://schemas.microsoft.com/office/powerpoint/2010/main" val="23097645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Example 5: Acquiring Noncash Assets</a:t>
            </a:r>
          </a:p>
          <a:p>
            <a:pPr marL="0" indent="0">
              <a:buNone/>
            </a:pPr>
            <a:r>
              <a:rPr lang="en-US" altLang="zh-TW" dirty="0"/>
              <a:t>Back you go to the lawn-and-garden store on July 5, 2017 to purchase fertilizer, gloves, a rake, a shovel, and other assorted supplies. The total cost is €180, which you pay in cash.</a:t>
            </a:r>
            <a:endParaRPr lang="zh-TW" altLang="en-US" dirty="0"/>
          </a:p>
          <a:p>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38</a:t>
            </a:fld>
            <a:endParaRPr lang="zh-TW" altLang="en-US"/>
          </a:p>
        </p:txBody>
      </p:sp>
      <p:sp>
        <p:nvSpPr>
          <p:cNvPr id="38914" name="標題 1"/>
          <p:cNvSpPr>
            <a:spLocks noGrp="1"/>
          </p:cNvSpPr>
          <p:nvPr>
            <p:ph type="title"/>
          </p:nvPr>
        </p:nvSpPr>
        <p:spPr/>
        <p:txBody>
          <a:bodyPr/>
          <a:lstStyle/>
          <a:p>
            <a:r>
              <a:rPr lang="en-US" altLang="zh-TW" dirty="0"/>
              <a:t>Journal Entry Example</a:t>
            </a:r>
            <a:endParaRPr lang="zh-TW" altLang="en-US" dirty="0"/>
          </a:p>
        </p:txBody>
      </p:sp>
      <p:sp>
        <p:nvSpPr>
          <p:cNvPr id="11" name="矩形 10"/>
          <p:cNvSpPr/>
          <p:nvPr/>
        </p:nvSpPr>
        <p:spPr>
          <a:xfrm>
            <a:off x="2330821" y="3854875"/>
            <a:ext cx="5976367" cy="6477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917" name="文字方塊 5"/>
          <p:cNvSpPr txBox="1">
            <a:spLocks noChangeArrowheads="1"/>
          </p:cNvSpPr>
          <p:nvPr/>
        </p:nvSpPr>
        <p:spPr bwMode="auto">
          <a:xfrm>
            <a:off x="730622" y="3854875"/>
            <a:ext cx="1447800" cy="647700"/>
          </a:xfrm>
          <a:prstGeom prst="rect">
            <a:avLst/>
          </a:prstGeom>
          <a:solidFill>
            <a:srgbClr val="CCCC00">
              <a:alpha val="49804"/>
            </a:srgbClr>
          </a:solidFill>
          <a:ln w="3175">
            <a:no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Transaction effect</a:t>
            </a:r>
            <a:endParaRPr kumimoji="0" lang="zh-TW" altLang="en-US" dirty="0">
              <a:solidFill>
                <a:srgbClr val="000000"/>
              </a:solidFill>
            </a:endParaRPr>
          </a:p>
        </p:txBody>
      </p:sp>
      <p:sp>
        <p:nvSpPr>
          <p:cNvPr id="7" name="文字方塊 6"/>
          <p:cNvSpPr txBox="1">
            <a:spLocks noChangeArrowheads="1"/>
          </p:cNvSpPr>
          <p:nvPr/>
        </p:nvSpPr>
        <p:spPr bwMode="auto">
          <a:xfrm>
            <a:off x="2330822" y="3854875"/>
            <a:ext cx="5976366" cy="646331"/>
          </a:xfrm>
          <a:prstGeom prst="rect">
            <a:avLst/>
          </a:prstGeom>
          <a:noFill/>
          <a:ln w="317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The asset-supplies account increases by €180 and the asset-cash account decreases by €180.</a:t>
            </a:r>
            <a:endParaRPr kumimoji="0" lang="zh-TW" altLang="en-US" dirty="0">
              <a:solidFill>
                <a:srgbClr val="000000"/>
              </a:solidFill>
            </a:endParaRPr>
          </a:p>
        </p:txBody>
      </p:sp>
      <p:sp>
        <p:nvSpPr>
          <p:cNvPr id="8" name="矩形 7"/>
          <p:cNvSpPr/>
          <p:nvPr/>
        </p:nvSpPr>
        <p:spPr>
          <a:xfrm>
            <a:off x="730621" y="4648972"/>
            <a:ext cx="1447800" cy="1108238"/>
          </a:xfrm>
          <a:prstGeom prst="rect">
            <a:avLst/>
          </a:prstGeom>
          <a:solidFill>
            <a:srgbClr val="A8C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latin typeface="Arial" panose="020B0604020202020204" pitchFamily="34" charset="0"/>
                <a:cs typeface="Arial" panose="020B0604020202020204" pitchFamily="34" charset="0"/>
              </a:rPr>
              <a:t>Journal entry</a:t>
            </a:r>
            <a:endParaRPr lang="zh-TW" altLang="en-US" dirty="0">
              <a:solidFill>
                <a:schemeClr val="tx1"/>
              </a:solidFill>
              <a:latin typeface="Arial" panose="020B0604020202020204" pitchFamily="34" charset="0"/>
              <a:cs typeface="Arial" panose="020B0604020202020204"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1383622987"/>
              </p:ext>
            </p:extLst>
          </p:nvPr>
        </p:nvGraphicFramePr>
        <p:xfrm>
          <a:off x="2346358" y="4641329"/>
          <a:ext cx="5976368" cy="1114425"/>
        </p:xfrm>
        <a:graphic>
          <a:graphicData uri="http://schemas.openxmlformats.org/drawingml/2006/table">
            <a:tbl>
              <a:tblPr/>
              <a:tblGrid>
                <a:gridCol w="1011625">
                  <a:extLst>
                    <a:ext uri="{9D8B030D-6E8A-4147-A177-3AD203B41FA5}">
                      <a16:colId xmlns:a16="http://schemas.microsoft.com/office/drawing/2014/main" val="20000"/>
                    </a:ext>
                  </a:extLst>
                </a:gridCol>
                <a:gridCol w="365895">
                  <a:extLst>
                    <a:ext uri="{9D8B030D-6E8A-4147-A177-3AD203B41FA5}">
                      <a16:colId xmlns:a16="http://schemas.microsoft.com/office/drawing/2014/main" val="20001"/>
                    </a:ext>
                  </a:extLst>
                </a:gridCol>
                <a:gridCol w="2760712">
                  <a:extLst>
                    <a:ext uri="{9D8B030D-6E8A-4147-A177-3AD203B41FA5}">
                      <a16:colId xmlns:a16="http://schemas.microsoft.com/office/drawing/2014/main" val="20002"/>
                    </a:ext>
                  </a:extLst>
                </a:gridCol>
                <a:gridCol w="919068">
                  <a:extLst>
                    <a:ext uri="{9D8B030D-6E8A-4147-A177-3AD203B41FA5}">
                      <a16:colId xmlns:a16="http://schemas.microsoft.com/office/drawing/2014/main" val="20003"/>
                    </a:ext>
                  </a:extLst>
                </a:gridCol>
                <a:gridCol w="919068">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kern="1200" cap="none" normalizeH="0" baseline="0" dirty="0">
                          <a:ln>
                            <a:noFill/>
                          </a:ln>
                          <a:solidFill>
                            <a:srgbClr val="000000"/>
                          </a:solidFill>
                          <a:effectLst/>
                          <a:latin typeface="Arial" charset="0"/>
                          <a:ea typeface="新細明體" charset="-120"/>
                          <a:cs typeface="+mn-cs"/>
                        </a:rPr>
                        <a:t>    </a:t>
                      </a: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i="1" dirty="0">
                          <a:solidFill>
                            <a:srgbClr val="000000"/>
                          </a:solidFill>
                          <a:latin typeface="Arial" panose="020B0604020202020204" pitchFamily="34" charset="0"/>
                          <a:cs typeface="Arial" panose="020B0604020202020204" pitchFamily="34" charset="0"/>
                        </a:rPr>
                        <a:t>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7" name="矩形 16"/>
          <p:cNvSpPr/>
          <p:nvPr/>
        </p:nvSpPr>
        <p:spPr>
          <a:xfrm>
            <a:off x="2346360" y="4658841"/>
            <a:ext cx="787395" cy="369332"/>
          </a:xfrm>
          <a:prstGeom prst="rect">
            <a:avLst/>
          </a:prstGeom>
        </p:spPr>
        <p:txBody>
          <a:bodyPr wrap="none">
            <a:spAutoFit/>
          </a:bodyPr>
          <a:lstStyle/>
          <a:p>
            <a:pPr lvl="0"/>
            <a:r>
              <a:rPr kumimoji="0" lang="en-US" altLang="zh-TW" dirty="0">
                <a:solidFill>
                  <a:srgbClr val="000000"/>
                </a:solidFill>
                <a:latin typeface="Arial" charset="0"/>
              </a:rPr>
              <a:t>July 5</a:t>
            </a:r>
            <a:endParaRPr kumimoji="0" lang="zh-TW" altLang="en-US" dirty="0">
              <a:solidFill>
                <a:srgbClr val="000000"/>
              </a:solidFill>
              <a:latin typeface="Arial" charset="0"/>
            </a:endParaRPr>
          </a:p>
        </p:txBody>
      </p:sp>
      <p:sp>
        <p:nvSpPr>
          <p:cNvPr id="18" name="矩形 17"/>
          <p:cNvSpPr/>
          <p:nvPr/>
        </p:nvSpPr>
        <p:spPr>
          <a:xfrm>
            <a:off x="3319448" y="4668251"/>
            <a:ext cx="1069524"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Supplies</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19" name="矩形 18"/>
          <p:cNvSpPr/>
          <p:nvPr/>
        </p:nvSpPr>
        <p:spPr>
          <a:xfrm>
            <a:off x="3624199" y="5028173"/>
            <a:ext cx="723275" cy="369332"/>
          </a:xfrm>
          <a:prstGeom prst="rect">
            <a:avLst/>
          </a:prstGeom>
        </p:spPr>
        <p:txBody>
          <a:bodyPr wrap="none">
            <a:spAutoFit/>
          </a:bodyPr>
          <a:lstStyle/>
          <a:p>
            <a:r>
              <a:rPr kumimoji="0" lang="en-US" altLang="zh-TW" dirty="0">
                <a:solidFill>
                  <a:srgbClr val="000000"/>
                </a:solidFill>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20" name="矩形 19"/>
          <p:cNvSpPr/>
          <p:nvPr/>
        </p:nvSpPr>
        <p:spPr>
          <a:xfrm>
            <a:off x="6844630" y="4657853"/>
            <a:ext cx="569387" cy="369332"/>
          </a:xfrm>
          <a:prstGeom prst="rect">
            <a:avLst/>
          </a:prstGeom>
        </p:spPr>
        <p:txBody>
          <a:bodyPr wrap="none">
            <a:spAutoFit/>
          </a:bodyPr>
          <a:lstStyle/>
          <a:p>
            <a:pPr lvl="0" algn="r"/>
            <a:r>
              <a:rPr kumimoji="0" lang="en-US" altLang="zh-TW" dirty="0">
                <a:solidFill>
                  <a:srgbClr val="FE8E23"/>
                </a:solidFill>
                <a:latin typeface="Arial" charset="0"/>
              </a:rPr>
              <a:t>180</a:t>
            </a:r>
            <a:endParaRPr kumimoji="0" lang="zh-TW" altLang="en-US" dirty="0">
              <a:solidFill>
                <a:srgbClr val="FE8E23"/>
              </a:solidFill>
              <a:latin typeface="Arial" charset="0"/>
            </a:endParaRPr>
          </a:p>
        </p:txBody>
      </p:sp>
      <p:sp>
        <p:nvSpPr>
          <p:cNvPr id="21" name="矩形 20"/>
          <p:cNvSpPr/>
          <p:nvPr/>
        </p:nvSpPr>
        <p:spPr>
          <a:xfrm>
            <a:off x="7772829" y="5003557"/>
            <a:ext cx="569387" cy="369332"/>
          </a:xfrm>
          <a:prstGeom prst="rect">
            <a:avLst/>
          </a:prstGeom>
        </p:spPr>
        <p:txBody>
          <a:bodyPr wrap="none">
            <a:spAutoFit/>
          </a:bodyPr>
          <a:lstStyle/>
          <a:p>
            <a:pPr lvl="0" algn="r"/>
            <a:r>
              <a:rPr kumimoji="0" lang="en-US" altLang="zh-TW" dirty="0">
                <a:solidFill>
                  <a:srgbClr val="FE8E23"/>
                </a:solidFill>
                <a:latin typeface="Arial" charset="0"/>
              </a:rPr>
              <a:t>180</a:t>
            </a:r>
            <a:endParaRPr kumimoji="0" lang="zh-TW" altLang="en-US" dirty="0">
              <a:solidFill>
                <a:srgbClr val="FE8E23"/>
              </a:solidFill>
              <a:latin typeface="Arial" charset="0"/>
            </a:endParaRPr>
          </a:p>
        </p:txBody>
      </p:sp>
      <p:sp>
        <p:nvSpPr>
          <p:cNvPr id="23" name="矩形 22"/>
          <p:cNvSpPr/>
          <p:nvPr/>
        </p:nvSpPr>
        <p:spPr>
          <a:xfrm>
            <a:off x="3741976" y="5401909"/>
            <a:ext cx="4230217" cy="307777"/>
          </a:xfrm>
          <a:prstGeom prst="rect">
            <a:avLst/>
          </a:prstGeom>
        </p:spPr>
        <p:txBody>
          <a:bodyPr wrap="square">
            <a:spAutoFit/>
          </a:bodyPr>
          <a:lstStyle/>
          <a:p>
            <a:pPr eaLnBrk="0" hangingPunct="0"/>
            <a:r>
              <a:rPr kumimoji="0" lang="en-US" altLang="zh-TW" sz="1400" i="1" dirty="0">
                <a:solidFill>
                  <a:srgbClr val="000000"/>
                </a:solidFill>
                <a:latin typeface="Arial" panose="020B0604020202020204" pitchFamily="34" charset="0"/>
                <a:cs typeface="Arial" panose="020B0604020202020204" pitchFamily="34" charset="0"/>
              </a:rPr>
              <a:t>Purchased supplies for cash.</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24" name="文字方塊 23"/>
          <p:cNvSpPr txBox="1"/>
          <p:nvPr/>
        </p:nvSpPr>
        <p:spPr>
          <a:xfrm>
            <a:off x="8439181"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04002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P spid="19" grpId="0"/>
      <p:bldP spid="20" grpId="0"/>
      <p:bldP spid="21"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內容版面配置區 4"/>
          <p:cNvSpPr>
            <a:spLocks noGrp="1"/>
          </p:cNvSpPr>
          <p:nvPr>
            <p:ph idx="1"/>
          </p:nvPr>
        </p:nvSpPr>
        <p:spPr/>
        <p:txBody>
          <a:bodyPr/>
          <a:lstStyle/>
          <a:p>
            <a:pPr marL="0" indent="0">
              <a:buNone/>
            </a:pPr>
            <a:r>
              <a:rPr lang="en-US" altLang="zh-TW" b="1" dirty="0">
                <a:solidFill>
                  <a:srgbClr val="FE8E23"/>
                </a:solidFill>
              </a:rPr>
              <a:t>Example 5: Acquiring Noncash Assets</a:t>
            </a:r>
          </a:p>
          <a:p>
            <a:pPr lvl="1"/>
            <a:r>
              <a:rPr lang="en-US" altLang="zh-TW" dirty="0"/>
              <a:t>An increase in one asset (supplies) results in a decrease in another asset (cash).</a:t>
            </a:r>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39</a:t>
            </a:fld>
            <a:endParaRPr lang="zh-TW" altLang="en-US"/>
          </a:p>
        </p:txBody>
      </p:sp>
      <p:sp>
        <p:nvSpPr>
          <p:cNvPr id="2" name="標題 1"/>
          <p:cNvSpPr>
            <a:spLocks noGrp="1"/>
          </p:cNvSpPr>
          <p:nvPr>
            <p:ph type="title"/>
          </p:nvPr>
        </p:nvSpPr>
        <p:spPr/>
        <p:txBody>
          <a:bodyPr/>
          <a:lstStyle/>
          <a:p>
            <a:r>
              <a:rPr lang="en-US" altLang="zh-TW"/>
              <a:t>Journal Entry Example</a:t>
            </a:r>
            <a:endParaRPr lang="zh-TW" altLang="en-US" dirty="0"/>
          </a:p>
        </p:txBody>
      </p:sp>
      <p:sp>
        <p:nvSpPr>
          <p:cNvPr id="77" name="文字方塊 76"/>
          <p:cNvSpPr txBox="1"/>
          <p:nvPr/>
        </p:nvSpPr>
        <p:spPr>
          <a:xfrm>
            <a:off x="8454679"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rotWithShape="1">
          <a:blip r:embed="rId3"/>
          <a:srcRect b="20916"/>
          <a:stretch/>
        </p:blipFill>
        <p:spPr>
          <a:xfrm>
            <a:off x="866775" y="2880169"/>
            <a:ext cx="6905625" cy="2749106"/>
          </a:xfrm>
          <a:prstGeom prst="rect">
            <a:avLst/>
          </a:prstGeom>
        </p:spPr>
      </p:pic>
      <p:pic>
        <p:nvPicPr>
          <p:cNvPr id="79" name="圖片 78"/>
          <p:cNvPicPr>
            <a:picLocks noChangeAspect="1"/>
          </p:cNvPicPr>
          <p:nvPr/>
        </p:nvPicPr>
        <p:blipFill rotWithShape="1">
          <a:blip r:embed="rId3"/>
          <a:srcRect t="78262" b="8585"/>
          <a:stretch/>
        </p:blipFill>
        <p:spPr>
          <a:xfrm>
            <a:off x="866775" y="5600700"/>
            <a:ext cx="6905625" cy="457199"/>
          </a:xfrm>
          <a:prstGeom prst="rect">
            <a:avLst/>
          </a:prstGeom>
        </p:spPr>
      </p:pic>
      <p:pic>
        <p:nvPicPr>
          <p:cNvPr id="80" name="圖片 79"/>
          <p:cNvPicPr>
            <a:picLocks noChangeAspect="1"/>
          </p:cNvPicPr>
          <p:nvPr/>
        </p:nvPicPr>
        <p:blipFill rotWithShape="1">
          <a:blip r:embed="rId3"/>
          <a:srcRect t="90593" b="364"/>
          <a:stretch/>
        </p:blipFill>
        <p:spPr>
          <a:xfrm>
            <a:off x="866775" y="6029325"/>
            <a:ext cx="6905625" cy="314325"/>
          </a:xfrm>
          <a:prstGeom prst="rect">
            <a:avLst/>
          </a:prstGeom>
        </p:spPr>
      </p:pic>
    </p:spTree>
    <p:extLst>
      <p:ext uri="{BB962C8B-B14F-4D97-AF65-F5344CB8AC3E}">
        <p14:creationId xmlns:p14="http://schemas.microsoft.com/office/powerpoint/2010/main" val="507430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ppt_x"/>
                                          </p:val>
                                        </p:tav>
                                        <p:tav tm="100000">
                                          <p:val>
                                            <p:strVal val="#ppt_x"/>
                                          </p:val>
                                        </p:tav>
                                      </p:tavLst>
                                    </p:anim>
                                    <p:anim calcmode="lin" valueType="num">
                                      <p:cBhvr additive="base">
                                        <p:cTn id="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anim calcmode="lin" valueType="num">
                                      <p:cBhvr additive="base">
                                        <p:cTn id="13" dur="500" fill="hold"/>
                                        <p:tgtEl>
                                          <p:spTgt spid="80"/>
                                        </p:tgtEl>
                                        <p:attrNameLst>
                                          <p:attrName>ppt_x</p:attrName>
                                        </p:attrNameLst>
                                      </p:cBhvr>
                                      <p:tavLst>
                                        <p:tav tm="0">
                                          <p:val>
                                            <p:strVal val="#ppt_x"/>
                                          </p:val>
                                        </p:tav>
                                        <p:tav tm="100000">
                                          <p:val>
                                            <p:strVal val="#ppt_x"/>
                                          </p:val>
                                        </p:tav>
                                      </p:tavLst>
                                    </p:anim>
                                    <p:anim calcmode="lin" valueType="num">
                                      <p:cBhvr additive="base">
                                        <p:cTn id="1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Determining the Amount of a Transaction</a:t>
            </a:r>
          </a:p>
          <a:p>
            <a:pPr lvl="1"/>
            <a:r>
              <a:rPr lang="en-US" altLang="zh-TW" dirty="0"/>
              <a:t>Events that cannot be reliably</a:t>
            </a:r>
            <a:r>
              <a:rPr lang="zh-TW" altLang="en-US" dirty="0"/>
              <a:t> </a:t>
            </a:r>
            <a:r>
              <a:rPr lang="en-US" altLang="zh-TW" dirty="0"/>
              <a:t>measured in monetary terms will not be reflected</a:t>
            </a:r>
            <a:r>
              <a:rPr lang="zh-TW" altLang="en-US" dirty="0"/>
              <a:t> </a:t>
            </a:r>
            <a:r>
              <a:rPr lang="en-US" altLang="zh-TW" dirty="0"/>
              <a:t>in the financial statements.</a:t>
            </a:r>
          </a:p>
          <a:p>
            <a:pPr lvl="1"/>
            <a:r>
              <a:rPr lang="en-US" altLang="zh-TW" dirty="0"/>
              <a:t>Information relating to the competitive</a:t>
            </a:r>
            <a:r>
              <a:rPr lang="zh-TW" altLang="en-US" dirty="0"/>
              <a:t> </a:t>
            </a:r>
            <a:r>
              <a:rPr lang="en-US" altLang="zh-TW" dirty="0"/>
              <a:t>environment, product development, and marketing and sales efforts is included in a</a:t>
            </a:r>
            <a:r>
              <a:rPr lang="zh-TW" altLang="en-US" dirty="0"/>
              <a:t> </a:t>
            </a:r>
            <a:r>
              <a:rPr lang="en-US" altLang="zh-TW" dirty="0"/>
              <a:t>company’s annual report to stockholders, but not as part of the accounting information.</a:t>
            </a:r>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4</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Which Events Are to Be Reflected in The Accounting Records?</a:t>
            </a:r>
            <a:endParaRPr lang="zh-TW" altLang="en-US" dirty="0"/>
          </a:p>
        </p:txBody>
      </p:sp>
      <p:sp>
        <p:nvSpPr>
          <p:cNvPr id="11" name="文字方塊 10"/>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30590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內容版面配置區 2"/>
          <p:cNvSpPr>
            <a:spLocks noGrp="1"/>
          </p:cNvSpPr>
          <p:nvPr>
            <p:ph idx="1"/>
          </p:nvPr>
        </p:nvSpPr>
        <p:spPr/>
        <p:txBody>
          <a:bodyPr>
            <a:normAutofit/>
          </a:bodyPr>
          <a:lstStyle/>
          <a:p>
            <a:pPr marL="57150" indent="0">
              <a:buNone/>
            </a:pPr>
            <a:r>
              <a:rPr lang="en-US" altLang="zh-TW" b="1" dirty="0">
                <a:solidFill>
                  <a:srgbClr val="FE8E23"/>
                </a:solidFill>
              </a:rPr>
              <a:t>Providing Services</a:t>
            </a:r>
          </a:p>
          <a:p>
            <a:pPr lvl="1"/>
            <a:r>
              <a:rPr lang="en-US" altLang="zh-TW" b="1" dirty="0">
                <a:solidFill>
                  <a:schemeClr val="accent2">
                    <a:lumMod val="75000"/>
                  </a:schemeClr>
                </a:solidFill>
              </a:rPr>
              <a:t>Sometimes services are rendered for cash; at other times they are rendered on credit, </a:t>
            </a:r>
            <a:r>
              <a:rPr lang="en-US" altLang="zh-TW" dirty="0"/>
              <a:t>and a receivable is established for collection at a later date. </a:t>
            </a:r>
          </a:p>
          <a:p>
            <a:pPr lvl="1"/>
            <a:r>
              <a:rPr lang="en-US" altLang="zh-TW" dirty="0"/>
              <a:t>Revenues indicate the source not only of cash but of other assets as well, all of which are received in exchange for the services provided. </a:t>
            </a:r>
          </a:p>
          <a:p>
            <a:pPr lvl="1"/>
            <a:r>
              <a:rPr lang="en-US" altLang="zh-TW" dirty="0"/>
              <a:t>Similarly, </a:t>
            </a:r>
            <a:r>
              <a:rPr lang="en-US" altLang="zh-TW" b="1" dirty="0">
                <a:solidFill>
                  <a:schemeClr val="accent2">
                    <a:lumMod val="75000"/>
                  </a:schemeClr>
                </a:solidFill>
              </a:rPr>
              <a:t>expenses may be “charged” with a cash payment to be made at a later date.</a:t>
            </a:r>
            <a:endParaRPr lang="zh-TW" altLang="en-US" b="1" dirty="0">
              <a:solidFill>
                <a:schemeClr val="accent2">
                  <a:lumMod val="75000"/>
                </a:schemeClr>
              </a:solidFill>
            </a:endParaRP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40</a:t>
            </a:fld>
            <a:endParaRPr lang="zh-TW" altLang="en-US"/>
          </a:p>
        </p:txBody>
      </p:sp>
      <p:sp>
        <p:nvSpPr>
          <p:cNvPr id="7" name="標題 6"/>
          <p:cNvSpPr>
            <a:spLocks noGrp="1"/>
          </p:cNvSpPr>
          <p:nvPr>
            <p:ph type="title"/>
          </p:nvPr>
        </p:nvSpPr>
        <p:spPr/>
        <p:txBody>
          <a:bodyPr/>
          <a:lstStyle/>
          <a:p>
            <a:r>
              <a:rPr lang="en-US" altLang="zh-TW" dirty="0"/>
              <a:t>Journal Entry Example</a:t>
            </a:r>
            <a:endParaRPr lang="zh-TW" altLang="en-US" dirty="0"/>
          </a:p>
        </p:txBody>
      </p:sp>
      <p:sp>
        <p:nvSpPr>
          <p:cNvPr id="8" name="文字方塊 7"/>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636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Example 6: Providing Services</a:t>
            </a:r>
          </a:p>
          <a:p>
            <a:pPr marL="0" indent="0">
              <a:buNone/>
            </a:pPr>
            <a:r>
              <a:rPr lang="en-US" altLang="zh-TW" dirty="0"/>
              <a:t>On July 9, 2017, you perform a lawn care service for </a:t>
            </a:r>
            <a:r>
              <a:rPr lang="en-US" altLang="zh-TW" dirty="0">
                <a:solidFill>
                  <a:srgbClr val="000000"/>
                </a:solidFill>
              </a:rPr>
              <a:t>€350. </a:t>
            </a:r>
            <a:r>
              <a:rPr lang="en-US" altLang="zh-TW" dirty="0"/>
              <a:t>A portion of your revenues is received immediately in cash (</a:t>
            </a:r>
            <a:r>
              <a:rPr lang="en-US" altLang="zh-TW" dirty="0">
                <a:solidFill>
                  <a:srgbClr val="000000"/>
                </a:solidFill>
              </a:rPr>
              <a:t>€270)</a:t>
            </a:r>
            <a:r>
              <a:rPr lang="en-US" altLang="zh-TW" dirty="0"/>
              <a:t>, while the balance becomes receivables.</a:t>
            </a:r>
            <a:endParaRPr lang="zh-TW" altLang="en-US" dirty="0"/>
          </a:p>
          <a:p>
            <a:pPr marL="0" indent="0">
              <a:buNone/>
            </a:pPr>
            <a:r>
              <a:rPr lang="en-US" altLang="zh-TW" dirty="0">
                <a:solidFill>
                  <a:srgbClr val="000000"/>
                </a:solidFill>
              </a:rPr>
              <a:t> </a:t>
            </a:r>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41</a:t>
            </a:fld>
            <a:endParaRPr lang="zh-TW" altLang="en-US"/>
          </a:p>
        </p:txBody>
      </p:sp>
      <p:sp>
        <p:nvSpPr>
          <p:cNvPr id="38914" name="標題 1"/>
          <p:cNvSpPr>
            <a:spLocks noGrp="1"/>
          </p:cNvSpPr>
          <p:nvPr>
            <p:ph type="title"/>
          </p:nvPr>
        </p:nvSpPr>
        <p:spPr/>
        <p:txBody>
          <a:bodyPr/>
          <a:lstStyle/>
          <a:p>
            <a:r>
              <a:rPr lang="en-US" altLang="zh-TW" dirty="0"/>
              <a:t>Journal Entry Example</a:t>
            </a:r>
            <a:endParaRPr lang="zh-TW" altLang="en-US" dirty="0"/>
          </a:p>
        </p:txBody>
      </p:sp>
      <p:sp>
        <p:nvSpPr>
          <p:cNvPr id="11" name="矩形 10"/>
          <p:cNvSpPr/>
          <p:nvPr/>
        </p:nvSpPr>
        <p:spPr>
          <a:xfrm>
            <a:off x="2555776" y="3284984"/>
            <a:ext cx="5766551" cy="1223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a:spLocks noChangeArrowheads="1"/>
          </p:cNvSpPr>
          <p:nvPr/>
        </p:nvSpPr>
        <p:spPr bwMode="auto">
          <a:xfrm>
            <a:off x="2555775" y="3324127"/>
            <a:ext cx="5766551" cy="1200329"/>
          </a:xfrm>
          <a:prstGeom prst="rect">
            <a:avLst/>
          </a:prstGeom>
          <a:noFill/>
          <a:ln w="317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TW" dirty="0"/>
              <a:t>The asset-cash account increases by €270, the asset-accounts receivable account increases by €80</a:t>
            </a:r>
          </a:p>
          <a:p>
            <a:r>
              <a:rPr lang="en-US" altLang="zh-TW" dirty="0"/>
              <a:t>and the revenue account increases by €350; in turn, equity increases by €350.</a:t>
            </a:r>
            <a:endParaRPr kumimoji="0" lang="zh-TW" altLang="en-US" dirty="0">
              <a:solidFill>
                <a:srgbClr val="000000"/>
              </a:solidFill>
            </a:endParaRPr>
          </a:p>
        </p:txBody>
      </p:sp>
      <p:sp>
        <p:nvSpPr>
          <p:cNvPr id="8" name="矩形 7"/>
          <p:cNvSpPr/>
          <p:nvPr/>
        </p:nvSpPr>
        <p:spPr>
          <a:xfrm>
            <a:off x="995676" y="4660095"/>
            <a:ext cx="1447800" cy="1469784"/>
          </a:xfrm>
          <a:prstGeom prst="rect">
            <a:avLst/>
          </a:prstGeom>
          <a:solidFill>
            <a:srgbClr val="A8C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latin typeface="Arial" panose="020B0604020202020204" pitchFamily="34" charset="0"/>
                <a:cs typeface="Arial" panose="020B0604020202020204" pitchFamily="34" charset="0"/>
              </a:rPr>
              <a:t>Journal entry</a:t>
            </a:r>
            <a:endParaRPr lang="zh-TW" altLang="en-US" dirty="0">
              <a:solidFill>
                <a:schemeClr val="tx1"/>
              </a:solidFill>
              <a:latin typeface="Arial" panose="020B0604020202020204" pitchFamily="34" charset="0"/>
              <a:cs typeface="Arial" panose="020B0604020202020204"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1773385164"/>
              </p:ext>
            </p:extLst>
          </p:nvPr>
        </p:nvGraphicFramePr>
        <p:xfrm>
          <a:off x="2571313" y="4646737"/>
          <a:ext cx="5727314" cy="1485900"/>
        </p:xfrm>
        <a:graphic>
          <a:graphicData uri="http://schemas.openxmlformats.org/drawingml/2006/table">
            <a:tbl>
              <a:tblPr/>
              <a:tblGrid>
                <a:gridCol w="1011625">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3038373">
                  <a:extLst>
                    <a:ext uri="{9D8B030D-6E8A-4147-A177-3AD203B41FA5}">
                      <a16:colId xmlns:a16="http://schemas.microsoft.com/office/drawing/2014/main" val="20002"/>
                    </a:ext>
                  </a:extLst>
                </a:gridCol>
                <a:gridCol w="780238">
                  <a:extLst>
                    <a:ext uri="{9D8B030D-6E8A-4147-A177-3AD203B41FA5}">
                      <a16:colId xmlns:a16="http://schemas.microsoft.com/office/drawing/2014/main" val="20003"/>
                    </a:ext>
                  </a:extLst>
                </a:gridCol>
                <a:gridCol w="780238">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kern="1200" cap="none" normalizeH="0" baseline="0" dirty="0">
                          <a:ln>
                            <a:noFill/>
                          </a:ln>
                          <a:solidFill>
                            <a:srgbClr val="000000"/>
                          </a:solidFill>
                          <a:effectLst/>
                          <a:latin typeface="Arial" charset="0"/>
                          <a:ea typeface="新細明體" charset="-120"/>
                          <a:cs typeface="+mn-cs"/>
                        </a:rPr>
                        <a:t>    </a:t>
                      </a: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2"/>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i="1" dirty="0">
                          <a:solidFill>
                            <a:srgbClr val="000000"/>
                          </a:solidFill>
                          <a:latin typeface="Arial" panose="020B0604020202020204" pitchFamily="34" charset="0"/>
                          <a:cs typeface="Arial" panose="020B0604020202020204" pitchFamily="34" charset="0"/>
                        </a:rPr>
                        <a:t>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17" name="矩形 16"/>
          <p:cNvSpPr/>
          <p:nvPr/>
        </p:nvSpPr>
        <p:spPr>
          <a:xfrm>
            <a:off x="2571315" y="4664249"/>
            <a:ext cx="787395" cy="369332"/>
          </a:xfrm>
          <a:prstGeom prst="rect">
            <a:avLst/>
          </a:prstGeom>
        </p:spPr>
        <p:txBody>
          <a:bodyPr wrap="none">
            <a:spAutoFit/>
          </a:bodyPr>
          <a:lstStyle/>
          <a:p>
            <a:pPr lvl="0"/>
            <a:r>
              <a:rPr kumimoji="0" lang="en-US" altLang="zh-TW" dirty="0">
                <a:solidFill>
                  <a:srgbClr val="000000"/>
                </a:solidFill>
                <a:latin typeface="Arial" charset="0"/>
              </a:rPr>
              <a:t>July 9</a:t>
            </a:r>
            <a:endParaRPr kumimoji="0" lang="zh-TW" altLang="en-US" dirty="0">
              <a:solidFill>
                <a:srgbClr val="000000"/>
              </a:solidFill>
              <a:latin typeface="Arial" charset="0"/>
            </a:endParaRPr>
          </a:p>
        </p:txBody>
      </p:sp>
      <p:sp>
        <p:nvSpPr>
          <p:cNvPr id="18" name="矩形 17"/>
          <p:cNvSpPr/>
          <p:nvPr/>
        </p:nvSpPr>
        <p:spPr>
          <a:xfrm>
            <a:off x="3593475" y="5021115"/>
            <a:ext cx="2339102"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Accounts Receivable</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19" name="矩形 18"/>
          <p:cNvSpPr/>
          <p:nvPr/>
        </p:nvSpPr>
        <p:spPr>
          <a:xfrm>
            <a:off x="3849154" y="5366817"/>
            <a:ext cx="2287806" cy="369332"/>
          </a:xfrm>
          <a:prstGeom prst="rect">
            <a:avLst/>
          </a:prstGeom>
        </p:spPr>
        <p:txBody>
          <a:bodyPr wrap="none">
            <a:spAutoFit/>
          </a:bodyPr>
          <a:lstStyle/>
          <a:p>
            <a:r>
              <a:rPr kumimoji="0" lang="en-US" altLang="zh-TW" dirty="0">
                <a:solidFill>
                  <a:srgbClr val="000000"/>
                </a:solidFill>
                <a:latin typeface="Arial" panose="020B0604020202020204" pitchFamily="34" charset="0"/>
                <a:cs typeface="Arial" panose="020B0604020202020204" pitchFamily="34" charset="0"/>
              </a:rPr>
              <a:t>Lawn Care Revenue</a:t>
            </a:r>
          </a:p>
        </p:txBody>
      </p:sp>
      <p:sp>
        <p:nvSpPr>
          <p:cNvPr id="20" name="矩形 19"/>
          <p:cNvSpPr/>
          <p:nvPr/>
        </p:nvSpPr>
        <p:spPr>
          <a:xfrm>
            <a:off x="6954175" y="4660095"/>
            <a:ext cx="569387" cy="369332"/>
          </a:xfrm>
          <a:prstGeom prst="rect">
            <a:avLst/>
          </a:prstGeom>
        </p:spPr>
        <p:txBody>
          <a:bodyPr wrap="none">
            <a:spAutoFit/>
          </a:bodyPr>
          <a:lstStyle/>
          <a:p>
            <a:pPr lvl="0" algn="r"/>
            <a:r>
              <a:rPr kumimoji="0" lang="en-US" altLang="zh-TW">
                <a:solidFill>
                  <a:srgbClr val="000000"/>
                </a:solidFill>
                <a:latin typeface="Arial" charset="0"/>
              </a:rPr>
              <a:t>270</a:t>
            </a:r>
            <a:endParaRPr kumimoji="0" lang="zh-TW" altLang="en-US" dirty="0">
              <a:solidFill>
                <a:srgbClr val="000000"/>
              </a:solidFill>
              <a:latin typeface="Arial" charset="0"/>
            </a:endParaRPr>
          </a:p>
        </p:txBody>
      </p:sp>
      <p:sp>
        <p:nvSpPr>
          <p:cNvPr id="21" name="矩形 20"/>
          <p:cNvSpPr/>
          <p:nvPr/>
        </p:nvSpPr>
        <p:spPr>
          <a:xfrm>
            <a:off x="7752940" y="5407233"/>
            <a:ext cx="569387" cy="369332"/>
          </a:xfrm>
          <a:prstGeom prst="rect">
            <a:avLst/>
          </a:prstGeom>
        </p:spPr>
        <p:txBody>
          <a:bodyPr wrap="none">
            <a:spAutoFit/>
          </a:bodyPr>
          <a:lstStyle/>
          <a:p>
            <a:pPr lvl="0" algn="r"/>
            <a:r>
              <a:rPr kumimoji="0" lang="en-US" altLang="zh-TW" dirty="0">
                <a:solidFill>
                  <a:srgbClr val="000000"/>
                </a:solidFill>
                <a:latin typeface="Arial" charset="0"/>
              </a:rPr>
              <a:t>350</a:t>
            </a:r>
            <a:endParaRPr kumimoji="0" lang="zh-TW" altLang="en-US" dirty="0">
              <a:solidFill>
                <a:srgbClr val="000000"/>
              </a:solidFill>
              <a:latin typeface="Arial" charset="0"/>
            </a:endParaRPr>
          </a:p>
        </p:txBody>
      </p:sp>
      <p:sp>
        <p:nvSpPr>
          <p:cNvPr id="23" name="矩形 22"/>
          <p:cNvSpPr/>
          <p:nvPr/>
        </p:nvSpPr>
        <p:spPr>
          <a:xfrm>
            <a:off x="4011473" y="5816387"/>
            <a:ext cx="4230217" cy="307777"/>
          </a:xfrm>
          <a:prstGeom prst="rect">
            <a:avLst/>
          </a:prstGeom>
        </p:spPr>
        <p:txBody>
          <a:bodyPr wrap="square">
            <a:spAutoFit/>
          </a:bodyPr>
          <a:lstStyle/>
          <a:p>
            <a:pPr eaLnBrk="0" hangingPunct="0"/>
            <a:r>
              <a:rPr kumimoji="0" lang="en-US" altLang="zh-TW" sz="1400" i="1" dirty="0">
                <a:solidFill>
                  <a:srgbClr val="000000"/>
                </a:solidFill>
                <a:latin typeface="Arial" panose="020B0604020202020204" pitchFamily="34" charset="0"/>
                <a:cs typeface="Arial" panose="020B0604020202020204" pitchFamily="34" charset="0"/>
              </a:rPr>
              <a:t>To record revenue for lawn care services.</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3592615" y="4660534"/>
            <a:ext cx="723275"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Cash</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4" name="矩形 23"/>
          <p:cNvSpPr/>
          <p:nvPr/>
        </p:nvSpPr>
        <p:spPr>
          <a:xfrm>
            <a:off x="7082416" y="5008965"/>
            <a:ext cx="441146" cy="369332"/>
          </a:xfrm>
          <a:prstGeom prst="rect">
            <a:avLst/>
          </a:prstGeom>
        </p:spPr>
        <p:txBody>
          <a:bodyPr wrap="none">
            <a:spAutoFit/>
          </a:bodyPr>
          <a:lstStyle/>
          <a:p>
            <a:pPr lvl="0" algn="r"/>
            <a:r>
              <a:rPr kumimoji="0" lang="en-US" altLang="zh-TW" dirty="0">
                <a:solidFill>
                  <a:srgbClr val="000000"/>
                </a:solidFill>
                <a:latin typeface="Arial" charset="0"/>
              </a:rPr>
              <a:t>80</a:t>
            </a:r>
            <a:endParaRPr kumimoji="0" lang="zh-TW" altLang="en-US" dirty="0">
              <a:solidFill>
                <a:srgbClr val="000000"/>
              </a:solidFill>
              <a:latin typeface="Arial" charset="0"/>
            </a:endParaRPr>
          </a:p>
        </p:txBody>
      </p:sp>
      <p:sp>
        <p:nvSpPr>
          <p:cNvPr id="25" name="矩形 24"/>
          <p:cNvSpPr/>
          <p:nvPr/>
        </p:nvSpPr>
        <p:spPr>
          <a:xfrm>
            <a:off x="988679" y="3284984"/>
            <a:ext cx="1447800" cy="1226482"/>
          </a:xfrm>
          <a:prstGeom prst="rect">
            <a:avLst/>
          </a:prstGeom>
          <a:solidFill>
            <a:srgbClr val="E6E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5"/>
          <p:cNvSpPr txBox="1">
            <a:spLocks noChangeArrowheads="1"/>
          </p:cNvSpPr>
          <p:nvPr/>
        </p:nvSpPr>
        <p:spPr bwMode="auto">
          <a:xfrm>
            <a:off x="988679" y="3663357"/>
            <a:ext cx="1447800" cy="646331"/>
          </a:xfrm>
          <a:prstGeom prst="rect">
            <a:avLst/>
          </a:prstGeom>
          <a:noFill/>
          <a:ln w="3175">
            <a:no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Transaction effect</a:t>
            </a:r>
          </a:p>
        </p:txBody>
      </p:sp>
      <p:sp>
        <p:nvSpPr>
          <p:cNvPr id="27" name="文字方塊 2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36654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P spid="19" grpId="0"/>
      <p:bldP spid="20" grpId="0"/>
      <p:bldP spid="21" grpId="0"/>
      <p:bldP spid="23" grpId="0"/>
      <p:bldP spid="22" grpId="0"/>
      <p:bldP spid="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內容版面配置區 2"/>
          <p:cNvSpPr>
            <a:spLocks noGrp="1"/>
          </p:cNvSpPr>
          <p:nvPr>
            <p:ph idx="1"/>
          </p:nvPr>
        </p:nvSpPr>
        <p:spPr/>
        <p:txBody>
          <a:bodyPr>
            <a:normAutofit/>
          </a:bodyPr>
          <a:lstStyle/>
          <a:p>
            <a:pPr marL="0" indent="0">
              <a:buNone/>
            </a:pPr>
            <a:r>
              <a:rPr lang="en-US" altLang="zh-TW" b="1" dirty="0">
                <a:solidFill>
                  <a:srgbClr val="FE8E23"/>
                </a:solidFill>
              </a:rPr>
              <a:t>Example 6: Providing Services</a:t>
            </a:r>
          </a:p>
          <a:p>
            <a:pPr lvl="1" indent="-342900"/>
            <a:r>
              <a:rPr lang="en-US" altLang="zh-TW" b="1" dirty="0">
                <a:solidFill>
                  <a:schemeClr val="accent2">
                    <a:lumMod val="75000"/>
                  </a:schemeClr>
                </a:solidFill>
              </a:rPr>
              <a:t>Compound journal entry</a:t>
            </a:r>
            <a:r>
              <a:rPr lang="en-US" altLang="zh-TW" b="1" dirty="0">
                <a:solidFill>
                  <a:schemeClr val="accent2">
                    <a:lumMod val="75000"/>
                  </a:schemeClr>
                </a:solidFill>
                <a:latin typeface="微軟正黑體" panose="020B0604030504040204" pitchFamily="34" charset="-120"/>
                <a:ea typeface="微軟正黑體" panose="020B0604030504040204" pitchFamily="34" charset="-120"/>
              </a:rPr>
              <a:t>: </a:t>
            </a:r>
            <a:r>
              <a:rPr lang="en-US" altLang="zh-TW" dirty="0"/>
              <a:t>The type of entry which more than two accounts can be involved in recording a transaction of entry.</a:t>
            </a:r>
          </a:p>
          <a:p>
            <a:pPr lvl="1"/>
            <a:r>
              <a:rPr lang="en-US" altLang="zh-TW" dirty="0">
                <a:ea typeface="新細明體" charset="-120"/>
              </a:rPr>
              <a:t>“Revenue” is not an asset.</a:t>
            </a: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42</a:t>
            </a:fld>
            <a:endParaRPr lang="zh-TW" altLang="en-US"/>
          </a:p>
        </p:txBody>
      </p:sp>
      <p:sp>
        <p:nvSpPr>
          <p:cNvPr id="2" name="標題 1"/>
          <p:cNvSpPr>
            <a:spLocks noGrp="1"/>
          </p:cNvSpPr>
          <p:nvPr>
            <p:ph type="title"/>
          </p:nvPr>
        </p:nvSpPr>
        <p:spPr/>
        <p:txBody>
          <a:bodyPr/>
          <a:lstStyle/>
          <a:p>
            <a:r>
              <a:rPr lang="en-US" altLang="zh-TW"/>
              <a:t>Journal Entry Example</a:t>
            </a:r>
            <a:endParaRPr lang="zh-TW" altLang="en-US" dirty="0"/>
          </a:p>
        </p:txBody>
      </p:sp>
      <p:sp>
        <p:nvSpPr>
          <p:cNvPr id="9" name="文字方塊 8"/>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6" name="橢圓 5"/>
          <p:cNvSpPr/>
          <p:nvPr/>
        </p:nvSpPr>
        <p:spPr>
          <a:xfrm>
            <a:off x="6715177" y="4301544"/>
            <a:ext cx="1385634" cy="132532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Arial" panose="020B0604020202020204" pitchFamily="34" charset="0"/>
                <a:cs typeface="Arial" panose="020B0604020202020204" pitchFamily="34" charset="0"/>
              </a:rPr>
              <a:t>Assets</a:t>
            </a:r>
            <a:endParaRPr lang="zh-TW" altLang="en-US" dirty="0">
              <a:latin typeface="Arial" panose="020B0604020202020204" pitchFamily="34" charset="0"/>
              <a:cs typeface="Arial" panose="020B0604020202020204" pitchFamily="34" charset="0"/>
            </a:endParaRPr>
          </a:p>
        </p:txBody>
      </p:sp>
      <p:sp>
        <p:nvSpPr>
          <p:cNvPr id="3" name="矩形 2"/>
          <p:cNvSpPr/>
          <p:nvPr/>
        </p:nvSpPr>
        <p:spPr>
          <a:xfrm>
            <a:off x="1121256" y="4133905"/>
            <a:ext cx="1468672" cy="461665"/>
          </a:xfrm>
          <a:prstGeom prst="rect">
            <a:avLst/>
          </a:prstGeom>
        </p:spPr>
        <p:txBody>
          <a:bodyPr wrap="none">
            <a:spAutoFit/>
          </a:bodyPr>
          <a:lstStyle/>
          <a:p>
            <a:r>
              <a:rPr lang="en-US" altLang="zh-TW" sz="2400" b="1" dirty="0">
                <a:solidFill>
                  <a:schemeClr val="accent2">
                    <a:lumMod val="75000"/>
                  </a:schemeClr>
                </a:solidFill>
                <a:latin typeface="Arial" panose="020B0604020202020204" pitchFamily="34" charset="0"/>
                <a:ea typeface="新細明體" charset="-120"/>
                <a:cs typeface="Arial" panose="020B0604020202020204" pitchFamily="34" charset="0"/>
              </a:rPr>
              <a:t>Revenue</a:t>
            </a:r>
            <a:endParaRPr lang="zh-TW" altLang="en-US" sz="2400" dirty="0">
              <a:latin typeface="Arial" panose="020B0604020202020204" pitchFamily="34" charset="0"/>
              <a:cs typeface="Arial" panose="020B0604020202020204" pitchFamily="34" charset="0"/>
            </a:endParaRPr>
          </a:p>
        </p:txBody>
      </p:sp>
      <p:sp>
        <p:nvSpPr>
          <p:cNvPr id="11" name="矩形 10"/>
          <p:cNvSpPr/>
          <p:nvPr/>
        </p:nvSpPr>
        <p:spPr>
          <a:xfrm>
            <a:off x="456010" y="4751220"/>
            <a:ext cx="2133918" cy="461665"/>
          </a:xfrm>
          <a:prstGeom prst="rect">
            <a:avLst/>
          </a:prstGeom>
        </p:spPr>
        <p:txBody>
          <a:bodyPr wrap="none">
            <a:spAutoFit/>
          </a:bodyPr>
          <a:lstStyle/>
          <a:p>
            <a:r>
              <a:rPr lang="en-US" altLang="zh-TW" sz="2400" b="1" dirty="0">
                <a:solidFill>
                  <a:schemeClr val="accent2">
                    <a:lumMod val="75000"/>
                  </a:schemeClr>
                </a:solidFill>
                <a:latin typeface="Arial" panose="020B0604020202020204" pitchFamily="34" charset="0"/>
                <a:ea typeface="新細明體" charset="-120"/>
                <a:cs typeface="Arial" panose="020B0604020202020204" pitchFamily="34" charset="0"/>
              </a:rPr>
              <a:t>Capital Stock</a:t>
            </a:r>
            <a:endParaRPr lang="zh-TW" altLang="en-US" sz="2400" dirty="0">
              <a:latin typeface="Arial" panose="020B0604020202020204" pitchFamily="34" charset="0"/>
              <a:cs typeface="Arial" panose="020B0604020202020204" pitchFamily="34" charset="0"/>
            </a:endParaRPr>
          </a:p>
        </p:txBody>
      </p:sp>
      <p:sp>
        <p:nvSpPr>
          <p:cNvPr id="12" name="矩形 11"/>
          <p:cNvSpPr/>
          <p:nvPr/>
        </p:nvSpPr>
        <p:spPr>
          <a:xfrm>
            <a:off x="1244688" y="5368535"/>
            <a:ext cx="1345240" cy="461665"/>
          </a:xfrm>
          <a:prstGeom prst="rect">
            <a:avLst/>
          </a:prstGeom>
        </p:spPr>
        <p:txBody>
          <a:bodyPr wrap="none">
            <a:spAutoFit/>
          </a:bodyPr>
          <a:lstStyle/>
          <a:p>
            <a:r>
              <a:rPr lang="en-US" altLang="zh-TW" sz="2400" b="1" dirty="0">
                <a:solidFill>
                  <a:schemeClr val="accent2">
                    <a:lumMod val="75000"/>
                  </a:schemeClr>
                </a:solidFill>
                <a:latin typeface="Arial" panose="020B0604020202020204" pitchFamily="34" charset="0"/>
                <a:ea typeface="新細明體" charset="-120"/>
                <a:cs typeface="Arial" panose="020B0604020202020204" pitchFamily="34" charset="0"/>
              </a:rPr>
              <a:t>Liability</a:t>
            </a:r>
            <a:endParaRPr lang="zh-TW" altLang="en-US" sz="2400" dirty="0">
              <a:latin typeface="Arial" panose="020B0604020202020204" pitchFamily="34" charset="0"/>
              <a:cs typeface="Arial" panose="020B0604020202020204" pitchFamily="34" charset="0"/>
            </a:endParaRPr>
          </a:p>
        </p:txBody>
      </p:sp>
      <p:sp>
        <p:nvSpPr>
          <p:cNvPr id="13" name="向右箭號 12"/>
          <p:cNvSpPr/>
          <p:nvPr/>
        </p:nvSpPr>
        <p:spPr>
          <a:xfrm>
            <a:off x="2747759" y="4875179"/>
            <a:ext cx="3809587" cy="375462"/>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515626" y="4543603"/>
            <a:ext cx="4095816" cy="369332"/>
          </a:xfrm>
          <a:prstGeom prst="rect">
            <a:avLst/>
          </a:prstGeom>
        </p:spPr>
        <p:txBody>
          <a:bodyPr wrap="square">
            <a:spAutoFit/>
          </a:bodyPr>
          <a:lstStyle/>
          <a:p>
            <a:r>
              <a:rPr lang="en-US" altLang="zh-TW" dirty="0">
                <a:latin typeface="Arial" panose="020B0604020202020204" pitchFamily="34" charset="0"/>
                <a:cs typeface="Arial" panose="020B0604020202020204" pitchFamily="34" charset="0"/>
              </a:rPr>
              <a:t>The label given to the source of assets</a:t>
            </a:r>
            <a:endParaRPr lang="zh-TW"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01178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11" grpId="0"/>
      <p:bldP spid="12" grpId="0"/>
      <p:bldP spid="13" grpId="0" animBg="1"/>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內容版面配置區 2"/>
          <p:cNvSpPr>
            <a:spLocks noGrp="1"/>
          </p:cNvSpPr>
          <p:nvPr>
            <p:ph idx="1"/>
          </p:nvPr>
        </p:nvSpPr>
        <p:spPr/>
        <p:txBody>
          <a:bodyPr/>
          <a:lstStyle/>
          <a:p>
            <a:pPr marL="0" indent="0">
              <a:buNone/>
            </a:pPr>
            <a:r>
              <a:rPr lang="en-US" altLang="zh-TW" b="1" dirty="0">
                <a:solidFill>
                  <a:srgbClr val="FE8E23"/>
                </a:solidFill>
              </a:rPr>
              <a:t>Example 6: Providing Services</a:t>
            </a:r>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43</a:t>
            </a:fld>
            <a:endParaRPr lang="zh-TW" altLang="en-US"/>
          </a:p>
        </p:txBody>
      </p:sp>
      <p:sp>
        <p:nvSpPr>
          <p:cNvPr id="2" name="標題 1"/>
          <p:cNvSpPr>
            <a:spLocks noGrp="1"/>
          </p:cNvSpPr>
          <p:nvPr>
            <p:ph type="title"/>
          </p:nvPr>
        </p:nvSpPr>
        <p:spPr/>
        <p:txBody>
          <a:bodyPr/>
          <a:lstStyle/>
          <a:p>
            <a:r>
              <a:rPr lang="en-US" altLang="zh-TW" dirty="0"/>
              <a:t>Journal Entry Example</a:t>
            </a:r>
            <a:endParaRPr lang="zh-TW" altLang="en-US" dirty="0"/>
          </a:p>
        </p:txBody>
      </p:sp>
      <p:sp>
        <p:nvSpPr>
          <p:cNvPr id="27" name="文字方塊 26"/>
          <p:cNvSpPr txBox="1"/>
          <p:nvPr/>
        </p:nvSpPr>
        <p:spPr>
          <a:xfrm>
            <a:off x="8408184" y="66596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rotWithShape="1">
          <a:blip r:embed="rId2"/>
          <a:srcRect b="24596"/>
          <a:stretch/>
        </p:blipFill>
        <p:spPr>
          <a:xfrm>
            <a:off x="194370" y="2180327"/>
            <a:ext cx="8813104" cy="1375673"/>
          </a:xfrm>
          <a:prstGeom prst="rect">
            <a:avLst/>
          </a:prstGeom>
        </p:spPr>
      </p:pic>
      <p:pic>
        <p:nvPicPr>
          <p:cNvPr id="29" name="圖片 28"/>
          <p:cNvPicPr>
            <a:picLocks noChangeAspect="1"/>
          </p:cNvPicPr>
          <p:nvPr/>
        </p:nvPicPr>
        <p:blipFill rotWithShape="1">
          <a:blip r:embed="rId2"/>
          <a:srcRect t="74476"/>
          <a:stretch/>
        </p:blipFill>
        <p:spPr>
          <a:xfrm>
            <a:off x="194370" y="3539067"/>
            <a:ext cx="8813104" cy="465666"/>
          </a:xfrm>
          <a:prstGeom prst="rect">
            <a:avLst/>
          </a:prstGeom>
        </p:spPr>
      </p:pic>
    </p:spTree>
    <p:extLst>
      <p:ext uri="{BB962C8B-B14F-4D97-AF65-F5344CB8AC3E}">
        <p14:creationId xmlns:p14="http://schemas.microsoft.com/office/powerpoint/2010/main" val="12170117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sz="2200" b="1" dirty="0">
                <a:solidFill>
                  <a:srgbClr val="FE8E23"/>
                </a:solidFill>
              </a:rPr>
              <a:t>Example 7: </a:t>
            </a:r>
            <a:r>
              <a:rPr lang="en-US" altLang="zh-TW" sz="2200" b="1" dirty="0">
                <a:solidFill>
                  <a:srgbClr val="FE8E23"/>
                </a:solidFill>
                <a:ea typeface="新細明體" charset="-120"/>
              </a:rPr>
              <a:t>Incurring Expenses</a:t>
            </a:r>
          </a:p>
          <a:p>
            <a:pPr marL="0" indent="0">
              <a:buNone/>
            </a:pPr>
            <a:r>
              <a:rPr lang="en-US" altLang="zh-TW" dirty="0">
                <a:ea typeface="新細明體" charset="-120"/>
              </a:rPr>
              <a:t>Expenses include gas (</a:t>
            </a:r>
            <a:r>
              <a:rPr lang="en-US" altLang="zh-TW" dirty="0">
                <a:solidFill>
                  <a:srgbClr val="000000"/>
                </a:solidFill>
              </a:rPr>
              <a:t>€50)</a:t>
            </a:r>
            <a:r>
              <a:rPr lang="en-US" altLang="zh-TW" dirty="0">
                <a:ea typeface="新細明體" charset="-120"/>
              </a:rPr>
              <a:t> for the lawnmower and the truck on July 18, 2017 and the wages (</a:t>
            </a:r>
            <a:r>
              <a:rPr lang="en-US" altLang="zh-TW" dirty="0">
                <a:solidFill>
                  <a:srgbClr val="000000"/>
                </a:solidFill>
              </a:rPr>
              <a:t>€60)</a:t>
            </a:r>
            <a:r>
              <a:rPr lang="en-US" altLang="zh-TW" dirty="0">
                <a:ea typeface="新細明體" charset="-120"/>
              </a:rPr>
              <a:t> you agreed to pay your little brother for working for you on July 23, 2017.</a:t>
            </a:r>
            <a:endParaRPr lang="zh-TW" altLang="en-US" dirty="0">
              <a:ea typeface="新細明體" charset="-120"/>
            </a:endParaRPr>
          </a:p>
          <a:p>
            <a:pPr marL="0" indent="0">
              <a:buNone/>
            </a:pPr>
            <a:r>
              <a:rPr lang="en-US" altLang="zh-TW" dirty="0">
                <a:solidFill>
                  <a:srgbClr val="000000"/>
                </a:solidFill>
              </a:rPr>
              <a:t> </a:t>
            </a:r>
            <a:endParaRPr lang="en-US" altLang="zh-TW" dirty="0"/>
          </a:p>
          <a:p>
            <a:endParaRPr lang="en-US" altLang="zh-TW" dirty="0"/>
          </a:p>
          <a:p>
            <a:endParaRPr lang="en-US" altLang="zh-TW" dirty="0"/>
          </a:p>
          <a:p>
            <a:endParaRPr lang="en-US" altLang="zh-TW" dirty="0"/>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44</a:t>
            </a:fld>
            <a:endParaRPr lang="zh-TW" altLang="en-US"/>
          </a:p>
        </p:txBody>
      </p:sp>
      <p:sp>
        <p:nvSpPr>
          <p:cNvPr id="38914" name="標題 1"/>
          <p:cNvSpPr>
            <a:spLocks noGrp="1"/>
          </p:cNvSpPr>
          <p:nvPr>
            <p:ph type="title"/>
          </p:nvPr>
        </p:nvSpPr>
        <p:spPr/>
        <p:txBody>
          <a:bodyPr/>
          <a:lstStyle/>
          <a:p>
            <a:r>
              <a:rPr lang="en-US" altLang="zh-TW" dirty="0"/>
              <a:t>Journal Entry Example</a:t>
            </a:r>
            <a:endParaRPr lang="zh-TW" altLang="en-US" dirty="0"/>
          </a:p>
        </p:txBody>
      </p:sp>
      <p:sp>
        <p:nvSpPr>
          <p:cNvPr id="4" name="矩形 3"/>
          <p:cNvSpPr/>
          <p:nvPr/>
        </p:nvSpPr>
        <p:spPr>
          <a:xfrm>
            <a:off x="835256" y="4204770"/>
            <a:ext cx="1447800" cy="2188661"/>
          </a:xfrm>
          <a:prstGeom prst="rect">
            <a:avLst/>
          </a:prstGeom>
          <a:solidFill>
            <a:srgbClr val="A8C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844589" y="3213282"/>
            <a:ext cx="1447800" cy="898645"/>
          </a:xfrm>
          <a:prstGeom prst="rect">
            <a:avLst/>
          </a:prstGeom>
          <a:solidFill>
            <a:srgbClr val="E6E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404689" y="3205662"/>
            <a:ext cx="5766551" cy="90626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917" name="文字方塊 5"/>
          <p:cNvSpPr txBox="1">
            <a:spLocks noChangeArrowheads="1"/>
          </p:cNvSpPr>
          <p:nvPr/>
        </p:nvSpPr>
        <p:spPr bwMode="auto">
          <a:xfrm>
            <a:off x="843096" y="3387466"/>
            <a:ext cx="1447800" cy="646331"/>
          </a:xfrm>
          <a:prstGeom prst="rect">
            <a:avLst/>
          </a:prstGeom>
          <a:noFill/>
          <a:ln w="3175">
            <a:no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Transaction effect</a:t>
            </a:r>
          </a:p>
        </p:txBody>
      </p:sp>
      <p:sp>
        <p:nvSpPr>
          <p:cNvPr id="7" name="文字方塊 6"/>
          <p:cNvSpPr txBox="1">
            <a:spLocks noChangeArrowheads="1"/>
          </p:cNvSpPr>
          <p:nvPr/>
        </p:nvSpPr>
        <p:spPr bwMode="auto">
          <a:xfrm>
            <a:off x="2403196" y="3262384"/>
            <a:ext cx="5688630" cy="830997"/>
          </a:xfrm>
          <a:prstGeom prst="rect">
            <a:avLst/>
          </a:prstGeom>
          <a:noFill/>
          <a:ln w="317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TW" sz="1600" dirty="0"/>
              <a:t>The gasoline expenses (wages expenses) account increases by €50 (€60); in turn, equity decreases by €50 (€60); and the asset-cash account decreases by €50 (€60).</a:t>
            </a:r>
            <a:endParaRPr kumimoji="0" lang="zh-TW" altLang="en-US" sz="1600" dirty="0">
              <a:solidFill>
                <a:srgbClr val="000000"/>
              </a:solidFill>
            </a:endParaRPr>
          </a:p>
        </p:txBody>
      </p:sp>
      <p:sp>
        <p:nvSpPr>
          <p:cNvPr id="8" name="矩形 7"/>
          <p:cNvSpPr/>
          <p:nvPr/>
        </p:nvSpPr>
        <p:spPr>
          <a:xfrm>
            <a:off x="807879" y="4910774"/>
            <a:ext cx="1447800" cy="635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latin typeface="Arial" panose="020B0604020202020204" pitchFamily="34" charset="0"/>
                <a:cs typeface="Arial" panose="020B0604020202020204" pitchFamily="34" charset="0"/>
              </a:rPr>
              <a:t>Journal entry</a:t>
            </a:r>
            <a:endParaRPr lang="zh-TW" altLang="en-US" dirty="0">
              <a:solidFill>
                <a:schemeClr val="tx1"/>
              </a:solidFill>
              <a:latin typeface="Arial" panose="020B0604020202020204" pitchFamily="34" charset="0"/>
              <a:cs typeface="Arial" panose="020B0604020202020204"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3578622944"/>
              </p:ext>
            </p:extLst>
          </p:nvPr>
        </p:nvGraphicFramePr>
        <p:xfrm>
          <a:off x="2403196" y="4191413"/>
          <a:ext cx="5727314" cy="2228850"/>
        </p:xfrm>
        <a:graphic>
          <a:graphicData uri="http://schemas.openxmlformats.org/drawingml/2006/table">
            <a:tbl>
              <a:tblPr/>
              <a:tblGrid>
                <a:gridCol w="1011625">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3038373">
                  <a:extLst>
                    <a:ext uri="{9D8B030D-6E8A-4147-A177-3AD203B41FA5}">
                      <a16:colId xmlns:a16="http://schemas.microsoft.com/office/drawing/2014/main" val="20002"/>
                    </a:ext>
                  </a:extLst>
                </a:gridCol>
                <a:gridCol w="780238">
                  <a:extLst>
                    <a:ext uri="{9D8B030D-6E8A-4147-A177-3AD203B41FA5}">
                      <a16:colId xmlns:a16="http://schemas.microsoft.com/office/drawing/2014/main" val="20003"/>
                    </a:ext>
                  </a:extLst>
                </a:gridCol>
                <a:gridCol w="780238">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dirty="0"/>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1C1"/>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1C1"/>
                    </a:solidFill>
                  </a:tcPr>
                </a:tc>
                <a:tc hMerge="1">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4"/>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i="1" dirty="0">
                          <a:solidFill>
                            <a:srgbClr val="000000"/>
                          </a:solidFill>
                          <a:latin typeface="Arial" panose="020B0604020202020204" pitchFamily="34" charset="0"/>
                          <a:cs typeface="Arial" panose="020B0604020202020204" pitchFamily="34" charset="0"/>
                        </a:rPr>
                        <a:t>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5"/>
                  </a:ext>
                </a:extLst>
              </a:tr>
            </a:tbl>
          </a:graphicData>
        </a:graphic>
      </p:graphicFrame>
      <p:sp>
        <p:nvSpPr>
          <p:cNvPr id="17" name="矩形 16"/>
          <p:cNvSpPr/>
          <p:nvPr/>
        </p:nvSpPr>
        <p:spPr>
          <a:xfrm>
            <a:off x="2403198" y="4208925"/>
            <a:ext cx="915635" cy="369332"/>
          </a:xfrm>
          <a:prstGeom prst="rect">
            <a:avLst/>
          </a:prstGeom>
        </p:spPr>
        <p:txBody>
          <a:bodyPr wrap="none">
            <a:spAutoFit/>
          </a:bodyPr>
          <a:lstStyle/>
          <a:p>
            <a:pPr lvl="0"/>
            <a:r>
              <a:rPr kumimoji="0" lang="en-US" altLang="zh-TW" dirty="0">
                <a:solidFill>
                  <a:srgbClr val="000000"/>
                </a:solidFill>
                <a:latin typeface="Arial" charset="0"/>
              </a:rPr>
              <a:t>July 18</a:t>
            </a:r>
            <a:endParaRPr kumimoji="0" lang="zh-TW" altLang="en-US" dirty="0">
              <a:solidFill>
                <a:srgbClr val="000000"/>
              </a:solidFill>
              <a:latin typeface="Arial" charset="0"/>
            </a:endParaRPr>
          </a:p>
        </p:txBody>
      </p:sp>
      <p:sp>
        <p:nvSpPr>
          <p:cNvPr id="18" name="矩形 17"/>
          <p:cNvSpPr/>
          <p:nvPr/>
        </p:nvSpPr>
        <p:spPr>
          <a:xfrm>
            <a:off x="3681037" y="4582577"/>
            <a:ext cx="723275"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Cash</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6914298" y="4204771"/>
            <a:ext cx="441147" cy="369332"/>
          </a:xfrm>
          <a:prstGeom prst="rect">
            <a:avLst/>
          </a:prstGeom>
        </p:spPr>
        <p:txBody>
          <a:bodyPr wrap="none">
            <a:spAutoFit/>
          </a:bodyPr>
          <a:lstStyle/>
          <a:p>
            <a:pPr lvl="0" algn="r"/>
            <a:r>
              <a:rPr kumimoji="0" lang="en-US" altLang="zh-TW" dirty="0">
                <a:solidFill>
                  <a:srgbClr val="000000"/>
                </a:solidFill>
                <a:latin typeface="Arial" charset="0"/>
              </a:rPr>
              <a:t>50</a:t>
            </a:r>
            <a:endParaRPr kumimoji="0" lang="zh-TW" altLang="en-US" dirty="0">
              <a:solidFill>
                <a:srgbClr val="000000"/>
              </a:solidFill>
              <a:latin typeface="Arial" charset="0"/>
            </a:endParaRPr>
          </a:p>
        </p:txBody>
      </p:sp>
      <p:sp>
        <p:nvSpPr>
          <p:cNvPr id="23" name="矩形 22"/>
          <p:cNvSpPr/>
          <p:nvPr/>
        </p:nvSpPr>
        <p:spPr>
          <a:xfrm>
            <a:off x="3703419" y="4958606"/>
            <a:ext cx="4230217" cy="307777"/>
          </a:xfrm>
          <a:prstGeom prst="rect">
            <a:avLst/>
          </a:prstGeom>
        </p:spPr>
        <p:txBody>
          <a:bodyPr wrap="square">
            <a:spAutoFit/>
          </a:bodyPr>
          <a:lstStyle/>
          <a:p>
            <a:pPr eaLnBrk="0" hangingPunct="0"/>
            <a:r>
              <a:rPr kumimoji="0" lang="en-US" altLang="zh-TW" sz="1400" i="1" dirty="0">
                <a:solidFill>
                  <a:srgbClr val="000000"/>
                </a:solidFill>
                <a:latin typeface="Arial" panose="020B0604020202020204" pitchFamily="34" charset="0"/>
                <a:cs typeface="Arial" panose="020B0604020202020204" pitchFamily="34" charset="0"/>
              </a:rPr>
              <a:t>Pay cash for gas for the truck and the mower.</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3424497" y="4205210"/>
            <a:ext cx="2454023" cy="369332"/>
          </a:xfrm>
          <a:prstGeom prst="rect">
            <a:avLst/>
          </a:prstGeom>
        </p:spPr>
        <p:txBody>
          <a:bodyPr wrap="square">
            <a:spAutoFit/>
          </a:bodyPr>
          <a:lstStyle/>
          <a:p>
            <a:pPr lvl="0"/>
            <a:r>
              <a:rPr kumimoji="0" lang="en-US" altLang="zh-TW" dirty="0">
                <a:solidFill>
                  <a:srgbClr val="000000"/>
                </a:solidFill>
                <a:latin typeface="Arial" panose="020B0604020202020204" pitchFamily="34" charset="0"/>
                <a:cs typeface="Arial" panose="020B0604020202020204" pitchFamily="34" charset="0"/>
              </a:rPr>
              <a:t>Gasoline Expenses</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4" name="矩形 23"/>
          <p:cNvSpPr/>
          <p:nvPr/>
        </p:nvSpPr>
        <p:spPr>
          <a:xfrm>
            <a:off x="7713062" y="4585815"/>
            <a:ext cx="441147" cy="369332"/>
          </a:xfrm>
          <a:prstGeom prst="rect">
            <a:avLst/>
          </a:prstGeom>
        </p:spPr>
        <p:txBody>
          <a:bodyPr wrap="none">
            <a:spAutoFit/>
          </a:bodyPr>
          <a:lstStyle/>
          <a:p>
            <a:pPr lvl="0" algn="r"/>
            <a:r>
              <a:rPr kumimoji="0" lang="en-US" altLang="zh-TW" dirty="0">
                <a:solidFill>
                  <a:srgbClr val="000000"/>
                </a:solidFill>
                <a:latin typeface="Arial" charset="0"/>
              </a:rPr>
              <a:t>50</a:t>
            </a:r>
            <a:endParaRPr kumimoji="0" lang="zh-TW" altLang="en-US" dirty="0">
              <a:solidFill>
                <a:srgbClr val="000000"/>
              </a:solidFill>
              <a:latin typeface="Arial" charset="0"/>
            </a:endParaRPr>
          </a:p>
        </p:txBody>
      </p:sp>
      <p:sp>
        <p:nvSpPr>
          <p:cNvPr id="19" name="矩形 18"/>
          <p:cNvSpPr/>
          <p:nvPr/>
        </p:nvSpPr>
        <p:spPr>
          <a:xfrm>
            <a:off x="2426572" y="5335973"/>
            <a:ext cx="915635" cy="369332"/>
          </a:xfrm>
          <a:prstGeom prst="rect">
            <a:avLst/>
          </a:prstGeom>
        </p:spPr>
        <p:txBody>
          <a:bodyPr wrap="none">
            <a:spAutoFit/>
          </a:bodyPr>
          <a:lstStyle/>
          <a:p>
            <a:pPr lvl="0"/>
            <a:r>
              <a:rPr kumimoji="0" lang="en-US" altLang="zh-TW" dirty="0">
                <a:solidFill>
                  <a:srgbClr val="000000"/>
                </a:solidFill>
                <a:latin typeface="Arial" charset="0"/>
              </a:rPr>
              <a:t>July 23</a:t>
            </a:r>
            <a:endParaRPr kumimoji="0" lang="zh-TW" altLang="en-US" dirty="0">
              <a:solidFill>
                <a:srgbClr val="000000"/>
              </a:solidFill>
              <a:latin typeface="Arial" charset="0"/>
            </a:endParaRPr>
          </a:p>
        </p:txBody>
      </p:sp>
      <p:sp>
        <p:nvSpPr>
          <p:cNvPr id="21" name="矩形 20"/>
          <p:cNvSpPr/>
          <p:nvPr/>
        </p:nvSpPr>
        <p:spPr>
          <a:xfrm>
            <a:off x="3704411" y="5709625"/>
            <a:ext cx="723275"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Cash</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5" name="矩形 24"/>
          <p:cNvSpPr/>
          <p:nvPr/>
        </p:nvSpPr>
        <p:spPr>
          <a:xfrm>
            <a:off x="6937672" y="5331819"/>
            <a:ext cx="441147" cy="369332"/>
          </a:xfrm>
          <a:prstGeom prst="rect">
            <a:avLst/>
          </a:prstGeom>
        </p:spPr>
        <p:txBody>
          <a:bodyPr wrap="none">
            <a:spAutoFit/>
          </a:bodyPr>
          <a:lstStyle/>
          <a:p>
            <a:pPr lvl="0" algn="r"/>
            <a:r>
              <a:rPr kumimoji="0" lang="en-US" altLang="zh-TW" dirty="0">
                <a:solidFill>
                  <a:srgbClr val="000000"/>
                </a:solidFill>
                <a:latin typeface="Arial" charset="0"/>
              </a:rPr>
              <a:t>60</a:t>
            </a:r>
            <a:endParaRPr kumimoji="0" lang="zh-TW" altLang="en-US" dirty="0">
              <a:solidFill>
                <a:srgbClr val="000000"/>
              </a:solidFill>
              <a:latin typeface="Arial" charset="0"/>
            </a:endParaRPr>
          </a:p>
        </p:txBody>
      </p:sp>
      <p:sp>
        <p:nvSpPr>
          <p:cNvPr id="26" name="矩形 25"/>
          <p:cNvSpPr/>
          <p:nvPr/>
        </p:nvSpPr>
        <p:spPr>
          <a:xfrm>
            <a:off x="3726793" y="6085654"/>
            <a:ext cx="4230217" cy="307777"/>
          </a:xfrm>
          <a:prstGeom prst="rect">
            <a:avLst/>
          </a:prstGeom>
        </p:spPr>
        <p:txBody>
          <a:bodyPr wrap="square">
            <a:spAutoFit/>
          </a:bodyPr>
          <a:lstStyle/>
          <a:p>
            <a:pPr eaLnBrk="0" hangingPunct="0"/>
            <a:r>
              <a:rPr kumimoji="0" lang="en-US" altLang="zh-TW" sz="1400" i="1" dirty="0">
                <a:solidFill>
                  <a:srgbClr val="000000"/>
                </a:solidFill>
                <a:latin typeface="Arial" panose="020B0604020202020204" pitchFamily="34" charset="0"/>
                <a:cs typeface="Arial" panose="020B0604020202020204" pitchFamily="34" charset="0"/>
              </a:rPr>
              <a:t>Pay wages expense.</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27" name="矩形 26"/>
          <p:cNvSpPr/>
          <p:nvPr/>
        </p:nvSpPr>
        <p:spPr>
          <a:xfrm>
            <a:off x="3447871" y="5332258"/>
            <a:ext cx="2454023" cy="369332"/>
          </a:xfrm>
          <a:prstGeom prst="rect">
            <a:avLst/>
          </a:prstGeom>
        </p:spPr>
        <p:txBody>
          <a:bodyPr wrap="square">
            <a:spAutoFit/>
          </a:bodyPr>
          <a:lstStyle/>
          <a:p>
            <a:pPr lvl="0"/>
            <a:r>
              <a:rPr kumimoji="0" lang="en-US" altLang="zh-TW" dirty="0">
                <a:solidFill>
                  <a:srgbClr val="000000"/>
                </a:solidFill>
                <a:latin typeface="Arial" panose="020B0604020202020204" pitchFamily="34" charset="0"/>
                <a:cs typeface="Arial" panose="020B0604020202020204" pitchFamily="34" charset="0"/>
              </a:rPr>
              <a:t>Wages Expenses</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8" name="矩形 27"/>
          <p:cNvSpPr/>
          <p:nvPr/>
        </p:nvSpPr>
        <p:spPr>
          <a:xfrm>
            <a:off x="7736436" y="5712863"/>
            <a:ext cx="441147" cy="369332"/>
          </a:xfrm>
          <a:prstGeom prst="rect">
            <a:avLst/>
          </a:prstGeom>
        </p:spPr>
        <p:txBody>
          <a:bodyPr wrap="none">
            <a:spAutoFit/>
          </a:bodyPr>
          <a:lstStyle/>
          <a:p>
            <a:pPr lvl="0" algn="r"/>
            <a:r>
              <a:rPr kumimoji="0" lang="en-US" altLang="zh-TW" dirty="0">
                <a:solidFill>
                  <a:srgbClr val="000000"/>
                </a:solidFill>
                <a:latin typeface="Arial" charset="0"/>
              </a:rPr>
              <a:t>60</a:t>
            </a:r>
            <a:endParaRPr kumimoji="0" lang="zh-TW" altLang="en-US" dirty="0">
              <a:solidFill>
                <a:srgbClr val="000000"/>
              </a:solidFill>
              <a:latin typeface="Arial" charset="0"/>
            </a:endParaRPr>
          </a:p>
        </p:txBody>
      </p:sp>
      <p:sp>
        <p:nvSpPr>
          <p:cNvPr id="29" name="文字方塊 28"/>
          <p:cNvSpPr txBox="1"/>
          <p:nvPr/>
        </p:nvSpPr>
        <p:spPr>
          <a:xfrm>
            <a:off x="8423683"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2428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P spid="20" grpId="0"/>
      <p:bldP spid="23" grpId="0"/>
      <p:bldP spid="22" grpId="0"/>
      <p:bldP spid="24" grpId="0"/>
      <p:bldP spid="19" grpId="0"/>
      <p:bldP spid="21" grpId="0"/>
      <p:bldP spid="25" grpId="0"/>
      <p:bldP spid="26" grpId="0"/>
      <p:bldP spid="27" grpId="0"/>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Example 7: </a:t>
            </a:r>
            <a:r>
              <a:rPr lang="en-US" altLang="zh-TW" b="1" dirty="0">
                <a:solidFill>
                  <a:srgbClr val="FE8E23"/>
                </a:solidFill>
                <a:ea typeface="新細明體" charset="-120"/>
              </a:rPr>
              <a:t>Incurring Expenses</a:t>
            </a:r>
          </a:p>
          <a:p>
            <a:pPr lvl="1"/>
            <a:r>
              <a:rPr lang="en-US" altLang="zh-TW" dirty="0"/>
              <a:t>The label “expenses” is used to explain how assets have been used.</a:t>
            </a:r>
          </a:p>
          <a:p>
            <a:pPr lvl="1"/>
            <a:r>
              <a:rPr lang="en-US" altLang="zh-TW" dirty="0"/>
              <a:t> “Expenses” is the label we give to the</a:t>
            </a:r>
            <a:r>
              <a:rPr lang="zh-TW" altLang="en-US" dirty="0"/>
              <a:t> </a:t>
            </a:r>
            <a:r>
              <a:rPr lang="en-US" altLang="zh-TW" dirty="0"/>
              <a:t>amount of assets consumed in doing business.</a:t>
            </a:r>
            <a:endParaRPr lang="zh-TW" altLang="en-US"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45</a:t>
            </a:fld>
            <a:endParaRPr lang="zh-TW" altLang="en-US"/>
          </a:p>
        </p:txBody>
      </p:sp>
      <p:sp>
        <p:nvSpPr>
          <p:cNvPr id="4" name="標題 3"/>
          <p:cNvSpPr>
            <a:spLocks noGrp="1"/>
          </p:cNvSpPr>
          <p:nvPr>
            <p:ph type="title"/>
          </p:nvPr>
        </p:nvSpPr>
        <p:spPr/>
        <p:txBody>
          <a:bodyPr/>
          <a:lstStyle/>
          <a:p>
            <a:r>
              <a:rPr lang="en-US" altLang="zh-TW" dirty="0"/>
              <a:t>Journal Entry Example</a:t>
            </a:r>
            <a:endParaRPr lang="zh-TW" altLang="en-US" dirty="0"/>
          </a:p>
        </p:txBody>
      </p:sp>
      <p:sp>
        <p:nvSpPr>
          <p:cNvPr id="100" name="文字方塊 99"/>
          <p:cNvSpPr txBox="1"/>
          <p:nvPr/>
        </p:nvSpPr>
        <p:spPr>
          <a:xfrm>
            <a:off x="8479560"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rotWithShape="1">
          <a:blip r:embed="rId2"/>
          <a:srcRect b="27827"/>
          <a:stretch/>
        </p:blipFill>
        <p:spPr>
          <a:xfrm>
            <a:off x="193122" y="3839904"/>
            <a:ext cx="8720137" cy="1795194"/>
          </a:xfrm>
          <a:prstGeom prst="rect">
            <a:avLst/>
          </a:prstGeom>
        </p:spPr>
      </p:pic>
      <p:pic>
        <p:nvPicPr>
          <p:cNvPr id="102" name="圖片 101"/>
          <p:cNvPicPr>
            <a:picLocks noChangeAspect="1"/>
          </p:cNvPicPr>
          <p:nvPr/>
        </p:nvPicPr>
        <p:blipFill rotWithShape="1">
          <a:blip r:embed="rId2"/>
          <a:srcRect t="71491" b="11489"/>
          <a:stretch/>
        </p:blipFill>
        <p:spPr>
          <a:xfrm>
            <a:off x="193122" y="5618163"/>
            <a:ext cx="8720137" cy="423333"/>
          </a:xfrm>
          <a:prstGeom prst="rect">
            <a:avLst/>
          </a:prstGeom>
        </p:spPr>
      </p:pic>
      <p:pic>
        <p:nvPicPr>
          <p:cNvPr id="103" name="圖片 102"/>
          <p:cNvPicPr>
            <a:picLocks noChangeAspect="1"/>
          </p:cNvPicPr>
          <p:nvPr/>
        </p:nvPicPr>
        <p:blipFill rotWithShape="1">
          <a:blip r:embed="rId2"/>
          <a:srcRect t="88170" b="257"/>
          <a:stretch/>
        </p:blipFill>
        <p:spPr>
          <a:xfrm>
            <a:off x="193122" y="6033029"/>
            <a:ext cx="8720137" cy="287867"/>
          </a:xfrm>
          <a:prstGeom prst="rect">
            <a:avLst/>
          </a:prstGeom>
        </p:spPr>
      </p:pic>
    </p:spTree>
    <p:extLst>
      <p:ext uri="{BB962C8B-B14F-4D97-AF65-F5344CB8AC3E}">
        <p14:creationId xmlns:p14="http://schemas.microsoft.com/office/powerpoint/2010/main" val="23769583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additive="base">
                                        <p:cTn id="13" dur="500" fill="hold"/>
                                        <p:tgtEl>
                                          <p:spTgt spid="103"/>
                                        </p:tgtEl>
                                        <p:attrNameLst>
                                          <p:attrName>ppt_x</p:attrName>
                                        </p:attrNameLst>
                                      </p:cBhvr>
                                      <p:tavLst>
                                        <p:tav tm="0">
                                          <p:val>
                                            <p:strVal val="#ppt_x"/>
                                          </p:val>
                                        </p:tav>
                                        <p:tav tm="100000">
                                          <p:val>
                                            <p:strVal val="#ppt_x"/>
                                          </p:val>
                                        </p:tav>
                                      </p:tavLst>
                                    </p:anim>
                                    <p:anim calcmode="lin" valueType="num">
                                      <p:cBhvr additive="base">
                                        <p:cTn id="1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lvl="1" indent="0">
              <a:buNone/>
            </a:pPr>
            <a:r>
              <a:rPr lang="en-US" altLang="zh-TW" b="1" dirty="0">
                <a:solidFill>
                  <a:srgbClr val="FE8E23"/>
                </a:solidFill>
              </a:rPr>
              <a:t>Collecting Cash and Paying Obligations</a:t>
            </a:r>
          </a:p>
          <a:p>
            <a:pPr marL="0" indent="0">
              <a:buNone/>
            </a:pPr>
            <a:r>
              <a:rPr lang="en-US" altLang="zh-TW" b="1" dirty="0">
                <a:solidFill>
                  <a:srgbClr val="FE8E23"/>
                </a:solidFill>
              </a:rPr>
              <a:t>Example 8: </a:t>
            </a:r>
            <a:r>
              <a:rPr lang="en-US" altLang="zh-TW" b="1" dirty="0">
                <a:solidFill>
                  <a:srgbClr val="FE8E23"/>
                </a:solidFill>
                <a:ea typeface="新細明體" charset="-120"/>
              </a:rPr>
              <a:t>Collecting Accounts Receivable</a:t>
            </a:r>
          </a:p>
          <a:p>
            <a:pPr marL="0" indent="0">
              <a:spcBef>
                <a:spcPts val="750"/>
              </a:spcBef>
              <a:buNone/>
            </a:pPr>
            <a:r>
              <a:rPr lang="en-US" altLang="zh-TW" dirty="0">
                <a:ea typeface="新細明體" charset="-120"/>
              </a:rPr>
              <a:t>The receivables are collected on July 30, 2017.</a:t>
            </a:r>
            <a:endParaRPr lang="zh-TW" altLang="en-US" dirty="0">
              <a:ea typeface="新細明體" charset="-120"/>
            </a:endParaRPr>
          </a:p>
          <a:p>
            <a:pPr marL="0" indent="0">
              <a:buNone/>
            </a:pPr>
            <a:r>
              <a:rPr lang="en-US" altLang="zh-TW" dirty="0">
                <a:solidFill>
                  <a:srgbClr val="000000"/>
                </a:solidFill>
              </a:rPr>
              <a:t> </a:t>
            </a:r>
            <a:endParaRPr lang="en-US" altLang="zh-TW" dirty="0"/>
          </a:p>
          <a:p>
            <a:endParaRPr lang="en-US" altLang="zh-TW" dirty="0"/>
          </a:p>
          <a:p>
            <a:endParaRPr lang="en-US" altLang="zh-TW" dirty="0"/>
          </a:p>
          <a:p>
            <a:endParaRPr lang="en-US" altLang="zh-TW" dirty="0"/>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46</a:t>
            </a:fld>
            <a:endParaRPr lang="zh-TW" altLang="en-US"/>
          </a:p>
        </p:txBody>
      </p:sp>
      <p:sp>
        <p:nvSpPr>
          <p:cNvPr id="38914" name="標題 1"/>
          <p:cNvSpPr>
            <a:spLocks noGrp="1"/>
          </p:cNvSpPr>
          <p:nvPr>
            <p:ph type="title"/>
          </p:nvPr>
        </p:nvSpPr>
        <p:spPr/>
        <p:txBody>
          <a:bodyPr/>
          <a:lstStyle/>
          <a:p>
            <a:r>
              <a:rPr lang="en-US" altLang="zh-TW" dirty="0"/>
              <a:t>Journal Entry Example</a:t>
            </a:r>
            <a:endParaRPr lang="zh-TW" altLang="en-US" dirty="0"/>
          </a:p>
        </p:txBody>
      </p:sp>
      <p:sp>
        <p:nvSpPr>
          <p:cNvPr id="4" name="矩形 3"/>
          <p:cNvSpPr/>
          <p:nvPr/>
        </p:nvSpPr>
        <p:spPr>
          <a:xfrm>
            <a:off x="915828" y="3946413"/>
            <a:ext cx="1447800" cy="1132665"/>
          </a:xfrm>
          <a:prstGeom prst="rect">
            <a:avLst/>
          </a:prstGeom>
          <a:solidFill>
            <a:srgbClr val="A8C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908131" y="3146083"/>
            <a:ext cx="1447800" cy="648220"/>
          </a:xfrm>
          <a:prstGeom prst="rect">
            <a:avLst/>
          </a:prstGeom>
          <a:solidFill>
            <a:srgbClr val="E6E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468231" y="3146083"/>
            <a:ext cx="5766551" cy="64822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917" name="文字方塊 5"/>
          <p:cNvSpPr txBox="1">
            <a:spLocks noChangeArrowheads="1"/>
          </p:cNvSpPr>
          <p:nvPr/>
        </p:nvSpPr>
        <p:spPr bwMode="auto">
          <a:xfrm>
            <a:off x="908131" y="3141672"/>
            <a:ext cx="1447800" cy="646331"/>
          </a:xfrm>
          <a:prstGeom prst="rect">
            <a:avLst/>
          </a:prstGeom>
          <a:noFill/>
          <a:ln w="3175">
            <a:no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Transaction effect</a:t>
            </a:r>
          </a:p>
        </p:txBody>
      </p:sp>
      <p:sp>
        <p:nvSpPr>
          <p:cNvPr id="7" name="文字方塊 6"/>
          <p:cNvSpPr txBox="1">
            <a:spLocks noChangeArrowheads="1"/>
          </p:cNvSpPr>
          <p:nvPr/>
        </p:nvSpPr>
        <p:spPr bwMode="auto">
          <a:xfrm>
            <a:off x="2483770" y="3146083"/>
            <a:ext cx="5910567" cy="646331"/>
          </a:xfrm>
          <a:prstGeom prst="rect">
            <a:avLst/>
          </a:prstGeom>
          <a:noFill/>
          <a:ln w="317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The asset-cash account increases by €80 and the asset-accounts receivable account decreases by €80.</a:t>
            </a:r>
            <a:endParaRPr kumimoji="0" lang="zh-TW" altLang="en-US" dirty="0">
              <a:solidFill>
                <a:srgbClr val="000000"/>
              </a:solidFill>
            </a:endParaRPr>
          </a:p>
        </p:txBody>
      </p:sp>
      <p:sp>
        <p:nvSpPr>
          <p:cNvPr id="8" name="矩形 7"/>
          <p:cNvSpPr/>
          <p:nvPr/>
        </p:nvSpPr>
        <p:spPr>
          <a:xfrm>
            <a:off x="885237" y="4159307"/>
            <a:ext cx="1447800" cy="635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latin typeface="Arial" panose="020B0604020202020204" pitchFamily="34" charset="0"/>
                <a:cs typeface="Arial" panose="020B0604020202020204" pitchFamily="34" charset="0"/>
              </a:rPr>
              <a:t>Journal entry</a:t>
            </a:r>
            <a:endParaRPr lang="zh-TW" altLang="en-US" dirty="0">
              <a:solidFill>
                <a:schemeClr val="tx1"/>
              </a:solidFill>
              <a:latin typeface="Arial" panose="020B0604020202020204" pitchFamily="34" charset="0"/>
              <a:cs typeface="Arial" panose="020B0604020202020204"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764260663"/>
              </p:ext>
            </p:extLst>
          </p:nvPr>
        </p:nvGraphicFramePr>
        <p:xfrm>
          <a:off x="2483768" y="3933056"/>
          <a:ext cx="5727314" cy="1114425"/>
        </p:xfrm>
        <a:graphic>
          <a:graphicData uri="http://schemas.openxmlformats.org/drawingml/2006/table">
            <a:tbl>
              <a:tblPr/>
              <a:tblGrid>
                <a:gridCol w="1011625">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3038373">
                  <a:extLst>
                    <a:ext uri="{9D8B030D-6E8A-4147-A177-3AD203B41FA5}">
                      <a16:colId xmlns:a16="http://schemas.microsoft.com/office/drawing/2014/main" val="20002"/>
                    </a:ext>
                  </a:extLst>
                </a:gridCol>
                <a:gridCol w="780238">
                  <a:extLst>
                    <a:ext uri="{9D8B030D-6E8A-4147-A177-3AD203B41FA5}">
                      <a16:colId xmlns:a16="http://schemas.microsoft.com/office/drawing/2014/main" val="20003"/>
                    </a:ext>
                  </a:extLst>
                </a:gridCol>
                <a:gridCol w="780238">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i="1" dirty="0">
                          <a:solidFill>
                            <a:srgbClr val="000000"/>
                          </a:solidFill>
                          <a:latin typeface="Arial" panose="020B0604020202020204" pitchFamily="34" charset="0"/>
                          <a:cs typeface="Arial" panose="020B0604020202020204" pitchFamily="34" charset="0"/>
                        </a:rPr>
                        <a:t>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7" name="矩形 16"/>
          <p:cNvSpPr/>
          <p:nvPr/>
        </p:nvSpPr>
        <p:spPr>
          <a:xfrm>
            <a:off x="2483770" y="3950568"/>
            <a:ext cx="915635" cy="369332"/>
          </a:xfrm>
          <a:prstGeom prst="rect">
            <a:avLst/>
          </a:prstGeom>
        </p:spPr>
        <p:txBody>
          <a:bodyPr wrap="none">
            <a:spAutoFit/>
          </a:bodyPr>
          <a:lstStyle/>
          <a:p>
            <a:pPr lvl="0"/>
            <a:r>
              <a:rPr kumimoji="0" lang="en-US" altLang="zh-TW" dirty="0">
                <a:solidFill>
                  <a:srgbClr val="000000"/>
                </a:solidFill>
                <a:latin typeface="Arial" charset="0"/>
              </a:rPr>
              <a:t>July 30</a:t>
            </a:r>
            <a:endParaRPr kumimoji="0" lang="zh-TW" altLang="en-US" dirty="0">
              <a:solidFill>
                <a:srgbClr val="000000"/>
              </a:solidFill>
              <a:latin typeface="Arial" charset="0"/>
            </a:endParaRPr>
          </a:p>
        </p:txBody>
      </p:sp>
      <p:sp>
        <p:nvSpPr>
          <p:cNvPr id="18" name="矩形 17"/>
          <p:cNvSpPr/>
          <p:nvPr/>
        </p:nvSpPr>
        <p:spPr>
          <a:xfrm>
            <a:off x="3761609" y="4324220"/>
            <a:ext cx="2339102"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Accounts Receivable</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6994870" y="3946414"/>
            <a:ext cx="441147" cy="369332"/>
          </a:xfrm>
          <a:prstGeom prst="rect">
            <a:avLst/>
          </a:prstGeom>
        </p:spPr>
        <p:txBody>
          <a:bodyPr wrap="none">
            <a:spAutoFit/>
          </a:bodyPr>
          <a:lstStyle/>
          <a:p>
            <a:pPr lvl="0" algn="r"/>
            <a:r>
              <a:rPr kumimoji="0" lang="en-US" altLang="zh-TW" dirty="0">
                <a:solidFill>
                  <a:srgbClr val="000000"/>
                </a:solidFill>
                <a:latin typeface="Arial" charset="0"/>
              </a:rPr>
              <a:t>80</a:t>
            </a:r>
            <a:endParaRPr kumimoji="0" lang="zh-TW" altLang="en-US" dirty="0">
              <a:solidFill>
                <a:srgbClr val="000000"/>
              </a:solidFill>
              <a:latin typeface="Arial" charset="0"/>
            </a:endParaRPr>
          </a:p>
        </p:txBody>
      </p:sp>
      <p:sp>
        <p:nvSpPr>
          <p:cNvPr id="23" name="矩形 22"/>
          <p:cNvSpPr/>
          <p:nvPr/>
        </p:nvSpPr>
        <p:spPr>
          <a:xfrm>
            <a:off x="3783991" y="4700249"/>
            <a:ext cx="4230217" cy="307777"/>
          </a:xfrm>
          <a:prstGeom prst="rect">
            <a:avLst/>
          </a:prstGeom>
        </p:spPr>
        <p:txBody>
          <a:bodyPr wrap="square">
            <a:spAutoFit/>
          </a:bodyPr>
          <a:lstStyle/>
          <a:p>
            <a:pPr eaLnBrk="0" hangingPunct="0"/>
            <a:r>
              <a:rPr kumimoji="0" lang="en-US" altLang="zh-TW" sz="1400" i="1" dirty="0">
                <a:solidFill>
                  <a:srgbClr val="000000"/>
                </a:solidFill>
                <a:latin typeface="Arial" panose="020B0604020202020204" pitchFamily="34" charset="0"/>
                <a:cs typeface="Arial" panose="020B0604020202020204" pitchFamily="34" charset="0"/>
              </a:rPr>
              <a:t>Collected €80 of receivables.</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3505070" y="3946853"/>
            <a:ext cx="723275"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Cash</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4" name="矩形 23"/>
          <p:cNvSpPr/>
          <p:nvPr/>
        </p:nvSpPr>
        <p:spPr>
          <a:xfrm>
            <a:off x="7793634" y="4327458"/>
            <a:ext cx="441147" cy="369332"/>
          </a:xfrm>
          <a:prstGeom prst="rect">
            <a:avLst/>
          </a:prstGeom>
        </p:spPr>
        <p:txBody>
          <a:bodyPr wrap="none">
            <a:spAutoFit/>
          </a:bodyPr>
          <a:lstStyle/>
          <a:p>
            <a:pPr lvl="0" algn="r"/>
            <a:r>
              <a:rPr kumimoji="0" lang="en-US" altLang="zh-TW" dirty="0">
                <a:solidFill>
                  <a:srgbClr val="000000"/>
                </a:solidFill>
                <a:latin typeface="Arial" charset="0"/>
              </a:rPr>
              <a:t>80</a:t>
            </a:r>
            <a:endParaRPr kumimoji="0" lang="zh-TW" altLang="en-US" dirty="0">
              <a:solidFill>
                <a:srgbClr val="000000"/>
              </a:solidFill>
              <a:latin typeface="Arial" charset="0"/>
            </a:endParaRPr>
          </a:p>
        </p:txBody>
      </p:sp>
      <p:sp>
        <p:nvSpPr>
          <p:cNvPr id="19" name="文字方塊 18"/>
          <p:cNvSpPr txBox="1"/>
          <p:nvPr/>
        </p:nvSpPr>
        <p:spPr>
          <a:xfrm>
            <a:off x="8423683"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35102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P spid="20" grpId="0"/>
      <p:bldP spid="23" grpId="0"/>
      <p:bldP spid="22" grpId="0"/>
      <p:bldP spid="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Example 8: </a:t>
            </a:r>
            <a:r>
              <a:rPr lang="en-US" altLang="zh-TW" b="1" dirty="0">
                <a:solidFill>
                  <a:srgbClr val="FE8E23"/>
                </a:solidFill>
                <a:ea typeface="新細明體" charset="-120"/>
              </a:rPr>
              <a:t>Collecting Accounts Receivable</a:t>
            </a:r>
          </a:p>
          <a:p>
            <a:pPr lvl="1"/>
            <a:r>
              <a:rPr lang="en-US" altLang="zh-TW" dirty="0">
                <a:ea typeface="新細明體" charset="-120"/>
              </a:rPr>
              <a:t>The collection of receivables merely involves exchanging one asset for another. No revenue is involved here.</a:t>
            </a:r>
          </a:p>
          <a:p>
            <a:endParaRPr lang="zh-TW" altLang="en-US"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47</a:t>
            </a:fld>
            <a:endParaRPr lang="zh-TW" altLang="en-US"/>
          </a:p>
        </p:txBody>
      </p:sp>
      <p:sp>
        <p:nvSpPr>
          <p:cNvPr id="6" name="標題 5"/>
          <p:cNvSpPr>
            <a:spLocks noGrp="1"/>
          </p:cNvSpPr>
          <p:nvPr>
            <p:ph type="title"/>
          </p:nvPr>
        </p:nvSpPr>
        <p:spPr/>
        <p:txBody>
          <a:bodyPr/>
          <a:lstStyle/>
          <a:p>
            <a:r>
              <a:rPr lang="en-US" altLang="zh-TW" dirty="0"/>
              <a:t>Journal Entry Example</a:t>
            </a:r>
            <a:endParaRPr lang="zh-TW" altLang="en-US" dirty="0"/>
          </a:p>
        </p:txBody>
      </p:sp>
      <p:sp>
        <p:nvSpPr>
          <p:cNvPr id="120" name="文字方塊 119"/>
          <p:cNvSpPr txBox="1"/>
          <p:nvPr/>
        </p:nvSpPr>
        <p:spPr>
          <a:xfrm>
            <a:off x="8422192" y="67744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rotWithShape="1">
          <a:blip r:embed="rId2"/>
          <a:srcRect b="15024"/>
          <a:stretch/>
        </p:blipFill>
        <p:spPr>
          <a:xfrm>
            <a:off x="208878" y="3326433"/>
            <a:ext cx="8797128" cy="2490167"/>
          </a:xfrm>
          <a:prstGeom prst="rect">
            <a:avLst/>
          </a:prstGeom>
        </p:spPr>
      </p:pic>
      <p:pic>
        <p:nvPicPr>
          <p:cNvPr id="121" name="圖片 120"/>
          <p:cNvPicPr>
            <a:picLocks noChangeAspect="1"/>
          </p:cNvPicPr>
          <p:nvPr/>
        </p:nvPicPr>
        <p:blipFill rotWithShape="1">
          <a:blip r:embed="rId2"/>
          <a:srcRect t="84109" b="-289"/>
          <a:stretch/>
        </p:blipFill>
        <p:spPr>
          <a:xfrm>
            <a:off x="208878" y="5791199"/>
            <a:ext cx="8797128" cy="474133"/>
          </a:xfrm>
          <a:prstGeom prst="rect">
            <a:avLst/>
          </a:prstGeom>
        </p:spPr>
      </p:pic>
    </p:spTree>
    <p:extLst>
      <p:ext uri="{BB962C8B-B14F-4D97-AF65-F5344CB8AC3E}">
        <p14:creationId xmlns:p14="http://schemas.microsoft.com/office/powerpoint/2010/main" val="7102614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500" fill="hold"/>
                                        <p:tgtEl>
                                          <p:spTgt spid="121"/>
                                        </p:tgtEl>
                                        <p:attrNameLst>
                                          <p:attrName>ppt_x</p:attrName>
                                        </p:attrNameLst>
                                      </p:cBhvr>
                                      <p:tavLst>
                                        <p:tav tm="0">
                                          <p:val>
                                            <p:strVal val="#ppt_x"/>
                                          </p:val>
                                        </p:tav>
                                        <p:tav tm="100000">
                                          <p:val>
                                            <p:strVal val="#ppt_x"/>
                                          </p:val>
                                        </p:tav>
                                      </p:tavLst>
                                    </p:anim>
                                    <p:anim calcmode="lin" valueType="num">
                                      <p:cBhvr additive="base">
                                        <p:cTn id="8"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Example 9: </a:t>
            </a:r>
            <a:r>
              <a:rPr lang="en-US" altLang="zh-TW" b="1" dirty="0">
                <a:solidFill>
                  <a:srgbClr val="FE8E23"/>
                </a:solidFill>
                <a:ea typeface="新細明體" charset="-120"/>
              </a:rPr>
              <a:t>Paying Obligations</a:t>
            </a:r>
          </a:p>
          <a:p>
            <a:pPr marL="0" indent="0">
              <a:buNone/>
            </a:pPr>
            <a:r>
              <a:rPr lang="en-US" altLang="zh-TW" dirty="0">
                <a:ea typeface="新細明體" charset="-120"/>
              </a:rPr>
              <a:t>On July 31, 2017, you pay for the obligation with cash of purchasing lawnmower and gas on account.</a:t>
            </a:r>
            <a:endParaRPr lang="zh-TW" altLang="en-US" dirty="0">
              <a:ea typeface="新細明體" charset="-120"/>
            </a:endParaRPr>
          </a:p>
          <a:p>
            <a:pPr marL="0" indent="0">
              <a:buNone/>
            </a:pPr>
            <a:r>
              <a:rPr lang="en-US" altLang="zh-TW" dirty="0">
                <a:solidFill>
                  <a:srgbClr val="000000"/>
                </a:solidFill>
              </a:rPr>
              <a:t> </a:t>
            </a:r>
            <a:endParaRPr lang="en-US" altLang="zh-TW" dirty="0"/>
          </a:p>
          <a:p>
            <a:endParaRPr lang="en-US" altLang="zh-TW" dirty="0"/>
          </a:p>
          <a:p>
            <a:endParaRPr lang="en-US" altLang="zh-TW" dirty="0"/>
          </a:p>
          <a:p>
            <a:endParaRPr lang="en-US" altLang="zh-TW" dirty="0"/>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48</a:t>
            </a:fld>
            <a:endParaRPr lang="zh-TW" altLang="en-US"/>
          </a:p>
        </p:txBody>
      </p:sp>
      <p:sp>
        <p:nvSpPr>
          <p:cNvPr id="38914" name="標題 1"/>
          <p:cNvSpPr>
            <a:spLocks noGrp="1"/>
          </p:cNvSpPr>
          <p:nvPr>
            <p:ph type="title"/>
          </p:nvPr>
        </p:nvSpPr>
        <p:spPr/>
        <p:txBody>
          <a:bodyPr/>
          <a:lstStyle/>
          <a:p>
            <a:r>
              <a:rPr lang="en-US" altLang="zh-TW" dirty="0"/>
              <a:t>Journal Entry Example</a:t>
            </a:r>
            <a:endParaRPr lang="zh-TW" altLang="en-US" dirty="0"/>
          </a:p>
        </p:txBody>
      </p:sp>
      <p:sp>
        <p:nvSpPr>
          <p:cNvPr id="4" name="矩形 3"/>
          <p:cNvSpPr/>
          <p:nvPr/>
        </p:nvSpPr>
        <p:spPr>
          <a:xfrm>
            <a:off x="908131" y="3946413"/>
            <a:ext cx="1447800" cy="1277055"/>
          </a:xfrm>
          <a:prstGeom prst="rect">
            <a:avLst/>
          </a:prstGeom>
          <a:solidFill>
            <a:srgbClr val="A8C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908131" y="3146083"/>
            <a:ext cx="1447800" cy="648220"/>
          </a:xfrm>
          <a:prstGeom prst="rect">
            <a:avLst/>
          </a:prstGeom>
          <a:solidFill>
            <a:srgbClr val="E6E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468231" y="3146083"/>
            <a:ext cx="5766551" cy="64822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917" name="文字方塊 5"/>
          <p:cNvSpPr txBox="1">
            <a:spLocks noChangeArrowheads="1"/>
          </p:cNvSpPr>
          <p:nvPr/>
        </p:nvSpPr>
        <p:spPr bwMode="auto">
          <a:xfrm>
            <a:off x="908131" y="3141672"/>
            <a:ext cx="1447800" cy="646331"/>
          </a:xfrm>
          <a:prstGeom prst="rect">
            <a:avLst/>
          </a:prstGeom>
          <a:noFill/>
          <a:ln w="3175">
            <a:no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Transaction effect</a:t>
            </a:r>
          </a:p>
        </p:txBody>
      </p:sp>
      <p:sp>
        <p:nvSpPr>
          <p:cNvPr id="7" name="文字方塊 6"/>
          <p:cNvSpPr txBox="1">
            <a:spLocks noChangeArrowheads="1"/>
          </p:cNvSpPr>
          <p:nvPr/>
        </p:nvSpPr>
        <p:spPr bwMode="auto">
          <a:xfrm>
            <a:off x="2483770" y="3146083"/>
            <a:ext cx="5910567" cy="646331"/>
          </a:xfrm>
          <a:prstGeom prst="rect">
            <a:avLst/>
          </a:prstGeom>
          <a:noFill/>
          <a:ln w="317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The asset-cash account decreases by €250 and the liability-accounts payable account decreases by €250.</a:t>
            </a:r>
            <a:endParaRPr kumimoji="0" lang="zh-TW" altLang="en-US" dirty="0">
              <a:solidFill>
                <a:srgbClr val="000000"/>
              </a:solidFill>
            </a:endParaRPr>
          </a:p>
        </p:txBody>
      </p:sp>
      <p:sp>
        <p:nvSpPr>
          <p:cNvPr id="8" name="矩形 7"/>
          <p:cNvSpPr/>
          <p:nvPr/>
        </p:nvSpPr>
        <p:spPr>
          <a:xfrm>
            <a:off x="885237" y="4159307"/>
            <a:ext cx="1447800" cy="635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latin typeface="Arial" panose="020B0604020202020204" pitchFamily="34" charset="0"/>
                <a:cs typeface="Arial" panose="020B0604020202020204" pitchFamily="34" charset="0"/>
              </a:rPr>
              <a:t>Journal entry</a:t>
            </a:r>
            <a:endParaRPr lang="zh-TW" altLang="en-US" dirty="0">
              <a:solidFill>
                <a:schemeClr val="tx1"/>
              </a:solidFill>
              <a:latin typeface="Arial" panose="020B0604020202020204" pitchFamily="34" charset="0"/>
              <a:cs typeface="Arial" panose="020B0604020202020204"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24021087"/>
              </p:ext>
            </p:extLst>
          </p:nvPr>
        </p:nvGraphicFramePr>
        <p:xfrm>
          <a:off x="2483768" y="3933056"/>
          <a:ext cx="5727314" cy="1261110"/>
        </p:xfrm>
        <a:graphic>
          <a:graphicData uri="http://schemas.openxmlformats.org/drawingml/2006/table">
            <a:tbl>
              <a:tblPr/>
              <a:tblGrid>
                <a:gridCol w="1011625">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3038373">
                  <a:extLst>
                    <a:ext uri="{9D8B030D-6E8A-4147-A177-3AD203B41FA5}">
                      <a16:colId xmlns:a16="http://schemas.microsoft.com/office/drawing/2014/main" val="20002"/>
                    </a:ext>
                  </a:extLst>
                </a:gridCol>
                <a:gridCol w="780238">
                  <a:extLst>
                    <a:ext uri="{9D8B030D-6E8A-4147-A177-3AD203B41FA5}">
                      <a16:colId xmlns:a16="http://schemas.microsoft.com/office/drawing/2014/main" val="20003"/>
                    </a:ext>
                  </a:extLst>
                </a:gridCol>
                <a:gridCol w="780238">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i="1" dirty="0">
                          <a:solidFill>
                            <a:srgbClr val="000000"/>
                          </a:solidFill>
                          <a:latin typeface="Arial" panose="020B0604020202020204" pitchFamily="34" charset="0"/>
                          <a:cs typeface="Arial" panose="020B0604020202020204" pitchFamily="34" charset="0"/>
                        </a:rPr>
                        <a:t>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7" name="矩形 16"/>
          <p:cNvSpPr/>
          <p:nvPr/>
        </p:nvSpPr>
        <p:spPr>
          <a:xfrm>
            <a:off x="2483770" y="3950568"/>
            <a:ext cx="915635" cy="369332"/>
          </a:xfrm>
          <a:prstGeom prst="rect">
            <a:avLst/>
          </a:prstGeom>
        </p:spPr>
        <p:txBody>
          <a:bodyPr wrap="none">
            <a:spAutoFit/>
          </a:bodyPr>
          <a:lstStyle/>
          <a:p>
            <a:pPr lvl="0"/>
            <a:r>
              <a:rPr kumimoji="0" lang="en-US" altLang="zh-TW" dirty="0">
                <a:solidFill>
                  <a:srgbClr val="000000"/>
                </a:solidFill>
                <a:latin typeface="Arial" charset="0"/>
              </a:rPr>
              <a:t>July 31</a:t>
            </a:r>
            <a:endParaRPr kumimoji="0" lang="zh-TW" altLang="en-US" dirty="0">
              <a:solidFill>
                <a:srgbClr val="000000"/>
              </a:solidFill>
              <a:latin typeface="Arial" charset="0"/>
            </a:endParaRPr>
          </a:p>
        </p:txBody>
      </p:sp>
      <p:sp>
        <p:nvSpPr>
          <p:cNvPr id="18" name="矩形 17"/>
          <p:cNvSpPr/>
          <p:nvPr/>
        </p:nvSpPr>
        <p:spPr>
          <a:xfrm>
            <a:off x="3761609" y="4324220"/>
            <a:ext cx="723275"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Cash</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6866630" y="3946414"/>
            <a:ext cx="569387" cy="369332"/>
          </a:xfrm>
          <a:prstGeom prst="rect">
            <a:avLst/>
          </a:prstGeom>
        </p:spPr>
        <p:txBody>
          <a:bodyPr wrap="none">
            <a:spAutoFit/>
          </a:bodyPr>
          <a:lstStyle/>
          <a:p>
            <a:pPr lvl="0" algn="r"/>
            <a:r>
              <a:rPr kumimoji="0" lang="en-US" altLang="zh-TW" dirty="0">
                <a:solidFill>
                  <a:srgbClr val="000000"/>
                </a:solidFill>
                <a:latin typeface="Arial" charset="0"/>
              </a:rPr>
              <a:t>250</a:t>
            </a:r>
            <a:endParaRPr kumimoji="0" lang="zh-TW" altLang="en-US" dirty="0">
              <a:solidFill>
                <a:srgbClr val="000000"/>
              </a:solidFill>
              <a:latin typeface="Arial" charset="0"/>
            </a:endParaRPr>
          </a:p>
        </p:txBody>
      </p:sp>
      <p:sp>
        <p:nvSpPr>
          <p:cNvPr id="23" name="矩形 22"/>
          <p:cNvSpPr/>
          <p:nvPr/>
        </p:nvSpPr>
        <p:spPr>
          <a:xfrm>
            <a:off x="3783991" y="4700249"/>
            <a:ext cx="4230217" cy="523220"/>
          </a:xfrm>
          <a:prstGeom prst="rect">
            <a:avLst/>
          </a:prstGeom>
        </p:spPr>
        <p:txBody>
          <a:bodyPr wrap="square">
            <a:spAutoFit/>
          </a:bodyPr>
          <a:lstStyle/>
          <a:p>
            <a:pPr eaLnBrk="0" hangingPunct="0"/>
            <a:r>
              <a:rPr kumimoji="0" lang="en-US" altLang="zh-TW" sz="1400" i="1" dirty="0">
                <a:solidFill>
                  <a:srgbClr val="000000"/>
                </a:solidFill>
                <a:latin typeface="Arial" panose="020B0604020202020204" pitchFamily="34" charset="0"/>
                <a:cs typeface="Arial" panose="020B0604020202020204" pitchFamily="34" charset="0"/>
              </a:rPr>
              <a:t>Paid €250 for the lawnmower and gas can previously purchased.</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3505070" y="3946853"/>
            <a:ext cx="2723114" cy="369332"/>
          </a:xfrm>
          <a:prstGeom prst="rect">
            <a:avLst/>
          </a:prstGeom>
        </p:spPr>
        <p:txBody>
          <a:bodyPr wrap="square">
            <a:spAutoFit/>
          </a:bodyPr>
          <a:lstStyle/>
          <a:p>
            <a:pPr lvl="0"/>
            <a:r>
              <a:rPr kumimoji="0" lang="en-US" altLang="zh-TW" dirty="0">
                <a:solidFill>
                  <a:srgbClr val="000000"/>
                </a:solidFill>
                <a:latin typeface="Arial" panose="020B0604020202020204" pitchFamily="34" charset="0"/>
                <a:cs typeface="Arial" panose="020B0604020202020204" pitchFamily="34" charset="0"/>
              </a:rPr>
              <a:t>Accounts Payable</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4" name="矩形 23"/>
          <p:cNvSpPr/>
          <p:nvPr/>
        </p:nvSpPr>
        <p:spPr>
          <a:xfrm>
            <a:off x="7665394" y="4327458"/>
            <a:ext cx="569387" cy="369332"/>
          </a:xfrm>
          <a:prstGeom prst="rect">
            <a:avLst/>
          </a:prstGeom>
        </p:spPr>
        <p:txBody>
          <a:bodyPr wrap="none">
            <a:spAutoFit/>
          </a:bodyPr>
          <a:lstStyle/>
          <a:p>
            <a:pPr lvl="0" algn="r"/>
            <a:r>
              <a:rPr kumimoji="0" lang="en-US" altLang="zh-TW" dirty="0">
                <a:solidFill>
                  <a:srgbClr val="000000"/>
                </a:solidFill>
                <a:latin typeface="Arial" charset="0"/>
              </a:rPr>
              <a:t>250</a:t>
            </a:r>
            <a:endParaRPr kumimoji="0" lang="zh-TW" altLang="en-US" dirty="0">
              <a:solidFill>
                <a:srgbClr val="000000"/>
              </a:solidFill>
              <a:latin typeface="Arial" charset="0"/>
            </a:endParaRPr>
          </a:p>
        </p:txBody>
      </p:sp>
      <p:sp>
        <p:nvSpPr>
          <p:cNvPr id="21" name="文字方塊 20"/>
          <p:cNvSpPr txBox="1"/>
          <p:nvPr/>
        </p:nvSpPr>
        <p:spPr>
          <a:xfrm>
            <a:off x="8426824"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67717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P spid="20" grpId="0"/>
      <p:bldP spid="23" grpId="0"/>
      <p:bldP spid="22" grpId="0"/>
      <p:bldP spid="2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Example 9: </a:t>
            </a:r>
            <a:r>
              <a:rPr lang="en-US" altLang="zh-TW" b="1" dirty="0">
                <a:solidFill>
                  <a:srgbClr val="FE8E23"/>
                </a:solidFill>
                <a:ea typeface="新細明體" charset="-120"/>
              </a:rPr>
              <a:t>Paying Obligations</a:t>
            </a:r>
          </a:p>
          <a:p>
            <a:endParaRPr lang="zh-TW" altLang="en-US"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49</a:t>
            </a:fld>
            <a:endParaRPr lang="zh-TW" altLang="en-US"/>
          </a:p>
        </p:txBody>
      </p:sp>
      <p:sp>
        <p:nvSpPr>
          <p:cNvPr id="4" name="標題 3"/>
          <p:cNvSpPr>
            <a:spLocks noGrp="1"/>
          </p:cNvSpPr>
          <p:nvPr>
            <p:ph type="title"/>
          </p:nvPr>
        </p:nvSpPr>
        <p:spPr/>
        <p:txBody>
          <a:bodyPr/>
          <a:lstStyle/>
          <a:p>
            <a:r>
              <a:rPr lang="en-US" altLang="zh-TW" dirty="0"/>
              <a:t>Journal Entry Example</a:t>
            </a:r>
            <a:endParaRPr lang="zh-TW" altLang="en-US" dirty="0"/>
          </a:p>
        </p:txBody>
      </p:sp>
      <p:sp>
        <p:nvSpPr>
          <p:cNvPr id="136" name="文字方塊 135"/>
          <p:cNvSpPr txBox="1"/>
          <p:nvPr/>
        </p:nvSpPr>
        <p:spPr>
          <a:xfrm>
            <a:off x="8422192" y="65733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rotWithShape="1">
          <a:blip r:embed="rId2"/>
          <a:srcRect b="13156"/>
          <a:stretch/>
        </p:blipFill>
        <p:spPr>
          <a:xfrm>
            <a:off x="201657" y="2022389"/>
            <a:ext cx="8723754" cy="2956011"/>
          </a:xfrm>
          <a:prstGeom prst="rect">
            <a:avLst/>
          </a:prstGeom>
        </p:spPr>
      </p:pic>
      <p:pic>
        <p:nvPicPr>
          <p:cNvPr id="138" name="圖片 137"/>
          <p:cNvPicPr>
            <a:picLocks noChangeAspect="1"/>
          </p:cNvPicPr>
          <p:nvPr/>
        </p:nvPicPr>
        <p:blipFill rotWithShape="1">
          <a:blip r:embed="rId2"/>
          <a:srcRect t="86346" b="222"/>
          <a:stretch/>
        </p:blipFill>
        <p:spPr>
          <a:xfrm>
            <a:off x="201657" y="4961467"/>
            <a:ext cx="8723754" cy="457200"/>
          </a:xfrm>
          <a:prstGeom prst="rect">
            <a:avLst/>
          </a:prstGeom>
        </p:spPr>
      </p:pic>
    </p:spTree>
    <p:extLst>
      <p:ext uri="{BB962C8B-B14F-4D97-AF65-F5344CB8AC3E}">
        <p14:creationId xmlns:p14="http://schemas.microsoft.com/office/powerpoint/2010/main" val="9296005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500" fill="hold"/>
                                        <p:tgtEl>
                                          <p:spTgt spid="138"/>
                                        </p:tgtEl>
                                        <p:attrNameLst>
                                          <p:attrName>ppt_x</p:attrName>
                                        </p:attrNameLst>
                                      </p:cBhvr>
                                      <p:tavLst>
                                        <p:tav tm="0">
                                          <p:val>
                                            <p:strVal val="#ppt_x"/>
                                          </p:val>
                                        </p:tav>
                                        <p:tav tm="100000">
                                          <p:val>
                                            <p:strVal val="#ppt_x"/>
                                          </p:val>
                                        </p:tav>
                                      </p:tavLst>
                                    </p:anim>
                                    <p:anim calcmode="lin" valueType="num">
                                      <p:cBhvr additive="base">
                                        <p:cTn id="8"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DA11386E-2E42-49D8-8C02-8CA978E96E05}" type="slidenum">
              <a:rPr lang="zh-TW" altLang="en-US" smtClean="0"/>
              <a:t>5</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Which Events Are to Be Reflected in The Accounting Records?</a:t>
            </a:r>
            <a:endParaRPr lang="zh-TW" altLang="en-US" dirty="0"/>
          </a:p>
        </p:txBody>
      </p:sp>
      <p:sp>
        <p:nvSpPr>
          <p:cNvPr id="11" name="文字方塊 10"/>
          <p:cNvSpPr txBox="1"/>
          <p:nvPr/>
        </p:nvSpPr>
        <p:spPr>
          <a:xfrm>
            <a:off x="8422192" y="67595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5" name="矩形 4"/>
          <p:cNvSpPr/>
          <p:nvPr/>
        </p:nvSpPr>
        <p:spPr>
          <a:xfrm>
            <a:off x="4860126" y="2056224"/>
            <a:ext cx="4145880" cy="2677656"/>
          </a:xfrm>
          <a:prstGeom prst="rect">
            <a:avLst/>
          </a:prstGeom>
        </p:spPr>
        <p:txBody>
          <a:bodyPr wrap="square">
            <a:spAutoFit/>
          </a:bodyPr>
          <a:lstStyle/>
          <a:p>
            <a:r>
              <a:rPr lang="en-US" altLang="zh-TW" sz="2400" dirty="0">
                <a:latin typeface="Arial" charset="0"/>
                <a:ea typeface="Arial" charset="0"/>
                <a:cs typeface="Arial" charset="0"/>
              </a:rPr>
              <a:t>Competitive attempts to gain market share, like developing a Big Mac clones, could have a serious impact on a company’s profitability, but </a:t>
            </a:r>
            <a:r>
              <a:rPr lang="en-US" altLang="zh-TW" sz="2400" dirty="0">
                <a:solidFill>
                  <a:srgbClr val="C00000"/>
                </a:solidFill>
                <a:latin typeface="Arial" charset="0"/>
                <a:ea typeface="Arial" charset="0"/>
                <a:cs typeface="Arial" charset="0"/>
              </a:rPr>
              <a:t>are not reported in the financial statements.</a:t>
            </a:r>
            <a:endParaRPr lang="zh-TW" altLang="en-US" sz="2400" dirty="0">
              <a:solidFill>
                <a:srgbClr val="C00000"/>
              </a:solidFill>
              <a:latin typeface="Arial" charset="0"/>
              <a:ea typeface="Arial" charset="0"/>
              <a:cs typeface="Arial" charset="0"/>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31" y="2051000"/>
            <a:ext cx="4189199" cy="2815468"/>
          </a:xfrm>
          <a:prstGeom prst="rect">
            <a:avLst/>
          </a:prstGeom>
        </p:spPr>
      </p:pic>
    </p:spTree>
    <p:extLst>
      <p:ext uri="{BB962C8B-B14F-4D97-AF65-F5344CB8AC3E}">
        <p14:creationId xmlns:p14="http://schemas.microsoft.com/office/powerpoint/2010/main" val="15222066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spcBef>
                <a:spcPts val="0"/>
              </a:spcBef>
              <a:buNone/>
            </a:pPr>
            <a:r>
              <a:rPr lang="en-US" altLang="zh-TW" sz="2200" b="1" dirty="0">
                <a:solidFill>
                  <a:srgbClr val="FE8E23"/>
                </a:solidFill>
              </a:rPr>
              <a:t>Example 10: </a:t>
            </a:r>
            <a:r>
              <a:rPr lang="en-US" altLang="zh-TW" sz="2200" b="1" dirty="0">
                <a:solidFill>
                  <a:srgbClr val="FE8E23"/>
                </a:solidFill>
                <a:ea typeface="新細明體" charset="-120"/>
              </a:rPr>
              <a:t>Paying Obligations and Interest</a:t>
            </a:r>
          </a:p>
          <a:p>
            <a:pPr marL="0" indent="0">
              <a:spcBef>
                <a:spcPts val="0"/>
              </a:spcBef>
              <a:buNone/>
            </a:pPr>
            <a:r>
              <a:rPr lang="en-US" altLang="zh-TW" sz="2200" dirty="0">
                <a:ea typeface="新細明體" charset="-120"/>
              </a:rPr>
              <a:t>In example 2, you borrowed €2,000 to be paid over 12 months. Suppose you are required to make monthly loan payments of €178 with a portion of each payment being attributed to interest and a portion to reducing the liability on July 31, 2017.</a:t>
            </a:r>
            <a:endParaRPr lang="zh-TW" altLang="en-US" sz="2200" dirty="0">
              <a:ea typeface="新細明體" charset="-120"/>
            </a:endParaRPr>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50</a:t>
            </a:fld>
            <a:endParaRPr lang="zh-TW" altLang="en-US"/>
          </a:p>
        </p:txBody>
      </p:sp>
      <p:sp>
        <p:nvSpPr>
          <p:cNvPr id="38914" name="標題 1"/>
          <p:cNvSpPr>
            <a:spLocks noGrp="1"/>
          </p:cNvSpPr>
          <p:nvPr>
            <p:ph type="title"/>
          </p:nvPr>
        </p:nvSpPr>
        <p:spPr/>
        <p:txBody>
          <a:bodyPr/>
          <a:lstStyle/>
          <a:p>
            <a:r>
              <a:rPr lang="en-US" altLang="zh-TW" dirty="0"/>
              <a:t>Journal Entry Example</a:t>
            </a:r>
            <a:endParaRPr lang="zh-TW" altLang="en-US" dirty="0"/>
          </a:p>
        </p:txBody>
      </p:sp>
      <p:sp>
        <p:nvSpPr>
          <p:cNvPr id="4" name="矩形 3"/>
          <p:cNvSpPr/>
          <p:nvPr/>
        </p:nvSpPr>
        <p:spPr>
          <a:xfrm>
            <a:off x="762801" y="4557735"/>
            <a:ext cx="1447800" cy="1618378"/>
          </a:xfrm>
          <a:prstGeom prst="rect">
            <a:avLst/>
          </a:prstGeom>
          <a:solidFill>
            <a:srgbClr val="A8C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62801" y="3390301"/>
            <a:ext cx="1447800" cy="1015324"/>
          </a:xfrm>
          <a:prstGeom prst="rect">
            <a:avLst/>
          </a:prstGeom>
          <a:solidFill>
            <a:srgbClr val="E6E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322901" y="3390301"/>
            <a:ext cx="5766551" cy="1015324"/>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917" name="文字方塊 5"/>
          <p:cNvSpPr txBox="1">
            <a:spLocks noChangeArrowheads="1"/>
          </p:cNvSpPr>
          <p:nvPr/>
        </p:nvSpPr>
        <p:spPr bwMode="auto">
          <a:xfrm>
            <a:off x="739907" y="3630476"/>
            <a:ext cx="1447800" cy="646331"/>
          </a:xfrm>
          <a:prstGeom prst="rect">
            <a:avLst/>
          </a:prstGeom>
          <a:noFill/>
          <a:ln w="3175">
            <a:no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Transaction effect</a:t>
            </a:r>
          </a:p>
        </p:txBody>
      </p:sp>
      <p:sp>
        <p:nvSpPr>
          <p:cNvPr id="7" name="文字方塊 6"/>
          <p:cNvSpPr txBox="1">
            <a:spLocks noChangeArrowheads="1"/>
          </p:cNvSpPr>
          <p:nvPr/>
        </p:nvSpPr>
        <p:spPr bwMode="auto">
          <a:xfrm>
            <a:off x="2321196" y="3359354"/>
            <a:ext cx="5768256" cy="1077218"/>
          </a:xfrm>
          <a:prstGeom prst="rect">
            <a:avLst/>
          </a:prstGeom>
          <a:noFill/>
          <a:ln w="317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TW" sz="1600" dirty="0"/>
              <a:t>The asset-cash account decreases by €178, the liability-notes payable account decreases by €158 and the interest expense account increases by €20 which in turn decreases equity by €20.</a:t>
            </a:r>
            <a:endParaRPr kumimoji="0" lang="zh-TW" altLang="en-US" sz="1600" dirty="0">
              <a:solidFill>
                <a:srgbClr val="000000"/>
              </a:solidFill>
            </a:endParaRPr>
          </a:p>
        </p:txBody>
      </p:sp>
      <p:sp>
        <p:nvSpPr>
          <p:cNvPr id="8" name="矩形 7"/>
          <p:cNvSpPr/>
          <p:nvPr/>
        </p:nvSpPr>
        <p:spPr>
          <a:xfrm>
            <a:off x="727825" y="5032212"/>
            <a:ext cx="1447800" cy="635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latin typeface="Arial" panose="020B0604020202020204" pitchFamily="34" charset="0"/>
                <a:cs typeface="Arial" panose="020B0604020202020204" pitchFamily="34" charset="0"/>
              </a:rPr>
              <a:t>Journal entry</a:t>
            </a:r>
            <a:endParaRPr lang="zh-TW" altLang="en-US" dirty="0">
              <a:solidFill>
                <a:schemeClr val="tx1"/>
              </a:solidFill>
              <a:latin typeface="Arial" panose="020B0604020202020204" pitchFamily="34" charset="0"/>
              <a:cs typeface="Arial" panose="020B0604020202020204"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3690141973"/>
              </p:ext>
            </p:extLst>
          </p:nvPr>
        </p:nvGraphicFramePr>
        <p:xfrm>
          <a:off x="2338438" y="4544378"/>
          <a:ext cx="5727314" cy="1632585"/>
        </p:xfrm>
        <a:graphic>
          <a:graphicData uri="http://schemas.openxmlformats.org/drawingml/2006/table">
            <a:tbl>
              <a:tblPr/>
              <a:tblGrid>
                <a:gridCol w="1011625">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3038373">
                  <a:extLst>
                    <a:ext uri="{9D8B030D-6E8A-4147-A177-3AD203B41FA5}">
                      <a16:colId xmlns:a16="http://schemas.microsoft.com/office/drawing/2014/main" val="20002"/>
                    </a:ext>
                  </a:extLst>
                </a:gridCol>
                <a:gridCol w="780238">
                  <a:extLst>
                    <a:ext uri="{9D8B030D-6E8A-4147-A177-3AD203B41FA5}">
                      <a16:colId xmlns:a16="http://schemas.microsoft.com/office/drawing/2014/main" val="20003"/>
                    </a:ext>
                  </a:extLst>
                </a:gridCol>
                <a:gridCol w="780238">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2"/>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i="1" dirty="0">
                          <a:solidFill>
                            <a:srgbClr val="000000"/>
                          </a:solidFill>
                          <a:latin typeface="Arial" panose="020B0604020202020204" pitchFamily="34" charset="0"/>
                          <a:cs typeface="Arial" panose="020B0604020202020204" pitchFamily="34" charset="0"/>
                        </a:rPr>
                        <a:t>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17" name="矩形 16"/>
          <p:cNvSpPr/>
          <p:nvPr/>
        </p:nvSpPr>
        <p:spPr>
          <a:xfrm>
            <a:off x="2338440" y="4561890"/>
            <a:ext cx="915635" cy="369332"/>
          </a:xfrm>
          <a:prstGeom prst="rect">
            <a:avLst/>
          </a:prstGeom>
        </p:spPr>
        <p:txBody>
          <a:bodyPr wrap="none">
            <a:spAutoFit/>
          </a:bodyPr>
          <a:lstStyle/>
          <a:p>
            <a:pPr lvl="0"/>
            <a:r>
              <a:rPr kumimoji="0" lang="en-US" altLang="zh-TW" dirty="0">
                <a:solidFill>
                  <a:srgbClr val="000000"/>
                </a:solidFill>
                <a:latin typeface="Arial" charset="0"/>
              </a:rPr>
              <a:t>July 31</a:t>
            </a:r>
            <a:endParaRPr kumimoji="0" lang="zh-TW" altLang="en-US" dirty="0">
              <a:solidFill>
                <a:srgbClr val="000000"/>
              </a:solidFill>
              <a:latin typeface="Arial" charset="0"/>
            </a:endParaRPr>
          </a:p>
        </p:txBody>
      </p:sp>
      <p:sp>
        <p:nvSpPr>
          <p:cNvPr id="18" name="矩形 17"/>
          <p:cNvSpPr/>
          <p:nvPr/>
        </p:nvSpPr>
        <p:spPr>
          <a:xfrm>
            <a:off x="3628530" y="5269601"/>
            <a:ext cx="723275"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Cash</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6721300" y="4557736"/>
            <a:ext cx="569387" cy="369332"/>
          </a:xfrm>
          <a:prstGeom prst="rect">
            <a:avLst/>
          </a:prstGeom>
        </p:spPr>
        <p:txBody>
          <a:bodyPr wrap="none">
            <a:spAutoFit/>
          </a:bodyPr>
          <a:lstStyle/>
          <a:p>
            <a:pPr lvl="0" algn="r"/>
            <a:r>
              <a:rPr kumimoji="0" lang="en-US" altLang="zh-TW" dirty="0">
                <a:solidFill>
                  <a:srgbClr val="000000"/>
                </a:solidFill>
                <a:latin typeface="Arial" charset="0"/>
              </a:rPr>
              <a:t>158</a:t>
            </a:r>
            <a:endParaRPr kumimoji="0" lang="zh-TW" altLang="en-US" dirty="0">
              <a:solidFill>
                <a:srgbClr val="000000"/>
              </a:solidFill>
              <a:latin typeface="Arial" charset="0"/>
            </a:endParaRPr>
          </a:p>
        </p:txBody>
      </p:sp>
      <p:sp>
        <p:nvSpPr>
          <p:cNvPr id="23" name="矩形 22"/>
          <p:cNvSpPr/>
          <p:nvPr/>
        </p:nvSpPr>
        <p:spPr>
          <a:xfrm>
            <a:off x="3628530" y="5652893"/>
            <a:ext cx="4230217" cy="523220"/>
          </a:xfrm>
          <a:prstGeom prst="rect">
            <a:avLst/>
          </a:prstGeom>
        </p:spPr>
        <p:txBody>
          <a:bodyPr wrap="square">
            <a:spAutoFit/>
          </a:bodyPr>
          <a:lstStyle/>
          <a:p>
            <a:pPr eaLnBrk="0" hangingPunct="0"/>
            <a:r>
              <a:rPr kumimoji="0" lang="en-US" altLang="zh-TW" sz="1400" i="1" dirty="0">
                <a:solidFill>
                  <a:srgbClr val="000000"/>
                </a:solidFill>
                <a:latin typeface="Arial" panose="020B0604020202020204" pitchFamily="34" charset="0"/>
                <a:cs typeface="Arial" panose="020B0604020202020204" pitchFamily="34" charset="0"/>
              </a:rPr>
              <a:t>Paid first monthly payment on note with interest (€2,000 × 0.12 × 1/12).</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3359740" y="4558175"/>
            <a:ext cx="2723114" cy="369332"/>
          </a:xfrm>
          <a:prstGeom prst="rect">
            <a:avLst/>
          </a:prstGeom>
        </p:spPr>
        <p:txBody>
          <a:bodyPr wrap="square">
            <a:spAutoFit/>
          </a:bodyPr>
          <a:lstStyle/>
          <a:p>
            <a:pPr lvl="0"/>
            <a:r>
              <a:rPr kumimoji="0" lang="en-US" altLang="zh-TW" dirty="0">
                <a:solidFill>
                  <a:srgbClr val="000000"/>
                </a:solidFill>
                <a:latin typeface="Arial" panose="020B0604020202020204" pitchFamily="34" charset="0"/>
                <a:cs typeface="Arial" panose="020B0604020202020204" pitchFamily="34" charset="0"/>
              </a:rPr>
              <a:t>Notes Payable</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4" name="矩形 23"/>
          <p:cNvSpPr/>
          <p:nvPr/>
        </p:nvSpPr>
        <p:spPr>
          <a:xfrm>
            <a:off x="6866728" y="4928239"/>
            <a:ext cx="441147" cy="369332"/>
          </a:xfrm>
          <a:prstGeom prst="rect">
            <a:avLst/>
          </a:prstGeom>
        </p:spPr>
        <p:txBody>
          <a:bodyPr wrap="none">
            <a:spAutoFit/>
          </a:bodyPr>
          <a:lstStyle/>
          <a:p>
            <a:pPr lvl="0" algn="r"/>
            <a:r>
              <a:rPr kumimoji="0" lang="en-US" altLang="zh-TW" dirty="0">
                <a:solidFill>
                  <a:srgbClr val="000000"/>
                </a:solidFill>
                <a:latin typeface="Arial" charset="0"/>
              </a:rPr>
              <a:t>20</a:t>
            </a:r>
            <a:endParaRPr kumimoji="0" lang="zh-TW" altLang="en-US" dirty="0">
              <a:solidFill>
                <a:srgbClr val="000000"/>
              </a:solidFill>
              <a:latin typeface="Arial" charset="0"/>
            </a:endParaRPr>
          </a:p>
        </p:txBody>
      </p:sp>
      <p:sp>
        <p:nvSpPr>
          <p:cNvPr id="19" name="矩形 18"/>
          <p:cNvSpPr/>
          <p:nvPr/>
        </p:nvSpPr>
        <p:spPr>
          <a:xfrm>
            <a:off x="3376928" y="4920649"/>
            <a:ext cx="2723114" cy="369332"/>
          </a:xfrm>
          <a:prstGeom prst="rect">
            <a:avLst/>
          </a:prstGeom>
        </p:spPr>
        <p:txBody>
          <a:bodyPr wrap="square">
            <a:spAutoFit/>
          </a:bodyPr>
          <a:lstStyle/>
          <a:p>
            <a:pPr lvl="0"/>
            <a:r>
              <a:rPr kumimoji="0" lang="en-US" altLang="zh-TW" dirty="0">
                <a:solidFill>
                  <a:srgbClr val="000000"/>
                </a:solidFill>
                <a:latin typeface="Arial" panose="020B0604020202020204" pitchFamily="34" charset="0"/>
                <a:cs typeface="Arial" panose="020B0604020202020204" pitchFamily="34" charset="0"/>
              </a:rPr>
              <a:t>Interest Expense</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7525114" y="5280288"/>
            <a:ext cx="569387" cy="369332"/>
          </a:xfrm>
          <a:prstGeom prst="rect">
            <a:avLst/>
          </a:prstGeom>
        </p:spPr>
        <p:txBody>
          <a:bodyPr wrap="none">
            <a:spAutoFit/>
          </a:bodyPr>
          <a:lstStyle/>
          <a:p>
            <a:pPr lvl="0" algn="r"/>
            <a:r>
              <a:rPr kumimoji="0" lang="en-US" altLang="zh-TW" dirty="0">
                <a:solidFill>
                  <a:srgbClr val="000000"/>
                </a:solidFill>
                <a:latin typeface="Arial" charset="0"/>
              </a:rPr>
              <a:t>178</a:t>
            </a:r>
            <a:endParaRPr kumimoji="0" lang="zh-TW" altLang="en-US" dirty="0">
              <a:solidFill>
                <a:srgbClr val="000000"/>
              </a:solidFill>
              <a:latin typeface="Arial" charset="0"/>
            </a:endParaRPr>
          </a:p>
        </p:txBody>
      </p:sp>
      <p:sp>
        <p:nvSpPr>
          <p:cNvPr id="25" name="文字方塊 24"/>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7215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P spid="20" grpId="0"/>
      <p:bldP spid="23" grpId="0"/>
      <p:bldP spid="22" grpId="0"/>
      <p:bldP spid="24" grpId="0"/>
      <p:bldP spid="19" grpId="0"/>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內容版面配置區 2"/>
          <p:cNvSpPr>
            <a:spLocks noGrp="1"/>
          </p:cNvSpPr>
          <p:nvPr>
            <p:ph idx="1"/>
          </p:nvPr>
        </p:nvSpPr>
        <p:spPr/>
        <p:txBody>
          <a:bodyPr/>
          <a:lstStyle/>
          <a:p>
            <a:pPr marL="0" indent="0">
              <a:buNone/>
            </a:pPr>
            <a:r>
              <a:rPr lang="en-US" altLang="zh-TW" b="1" dirty="0">
                <a:solidFill>
                  <a:srgbClr val="FE8E23"/>
                </a:solidFill>
              </a:rPr>
              <a:t>Example 10: Paying Obligations and Interest</a:t>
            </a:r>
          </a:p>
          <a:p>
            <a:endParaRPr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51</a:t>
            </a:fld>
            <a:endParaRPr lang="zh-TW" altLang="en-US"/>
          </a:p>
        </p:txBody>
      </p:sp>
      <p:sp>
        <p:nvSpPr>
          <p:cNvPr id="2" name="標題 1"/>
          <p:cNvSpPr>
            <a:spLocks noGrp="1"/>
          </p:cNvSpPr>
          <p:nvPr>
            <p:ph type="title"/>
          </p:nvPr>
        </p:nvSpPr>
        <p:spPr/>
        <p:txBody>
          <a:bodyPr/>
          <a:lstStyle/>
          <a:p>
            <a:r>
              <a:rPr lang="en-US" altLang="zh-TW"/>
              <a:t>Journal Entry Example</a:t>
            </a:r>
            <a:endParaRPr lang="zh-TW" altLang="en-US" dirty="0"/>
          </a:p>
        </p:txBody>
      </p:sp>
      <p:sp>
        <p:nvSpPr>
          <p:cNvPr id="154" name="文字方塊 153"/>
          <p:cNvSpPr txBox="1"/>
          <p:nvPr/>
        </p:nvSpPr>
        <p:spPr>
          <a:xfrm>
            <a:off x="8423683" y="65310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rotWithShape="1">
          <a:blip r:embed="rId2"/>
          <a:srcRect b="11829"/>
          <a:stretch/>
        </p:blipFill>
        <p:spPr>
          <a:xfrm>
            <a:off x="213519" y="2049417"/>
            <a:ext cx="8700030" cy="3360784"/>
          </a:xfrm>
          <a:prstGeom prst="rect">
            <a:avLst/>
          </a:prstGeom>
        </p:spPr>
      </p:pic>
      <p:pic>
        <p:nvPicPr>
          <p:cNvPr id="156" name="圖片 155"/>
          <p:cNvPicPr>
            <a:picLocks noChangeAspect="1"/>
          </p:cNvPicPr>
          <p:nvPr/>
        </p:nvPicPr>
        <p:blipFill rotWithShape="1">
          <a:blip r:embed="rId2"/>
          <a:srcRect t="87727" b="722"/>
          <a:stretch/>
        </p:blipFill>
        <p:spPr>
          <a:xfrm>
            <a:off x="213519" y="5393267"/>
            <a:ext cx="8700030" cy="440266"/>
          </a:xfrm>
          <a:prstGeom prst="rect">
            <a:avLst/>
          </a:prstGeom>
        </p:spPr>
      </p:pic>
    </p:spTree>
    <p:extLst>
      <p:ext uri="{BB962C8B-B14F-4D97-AF65-F5344CB8AC3E}">
        <p14:creationId xmlns:p14="http://schemas.microsoft.com/office/powerpoint/2010/main" val="14279520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Example 11: Payment of Dividends</a:t>
            </a:r>
          </a:p>
          <a:p>
            <a:pPr marL="0" indent="0">
              <a:buNone/>
            </a:pPr>
            <a:r>
              <a:rPr lang="en-US" altLang="zh-TW" dirty="0"/>
              <a:t>Corporations that are profitable generally pay dividends to their stockholders. The following entry illustrates the payment of a cash dividend (</a:t>
            </a:r>
            <a:r>
              <a:rPr lang="en-US" altLang="zh-TW" dirty="0">
                <a:solidFill>
                  <a:srgbClr val="000000"/>
                </a:solidFill>
              </a:rPr>
              <a:t>€50)</a:t>
            </a:r>
            <a:r>
              <a:rPr lang="en-US" altLang="zh-TW" dirty="0"/>
              <a:t> on July 31, 2017: </a:t>
            </a:r>
          </a:p>
          <a:p>
            <a:endParaRPr lang="en-US" altLang="zh-TW" dirty="0"/>
          </a:p>
          <a:p>
            <a:endParaRPr lang="en-US" altLang="zh-TW" dirty="0"/>
          </a:p>
          <a:p>
            <a:endParaRPr lang="en-US" altLang="zh-TW" dirty="0"/>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t>52</a:t>
            </a:fld>
            <a:endParaRPr lang="zh-TW" altLang="en-US"/>
          </a:p>
        </p:txBody>
      </p:sp>
      <p:sp>
        <p:nvSpPr>
          <p:cNvPr id="38914" name="標題 1"/>
          <p:cNvSpPr>
            <a:spLocks noGrp="1"/>
          </p:cNvSpPr>
          <p:nvPr>
            <p:ph type="title"/>
          </p:nvPr>
        </p:nvSpPr>
        <p:spPr/>
        <p:txBody>
          <a:bodyPr/>
          <a:lstStyle/>
          <a:p>
            <a:r>
              <a:rPr lang="en-US" altLang="zh-TW" dirty="0"/>
              <a:t>Journal Entry Example</a:t>
            </a:r>
            <a:endParaRPr lang="zh-TW" altLang="en-US" dirty="0"/>
          </a:p>
        </p:txBody>
      </p:sp>
      <p:sp>
        <p:nvSpPr>
          <p:cNvPr id="4" name="矩形 3"/>
          <p:cNvSpPr/>
          <p:nvPr/>
        </p:nvSpPr>
        <p:spPr>
          <a:xfrm>
            <a:off x="848865" y="4479895"/>
            <a:ext cx="1447800" cy="1110303"/>
          </a:xfrm>
          <a:prstGeom prst="rect">
            <a:avLst/>
          </a:prstGeom>
          <a:solidFill>
            <a:srgbClr val="A8C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848865" y="3461057"/>
            <a:ext cx="1447800" cy="866728"/>
          </a:xfrm>
          <a:prstGeom prst="rect">
            <a:avLst/>
          </a:prstGeom>
          <a:solidFill>
            <a:srgbClr val="E6E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408965" y="3461057"/>
            <a:ext cx="5766551" cy="86672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917" name="文字方塊 5"/>
          <p:cNvSpPr txBox="1">
            <a:spLocks noChangeArrowheads="1"/>
          </p:cNvSpPr>
          <p:nvPr/>
        </p:nvSpPr>
        <p:spPr bwMode="auto">
          <a:xfrm>
            <a:off x="823737" y="3616208"/>
            <a:ext cx="1447800" cy="646331"/>
          </a:xfrm>
          <a:prstGeom prst="rect">
            <a:avLst/>
          </a:prstGeom>
          <a:noFill/>
          <a:ln w="3175">
            <a:no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dirty="0">
                <a:solidFill>
                  <a:srgbClr val="000000"/>
                </a:solidFill>
              </a:rPr>
              <a:t>Transaction effect</a:t>
            </a:r>
          </a:p>
        </p:txBody>
      </p:sp>
      <p:sp>
        <p:nvSpPr>
          <p:cNvPr id="7" name="文字方塊 6"/>
          <p:cNvSpPr txBox="1">
            <a:spLocks noChangeArrowheads="1"/>
          </p:cNvSpPr>
          <p:nvPr/>
        </p:nvSpPr>
        <p:spPr bwMode="auto">
          <a:xfrm>
            <a:off x="2424504" y="3465112"/>
            <a:ext cx="5616622" cy="923330"/>
          </a:xfrm>
          <a:prstGeom prst="rect">
            <a:avLst/>
          </a:prstGeom>
          <a:noFill/>
          <a:ln w="317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TW" dirty="0"/>
              <a:t>The asset-cash account decreases by €50 and the dividends account increases by €50 which in turn</a:t>
            </a:r>
          </a:p>
          <a:p>
            <a:r>
              <a:rPr lang="en-US" altLang="zh-TW" dirty="0"/>
              <a:t>decreases equity by €50.</a:t>
            </a:r>
            <a:endParaRPr kumimoji="0" lang="zh-TW" altLang="en-US" dirty="0">
              <a:solidFill>
                <a:srgbClr val="000000"/>
              </a:solidFill>
            </a:endParaRPr>
          </a:p>
        </p:txBody>
      </p:sp>
      <p:sp>
        <p:nvSpPr>
          <p:cNvPr id="8" name="矩形 7"/>
          <p:cNvSpPr/>
          <p:nvPr/>
        </p:nvSpPr>
        <p:spPr>
          <a:xfrm>
            <a:off x="802804" y="4717133"/>
            <a:ext cx="1447800" cy="635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latin typeface="Arial" panose="020B0604020202020204" pitchFamily="34" charset="0"/>
                <a:cs typeface="Arial" panose="020B0604020202020204" pitchFamily="34" charset="0"/>
              </a:rPr>
              <a:t>Journal entry</a:t>
            </a:r>
            <a:endParaRPr lang="zh-TW" altLang="en-US" dirty="0">
              <a:solidFill>
                <a:schemeClr val="tx1"/>
              </a:solidFill>
              <a:latin typeface="Arial" panose="020B0604020202020204" pitchFamily="34" charset="0"/>
              <a:cs typeface="Arial" panose="020B0604020202020204"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3332438477"/>
              </p:ext>
            </p:extLst>
          </p:nvPr>
        </p:nvGraphicFramePr>
        <p:xfrm>
          <a:off x="2424502" y="4466538"/>
          <a:ext cx="5727314" cy="1114425"/>
        </p:xfrm>
        <a:graphic>
          <a:graphicData uri="http://schemas.openxmlformats.org/drawingml/2006/table">
            <a:tbl>
              <a:tblPr/>
              <a:tblGrid>
                <a:gridCol w="1011625">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3038373">
                  <a:extLst>
                    <a:ext uri="{9D8B030D-6E8A-4147-A177-3AD203B41FA5}">
                      <a16:colId xmlns:a16="http://schemas.microsoft.com/office/drawing/2014/main" val="20002"/>
                    </a:ext>
                  </a:extLst>
                </a:gridCol>
                <a:gridCol w="780238">
                  <a:extLst>
                    <a:ext uri="{9D8B030D-6E8A-4147-A177-3AD203B41FA5}">
                      <a16:colId xmlns:a16="http://schemas.microsoft.com/office/drawing/2014/main" val="20003"/>
                    </a:ext>
                  </a:extLst>
                </a:gridCol>
                <a:gridCol w="780238">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400" i="1" dirty="0">
                          <a:solidFill>
                            <a:srgbClr val="000000"/>
                          </a:solidFill>
                          <a:latin typeface="Arial" panose="020B0604020202020204" pitchFamily="34" charset="0"/>
                          <a:cs typeface="Arial" panose="020B0604020202020204" pitchFamily="34" charset="0"/>
                        </a:rPr>
                        <a:t>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9F1C1"/>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7" name="矩形 16"/>
          <p:cNvSpPr/>
          <p:nvPr/>
        </p:nvSpPr>
        <p:spPr>
          <a:xfrm>
            <a:off x="2424504" y="4484050"/>
            <a:ext cx="915635" cy="369332"/>
          </a:xfrm>
          <a:prstGeom prst="rect">
            <a:avLst/>
          </a:prstGeom>
        </p:spPr>
        <p:txBody>
          <a:bodyPr wrap="none">
            <a:spAutoFit/>
          </a:bodyPr>
          <a:lstStyle/>
          <a:p>
            <a:pPr lvl="0"/>
            <a:r>
              <a:rPr kumimoji="0" lang="en-US" altLang="zh-TW" dirty="0">
                <a:solidFill>
                  <a:srgbClr val="000000"/>
                </a:solidFill>
                <a:latin typeface="Arial" charset="0"/>
              </a:rPr>
              <a:t>July 31</a:t>
            </a:r>
            <a:endParaRPr kumimoji="0" lang="zh-TW" altLang="en-US" dirty="0">
              <a:solidFill>
                <a:srgbClr val="000000"/>
              </a:solidFill>
              <a:latin typeface="Arial" charset="0"/>
            </a:endParaRPr>
          </a:p>
        </p:txBody>
      </p:sp>
      <p:sp>
        <p:nvSpPr>
          <p:cNvPr id="18" name="矩形 17"/>
          <p:cNvSpPr/>
          <p:nvPr/>
        </p:nvSpPr>
        <p:spPr>
          <a:xfrm>
            <a:off x="3714594" y="4853723"/>
            <a:ext cx="723275"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Cash</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6935604" y="4479896"/>
            <a:ext cx="441147" cy="369332"/>
          </a:xfrm>
          <a:prstGeom prst="rect">
            <a:avLst/>
          </a:prstGeom>
        </p:spPr>
        <p:txBody>
          <a:bodyPr wrap="none">
            <a:spAutoFit/>
          </a:bodyPr>
          <a:lstStyle/>
          <a:p>
            <a:pPr lvl="0" algn="r"/>
            <a:r>
              <a:rPr kumimoji="0" lang="en-US" altLang="zh-TW" dirty="0">
                <a:solidFill>
                  <a:srgbClr val="000000"/>
                </a:solidFill>
                <a:latin typeface="Arial" charset="0"/>
              </a:rPr>
              <a:t>50</a:t>
            </a:r>
            <a:endParaRPr kumimoji="0" lang="zh-TW" altLang="en-US" dirty="0">
              <a:solidFill>
                <a:srgbClr val="000000"/>
              </a:solidFill>
              <a:latin typeface="Arial" charset="0"/>
            </a:endParaRPr>
          </a:p>
        </p:txBody>
      </p:sp>
      <p:sp>
        <p:nvSpPr>
          <p:cNvPr id="23" name="矩形 22"/>
          <p:cNvSpPr/>
          <p:nvPr/>
        </p:nvSpPr>
        <p:spPr>
          <a:xfrm>
            <a:off x="3730877" y="5215374"/>
            <a:ext cx="4230217" cy="307777"/>
          </a:xfrm>
          <a:prstGeom prst="rect">
            <a:avLst/>
          </a:prstGeom>
        </p:spPr>
        <p:txBody>
          <a:bodyPr wrap="square">
            <a:spAutoFit/>
          </a:bodyPr>
          <a:lstStyle/>
          <a:p>
            <a:pPr eaLnBrk="0" hangingPunct="0"/>
            <a:r>
              <a:rPr kumimoji="0" lang="en-US" altLang="zh-TW" sz="1400" i="1" dirty="0">
                <a:solidFill>
                  <a:srgbClr val="000000"/>
                </a:solidFill>
                <a:latin typeface="Arial" panose="020B0604020202020204" pitchFamily="34" charset="0"/>
                <a:cs typeface="Arial" panose="020B0604020202020204" pitchFamily="34" charset="0"/>
              </a:rPr>
              <a:t>Paid a €50 cash dividends.</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3445804" y="4480335"/>
            <a:ext cx="2723114" cy="369332"/>
          </a:xfrm>
          <a:prstGeom prst="rect">
            <a:avLst/>
          </a:prstGeom>
        </p:spPr>
        <p:txBody>
          <a:bodyPr wrap="square">
            <a:spAutoFit/>
          </a:bodyPr>
          <a:lstStyle/>
          <a:p>
            <a:pPr lvl="0"/>
            <a:r>
              <a:rPr kumimoji="0" lang="en-US" altLang="zh-TW" dirty="0">
                <a:solidFill>
                  <a:srgbClr val="000000"/>
                </a:solidFill>
                <a:latin typeface="Arial" panose="020B0604020202020204" pitchFamily="34" charset="0"/>
                <a:cs typeface="Arial" panose="020B0604020202020204" pitchFamily="34" charset="0"/>
              </a:rPr>
              <a:t>Dividends</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7734369" y="4853723"/>
            <a:ext cx="441147" cy="369332"/>
          </a:xfrm>
          <a:prstGeom prst="rect">
            <a:avLst/>
          </a:prstGeom>
        </p:spPr>
        <p:txBody>
          <a:bodyPr wrap="none">
            <a:spAutoFit/>
          </a:bodyPr>
          <a:lstStyle/>
          <a:p>
            <a:pPr lvl="0" algn="r"/>
            <a:r>
              <a:rPr kumimoji="0" lang="en-US" altLang="zh-TW" dirty="0">
                <a:solidFill>
                  <a:srgbClr val="000000"/>
                </a:solidFill>
                <a:latin typeface="Arial" charset="0"/>
              </a:rPr>
              <a:t>50</a:t>
            </a:r>
            <a:endParaRPr kumimoji="0" lang="zh-TW" altLang="en-US" dirty="0">
              <a:solidFill>
                <a:srgbClr val="000000"/>
              </a:solidFill>
              <a:latin typeface="Arial" charset="0"/>
            </a:endParaRPr>
          </a:p>
        </p:txBody>
      </p:sp>
      <p:sp>
        <p:nvSpPr>
          <p:cNvPr id="19" name="文字方塊 18"/>
          <p:cNvSpPr txBox="1"/>
          <p:nvPr/>
        </p:nvSpPr>
        <p:spPr>
          <a:xfrm>
            <a:off x="8439181"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37740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P spid="20" grpId="0"/>
      <p:bldP spid="23" grpId="0"/>
      <p:bldP spid="22" grpId="0"/>
      <p:bldP spid="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lstStyle/>
          <a:p>
            <a:pPr marL="0" indent="0">
              <a:buNone/>
            </a:pPr>
            <a:r>
              <a:rPr lang="en-US" altLang="zh-TW" b="1" dirty="0">
                <a:solidFill>
                  <a:srgbClr val="FE8E23"/>
                </a:solidFill>
              </a:rPr>
              <a:t>Example 11: Payment of Dividends</a:t>
            </a:r>
          </a:p>
          <a:p>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53</a:t>
            </a:fld>
            <a:endParaRPr lang="zh-TW" altLang="en-US"/>
          </a:p>
        </p:txBody>
      </p:sp>
      <p:sp>
        <p:nvSpPr>
          <p:cNvPr id="2" name="標題 1"/>
          <p:cNvSpPr>
            <a:spLocks noGrp="1"/>
          </p:cNvSpPr>
          <p:nvPr>
            <p:ph type="title"/>
          </p:nvPr>
        </p:nvSpPr>
        <p:spPr/>
        <p:txBody>
          <a:bodyPr/>
          <a:lstStyle/>
          <a:p>
            <a:r>
              <a:rPr lang="en-US" altLang="zh-TW"/>
              <a:t>Journal Entry Example</a:t>
            </a:r>
            <a:endParaRPr lang="zh-TW" altLang="en-US" dirty="0"/>
          </a:p>
        </p:txBody>
      </p:sp>
      <p:sp>
        <p:nvSpPr>
          <p:cNvPr id="173" name="文字方塊 172"/>
          <p:cNvSpPr txBox="1"/>
          <p:nvPr/>
        </p:nvSpPr>
        <p:spPr>
          <a:xfrm>
            <a:off x="8423683" y="68063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rotWithShape="1">
          <a:blip r:embed="rId2"/>
          <a:srcRect b="6818"/>
          <a:stretch/>
        </p:blipFill>
        <p:spPr>
          <a:xfrm>
            <a:off x="196491" y="2017261"/>
            <a:ext cx="8792091" cy="3808774"/>
          </a:xfrm>
          <a:prstGeom prst="rect">
            <a:avLst/>
          </a:prstGeom>
        </p:spPr>
      </p:pic>
      <p:pic>
        <p:nvPicPr>
          <p:cNvPr id="175" name="圖片 174"/>
          <p:cNvPicPr>
            <a:picLocks noChangeAspect="1"/>
          </p:cNvPicPr>
          <p:nvPr/>
        </p:nvPicPr>
        <p:blipFill rotWithShape="1">
          <a:blip r:embed="rId2"/>
          <a:srcRect t="92756" b="213"/>
          <a:stretch/>
        </p:blipFill>
        <p:spPr>
          <a:xfrm>
            <a:off x="213915" y="5808617"/>
            <a:ext cx="8792091" cy="287382"/>
          </a:xfrm>
          <a:prstGeom prst="rect">
            <a:avLst/>
          </a:prstGeom>
        </p:spPr>
      </p:pic>
    </p:spTree>
    <p:extLst>
      <p:ext uri="{BB962C8B-B14F-4D97-AF65-F5344CB8AC3E}">
        <p14:creationId xmlns:p14="http://schemas.microsoft.com/office/powerpoint/2010/main" val="15119747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 calcmode="lin" valueType="num">
                                      <p:cBhvr additive="base">
                                        <p:cTn id="7" dur="500" fill="hold"/>
                                        <p:tgtEl>
                                          <p:spTgt spid="175"/>
                                        </p:tgtEl>
                                        <p:attrNameLst>
                                          <p:attrName>ppt_x</p:attrName>
                                        </p:attrNameLst>
                                      </p:cBhvr>
                                      <p:tavLst>
                                        <p:tav tm="0">
                                          <p:val>
                                            <p:strVal val="#ppt_x"/>
                                          </p:val>
                                        </p:tav>
                                        <p:tav tm="100000">
                                          <p:val>
                                            <p:strVal val="#ppt_x"/>
                                          </p:val>
                                        </p:tav>
                                      </p:tavLst>
                                    </p:anim>
                                    <p:anim calcmode="lin" valueType="num">
                                      <p:cBhvr additive="base">
                                        <p:cTn id="8" dur="500" fill="hold"/>
                                        <p:tgtEl>
                                          <p:spTgt spid="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DA11386E-2E42-49D8-8C02-8CA978E96E05}" type="slidenum">
              <a:rPr lang="zh-TW" altLang="en-US" smtClean="0"/>
              <a:t>54</a:t>
            </a:fld>
            <a:endParaRPr lang="zh-TW" altLang="en-US"/>
          </a:p>
        </p:txBody>
      </p:sp>
      <p:sp>
        <p:nvSpPr>
          <p:cNvPr id="2" name="標題 1"/>
          <p:cNvSpPr>
            <a:spLocks noGrp="1"/>
          </p:cNvSpPr>
          <p:nvPr>
            <p:ph type="title"/>
          </p:nvPr>
        </p:nvSpPr>
        <p:spPr/>
        <p:txBody>
          <a:bodyPr/>
          <a:lstStyle/>
          <a:p>
            <a:r>
              <a:rPr lang="en-US" altLang="zh-TW"/>
              <a:t>Summary of Transactions</a:t>
            </a:r>
            <a:endParaRPr lang="zh-TW" altLang="en-US" dirty="0"/>
          </a:p>
        </p:txBody>
      </p:sp>
      <p:sp>
        <p:nvSpPr>
          <p:cNvPr id="229" name="文字方塊 228"/>
          <p:cNvSpPr txBox="1"/>
          <p:nvPr/>
        </p:nvSpPr>
        <p:spPr>
          <a:xfrm>
            <a:off x="457200" y="6003370"/>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3.4</a:t>
            </a:r>
            <a:endParaRPr lang="zh-TW" altLang="en-US" dirty="0">
              <a:latin typeface="Arial" panose="020B0604020202020204" pitchFamily="34" charset="0"/>
              <a:cs typeface="Arial" panose="020B0604020202020204" pitchFamily="34" charset="0"/>
            </a:endParaRPr>
          </a:p>
        </p:txBody>
      </p:sp>
      <p:sp>
        <p:nvSpPr>
          <p:cNvPr id="8" name="文字方塊 7"/>
          <p:cNvSpPr txBox="1"/>
          <p:nvPr/>
        </p:nvSpPr>
        <p:spPr>
          <a:xfrm>
            <a:off x="8479560" y="63439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6" name="圖片 5"/>
          <p:cNvPicPr>
            <a:picLocks noChangeAspect="1"/>
          </p:cNvPicPr>
          <p:nvPr/>
        </p:nvPicPr>
        <p:blipFill>
          <a:blip r:embed="rId2"/>
          <a:stretch>
            <a:fillRect/>
          </a:stretch>
        </p:blipFill>
        <p:spPr>
          <a:xfrm>
            <a:off x="203433" y="1295343"/>
            <a:ext cx="8720202" cy="4738612"/>
          </a:xfrm>
          <a:prstGeom prst="rect">
            <a:avLst/>
          </a:prstGeom>
        </p:spPr>
      </p:pic>
    </p:spTree>
    <p:extLst>
      <p:ext uri="{BB962C8B-B14F-4D97-AF65-F5344CB8AC3E}">
        <p14:creationId xmlns:p14="http://schemas.microsoft.com/office/powerpoint/2010/main" val="38308431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t>A Journal Entry Involves a Three-step Process:</a:t>
            </a:r>
          </a:p>
          <a:p>
            <a:pPr lvl="1"/>
            <a:r>
              <a:rPr lang="en-US" altLang="zh-TW" sz="2400" dirty="0">
                <a:solidFill>
                  <a:schemeClr val="accent2">
                    <a:lumMod val="50000"/>
                  </a:schemeClr>
                </a:solidFill>
              </a:rPr>
              <a:t>Identify which accounts are involved.</a:t>
            </a:r>
          </a:p>
          <a:p>
            <a:pPr lvl="1"/>
            <a:r>
              <a:rPr lang="en-US" altLang="zh-TW" sz="2400" dirty="0">
                <a:solidFill>
                  <a:schemeClr val="accent2">
                    <a:lumMod val="50000"/>
                  </a:schemeClr>
                </a:solidFill>
              </a:rPr>
              <a:t>For each account, determine if it is increased or decreased:</a:t>
            </a:r>
            <a:r>
              <a:rPr lang="zh-TW" altLang="en-US" sz="2400" dirty="0">
                <a:solidFill>
                  <a:schemeClr val="accent2">
                    <a:lumMod val="50000"/>
                  </a:schemeClr>
                </a:solidFill>
              </a:rPr>
              <a:t> </a:t>
            </a:r>
            <a:r>
              <a:rPr lang="en-US" altLang="zh-TW" sz="2400" dirty="0">
                <a:solidFill>
                  <a:schemeClr val="accent2">
                    <a:lumMod val="50000"/>
                  </a:schemeClr>
                </a:solidFill>
              </a:rPr>
              <a:t>are to debited or credited.</a:t>
            </a:r>
          </a:p>
          <a:p>
            <a:pPr lvl="1"/>
            <a:r>
              <a:rPr lang="en-US" altLang="zh-TW" sz="2400" dirty="0">
                <a:solidFill>
                  <a:schemeClr val="accent2">
                    <a:lumMod val="50000"/>
                  </a:schemeClr>
                </a:solidFill>
              </a:rPr>
              <a:t>For each account, determine by how much it has changed.</a:t>
            </a:r>
            <a:endParaRPr lang="zh-TW" altLang="en-US" sz="2400" dirty="0">
              <a:solidFill>
                <a:schemeClr val="accent2">
                  <a:lumMod val="50000"/>
                </a:schemeClr>
              </a:solidFill>
            </a:endParaRP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55</a:t>
            </a:fld>
            <a:endParaRPr lang="zh-TW" altLang="en-US"/>
          </a:p>
        </p:txBody>
      </p:sp>
      <p:sp>
        <p:nvSpPr>
          <p:cNvPr id="2" name="標題 1"/>
          <p:cNvSpPr>
            <a:spLocks noGrp="1"/>
          </p:cNvSpPr>
          <p:nvPr>
            <p:ph type="title"/>
          </p:nvPr>
        </p:nvSpPr>
        <p:spPr/>
        <p:txBody>
          <a:bodyPr/>
          <a:lstStyle/>
          <a:p>
            <a:r>
              <a:rPr lang="en-US" altLang="zh-TW" dirty="0">
                <a:ea typeface="新細明體" charset="-120"/>
              </a:rPr>
              <a:t>A Note on Journal Entries</a:t>
            </a:r>
            <a:endParaRPr lang="zh-TW" altLang="en-US" dirty="0"/>
          </a:p>
        </p:txBody>
      </p:sp>
      <p:sp>
        <p:nvSpPr>
          <p:cNvPr id="7" name="文字方塊 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52833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dirty="0"/>
              <a:t>For each of the following transactions, </a:t>
            </a:r>
          </a:p>
          <a:p>
            <a:pPr marL="400050" lvl="1" indent="0">
              <a:buNone/>
            </a:pPr>
            <a:r>
              <a:rPr lang="en-US" altLang="zh-TW" b="1" dirty="0"/>
              <a:t>(a) identify the accounts involved, </a:t>
            </a:r>
          </a:p>
          <a:p>
            <a:pPr marL="400050" lvl="1" indent="0">
              <a:buNone/>
            </a:pPr>
            <a:r>
              <a:rPr lang="en-US" altLang="zh-TW" b="1" dirty="0"/>
              <a:t>(b) identify whether the accounts increased or 	decreased, </a:t>
            </a:r>
          </a:p>
          <a:p>
            <a:pPr marL="400050" lvl="1" indent="0">
              <a:buNone/>
            </a:pPr>
            <a:r>
              <a:rPr lang="en-US" altLang="zh-TW" b="1" dirty="0"/>
              <a:t>(c) state by how much the accounts increased or 	decreased, and </a:t>
            </a:r>
          </a:p>
          <a:p>
            <a:pPr marL="400050" lvl="1" indent="0">
              <a:buNone/>
            </a:pPr>
            <a:r>
              <a:rPr lang="en-US" altLang="zh-TW" b="1" dirty="0"/>
              <a:t>(d) provide the required journal entry to record the 	effects of the transaction.</a:t>
            </a: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56</a:t>
            </a:fld>
            <a:endParaRPr lang="zh-TW" altLang="en-US"/>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79560"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6941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dirty="0"/>
              <a:t>Purchased supplies costing €5,000 on account</a:t>
            </a:r>
          </a:p>
          <a:p>
            <a:pPr marL="0" indent="0">
              <a:buClr>
                <a:srgbClr val="55AADF"/>
              </a:buClr>
              <a:buNone/>
            </a:pPr>
            <a:r>
              <a:rPr lang="en-US" altLang="zh-TW" dirty="0">
                <a:solidFill>
                  <a:schemeClr val="accent2">
                    <a:lumMod val="75000"/>
                  </a:schemeClr>
                </a:solidFill>
                <a:cs typeface="Arial" charset="0"/>
              </a:rPr>
              <a:t>(a) Supplies is an asset, Accounts Payable is a liability. </a:t>
            </a:r>
          </a:p>
          <a:p>
            <a:pPr marL="0" indent="0">
              <a:buClr>
                <a:srgbClr val="55AADF"/>
              </a:buClr>
              <a:buNone/>
            </a:pPr>
            <a:r>
              <a:rPr lang="en-US" altLang="zh-TW" dirty="0">
                <a:solidFill>
                  <a:schemeClr val="accent2">
                    <a:lumMod val="75000"/>
                  </a:schemeClr>
                </a:solidFill>
                <a:cs typeface="Arial" charset="0"/>
              </a:rPr>
              <a:t>(b) Supplies increased (assets increase with debits),</a:t>
            </a:r>
            <a:r>
              <a:rPr lang="zh-TW" altLang="en-US" dirty="0">
                <a:solidFill>
                  <a:schemeClr val="accent2">
                    <a:lumMod val="75000"/>
                  </a:schemeClr>
                </a:solidFill>
                <a:cs typeface="Arial" charset="0"/>
              </a:rPr>
              <a:t> </a:t>
            </a:r>
            <a:r>
              <a:rPr lang="en-US" altLang="zh-TW" dirty="0">
                <a:solidFill>
                  <a:schemeClr val="accent2">
                    <a:lumMod val="75000"/>
                  </a:schemeClr>
                </a:solidFill>
                <a:cs typeface="Arial" charset="0"/>
              </a:rPr>
              <a:t>and Accounts Payable increased (liabilities increase with credits). </a:t>
            </a:r>
          </a:p>
          <a:p>
            <a:pPr marL="0" indent="0">
              <a:buClr>
                <a:srgbClr val="55AADF"/>
              </a:buClr>
              <a:buNone/>
            </a:pPr>
            <a:r>
              <a:rPr lang="en-US" altLang="zh-TW" dirty="0">
                <a:solidFill>
                  <a:schemeClr val="accent2">
                    <a:lumMod val="75000"/>
                  </a:schemeClr>
                </a:solidFill>
                <a:cs typeface="Arial" charset="0"/>
              </a:rPr>
              <a:t>(c) Both accounts changed by €5,000. </a:t>
            </a:r>
          </a:p>
          <a:p>
            <a:pPr marL="0" indent="0">
              <a:buClr>
                <a:srgbClr val="55AADF"/>
              </a:buClr>
              <a:buNone/>
            </a:pPr>
            <a:r>
              <a:rPr lang="en-US" altLang="zh-TW" dirty="0">
                <a:solidFill>
                  <a:schemeClr val="accent2">
                    <a:lumMod val="75000"/>
                  </a:schemeClr>
                </a:solidFill>
                <a:cs typeface="Arial" charset="0"/>
              </a:rPr>
              <a:t>(d) The required journal entry is</a:t>
            </a:r>
          </a:p>
          <a:p>
            <a:pPr marL="457200" indent="-457200">
              <a:buAutoNum type="arabicPeriod"/>
            </a:pPr>
            <a:endParaRPr lang="en-US" altLang="zh-TW"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57</a:t>
            </a:fld>
            <a:endParaRPr lang="zh-TW" altLang="en-US"/>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7" name="表格 6"/>
          <p:cNvGraphicFramePr>
            <a:graphicFrameLocks noGrp="1"/>
          </p:cNvGraphicFramePr>
          <p:nvPr>
            <p:extLst>
              <p:ext uri="{D42A27DB-BD31-4B8C-83A1-F6EECF244321}">
                <p14:modId xmlns:p14="http://schemas.microsoft.com/office/powerpoint/2010/main" val="4176615477"/>
              </p:ext>
            </p:extLst>
          </p:nvPr>
        </p:nvGraphicFramePr>
        <p:xfrm>
          <a:off x="950557" y="5195168"/>
          <a:ext cx="5328592" cy="74168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20000"/>
                    </a:ext>
                  </a:extLst>
                </a:gridCol>
                <a:gridCol w="1031776">
                  <a:extLst>
                    <a:ext uri="{9D8B030D-6E8A-4147-A177-3AD203B41FA5}">
                      <a16:colId xmlns:a16="http://schemas.microsoft.com/office/drawing/2014/main" val="20001"/>
                    </a:ext>
                  </a:extLst>
                </a:gridCol>
                <a:gridCol w="984448">
                  <a:extLst>
                    <a:ext uri="{9D8B030D-6E8A-4147-A177-3AD203B41FA5}">
                      <a16:colId xmlns:a16="http://schemas.microsoft.com/office/drawing/2014/main" val="20002"/>
                    </a:ext>
                  </a:extLst>
                </a:gridCol>
              </a:tblGrid>
              <a:tr h="370840">
                <a:tc>
                  <a:txBody>
                    <a:bodyPr/>
                    <a:lstStyle/>
                    <a:p>
                      <a:r>
                        <a:rPr kumimoji="0" lang="en-US" altLang="zh-TW" sz="1800" b="0" dirty="0">
                          <a:solidFill>
                            <a:schemeClr val="tx1"/>
                          </a:solidFill>
                          <a:latin typeface="Arial" panose="020B0604020202020204" pitchFamily="34" charset="0"/>
                          <a:cs typeface="Arial" panose="020B0604020202020204" pitchFamily="34" charset="0"/>
                        </a:rPr>
                        <a:t>Supplies....................................</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5,000</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70840">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Arial" panose="020B0604020202020204" pitchFamily="34" charset="0"/>
                          <a:cs typeface="Arial" panose="020B0604020202020204" pitchFamily="34" charset="0"/>
                        </a:rPr>
                        <a:t>Accounts Payable .............</a:t>
                      </a:r>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Arial" panose="020B0604020202020204" pitchFamily="34" charset="0"/>
                          <a:cs typeface="Arial" panose="020B0604020202020204" pitchFamily="34" charset="0"/>
                        </a:rPr>
                        <a:t>5,000</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8" name="矩形 7"/>
          <p:cNvSpPr/>
          <p:nvPr/>
        </p:nvSpPr>
        <p:spPr>
          <a:xfrm>
            <a:off x="1001791" y="5270334"/>
            <a:ext cx="5256584"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01791" y="5603714"/>
            <a:ext cx="5256584"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65159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1" nodeType="clickEffect">
                                  <p:stCondLst>
                                    <p:cond delay="0"/>
                                  </p:stCondLst>
                                  <p:childTnLst>
                                    <p:anim calcmode="lin" valueType="num">
                                      <p:cBhvr additive="base">
                                        <p:cTn id="38" dur="500"/>
                                        <p:tgtEl>
                                          <p:spTgt spid="8"/>
                                        </p:tgtEl>
                                        <p:attrNameLst>
                                          <p:attrName>ppt_x</p:attrName>
                                        </p:attrNameLst>
                                      </p:cBhvr>
                                      <p:tavLst>
                                        <p:tav tm="0">
                                          <p:val>
                                            <p:strVal val="ppt_x"/>
                                          </p:val>
                                        </p:tav>
                                        <p:tav tm="100000">
                                          <p:val>
                                            <p:strVal val="ppt_x"/>
                                          </p:val>
                                        </p:tav>
                                      </p:tavLst>
                                    </p:anim>
                                    <p:anim calcmode="lin" valueType="num">
                                      <p:cBhvr additive="base">
                                        <p:cTn id="39" dur="500"/>
                                        <p:tgtEl>
                                          <p:spTgt spid="8"/>
                                        </p:tgtEl>
                                        <p:attrNameLst>
                                          <p:attrName>ppt_y</p:attrName>
                                        </p:attrNameLst>
                                      </p:cBhvr>
                                      <p:tavLst>
                                        <p:tav tm="0">
                                          <p:val>
                                            <p:strVal val="ppt_y"/>
                                          </p:val>
                                        </p:tav>
                                        <p:tav tm="100000">
                                          <p:val>
                                            <p:strVal val="1+ppt_h/2"/>
                                          </p:val>
                                        </p:tav>
                                      </p:tavLst>
                                    </p:anim>
                                    <p:set>
                                      <p:cBhvr>
                                        <p:cTn id="40" dur="1" fill="hold">
                                          <p:stCondLst>
                                            <p:cond delay="499"/>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grpId="1" nodeType="clickEffect">
                                  <p:stCondLst>
                                    <p:cond delay="0"/>
                                  </p:stCondLst>
                                  <p:childTnLst>
                                    <p:anim calcmode="lin" valueType="num">
                                      <p:cBhvr additive="base">
                                        <p:cTn id="44" dur="500"/>
                                        <p:tgtEl>
                                          <p:spTgt spid="9"/>
                                        </p:tgtEl>
                                        <p:attrNameLst>
                                          <p:attrName>ppt_x</p:attrName>
                                        </p:attrNameLst>
                                      </p:cBhvr>
                                      <p:tavLst>
                                        <p:tav tm="0">
                                          <p:val>
                                            <p:strVal val="ppt_x"/>
                                          </p:val>
                                        </p:tav>
                                        <p:tav tm="100000">
                                          <p:val>
                                            <p:strVal val="ppt_x"/>
                                          </p:val>
                                        </p:tav>
                                      </p:tavLst>
                                    </p:anim>
                                    <p:anim calcmode="lin" valueType="num">
                                      <p:cBhvr additive="base">
                                        <p:cTn id="45" dur="500"/>
                                        <p:tgtEl>
                                          <p:spTgt spid="9"/>
                                        </p:tgtEl>
                                        <p:attrNameLst>
                                          <p:attrName>ppt_y</p:attrName>
                                        </p:attrNameLst>
                                      </p:cBhvr>
                                      <p:tavLst>
                                        <p:tav tm="0">
                                          <p:val>
                                            <p:strVal val="ppt_y"/>
                                          </p:val>
                                        </p:tav>
                                        <p:tav tm="100000">
                                          <p:val>
                                            <p:strVal val="1+ppt_h/2"/>
                                          </p:val>
                                        </p:tav>
                                      </p:tavLst>
                                    </p:anim>
                                    <p:set>
                                      <p:cBhvr>
                                        <p:cTn id="4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dirty="0"/>
              <a:t>Paid wages of €200</a:t>
            </a:r>
          </a:p>
          <a:p>
            <a:pPr marL="0" indent="0">
              <a:buClr>
                <a:srgbClr val="55AADF"/>
              </a:buClr>
              <a:buNone/>
            </a:pPr>
            <a:r>
              <a:rPr lang="en-US" altLang="zh-TW" dirty="0">
                <a:solidFill>
                  <a:srgbClr val="7030A0"/>
                </a:solidFill>
              </a:rPr>
              <a:t>(</a:t>
            </a:r>
            <a:r>
              <a:rPr lang="en-US" altLang="zh-TW" dirty="0">
                <a:solidFill>
                  <a:schemeClr val="accent2">
                    <a:lumMod val="75000"/>
                  </a:schemeClr>
                </a:solidFill>
              </a:rPr>
              <a:t>a) Wages is an expense (expenses are equity accounts), Cash is an asset.</a:t>
            </a:r>
            <a:r>
              <a:rPr lang="en-US" altLang="zh-TW" dirty="0">
                <a:solidFill>
                  <a:schemeClr val="accent2">
                    <a:lumMod val="75000"/>
                  </a:schemeClr>
                </a:solidFill>
                <a:cs typeface="Arial" charset="0"/>
              </a:rPr>
              <a:t> </a:t>
            </a:r>
          </a:p>
          <a:p>
            <a:pPr marL="0" indent="0">
              <a:buClr>
                <a:srgbClr val="55AADF"/>
              </a:buClr>
              <a:buNone/>
            </a:pPr>
            <a:r>
              <a:rPr lang="en-US" altLang="zh-TW" dirty="0">
                <a:solidFill>
                  <a:schemeClr val="accent2">
                    <a:lumMod val="75000"/>
                  </a:schemeClr>
                </a:solidFill>
              </a:rPr>
              <a:t>(b) Wages Expense increased</a:t>
            </a:r>
            <a:r>
              <a:rPr lang="en-US" altLang="zh-TW" dirty="0">
                <a:solidFill>
                  <a:schemeClr val="accent2">
                    <a:lumMod val="75000"/>
                  </a:schemeClr>
                </a:solidFill>
                <a:cs typeface="Arial" charset="0"/>
              </a:rPr>
              <a:t> </a:t>
            </a:r>
            <a:r>
              <a:rPr lang="en-US" altLang="zh-TW" dirty="0">
                <a:solidFill>
                  <a:schemeClr val="accent2">
                    <a:lumMod val="75000"/>
                  </a:schemeClr>
                </a:solidFill>
              </a:rPr>
              <a:t>(expense decrease equity, and equity decreases with debits), and Cash decreased (assets decrease with credits).</a:t>
            </a:r>
            <a:endParaRPr lang="en-US" altLang="zh-TW" dirty="0">
              <a:solidFill>
                <a:schemeClr val="accent2">
                  <a:lumMod val="75000"/>
                </a:schemeClr>
              </a:solidFill>
              <a:cs typeface="Arial" charset="0"/>
            </a:endParaRPr>
          </a:p>
          <a:p>
            <a:pPr marL="0" indent="0">
              <a:buClr>
                <a:srgbClr val="55AADF"/>
              </a:buClr>
              <a:buNone/>
            </a:pPr>
            <a:r>
              <a:rPr lang="en-US" altLang="zh-TW" dirty="0">
                <a:solidFill>
                  <a:schemeClr val="accent2">
                    <a:lumMod val="75000"/>
                  </a:schemeClr>
                </a:solidFill>
              </a:rPr>
              <a:t>(c) Both accounts changed by €200</a:t>
            </a:r>
            <a:r>
              <a:rPr lang="en-US" altLang="zh-TW" dirty="0">
                <a:solidFill>
                  <a:schemeClr val="accent2">
                    <a:lumMod val="75000"/>
                  </a:schemeClr>
                </a:solidFill>
                <a:cs typeface="Arial" charset="0"/>
              </a:rPr>
              <a:t>. </a:t>
            </a:r>
          </a:p>
          <a:p>
            <a:pPr marL="0" indent="0">
              <a:buClr>
                <a:srgbClr val="55AADF"/>
              </a:buClr>
              <a:buNone/>
            </a:pPr>
            <a:r>
              <a:rPr lang="en-US" altLang="zh-TW" dirty="0">
                <a:solidFill>
                  <a:schemeClr val="accent2">
                    <a:lumMod val="75000"/>
                  </a:schemeClr>
                </a:solidFill>
                <a:cs typeface="Arial" charset="0"/>
              </a:rPr>
              <a:t>(d) The required journal entry is</a:t>
            </a:r>
          </a:p>
          <a:p>
            <a:pPr marL="457200" indent="-457200">
              <a:buAutoNum type="arabicPeriod"/>
            </a:pPr>
            <a:endParaRPr lang="en-US" altLang="zh-TW"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58</a:t>
            </a:fld>
            <a:endParaRPr lang="zh-TW" altLang="en-US"/>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7" name="表格 6"/>
          <p:cNvGraphicFramePr>
            <a:graphicFrameLocks noGrp="1"/>
          </p:cNvGraphicFramePr>
          <p:nvPr>
            <p:extLst>
              <p:ext uri="{D42A27DB-BD31-4B8C-83A1-F6EECF244321}">
                <p14:modId xmlns:p14="http://schemas.microsoft.com/office/powerpoint/2010/main" val="2163646894"/>
              </p:ext>
            </p:extLst>
          </p:nvPr>
        </p:nvGraphicFramePr>
        <p:xfrm>
          <a:off x="933624" y="5435283"/>
          <a:ext cx="5328592" cy="74168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20000"/>
                    </a:ext>
                  </a:extLst>
                </a:gridCol>
                <a:gridCol w="1031776">
                  <a:extLst>
                    <a:ext uri="{9D8B030D-6E8A-4147-A177-3AD203B41FA5}">
                      <a16:colId xmlns:a16="http://schemas.microsoft.com/office/drawing/2014/main" val="20001"/>
                    </a:ext>
                  </a:extLst>
                </a:gridCol>
                <a:gridCol w="984448">
                  <a:extLst>
                    <a:ext uri="{9D8B030D-6E8A-4147-A177-3AD203B41FA5}">
                      <a16:colId xmlns:a16="http://schemas.microsoft.com/office/drawing/2014/main" val="20002"/>
                    </a:ext>
                  </a:extLst>
                </a:gridCol>
              </a:tblGrid>
              <a:tr h="370840">
                <a:tc>
                  <a:txBody>
                    <a:bodyPr/>
                    <a:lstStyle/>
                    <a:p>
                      <a:r>
                        <a:rPr kumimoji="0" lang="en-US" altLang="zh-TW" sz="1800" b="0" dirty="0">
                          <a:solidFill>
                            <a:schemeClr val="tx1"/>
                          </a:solidFill>
                          <a:latin typeface="Arial" panose="020B0604020202020204" pitchFamily="34" charset="0"/>
                          <a:cs typeface="Arial" panose="020B0604020202020204" pitchFamily="34" charset="0"/>
                        </a:rPr>
                        <a:t>Wages Expense........................</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200</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70840">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Arial" panose="020B0604020202020204" pitchFamily="34" charset="0"/>
                          <a:cs typeface="Arial" panose="020B0604020202020204" pitchFamily="34" charset="0"/>
                        </a:rPr>
                        <a:t>Cash .................................</a:t>
                      </a:r>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Arial" panose="020B0604020202020204" pitchFamily="34" charset="0"/>
                          <a:cs typeface="Arial" panose="020B0604020202020204" pitchFamily="34" charset="0"/>
                        </a:rPr>
                        <a:t>200</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8" name="矩形 7"/>
          <p:cNvSpPr/>
          <p:nvPr/>
        </p:nvSpPr>
        <p:spPr>
          <a:xfrm>
            <a:off x="984423" y="5475843"/>
            <a:ext cx="5256584"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984423" y="5826403"/>
            <a:ext cx="5256584"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81538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1" nodeType="clickEffect">
                                  <p:stCondLst>
                                    <p:cond delay="0"/>
                                  </p:stCondLst>
                                  <p:childTnLst>
                                    <p:anim calcmode="lin" valueType="num">
                                      <p:cBhvr additive="base">
                                        <p:cTn id="38" dur="500"/>
                                        <p:tgtEl>
                                          <p:spTgt spid="8"/>
                                        </p:tgtEl>
                                        <p:attrNameLst>
                                          <p:attrName>ppt_x</p:attrName>
                                        </p:attrNameLst>
                                      </p:cBhvr>
                                      <p:tavLst>
                                        <p:tav tm="0">
                                          <p:val>
                                            <p:strVal val="ppt_x"/>
                                          </p:val>
                                        </p:tav>
                                        <p:tav tm="100000">
                                          <p:val>
                                            <p:strVal val="ppt_x"/>
                                          </p:val>
                                        </p:tav>
                                      </p:tavLst>
                                    </p:anim>
                                    <p:anim calcmode="lin" valueType="num">
                                      <p:cBhvr additive="base">
                                        <p:cTn id="39" dur="500"/>
                                        <p:tgtEl>
                                          <p:spTgt spid="8"/>
                                        </p:tgtEl>
                                        <p:attrNameLst>
                                          <p:attrName>ppt_y</p:attrName>
                                        </p:attrNameLst>
                                      </p:cBhvr>
                                      <p:tavLst>
                                        <p:tav tm="0">
                                          <p:val>
                                            <p:strVal val="ppt_y"/>
                                          </p:val>
                                        </p:tav>
                                        <p:tav tm="100000">
                                          <p:val>
                                            <p:strVal val="1+ppt_h/2"/>
                                          </p:val>
                                        </p:tav>
                                      </p:tavLst>
                                    </p:anim>
                                    <p:set>
                                      <p:cBhvr>
                                        <p:cTn id="40" dur="1" fill="hold">
                                          <p:stCondLst>
                                            <p:cond delay="499"/>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grpId="1" nodeType="clickEffect">
                                  <p:stCondLst>
                                    <p:cond delay="0"/>
                                  </p:stCondLst>
                                  <p:childTnLst>
                                    <p:anim calcmode="lin" valueType="num">
                                      <p:cBhvr additive="base">
                                        <p:cTn id="44" dur="500"/>
                                        <p:tgtEl>
                                          <p:spTgt spid="9"/>
                                        </p:tgtEl>
                                        <p:attrNameLst>
                                          <p:attrName>ppt_x</p:attrName>
                                        </p:attrNameLst>
                                      </p:cBhvr>
                                      <p:tavLst>
                                        <p:tav tm="0">
                                          <p:val>
                                            <p:strVal val="ppt_x"/>
                                          </p:val>
                                        </p:tav>
                                        <p:tav tm="100000">
                                          <p:val>
                                            <p:strVal val="ppt_x"/>
                                          </p:val>
                                        </p:tav>
                                      </p:tavLst>
                                    </p:anim>
                                    <p:anim calcmode="lin" valueType="num">
                                      <p:cBhvr additive="base">
                                        <p:cTn id="45" dur="500"/>
                                        <p:tgtEl>
                                          <p:spTgt spid="9"/>
                                        </p:tgtEl>
                                        <p:attrNameLst>
                                          <p:attrName>ppt_y</p:attrName>
                                        </p:attrNameLst>
                                      </p:cBhvr>
                                      <p:tavLst>
                                        <p:tav tm="0">
                                          <p:val>
                                            <p:strVal val="ppt_y"/>
                                          </p:val>
                                        </p:tav>
                                        <p:tav tm="100000">
                                          <p:val>
                                            <p:strVal val="1+ppt_h/2"/>
                                          </p:val>
                                        </p:tav>
                                      </p:tavLst>
                                    </p:anim>
                                    <p:set>
                                      <p:cBhvr>
                                        <p:cTn id="4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dirty="0"/>
              <a:t>Paid €3,600 for supplies purchased previously</a:t>
            </a:r>
          </a:p>
          <a:p>
            <a:pPr marL="0" indent="0">
              <a:buClr>
                <a:srgbClr val="55AADF"/>
              </a:buClr>
              <a:buNone/>
            </a:pPr>
            <a:r>
              <a:rPr lang="en-US" altLang="zh-TW" dirty="0">
                <a:solidFill>
                  <a:schemeClr val="accent2">
                    <a:lumMod val="75000"/>
                  </a:schemeClr>
                </a:solidFill>
              </a:rPr>
              <a:t>(a) Cash is an asset, Accounts Payable is a liability.</a:t>
            </a:r>
            <a:r>
              <a:rPr lang="en-US" altLang="zh-TW" dirty="0">
                <a:solidFill>
                  <a:schemeClr val="accent2">
                    <a:lumMod val="75000"/>
                  </a:schemeClr>
                </a:solidFill>
                <a:cs typeface="Arial" charset="0"/>
              </a:rPr>
              <a:t> </a:t>
            </a:r>
          </a:p>
          <a:p>
            <a:pPr marL="0" indent="0">
              <a:buClr>
                <a:srgbClr val="55AADF"/>
              </a:buClr>
              <a:buNone/>
            </a:pPr>
            <a:r>
              <a:rPr lang="en-US" altLang="zh-TW" dirty="0">
                <a:solidFill>
                  <a:schemeClr val="accent2">
                    <a:lumMod val="75000"/>
                  </a:schemeClr>
                </a:solidFill>
              </a:rPr>
              <a:t>(b) Cash decreased (assets decrease with credits), and Accounts Payable decreased (liabilities decrease with debits).</a:t>
            </a:r>
            <a:endParaRPr lang="en-US" altLang="zh-TW" dirty="0">
              <a:solidFill>
                <a:schemeClr val="accent2">
                  <a:lumMod val="75000"/>
                </a:schemeClr>
              </a:solidFill>
              <a:cs typeface="Arial" charset="0"/>
            </a:endParaRPr>
          </a:p>
          <a:p>
            <a:pPr marL="0" indent="0">
              <a:buClr>
                <a:srgbClr val="55AADF"/>
              </a:buClr>
              <a:buNone/>
            </a:pPr>
            <a:r>
              <a:rPr lang="en-US" altLang="zh-TW" dirty="0">
                <a:solidFill>
                  <a:schemeClr val="accent2">
                    <a:lumMod val="75000"/>
                  </a:schemeClr>
                </a:solidFill>
              </a:rPr>
              <a:t>(c) Both accounts changed by €3,600.</a:t>
            </a:r>
            <a:r>
              <a:rPr lang="en-US" altLang="zh-TW" dirty="0">
                <a:solidFill>
                  <a:schemeClr val="accent2">
                    <a:lumMod val="75000"/>
                  </a:schemeClr>
                </a:solidFill>
                <a:cs typeface="Arial" charset="0"/>
              </a:rPr>
              <a:t> </a:t>
            </a:r>
          </a:p>
          <a:p>
            <a:pPr marL="0" indent="0">
              <a:buClr>
                <a:srgbClr val="55AADF"/>
              </a:buClr>
              <a:buNone/>
            </a:pPr>
            <a:r>
              <a:rPr lang="en-US" altLang="zh-TW" dirty="0">
                <a:solidFill>
                  <a:schemeClr val="accent2">
                    <a:lumMod val="75000"/>
                  </a:schemeClr>
                </a:solidFill>
                <a:cs typeface="Arial" charset="0"/>
              </a:rPr>
              <a:t>(d) The required journal entry is</a:t>
            </a:r>
          </a:p>
          <a:p>
            <a:pPr marL="457200" indent="-457200">
              <a:buAutoNum type="arabicPeriod"/>
            </a:pPr>
            <a:endParaRPr lang="en-US" altLang="zh-TW"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59</a:t>
            </a:fld>
            <a:endParaRPr lang="zh-TW" altLang="en-US"/>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7" name="表格 6"/>
          <p:cNvGraphicFramePr>
            <a:graphicFrameLocks noGrp="1"/>
          </p:cNvGraphicFramePr>
          <p:nvPr>
            <p:extLst>
              <p:ext uri="{D42A27DB-BD31-4B8C-83A1-F6EECF244321}">
                <p14:modId xmlns:p14="http://schemas.microsoft.com/office/powerpoint/2010/main" val="2453261064"/>
              </p:ext>
            </p:extLst>
          </p:nvPr>
        </p:nvGraphicFramePr>
        <p:xfrm>
          <a:off x="908224" y="5224760"/>
          <a:ext cx="5328592" cy="74168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20000"/>
                    </a:ext>
                  </a:extLst>
                </a:gridCol>
                <a:gridCol w="1031776">
                  <a:extLst>
                    <a:ext uri="{9D8B030D-6E8A-4147-A177-3AD203B41FA5}">
                      <a16:colId xmlns:a16="http://schemas.microsoft.com/office/drawing/2014/main" val="20001"/>
                    </a:ext>
                  </a:extLst>
                </a:gridCol>
                <a:gridCol w="984448">
                  <a:extLst>
                    <a:ext uri="{9D8B030D-6E8A-4147-A177-3AD203B41FA5}">
                      <a16:colId xmlns:a16="http://schemas.microsoft.com/office/drawing/2014/main" val="20002"/>
                    </a:ext>
                  </a:extLst>
                </a:gridCol>
              </a:tblGrid>
              <a:tr h="370840">
                <a:tc>
                  <a:txBody>
                    <a:bodyPr/>
                    <a:lstStyle/>
                    <a:p>
                      <a:r>
                        <a:rPr kumimoji="0" lang="en-US" altLang="zh-TW" sz="1800" b="0" dirty="0">
                          <a:solidFill>
                            <a:schemeClr val="tx1"/>
                          </a:solidFill>
                          <a:latin typeface="Arial" panose="020B0604020202020204" pitchFamily="34" charset="0"/>
                          <a:cs typeface="Arial" panose="020B0604020202020204" pitchFamily="34" charset="0"/>
                        </a:rPr>
                        <a:t>Accounts Payable ....................</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3,600</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70840">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Arial" panose="020B0604020202020204" pitchFamily="34" charset="0"/>
                          <a:cs typeface="Arial" panose="020B0604020202020204" pitchFamily="34" charset="0"/>
                        </a:rPr>
                        <a:t>Cash .................................</a:t>
                      </a:r>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latin typeface="Arial" panose="020B0604020202020204" pitchFamily="34" charset="0"/>
                          <a:cs typeface="Arial" panose="020B0604020202020204" pitchFamily="34" charset="0"/>
                        </a:rPr>
                        <a:t>3,600</a:t>
                      </a:r>
                      <a:endParaRPr lang="zh-TW" altLang="en-US" b="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8" name="矩形 7"/>
          <p:cNvSpPr/>
          <p:nvPr/>
        </p:nvSpPr>
        <p:spPr>
          <a:xfrm>
            <a:off x="946365" y="5595748"/>
            <a:ext cx="5256584"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946365" y="5254435"/>
            <a:ext cx="5256584"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58765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1" nodeType="clickEffect">
                                  <p:stCondLst>
                                    <p:cond delay="0"/>
                                  </p:stCondLst>
                                  <p:childTnLst>
                                    <p:anim calcmode="lin" valueType="num">
                                      <p:cBhvr additive="base">
                                        <p:cTn id="38" dur="500"/>
                                        <p:tgtEl>
                                          <p:spTgt spid="9"/>
                                        </p:tgtEl>
                                        <p:attrNameLst>
                                          <p:attrName>ppt_x</p:attrName>
                                        </p:attrNameLst>
                                      </p:cBhvr>
                                      <p:tavLst>
                                        <p:tav tm="0">
                                          <p:val>
                                            <p:strVal val="ppt_x"/>
                                          </p:val>
                                        </p:tav>
                                        <p:tav tm="100000">
                                          <p:val>
                                            <p:strVal val="ppt_x"/>
                                          </p:val>
                                        </p:tav>
                                      </p:tavLst>
                                    </p:anim>
                                    <p:anim calcmode="lin" valueType="num">
                                      <p:cBhvr additive="base">
                                        <p:cTn id="39" dur="500"/>
                                        <p:tgtEl>
                                          <p:spTgt spid="9"/>
                                        </p:tgtEl>
                                        <p:attrNameLst>
                                          <p:attrName>ppt_y</p:attrName>
                                        </p:attrNameLst>
                                      </p:cBhvr>
                                      <p:tavLst>
                                        <p:tav tm="0">
                                          <p:val>
                                            <p:strVal val="ppt_y"/>
                                          </p:val>
                                        </p:tav>
                                        <p:tav tm="100000">
                                          <p:val>
                                            <p:strVal val="1+ppt_h/2"/>
                                          </p:val>
                                        </p:tav>
                                      </p:tavLst>
                                    </p:anim>
                                    <p:set>
                                      <p:cBhvr>
                                        <p:cTn id="40" dur="1" fill="hold">
                                          <p:stCondLst>
                                            <p:cond delay="499"/>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grpId="1" nodeType="clickEffect">
                                  <p:stCondLst>
                                    <p:cond delay="0"/>
                                  </p:stCondLst>
                                  <p:childTnLst>
                                    <p:anim calcmode="lin" valueType="num">
                                      <p:cBhvr additive="base">
                                        <p:cTn id="44" dur="500"/>
                                        <p:tgtEl>
                                          <p:spTgt spid="8"/>
                                        </p:tgtEl>
                                        <p:attrNameLst>
                                          <p:attrName>ppt_x</p:attrName>
                                        </p:attrNameLst>
                                      </p:cBhvr>
                                      <p:tavLst>
                                        <p:tav tm="0">
                                          <p:val>
                                            <p:strVal val="ppt_x"/>
                                          </p:val>
                                        </p:tav>
                                        <p:tav tm="100000">
                                          <p:val>
                                            <p:strVal val="ppt_x"/>
                                          </p:val>
                                        </p:tav>
                                      </p:tavLst>
                                    </p:anim>
                                    <p:anim calcmode="lin" valueType="num">
                                      <p:cBhvr additive="base">
                                        <p:cTn id="45" dur="500"/>
                                        <p:tgtEl>
                                          <p:spTgt spid="8"/>
                                        </p:tgtEl>
                                        <p:attrNameLst>
                                          <p:attrName>ppt_y</p:attrName>
                                        </p:attrNameLst>
                                      </p:cBhvr>
                                      <p:tavLst>
                                        <p:tav tm="0">
                                          <p:val>
                                            <p:strVal val="ppt_y"/>
                                          </p:val>
                                        </p:tav>
                                        <p:tav tm="100000">
                                          <p:val>
                                            <p:strVal val="1+ppt_h/2"/>
                                          </p:val>
                                        </p:tav>
                                      </p:tavLst>
                                    </p:anim>
                                    <p:set>
                                      <p:cBhvr>
                                        <p:cTn id="4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Determining</a:t>
            </a:r>
            <a:r>
              <a:rPr lang="zh-TW" altLang="en-US" b="1" dirty="0">
                <a:solidFill>
                  <a:srgbClr val="FE8E23"/>
                </a:solidFill>
              </a:rPr>
              <a:t> </a:t>
            </a:r>
            <a:r>
              <a:rPr lang="en-US" altLang="zh-TW" b="1" dirty="0">
                <a:solidFill>
                  <a:srgbClr val="FE8E23"/>
                </a:solidFill>
              </a:rPr>
              <a:t>If an Arm’s-length Transaction Has Occurred</a:t>
            </a:r>
          </a:p>
          <a:p>
            <a:pPr lvl="1"/>
            <a:r>
              <a:rPr lang="en-US" altLang="zh-TW" dirty="0"/>
              <a:t>Accounting is concerned primarily</a:t>
            </a:r>
            <a:r>
              <a:rPr lang="zh-TW" altLang="en-US" dirty="0"/>
              <a:t> </a:t>
            </a:r>
            <a:r>
              <a:rPr lang="en-US" altLang="zh-TW" dirty="0"/>
              <a:t>with reflecting the effects of transactions between two independent entities.</a:t>
            </a:r>
          </a:p>
          <a:p>
            <a:pPr lvl="1"/>
            <a:r>
              <a:rPr lang="en-US" altLang="zh-TW" dirty="0">
                <a:ea typeface="新細明體" charset="-120"/>
              </a:rPr>
              <a:t>e.g., </a:t>
            </a:r>
            <a:r>
              <a:rPr lang="en-US" altLang="zh-TW" b="1" dirty="0">
                <a:solidFill>
                  <a:srgbClr val="7030A0"/>
                </a:solidFill>
                <a:ea typeface="新細明體" charset="-120"/>
              </a:rPr>
              <a:t>China Airlines</a:t>
            </a:r>
            <a:r>
              <a:rPr lang="en-US" altLang="zh-TW" b="1" dirty="0">
                <a:solidFill>
                  <a:schemeClr val="accent5"/>
                </a:solidFill>
                <a:ea typeface="新細明體" charset="-120"/>
              </a:rPr>
              <a:t> </a:t>
            </a:r>
            <a:r>
              <a:rPr lang="en-US" altLang="zh-TW" dirty="0">
                <a:ea typeface="新細明體" charset="-120"/>
              </a:rPr>
              <a:t>signing a contract with </a:t>
            </a:r>
            <a:r>
              <a:rPr lang="en-US" altLang="zh-TW" b="1" dirty="0">
                <a:solidFill>
                  <a:srgbClr val="7030A0"/>
                </a:solidFill>
                <a:ea typeface="新細明體" charset="-120"/>
              </a:rPr>
              <a:t>Boeing</a:t>
            </a:r>
            <a:r>
              <a:rPr lang="en-US" altLang="zh-TW" dirty="0">
                <a:ea typeface="新細明體" charset="-120"/>
              </a:rPr>
              <a:t> to purchase airplanes in the future.</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6</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Which Events Are to Be Reflected in The Accounting Records?</a:t>
            </a:r>
            <a:endParaRPr lang="zh-TW" altLang="en-US" dirty="0"/>
          </a:p>
        </p:txBody>
      </p:sp>
      <p:sp>
        <p:nvSpPr>
          <p:cNvPr id="7" name="文字方塊 6"/>
          <p:cNvSpPr txBox="1"/>
          <p:nvPr/>
        </p:nvSpPr>
        <p:spPr>
          <a:xfrm>
            <a:off x="8408184"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77201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DA11386E-2E42-49D8-8C02-8CA978E96E05}" type="slidenum">
              <a:rPr lang="zh-TW" altLang="en-US" smtClean="0"/>
              <a:t>60</a:t>
            </a:fld>
            <a:endParaRPr lang="zh-TW" altLang="en-US"/>
          </a:p>
        </p:txBody>
      </p:sp>
      <p:sp>
        <p:nvSpPr>
          <p:cNvPr id="2" name="標題 1"/>
          <p:cNvSpPr>
            <a:spLocks noGrp="1"/>
          </p:cNvSpPr>
          <p:nvPr>
            <p:ph type="title"/>
          </p:nvPr>
        </p:nvSpPr>
        <p:spPr/>
        <p:txBody>
          <a:bodyPr/>
          <a:lstStyle/>
          <a:p>
            <a:r>
              <a:rPr lang="en-US" altLang="zh-TW" dirty="0">
                <a:ea typeface="新細明體" charset="-120"/>
              </a:rPr>
              <a:t>Posting Journal Entries</a:t>
            </a:r>
            <a:endParaRPr lang="zh-TW" altLang="en-US" dirty="0"/>
          </a:p>
        </p:txBody>
      </p:sp>
      <p:sp>
        <p:nvSpPr>
          <p:cNvPr id="3" name="內容版面配置區 2"/>
          <p:cNvSpPr>
            <a:spLocks noGrp="1"/>
          </p:cNvSpPr>
          <p:nvPr>
            <p:ph idx="1"/>
          </p:nvPr>
        </p:nvSpPr>
        <p:spPr/>
        <p:txBody>
          <a:bodyPr/>
          <a:lstStyle/>
          <a:p>
            <a:pPr marL="0" indent="0">
              <a:buNone/>
            </a:pPr>
            <a:r>
              <a:rPr lang="en-US" altLang="zh-TW" b="1" dirty="0">
                <a:solidFill>
                  <a:srgbClr val="FE8E23"/>
                </a:solidFill>
              </a:rPr>
              <a:t>Posting  </a:t>
            </a:r>
            <a:endParaRPr lang="en-US" altLang="zh-TW" b="1" dirty="0">
              <a:solidFill>
                <a:srgbClr val="FE8E23"/>
              </a:solidFill>
              <a:latin typeface="微軟正黑體" panose="020B0604030504040204" pitchFamily="34" charset="-120"/>
              <a:ea typeface="微軟正黑體" panose="020B0604030504040204" pitchFamily="34" charset="-120"/>
            </a:endParaRPr>
          </a:p>
          <a:p>
            <a:pPr lvl="1"/>
            <a:r>
              <a:rPr lang="en-US" altLang="zh-TW" dirty="0"/>
              <a:t>The process of transferring amounts from the journal to the ledger.</a:t>
            </a:r>
          </a:p>
          <a:p>
            <a:pPr lvl="1"/>
            <a:r>
              <a:rPr lang="en-US" altLang="zh-TW" dirty="0"/>
              <a:t>It is no more than sorting all journal entry amounts by account and copying those amounts to the appropriate account.</a:t>
            </a:r>
          </a:p>
          <a:p>
            <a:endParaRPr lang="en-US" altLang="zh-TW" dirty="0"/>
          </a:p>
        </p:txBody>
      </p:sp>
      <p:sp>
        <p:nvSpPr>
          <p:cNvPr id="9" name="矩形 8"/>
          <p:cNvSpPr/>
          <p:nvPr/>
        </p:nvSpPr>
        <p:spPr>
          <a:xfrm>
            <a:off x="3724055" y="107798"/>
            <a:ext cx="5419945" cy="338554"/>
          </a:xfrm>
          <a:prstGeom prst="rect">
            <a:avLst/>
          </a:prstGeom>
        </p:spPr>
        <p:txBody>
          <a:bodyPr wrap="none">
            <a:spAutoFit/>
          </a:bodyPr>
          <a:lstStyle/>
          <a:p>
            <a:pPr algn="r"/>
            <a:r>
              <a:rPr lang="en-US" altLang="zh-TW" sz="1600" b="1" dirty="0">
                <a:latin typeface="Arial" panose="020B0604020202020204" pitchFamily="34" charset="0"/>
                <a:cs typeface="Arial" panose="020B0604020202020204" pitchFamily="34" charset="0"/>
              </a:rPr>
              <a:t>Posting Journal Entries and Preparing</a:t>
            </a:r>
            <a:r>
              <a:rPr lang="zh-TW" altLang="en-US" sz="1600" b="1" dirty="0">
                <a:latin typeface="Arial" panose="020B0604020202020204" pitchFamily="34" charset="0"/>
                <a:cs typeface="Arial" panose="020B0604020202020204" pitchFamily="34" charset="0"/>
              </a:rPr>
              <a:t> </a:t>
            </a:r>
            <a:r>
              <a:rPr lang="en-US" altLang="zh-TW" sz="1600" b="1" dirty="0">
                <a:latin typeface="Arial" panose="020B0604020202020204" pitchFamily="34" charset="0"/>
                <a:cs typeface="Arial" panose="020B0604020202020204" pitchFamily="34" charset="0"/>
              </a:rPr>
              <a:t>a Trial</a:t>
            </a:r>
            <a:r>
              <a:rPr lang="zh-TW" altLang="en-US" sz="1600" b="1" dirty="0">
                <a:latin typeface="Arial" panose="020B0604020202020204" pitchFamily="34" charset="0"/>
                <a:cs typeface="Arial" panose="020B0604020202020204" pitchFamily="34" charset="0"/>
              </a:rPr>
              <a:t> </a:t>
            </a:r>
            <a:r>
              <a:rPr lang="en-US" altLang="zh-TW" sz="1600" b="1" dirty="0">
                <a:latin typeface="Arial" panose="020B0604020202020204" pitchFamily="34" charset="0"/>
                <a:cs typeface="Arial" panose="020B0604020202020204" pitchFamily="34" charset="0"/>
              </a:rPr>
              <a:t>Balance</a:t>
            </a:r>
          </a:p>
        </p:txBody>
      </p:sp>
      <p:sp>
        <p:nvSpPr>
          <p:cNvPr id="10" name="文字方塊 9"/>
          <p:cNvSpPr txBox="1"/>
          <p:nvPr/>
        </p:nvSpPr>
        <p:spPr>
          <a:xfrm>
            <a:off x="8422189" y="82381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9738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lstStyle/>
          <a:p>
            <a:pPr marL="0" indent="0">
              <a:buNone/>
            </a:pPr>
            <a:r>
              <a:rPr lang="en-US" altLang="zh-TW" b="1" dirty="0">
                <a:solidFill>
                  <a:srgbClr val="FE8E23"/>
                </a:solidFill>
              </a:rPr>
              <a:t>Ledger</a:t>
            </a:r>
            <a:r>
              <a:rPr lang="zh-TW" altLang="en-US" b="1" dirty="0">
                <a:solidFill>
                  <a:srgbClr val="FE8E23"/>
                </a:solidFill>
              </a:rPr>
              <a:t>  </a:t>
            </a:r>
            <a:endParaRPr lang="en-US" altLang="zh-TW" b="1" dirty="0">
              <a:solidFill>
                <a:srgbClr val="FE8E23"/>
              </a:solidFill>
              <a:latin typeface="微軟正黑體" panose="020B0604030504040204" pitchFamily="34" charset="-120"/>
              <a:ea typeface="微軟正黑體" panose="020B0604030504040204" pitchFamily="34" charset="-120"/>
            </a:endParaRPr>
          </a:p>
          <a:p>
            <a:pPr lvl="1"/>
            <a:r>
              <a:rPr lang="en-US" altLang="zh-TW" dirty="0"/>
              <a:t>All accounts are maintained in an accounting record called a “ledger.” </a:t>
            </a:r>
          </a:p>
          <a:p>
            <a:pPr lvl="1"/>
            <a:r>
              <a:rPr lang="en-US" altLang="zh-TW" dirty="0"/>
              <a:t>A ledger (the main ledger is called a general ledger) is a “book of accounts.”</a:t>
            </a:r>
            <a:endParaRPr lang="zh-TW" altLang="en-US" dirty="0"/>
          </a:p>
          <a:p>
            <a:endParaRPr lang="zh-TW" altLang="en-US"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61</a:t>
            </a:fld>
            <a:endParaRPr lang="zh-TW" altLang="en-US"/>
          </a:p>
        </p:txBody>
      </p:sp>
      <p:sp>
        <p:nvSpPr>
          <p:cNvPr id="5" name="標題 4"/>
          <p:cNvSpPr>
            <a:spLocks noGrp="1"/>
          </p:cNvSpPr>
          <p:nvPr>
            <p:ph type="title"/>
          </p:nvPr>
        </p:nvSpPr>
        <p:spPr/>
        <p:txBody>
          <a:bodyPr/>
          <a:lstStyle/>
          <a:p>
            <a:r>
              <a:rPr lang="en-US" altLang="zh-TW" dirty="0">
                <a:ea typeface="新細明體" charset="-120"/>
              </a:rPr>
              <a:t>Posting Journal Entries</a:t>
            </a:r>
            <a:endParaRPr lang="zh-TW" altLang="en-US" dirty="0"/>
          </a:p>
        </p:txBody>
      </p:sp>
      <p:sp>
        <p:nvSpPr>
          <p:cNvPr id="9" name="文字方塊 8"/>
          <p:cNvSpPr txBox="1"/>
          <p:nvPr/>
        </p:nvSpPr>
        <p:spPr>
          <a:xfrm>
            <a:off x="8479560"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2551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DA11386E-2E42-49D8-8C02-8CA978E96E05}" type="slidenum">
              <a:rPr lang="zh-TW" altLang="en-US" smtClean="0"/>
              <a:t>62</a:t>
            </a:fld>
            <a:endParaRPr lang="zh-TW" altLang="en-US"/>
          </a:p>
        </p:txBody>
      </p:sp>
      <p:sp>
        <p:nvSpPr>
          <p:cNvPr id="75778" name="標題 1"/>
          <p:cNvSpPr>
            <a:spLocks noGrp="1"/>
          </p:cNvSpPr>
          <p:nvPr>
            <p:ph type="title"/>
          </p:nvPr>
        </p:nvSpPr>
        <p:spPr/>
        <p:txBody>
          <a:bodyPr/>
          <a:lstStyle/>
          <a:p>
            <a:r>
              <a:rPr lang="en-US" altLang="zh-TW" dirty="0">
                <a:ea typeface="新細明體" charset="-120"/>
              </a:rPr>
              <a:t>Posting to the General Ledger</a:t>
            </a:r>
            <a:endParaRPr lang="zh-TW" altLang="en-US" dirty="0">
              <a:ea typeface="新細明體"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2865325028"/>
              </p:ext>
            </p:extLst>
          </p:nvPr>
        </p:nvGraphicFramePr>
        <p:xfrm>
          <a:off x="1128500" y="1241211"/>
          <a:ext cx="7305199" cy="3230880"/>
        </p:xfrm>
        <a:graphic>
          <a:graphicData uri="http://schemas.openxmlformats.org/drawingml/2006/table">
            <a:tbl>
              <a:tblPr firstRow="1" bandRow="1">
                <a:tableStyleId>{5C22544A-7EE6-4342-B048-85BDC9FD1C3A}</a:tableStyleId>
              </a:tblPr>
              <a:tblGrid>
                <a:gridCol w="1184518">
                  <a:extLst>
                    <a:ext uri="{9D8B030D-6E8A-4147-A177-3AD203B41FA5}">
                      <a16:colId xmlns:a16="http://schemas.microsoft.com/office/drawing/2014/main" val="20000"/>
                    </a:ext>
                  </a:extLst>
                </a:gridCol>
                <a:gridCol w="3528392">
                  <a:extLst>
                    <a:ext uri="{9D8B030D-6E8A-4147-A177-3AD203B41FA5}">
                      <a16:colId xmlns:a16="http://schemas.microsoft.com/office/drawing/2014/main" val="20001"/>
                    </a:ext>
                  </a:extLst>
                </a:gridCol>
                <a:gridCol w="843868">
                  <a:extLst>
                    <a:ext uri="{9D8B030D-6E8A-4147-A177-3AD203B41FA5}">
                      <a16:colId xmlns:a16="http://schemas.microsoft.com/office/drawing/2014/main" val="20002"/>
                    </a:ext>
                  </a:extLst>
                </a:gridCol>
                <a:gridCol w="931333">
                  <a:extLst>
                    <a:ext uri="{9D8B030D-6E8A-4147-A177-3AD203B41FA5}">
                      <a16:colId xmlns:a16="http://schemas.microsoft.com/office/drawing/2014/main" val="20003"/>
                    </a:ext>
                  </a:extLst>
                </a:gridCol>
                <a:gridCol w="817088">
                  <a:extLst>
                    <a:ext uri="{9D8B030D-6E8A-4147-A177-3AD203B41FA5}">
                      <a16:colId xmlns:a16="http://schemas.microsoft.com/office/drawing/2014/main" val="20004"/>
                    </a:ext>
                  </a:extLst>
                </a:gridCol>
              </a:tblGrid>
              <a:tr h="0">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TW" sz="1000" b="1" dirty="0">
                          <a:solidFill>
                            <a:srgbClr val="000000"/>
                          </a:solidFill>
                          <a:latin typeface="Arial" panose="020B0604020202020204" pitchFamily="34" charset="0"/>
                          <a:cs typeface="Arial" panose="020B0604020202020204" pitchFamily="34" charset="0"/>
                        </a:rPr>
                        <a:t>JOURNAL</a:t>
                      </a:r>
                    </a:p>
                  </a:txBody>
                  <a:tcPr anchor="b">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altLang="zh-TW" sz="1800" b="1" dirty="0">
                        <a:solidFill>
                          <a:srgbClr val="000000"/>
                        </a:solidFill>
                        <a:cs typeface="Arial"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altLang="zh-TW" sz="1800" b="1" dirty="0">
                        <a:solidFill>
                          <a:srgbClr val="000000"/>
                        </a:solidFill>
                        <a:cs typeface="Arial" charset="0"/>
                      </a:endParaRPr>
                    </a:p>
                  </a:txBody>
                  <a:tcPr/>
                </a:tc>
                <a:tc hMerge="1">
                  <a:txBody>
                    <a:bodyPr/>
                    <a:lstStyle/>
                    <a:p>
                      <a:endParaRPr lang="zh-TW" altLang="en-US"/>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en-US" altLang="zh-TW" sz="1000" b="1" dirty="0">
                          <a:solidFill>
                            <a:srgbClr val="000000"/>
                          </a:solidFill>
                          <a:latin typeface="Arial" panose="020B0604020202020204" pitchFamily="34" charset="0"/>
                          <a:cs typeface="Arial" panose="020B0604020202020204" pitchFamily="34" charset="0"/>
                        </a:rPr>
                        <a:t>Page 1</a:t>
                      </a:r>
                    </a:p>
                  </a:txBody>
                  <a:tcPr anchor="b">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a:lnSpc>
                          <a:spcPct val="100000"/>
                        </a:lnSpc>
                      </a:pPr>
                      <a:r>
                        <a:rPr kumimoji="0" lang="en-US" altLang="zh-TW" sz="1000" b="1" dirty="0">
                          <a:solidFill>
                            <a:schemeClr val="bg1"/>
                          </a:solidFill>
                          <a:latin typeface="Arial" panose="020B0604020202020204" pitchFamily="34" charset="0"/>
                          <a:cs typeface="Arial" panose="020B0604020202020204" pitchFamily="34" charset="0"/>
                        </a:rPr>
                        <a:t>Date</a:t>
                      </a:r>
                      <a:endParaRPr lang="zh-TW" altLang="en-US" sz="100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030A0"/>
                    </a:solidFill>
                  </a:tcPr>
                </a:tc>
                <a:tc>
                  <a:txBody>
                    <a:bodyPr/>
                    <a:lstStyle/>
                    <a:p>
                      <a:pPr algn="ctr">
                        <a:lnSpc>
                          <a:spcPct val="100000"/>
                        </a:lnSpc>
                      </a:pPr>
                      <a:r>
                        <a:rPr kumimoji="0" lang="en-US" altLang="zh-TW" sz="1000" b="1" dirty="0">
                          <a:solidFill>
                            <a:schemeClr val="bg1"/>
                          </a:solidFill>
                          <a:latin typeface="Arial" panose="020B0604020202020204" pitchFamily="34" charset="0"/>
                          <a:cs typeface="Arial" panose="020B0604020202020204" pitchFamily="34" charset="0"/>
                        </a:rPr>
                        <a:t>Description</a:t>
                      </a:r>
                      <a:endParaRPr lang="zh-TW" altLang="en-US" sz="100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030A0"/>
                    </a:solidFill>
                  </a:tcPr>
                </a:tc>
                <a:tc>
                  <a:txBody>
                    <a:bodyPr/>
                    <a:lstStyle/>
                    <a:p>
                      <a:pPr algn="r" eaLnBrk="0" hangingPunct="0">
                        <a:lnSpc>
                          <a:spcPct val="100000"/>
                        </a:lnSpc>
                      </a:pPr>
                      <a:r>
                        <a:rPr kumimoji="0" lang="en-US" altLang="zh-TW" sz="1000" b="1" dirty="0">
                          <a:solidFill>
                            <a:schemeClr val="bg1"/>
                          </a:solidFill>
                          <a:latin typeface="Arial" panose="020B0604020202020204" pitchFamily="34" charset="0"/>
                          <a:cs typeface="Arial" panose="020B0604020202020204" pitchFamily="34" charset="0"/>
                        </a:rPr>
                        <a:t>Post. Ref.</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030A0"/>
                    </a:solidFill>
                  </a:tcPr>
                </a:tc>
                <a:tc>
                  <a:txBody>
                    <a:bodyPr/>
                    <a:lstStyle/>
                    <a:p>
                      <a:pPr algn="r">
                        <a:lnSpc>
                          <a:spcPct val="100000"/>
                        </a:lnSpc>
                      </a:pPr>
                      <a:r>
                        <a:rPr kumimoji="0" lang="en-US" altLang="zh-TW" sz="1000" b="1" dirty="0">
                          <a:solidFill>
                            <a:schemeClr val="bg1"/>
                          </a:solidFill>
                          <a:latin typeface="Arial" panose="020B0604020202020204" pitchFamily="34" charset="0"/>
                          <a:cs typeface="Arial" panose="020B0604020202020204" pitchFamily="34" charset="0"/>
                        </a:rPr>
                        <a:t>Debits</a:t>
                      </a:r>
                      <a:endParaRPr lang="zh-TW" altLang="en-US" sz="100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030A0"/>
                    </a:solidFill>
                  </a:tcPr>
                </a:tc>
                <a:tc>
                  <a:txBody>
                    <a:bodyPr/>
                    <a:lstStyle/>
                    <a:p>
                      <a:pPr algn="r">
                        <a:lnSpc>
                          <a:spcPct val="100000"/>
                        </a:lnSpc>
                      </a:pPr>
                      <a:r>
                        <a:rPr kumimoji="0" lang="en-US" altLang="zh-TW" sz="1000" b="1" dirty="0">
                          <a:solidFill>
                            <a:schemeClr val="bg1"/>
                          </a:solidFill>
                          <a:latin typeface="Arial" panose="020B0604020202020204" pitchFamily="34" charset="0"/>
                          <a:cs typeface="Arial" panose="020B0604020202020204" pitchFamily="34" charset="0"/>
                        </a:rPr>
                        <a:t>Credits</a:t>
                      </a:r>
                      <a:endParaRPr lang="zh-TW" altLang="en-US" sz="100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a:latin typeface="Arial" panose="020B0604020202020204" pitchFamily="34" charset="0"/>
                          <a:cs typeface="Arial" panose="020B0604020202020204" pitchFamily="34" charset="0"/>
                        </a:rPr>
                        <a:t>2017 July</a:t>
                      </a:r>
                      <a:r>
                        <a:rPr lang="en-US" altLang="zh-TW" sz="1000" baseline="0" dirty="0">
                          <a:latin typeface="Arial" panose="020B0604020202020204" pitchFamily="34" charset="0"/>
                          <a:cs typeface="Arial" panose="020B0604020202020204" pitchFamily="34" charset="0"/>
                        </a:rPr>
                        <a:t> 1</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100000"/>
                        </a:lnSpc>
                      </a:pPr>
                      <a:r>
                        <a:rPr kumimoji="0" lang="en-US" altLang="zh-TW" sz="1000" dirty="0">
                          <a:solidFill>
                            <a:srgbClr val="00B0F0"/>
                          </a:solidFill>
                          <a:latin typeface="Arial" panose="020B0604020202020204" pitchFamily="34" charset="0"/>
                          <a:cs typeface="Arial" panose="020B0604020202020204" pitchFamily="34" charset="0"/>
                        </a:rPr>
                        <a:t>Cash</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r>
                        <a:rPr lang="en-US" altLang="zh-TW" sz="1000" dirty="0">
                          <a:latin typeface="Arial" panose="020B0604020202020204" pitchFamily="34" charset="0"/>
                          <a:cs typeface="Arial" panose="020B0604020202020204" pitchFamily="34" charset="0"/>
                        </a:rPr>
                        <a:t>101</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r>
                        <a:rPr kumimoji="0" lang="en-US" altLang="zh-TW" sz="1000" dirty="0">
                          <a:solidFill>
                            <a:srgbClr val="00B0F0"/>
                          </a:solidFill>
                          <a:latin typeface="Arial" panose="020B0604020202020204" pitchFamily="34" charset="0"/>
                          <a:cs typeface="Arial" panose="020B0604020202020204" pitchFamily="34" charset="0"/>
                        </a:rPr>
                        <a:t>2,000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2"/>
                  </a:ext>
                </a:extLst>
              </a:tr>
              <a:tr h="0">
                <a:tc>
                  <a:txBody>
                    <a:bodyPr/>
                    <a:lstStyle/>
                    <a:p>
                      <a:pP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50000"/>
                        </a:lnSpc>
                      </a:pPr>
                      <a:r>
                        <a:rPr kumimoji="0" lang="en-US" altLang="zh-TW" sz="1000" baseline="0" dirty="0">
                          <a:solidFill>
                            <a:srgbClr val="000000"/>
                          </a:solidFill>
                          <a:latin typeface="Arial" panose="020B0604020202020204" pitchFamily="34" charset="0"/>
                          <a:cs typeface="Arial" panose="020B0604020202020204" pitchFamily="34" charset="0"/>
                        </a:rPr>
                        <a:t>    </a:t>
                      </a:r>
                      <a:r>
                        <a:rPr kumimoji="0" lang="en-US" altLang="zh-TW" sz="1000" dirty="0">
                          <a:solidFill>
                            <a:srgbClr val="00B0F0"/>
                          </a:solidFill>
                          <a:latin typeface="Arial" panose="020B0604020202020204" pitchFamily="34" charset="0"/>
                          <a:cs typeface="Arial" panose="020B0604020202020204" pitchFamily="34" charset="0"/>
                        </a:rPr>
                        <a:t>Capital Stock</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r>
                        <a:rPr kumimoji="0" lang="en-US" altLang="zh-TW" sz="1000" dirty="0">
                          <a:solidFill>
                            <a:srgbClr val="00B0F0"/>
                          </a:solidFill>
                          <a:latin typeface="Arial" panose="020B0604020202020204" pitchFamily="34" charset="0"/>
                          <a:cs typeface="Arial" panose="020B0604020202020204" pitchFamily="34" charset="0"/>
                        </a:rPr>
                        <a:t>2,000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3"/>
                  </a:ext>
                </a:extLst>
              </a:tr>
              <a:tr h="0">
                <a:tc>
                  <a:txBody>
                    <a:bodyPr/>
                    <a:lstStyle/>
                    <a:p>
                      <a:pPr>
                        <a:lnSpc>
                          <a:spcPct val="50000"/>
                        </a:lnSpc>
                      </a:pPr>
                      <a:r>
                        <a:rPr lang="en-US" altLang="zh-TW" sz="1000" dirty="0">
                          <a:latin typeface="Arial" panose="020B0604020202020204" pitchFamily="34" charset="0"/>
                          <a:cs typeface="Arial" panose="020B0604020202020204" pitchFamily="34" charset="0"/>
                        </a:rPr>
                        <a:t>   </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50000"/>
                        </a:lnSpc>
                      </a:pPr>
                      <a:r>
                        <a:rPr kumimoji="0" lang="en-US" altLang="zh-TW" sz="1000" i="1" dirty="0">
                          <a:solidFill>
                            <a:srgbClr val="00B0F0"/>
                          </a:solidFill>
                          <a:latin typeface="Arial" panose="020B0604020202020204" pitchFamily="34" charset="0"/>
                          <a:cs typeface="Arial" panose="020B0604020202020204" pitchFamily="34" charset="0"/>
                        </a:rPr>
                        <a:t>        Issued 200 shares of  capital stock at € 10 per share.</a:t>
                      </a:r>
                      <a:endParaRPr lang="zh-TW" altLang="en-US" sz="1000" i="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4"/>
                  </a:ext>
                </a:extLst>
              </a:tr>
              <a:tr h="0">
                <a:tc>
                  <a:txBody>
                    <a:bodyPr/>
                    <a:lstStyle/>
                    <a:p>
                      <a:pPr>
                        <a:lnSpc>
                          <a:spcPct val="50000"/>
                        </a:lnSpc>
                      </a:pPr>
                      <a:r>
                        <a:rPr lang="en-US" altLang="zh-TW" sz="1000" dirty="0">
                          <a:latin typeface="Arial" panose="020B0604020202020204" pitchFamily="34" charset="0"/>
                          <a:cs typeface="Arial" panose="020B0604020202020204" pitchFamily="34" charset="0"/>
                        </a:rPr>
                        <a:t>                 1</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50000"/>
                        </a:lnSpc>
                      </a:pPr>
                      <a:r>
                        <a:rPr lang="en-US" altLang="zh-TW" sz="1000" dirty="0">
                          <a:solidFill>
                            <a:schemeClr val="accent2">
                              <a:lumMod val="75000"/>
                            </a:schemeClr>
                          </a:solidFill>
                          <a:latin typeface="Arial" panose="020B0604020202020204" pitchFamily="34" charset="0"/>
                          <a:cs typeface="Arial" panose="020B0604020202020204" pitchFamily="34" charset="0"/>
                        </a:rPr>
                        <a:t>Cash</a:t>
                      </a:r>
                      <a:endParaRPr lang="zh-TW" altLang="en-US" sz="1000" dirty="0">
                        <a:solidFill>
                          <a:schemeClr val="accent2">
                            <a:lumMod val="75000"/>
                          </a:schemeClr>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r>
                        <a:rPr lang="en-US" altLang="zh-TW" sz="1000" dirty="0">
                          <a:latin typeface="Arial" panose="020B0604020202020204" pitchFamily="34" charset="0"/>
                          <a:cs typeface="Arial" panose="020B0604020202020204" pitchFamily="34" charset="0"/>
                        </a:rPr>
                        <a:t>101</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r>
                        <a:rPr lang="en-US" altLang="zh-TW" sz="1000" dirty="0">
                          <a:solidFill>
                            <a:schemeClr val="accent2">
                              <a:lumMod val="75000"/>
                            </a:schemeClr>
                          </a:solidFill>
                          <a:latin typeface="Arial" panose="020B0604020202020204" pitchFamily="34" charset="0"/>
                          <a:cs typeface="Arial" panose="020B0604020202020204" pitchFamily="34" charset="0"/>
                        </a:rPr>
                        <a:t>2,000</a:t>
                      </a:r>
                      <a:endParaRPr lang="zh-TW" altLang="en-US" sz="1000" dirty="0">
                        <a:solidFill>
                          <a:schemeClr val="accent2">
                            <a:lumMod val="75000"/>
                          </a:schemeClr>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solidFill>
                          <a:schemeClr val="accent2">
                            <a:lumMod val="75000"/>
                          </a:schemeClr>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5"/>
                  </a:ext>
                </a:extLst>
              </a:tr>
              <a:tr h="0">
                <a:tc>
                  <a:txBody>
                    <a:bodyPr/>
                    <a:lstStyle/>
                    <a:p>
                      <a:pP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50000"/>
                        </a:lnSpc>
                      </a:pPr>
                      <a:r>
                        <a:rPr lang="en-US" altLang="zh-TW" sz="1000" dirty="0">
                          <a:solidFill>
                            <a:schemeClr val="accent2">
                              <a:lumMod val="75000"/>
                            </a:schemeClr>
                          </a:solidFill>
                          <a:latin typeface="Arial" panose="020B0604020202020204" pitchFamily="34" charset="0"/>
                          <a:cs typeface="Arial" panose="020B0604020202020204" pitchFamily="34" charset="0"/>
                        </a:rPr>
                        <a:t>    Notes</a:t>
                      </a:r>
                      <a:r>
                        <a:rPr lang="en-US" altLang="zh-TW" sz="1000" baseline="0" dirty="0">
                          <a:solidFill>
                            <a:schemeClr val="accent2">
                              <a:lumMod val="75000"/>
                            </a:schemeClr>
                          </a:solidFill>
                          <a:latin typeface="Arial" panose="020B0604020202020204" pitchFamily="34" charset="0"/>
                          <a:cs typeface="Arial" panose="020B0604020202020204" pitchFamily="34" charset="0"/>
                        </a:rPr>
                        <a:t> Payable</a:t>
                      </a:r>
                      <a:endParaRPr lang="zh-TW" altLang="en-US" sz="1000" dirty="0">
                        <a:solidFill>
                          <a:schemeClr val="accent2">
                            <a:lumMod val="75000"/>
                          </a:schemeClr>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solidFill>
                          <a:schemeClr val="accent2">
                            <a:lumMod val="75000"/>
                          </a:schemeClr>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r>
                        <a:rPr lang="en-US" altLang="zh-TW" sz="1000" dirty="0">
                          <a:solidFill>
                            <a:schemeClr val="accent2">
                              <a:lumMod val="75000"/>
                            </a:schemeClr>
                          </a:solidFill>
                          <a:latin typeface="Arial" panose="020B0604020202020204" pitchFamily="34" charset="0"/>
                          <a:cs typeface="Arial" panose="020B0604020202020204" pitchFamily="34" charset="0"/>
                        </a:rPr>
                        <a:t>2,000</a:t>
                      </a:r>
                      <a:endParaRPr lang="zh-TW" altLang="en-US" sz="1000" dirty="0">
                        <a:solidFill>
                          <a:schemeClr val="accent2">
                            <a:lumMod val="75000"/>
                          </a:schemeClr>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6"/>
                  </a:ext>
                </a:extLst>
              </a:tr>
              <a:tr h="0">
                <a:tc>
                  <a:txBody>
                    <a:bodyPr/>
                    <a:lstStyle/>
                    <a:p>
                      <a:pPr>
                        <a:lnSpc>
                          <a:spcPct val="10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50000"/>
                        </a:lnSpc>
                      </a:pPr>
                      <a:r>
                        <a:rPr kumimoji="0" lang="en-US" altLang="zh-TW" sz="1000" i="1" kern="1200" dirty="0">
                          <a:solidFill>
                            <a:schemeClr val="accent2">
                              <a:lumMod val="75000"/>
                            </a:schemeClr>
                          </a:solidFill>
                          <a:latin typeface="Arial" panose="020B0604020202020204" pitchFamily="34" charset="0"/>
                          <a:ea typeface="+mn-ea"/>
                          <a:cs typeface="Arial" panose="020B0604020202020204" pitchFamily="34" charset="0"/>
                        </a:rPr>
                        <a:t>        Borrowed €2,000 from First National Bank, signing a</a:t>
                      </a:r>
                    </a:p>
                    <a:p>
                      <a:pPr>
                        <a:lnSpc>
                          <a:spcPct val="100000"/>
                        </a:lnSpc>
                      </a:pPr>
                      <a:r>
                        <a:rPr kumimoji="0" lang="en-US" altLang="zh-TW" sz="1000" i="1" kern="1200" dirty="0">
                          <a:solidFill>
                            <a:schemeClr val="accent2">
                              <a:lumMod val="75000"/>
                            </a:schemeClr>
                          </a:solidFill>
                          <a:latin typeface="Arial" panose="020B0604020202020204" pitchFamily="34" charset="0"/>
                          <a:ea typeface="+mn-ea"/>
                          <a:cs typeface="Arial" panose="020B0604020202020204" pitchFamily="34" charset="0"/>
                        </a:rPr>
                        <a:t>        12-month note at 12% interest.</a:t>
                      </a:r>
                      <a:endParaRPr kumimoji="0" lang="zh-TW" altLang="en-US" sz="1000" i="1" kern="1200" dirty="0">
                        <a:solidFill>
                          <a:schemeClr val="accent2">
                            <a:lumMod val="75000"/>
                          </a:schemeClr>
                        </a:solidFill>
                        <a:latin typeface="Arial" panose="020B0604020202020204" pitchFamily="34" charset="0"/>
                        <a:ea typeface="+mn-ea"/>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7"/>
                  </a:ext>
                </a:extLst>
              </a:tr>
              <a:tr h="0">
                <a:tc>
                  <a:txBody>
                    <a:bodyPr/>
                    <a:lstStyle/>
                    <a:p>
                      <a:pPr>
                        <a:lnSpc>
                          <a:spcPct val="50000"/>
                        </a:lnSpc>
                      </a:pPr>
                      <a:r>
                        <a:rPr lang="en-US" altLang="zh-TW" sz="1000" dirty="0">
                          <a:latin typeface="Arial" panose="020B0604020202020204" pitchFamily="34" charset="0"/>
                          <a:cs typeface="Arial" panose="020B0604020202020204" pitchFamily="34" charset="0"/>
                        </a:rPr>
                        <a:t>                 5</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50000"/>
                        </a:lnSpc>
                      </a:pPr>
                      <a:r>
                        <a:rPr kumimoji="0" lang="en-US" altLang="zh-TW" sz="1000" dirty="0">
                          <a:solidFill>
                            <a:srgbClr val="00B050"/>
                          </a:solidFill>
                          <a:latin typeface="Arial" panose="020B0604020202020204" pitchFamily="34" charset="0"/>
                          <a:cs typeface="Arial" panose="020B0604020202020204" pitchFamily="34" charset="0"/>
                        </a:rPr>
                        <a:t>Truck</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r>
                        <a:rPr kumimoji="0" lang="en-US" altLang="zh-TW" sz="1000" dirty="0">
                          <a:solidFill>
                            <a:srgbClr val="00B050"/>
                          </a:solidFill>
                          <a:latin typeface="Arial" panose="020B0604020202020204" pitchFamily="34" charset="0"/>
                          <a:cs typeface="Arial" panose="020B0604020202020204" pitchFamily="34" charset="0"/>
                        </a:rPr>
                        <a:t>800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8"/>
                  </a:ext>
                </a:extLst>
              </a:tr>
              <a:tr h="0">
                <a:tc>
                  <a:txBody>
                    <a:bodyPr/>
                    <a:lstStyle/>
                    <a:p>
                      <a:pPr>
                        <a:lnSpc>
                          <a:spcPct val="50000"/>
                        </a:lnSpc>
                      </a:pPr>
                      <a:endParaRPr lang="zh-TW" altLang="en-US" sz="100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50000"/>
                        </a:lnSpc>
                      </a:pPr>
                      <a:r>
                        <a:rPr kumimoji="0" lang="en-US" altLang="zh-TW" sz="1000" dirty="0">
                          <a:solidFill>
                            <a:srgbClr val="00B050"/>
                          </a:solidFill>
                          <a:latin typeface="Arial" panose="020B0604020202020204" pitchFamily="34" charset="0"/>
                          <a:cs typeface="Arial" panose="020B0604020202020204" pitchFamily="34" charset="0"/>
                        </a:rPr>
                        <a:t>    Cash</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r>
                        <a:rPr lang="en-US" altLang="zh-TW" sz="1000" dirty="0">
                          <a:latin typeface="Arial" panose="020B0604020202020204" pitchFamily="34" charset="0"/>
                          <a:cs typeface="Arial" panose="020B0604020202020204" pitchFamily="34" charset="0"/>
                        </a:rPr>
                        <a:t>101</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r>
                        <a:rPr kumimoji="0" lang="en-US" altLang="zh-TW" sz="1000" dirty="0">
                          <a:solidFill>
                            <a:srgbClr val="00B050"/>
                          </a:solidFill>
                          <a:latin typeface="Arial" panose="020B0604020202020204" pitchFamily="34" charset="0"/>
                          <a:cs typeface="Arial" panose="020B0604020202020204" pitchFamily="34" charset="0"/>
                        </a:rPr>
                        <a:t>800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9"/>
                  </a:ext>
                </a:extLst>
              </a:tr>
              <a:tr h="0">
                <a:tc>
                  <a:txBody>
                    <a:bodyPr/>
                    <a:lstStyle/>
                    <a:p>
                      <a:pPr>
                        <a:lnSpc>
                          <a:spcPct val="50000"/>
                        </a:lnSpc>
                      </a:pPr>
                      <a:endParaRPr lang="zh-TW" altLang="en-US" sz="100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50000"/>
                        </a:lnSpc>
                      </a:pPr>
                      <a:r>
                        <a:rPr kumimoji="0" lang="en-US" altLang="zh-TW" sz="1000" i="1" baseline="0" dirty="0">
                          <a:solidFill>
                            <a:srgbClr val="00B050"/>
                          </a:solidFill>
                          <a:latin typeface="Arial" panose="020B0604020202020204" pitchFamily="34" charset="0"/>
                          <a:cs typeface="Arial" panose="020B0604020202020204" pitchFamily="34" charset="0"/>
                        </a:rPr>
                        <a:t>        </a:t>
                      </a:r>
                      <a:r>
                        <a:rPr kumimoji="0" lang="en-US" altLang="zh-TW" sz="1000" i="1" dirty="0">
                          <a:solidFill>
                            <a:srgbClr val="00B050"/>
                          </a:solidFill>
                          <a:latin typeface="Arial" panose="020B0604020202020204" pitchFamily="34" charset="0"/>
                          <a:cs typeface="Arial" panose="020B0604020202020204" pitchFamily="34" charset="0"/>
                        </a:rPr>
                        <a:t>Purchased  a used truck.</a:t>
                      </a:r>
                      <a:endParaRPr lang="zh-TW" altLang="en-US" sz="1000" i="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10"/>
                  </a:ext>
                </a:extLst>
              </a:tr>
              <a:tr h="0">
                <a:tc>
                  <a:txBody>
                    <a:bodyPr/>
                    <a:lstStyle/>
                    <a:p>
                      <a:pPr>
                        <a:lnSpc>
                          <a:spcPct val="50000"/>
                        </a:lnSpc>
                      </a:pPr>
                      <a:r>
                        <a:rPr lang="en-US" altLang="zh-TW" sz="1000" dirty="0">
                          <a:latin typeface="Arial" panose="020B0604020202020204" pitchFamily="34" charset="0"/>
                          <a:cs typeface="Arial" panose="020B0604020202020204" pitchFamily="34" charset="0"/>
                        </a:rPr>
                        <a:t>                 5</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50000"/>
                        </a:lnSpc>
                      </a:pPr>
                      <a:r>
                        <a:rPr kumimoji="0" lang="en-US" altLang="zh-TW" sz="1000" dirty="0">
                          <a:solidFill>
                            <a:srgbClr val="7030A0"/>
                          </a:solidFill>
                          <a:latin typeface="Arial" panose="020B0604020202020204" pitchFamily="34" charset="0"/>
                          <a:cs typeface="Arial" panose="020B0604020202020204" pitchFamily="34" charset="0"/>
                        </a:rPr>
                        <a:t>Equipment</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r>
                        <a:rPr kumimoji="0" lang="en-US" altLang="zh-TW" sz="1000" dirty="0">
                          <a:solidFill>
                            <a:srgbClr val="7030A0"/>
                          </a:solidFill>
                          <a:latin typeface="Arial" panose="020B0604020202020204" pitchFamily="34" charset="0"/>
                          <a:cs typeface="Arial" panose="020B0604020202020204" pitchFamily="34" charset="0"/>
                        </a:rPr>
                        <a:t>250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11"/>
                  </a:ext>
                </a:extLst>
              </a:tr>
              <a:tr h="0">
                <a:tc>
                  <a:txBody>
                    <a:bodyPr/>
                    <a:lstStyle/>
                    <a:p>
                      <a:pPr>
                        <a:lnSpc>
                          <a:spcPct val="50000"/>
                        </a:lnSpc>
                      </a:pPr>
                      <a:endParaRPr lang="zh-TW" altLang="en-US" sz="100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50000"/>
                        </a:lnSpc>
                      </a:pPr>
                      <a:r>
                        <a:rPr kumimoji="0" lang="en-US" altLang="zh-TW" sz="1000" dirty="0">
                          <a:solidFill>
                            <a:srgbClr val="7030A0"/>
                          </a:solidFill>
                          <a:latin typeface="Arial" panose="020B0604020202020204" pitchFamily="34" charset="0"/>
                          <a:cs typeface="Arial" panose="020B0604020202020204" pitchFamily="34" charset="0"/>
                        </a:rPr>
                        <a:t>    Accounts Payable</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r>
                        <a:rPr kumimoji="0" lang="en-US" altLang="zh-TW" sz="1000" dirty="0">
                          <a:solidFill>
                            <a:srgbClr val="7030A0"/>
                          </a:solidFill>
                          <a:latin typeface="Arial" panose="020B0604020202020204" pitchFamily="34" charset="0"/>
                          <a:cs typeface="Arial" panose="020B0604020202020204" pitchFamily="34" charset="0"/>
                        </a:rPr>
                        <a:t>250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12"/>
                  </a:ext>
                </a:extLst>
              </a:tr>
              <a:tr h="0">
                <a:tc>
                  <a:txBody>
                    <a:bodyPr/>
                    <a:lstStyle/>
                    <a:p>
                      <a:pP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50000"/>
                        </a:lnSpc>
                      </a:pPr>
                      <a:r>
                        <a:rPr kumimoji="0" lang="en-US" altLang="zh-TW" sz="1000" i="1" dirty="0">
                          <a:solidFill>
                            <a:srgbClr val="7030A0"/>
                          </a:solidFill>
                          <a:latin typeface="Arial" panose="020B0604020202020204" pitchFamily="34" charset="0"/>
                          <a:cs typeface="Arial" panose="020B0604020202020204" pitchFamily="34" charset="0"/>
                        </a:rPr>
                        <a:t>        Purchased a lawnmower on account.</a:t>
                      </a:r>
                      <a:endParaRPr lang="zh-TW" altLang="en-US" sz="1000" i="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13"/>
                  </a:ext>
                </a:extLst>
              </a:tr>
              <a:tr h="0">
                <a:tc>
                  <a:txBody>
                    <a:bodyPr/>
                    <a:lstStyle/>
                    <a:p>
                      <a:pPr>
                        <a:lnSpc>
                          <a:spcPct val="50000"/>
                        </a:lnSpc>
                      </a:pPr>
                      <a:r>
                        <a:rPr lang="en-US" altLang="zh-TW" sz="1000" dirty="0">
                          <a:latin typeface="Arial" panose="020B0604020202020204" pitchFamily="34" charset="0"/>
                          <a:cs typeface="Arial" panose="020B0604020202020204" pitchFamily="34" charset="0"/>
                        </a:rPr>
                        <a:t>                 5</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50000"/>
                        </a:lnSpc>
                      </a:pPr>
                      <a:r>
                        <a:rPr kumimoji="0" lang="en-US" altLang="zh-TW" sz="1000" dirty="0">
                          <a:solidFill>
                            <a:srgbClr val="FF6600"/>
                          </a:solidFill>
                          <a:latin typeface="Arial" panose="020B0604020202020204" pitchFamily="34" charset="0"/>
                          <a:cs typeface="Arial" panose="020B0604020202020204" pitchFamily="34" charset="0"/>
                        </a:rPr>
                        <a:t>Supplies</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r>
                        <a:rPr kumimoji="0" lang="en-US" altLang="zh-TW" sz="1000" dirty="0">
                          <a:solidFill>
                            <a:srgbClr val="FF6600"/>
                          </a:solidFill>
                          <a:latin typeface="Arial" panose="020B0604020202020204" pitchFamily="34" charset="0"/>
                          <a:cs typeface="Arial" panose="020B0604020202020204" pitchFamily="34" charset="0"/>
                        </a:rPr>
                        <a:t>180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14"/>
                  </a:ext>
                </a:extLst>
              </a:tr>
              <a:tr h="0">
                <a:tc>
                  <a:txBody>
                    <a:bodyPr/>
                    <a:lstStyle/>
                    <a:p>
                      <a:pP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50000"/>
                        </a:lnSpc>
                      </a:pPr>
                      <a:r>
                        <a:rPr kumimoji="0" lang="en-US" altLang="zh-TW" sz="1000" dirty="0">
                          <a:solidFill>
                            <a:srgbClr val="FF6600"/>
                          </a:solidFill>
                          <a:latin typeface="Arial" panose="020B0604020202020204" pitchFamily="34" charset="0"/>
                          <a:cs typeface="Arial" panose="020B0604020202020204" pitchFamily="34" charset="0"/>
                        </a:rPr>
                        <a:t>    Cash</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r>
                        <a:rPr lang="en-US" altLang="zh-TW" sz="1000" dirty="0">
                          <a:latin typeface="Arial" panose="020B0604020202020204" pitchFamily="34" charset="0"/>
                          <a:cs typeface="Arial" panose="020B0604020202020204" pitchFamily="34" charset="0"/>
                        </a:rPr>
                        <a:t>101</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r>
                        <a:rPr kumimoji="0" lang="en-US" altLang="zh-TW" sz="1000" dirty="0">
                          <a:solidFill>
                            <a:srgbClr val="FF6600"/>
                          </a:solidFill>
                          <a:latin typeface="Arial" panose="020B0604020202020204" pitchFamily="34" charset="0"/>
                          <a:cs typeface="Arial" panose="020B0604020202020204" pitchFamily="34" charset="0"/>
                        </a:rPr>
                        <a:t>180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15"/>
                  </a:ext>
                </a:extLst>
              </a:tr>
              <a:tr h="0">
                <a:tc>
                  <a:txBody>
                    <a:bodyPr/>
                    <a:lstStyle/>
                    <a:p>
                      <a:pP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indent="0" algn="l" defTabSz="914400" rtl="0" eaLnBrk="1" fontAlgn="auto" latinLnBrk="0" hangingPunct="1">
                        <a:lnSpc>
                          <a:spcPct val="50000"/>
                        </a:lnSpc>
                        <a:spcBef>
                          <a:spcPts val="0"/>
                        </a:spcBef>
                        <a:spcAft>
                          <a:spcPts val="0"/>
                        </a:spcAft>
                        <a:buClrTx/>
                        <a:buSzTx/>
                        <a:buFontTx/>
                        <a:buNone/>
                        <a:tabLst/>
                        <a:defRPr/>
                      </a:pPr>
                      <a:r>
                        <a:rPr kumimoji="0" lang="en-US" altLang="zh-TW" sz="1000" i="1" dirty="0">
                          <a:solidFill>
                            <a:srgbClr val="FF6600"/>
                          </a:solidFill>
                          <a:latin typeface="Arial" panose="020B0604020202020204" pitchFamily="34" charset="0"/>
                          <a:cs typeface="Arial" panose="020B0604020202020204" pitchFamily="34" charset="0"/>
                        </a:rPr>
                        <a:t>        Purchased supplies for cash.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5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16"/>
                  </a:ext>
                </a:extLst>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val="3821843381"/>
              </p:ext>
            </p:extLst>
          </p:nvPr>
        </p:nvGraphicFramePr>
        <p:xfrm>
          <a:off x="1127086" y="4527955"/>
          <a:ext cx="7319230" cy="1859280"/>
        </p:xfrm>
        <a:graphic>
          <a:graphicData uri="http://schemas.openxmlformats.org/drawingml/2006/table">
            <a:tbl>
              <a:tblPr firstRow="1" bandRow="1">
                <a:tableStyleId>{5C22544A-7EE6-4342-B048-85BDC9FD1C3A}</a:tableStyleId>
              </a:tblPr>
              <a:tblGrid>
                <a:gridCol w="1342566">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829155">
                  <a:extLst>
                    <a:ext uri="{9D8B030D-6E8A-4147-A177-3AD203B41FA5}">
                      <a16:colId xmlns:a16="http://schemas.microsoft.com/office/drawing/2014/main" val="20002"/>
                    </a:ext>
                  </a:extLst>
                </a:gridCol>
                <a:gridCol w="575001">
                  <a:extLst>
                    <a:ext uri="{9D8B030D-6E8A-4147-A177-3AD203B41FA5}">
                      <a16:colId xmlns:a16="http://schemas.microsoft.com/office/drawing/2014/main" val="20003"/>
                    </a:ext>
                  </a:extLst>
                </a:gridCol>
                <a:gridCol w="702078">
                  <a:extLst>
                    <a:ext uri="{9D8B030D-6E8A-4147-A177-3AD203B41FA5}">
                      <a16:colId xmlns:a16="http://schemas.microsoft.com/office/drawing/2014/main" val="20004"/>
                    </a:ext>
                  </a:extLst>
                </a:gridCol>
                <a:gridCol w="702078">
                  <a:extLst>
                    <a:ext uri="{9D8B030D-6E8A-4147-A177-3AD203B41FA5}">
                      <a16:colId xmlns:a16="http://schemas.microsoft.com/office/drawing/2014/main" val="20005"/>
                    </a:ext>
                  </a:extLst>
                </a:gridCol>
              </a:tblGrid>
              <a:tr h="216024">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000" b="1" dirty="0">
                          <a:solidFill>
                            <a:srgbClr val="000000"/>
                          </a:solidFill>
                          <a:latin typeface="Arial" panose="020B0604020202020204" pitchFamily="34" charset="0"/>
                          <a:cs typeface="Arial" panose="020B0604020202020204" pitchFamily="34" charset="0"/>
                        </a:rPr>
                        <a:t>ACCOUNT: Cash</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altLang="zh-TW" sz="1800" b="1" dirty="0">
                        <a:solidFill>
                          <a:srgbClr val="000000"/>
                        </a:solidFill>
                        <a:cs typeface="Arial"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altLang="zh-TW" sz="1800" b="1" dirty="0">
                        <a:solidFill>
                          <a:srgbClr val="000000"/>
                        </a:solidFill>
                        <a:cs typeface="Arial" charset="0"/>
                      </a:endParaRPr>
                    </a:p>
                  </a:txBody>
                  <a:tcPr/>
                </a:tc>
                <a:tc gridSpan="3">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en-US" altLang="zh-TW" sz="1000" b="1" dirty="0">
                          <a:solidFill>
                            <a:srgbClr val="000000"/>
                          </a:solidFill>
                          <a:latin typeface="Arial" panose="020B0604020202020204" pitchFamily="34" charset="0"/>
                          <a:cs typeface="Arial" panose="020B0604020202020204" pitchFamily="34" charset="0"/>
                        </a:rPr>
                        <a:t>ACCOUNT NO. 101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0" lang="en-US" altLang="zh-TW" sz="1000" b="1"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0" lang="en-US" altLang="zh-TW" sz="1000" b="1"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a:lnSpc>
                          <a:spcPct val="100000"/>
                        </a:lnSpc>
                      </a:pPr>
                      <a:r>
                        <a:rPr kumimoji="0" lang="en-US" altLang="zh-TW" sz="1000" b="1" dirty="0">
                          <a:solidFill>
                            <a:schemeClr val="bg1"/>
                          </a:solidFill>
                          <a:latin typeface="Arial" panose="020B0604020202020204" pitchFamily="34" charset="0"/>
                          <a:cs typeface="Arial" panose="020B0604020202020204" pitchFamily="34" charset="0"/>
                        </a:rPr>
                        <a:t>Date</a:t>
                      </a:r>
                      <a:endParaRPr lang="zh-TW" altLang="en-US" sz="100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030A0"/>
                    </a:solidFill>
                  </a:tcPr>
                </a:tc>
                <a:tc>
                  <a:txBody>
                    <a:bodyPr/>
                    <a:lstStyle/>
                    <a:p>
                      <a:pPr algn="ctr">
                        <a:lnSpc>
                          <a:spcPct val="100000"/>
                        </a:lnSpc>
                      </a:pPr>
                      <a:r>
                        <a:rPr kumimoji="0" lang="en-US" altLang="zh-TW" sz="1000" b="1" dirty="0">
                          <a:solidFill>
                            <a:schemeClr val="bg1"/>
                          </a:solidFill>
                          <a:latin typeface="Arial" panose="020B0604020202020204" pitchFamily="34" charset="0"/>
                          <a:cs typeface="Arial" panose="020B0604020202020204" pitchFamily="34" charset="0"/>
                        </a:rPr>
                        <a:t>Description</a:t>
                      </a:r>
                      <a:endParaRPr lang="zh-TW" altLang="en-US" sz="100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030A0"/>
                    </a:solidFill>
                  </a:tcPr>
                </a:tc>
                <a:tc>
                  <a:txBody>
                    <a:bodyPr/>
                    <a:lstStyle/>
                    <a:p>
                      <a:pPr algn="r" eaLnBrk="0" hangingPunct="0">
                        <a:lnSpc>
                          <a:spcPct val="100000"/>
                        </a:lnSpc>
                      </a:pPr>
                      <a:r>
                        <a:rPr kumimoji="0" lang="en-US" altLang="zh-TW" sz="1000" b="1" dirty="0">
                          <a:solidFill>
                            <a:schemeClr val="bg1"/>
                          </a:solidFill>
                          <a:latin typeface="Arial" panose="020B0604020202020204" pitchFamily="34" charset="0"/>
                          <a:cs typeface="Arial" panose="020B0604020202020204" pitchFamily="34" charset="0"/>
                        </a:rPr>
                        <a:t>Post. Ref.</a:t>
                      </a:r>
                    </a:p>
                  </a:txBody>
                  <a:tcP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7030A0"/>
                    </a:solidFill>
                  </a:tcPr>
                </a:tc>
                <a:tc>
                  <a:txBody>
                    <a:bodyPr/>
                    <a:lstStyle/>
                    <a:p>
                      <a:pPr algn="r">
                        <a:lnSpc>
                          <a:spcPct val="100000"/>
                        </a:lnSpc>
                      </a:pPr>
                      <a:r>
                        <a:rPr kumimoji="0" lang="en-US" altLang="zh-TW" sz="1000" b="1" dirty="0">
                          <a:solidFill>
                            <a:schemeClr val="bg1"/>
                          </a:solidFill>
                          <a:latin typeface="Arial" panose="020B0604020202020204" pitchFamily="34" charset="0"/>
                          <a:cs typeface="Arial" panose="020B0604020202020204" pitchFamily="34" charset="0"/>
                        </a:rPr>
                        <a:t>Debits</a:t>
                      </a:r>
                      <a:endParaRPr lang="zh-TW" altLang="en-US" sz="1000" dirty="0">
                        <a:solidFill>
                          <a:schemeClr val="bg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7030A0"/>
                    </a:solidFill>
                  </a:tcPr>
                </a:tc>
                <a:tc>
                  <a:txBody>
                    <a:bodyPr/>
                    <a:lstStyle/>
                    <a:p>
                      <a:pPr algn="r">
                        <a:lnSpc>
                          <a:spcPct val="100000"/>
                        </a:lnSpc>
                      </a:pPr>
                      <a:r>
                        <a:rPr kumimoji="0" lang="en-US" altLang="zh-TW" sz="1000" b="1" dirty="0">
                          <a:solidFill>
                            <a:schemeClr val="bg1"/>
                          </a:solidFill>
                          <a:latin typeface="Arial" panose="020B0604020202020204" pitchFamily="34" charset="0"/>
                          <a:cs typeface="Arial" panose="020B0604020202020204" pitchFamily="34" charset="0"/>
                        </a:rPr>
                        <a:t>Credits</a:t>
                      </a:r>
                      <a:endParaRPr lang="zh-TW" altLang="en-US" sz="100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030A0"/>
                    </a:solidFill>
                  </a:tcPr>
                </a:tc>
                <a:tc>
                  <a:txBody>
                    <a:bodyPr/>
                    <a:lstStyle/>
                    <a:p>
                      <a:pPr algn="r">
                        <a:lnSpc>
                          <a:spcPct val="100000"/>
                        </a:lnSpc>
                      </a:pPr>
                      <a:r>
                        <a:rPr lang="en-US" altLang="zh-TW" sz="1000" b="1" dirty="0">
                          <a:solidFill>
                            <a:schemeClr val="bg1"/>
                          </a:solidFill>
                          <a:latin typeface="Arial" panose="020B0604020202020204" pitchFamily="34" charset="0"/>
                          <a:cs typeface="Arial" panose="020B0604020202020204" pitchFamily="34" charset="0"/>
                        </a:rPr>
                        <a:t>Balance</a:t>
                      </a:r>
                      <a:endParaRPr lang="zh-TW" altLang="en-US" sz="1000" b="1"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1"/>
                  </a:ext>
                </a:extLst>
              </a:tr>
              <a:tr h="0">
                <a:tc>
                  <a:txBody>
                    <a:bodyPr/>
                    <a:lstStyle/>
                    <a:p>
                      <a:pPr>
                        <a:lnSpc>
                          <a:spcPct val="100000"/>
                        </a:lnSpc>
                      </a:pPr>
                      <a:r>
                        <a:rPr lang="en-US" altLang="zh-TW" sz="1000" dirty="0">
                          <a:latin typeface="Arial" panose="020B0604020202020204" pitchFamily="34" charset="0"/>
                          <a:cs typeface="Arial" panose="020B0604020202020204" pitchFamily="34" charset="0"/>
                        </a:rPr>
                        <a:t>2017 July</a:t>
                      </a:r>
                      <a:r>
                        <a:rPr lang="en-US" altLang="zh-TW" sz="1000" baseline="0" dirty="0">
                          <a:latin typeface="Arial" panose="020B0604020202020204" pitchFamily="34" charset="0"/>
                          <a:cs typeface="Arial" panose="020B0604020202020204" pitchFamily="34" charset="0"/>
                        </a:rPr>
                        <a:t> 1</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100000"/>
                        </a:lnSpc>
                      </a:pPr>
                      <a:r>
                        <a:rPr lang="en-US" altLang="zh-TW" sz="1000" dirty="0">
                          <a:solidFill>
                            <a:schemeClr val="tx1"/>
                          </a:solidFill>
                          <a:latin typeface="Arial" panose="020B0604020202020204" pitchFamily="34" charset="0"/>
                          <a:cs typeface="Arial" panose="020B0604020202020204" pitchFamily="34" charset="0"/>
                        </a:rPr>
                        <a:t>Balance</a:t>
                      </a:r>
                      <a:endParaRPr lang="zh-TW" altLang="en-US" sz="10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r>
                        <a:rPr lang="en-US" altLang="zh-TW" sz="1000" dirty="0">
                          <a:latin typeface="Arial" panose="020B0604020202020204" pitchFamily="34" charset="0"/>
                          <a:cs typeface="Arial" panose="020B0604020202020204" pitchFamily="34" charset="0"/>
                        </a:rPr>
                        <a:t>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2"/>
                  </a:ext>
                </a:extLst>
              </a:tr>
              <a:tr h="0">
                <a:tc>
                  <a:txBody>
                    <a:bodyPr/>
                    <a:lstStyle/>
                    <a:p>
                      <a:pPr>
                        <a:lnSpc>
                          <a:spcPct val="100000"/>
                        </a:lnSpc>
                      </a:pPr>
                      <a:r>
                        <a:rPr lang="en-US" altLang="zh-TW" sz="1000" dirty="0">
                          <a:latin typeface="Arial" panose="020B0604020202020204" pitchFamily="34" charset="0"/>
                          <a:cs typeface="Arial" panose="020B0604020202020204" pitchFamily="34" charset="0"/>
                        </a:rPr>
                        <a:t>                 1</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100000"/>
                        </a:lnSpc>
                      </a:pPr>
                      <a:r>
                        <a:rPr kumimoji="0" lang="en-US" altLang="zh-TW" sz="1000" dirty="0">
                          <a:solidFill>
                            <a:schemeClr val="tx1"/>
                          </a:solidFill>
                          <a:latin typeface="Arial" panose="020B0604020202020204" pitchFamily="34" charset="0"/>
                          <a:cs typeface="Arial" panose="020B0604020202020204" pitchFamily="34" charset="0"/>
                        </a:rPr>
                        <a:t>Issued 200 shares of  capital stock at € 10 per share.</a:t>
                      </a:r>
                      <a:endParaRPr lang="zh-TW" altLang="en-US" sz="1000" i="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r>
                        <a:rPr lang="en-US" altLang="zh-TW" sz="1000" dirty="0">
                          <a:latin typeface="Arial" panose="020B0604020202020204" pitchFamily="34" charset="0"/>
                          <a:cs typeface="Arial" panose="020B0604020202020204" pitchFamily="34" charset="0"/>
                        </a:rPr>
                        <a:t>GJ1</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en-US" altLang="zh-TW" sz="1000" dirty="0">
                          <a:solidFill>
                            <a:srgbClr val="00B0F0"/>
                          </a:solidFill>
                          <a:latin typeface="Arial" panose="020B0604020202020204" pitchFamily="34" charset="0"/>
                          <a:cs typeface="Arial" panose="020B0604020202020204" pitchFamily="34" charset="0"/>
                        </a:rPr>
                        <a:t>2,000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r>
                        <a:rPr lang="en-US" altLang="zh-TW" sz="1000" dirty="0">
                          <a:latin typeface="Arial" panose="020B0604020202020204" pitchFamily="34" charset="0"/>
                          <a:cs typeface="Arial" panose="020B0604020202020204" pitchFamily="34" charset="0"/>
                        </a:rPr>
                        <a:t>2,000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3"/>
                  </a:ext>
                </a:extLst>
              </a:tr>
              <a:tr h="0">
                <a:tc>
                  <a:txBody>
                    <a:bodyPr/>
                    <a:lstStyle/>
                    <a:p>
                      <a:pPr>
                        <a:lnSpc>
                          <a:spcPct val="100000"/>
                        </a:lnSpc>
                      </a:pPr>
                      <a:r>
                        <a:rPr lang="en-US" altLang="zh-TW" sz="1000" dirty="0">
                          <a:latin typeface="Arial" panose="020B0604020202020204" pitchFamily="34" charset="0"/>
                          <a:cs typeface="Arial" panose="020B0604020202020204" pitchFamily="34" charset="0"/>
                        </a:rPr>
                        <a:t>                 1</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r>
                        <a:rPr kumimoji="0" lang="en-US" altLang="zh-TW" sz="1000" i="0" kern="1200" dirty="0">
                          <a:solidFill>
                            <a:schemeClr val="tx1"/>
                          </a:solidFill>
                          <a:latin typeface="Arial" panose="020B0604020202020204" pitchFamily="34" charset="0"/>
                          <a:ea typeface="+mn-ea"/>
                          <a:cs typeface="Arial" panose="020B0604020202020204" pitchFamily="34" charset="0"/>
                        </a:rPr>
                        <a:t>Borrowed €2,000 from First National Bank, signing a</a:t>
                      </a:r>
                    </a:p>
                    <a:p>
                      <a:r>
                        <a:rPr kumimoji="0" lang="en-US" altLang="zh-TW" sz="1000" i="0" kern="1200" dirty="0">
                          <a:solidFill>
                            <a:schemeClr val="tx1"/>
                          </a:solidFill>
                          <a:latin typeface="Arial" panose="020B0604020202020204" pitchFamily="34" charset="0"/>
                          <a:ea typeface="+mn-ea"/>
                          <a:cs typeface="Arial" panose="020B0604020202020204" pitchFamily="34" charset="0"/>
                        </a:rPr>
                        <a:t>12-month note at 12% interest.</a:t>
                      </a:r>
                      <a:endParaRPr kumimoji="0" lang="zh-TW" altLang="en-US" sz="1000" i="0" kern="1200" dirty="0">
                        <a:solidFill>
                          <a:schemeClr val="tx1"/>
                        </a:solidFill>
                        <a:latin typeface="Arial" panose="020B0604020202020204" pitchFamily="34" charset="0"/>
                        <a:ea typeface="+mn-ea"/>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r>
                        <a:rPr lang="en-US" altLang="zh-TW" sz="1000" dirty="0">
                          <a:latin typeface="Arial" panose="020B0604020202020204" pitchFamily="34" charset="0"/>
                          <a:cs typeface="Arial" panose="020B0604020202020204" pitchFamily="34" charset="0"/>
                        </a:rPr>
                        <a:t>GJ1</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000" dirty="0">
                          <a:solidFill>
                            <a:schemeClr val="accent2">
                              <a:lumMod val="75000"/>
                            </a:schemeClr>
                          </a:solidFill>
                          <a:latin typeface="Arial" panose="020B0604020202020204" pitchFamily="34" charset="0"/>
                          <a:cs typeface="Arial" panose="020B0604020202020204" pitchFamily="34" charset="0"/>
                        </a:rPr>
                        <a:t>2,000</a:t>
                      </a:r>
                      <a:endParaRPr lang="zh-TW" altLang="en-US" sz="1000" dirty="0">
                        <a:solidFill>
                          <a:schemeClr val="accent2">
                            <a:lumMod val="75000"/>
                          </a:schemeClr>
                        </a:solidFill>
                        <a:latin typeface="Arial" panose="020B0604020202020204" pitchFamily="34" charset="0"/>
                        <a:cs typeface="Arial" panose="020B0604020202020204" pitchFamily="34" charset="0"/>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r>
                        <a:rPr lang="en-US" altLang="zh-TW" sz="1000" dirty="0">
                          <a:latin typeface="Arial" panose="020B0604020202020204" pitchFamily="34" charset="0"/>
                          <a:cs typeface="Arial" panose="020B0604020202020204" pitchFamily="34" charset="0"/>
                        </a:rPr>
                        <a:t>4,000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4"/>
                  </a:ext>
                </a:extLst>
              </a:tr>
              <a:tr h="0">
                <a:tc>
                  <a:txBody>
                    <a:bodyPr/>
                    <a:lstStyle/>
                    <a:p>
                      <a:pPr>
                        <a:lnSpc>
                          <a:spcPct val="100000"/>
                        </a:lnSpc>
                      </a:pPr>
                      <a:r>
                        <a:rPr lang="en-US" altLang="zh-TW" sz="1000" dirty="0">
                          <a:latin typeface="Arial" panose="020B0604020202020204" pitchFamily="34" charset="0"/>
                          <a:cs typeface="Arial" panose="020B0604020202020204" pitchFamily="34" charset="0"/>
                        </a:rPr>
                        <a:t>                 5</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100000"/>
                        </a:lnSpc>
                      </a:pPr>
                      <a:r>
                        <a:rPr kumimoji="0" lang="en-US" altLang="zh-TW" sz="1000" dirty="0">
                          <a:solidFill>
                            <a:schemeClr val="tx1"/>
                          </a:solidFill>
                          <a:latin typeface="Arial" panose="020B0604020202020204" pitchFamily="34" charset="0"/>
                          <a:cs typeface="Arial" panose="020B0604020202020204" pitchFamily="34" charset="0"/>
                        </a:rPr>
                        <a:t>Purchased a used truck.</a:t>
                      </a:r>
                      <a:endParaRPr lang="zh-TW" altLang="en-US" sz="10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r>
                        <a:rPr lang="en-US" altLang="zh-TW" sz="1000" dirty="0">
                          <a:latin typeface="Arial" panose="020B0604020202020204" pitchFamily="34" charset="0"/>
                          <a:cs typeface="Arial" panose="020B0604020202020204" pitchFamily="34" charset="0"/>
                        </a:rPr>
                        <a:t>GJ1</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r>
                        <a:rPr kumimoji="0" lang="en-US" altLang="zh-TW" sz="1000" dirty="0">
                          <a:solidFill>
                            <a:srgbClr val="00B050"/>
                          </a:solidFill>
                          <a:latin typeface="Arial" panose="020B0604020202020204" pitchFamily="34" charset="0"/>
                          <a:cs typeface="Arial" panose="020B0604020202020204" pitchFamily="34" charset="0"/>
                        </a:rPr>
                        <a:t>800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r>
                        <a:rPr lang="en-US" altLang="zh-TW" sz="1000" dirty="0">
                          <a:latin typeface="Arial" panose="020B0604020202020204" pitchFamily="34" charset="0"/>
                          <a:cs typeface="Arial" panose="020B0604020202020204" pitchFamily="34" charset="0"/>
                        </a:rPr>
                        <a:t>3,200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5"/>
                  </a:ext>
                </a:extLst>
              </a:tr>
              <a:tr h="0">
                <a:tc>
                  <a:txBody>
                    <a:bodyPr/>
                    <a:lstStyle/>
                    <a:p>
                      <a:pPr>
                        <a:lnSpc>
                          <a:spcPct val="100000"/>
                        </a:lnSpc>
                      </a:pPr>
                      <a:r>
                        <a:rPr lang="en-US" altLang="zh-TW" sz="1000" dirty="0">
                          <a:latin typeface="Arial" panose="020B0604020202020204" pitchFamily="34" charset="0"/>
                          <a:cs typeface="Arial" panose="020B0604020202020204" pitchFamily="34" charset="0"/>
                        </a:rPr>
                        <a:t>                 5</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nSpc>
                          <a:spcPct val="100000"/>
                        </a:lnSpc>
                      </a:pPr>
                      <a:r>
                        <a:rPr kumimoji="0" lang="en-US" altLang="zh-TW" sz="1000" i="0" dirty="0">
                          <a:solidFill>
                            <a:schemeClr val="tx1"/>
                          </a:solidFill>
                          <a:latin typeface="Arial" panose="020B0604020202020204" pitchFamily="34" charset="0"/>
                          <a:cs typeface="Arial" panose="020B0604020202020204" pitchFamily="34" charset="0"/>
                        </a:rPr>
                        <a:t>Purchased supplies for cash.</a:t>
                      </a:r>
                      <a:endParaRPr lang="zh-TW" altLang="en-US" sz="1000" i="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r>
                        <a:rPr lang="en-US" altLang="zh-TW" sz="1000" dirty="0">
                          <a:latin typeface="Arial" panose="020B0604020202020204" pitchFamily="34" charset="0"/>
                          <a:cs typeface="Arial" panose="020B0604020202020204" pitchFamily="34" charset="0"/>
                        </a:rPr>
                        <a:t>GJ1</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r>
                        <a:rPr kumimoji="0" lang="en-US" altLang="zh-TW" sz="1000" dirty="0">
                          <a:solidFill>
                            <a:srgbClr val="FF6600"/>
                          </a:solidFill>
                          <a:latin typeface="Arial" panose="020B0604020202020204" pitchFamily="34" charset="0"/>
                          <a:cs typeface="Arial" panose="020B0604020202020204" pitchFamily="34" charset="0"/>
                        </a:rPr>
                        <a:t>180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r">
                        <a:lnSpc>
                          <a:spcPct val="100000"/>
                        </a:lnSpc>
                      </a:pPr>
                      <a:r>
                        <a:rPr lang="en-US" altLang="zh-TW" sz="1000" dirty="0">
                          <a:latin typeface="Arial" panose="020B0604020202020204" pitchFamily="34" charset="0"/>
                          <a:cs typeface="Arial" panose="020B0604020202020204" pitchFamily="34" charset="0"/>
                        </a:rPr>
                        <a:t>3,020</a:t>
                      </a:r>
                      <a:endParaRPr lang="zh-TW" altLang="en-US" sz="1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6"/>
                  </a:ext>
                </a:extLst>
              </a:tr>
            </a:tbl>
          </a:graphicData>
        </a:graphic>
      </p:graphicFrame>
      <p:grpSp>
        <p:nvGrpSpPr>
          <p:cNvPr id="15" name="群組 14"/>
          <p:cNvGrpSpPr/>
          <p:nvPr/>
        </p:nvGrpSpPr>
        <p:grpSpPr>
          <a:xfrm>
            <a:off x="6252513" y="1302618"/>
            <a:ext cx="2333481" cy="5142950"/>
            <a:chOff x="5508104" y="1268760"/>
            <a:chExt cx="2520280" cy="4775378"/>
          </a:xfrm>
        </p:grpSpPr>
        <p:cxnSp>
          <p:nvCxnSpPr>
            <p:cNvPr id="7" name="直線接點 6"/>
            <p:cNvCxnSpPr/>
            <p:nvPr/>
          </p:nvCxnSpPr>
          <p:spPr>
            <a:xfrm>
              <a:off x="7812360" y="1268760"/>
              <a:ext cx="21602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3" name="直線接點 72"/>
            <p:cNvCxnSpPr/>
            <p:nvPr/>
          </p:nvCxnSpPr>
          <p:spPr>
            <a:xfrm flipV="1">
              <a:off x="8028384" y="1268760"/>
              <a:ext cx="0" cy="4768235"/>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線接點 77"/>
            <p:cNvCxnSpPr/>
            <p:nvPr/>
          </p:nvCxnSpPr>
          <p:spPr>
            <a:xfrm flipV="1">
              <a:off x="5508104" y="6029854"/>
              <a:ext cx="2520280" cy="14284"/>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直線單箭頭接點 13"/>
            <p:cNvCxnSpPr/>
            <p:nvPr/>
          </p:nvCxnSpPr>
          <p:spPr>
            <a:xfrm flipV="1">
              <a:off x="5508104" y="5945356"/>
              <a:ext cx="0" cy="9878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9" name="群組 8"/>
          <p:cNvGrpSpPr/>
          <p:nvPr/>
        </p:nvGrpSpPr>
        <p:grpSpPr>
          <a:xfrm>
            <a:off x="928384" y="1798405"/>
            <a:ext cx="772781" cy="3575600"/>
            <a:chOff x="722644" y="1806025"/>
            <a:chExt cx="772781" cy="3575600"/>
          </a:xfrm>
        </p:grpSpPr>
        <p:cxnSp>
          <p:nvCxnSpPr>
            <p:cNvPr id="17" name="直線接點 16"/>
            <p:cNvCxnSpPr/>
            <p:nvPr/>
          </p:nvCxnSpPr>
          <p:spPr>
            <a:xfrm flipH="1">
              <a:off x="722644" y="1806025"/>
              <a:ext cx="216024" cy="0"/>
            </a:xfrm>
            <a:prstGeom prst="line">
              <a:avLst/>
            </a:prstGeom>
            <a:ln w="19050">
              <a:solidFill>
                <a:srgbClr val="55AADF"/>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722644" y="1806025"/>
              <a:ext cx="0" cy="3575600"/>
            </a:xfrm>
            <a:prstGeom prst="line">
              <a:avLst/>
            </a:prstGeom>
            <a:ln w="19050">
              <a:solidFill>
                <a:srgbClr val="55AADF"/>
              </a:solidFill>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722644" y="5381625"/>
              <a:ext cx="772781" cy="0"/>
            </a:xfrm>
            <a:prstGeom prst="straightConnector1">
              <a:avLst/>
            </a:prstGeom>
            <a:ln w="19050">
              <a:solidFill>
                <a:srgbClr val="55AAD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群組 12"/>
          <p:cNvGrpSpPr/>
          <p:nvPr/>
        </p:nvGrpSpPr>
        <p:grpSpPr>
          <a:xfrm>
            <a:off x="688348" y="3068208"/>
            <a:ext cx="1012817" cy="2967786"/>
            <a:chOff x="482608" y="3075828"/>
            <a:chExt cx="1012817" cy="2967786"/>
          </a:xfrm>
        </p:grpSpPr>
        <p:cxnSp>
          <p:nvCxnSpPr>
            <p:cNvPr id="91" name="直線接點 90"/>
            <p:cNvCxnSpPr/>
            <p:nvPr/>
          </p:nvCxnSpPr>
          <p:spPr>
            <a:xfrm flipH="1">
              <a:off x="482608" y="3075828"/>
              <a:ext cx="987417"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482608" y="3075828"/>
              <a:ext cx="0" cy="296778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a:off x="482608" y="6043614"/>
              <a:ext cx="101281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4" name="群組 93"/>
          <p:cNvGrpSpPr/>
          <p:nvPr/>
        </p:nvGrpSpPr>
        <p:grpSpPr>
          <a:xfrm>
            <a:off x="1072400" y="4101823"/>
            <a:ext cx="628765" cy="2169437"/>
            <a:chOff x="899592" y="2060848"/>
            <a:chExt cx="628765" cy="3096344"/>
          </a:xfrm>
        </p:grpSpPr>
        <p:cxnSp>
          <p:nvCxnSpPr>
            <p:cNvPr id="95" name="直線接點 94"/>
            <p:cNvCxnSpPr/>
            <p:nvPr/>
          </p:nvCxnSpPr>
          <p:spPr>
            <a:xfrm flipH="1">
              <a:off x="899592" y="2060848"/>
              <a:ext cx="62876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a:off x="899592" y="2060848"/>
              <a:ext cx="0" cy="309634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p:nvPr/>
          </p:nvCxnSpPr>
          <p:spPr>
            <a:xfrm>
              <a:off x="899592" y="5157192"/>
              <a:ext cx="628765"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群組 31"/>
          <p:cNvGrpSpPr/>
          <p:nvPr/>
        </p:nvGrpSpPr>
        <p:grpSpPr>
          <a:xfrm>
            <a:off x="7541529" y="4270170"/>
            <a:ext cx="1530211" cy="1939086"/>
            <a:chOff x="6954465" y="3573016"/>
            <a:chExt cx="1224136" cy="2873063"/>
          </a:xfrm>
        </p:grpSpPr>
        <p:cxnSp>
          <p:nvCxnSpPr>
            <p:cNvPr id="99" name="直線接點 98"/>
            <p:cNvCxnSpPr/>
            <p:nvPr/>
          </p:nvCxnSpPr>
          <p:spPr>
            <a:xfrm>
              <a:off x="7624804" y="3573016"/>
              <a:ext cx="547596" cy="0"/>
            </a:xfrm>
            <a:prstGeom prst="line">
              <a:avLst/>
            </a:prstGeom>
            <a:ln w="19050">
              <a:solidFill>
                <a:schemeClr val="accent2"/>
              </a:solidFill>
            </a:ln>
          </p:spPr>
          <p:style>
            <a:lnRef idx="1">
              <a:schemeClr val="dk1"/>
            </a:lnRef>
            <a:fillRef idx="0">
              <a:schemeClr val="dk1"/>
            </a:fillRef>
            <a:effectRef idx="0">
              <a:schemeClr val="dk1"/>
            </a:effectRef>
            <a:fontRef idx="minor">
              <a:schemeClr val="tx1"/>
            </a:fontRef>
          </p:style>
        </p:cxnSp>
        <p:cxnSp>
          <p:nvCxnSpPr>
            <p:cNvPr id="100" name="直線接點 99"/>
            <p:cNvCxnSpPr/>
            <p:nvPr/>
          </p:nvCxnSpPr>
          <p:spPr>
            <a:xfrm flipH="1" flipV="1">
              <a:off x="8172400" y="3573017"/>
              <a:ext cx="6201" cy="2693818"/>
            </a:xfrm>
            <a:prstGeom prst="line">
              <a:avLst/>
            </a:prstGeom>
            <a:ln w="19050">
              <a:solidFill>
                <a:schemeClr val="accent2"/>
              </a:solidFill>
            </a:ln>
          </p:spPr>
          <p:style>
            <a:lnRef idx="1">
              <a:schemeClr val="dk1"/>
            </a:lnRef>
            <a:fillRef idx="0">
              <a:schemeClr val="dk1"/>
            </a:fillRef>
            <a:effectRef idx="0">
              <a:schemeClr val="dk1"/>
            </a:effectRef>
            <a:fontRef idx="minor">
              <a:schemeClr val="tx1"/>
            </a:fontRef>
          </p:style>
        </p:cxnSp>
        <p:cxnSp>
          <p:nvCxnSpPr>
            <p:cNvPr id="101" name="直線接點 100"/>
            <p:cNvCxnSpPr/>
            <p:nvPr/>
          </p:nvCxnSpPr>
          <p:spPr>
            <a:xfrm flipV="1">
              <a:off x="6954465" y="6266835"/>
              <a:ext cx="1224136" cy="4552"/>
            </a:xfrm>
            <a:prstGeom prst="line">
              <a:avLst/>
            </a:prstGeom>
            <a:ln w="19050">
              <a:solidFill>
                <a:schemeClr val="accent2"/>
              </a:solidFill>
            </a:ln>
          </p:spPr>
          <p:style>
            <a:lnRef idx="1">
              <a:schemeClr val="dk1"/>
            </a:lnRef>
            <a:fillRef idx="0">
              <a:schemeClr val="dk1"/>
            </a:fillRef>
            <a:effectRef idx="0">
              <a:schemeClr val="dk1"/>
            </a:effectRef>
            <a:fontRef idx="minor">
              <a:schemeClr val="tx1"/>
            </a:fontRef>
          </p:style>
        </p:cxnSp>
        <p:cxnSp>
          <p:nvCxnSpPr>
            <p:cNvPr id="102" name="直線單箭頭接點 101"/>
            <p:cNvCxnSpPr/>
            <p:nvPr/>
          </p:nvCxnSpPr>
          <p:spPr>
            <a:xfrm flipH="1">
              <a:off x="6954465" y="6255222"/>
              <a:ext cx="673" cy="190857"/>
            </a:xfrm>
            <a:prstGeom prst="straightConnector1">
              <a:avLst/>
            </a:prstGeom>
            <a:ln w="19050">
              <a:solidFill>
                <a:schemeClr val="accent2"/>
              </a:solidFill>
              <a:tailEnd type="triangle"/>
            </a:ln>
          </p:spPr>
          <p:style>
            <a:lnRef idx="1">
              <a:schemeClr val="dk1"/>
            </a:lnRef>
            <a:fillRef idx="0">
              <a:schemeClr val="dk1"/>
            </a:fillRef>
            <a:effectRef idx="0">
              <a:schemeClr val="dk1"/>
            </a:effectRef>
            <a:fontRef idx="minor">
              <a:schemeClr val="tx1"/>
            </a:fontRef>
          </p:style>
        </p:cxnSp>
      </p:grpSp>
      <p:grpSp>
        <p:nvGrpSpPr>
          <p:cNvPr id="42" name="群組 41"/>
          <p:cNvGrpSpPr/>
          <p:nvPr/>
        </p:nvGrpSpPr>
        <p:grpSpPr>
          <a:xfrm>
            <a:off x="7542369" y="3235156"/>
            <a:ext cx="1418843" cy="2720517"/>
            <a:chOff x="6876836" y="2564905"/>
            <a:chExt cx="1223556" cy="3669021"/>
          </a:xfrm>
        </p:grpSpPr>
        <p:cxnSp>
          <p:nvCxnSpPr>
            <p:cNvPr id="114" name="直線接點 113"/>
            <p:cNvCxnSpPr/>
            <p:nvPr/>
          </p:nvCxnSpPr>
          <p:spPr>
            <a:xfrm>
              <a:off x="7604335" y="2564905"/>
              <a:ext cx="496057" cy="0"/>
            </a:xfrm>
            <a:prstGeom prst="line">
              <a:avLst/>
            </a:prstGeom>
            <a:ln w="19050">
              <a:solidFill>
                <a:srgbClr val="00B050"/>
              </a:solidFill>
            </a:ln>
          </p:spPr>
          <p:style>
            <a:lnRef idx="1">
              <a:schemeClr val="dk1"/>
            </a:lnRef>
            <a:fillRef idx="0">
              <a:schemeClr val="dk1"/>
            </a:fillRef>
            <a:effectRef idx="0">
              <a:schemeClr val="dk1"/>
            </a:effectRef>
            <a:fontRef idx="minor">
              <a:schemeClr val="tx1"/>
            </a:fontRef>
          </p:style>
        </p:cxnSp>
        <p:cxnSp>
          <p:nvCxnSpPr>
            <p:cNvPr id="115" name="直線接點 114"/>
            <p:cNvCxnSpPr/>
            <p:nvPr/>
          </p:nvCxnSpPr>
          <p:spPr>
            <a:xfrm flipV="1">
              <a:off x="8100392" y="2564906"/>
              <a:ext cx="0" cy="3448238"/>
            </a:xfrm>
            <a:prstGeom prst="line">
              <a:avLst/>
            </a:prstGeom>
            <a:ln w="19050">
              <a:solidFill>
                <a:srgbClr val="00B050"/>
              </a:solidFill>
            </a:ln>
          </p:spPr>
          <p:style>
            <a:lnRef idx="1">
              <a:schemeClr val="dk1"/>
            </a:lnRef>
            <a:fillRef idx="0">
              <a:schemeClr val="dk1"/>
            </a:fillRef>
            <a:effectRef idx="0">
              <a:schemeClr val="dk1"/>
            </a:effectRef>
            <a:fontRef idx="minor">
              <a:schemeClr val="tx1"/>
            </a:fontRef>
          </p:style>
        </p:cxnSp>
        <p:cxnSp>
          <p:nvCxnSpPr>
            <p:cNvPr id="116" name="直線接點 115"/>
            <p:cNvCxnSpPr/>
            <p:nvPr/>
          </p:nvCxnSpPr>
          <p:spPr>
            <a:xfrm flipV="1">
              <a:off x="6876837" y="6007408"/>
              <a:ext cx="1223555" cy="9459"/>
            </a:xfrm>
            <a:prstGeom prst="line">
              <a:avLst/>
            </a:prstGeom>
            <a:ln w="19050">
              <a:solidFill>
                <a:srgbClr val="00B050"/>
              </a:solidFill>
            </a:ln>
          </p:spPr>
          <p:style>
            <a:lnRef idx="1">
              <a:schemeClr val="dk1"/>
            </a:lnRef>
            <a:fillRef idx="0">
              <a:schemeClr val="dk1"/>
            </a:fillRef>
            <a:effectRef idx="0">
              <a:schemeClr val="dk1"/>
            </a:effectRef>
            <a:fontRef idx="minor">
              <a:schemeClr val="tx1"/>
            </a:fontRef>
          </p:style>
        </p:cxnSp>
        <p:cxnSp>
          <p:nvCxnSpPr>
            <p:cNvPr id="117" name="直線單箭頭接點 116"/>
            <p:cNvCxnSpPr/>
            <p:nvPr/>
          </p:nvCxnSpPr>
          <p:spPr>
            <a:xfrm>
              <a:off x="6876836" y="6007408"/>
              <a:ext cx="1" cy="226518"/>
            </a:xfrm>
            <a:prstGeom prst="straightConnector1">
              <a:avLst/>
            </a:prstGeom>
            <a:ln w="19050">
              <a:solidFill>
                <a:srgbClr val="00B050"/>
              </a:solidFill>
              <a:tailEnd type="triangle"/>
            </a:ln>
          </p:spPr>
          <p:style>
            <a:lnRef idx="1">
              <a:schemeClr val="dk1"/>
            </a:lnRef>
            <a:fillRef idx="0">
              <a:schemeClr val="dk1"/>
            </a:fillRef>
            <a:effectRef idx="0">
              <a:schemeClr val="dk1"/>
            </a:effectRef>
            <a:fontRef idx="minor">
              <a:schemeClr val="tx1"/>
            </a:fontRef>
          </p:style>
        </p:cxnSp>
      </p:grpSp>
      <p:grpSp>
        <p:nvGrpSpPr>
          <p:cNvPr id="51" name="群組 50"/>
          <p:cNvGrpSpPr/>
          <p:nvPr/>
        </p:nvGrpSpPr>
        <p:grpSpPr>
          <a:xfrm>
            <a:off x="6807780" y="1851763"/>
            <a:ext cx="1687242" cy="3441341"/>
            <a:chOff x="6067767" y="1894038"/>
            <a:chExt cx="1790510" cy="3517973"/>
          </a:xfrm>
        </p:grpSpPr>
        <p:cxnSp>
          <p:nvCxnSpPr>
            <p:cNvPr id="130" name="直線接點 129"/>
            <p:cNvCxnSpPr/>
            <p:nvPr/>
          </p:nvCxnSpPr>
          <p:spPr>
            <a:xfrm>
              <a:off x="6886169" y="1894038"/>
              <a:ext cx="972108" cy="5736"/>
            </a:xfrm>
            <a:prstGeom prst="line">
              <a:avLst/>
            </a:prstGeom>
            <a:ln w="19050">
              <a:solidFill>
                <a:srgbClr val="55AADF"/>
              </a:solidFill>
            </a:ln>
          </p:spPr>
          <p:style>
            <a:lnRef idx="1">
              <a:schemeClr val="dk1"/>
            </a:lnRef>
            <a:fillRef idx="0">
              <a:schemeClr val="dk1"/>
            </a:fillRef>
            <a:effectRef idx="0">
              <a:schemeClr val="dk1"/>
            </a:effectRef>
            <a:fontRef idx="minor">
              <a:schemeClr val="tx1"/>
            </a:fontRef>
          </p:style>
        </p:cxnSp>
        <p:cxnSp>
          <p:nvCxnSpPr>
            <p:cNvPr id="131" name="直線接點 130"/>
            <p:cNvCxnSpPr/>
            <p:nvPr/>
          </p:nvCxnSpPr>
          <p:spPr>
            <a:xfrm flipV="1">
              <a:off x="7842111" y="1894039"/>
              <a:ext cx="6255" cy="3281373"/>
            </a:xfrm>
            <a:prstGeom prst="line">
              <a:avLst/>
            </a:prstGeom>
            <a:ln w="19050">
              <a:solidFill>
                <a:srgbClr val="55AADF"/>
              </a:solidFill>
            </a:ln>
          </p:spPr>
          <p:style>
            <a:lnRef idx="1">
              <a:schemeClr val="dk1"/>
            </a:lnRef>
            <a:fillRef idx="0">
              <a:schemeClr val="dk1"/>
            </a:fillRef>
            <a:effectRef idx="0">
              <a:schemeClr val="dk1"/>
            </a:effectRef>
            <a:fontRef idx="minor">
              <a:schemeClr val="tx1"/>
            </a:fontRef>
          </p:style>
        </p:cxnSp>
        <p:cxnSp>
          <p:nvCxnSpPr>
            <p:cNvPr id="132" name="直線接點 131"/>
            <p:cNvCxnSpPr/>
            <p:nvPr/>
          </p:nvCxnSpPr>
          <p:spPr>
            <a:xfrm flipV="1">
              <a:off x="6067767" y="5163473"/>
              <a:ext cx="1777985" cy="10704"/>
            </a:xfrm>
            <a:prstGeom prst="line">
              <a:avLst/>
            </a:prstGeom>
            <a:ln w="19050">
              <a:solidFill>
                <a:srgbClr val="55AADF"/>
              </a:solidFill>
            </a:ln>
          </p:spPr>
          <p:style>
            <a:lnRef idx="1">
              <a:schemeClr val="dk1"/>
            </a:lnRef>
            <a:fillRef idx="0">
              <a:schemeClr val="dk1"/>
            </a:fillRef>
            <a:effectRef idx="0">
              <a:schemeClr val="dk1"/>
            </a:effectRef>
            <a:fontRef idx="minor">
              <a:schemeClr val="tx1"/>
            </a:fontRef>
          </p:style>
        </p:cxnSp>
        <p:cxnSp>
          <p:nvCxnSpPr>
            <p:cNvPr id="133" name="直線單箭頭接點 132"/>
            <p:cNvCxnSpPr/>
            <p:nvPr/>
          </p:nvCxnSpPr>
          <p:spPr>
            <a:xfrm flipH="1">
              <a:off x="6067767" y="5175412"/>
              <a:ext cx="4973" cy="236599"/>
            </a:xfrm>
            <a:prstGeom prst="straightConnector1">
              <a:avLst/>
            </a:prstGeom>
            <a:ln w="19050">
              <a:solidFill>
                <a:srgbClr val="55AADF"/>
              </a:solidFill>
              <a:tailEnd type="triangle"/>
            </a:ln>
          </p:spPr>
          <p:style>
            <a:lnRef idx="1">
              <a:schemeClr val="dk1"/>
            </a:lnRef>
            <a:fillRef idx="0">
              <a:schemeClr val="dk1"/>
            </a:fillRef>
            <a:effectRef idx="0">
              <a:schemeClr val="dk1"/>
            </a:effectRef>
            <a:fontRef idx="minor">
              <a:schemeClr val="tx1"/>
            </a:fontRef>
          </p:style>
        </p:cxnSp>
      </p:grpSp>
      <p:sp>
        <p:nvSpPr>
          <p:cNvPr id="49" name="文字方塊 48"/>
          <p:cNvSpPr txBox="1"/>
          <p:nvPr/>
        </p:nvSpPr>
        <p:spPr>
          <a:xfrm>
            <a:off x="-16932" y="1363843"/>
            <a:ext cx="1141659" cy="338554"/>
          </a:xfrm>
          <a:prstGeom prst="rect">
            <a:avLst/>
          </a:prstGeom>
          <a:noFill/>
        </p:spPr>
        <p:txBody>
          <a:bodyPr wrap="none" rtlCol="0">
            <a:spAutoFit/>
          </a:bodyPr>
          <a:lstStyle/>
          <a:p>
            <a:r>
              <a:rPr lang="en-US" altLang="zh-TW" sz="1600" dirty="0">
                <a:latin typeface="Arial" panose="020B0604020202020204" pitchFamily="34" charset="0"/>
                <a:cs typeface="Arial" panose="020B0604020202020204" pitchFamily="34" charset="0"/>
              </a:rPr>
              <a:t>Exhibit 3.5</a:t>
            </a:r>
            <a:endParaRPr lang="zh-TW" altLang="en-US" sz="1600" dirty="0">
              <a:latin typeface="Arial" panose="020B0604020202020204" pitchFamily="34" charset="0"/>
              <a:cs typeface="Arial" panose="020B0604020202020204" pitchFamily="34" charset="0"/>
            </a:endParaRPr>
          </a:p>
        </p:txBody>
      </p:sp>
      <p:sp>
        <p:nvSpPr>
          <p:cNvPr id="52" name="文字方塊 51"/>
          <p:cNvSpPr txBox="1"/>
          <p:nvPr/>
        </p:nvSpPr>
        <p:spPr>
          <a:xfrm>
            <a:off x="8447807" y="63437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grpSp>
        <p:nvGrpSpPr>
          <p:cNvPr id="23" name="群組 22"/>
          <p:cNvGrpSpPr/>
          <p:nvPr/>
        </p:nvGrpSpPr>
        <p:grpSpPr>
          <a:xfrm>
            <a:off x="815321" y="2338488"/>
            <a:ext cx="885844" cy="3292692"/>
            <a:chOff x="609581" y="2346108"/>
            <a:chExt cx="885844" cy="3292692"/>
          </a:xfrm>
        </p:grpSpPr>
        <p:cxnSp>
          <p:nvCxnSpPr>
            <p:cNvPr id="62" name="直線接點 61"/>
            <p:cNvCxnSpPr/>
            <p:nvPr/>
          </p:nvCxnSpPr>
          <p:spPr>
            <a:xfrm flipH="1">
              <a:off x="609581" y="2346108"/>
              <a:ext cx="838219"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a:off x="609581" y="2346108"/>
              <a:ext cx="0" cy="3292692"/>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609581" y="5638800"/>
              <a:ext cx="885844" cy="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群組 34"/>
          <p:cNvGrpSpPr/>
          <p:nvPr/>
        </p:nvGrpSpPr>
        <p:grpSpPr>
          <a:xfrm>
            <a:off x="5863637" y="1851763"/>
            <a:ext cx="2227280" cy="2703092"/>
            <a:chOff x="5659421" y="1782751"/>
            <a:chExt cx="2227280" cy="2779724"/>
          </a:xfrm>
        </p:grpSpPr>
        <p:grpSp>
          <p:nvGrpSpPr>
            <p:cNvPr id="84" name="群組 83"/>
            <p:cNvGrpSpPr/>
            <p:nvPr/>
          </p:nvGrpSpPr>
          <p:grpSpPr>
            <a:xfrm>
              <a:off x="5659421" y="1782751"/>
              <a:ext cx="2227280" cy="2779724"/>
              <a:chOff x="5076056" y="1894038"/>
              <a:chExt cx="2484276" cy="2255042"/>
            </a:xfrm>
          </p:grpSpPr>
          <p:cxnSp>
            <p:nvCxnSpPr>
              <p:cNvPr id="151" name="直線接點 150"/>
              <p:cNvCxnSpPr/>
              <p:nvPr/>
            </p:nvCxnSpPr>
            <p:spPr>
              <a:xfrm>
                <a:off x="5076056" y="2780928"/>
                <a:ext cx="2160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flipH="1">
                <a:off x="5292080" y="1894038"/>
                <a:ext cx="21602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直線接點 55"/>
              <p:cNvCxnSpPr/>
              <p:nvPr/>
            </p:nvCxnSpPr>
            <p:spPr>
              <a:xfrm>
                <a:off x="5292081" y="1894038"/>
                <a:ext cx="0" cy="2013819"/>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直線接點 57"/>
              <p:cNvCxnSpPr/>
              <p:nvPr/>
            </p:nvCxnSpPr>
            <p:spPr>
              <a:xfrm>
                <a:off x="5292081" y="3907857"/>
                <a:ext cx="2160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接點 149"/>
              <p:cNvCxnSpPr/>
              <p:nvPr/>
            </p:nvCxnSpPr>
            <p:spPr>
              <a:xfrm>
                <a:off x="5292081" y="2334814"/>
                <a:ext cx="2160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5076056" y="2780928"/>
                <a:ext cx="0" cy="12551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a:off x="5076056" y="4036085"/>
                <a:ext cx="248427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1" name="直線單箭頭接點 80"/>
              <p:cNvCxnSpPr/>
              <p:nvPr/>
            </p:nvCxnSpPr>
            <p:spPr>
              <a:xfrm>
                <a:off x="7560331" y="4038325"/>
                <a:ext cx="1" cy="1107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0" name="直線接點 79"/>
            <p:cNvCxnSpPr/>
            <p:nvPr/>
          </p:nvCxnSpPr>
          <p:spPr>
            <a:xfrm>
              <a:off x="5853098" y="3199241"/>
              <a:ext cx="1936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群組 97"/>
          <p:cNvGrpSpPr/>
          <p:nvPr/>
        </p:nvGrpSpPr>
        <p:grpSpPr>
          <a:xfrm>
            <a:off x="6883192" y="2338488"/>
            <a:ext cx="1837897" cy="3247448"/>
            <a:chOff x="6067767" y="1894038"/>
            <a:chExt cx="1790510" cy="3404959"/>
          </a:xfrm>
        </p:grpSpPr>
        <p:cxnSp>
          <p:nvCxnSpPr>
            <p:cNvPr id="103" name="直線接點 102"/>
            <p:cNvCxnSpPr/>
            <p:nvPr/>
          </p:nvCxnSpPr>
          <p:spPr>
            <a:xfrm>
              <a:off x="6886169" y="1894038"/>
              <a:ext cx="972108" cy="5736"/>
            </a:xfrm>
            <a:prstGeom prst="line">
              <a:avLst/>
            </a:prstGeom>
            <a:ln w="19050">
              <a:solidFill>
                <a:schemeClr val="accent2">
                  <a:lumMod val="75000"/>
                </a:schemeClr>
              </a:solidFill>
            </a:ln>
          </p:spPr>
          <p:style>
            <a:lnRef idx="1">
              <a:schemeClr val="dk1"/>
            </a:lnRef>
            <a:fillRef idx="0">
              <a:schemeClr val="dk1"/>
            </a:fillRef>
            <a:effectRef idx="0">
              <a:schemeClr val="dk1"/>
            </a:effectRef>
            <a:fontRef idx="minor">
              <a:schemeClr val="tx1"/>
            </a:fontRef>
          </p:style>
        </p:cxnSp>
        <p:cxnSp>
          <p:nvCxnSpPr>
            <p:cNvPr id="104" name="直線接點 103"/>
            <p:cNvCxnSpPr/>
            <p:nvPr/>
          </p:nvCxnSpPr>
          <p:spPr>
            <a:xfrm flipV="1">
              <a:off x="7842111" y="1894039"/>
              <a:ext cx="6255" cy="3281373"/>
            </a:xfrm>
            <a:prstGeom prst="line">
              <a:avLst/>
            </a:prstGeom>
            <a:ln w="19050">
              <a:solidFill>
                <a:schemeClr val="accent2">
                  <a:lumMod val="75000"/>
                </a:schemeClr>
              </a:solidFill>
            </a:ln>
          </p:spPr>
          <p:style>
            <a:lnRef idx="1">
              <a:schemeClr val="dk1"/>
            </a:lnRef>
            <a:fillRef idx="0">
              <a:schemeClr val="dk1"/>
            </a:fillRef>
            <a:effectRef idx="0">
              <a:schemeClr val="dk1"/>
            </a:effectRef>
            <a:fontRef idx="minor">
              <a:schemeClr val="tx1"/>
            </a:fontRef>
          </p:style>
        </p:cxnSp>
        <p:cxnSp>
          <p:nvCxnSpPr>
            <p:cNvPr id="105" name="直線接點 104"/>
            <p:cNvCxnSpPr/>
            <p:nvPr/>
          </p:nvCxnSpPr>
          <p:spPr>
            <a:xfrm flipV="1">
              <a:off x="6067767" y="5163473"/>
              <a:ext cx="1777985" cy="10704"/>
            </a:xfrm>
            <a:prstGeom prst="line">
              <a:avLst/>
            </a:prstGeom>
            <a:ln w="19050">
              <a:solidFill>
                <a:schemeClr val="accent2">
                  <a:lumMod val="75000"/>
                </a:schemeClr>
              </a:solidFill>
            </a:ln>
          </p:spPr>
          <p:style>
            <a:lnRef idx="1">
              <a:schemeClr val="dk1"/>
            </a:lnRef>
            <a:fillRef idx="0">
              <a:schemeClr val="dk1"/>
            </a:fillRef>
            <a:effectRef idx="0">
              <a:schemeClr val="dk1"/>
            </a:effectRef>
            <a:fontRef idx="minor">
              <a:schemeClr val="tx1"/>
            </a:fontRef>
          </p:style>
        </p:cxnSp>
        <p:cxnSp>
          <p:nvCxnSpPr>
            <p:cNvPr id="106" name="直線單箭頭接點 105"/>
            <p:cNvCxnSpPr/>
            <p:nvPr/>
          </p:nvCxnSpPr>
          <p:spPr>
            <a:xfrm flipH="1">
              <a:off x="6067767" y="5175412"/>
              <a:ext cx="4974" cy="123585"/>
            </a:xfrm>
            <a:prstGeom prst="straightConnector1">
              <a:avLst/>
            </a:prstGeom>
            <a:ln w="1905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758467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up)">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par>
                                <p:cTn id="18" presetID="22" presetClass="entr" presetSubtype="1" fill="hold" nodeType="with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up)">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500"/>
                                        <p:tgtEl>
                                          <p:spTgt spid="23"/>
                                        </p:tgtEl>
                                      </p:cBhvr>
                                    </p:animEffect>
                                  </p:childTnLst>
                                </p:cTn>
                              </p:par>
                              <p:par>
                                <p:cTn id="26" presetID="22" presetClass="entr" presetSubtype="1" fill="hold"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wipe(up)">
                                      <p:cBhvr>
                                        <p:cTn id="28" dur="500"/>
                                        <p:tgtEl>
                                          <p:spTgt spid="9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par>
                                <p:cTn id="34" presetID="22" presetClass="entr" presetSubtype="1"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up)">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wipe(up)">
                                      <p:cBhvr>
                                        <p:cTn id="41" dur="500"/>
                                        <p:tgtEl>
                                          <p:spTgt spid="94"/>
                                        </p:tgtEl>
                                      </p:cBhvr>
                                    </p:animEffect>
                                  </p:childTnLst>
                                </p:cTn>
                              </p:par>
                              <p:par>
                                <p:cTn id="42" presetID="22" presetClass="entr" presetSubtype="1"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334321"/>
            <a:ext cx="8415866" cy="4712230"/>
          </a:xfrm>
        </p:spPr>
        <p:txBody>
          <a:bodyPr/>
          <a:lstStyle/>
          <a:p>
            <a:pPr marL="0" indent="0">
              <a:buNone/>
            </a:pPr>
            <a:r>
              <a:rPr lang="en-US" altLang="zh-TW" b="1" dirty="0">
                <a:solidFill>
                  <a:srgbClr val="FE8E23"/>
                </a:solidFill>
              </a:rPr>
              <a:t>Chart of Accounts</a:t>
            </a:r>
            <a:endParaRPr lang="zh-TW" altLang="en-US" b="1" dirty="0">
              <a:solidFill>
                <a:srgbClr val="FE8E23"/>
              </a:solidFill>
            </a:endParaRPr>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63</a:t>
            </a:fld>
            <a:endParaRPr lang="zh-TW" altLang="en-US"/>
          </a:p>
        </p:txBody>
      </p:sp>
      <p:sp>
        <p:nvSpPr>
          <p:cNvPr id="2" name="標題 1"/>
          <p:cNvSpPr>
            <a:spLocks noGrp="1"/>
          </p:cNvSpPr>
          <p:nvPr>
            <p:ph type="title"/>
          </p:nvPr>
        </p:nvSpPr>
        <p:spPr/>
        <p:txBody>
          <a:bodyPr/>
          <a:lstStyle/>
          <a:p>
            <a:r>
              <a:rPr lang="en-US" altLang="zh-TW" dirty="0">
                <a:ea typeface="新細明體" charset="-120"/>
              </a:rPr>
              <a:t>Posting to the General Ledger</a:t>
            </a:r>
            <a:endParaRPr lang="zh-TW" altLang="en-US" dirty="0"/>
          </a:p>
        </p:txBody>
      </p:sp>
      <p:sp>
        <p:nvSpPr>
          <p:cNvPr id="46" name="文字方塊 45"/>
          <p:cNvSpPr txBox="1"/>
          <p:nvPr/>
        </p:nvSpPr>
        <p:spPr>
          <a:xfrm>
            <a:off x="504800" y="5551098"/>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3.6</a:t>
            </a:r>
            <a:endParaRPr lang="zh-TW" altLang="en-US" dirty="0">
              <a:latin typeface="Arial" panose="020B0604020202020204" pitchFamily="34" charset="0"/>
              <a:cs typeface="Arial" panose="020B0604020202020204" pitchFamily="34" charset="0"/>
            </a:endParaRPr>
          </a:p>
        </p:txBody>
      </p:sp>
      <p:sp>
        <p:nvSpPr>
          <p:cNvPr id="8" name="文字方塊 7"/>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2"/>
          <a:stretch>
            <a:fillRect/>
          </a:stretch>
        </p:blipFill>
        <p:spPr>
          <a:xfrm>
            <a:off x="1915883" y="1829594"/>
            <a:ext cx="6412400" cy="4437063"/>
          </a:xfrm>
          <a:prstGeom prst="rect">
            <a:avLst/>
          </a:prstGeom>
        </p:spPr>
      </p:pic>
    </p:spTree>
    <p:extLst>
      <p:ext uri="{BB962C8B-B14F-4D97-AF65-F5344CB8AC3E}">
        <p14:creationId xmlns:p14="http://schemas.microsoft.com/office/powerpoint/2010/main" val="24994476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ea typeface="新細明體" charset="-120"/>
              </a:rPr>
              <a:t>At the end of an accounting period, the accounts in the general ledger are reviewed to determine each account’s balance.</a:t>
            </a:r>
          </a:p>
          <a:p>
            <a:r>
              <a:rPr lang="en-US" altLang="zh-TW" dirty="0"/>
              <a:t>The </a:t>
            </a:r>
            <a:r>
              <a:rPr lang="en-US" altLang="zh-TW" dirty="0">
                <a:ea typeface="新細明體" charset="-120"/>
              </a:rPr>
              <a:t>balance is normally on the side that increases the account.</a:t>
            </a:r>
          </a:p>
          <a:p>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64</a:t>
            </a:fld>
            <a:endParaRPr lang="zh-TW" altLang="en-US"/>
          </a:p>
        </p:txBody>
      </p:sp>
      <p:sp>
        <p:nvSpPr>
          <p:cNvPr id="2" name="標題 1"/>
          <p:cNvSpPr>
            <a:spLocks noGrp="1"/>
          </p:cNvSpPr>
          <p:nvPr>
            <p:ph type="title"/>
          </p:nvPr>
        </p:nvSpPr>
        <p:spPr/>
        <p:txBody>
          <a:bodyPr/>
          <a:lstStyle/>
          <a:p>
            <a:r>
              <a:rPr lang="en-US" altLang="zh-TW" dirty="0">
                <a:ea typeface="新細明體" charset="-120"/>
              </a:rPr>
              <a:t>Determining Account Balances</a:t>
            </a:r>
            <a:endParaRPr lang="zh-TW" altLang="en-US" dirty="0"/>
          </a:p>
        </p:txBody>
      </p:sp>
      <p:sp>
        <p:nvSpPr>
          <p:cNvPr id="7" name="文字方塊 6"/>
          <p:cNvSpPr txBox="1"/>
          <p:nvPr/>
        </p:nvSpPr>
        <p:spPr>
          <a:xfrm>
            <a:off x="8408184"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6" name="圖片 5"/>
          <p:cNvPicPr>
            <a:picLocks noChangeAspect="1"/>
          </p:cNvPicPr>
          <p:nvPr/>
        </p:nvPicPr>
        <p:blipFill>
          <a:blip r:embed="rId2"/>
          <a:stretch>
            <a:fillRect/>
          </a:stretch>
        </p:blipFill>
        <p:spPr>
          <a:xfrm>
            <a:off x="2780751" y="3331823"/>
            <a:ext cx="2827934" cy="3024528"/>
          </a:xfrm>
          <a:prstGeom prst="rect">
            <a:avLst/>
          </a:prstGeom>
        </p:spPr>
      </p:pic>
      <p:sp>
        <p:nvSpPr>
          <p:cNvPr id="8" name="橢圓 7"/>
          <p:cNvSpPr/>
          <p:nvPr/>
        </p:nvSpPr>
        <p:spPr>
          <a:xfrm>
            <a:off x="2679521" y="3728320"/>
            <a:ext cx="1434148" cy="2120487"/>
          </a:xfrm>
          <a:prstGeom prst="ellipse">
            <a:avLst/>
          </a:prstGeom>
          <a:noFill/>
          <a:ln w="28575">
            <a:solidFill>
              <a:srgbClr val="FDAF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1487020" y="4546757"/>
            <a:ext cx="889987" cy="369332"/>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none" rtlCol="0">
            <a:spAutoFit/>
          </a:bodyPr>
          <a:lstStyle>
            <a:defPPr>
              <a:defRPr lang="zh-TW"/>
            </a:defPPr>
            <a:lvl1pPr>
              <a:defRPr kumimoji="0">
                <a:solidFill>
                  <a:srgbClr val="000000"/>
                </a:solidFill>
                <a:latin typeface="Arial" panose="020B0604020202020204" pitchFamily="34" charset="0"/>
                <a:cs typeface="Arial" panose="020B0604020202020204" pitchFamily="34" charset="0"/>
              </a:defRPr>
            </a:lvl1pPr>
          </a:lstStyle>
          <a:p>
            <a:r>
              <a:rPr lang="en-US" altLang="zh-TW" dirty="0"/>
              <a:t>€4,350</a:t>
            </a:r>
            <a:endParaRPr lang="zh-TW" altLang="en-US" dirty="0"/>
          </a:p>
        </p:txBody>
      </p:sp>
      <p:sp>
        <p:nvSpPr>
          <p:cNvPr id="10" name="橢圓 9"/>
          <p:cNvSpPr/>
          <p:nvPr/>
        </p:nvSpPr>
        <p:spPr>
          <a:xfrm>
            <a:off x="4152531" y="3728320"/>
            <a:ext cx="1456153" cy="2196687"/>
          </a:xfrm>
          <a:prstGeom prst="ellipse">
            <a:avLst/>
          </a:prstGeom>
          <a:noFill/>
          <a:ln w="28575">
            <a:solidFill>
              <a:srgbClr val="FDAF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5881229" y="4603897"/>
            <a:ext cx="889987" cy="369332"/>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none" rtlCol="0">
            <a:spAutoFit/>
          </a:bodyPr>
          <a:lstStyle>
            <a:defPPr>
              <a:defRPr lang="zh-TW"/>
            </a:defPPr>
            <a:lvl1pPr>
              <a:defRPr kumimoji="0">
                <a:solidFill>
                  <a:srgbClr val="000000"/>
                </a:solidFill>
                <a:latin typeface="Arial" panose="020B0604020202020204" pitchFamily="34" charset="0"/>
                <a:cs typeface="Arial" panose="020B0604020202020204" pitchFamily="34" charset="0"/>
              </a:defRPr>
            </a:lvl1pPr>
          </a:lstStyle>
          <a:p>
            <a:r>
              <a:rPr lang="en-US" altLang="zh-TW" dirty="0"/>
              <a:t>€1,568</a:t>
            </a:r>
            <a:endParaRPr lang="zh-TW" altLang="en-US" dirty="0"/>
          </a:p>
        </p:txBody>
      </p:sp>
      <p:sp>
        <p:nvSpPr>
          <p:cNvPr id="12" name="橢圓 11"/>
          <p:cNvSpPr/>
          <p:nvPr/>
        </p:nvSpPr>
        <p:spPr>
          <a:xfrm>
            <a:off x="2780751" y="5905797"/>
            <a:ext cx="1352876" cy="39356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41416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ea typeface="新細明體" charset="-120"/>
              </a:rPr>
              <a:t>Trial Balance </a:t>
            </a:r>
            <a:r>
              <a:rPr lang="zh-TW" altLang="en-US" b="1" dirty="0">
                <a:solidFill>
                  <a:srgbClr val="FE8E23"/>
                </a:solidFill>
                <a:ea typeface="新細明體" charset="-120"/>
              </a:rPr>
              <a:t> </a:t>
            </a:r>
            <a:endParaRPr lang="en-US" altLang="zh-TW" b="1" dirty="0">
              <a:solidFill>
                <a:srgbClr val="FE8E23"/>
              </a:solidFill>
              <a:ea typeface="新細明體" charset="-120"/>
            </a:endParaRPr>
          </a:p>
          <a:p>
            <a:pPr lvl="1"/>
            <a:r>
              <a:rPr lang="en-US" altLang="zh-TW" dirty="0">
                <a:ea typeface="新細明體" charset="-120"/>
              </a:rPr>
              <a:t>Lists each account with its debit or credit balance.</a:t>
            </a:r>
          </a:p>
          <a:p>
            <a:pPr lvl="1"/>
            <a:r>
              <a:rPr lang="en-US" altLang="zh-TW" b="1" dirty="0">
                <a:solidFill>
                  <a:schemeClr val="accent2">
                    <a:lumMod val="75000"/>
                  </a:schemeClr>
                </a:solidFill>
                <a:ea typeface="新細明體" charset="-120"/>
              </a:rPr>
              <a:t>Even if the trial balance does show total debits equal to total credits, there may be errors.</a:t>
            </a: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65</a:t>
            </a:fld>
            <a:endParaRPr lang="zh-TW" altLang="en-US"/>
          </a:p>
        </p:txBody>
      </p:sp>
      <p:sp>
        <p:nvSpPr>
          <p:cNvPr id="2" name="標題 1"/>
          <p:cNvSpPr>
            <a:spLocks noGrp="1"/>
          </p:cNvSpPr>
          <p:nvPr>
            <p:ph type="title"/>
          </p:nvPr>
        </p:nvSpPr>
        <p:spPr/>
        <p:txBody>
          <a:bodyPr/>
          <a:lstStyle/>
          <a:p>
            <a:r>
              <a:rPr lang="en-US" altLang="zh-TW" dirty="0">
                <a:ea typeface="新細明體" charset="-120"/>
              </a:rPr>
              <a:t>Determining Account Balances</a:t>
            </a:r>
            <a:endParaRPr lang="zh-TW" altLang="en-US" dirty="0"/>
          </a:p>
        </p:txBody>
      </p:sp>
      <p:sp>
        <p:nvSpPr>
          <p:cNvPr id="7" name="文字方塊 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45578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392077" y="1437710"/>
            <a:ext cx="1695386" cy="2814624"/>
          </a:xfrm>
          <a:prstGeom prst="rect">
            <a:avLst/>
          </a:prstGeom>
        </p:spPr>
      </p:pic>
      <p:sp>
        <p:nvSpPr>
          <p:cNvPr id="2" name="投影片編號版面配置區 1"/>
          <p:cNvSpPr>
            <a:spLocks noGrp="1"/>
          </p:cNvSpPr>
          <p:nvPr>
            <p:ph type="sldNum" sz="quarter" idx="12"/>
          </p:nvPr>
        </p:nvSpPr>
        <p:spPr/>
        <p:txBody>
          <a:bodyPr/>
          <a:lstStyle/>
          <a:p>
            <a:fld id="{DA11386E-2E42-49D8-8C02-8CA978E96E05}" type="slidenum">
              <a:rPr lang="zh-TW" altLang="en-US" smtClean="0"/>
              <a:t>66</a:t>
            </a:fld>
            <a:endParaRPr lang="zh-TW" altLang="en-US"/>
          </a:p>
        </p:txBody>
      </p:sp>
      <p:sp>
        <p:nvSpPr>
          <p:cNvPr id="81922" name="標題 1"/>
          <p:cNvSpPr>
            <a:spLocks noGrp="1"/>
          </p:cNvSpPr>
          <p:nvPr>
            <p:ph type="title"/>
          </p:nvPr>
        </p:nvSpPr>
        <p:spPr/>
        <p:txBody>
          <a:bodyPr/>
          <a:lstStyle/>
          <a:p>
            <a:r>
              <a:rPr lang="en-US" altLang="zh-TW" dirty="0">
                <a:ea typeface="新細明體" charset="-120"/>
              </a:rPr>
              <a:t>Determining Account Balances</a:t>
            </a:r>
            <a:endParaRPr lang="zh-TW" altLang="en-US" dirty="0">
              <a:ea typeface="新細明體" charset="-120"/>
            </a:endParaRPr>
          </a:p>
        </p:txBody>
      </p:sp>
      <p:pic>
        <p:nvPicPr>
          <p:cNvPr id="3" name="圖片 2"/>
          <p:cNvPicPr>
            <a:picLocks noChangeAspect="1"/>
          </p:cNvPicPr>
          <p:nvPr/>
        </p:nvPicPr>
        <p:blipFill>
          <a:blip r:embed="rId4"/>
          <a:stretch>
            <a:fillRect/>
          </a:stretch>
        </p:blipFill>
        <p:spPr>
          <a:xfrm>
            <a:off x="3003481" y="1687568"/>
            <a:ext cx="6055357" cy="4130352"/>
          </a:xfrm>
          <a:prstGeom prst="rect">
            <a:avLst/>
          </a:prstGeom>
        </p:spPr>
      </p:pic>
      <p:grpSp>
        <p:nvGrpSpPr>
          <p:cNvPr id="18" name="群組 17"/>
          <p:cNvGrpSpPr/>
          <p:nvPr/>
        </p:nvGrpSpPr>
        <p:grpSpPr>
          <a:xfrm>
            <a:off x="1162050" y="2754047"/>
            <a:ext cx="1972832" cy="412139"/>
            <a:chOff x="2339752" y="2348880"/>
            <a:chExt cx="1872208" cy="866256"/>
          </a:xfrm>
        </p:grpSpPr>
        <p:cxnSp>
          <p:nvCxnSpPr>
            <p:cNvPr id="6" name="直線接點 5"/>
            <p:cNvCxnSpPr/>
            <p:nvPr/>
          </p:nvCxnSpPr>
          <p:spPr>
            <a:xfrm>
              <a:off x="2339752" y="3212976"/>
              <a:ext cx="1152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V="1">
              <a:off x="3491880" y="2351040"/>
              <a:ext cx="0"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3491880" y="2348880"/>
              <a:ext cx="720080" cy="21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群組 20"/>
          <p:cNvGrpSpPr/>
          <p:nvPr/>
        </p:nvGrpSpPr>
        <p:grpSpPr>
          <a:xfrm>
            <a:off x="1162049" y="2961353"/>
            <a:ext cx="1972833" cy="1096577"/>
            <a:chOff x="2350830" y="2485702"/>
            <a:chExt cx="1872208" cy="1454548"/>
          </a:xfrm>
        </p:grpSpPr>
        <p:cxnSp>
          <p:nvCxnSpPr>
            <p:cNvPr id="69" name="直線接點 68"/>
            <p:cNvCxnSpPr/>
            <p:nvPr/>
          </p:nvCxnSpPr>
          <p:spPr>
            <a:xfrm>
              <a:off x="2350830" y="3940250"/>
              <a:ext cx="13570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flipV="1">
              <a:off x="3703758" y="2485702"/>
              <a:ext cx="0" cy="14545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a:off x="3703758" y="2485702"/>
              <a:ext cx="5192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群組 23"/>
          <p:cNvGrpSpPr/>
          <p:nvPr/>
        </p:nvGrpSpPr>
        <p:grpSpPr>
          <a:xfrm>
            <a:off x="2073578" y="3958413"/>
            <a:ext cx="1058700" cy="854887"/>
            <a:chOff x="3203848" y="3697147"/>
            <a:chExt cx="1058700" cy="1027997"/>
          </a:xfrm>
        </p:grpSpPr>
        <p:cxnSp>
          <p:nvCxnSpPr>
            <p:cNvPr id="77" name="直線接點 76"/>
            <p:cNvCxnSpPr/>
            <p:nvPr/>
          </p:nvCxnSpPr>
          <p:spPr>
            <a:xfrm>
              <a:off x="3203848" y="4725144"/>
              <a:ext cx="7117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群組 77"/>
            <p:cNvGrpSpPr/>
            <p:nvPr/>
          </p:nvGrpSpPr>
          <p:grpSpPr>
            <a:xfrm>
              <a:off x="3915636" y="3697147"/>
              <a:ext cx="346912" cy="1027997"/>
              <a:chOff x="3923928" y="2348880"/>
              <a:chExt cx="288032" cy="864096"/>
            </a:xfrm>
          </p:grpSpPr>
          <p:cxnSp>
            <p:nvCxnSpPr>
              <p:cNvPr id="79" name="直線接點 78"/>
              <p:cNvCxnSpPr/>
              <p:nvPr/>
            </p:nvCxnSpPr>
            <p:spPr>
              <a:xfrm flipV="1">
                <a:off x="3923928" y="2348880"/>
                <a:ext cx="0"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3923928" y="2348880"/>
                <a:ext cx="2880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6" name="群組 25"/>
          <p:cNvGrpSpPr/>
          <p:nvPr/>
        </p:nvGrpSpPr>
        <p:grpSpPr>
          <a:xfrm>
            <a:off x="1976252" y="4162218"/>
            <a:ext cx="1156026" cy="1245235"/>
            <a:chOff x="3203848" y="4312332"/>
            <a:chExt cx="1019190" cy="1946425"/>
          </a:xfrm>
        </p:grpSpPr>
        <p:cxnSp>
          <p:nvCxnSpPr>
            <p:cNvPr id="97" name="直線接點 96"/>
            <p:cNvCxnSpPr/>
            <p:nvPr/>
          </p:nvCxnSpPr>
          <p:spPr>
            <a:xfrm>
              <a:off x="3203848" y="6258757"/>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8" name="群組 97"/>
            <p:cNvGrpSpPr/>
            <p:nvPr/>
          </p:nvGrpSpPr>
          <p:grpSpPr>
            <a:xfrm>
              <a:off x="3995936" y="4312332"/>
              <a:ext cx="227102" cy="1946425"/>
              <a:chOff x="3923928" y="2348880"/>
              <a:chExt cx="288032" cy="864096"/>
            </a:xfrm>
          </p:grpSpPr>
          <p:cxnSp>
            <p:nvCxnSpPr>
              <p:cNvPr id="99" name="直線接點 98"/>
              <p:cNvCxnSpPr/>
              <p:nvPr/>
            </p:nvCxnSpPr>
            <p:spPr>
              <a:xfrm flipV="1">
                <a:off x="3923928" y="2348880"/>
                <a:ext cx="0"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a:off x="3923928" y="2348880"/>
                <a:ext cx="2880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8" name="文字方塊 27"/>
          <p:cNvSpPr txBox="1"/>
          <p:nvPr/>
        </p:nvSpPr>
        <p:spPr>
          <a:xfrm>
            <a:off x="7668157" y="5874286"/>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3.8</a:t>
            </a:r>
            <a:endParaRPr lang="zh-TW" altLang="en-US" dirty="0">
              <a:latin typeface="Arial" panose="020B0604020202020204" pitchFamily="34" charset="0"/>
              <a:cs typeface="Arial" panose="020B0604020202020204" pitchFamily="34" charset="0"/>
            </a:endParaRPr>
          </a:p>
        </p:txBody>
      </p:sp>
      <p:sp>
        <p:nvSpPr>
          <p:cNvPr id="29" name="文字方塊 28"/>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9" name="圖片 8"/>
          <p:cNvPicPr>
            <a:picLocks noChangeAspect="1"/>
          </p:cNvPicPr>
          <p:nvPr/>
        </p:nvPicPr>
        <p:blipFill>
          <a:blip r:embed="rId5"/>
          <a:stretch>
            <a:fillRect/>
          </a:stretch>
        </p:blipFill>
        <p:spPr>
          <a:xfrm>
            <a:off x="395605" y="4191067"/>
            <a:ext cx="1701800" cy="774415"/>
          </a:xfrm>
          <a:prstGeom prst="rect">
            <a:avLst/>
          </a:prstGeom>
        </p:spPr>
      </p:pic>
      <p:pic>
        <p:nvPicPr>
          <p:cNvPr id="11" name="圖片 10"/>
          <p:cNvPicPr>
            <a:picLocks noChangeAspect="1"/>
          </p:cNvPicPr>
          <p:nvPr/>
        </p:nvPicPr>
        <p:blipFill>
          <a:blip r:embed="rId6"/>
          <a:stretch>
            <a:fillRect/>
          </a:stretch>
        </p:blipFill>
        <p:spPr>
          <a:xfrm>
            <a:off x="355601" y="5008223"/>
            <a:ext cx="1717977" cy="626042"/>
          </a:xfrm>
          <a:prstGeom prst="rect">
            <a:avLst/>
          </a:prstGeom>
        </p:spPr>
      </p:pic>
    </p:spTree>
    <p:extLst>
      <p:ext uri="{BB962C8B-B14F-4D97-AF65-F5344CB8AC3E}">
        <p14:creationId xmlns:p14="http://schemas.microsoft.com/office/powerpoint/2010/main" val="3683122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spcBef>
                <a:spcPts val="750"/>
              </a:spcBef>
              <a:buNone/>
            </a:pPr>
            <a:r>
              <a:rPr lang="en-US" altLang="zh-TW" b="1" dirty="0">
                <a:solidFill>
                  <a:srgbClr val="FE8E23"/>
                </a:solidFill>
                <a:ea typeface="新細明體" charset="-120"/>
              </a:rPr>
              <a:t>Three Steps</a:t>
            </a:r>
          </a:p>
          <a:p>
            <a:pPr lvl="1">
              <a:spcBef>
                <a:spcPts val="750"/>
              </a:spcBef>
            </a:pPr>
            <a:r>
              <a:rPr lang="en-US" altLang="zh-TW" dirty="0">
                <a:ea typeface="新細明體" charset="-120"/>
              </a:rPr>
              <a:t>Step 1: </a:t>
            </a:r>
            <a:r>
              <a:rPr lang="en-US" altLang="zh-TW" b="1" dirty="0">
                <a:solidFill>
                  <a:schemeClr val="accent2">
                    <a:lumMod val="75000"/>
                  </a:schemeClr>
                </a:solidFill>
                <a:ea typeface="新細明體" charset="-120"/>
              </a:rPr>
              <a:t>Analyze</a:t>
            </a:r>
            <a:r>
              <a:rPr lang="en-US" altLang="zh-TW" dirty="0">
                <a:solidFill>
                  <a:schemeClr val="accent2">
                    <a:lumMod val="75000"/>
                  </a:schemeClr>
                </a:solidFill>
                <a:ea typeface="新細明體" charset="-120"/>
              </a:rPr>
              <a:t> </a:t>
            </a:r>
            <a:r>
              <a:rPr lang="en-US" altLang="zh-TW" dirty="0">
                <a:ea typeface="新細明體" charset="-120"/>
              </a:rPr>
              <a:t>these transactions and supporting documents.</a:t>
            </a:r>
          </a:p>
          <a:p>
            <a:pPr lvl="1">
              <a:spcBef>
                <a:spcPts val="750"/>
              </a:spcBef>
            </a:pPr>
            <a:r>
              <a:rPr lang="en-US" altLang="zh-TW" dirty="0">
                <a:ea typeface="新細明體" charset="-120"/>
              </a:rPr>
              <a:t>Step 2: The pertinent facts are obtained and the transactions are </a:t>
            </a:r>
            <a:r>
              <a:rPr lang="en-US" altLang="zh-TW" b="1" dirty="0">
                <a:solidFill>
                  <a:schemeClr val="accent2">
                    <a:lumMod val="75000"/>
                  </a:schemeClr>
                </a:solidFill>
                <a:ea typeface="新細明體" charset="-120"/>
              </a:rPr>
              <a:t>recorded in a journal</a:t>
            </a:r>
            <a:r>
              <a:rPr lang="en-US" altLang="zh-TW" dirty="0">
                <a:ea typeface="新細明體" charset="-120"/>
              </a:rPr>
              <a:t>.</a:t>
            </a:r>
          </a:p>
          <a:p>
            <a:pPr lvl="1">
              <a:spcBef>
                <a:spcPts val="750"/>
              </a:spcBef>
            </a:pPr>
            <a:r>
              <a:rPr lang="en-US" altLang="zh-TW" dirty="0">
                <a:ea typeface="新細明體" charset="-120"/>
              </a:rPr>
              <a:t>Step 3 (part 1): The transactions are </a:t>
            </a:r>
            <a:r>
              <a:rPr lang="en-US" altLang="zh-TW" b="1" dirty="0">
                <a:solidFill>
                  <a:schemeClr val="accent2">
                    <a:lumMod val="75000"/>
                  </a:schemeClr>
                </a:solidFill>
                <a:ea typeface="新細明體" charset="-120"/>
              </a:rPr>
              <a:t>posted to the ledger accounts</a:t>
            </a:r>
            <a:r>
              <a:rPr lang="en-US" altLang="zh-TW" dirty="0">
                <a:ea typeface="新細明體" charset="-120"/>
              </a:rPr>
              <a:t>. T-accounts are used to illustrate this process. </a:t>
            </a:r>
          </a:p>
          <a:p>
            <a:pPr lvl="1">
              <a:spcBef>
                <a:spcPts val="750"/>
              </a:spcBef>
            </a:pPr>
            <a:r>
              <a:rPr lang="en-US" altLang="zh-TW" dirty="0">
                <a:ea typeface="新細明體" charset="-120"/>
              </a:rPr>
              <a:t>Step 3 (part 2): After the account balances have been determined, </a:t>
            </a:r>
            <a:r>
              <a:rPr lang="en-US" altLang="zh-TW" b="1" dirty="0">
                <a:solidFill>
                  <a:schemeClr val="accent2">
                    <a:lumMod val="75000"/>
                  </a:schemeClr>
                </a:solidFill>
                <a:ea typeface="新細明體" charset="-120"/>
              </a:rPr>
              <a:t>a trial balance </a:t>
            </a:r>
            <a:r>
              <a:rPr lang="en-US" altLang="zh-TW" dirty="0">
                <a:ea typeface="新細明體" charset="-120"/>
              </a:rPr>
              <a:t>is usually prepared.</a:t>
            </a:r>
            <a:endParaRPr lang="zh-TW" altLang="en-US" dirty="0">
              <a:ea typeface="新細明體" charset="-120"/>
            </a:endParaRPr>
          </a:p>
          <a:p>
            <a:pPr>
              <a:spcBef>
                <a:spcPts val="750"/>
              </a:spcBef>
            </a:pPr>
            <a:endParaRPr lang="en-US" altLang="zh-TW" dirty="0">
              <a:ea typeface="新細明體" charset="-120"/>
            </a:endParaRPr>
          </a:p>
          <a:p>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67</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Illustration of the First Three Steps in the Accounting Cycle</a:t>
            </a:r>
            <a:endParaRPr lang="zh-TW" altLang="en-US" dirty="0"/>
          </a:p>
        </p:txBody>
      </p:sp>
      <p:sp>
        <p:nvSpPr>
          <p:cNvPr id="7" name="文字方塊 6"/>
          <p:cNvSpPr txBox="1"/>
          <p:nvPr/>
        </p:nvSpPr>
        <p:spPr>
          <a:xfrm>
            <a:off x="8423683"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2473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dirty="0"/>
              <a:t>Suppose that </a:t>
            </a:r>
            <a:r>
              <a:rPr lang="en-US" altLang="zh-TW" dirty="0" err="1"/>
              <a:t>Ashin</a:t>
            </a:r>
            <a:r>
              <a:rPr lang="en-US" altLang="zh-TW" dirty="0"/>
              <a:t> and his friends established the Mayday Corporation in 2017. The following transactions occurred.</a:t>
            </a: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68</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Illustration of the First Three Steps in the Accounting Cycle</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1790839374"/>
              </p:ext>
            </p:extLst>
          </p:nvPr>
        </p:nvGraphicFramePr>
        <p:xfrm>
          <a:off x="647993" y="2467331"/>
          <a:ext cx="8023042" cy="3291840"/>
        </p:xfrm>
        <a:graphic>
          <a:graphicData uri="http://schemas.openxmlformats.org/drawingml/2006/table">
            <a:tbl>
              <a:tblPr firstRow="1" bandRow="1">
                <a:tableStyleId>{5C22544A-7EE6-4342-B048-85BDC9FD1C3A}</a:tableStyleId>
              </a:tblPr>
              <a:tblGrid>
                <a:gridCol w="299368">
                  <a:extLst>
                    <a:ext uri="{9D8B030D-6E8A-4147-A177-3AD203B41FA5}">
                      <a16:colId xmlns:a16="http://schemas.microsoft.com/office/drawing/2014/main" val="20000"/>
                    </a:ext>
                  </a:extLst>
                </a:gridCol>
                <a:gridCol w="7723674">
                  <a:extLst>
                    <a:ext uri="{9D8B030D-6E8A-4147-A177-3AD203B41FA5}">
                      <a16:colId xmlns:a16="http://schemas.microsoft.com/office/drawing/2014/main" val="20001"/>
                    </a:ext>
                  </a:extLst>
                </a:gridCol>
              </a:tblGrid>
              <a:tr h="515364">
                <a:tc>
                  <a:txBody>
                    <a:bodyPr/>
                    <a:lstStyle/>
                    <a:p>
                      <a:r>
                        <a:rPr lang="en-US" altLang="zh-TW" sz="1800" b="0" dirty="0">
                          <a:solidFill>
                            <a:schemeClr val="bg1"/>
                          </a:solidFill>
                          <a:latin typeface="Arial" panose="020B0604020202020204" pitchFamily="34" charset="0"/>
                          <a:cs typeface="Arial" panose="020B0604020202020204" pitchFamily="34" charset="0"/>
                        </a:rPr>
                        <a:t>a</a:t>
                      </a:r>
                      <a:endParaRPr lang="zh-TW" altLang="en-US" sz="1800" b="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b="0" dirty="0">
                          <a:solidFill>
                            <a:schemeClr val="tx1"/>
                          </a:solidFill>
                          <a:latin typeface="Arial" panose="020B0604020202020204" pitchFamily="34" charset="0"/>
                          <a:cs typeface="Arial" panose="020B0604020202020204" pitchFamily="34" charset="0"/>
                        </a:rPr>
                        <a:t>Initial capital contribution of €20,000, for which </a:t>
                      </a:r>
                      <a:r>
                        <a:rPr lang="en-US" altLang="zh-TW" sz="1800" b="0" dirty="0" err="1">
                          <a:solidFill>
                            <a:schemeClr val="tx1"/>
                          </a:solidFill>
                          <a:latin typeface="Arial" panose="020B0604020202020204" pitchFamily="34" charset="0"/>
                          <a:cs typeface="Arial" panose="020B0604020202020204" pitchFamily="34" charset="0"/>
                        </a:rPr>
                        <a:t>Ashin</a:t>
                      </a:r>
                      <a:r>
                        <a:rPr lang="en-US" altLang="zh-TW" sz="1800" b="0" dirty="0">
                          <a:solidFill>
                            <a:schemeClr val="tx1"/>
                          </a:solidFill>
                          <a:latin typeface="Arial" panose="020B0604020202020204" pitchFamily="34" charset="0"/>
                          <a:cs typeface="Arial" panose="020B0604020202020204" pitchFamily="34" charset="0"/>
                        </a:rPr>
                        <a:t> and friends received 1,000 shares of capital stock.</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0"/>
                  </a:ext>
                </a:extLst>
              </a:tr>
              <a:tr h="296284">
                <a:tc>
                  <a:txBody>
                    <a:bodyPr/>
                    <a:lstStyle/>
                    <a:p>
                      <a:r>
                        <a:rPr lang="en-US" altLang="zh-TW" sz="1800" b="0" dirty="0">
                          <a:solidFill>
                            <a:schemeClr val="bg1"/>
                          </a:solidFill>
                          <a:latin typeface="Arial" panose="020B0604020202020204" pitchFamily="34" charset="0"/>
                          <a:cs typeface="Arial" panose="020B0604020202020204" pitchFamily="34" charset="0"/>
                        </a:rPr>
                        <a:t>b</a:t>
                      </a:r>
                      <a:endParaRPr lang="zh-TW" altLang="en-US" sz="1800" b="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r>
                        <a:rPr lang="en-US" altLang="zh-TW" sz="1800" b="0" kern="1200" dirty="0">
                          <a:solidFill>
                            <a:schemeClr val="tx1"/>
                          </a:solidFill>
                          <a:latin typeface="Arial" panose="020B0604020202020204" pitchFamily="34" charset="0"/>
                          <a:ea typeface="+mn-ea"/>
                          <a:cs typeface="Arial" panose="020B0604020202020204" pitchFamily="34" charset="0"/>
                        </a:rPr>
                        <a:t>Borrowed €20,000 from a bank to buy some land, signing a long-term note with the bank.</a:t>
                      </a:r>
                      <a:endParaRPr lang="zh-TW" altLang="en-US" sz="1800" b="0" kern="1200" dirty="0">
                        <a:solidFill>
                          <a:schemeClr val="tx1"/>
                        </a:solidFill>
                        <a:latin typeface="Arial" panose="020B0604020202020204" pitchFamily="34" charset="0"/>
                        <a:ea typeface="+mn-ea"/>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1"/>
                  </a:ext>
                </a:extLst>
              </a:tr>
              <a:tr h="0">
                <a:tc>
                  <a:txBody>
                    <a:bodyPr/>
                    <a:lstStyle/>
                    <a:p>
                      <a:r>
                        <a:rPr lang="en-US" altLang="zh-TW" sz="1800" b="0" dirty="0">
                          <a:solidFill>
                            <a:schemeClr val="bg1"/>
                          </a:solidFill>
                          <a:latin typeface="Arial" panose="020B0604020202020204" pitchFamily="34" charset="0"/>
                          <a:cs typeface="Arial" panose="020B0604020202020204" pitchFamily="34" charset="0"/>
                        </a:rPr>
                        <a:t>c</a:t>
                      </a:r>
                      <a:endParaRPr lang="zh-TW" altLang="en-US" sz="1800" b="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b="0" kern="1200" dirty="0">
                          <a:solidFill>
                            <a:schemeClr val="tx1"/>
                          </a:solidFill>
                          <a:latin typeface="Arial" panose="020B0604020202020204" pitchFamily="34" charset="0"/>
                          <a:ea typeface="+mn-ea"/>
                          <a:cs typeface="Arial" panose="020B0604020202020204" pitchFamily="34" charset="0"/>
                        </a:rPr>
                        <a:t>Land was purchased for €25,000 cash.</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2"/>
                  </a:ext>
                </a:extLst>
              </a:tr>
              <a:tr h="163910">
                <a:tc>
                  <a:txBody>
                    <a:bodyPr/>
                    <a:lstStyle/>
                    <a:p>
                      <a:r>
                        <a:rPr lang="en-US" altLang="zh-TW" sz="1800" b="0" dirty="0">
                          <a:solidFill>
                            <a:schemeClr val="bg1"/>
                          </a:solidFill>
                          <a:latin typeface="Arial" panose="020B0604020202020204" pitchFamily="34" charset="0"/>
                          <a:cs typeface="Arial" panose="020B0604020202020204" pitchFamily="34" charset="0"/>
                        </a:rPr>
                        <a:t>d</a:t>
                      </a:r>
                      <a:endParaRPr lang="zh-TW" altLang="en-US" sz="1800" b="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r>
                        <a:rPr lang="en-US" altLang="zh-TW" sz="1800" b="0" kern="1200" dirty="0">
                          <a:solidFill>
                            <a:schemeClr val="tx1"/>
                          </a:solidFill>
                          <a:latin typeface="Arial" panose="020B0604020202020204" pitchFamily="34" charset="0"/>
                          <a:ea typeface="+mn-ea"/>
                          <a:cs typeface="Arial" panose="020B0604020202020204" pitchFamily="34" charset="0"/>
                        </a:rPr>
                        <a:t>During the year of 2017, Mayday Corporation provided services costing €3,200 and it was paid on credit.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3"/>
                  </a:ext>
                </a:extLst>
              </a:tr>
              <a:tr h="1379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0" dirty="0">
                          <a:solidFill>
                            <a:schemeClr val="bg1"/>
                          </a:solidFill>
                          <a:latin typeface="Arial" panose="020B0604020202020204" pitchFamily="34" charset="0"/>
                          <a:cs typeface="Arial" panose="020B0604020202020204" pitchFamily="34" charset="0"/>
                        </a:rPr>
                        <a:t>e</a:t>
                      </a:r>
                      <a:endParaRPr lang="zh-TW" altLang="en-US" sz="1800" b="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r>
                        <a:rPr lang="en-US" altLang="zh-TW" sz="1800" b="0" kern="1200" dirty="0">
                          <a:solidFill>
                            <a:schemeClr val="tx1"/>
                          </a:solidFill>
                          <a:latin typeface="Arial" panose="020B0604020202020204" pitchFamily="34" charset="0"/>
                          <a:ea typeface="+mn-ea"/>
                          <a:cs typeface="Arial" panose="020B0604020202020204" pitchFamily="34" charset="0"/>
                        </a:rPr>
                        <a:t>The company paid €200 in advertising expenses and €100 in miscellaneous expenses.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4"/>
                  </a:ext>
                </a:extLst>
              </a:tr>
              <a:tr h="234672">
                <a:tc>
                  <a:txBody>
                    <a:bodyPr/>
                    <a:lstStyle/>
                    <a:p>
                      <a:r>
                        <a:rPr lang="en-US" altLang="zh-TW" sz="1800" b="0" dirty="0">
                          <a:solidFill>
                            <a:schemeClr val="bg1"/>
                          </a:solidFill>
                          <a:latin typeface="Arial" panose="020B0604020202020204" pitchFamily="34" charset="0"/>
                          <a:cs typeface="Arial" panose="020B0604020202020204" pitchFamily="34" charset="0"/>
                        </a:rPr>
                        <a:t>f</a:t>
                      </a:r>
                      <a:endParaRPr lang="zh-TW" altLang="en-US" sz="1800" b="0"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b="0" kern="1200" dirty="0">
                          <a:solidFill>
                            <a:schemeClr val="tx1"/>
                          </a:solidFill>
                          <a:latin typeface="Arial" panose="020B0604020202020204" pitchFamily="34" charset="0"/>
                          <a:ea typeface="+mn-ea"/>
                          <a:cs typeface="Arial" panose="020B0604020202020204" pitchFamily="34" charset="0"/>
                        </a:rPr>
                        <a:t>The company collected the full amount of the account receivable in cash.</a:t>
                      </a:r>
                      <a:endParaRPr lang="zh-TW" altLang="en-US" sz="1800" b="0" kern="1200" dirty="0">
                        <a:solidFill>
                          <a:schemeClr val="tx1"/>
                        </a:solidFill>
                        <a:latin typeface="Arial" panose="020B0604020202020204" pitchFamily="34" charset="0"/>
                        <a:ea typeface="+mn-ea"/>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5"/>
                  </a:ext>
                </a:extLst>
              </a:tr>
            </a:tbl>
          </a:graphicData>
        </a:graphic>
      </p:graphicFrame>
      <p:sp>
        <p:nvSpPr>
          <p:cNvPr id="8" name="文字方塊 7"/>
          <p:cNvSpPr txBox="1"/>
          <p:nvPr/>
        </p:nvSpPr>
        <p:spPr>
          <a:xfrm>
            <a:off x="8479560"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64288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spcBef>
                <a:spcPts val="750"/>
              </a:spcBef>
              <a:buNone/>
            </a:pPr>
            <a:r>
              <a:rPr lang="en-US" altLang="zh-TW" b="1" dirty="0">
                <a:solidFill>
                  <a:srgbClr val="FE8E23"/>
                </a:solidFill>
                <a:ea typeface="新細明體" charset="-120"/>
              </a:rPr>
              <a:t>Step 1: Analyze These Transactions and Supporting 	Documents.</a:t>
            </a:r>
          </a:p>
          <a:p>
            <a:pPr lvl="1"/>
            <a:r>
              <a:rPr lang="en-US" altLang="zh-TW" dirty="0">
                <a:solidFill>
                  <a:srgbClr val="000000"/>
                </a:solidFill>
                <a:ea typeface="新細明體" charset="-120"/>
              </a:rPr>
              <a:t>e.g., </a:t>
            </a:r>
            <a:r>
              <a:rPr lang="en-US" altLang="zh-TW" dirty="0"/>
              <a:t>the purchases of land are verified by invoices showing the actual items purchased, dates, amounts, and so forth. There is a €20,000 note payable to the bank. Other business documents indicate the provision of services and the expenses incurred.</a:t>
            </a:r>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69</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Illustration of the First Three Steps in the Accounting Cycle</a:t>
            </a:r>
            <a:endParaRPr lang="zh-TW" altLang="en-US" dirty="0"/>
          </a:p>
        </p:txBody>
      </p:sp>
      <p:sp>
        <p:nvSpPr>
          <p:cNvPr id="7" name="文字方塊 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5530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The accounting equation:</a:t>
            </a:r>
          </a:p>
          <a:p>
            <a:endParaRPr lang="en-US" altLang="zh-TW" dirty="0"/>
          </a:p>
          <a:p>
            <a:endParaRPr lang="en-US" altLang="zh-TW" dirty="0"/>
          </a:p>
          <a:p>
            <a:endParaRPr lang="en-US" altLang="zh-TW" dirty="0"/>
          </a:p>
          <a:p>
            <a:endParaRPr lang="en-US" altLang="zh-TW" i="1" dirty="0"/>
          </a:p>
          <a:p>
            <a:r>
              <a:rPr lang="en-US" altLang="zh-TW" dirty="0"/>
              <a:t>The equation must always remain in balance.</a:t>
            </a:r>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7</a:t>
            </a:fld>
            <a:endParaRPr lang="zh-TW" altLang="en-US"/>
          </a:p>
        </p:txBody>
      </p:sp>
      <p:sp>
        <p:nvSpPr>
          <p:cNvPr id="2" name="標題 1"/>
          <p:cNvSpPr>
            <a:spLocks noGrp="1"/>
          </p:cNvSpPr>
          <p:nvPr>
            <p:ph type="title"/>
          </p:nvPr>
        </p:nvSpPr>
        <p:spPr/>
        <p:txBody>
          <a:bodyPr/>
          <a:lstStyle/>
          <a:p>
            <a:r>
              <a:rPr lang="en-US" altLang="zh-TW" dirty="0"/>
              <a:t>The Accounting Equation</a:t>
            </a:r>
            <a:r>
              <a:rPr lang="zh-TW" altLang="en-US" dirty="0"/>
              <a:t>  </a:t>
            </a:r>
            <a:endParaRPr lang="zh-TW" altLang="en-US" dirty="0">
              <a:latin typeface="微軟正黑體" panose="020B0604030504040204" pitchFamily="34" charset="-120"/>
              <a:ea typeface="微軟正黑體" panose="020B0604030504040204" pitchFamily="34" charset="-120"/>
            </a:endParaRPr>
          </a:p>
        </p:txBody>
      </p:sp>
      <p:grpSp>
        <p:nvGrpSpPr>
          <p:cNvPr id="5" name="群組 4"/>
          <p:cNvGrpSpPr/>
          <p:nvPr/>
        </p:nvGrpSpPr>
        <p:grpSpPr>
          <a:xfrm>
            <a:off x="569214" y="2785394"/>
            <a:ext cx="7946136" cy="1323439"/>
            <a:chOff x="887116" y="853553"/>
            <a:chExt cx="7946136" cy="1323439"/>
          </a:xfrm>
        </p:grpSpPr>
        <p:sp>
          <p:nvSpPr>
            <p:cNvPr id="11" name="TextBox 6"/>
            <p:cNvSpPr txBox="1">
              <a:spLocks noChangeArrowheads="1"/>
            </p:cNvSpPr>
            <p:nvPr/>
          </p:nvSpPr>
          <p:spPr bwMode="auto">
            <a:xfrm>
              <a:off x="887116" y="879269"/>
              <a:ext cx="218794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eaLnBrk="0" hangingPunct="0">
                <a:lnSpc>
                  <a:spcPts val="1800"/>
                </a:lnSpc>
                <a:buSzPct val="80000"/>
                <a:buFont typeface="Wingdings" panose="05000000000000000000" pitchFamily="2" charset="2"/>
                <a:buChar char="u"/>
              </a:pPr>
              <a:r>
                <a:rPr kumimoji="0" lang="en-US" altLang="zh-TW" sz="1600" dirty="0">
                  <a:solidFill>
                    <a:srgbClr val="000000"/>
                  </a:solidFill>
                </a:rPr>
                <a:t>Resources owned or controlled by  the firm</a:t>
              </a:r>
            </a:p>
          </p:txBody>
        </p:sp>
        <p:sp>
          <p:nvSpPr>
            <p:cNvPr id="12" name="TextBox 7"/>
            <p:cNvSpPr txBox="1">
              <a:spLocks noChangeArrowheads="1"/>
            </p:cNvSpPr>
            <p:nvPr/>
          </p:nvSpPr>
          <p:spPr bwMode="auto">
            <a:xfrm>
              <a:off x="3078997" y="879269"/>
              <a:ext cx="25959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eaLnBrk="0" hangingPunct="0">
                <a:buSzPct val="80000"/>
                <a:buFont typeface="Wingdings" panose="05000000000000000000" pitchFamily="2" charset="2"/>
                <a:buChar char="u"/>
              </a:pPr>
              <a:r>
                <a:rPr kumimoji="0" lang="en-US" altLang="zh-TW" sz="1600" dirty="0">
                  <a:solidFill>
                    <a:srgbClr val="000000"/>
                  </a:solidFill>
                </a:rPr>
                <a:t>Creditors’ claim against</a:t>
              </a:r>
            </a:p>
            <a:p>
              <a:pPr eaLnBrk="0" hangingPunct="0">
                <a:buSzPct val="80000"/>
              </a:pPr>
              <a:r>
                <a:rPr kumimoji="0" lang="en-US" altLang="zh-TW" sz="1600" dirty="0">
                  <a:solidFill>
                    <a:srgbClr val="000000"/>
                  </a:solidFill>
                </a:rPr>
                <a:t>     the firm’s resources</a:t>
              </a:r>
            </a:p>
            <a:p>
              <a:pPr marL="285750" indent="-285750" eaLnBrk="0" hangingPunct="0">
                <a:buSzPct val="80000"/>
                <a:buFont typeface="Wingdings" panose="05000000000000000000" pitchFamily="2" charset="2"/>
                <a:buChar char="u"/>
              </a:pPr>
              <a:r>
                <a:rPr kumimoji="0" lang="en-US" altLang="zh-TW" sz="1600" dirty="0">
                  <a:solidFill>
                    <a:srgbClr val="000000"/>
                  </a:solidFill>
                </a:rPr>
                <a:t>Requires repayment</a:t>
              </a:r>
            </a:p>
          </p:txBody>
        </p:sp>
        <p:sp>
          <p:nvSpPr>
            <p:cNvPr id="13" name="TextBox 8"/>
            <p:cNvSpPr txBox="1">
              <a:spLocks noChangeArrowheads="1"/>
            </p:cNvSpPr>
            <p:nvPr/>
          </p:nvSpPr>
          <p:spPr bwMode="auto">
            <a:xfrm>
              <a:off x="5674964" y="853553"/>
              <a:ext cx="315828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eaLnBrk="0" hangingPunct="0">
                <a:buSzPct val="80000"/>
                <a:buFont typeface="Wingdings" panose="05000000000000000000" pitchFamily="2" charset="2"/>
                <a:buChar char="u"/>
              </a:pPr>
              <a:r>
                <a:rPr kumimoji="0" lang="en-US" altLang="zh-TW" sz="1600" dirty="0">
                  <a:solidFill>
                    <a:srgbClr val="000000"/>
                  </a:solidFill>
                </a:rPr>
                <a:t>Owners’ claim against the firm’s resources</a:t>
              </a:r>
            </a:p>
            <a:p>
              <a:pPr marL="285750" indent="-285750" eaLnBrk="0" hangingPunct="0">
                <a:buSzPct val="80000"/>
                <a:buFont typeface="Wingdings" panose="05000000000000000000" pitchFamily="2" charset="2"/>
                <a:buChar char="u"/>
              </a:pPr>
              <a:r>
                <a:rPr kumimoji="0" lang="en-US" altLang="zh-TW" sz="1600" dirty="0">
                  <a:solidFill>
                    <a:srgbClr val="000000"/>
                  </a:solidFill>
                </a:rPr>
                <a:t>Requires no repayment but represents ownership interest in the firm</a:t>
              </a:r>
            </a:p>
          </p:txBody>
        </p:sp>
      </p:grpSp>
      <p:sp>
        <p:nvSpPr>
          <p:cNvPr id="17" name="圓角矩形 16"/>
          <p:cNvSpPr/>
          <p:nvPr/>
        </p:nvSpPr>
        <p:spPr bwMode="auto">
          <a:xfrm>
            <a:off x="644743" y="2277000"/>
            <a:ext cx="7701335" cy="432048"/>
          </a:xfrm>
          <a:prstGeom prst="roundRect">
            <a:avLst/>
          </a:prstGeom>
          <a:solidFill>
            <a:schemeClr val="accent5">
              <a:lumMod val="60000"/>
              <a:lumOff val="40000"/>
              <a:alpha val="49804"/>
            </a:schemeClr>
          </a:solidFill>
          <a:ln w="9525" cap="flat" cmpd="sng" algn="ctr">
            <a:noFill/>
            <a:prstDash val="solid"/>
            <a:round/>
            <a:headEnd type="none" w="med" len="med"/>
            <a:tailEnd type="none" w="med" len="med"/>
          </a:ln>
          <a:effectLst/>
        </p:spPr>
        <p:txBody>
          <a:bodyPr/>
          <a:lstStyle/>
          <a:p>
            <a:pPr eaLnBrk="0" hangingPunct="0"/>
            <a:endParaRPr lang="zh-TW" altLang="en-US">
              <a:solidFill>
                <a:prstClr val="black"/>
              </a:solidFill>
              <a:latin typeface="Arial" panose="020B0604020202020204" pitchFamily="34" charset="0"/>
              <a:ea typeface="新細明體" panose="02020500000000000000" pitchFamily="18" charset="-120"/>
            </a:endParaRPr>
          </a:p>
        </p:txBody>
      </p:sp>
      <p:sp>
        <p:nvSpPr>
          <p:cNvPr id="18" name="TextBox 7"/>
          <p:cNvSpPr txBox="1">
            <a:spLocks noChangeArrowheads="1"/>
          </p:cNvSpPr>
          <p:nvPr/>
        </p:nvSpPr>
        <p:spPr bwMode="auto">
          <a:xfrm>
            <a:off x="1517715" y="2294640"/>
            <a:ext cx="11051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Assets </a:t>
            </a:r>
            <a:endParaRPr kumimoji="0" lang="en-US" altLang="zh-TW" sz="1400" b="1" dirty="0">
              <a:solidFill>
                <a:srgbClr val="000000"/>
              </a:solidFill>
              <a:latin typeface="微軟正黑體" panose="020B0604030504040204" pitchFamily="34" charset="-120"/>
              <a:ea typeface="微軟正黑體" panose="020B0604030504040204" pitchFamily="34" charset="-120"/>
            </a:endParaRPr>
          </a:p>
        </p:txBody>
      </p:sp>
      <p:sp>
        <p:nvSpPr>
          <p:cNvPr id="19" name="TextBox 8"/>
          <p:cNvSpPr txBox="1">
            <a:spLocks noChangeArrowheads="1"/>
          </p:cNvSpPr>
          <p:nvPr/>
        </p:nvSpPr>
        <p:spPr bwMode="auto">
          <a:xfrm>
            <a:off x="3540706" y="2294640"/>
            <a:ext cx="13816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Liabilities</a:t>
            </a:r>
            <a:r>
              <a:rPr kumimoji="0" lang="zh-TW" altLang="en-US" b="1" dirty="0">
                <a:solidFill>
                  <a:srgbClr val="000000"/>
                </a:solidFill>
              </a:rPr>
              <a:t> </a:t>
            </a:r>
            <a:endParaRPr kumimoji="0" lang="en-US" altLang="zh-TW" b="1" dirty="0">
              <a:solidFill>
                <a:srgbClr val="000000"/>
              </a:solidFill>
              <a:latin typeface="微軟正黑體" panose="020B0604030504040204" pitchFamily="34" charset="-120"/>
              <a:ea typeface="微軟正黑體" panose="020B0604030504040204" pitchFamily="34" charset="-120"/>
            </a:endParaRPr>
          </a:p>
        </p:txBody>
      </p:sp>
      <p:sp>
        <p:nvSpPr>
          <p:cNvPr id="20" name="TextBox 9"/>
          <p:cNvSpPr txBox="1">
            <a:spLocks noChangeArrowheads="1"/>
          </p:cNvSpPr>
          <p:nvPr/>
        </p:nvSpPr>
        <p:spPr bwMode="auto">
          <a:xfrm>
            <a:off x="6131448" y="2294640"/>
            <a:ext cx="996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Equity</a:t>
            </a:r>
            <a:r>
              <a:rPr kumimoji="0" lang="zh-TW" altLang="en-US" b="1" dirty="0">
                <a:solidFill>
                  <a:srgbClr val="000000"/>
                </a:solidFill>
              </a:rPr>
              <a:t> </a:t>
            </a:r>
            <a:endParaRPr kumimoji="0" lang="en-US" altLang="zh-TW" b="1" dirty="0">
              <a:solidFill>
                <a:srgbClr val="000000"/>
              </a:solidFill>
              <a:latin typeface="微軟正黑體" panose="020B0604030504040204" pitchFamily="34" charset="-120"/>
              <a:ea typeface="微軟正黑體" panose="020B0604030504040204" pitchFamily="34" charset="-120"/>
            </a:endParaRPr>
          </a:p>
        </p:txBody>
      </p:sp>
      <p:sp>
        <p:nvSpPr>
          <p:cNvPr id="21" name="TextBox 10"/>
          <p:cNvSpPr txBox="1">
            <a:spLocks noChangeArrowheads="1"/>
          </p:cNvSpPr>
          <p:nvPr/>
        </p:nvSpPr>
        <p:spPr bwMode="auto">
          <a:xfrm>
            <a:off x="2757155" y="229477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22" name="TextBox 11"/>
          <p:cNvSpPr txBox="1">
            <a:spLocks noChangeArrowheads="1"/>
          </p:cNvSpPr>
          <p:nvPr/>
        </p:nvSpPr>
        <p:spPr bwMode="auto">
          <a:xfrm>
            <a:off x="5187103" y="2308217"/>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23" name="文字方塊 22"/>
          <p:cNvSpPr txBox="1"/>
          <p:nvPr/>
        </p:nvSpPr>
        <p:spPr>
          <a:xfrm>
            <a:off x="8479560" y="63512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7257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Step 2: Recording the Transactions in a Journal.</a:t>
            </a:r>
          </a:p>
          <a:p>
            <a:pPr marL="857250" lvl="1" indent="-457200">
              <a:buAutoNum type="alphaLcPeriod"/>
            </a:pPr>
            <a:r>
              <a:rPr lang="en-US" altLang="zh-TW" sz="2400" dirty="0"/>
              <a:t>Initial capital contribution of €20,000, for which </a:t>
            </a:r>
            <a:r>
              <a:rPr lang="en-US" altLang="zh-TW" sz="2400" dirty="0" err="1"/>
              <a:t>Ashin</a:t>
            </a:r>
            <a:r>
              <a:rPr lang="en-US" altLang="zh-TW" sz="2400" dirty="0"/>
              <a:t> and friends received 1,000 shares of capital stock.</a:t>
            </a:r>
          </a:p>
          <a:p>
            <a:pPr marL="857250" lvl="1" indent="-457200">
              <a:buAutoNum type="alphaLcPeriod"/>
            </a:pPr>
            <a:endParaRPr lang="en-US" altLang="zh-TW" dirty="0"/>
          </a:p>
          <a:p>
            <a:pPr marL="857250" lvl="1" indent="-457200">
              <a:buAutoNum type="alphaLcPeriod"/>
            </a:pPr>
            <a:endParaRPr lang="en-US" altLang="zh-TW" sz="2400" dirty="0"/>
          </a:p>
          <a:p>
            <a:pPr marL="857250" lvl="1" indent="-457200">
              <a:buAutoNum type="alphaLcPeriod"/>
            </a:pPr>
            <a:r>
              <a:rPr lang="en-US" altLang="zh-TW" dirty="0"/>
              <a:t>Borrowed €20,000 from a bank to buy some land, signing a long-term note with the bank.</a:t>
            </a:r>
          </a:p>
          <a:p>
            <a:pPr marL="0" indent="0">
              <a:buNone/>
            </a:pPr>
            <a:endParaRPr lang="zh-TW" altLang="en-US" sz="1200" dirty="0">
              <a:solidFill>
                <a:schemeClr val="dk1"/>
              </a:solidFill>
            </a:endParaRPr>
          </a:p>
        </p:txBody>
      </p:sp>
      <p:sp>
        <p:nvSpPr>
          <p:cNvPr id="7" name="投影片編號版面配置區 6"/>
          <p:cNvSpPr>
            <a:spLocks noGrp="1"/>
          </p:cNvSpPr>
          <p:nvPr>
            <p:ph type="sldNum" sz="quarter" idx="12"/>
          </p:nvPr>
        </p:nvSpPr>
        <p:spPr/>
        <p:txBody>
          <a:bodyPr/>
          <a:lstStyle/>
          <a:p>
            <a:fld id="{DA11386E-2E42-49D8-8C02-8CA978E96E05}" type="slidenum">
              <a:rPr lang="zh-TW" altLang="en-US" smtClean="0"/>
              <a:t>70</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Illustration of the First Three Steps in the Accounting Cycle</a:t>
            </a:r>
            <a:endParaRPr lang="zh-TW" altLang="en-US" dirty="0"/>
          </a:p>
        </p:txBody>
      </p:sp>
      <p:graphicFrame>
        <p:nvGraphicFramePr>
          <p:cNvPr id="19" name="表格 18"/>
          <p:cNvGraphicFramePr>
            <a:graphicFrameLocks noGrp="1"/>
          </p:cNvGraphicFramePr>
          <p:nvPr>
            <p:extLst>
              <p:ext uri="{D42A27DB-BD31-4B8C-83A1-F6EECF244321}">
                <p14:modId xmlns:p14="http://schemas.microsoft.com/office/powerpoint/2010/main" val="2840595068"/>
              </p:ext>
            </p:extLst>
          </p:nvPr>
        </p:nvGraphicFramePr>
        <p:xfrm>
          <a:off x="1267768" y="5018147"/>
          <a:ext cx="6624738" cy="1338204"/>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3811714">
                  <a:extLst>
                    <a:ext uri="{9D8B030D-6E8A-4147-A177-3AD203B41FA5}">
                      <a16:colId xmlns:a16="http://schemas.microsoft.com/office/drawing/2014/main" val="20001"/>
                    </a:ext>
                  </a:extLst>
                </a:gridCol>
                <a:gridCol w="722436">
                  <a:extLst>
                    <a:ext uri="{9D8B030D-6E8A-4147-A177-3AD203B41FA5}">
                      <a16:colId xmlns:a16="http://schemas.microsoft.com/office/drawing/2014/main" val="20002"/>
                    </a:ext>
                  </a:extLst>
                </a:gridCol>
                <a:gridCol w="722436">
                  <a:extLst>
                    <a:ext uri="{9D8B030D-6E8A-4147-A177-3AD203B41FA5}">
                      <a16:colId xmlns:a16="http://schemas.microsoft.com/office/drawing/2014/main" val="20003"/>
                    </a:ext>
                  </a:extLst>
                </a:gridCol>
              </a:tblGrid>
              <a:tr h="483219">
                <a:tc>
                  <a:txBody>
                    <a:bodyPr/>
                    <a:lstStyle/>
                    <a:p>
                      <a:pPr algn="ctr"/>
                      <a:r>
                        <a:rPr lang="en-US" altLang="zh-TW" sz="1200" dirty="0">
                          <a:solidFill>
                            <a:schemeClr val="tx1"/>
                          </a:solidFill>
                          <a:latin typeface="Arial" panose="020B0604020202020204" pitchFamily="34" charset="0"/>
                          <a:cs typeface="Arial" panose="020B0604020202020204" pitchFamily="34" charset="0"/>
                        </a:rPr>
                        <a:t>Business</a:t>
                      </a:r>
                    </a:p>
                    <a:p>
                      <a:pPr algn="ctr"/>
                      <a:r>
                        <a:rPr lang="en-US" altLang="zh-TW" sz="1200" dirty="0">
                          <a:solidFill>
                            <a:schemeClr val="tx1"/>
                          </a:solidFill>
                          <a:latin typeface="Arial" panose="020B0604020202020204" pitchFamily="34" charset="0"/>
                          <a:cs typeface="Arial" panose="020B0604020202020204" pitchFamily="34" charset="0"/>
                        </a:rPr>
                        <a:t>Transaction</a:t>
                      </a:r>
                      <a:endParaRPr lang="zh-TW" alt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Journal Entries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Debits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Credits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90734">
                <a:tc>
                  <a:txBody>
                    <a:bodyPr/>
                    <a:lstStyle/>
                    <a:p>
                      <a:pPr eaLnBrk="0" hangingPunct="0"/>
                      <a:r>
                        <a:rPr kumimoji="0" lang="en-US" altLang="zh-TW" sz="1200" dirty="0">
                          <a:solidFill>
                            <a:srgbClr val="000000"/>
                          </a:solidFill>
                          <a:latin typeface="Arial" panose="020B0604020202020204" pitchFamily="34" charset="0"/>
                          <a:cs typeface="Arial" panose="020B0604020202020204" pitchFamily="34" charset="0"/>
                        </a:rPr>
                        <a:t>Borrowed money</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0" lang="en-US" altLang="zh-TW" sz="1200" dirty="0">
                          <a:solidFill>
                            <a:srgbClr val="000000"/>
                          </a:solidFill>
                          <a:latin typeface="Arial" panose="020B0604020202020204" pitchFamily="34" charset="0"/>
                          <a:cs typeface="Arial" panose="020B0604020202020204" pitchFamily="34" charset="0"/>
                        </a:rPr>
                        <a:t>Cash </a:t>
                      </a: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r>
                        <a:rPr lang="en-US" altLang="zh-TW" sz="1200" dirty="0">
                          <a:latin typeface="Arial" panose="020B0604020202020204" pitchFamily="34" charset="0"/>
                          <a:cs typeface="Arial" panose="020B0604020202020204" pitchFamily="34" charset="0"/>
                        </a:rPr>
                        <a:t>20,000</a:t>
                      </a: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289931">
                <a:tc>
                  <a:txBody>
                    <a:bodyPr/>
                    <a:lstStyle/>
                    <a:p>
                      <a:endParaRPr lang="zh-TW"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200" dirty="0">
                          <a:solidFill>
                            <a:srgbClr val="000000"/>
                          </a:solidFill>
                          <a:latin typeface="Arial" panose="020B0604020202020204" pitchFamily="34" charset="0"/>
                          <a:cs typeface="Arial" panose="020B0604020202020204" pitchFamily="34" charset="0"/>
                        </a:rPr>
                        <a:t>    Notes</a:t>
                      </a:r>
                      <a:r>
                        <a:rPr kumimoji="0" lang="en-US" altLang="zh-TW" sz="1200" baseline="0" dirty="0">
                          <a:solidFill>
                            <a:srgbClr val="000000"/>
                          </a:solidFill>
                          <a:latin typeface="Arial" panose="020B0604020202020204" pitchFamily="34" charset="0"/>
                          <a:cs typeface="Arial" panose="020B0604020202020204" pitchFamily="34" charset="0"/>
                        </a:rPr>
                        <a:t> Payable</a:t>
                      </a:r>
                      <a:endParaRPr kumimoji="0" lang="en-US" altLang="zh-TW" sz="1200" dirty="0">
                        <a:solidFill>
                          <a:srgbClr val="00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r>
                        <a:rPr lang="en-US" altLang="zh-TW" sz="1200" dirty="0">
                          <a:latin typeface="Arial" panose="020B0604020202020204" pitchFamily="34" charset="0"/>
                          <a:cs typeface="Arial" panose="020B0604020202020204" pitchFamily="34" charset="0"/>
                        </a:rPr>
                        <a:t>20,000</a:t>
                      </a: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232260">
                <a:tc>
                  <a:txBody>
                    <a:bodyPr/>
                    <a:lstStyle/>
                    <a:p>
                      <a:endParaRPr lang="zh-TW"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eaLnBrk="0" hangingPunct="0"/>
                      <a:r>
                        <a:rPr kumimoji="0" lang="en-US" altLang="zh-TW" sz="1200" i="1" dirty="0">
                          <a:solidFill>
                            <a:srgbClr val="000000"/>
                          </a:solidFill>
                          <a:latin typeface="Arial" panose="020B0604020202020204" pitchFamily="34" charset="0"/>
                          <a:cs typeface="Arial" panose="020B0604020202020204" pitchFamily="34" charset="0"/>
                        </a:rPr>
                        <a:t>        Borrowed €20,000 from a bank.</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190" name="表格 189"/>
          <p:cNvGraphicFramePr>
            <a:graphicFrameLocks noGrp="1"/>
          </p:cNvGraphicFramePr>
          <p:nvPr>
            <p:extLst>
              <p:ext uri="{D42A27DB-BD31-4B8C-83A1-F6EECF244321}">
                <p14:modId xmlns:p14="http://schemas.microsoft.com/office/powerpoint/2010/main" val="3779102888"/>
              </p:ext>
            </p:extLst>
          </p:nvPr>
        </p:nvGraphicFramePr>
        <p:xfrm>
          <a:off x="1270222" y="2877344"/>
          <a:ext cx="6624738" cy="1338204"/>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3811714">
                  <a:extLst>
                    <a:ext uri="{9D8B030D-6E8A-4147-A177-3AD203B41FA5}">
                      <a16:colId xmlns:a16="http://schemas.microsoft.com/office/drawing/2014/main" val="20001"/>
                    </a:ext>
                  </a:extLst>
                </a:gridCol>
                <a:gridCol w="722436">
                  <a:extLst>
                    <a:ext uri="{9D8B030D-6E8A-4147-A177-3AD203B41FA5}">
                      <a16:colId xmlns:a16="http://schemas.microsoft.com/office/drawing/2014/main" val="20002"/>
                    </a:ext>
                  </a:extLst>
                </a:gridCol>
                <a:gridCol w="722436">
                  <a:extLst>
                    <a:ext uri="{9D8B030D-6E8A-4147-A177-3AD203B41FA5}">
                      <a16:colId xmlns:a16="http://schemas.microsoft.com/office/drawing/2014/main" val="20003"/>
                    </a:ext>
                  </a:extLst>
                </a:gridCol>
              </a:tblGrid>
              <a:tr h="483219">
                <a:tc>
                  <a:txBody>
                    <a:bodyPr/>
                    <a:lstStyle/>
                    <a:p>
                      <a:pPr algn="ctr"/>
                      <a:r>
                        <a:rPr lang="en-US" altLang="zh-TW" sz="1200" dirty="0">
                          <a:solidFill>
                            <a:schemeClr val="tx1"/>
                          </a:solidFill>
                          <a:latin typeface="Arial" panose="020B0604020202020204" pitchFamily="34" charset="0"/>
                          <a:cs typeface="Arial" panose="020B0604020202020204" pitchFamily="34" charset="0"/>
                        </a:rPr>
                        <a:t>Business</a:t>
                      </a:r>
                    </a:p>
                    <a:p>
                      <a:pPr algn="ctr"/>
                      <a:r>
                        <a:rPr lang="en-US" altLang="zh-TW" sz="1200" dirty="0">
                          <a:solidFill>
                            <a:schemeClr val="tx1"/>
                          </a:solidFill>
                          <a:latin typeface="Arial" panose="020B0604020202020204" pitchFamily="34" charset="0"/>
                          <a:cs typeface="Arial" panose="020B0604020202020204" pitchFamily="34" charset="0"/>
                        </a:rPr>
                        <a:t>Transaction</a:t>
                      </a:r>
                      <a:endParaRPr lang="zh-TW" alt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Journal Entries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Debits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Credits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90734">
                <a:tc>
                  <a:txBody>
                    <a:bodyPr/>
                    <a:lstStyle/>
                    <a:p>
                      <a:r>
                        <a:rPr lang="en-US" altLang="zh-TW" sz="1200" dirty="0">
                          <a:latin typeface="Arial" panose="020B0604020202020204" pitchFamily="34" charset="0"/>
                          <a:cs typeface="Arial" panose="020B0604020202020204" pitchFamily="34" charset="0"/>
                        </a:rPr>
                        <a:t>Issued stock</a:t>
                      </a:r>
                      <a:endParaRPr lang="zh-TW"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0" lang="en-US" altLang="zh-TW" sz="1200" dirty="0">
                          <a:solidFill>
                            <a:srgbClr val="000000"/>
                          </a:solidFill>
                          <a:latin typeface="Arial" panose="020B0604020202020204" pitchFamily="34" charset="0"/>
                          <a:cs typeface="Arial" panose="020B0604020202020204" pitchFamily="34" charset="0"/>
                        </a:rPr>
                        <a:t>Cash </a:t>
                      </a: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r>
                        <a:rPr lang="en-US" altLang="zh-TW" sz="1200" dirty="0">
                          <a:latin typeface="Arial" panose="020B0604020202020204" pitchFamily="34" charset="0"/>
                          <a:cs typeface="Arial" panose="020B0604020202020204" pitchFamily="34" charset="0"/>
                        </a:rPr>
                        <a:t>20,000</a:t>
                      </a: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289931">
                <a:tc>
                  <a:txBody>
                    <a:bodyPr/>
                    <a:lstStyle/>
                    <a:p>
                      <a:endParaRPr lang="zh-TW"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200" dirty="0">
                          <a:solidFill>
                            <a:srgbClr val="000000"/>
                          </a:solidFill>
                          <a:latin typeface="Arial" panose="020B0604020202020204" pitchFamily="34" charset="0"/>
                          <a:cs typeface="Arial" panose="020B0604020202020204" pitchFamily="34" charset="0"/>
                        </a:rPr>
                        <a:t>    Capital Stock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r>
                        <a:rPr lang="en-US" altLang="zh-TW" sz="1200" dirty="0">
                          <a:latin typeface="Arial" panose="020B0604020202020204" pitchFamily="34" charset="0"/>
                          <a:cs typeface="Arial" panose="020B0604020202020204" pitchFamily="34" charset="0"/>
                        </a:rPr>
                        <a:t>20,000</a:t>
                      </a: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232260">
                <a:tc>
                  <a:txBody>
                    <a:bodyPr/>
                    <a:lstStyle/>
                    <a:p>
                      <a:endParaRPr lang="zh-TW"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200" i="1" dirty="0">
                          <a:solidFill>
                            <a:srgbClr val="000000"/>
                          </a:solidFill>
                          <a:latin typeface="Arial" panose="020B0604020202020204" pitchFamily="34" charset="0"/>
                          <a:cs typeface="Arial" panose="020B0604020202020204" pitchFamily="34" charset="0"/>
                        </a:rPr>
                        <a:t>        Issued 1,000 shares of capital stock for €20,000.</a:t>
                      </a:r>
                      <a:endParaRPr kumimoji="0" lang="en-US" altLang="zh-TW" sz="1200" dirty="0">
                        <a:solidFill>
                          <a:srgbClr val="00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bl>
          </a:graphicData>
        </a:graphic>
      </p:graphicFrame>
      <p:sp>
        <p:nvSpPr>
          <p:cNvPr id="4" name="矩形 3"/>
          <p:cNvSpPr/>
          <p:nvPr/>
        </p:nvSpPr>
        <p:spPr>
          <a:xfrm>
            <a:off x="2697726" y="3416207"/>
            <a:ext cx="367240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697726" y="3707128"/>
            <a:ext cx="367240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14150" y="3416207"/>
            <a:ext cx="576064"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7234230" y="3707128"/>
            <a:ext cx="576064"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697726" y="5538674"/>
            <a:ext cx="367240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2697726" y="5807972"/>
            <a:ext cx="367240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502771" y="5538674"/>
            <a:ext cx="576064"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7211309" y="5807972"/>
            <a:ext cx="576064"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8439181"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14136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1" nodeType="clickEffect">
                                  <p:stCondLst>
                                    <p:cond delay="0"/>
                                  </p:stCondLst>
                                  <p:childTnLst>
                                    <p:anim calcmode="lin" valueType="num">
                                      <p:cBhvr additive="base">
                                        <p:cTn id="22" dur="500"/>
                                        <p:tgtEl>
                                          <p:spTgt spid="4"/>
                                        </p:tgtEl>
                                        <p:attrNameLst>
                                          <p:attrName>ppt_x</p:attrName>
                                        </p:attrNameLst>
                                      </p:cBhvr>
                                      <p:tavLst>
                                        <p:tav tm="0">
                                          <p:val>
                                            <p:strVal val="ppt_x"/>
                                          </p:val>
                                        </p:tav>
                                        <p:tav tm="100000">
                                          <p:val>
                                            <p:strVal val="ppt_x"/>
                                          </p:val>
                                        </p:tav>
                                      </p:tavLst>
                                    </p:anim>
                                    <p:anim calcmode="lin" valueType="num">
                                      <p:cBhvr additive="base">
                                        <p:cTn id="23" dur="500"/>
                                        <p:tgtEl>
                                          <p:spTgt spid="4"/>
                                        </p:tgtEl>
                                        <p:attrNameLst>
                                          <p:attrName>ppt_y</p:attrName>
                                        </p:attrNameLst>
                                      </p:cBhvr>
                                      <p:tavLst>
                                        <p:tav tm="0">
                                          <p:val>
                                            <p:strVal val="ppt_y"/>
                                          </p:val>
                                        </p:tav>
                                        <p:tav tm="100000">
                                          <p:val>
                                            <p:strVal val="1+ppt_h/2"/>
                                          </p:val>
                                        </p:tav>
                                      </p:tavLst>
                                    </p:anim>
                                    <p:set>
                                      <p:cBhvr>
                                        <p:cTn id="24" dur="1" fill="hold">
                                          <p:stCondLst>
                                            <p:cond delay="499"/>
                                          </p:stCondLst>
                                        </p:cTn>
                                        <p:tgtEl>
                                          <p:spTgt spid="4"/>
                                        </p:tgtEl>
                                        <p:attrNameLst>
                                          <p:attrName>style.visibility</p:attrName>
                                        </p:attrNameLst>
                                      </p:cBhvr>
                                      <p:to>
                                        <p:strVal val="hidden"/>
                                      </p:to>
                                    </p:set>
                                  </p:childTnLst>
                                </p:cTn>
                              </p:par>
                              <p:par>
                                <p:cTn id="25" presetID="2" presetClass="exit" presetSubtype="4" fill="hold" grpId="1" nodeType="withEffect">
                                  <p:stCondLst>
                                    <p:cond delay="0"/>
                                  </p:stCondLst>
                                  <p:childTnLst>
                                    <p:anim calcmode="lin" valueType="num">
                                      <p:cBhvr additive="base">
                                        <p:cTn id="26" dur="500"/>
                                        <p:tgtEl>
                                          <p:spTgt spid="11"/>
                                        </p:tgtEl>
                                        <p:attrNameLst>
                                          <p:attrName>ppt_x</p:attrName>
                                        </p:attrNameLst>
                                      </p:cBhvr>
                                      <p:tavLst>
                                        <p:tav tm="0">
                                          <p:val>
                                            <p:strVal val="ppt_x"/>
                                          </p:val>
                                        </p:tav>
                                        <p:tav tm="100000">
                                          <p:val>
                                            <p:strVal val="ppt_x"/>
                                          </p:val>
                                        </p:tav>
                                      </p:tavLst>
                                    </p:anim>
                                    <p:anim calcmode="lin" valueType="num">
                                      <p:cBhvr additive="base">
                                        <p:cTn id="27" dur="500"/>
                                        <p:tgtEl>
                                          <p:spTgt spid="11"/>
                                        </p:tgtEl>
                                        <p:attrNameLst>
                                          <p:attrName>ppt_y</p:attrName>
                                        </p:attrNameLst>
                                      </p:cBhvr>
                                      <p:tavLst>
                                        <p:tav tm="0">
                                          <p:val>
                                            <p:strVal val="ppt_y"/>
                                          </p:val>
                                        </p:tav>
                                        <p:tav tm="100000">
                                          <p:val>
                                            <p:strVal val="1+ppt_h/2"/>
                                          </p:val>
                                        </p:tav>
                                      </p:tavLst>
                                    </p:anim>
                                    <p:set>
                                      <p:cBhvr>
                                        <p:cTn id="28" dur="1" fill="hold">
                                          <p:stCondLst>
                                            <p:cond delay="499"/>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8"/>
                                        </p:tgtEl>
                                        <p:attrNameLst>
                                          <p:attrName>ppt_x</p:attrName>
                                        </p:attrNameLst>
                                      </p:cBhvr>
                                      <p:tavLst>
                                        <p:tav tm="0">
                                          <p:val>
                                            <p:strVal val="ppt_x"/>
                                          </p:val>
                                        </p:tav>
                                        <p:tav tm="100000">
                                          <p:val>
                                            <p:strVal val="ppt_x"/>
                                          </p:val>
                                        </p:tav>
                                      </p:tavLst>
                                    </p:anim>
                                    <p:anim calcmode="lin" valueType="num">
                                      <p:cBhvr additive="base">
                                        <p:cTn id="33" dur="500"/>
                                        <p:tgtEl>
                                          <p:spTgt spid="8"/>
                                        </p:tgtEl>
                                        <p:attrNameLst>
                                          <p:attrName>ppt_y</p:attrName>
                                        </p:attrNameLst>
                                      </p:cBhvr>
                                      <p:tavLst>
                                        <p:tav tm="0">
                                          <p:val>
                                            <p:strVal val="ppt_y"/>
                                          </p:val>
                                        </p:tav>
                                        <p:tav tm="100000">
                                          <p:val>
                                            <p:strVal val="1+ppt_h/2"/>
                                          </p:val>
                                        </p:tav>
                                      </p:tavLst>
                                    </p:anim>
                                    <p:set>
                                      <p:cBhvr>
                                        <p:cTn id="34" dur="1" fill="hold">
                                          <p:stCondLst>
                                            <p:cond delay="499"/>
                                          </p:stCondLst>
                                        </p:cTn>
                                        <p:tgtEl>
                                          <p:spTgt spid="8"/>
                                        </p:tgtEl>
                                        <p:attrNameLst>
                                          <p:attrName>style.visibility</p:attrName>
                                        </p:attrNameLst>
                                      </p:cBhvr>
                                      <p:to>
                                        <p:strVal val="hidden"/>
                                      </p:to>
                                    </p:set>
                                  </p:childTnLst>
                                </p:cTn>
                              </p:par>
                              <p:par>
                                <p:cTn id="35" presetID="2" presetClass="exit" presetSubtype="4" fill="hold" grpId="1" nodeType="withEffect">
                                  <p:stCondLst>
                                    <p:cond delay="0"/>
                                  </p:stCondLst>
                                  <p:childTnLst>
                                    <p:anim calcmode="lin" valueType="num">
                                      <p:cBhvr additive="base">
                                        <p:cTn id="36" dur="500"/>
                                        <p:tgtEl>
                                          <p:spTgt spid="12"/>
                                        </p:tgtEl>
                                        <p:attrNameLst>
                                          <p:attrName>ppt_x</p:attrName>
                                        </p:attrNameLst>
                                      </p:cBhvr>
                                      <p:tavLst>
                                        <p:tav tm="0">
                                          <p:val>
                                            <p:strVal val="ppt_x"/>
                                          </p:val>
                                        </p:tav>
                                        <p:tav tm="100000">
                                          <p:val>
                                            <p:strVal val="ppt_x"/>
                                          </p:val>
                                        </p:tav>
                                      </p:tavLst>
                                    </p:anim>
                                    <p:anim calcmode="lin" valueType="num">
                                      <p:cBhvr additive="base">
                                        <p:cTn id="37" dur="500"/>
                                        <p:tgtEl>
                                          <p:spTgt spid="12"/>
                                        </p:tgtEl>
                                        <p:attrNameLst>
                                          <p:attrName>ppt_y</p:attrName>
                                        </p:attrNameLst>
                                      </p:cBhvr>
                                      <p:tavLst>
                                        <p:tav tm="0">
                                          <p:val>
                                            <p:strVal val="ppt_y"/>
                                          </p:val>
                                        </p:tav>
                                        <p:tav tm="100000">
                                          <p:val>
                                            <p:strVal val="1+ppt_h/2"/>
                                          </p:val>
                                        </p:tav>
                                      </p:tavLst>
                                    </p:anim>
                                    <p:set>
                                      <p:cBhvr>
                                        <p:cTn id="38" dur="1" fill="hold">
                                          <p:stCondLst>
                                            <p:cond delay="499"/>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14"/>
                                        </p:tgtEl>
                                        <p:attrNameLst>
                                          <p:attrName>ppt_x</p:attrName>
                                        </p:attrNameLst>
                                      </p:cBhvr>
                                      <p:tavLst>
                                        <p:tav tm="0">
                                          <p:val>
                                            <p:strVal val="ppt_x"/>
                                          </p:val>
                                        </p:tav>
                                        <p:tav tm="100000">
                                          <p:val>
                                            <p:strVal val="ppt_x"/>
                                          </p:val>
                                        </p:tav>
                                      </p:tavLst>
                                    </p:anim>
                                    <p:anim calcmode="lin" valueType="num">
                                      <p:cBhvr additive="base">
                                        <p:cTn id="57" dur="500"/>
                                        <p:tgtEl>
                                          <p:spTgt spid="14"/>
                                        </p:tgtEl>
                                        <p:attrNameLst>
                                          <p:attrName>ppt_y</p:attrName>
                                        </p:attrNameLst>
                                      </p:cBhvr>
                                      <p:tavLst>
                                        <p:tav tm="0">
                                          <p:val>
                                            <p:strVal val="ppt_y"/>
                                          </p:val>
                                        </p:tav>
                                        <p:tav tm="100000">
                                          <p:val>
                                            <p:strVal val="1+ppt_h/2"/>
                                          </p:val>
                                        </p:tav>
                                      </p:tavLst>
                                    </p:anim>
                                    <p:set>
                                      <p:cBhvr>
                                        <p:cTn id="58" dur="1" fill="hold">
                                          <p:stCondLst>
                                            <p:cond delay="499"/>
                                          </p:stCondLst>
                                        </p:cTn>
                                        <p:tgtEl>
                                          <p:spTgt spid="14"/>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16"/>
                                        </p:tgtEl>
                                        <p:attrNameLst>
                                          <p:attrName>ppt_x</p:attrName>
                                        </p:attrNameLst>
                                      </p:cBhvr>
                                      <p:tavLst>
                                        <p:tav tm="0">
                                          <p:val>
                                            <p:strVal val="ppt_x"/>
                                          </p:val>
                                        </p:tav>
                                        <p:tav tm="100000">
                                          <p:val>
                                            <p:strVal val="ppt_x"/>
                                          </p:val>
                                        </p:tav>
                                      </p:tavLst>
                                    </p:anim>
                                    <p:anim calcmode="lin" valueType="num">
                                      <p:cBhvr additive="base">
                                        <p:cTn id="61" dur="500"/>
                                        <p:tgtEl>
                                          <p:spTgt spid="16"/>
                                        </p:tgtEl>
                                        <p:attrNameLst>
                                          <p:attrName>ppt_y</p:attrName>
                                        </p:attrNameLst>
                                      </p:cBhvr>
                                      <p:tavLst>
                                        <p:tav tm="0">
                                          <p:val>
                                            <p:strVal val="ppt_y"/>
                                          </p:val>
                                        </p:tav>
                                        <p:tav tm="100000">
                                          <p:val>
                                            <p:strVal val="1+ppt_h/2"/>
                                          </p:val>
                                        </p:tav>
                                      </p:tavLst>
                                    </p:anim>
                                    <p:set>
                                      <p:cBhvr>
                                        <p:cTn id="62" dur="1" fill="hold">
                                          <p:stCondLst>
                                            <p:cond delay="499"/>
                                          </p:stCondLst>
                                        </p:cTn>
                                        <p:tgtEl>
                                          <p:spTgt spid="1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15"/>
                                        </p:tgtEl>
                                        <p:attrNameLst>
                                          <p:attrName>ppt_x</p:attrName>
                                        </p:attrNameLst>
                                      </p:cBhvr>
                                      <p:tavLst>
                                        <p:tav tm="0">
                                          <p:val>
                                            <p:strVal val="ppt_x"/>
                                          </p:val>
                                        </p:tav>
                                        <p:tav tm="100000">
                                          <p:val>
                                            <p:strVal val="ppt_x"/>
                                          </p:val>
                                        </p:tav>
                                      </p:tavLst>
                                    </p:anim>
                                    <p:anim calcmode="lin" valueType="num">
                                      <p:cBhvr additive="base">
                                        <p:cTn id="67" dur="500"/>
                                        <p:tgtEl>
                                          <p:spTgt spid="15"/>
                                        </p:tgtEl>
                                        <p:attrNameLst>
                                          <p:attrName>ppt_y</p:attrName>
                                        </p:attrNameLst>
                                      </p:cBhvr>
                                      <p:tavLst>
                                        <p:tav tm="0">
                                          <p:val>
                                            <p:strVal val="ppt_y"/>
                                          </p:val>
                                        </p:tav>
                                        <p:tav tm="100000">
                                          <p:val>
                                            <p:strVal val="1+ppt_h/2"/>
                                          </p:val>
                                        </p:tav>
                                      </p:tavLst>
                                    </p:anim>
                                    <p:set>
                                      <p:cBhvr>
                                        <p:cTn id="68" dur="1" fill="hold">
                                          <p:stCondLst>
                                            <p:cond delay="499"/>
                                          </p:stCondLst>
                                        </p:cTn>
                                        <p:tgtEl>
                                          <p:spTgt spid="15"/>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17"/>
                                        </p:tgtEl>
                                        <p:attrNameLst>
                                          <p:attrName>ppt_x</p:attrName>
                                        </p:attrNameLst>
                                      </p:cBhvr>
                                      <p:tavLst>
                                        <p:tav tm="0">
                                          <p:val>
                                            <p:strVal val="ppt_x"/>
                                          </p:val>
                                        </p:tav>
                                        <p:tav tm="100000">
                                          <p:val>
                                            <p:strVal val="ppt_x"/>
                                          </p:val>
                                        </p:tav>
                                      </p:tavLst>
                                    </p:anim>
                                    <p:anim calcmode="lin" valueType="num">
                                      <p:cBhvr additive="base">
                                        <p:cTn id="71" dur="500"/>
                                        <p:tgtEl>
                                          <p:spTgt spid="17"/>
                                        </p:tgtEl>
                                        <p:attrNameLst>
                                          <p:attrName>ppt_y</p:attrName>
                                        </p:attrNameLst>
                                      </p:cBhvr>
                                      <p:tavLst>
                                        <p:tav tm="0">
                                          <p:val>
                                            <p:strVal val="ppt_y"/>
                                          </p:val>
                                        </p:tav>
                                        <p:tav tm="100000">
                                          <p:val>
                                            <p:strVal val="1+ppt_h/2"/>
                                          </p:val>
                                        </p:tav>
                                      </p:tavLst>
                                    </p:anim>
                                    <p:set>
                                      <p:cBhvr>
                                        <p:cTn id="7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8" grpId="0" animBg="1"/>
      <p:bldP spid="8"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Step 2: Recording the Transactions in a Journal.</a:t>
            </a:r>
          </a:p>
          <a:p>
            <a:pPr marL="857250" lvl="1" indent="-457200">
              <a:lnSpc>
                <a:spcPct val="110000"/>
              </a:lnSpc>
              <a:spcBef>
                <a:spcPts val="0"/>
              </a:spcBef>
              <a:spcAft>
                <a:spcPts val="0"/>
              </a:spcAft>
              <a:buAutoNum type="alphaLcPeriod" startAt="3"/>
            </a:pPr>
            <a:r>
              <a:rPr lang="en-US" altLang="zh-TW" dirty="0"/>
              <a:t>Land was purchased for €25,000 cash.</a:t>
            </a:r>
          </a:p>
          <a:p>
            <a:pPr marL="857250" lvl="1" indent="-457200">
              <a:lnSpc>
                <a:spcPct val="110000"/>
              </a:lnSpc>
              <a:spcBef>
                <a:spcPts val="0"/>
              </a:spcBef>
              <a:spcAft>
                <a:spcPts val="0"/>
              </a:spcAft>
              <a:buAutoNum type="alphaLcPeriod" startAt="3"/>
            </a:pPr>
            <a:endParaRPr lang="en-US" altLang="zh-TW" dirty="0"/>
          </a:p>
          <a:p>
            <a:pPr marL="857250" lvl="1" indent="-457200">
              <a:lnSpc>
                <a:spcPct val="110000"/>
              </a:lnSpc>
              <a:spcBef>
                <a:spcPts val="0"/>
              </a:spcBef>
              <a:spcAft>
                <a:spcPts val="0"/>
              </a:spcAft>
              <a:buAutoNum type="alphaLcPeriod" startAt="3"/>
            </a:pPr>
            <a:endParaRPr lang="en-US" altLang="zh-TW" dirty="0"/>
          </a:p>
          <a:p>
            <a:pPr marL="857250" lvl="1" indent="-457200">
              <a:lnSpc>
                <a:spcPct val="110000"/>
              </a:lnSpc>
              <a:spcBef>
                <a:spcPts val="0"/>
              </a:spcBef>
              <a:spcAft>
                <a:spcPts val="0"/>
              </a:spcAft>
              <a:buAutoNum type="alphaLcPeriod" startAt="3"/>
            </a:pPr>
            <a:endParaRPr lang="en-US" altLang="zh-TW" dirty="0"/>
          </a:p>
          <a:p>
            <a:pPr marL="857250" lvl="1" indent="-457200">
              <a:lnSpc>
                <a:spcPct val="110000"/>
              </a:lnSpc>
              <a:spcBef>
                <a:spcPts val="0"/>
              </a:spcBef>
              <a:spcAft>
                <a:spcPts val="0"/>
              </a:spcAft>
              <a:buAutoNum type="alphaLcPeriod" startAt="3"/>
            </a:pPr>
            <a:endParaRPr lang="en-US" altLang="zh-TW" dirty="0"/>
          </a:p>
          <a:p>
            <a:pPr marL="857250" lvl="1" indent="-457200">
              <a:lnSpc>
                <a:spcPct val="110000"/>
              </a:lnSpc>
              <a:spcBef>
                <a:spcPts val="0"/>
              </a:spcBef>
              <a:spcAft>
                <a:spcPts val="0"/>
              </a:spcAft>
              <a:buAutoNum type="alphaLcPeriod" startAt="3"/>
            </a:pPr>
            <a:r>
              <a:rPr lang="en-US" altLang="zh-TW" dirty="0"/>
              <a:t>During the year of 2017, Mayday Corporation provided services costing €3,200 and it was paid on credit.</a:t>
            </a:r>
          </a:p>
          <a:p>
            <a:pPr marL="857250" lvl="1" indent="-457200">
              <a:lnSpc>
                <a:spcPct val="110000"/>
              </a:lnSpc>
              <a:spcBef>
                <a:spcPts val="0"/>
              </a:spcBef>
              <a:spcAft>
                <a:spcPts val="0"/>
              </a:spcAft>
              <a:buAutoNum type="alphaLcPeriod" startAt="3"/>
            </a:pPr>
            <a:endParaRPr lang="en-US" altLang="zh-TW" dirty="0"/>
          </a:p>
          <a:p>
            <a:pPr marL="857250" lvl="1" indent="-457200">
              <a:buAutoNum type="alphaLcPeriod"/>
            </a:pPr>
            <a:endParaRPr lang="en-US" altLang="zh-TW" dirty="0"/>
          </a:p>
          <a:p>
            <a:pPr marL="857250" lvl="1" indent="-457200">
              <a:buAutoNum type="alphaLcPeriod"/>
            </a:pPr>
            <a:endParaRPr lang="en-US" altLang="zh-TW" dirty="0"/>
          </a:p>
        </p:txBody>
      </p:sp>
      <p:sp>
        <p:nvSpPr>
          <p:cNvPr id="7" name="投影片編號版面配置區 6"/>
          <p:cNvSpPr>
            <a:spLocks noGrp="1"/>
          </p:cNvSpPr>
          <p:nvPr>
            <p:ph type="sldNum" sz="quarter" idx="12"/>
          </p:nvPr>
        </p:nvSpPr>
        <p:spPr/>
        <p:txBody>
          <a:bodyPr/>
          <a:lstStyle/>
          <a:p>
            <a:fld id="{DA11386E-2E42-49D8-8C02-8CA978E96E05}" type="slidenum">
              <a:rPr lang="zh-TW" altLang="en-US" smtClean="0"/>
              <a:t>71</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Illustration of the First Three Steps in the Accounting Cycle</a:t>
            </a:r>
            <a:endParaRPr lang="zh-TW"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2020354294"/>
              </p:ext>
            </p:extLst>
          </p:nvPr>
        </p:nvGraphicFramePr>
        <p:xfrm>
          <a:off x="1248774" y="2480263"/>
          <a:ext cx="6624738" cy="1338204"/>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3811714">
                  <a:extLst>
                    <a:ext uri="{9D8B030D-6E8A-4147-A177-3AD203B41FA5}">
                      <a16:colId xmlns:a16="http://schemas.microsoft.com/office/drawing/2014/main" val="20001"/>
                    </a:ext>
                  </a:extLst>
                </a:gridCol>
                <a:gridCol w="722436">
                  <a:extLst>
                    <a:ext uri="{9D8B030D-6E8A-4147-A177-3AD203B41FA5}">
                      <a16:colId xmlns:a16="http://schemas.microsoft.com/office/drawing/2014/main" val="20002"/>
                    </a:ext>
                  </a:extLst>
                </a:gridCol>
                <a:gridCol w="722436">
                  <a:extLst>
                    <a:ext uri="{9D8B030D-6E8A-4147-A177-3AD203B41FA5}">
                      <a16:colId xmlns:a16="http://schemas.microsoft.com/office/drawing/2014/main" val="20003"/>
                    </a:ext>
                  </a:extLst>
                </a:gridCol>
              </a:tblGrid>
              <a:tr h="483219">
                <a:tc>
                  <a:txBody>
                    <a:bodyPr/>
                    <a:lstStyle/>
                    <a:p>
                      <a:pPr algn="ctr"/>
                      <a:r>
                        <a:rPr lang="en-US" altLang="zh-TW" sz="1200" dirty="0">
                          <a:solidFill>
                            <a:schemeClr val="tx1"/>
                          </a:solidFill>
                          <a:latin typeface="Arial" panose="020B0604020202020204" pitchFamily="34" charset="0"/>
                          <a:cs typeface="Arial" panose="020B0604020202020204" pitchFamily="34" charset="0"/>
                        </a:rPr>
                        <a:t>Business</a:t>
                      </a:r>
                    </a:p>
                    <a:p>
                      <a:pPr algn="ctr"/>
                      <a:r>
                        <a:rPr lang="en-US" altLang="zh-TW" sz="1200" dirty="0">
                          <a:solidFill>
                            <a:schemeClr val="tx1"/>
                          </a:solidFill>
                          <a:latin typeface="Arial" panose="020B0604020202020204" pitchFamily="34" charset="0"/>
                          <a:cs typeface="Arial" panose="020B0604020202020204" pitchFamily="34" charset="0"/>
                        </a:rPr>
                        <a:t>Transaction</a:t>
                      </a:r>
                      <a:endParaRPr lang="zh-TW" alt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Journal Entries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Debits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Credits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90734">
                <a:tc rowSpan="2">
                  <a:txBody>
                    <a:bodyPr/>
                    <a:lstStyle/>
                    <a:p>
                      <a:pPr eaLnBrk="0" hangingPunct="0"/>
                      <a:r>
                        <a:rPr kumimoji="0" lang="en-US" altLang="zh-TW" sz="1200" dirty="0">
                          <a:solidFill>
                            <a:srgbClr val="000000"/>
                          </a:solidFill>
                          <a:latin typeface="Arial" panose="020B0604020202020204" pitchFamily="34" charset="0"/>
                          <a:cs typeface="Arial" panose="020B0604020202020204" pitchFamily="34" charset="0"/>
                        </a:rPr>
                        <a:t>Purchased land</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0" lang="en-US" altLang="zh-TW" sz="1200" dirty="0">
                          <a:solidFill>
                            <a:srgbClr val="000000"/>
                          </a:solidFill>
                          <a:latin typeface="Arial" panose="020B0604020202020204" pitchFamily="34" charset="0"/>
                          <a:cs typeface="Arial" panose="020B0604020202020204" pitchFamily="34" charset="0"/>
                        </a:rPr>
                        <a:t>Land</a:t>
                      </a: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r>
                        <a:rPr lang="en-US" altLang="zh-TW" sz="1200" dirty="0">
                          <a:latin typeface="Arial" panose="020B0604020202020204" pitchFamily="34" charset="0"/>
                          <a:cs typeface="Arial" panose="020B0604020202020204" pitchFamily="34" charset="0"/>
                        </a:rPr>
                        <a:t>25,000</a:t>
                      </a: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289931">
                <a:tc vMerge="1">
                  <a:txBody>
                    <a:bodyPr/>
                    <a:lstStyle/>
                    <a:p>
                      <a:endParaRPr lang="zh-TW" altLang="en-US" sz="1200" dirty="0">
                        <a:latin typeface="Arial" panose="020B0604020202020204" pitchFamily="34" charset="0"/>
                        <a:cs typeface="Arial" panose="020B0604020202020204" pitchFamily="34" charset="0"/>
                      </a:endParaRPr>
                    </a:p>
                  </a:txBody>
                  <a:tcPr>
                    <a:solidFill>
                      <a:srgbClr val="F0F5D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200" dirty="0">
                          <a:solidFill>
                            <a:srgbClr val="000000"/>
                          </a:solidFill>
                          <a:latin typeface="Arial" panose="020B0604020202020204" pitchFamily="34" charset="0"/>
                          <a:cs typeface="Arial" panose="020B0604020202020204" pitchFamily="34" charset="0"/>
                        </a:rPr>
                        <a:t>    Cash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r>
                        <a:rPr lang="en-US" altLang="zh-TW" sz="1200" dirty="0">
                          <a:latin typeface="Arial" panose="020B0604020202020204" pitchFamily="34" charset="0"/>
                          <a:cs typeface="Arial" panose="020B0604020202020204" pitchFamily="34" charset="0"/>
                        </a:rPr>
                        <a:t>25,000</a:t>
                      </a: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232260">
                <a:tc>
                  <a:txBody>
                    <a:bodyPr/>
                    <a:lstStyle/>
                    <a:p>
                      <a:endParaRPr lang="zh-TW"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eaLnBrk="0" hangingPunct="0"/>
                      <a:r>
                        <a:rPr kumimoji="0" lang="en-US" altLang="zh-TW" sz="1200" i="1" dirty="0">
                          <a:solidFill>
                            <a:srgbClr val="000000"/>
                          </a:solidFill>
                          <a:latin typeface="Arial" panose="020B0604020202020204" pitchFamily="34" charset="0"/>
                          <a:cs typeface="Arial" panose="020B0604020202020204" pitchFamily="34" charset="0"/>
                        </a:rPr>
                        <a:t>        Purchased land for cash.</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bl>
          </a:graphicData>
        </a:graphic>
      </p:graphicFrame>
      <p:sp>
        <p:nvSpPr>
          <p:cNvPr id="14" name="矩形 13"/>
          <p:cNvSpPr/>
          <p:nvPr/>
        </p:nvSpPr>
        <p:spPr>
          <a:xfrm>
            <a:off x="2706742" y="3021517"/>
            <a:ext cx="367240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2706742" y="3290815"/>
            <a:ext cx="367240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488622" y="3021517"/>
            <a:ext cx="576064"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7204646" y="3305106"/>
            <a:ext cx="576064"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8454679"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graphicFrame>
        <p:nvGraphicFramePr>
          <p:cNvPr id="19" name="表格 18"/>
          <p:cNvGraphicFramePr>
            <a:graphicFrameLocks noGrp="1"/>
          </p:cNvGraphicFramePr>
          <p:nvPr>
            <p:extLst>
              <p:ext uri="{D42A27DB-BD31-4B8C-83A1-F6EECF244321}">
                <p14:modId xmlns:p14="http://schemas.microsoft.com/office/powerpoint/2010/main" val="3812717797"/>
              </p:ext>
            </p:extLst>
          </p:nvPr>
        </p:nvGraphicFramePr>
        <p:xfrm>
          <a:off x="1248774" y="4838759"/>
          <a:ext cx="6624738" cy="1338204"/>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3811714">
                  <a:extLst>
                    <a:ext uri="{9D8B030D-6E8A-4147-A177-3AD203B41FA5}">
                      <a16:colId xmlns:a16="http://schemas.microsoft.com/office/drawing/2014/main" val="20001"/>
                    </a:ext>
                  </a:extLst>
                </a:gridCol>
                <a:gridCol w="722436">
                  <a:extLst>
                    <a:ext uri="{9D8B030D-6E8A-4147-A177-3AD203B41FA5}">
                      <a16:colId xmlns:a16="http://schemas.microsoft.com/office/drawing/2014/main" val="20002"/>
                    </a:ext>
                  </a:extLst>
                </a:gridCol>
                <a:gridCol w="722436">
                  <a:extLst>
                    <a:ext uri="{9D8B030D-6E8A-4147-A177-3AD203B41FA5}">
                      <a16:colId xmlns:a16="http://schemas.microsoft.com/office/drawing/2014/main" val="20003"/>
                    </a:ext>
                  </a:extLst>
                </a:gridCol>
              </a:tblGrid>
              <a:tr h="483219">
                <a:tc>
                  <a:txBody>
                    <a:bodyPr/>
                    <a:lstStyle/>
                    <a:p>
                      <a:pPr algn="ctr"/>
                      <a:r>
                        <a:rPr lang="en-US" altLang="zh-TW" sz="1200" dirty="0">
                          <a:solidFill>
                            <a:schemeClr val="tx1"/>
                          </a:solidFill>
                          <a:latin typeface="Arial" panose="020B0604020202020204" pitchFamily="34" charset="0"/>
                          <a:cs typeface="Arial" panose="020B0604020202020204" pitchFamily="34" charset="0"/>
                        </a:rPr>
                        <a:t>Business</a:t>
                      </a:r>
                    </a:p>
                    <a:p>
                      <a:pPr algn="ctr"/>
                      <a:r>
                        <a:rPr lang="en-US" altLang="zh-TW" sz="1200" dirty="0">
                          <a:solidFill>
                            <a:schemeClr val="tx1"/>
                          </a:solidFill>
                          <a:latin typeface="Arial" panose="020B0604020202020204" pitchFamily="34" charset="0"/>
                          <a:cs typeface="Arial" panose="020B0604020202020204" pitchFamily="34" charset="0"/>
                        </a:rPr>
                        <a:t>Transaction</a:t>
                      </a:r>
                      <a:endParaRPr lang="zh-TW" alt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Journal Entries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Debits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Credits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90734">
                <a:tc rowSpan="2">
                  <a:txBody>
                    <a:bodyPr/>
                    <a:lstStyle/>
                    <a:p>
                      <a:pPr eaLnBrk="0" hangingPunct="0"/>
                      <a:r>
                        <a:rPr kumimoji="0" lang="en-US" altLang="zh-TW" sz="1200" dirty="0">
                          <a:solidFill>
                            <a:srgbClr val="000000"/>
                          </a:solidFill>
                          <a:latin typeface="Arial" panose="020B0604020202020204" pitchFamily="34" charset="0"/>
                          <a:cs typeface="Arial" panose="020B0604020202020204" pitchFamily="34" charset="0"/>
                        </a:rPr>
                        <a:t>Provided services</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0" lang="en-US" altLang="zh-TW" sz="1200" dirty="0">
                          <a:solidFill>
                            <a:srgbClr val="000000"/>
                          </a:solidFill>
                          <a:latin typeface="Arial" panose="020B0604020202020204" pitchFamily="34" charset="0"/>
                          <a:cs typeface="Arial" panose="020B0604020202020204" pitchFamily="34" charset="0"/>
                        </a:rPr>
                        <a:t>Accounts Receivable</a:t>
                      </a: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r>
                        <a:rPr lang="en-US" altLang="zh-TW" sz="1200" dirty="0">
                          <a:latin typeface="Arial" panose="020B0604020202020204" pitchFamily="34" charset="0"/>
                          <a:cs typeface="Arial" panose="020B0604020202020204" pitchFamily="34" charset="0"/>
                        </a:rPr>
                        <a:t>3,200</a:t>
                      </a: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289931">
                <a:tc vMerge="1">
                  <a:txBody>
                    <a:bodyPr/>
                    <a:lstStyle/>
                    <a:p>
                      <a:endParaRPr lang="zh-TW" altLang="en-US" sz="1200" dirty="0">
                        <a:latin typeface="Arial" panose="020B0604020202020204" pitchFamily="34" charset="0"/>
                        <a:cs typeface="Arial" panose="020B0604020202020204" pitchFamily="34" charset="0"/>
                      </a:endParaRPr>
                    </a:p>
                  </a:txBody>
                  <a:tcPr>
                    <a:solidFill>
                      <a:srgbClr val="F0F5D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200" dirty="0">
                          <a:solidFill>
                            <a:srgbClr val="000000"/>
                          </a:solidFill>
                          <a:latin typeface="Arial" panose="020B0604020202020204" pitchFamily="34" charset="0"/>
                          <a:cs typeface="Arial" panose="020B0604020202020204" pitchFamily="34" charset="0"/>
                        </a:rPr>
                        <a:t>    Services Revenue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r>
                        <a:rPr lang="en-US" altLang="zh-TW" sz="1200" dirty="0">
                          <a:latin typeface="Arial" panose="020B0604020202020204" pitchFamily="34" charset="0"/>
                          <a:cs typeface="Arial" panose="020B0604020202020204" pitchFamily="34" charset="0"/>
                        </a:rPr>
                        <a:t>3,200</a:t>
                      </a: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232260">
                <a:tc>
                  <a:txBody>
                    <a:bodyPr/>
                    <a:lstStyle/>
                    <a:p>
                      <a:endParaRPr lang="zh-TW"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eaLnBrk="0" hangingPunct="0"/>
                      <a:r>
                        <a:rPr kumimoji="0" lang="en-US" altLang="zh-TW" sz="1200" i="1" dirty="0">
                          <a:solidFill>
                            <a:srgbClr val="000000"/>
                          </a:solidFill>
                          <a:latin typeface="Arial" panose="020B0604020202020204" pitchFamily="34" charset="0"/>
                          <a:cs typeface="Arial" panose="020B0604020202020204" pitchFamily="34" charset="0"/>
                        </a:rPr>
                        <a:t>        Provided</a:t>
                      </a:r>
                      <a:r>
                        <a:rPr kumimoji="0" lang="en-US" altLang="zh-TW" sz="1200" i="1" baseline="0" dirty="0">
                          <a:solidFill>
                            <a:srgbClr val="000000"/>
                          </a:solidFill>
                          <a:latin typeface="Arial" panose="020B0604020202020204" pitchFamily="34" charset="0"/>
                          <a:cs typeface="Arial" panose="020B0604020202020204" pitchFamily="34" charset="0"/>
                        </a:rPr>
                        <a:t> services for </a:t>
                      </a:r>
                      <a:r>
                        <a:rPr kumimoji="0" lang="en-US" altLang="zh-TW" sz="1200" i="1" dirty="0">
                          <a:solidFill>
                            <a:srgbClr val="000000"/>
                          </a:solidFill>
                          <a:latin typeface="Arial" panose="020B0604020202020204" pitchFamily="34" charset="0"/>
                          <a:cs typeface="Arial" panose="020B0604020202020204" pitchFamily="34" charset="0"/>
                        </a:rPr>
                        <a:t>€3,200 on account.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bl>
          </a:graphicData>
        </a:graphic>
      </p:graphicFrame>
      <p:sp>
        <p:nvSpPr>
          <p:cNvPr id="20" name="矩形 19"/>
          <p:cNvSpPr/>
          <p:nvPr/>
        </p:nvSpPr>
        <p:spPr>
          <a:xfrm>
            <a:off x="2706742" y="5377979"/>
            <a:ext cx="367240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2706742" y="5647277"/>
            <a:ext cx="367240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6488622" y="5377979"/>
            <a:ext cx="576064"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7204646" y="5661568"/>
            <a:ext cx="576064"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747582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1" nodeType="clickEffect">
                                  <p:stCondLst>
                                    <p:cond delay="0"/>
                                  </p:stCondLst>
                                  <p:childTnLst>
                                    <p:anim calcmode="lin" valueType="num">
                                      <p:cBhvr additive="base">
                                        <p:cTn id="22" dur="500"/>
                                        <p:tgtEl>
                                          <p:spTgt spid="14"/>
                                        </p:tgtEl>
                                        <p:attrNameLst>
                                          <p:attrName>ppt_x</p:attrName>
                                        </p:attrNameLst>
                                      </p:cBhvr>
                                      <p:tavLst>
                                        <p:tav tm="0">
                                          <p:val>
                                            <p:strVal val="ppt_x"/>
                                          </p:val>
                                        </p:tav>
                                        <p:tav tm="100000">
                                          <p:val>
                                            <p:strVal val="ppt_x"/>
                                          </p:val>
                                        </p:tav>
                                      </p:tavLst>
                                    </p:anim>
                                    <p:anim calcmode="lin" valueType="num">
                                      <p:cBhvr additive="base">
                                        <p:cTn id="23" dur="500"/>
                                        <p:tgtEl>
                                          <p:spTgt spid="14"/>
                                        </p:tgtEl>
                                        <p:attrNameLst>
                                          <p:attrName>ppt_y</p:attrName>
                                        </p:attrNameLst>
                                      </p:cBhvr>
                                      <p:tavLst>
                                        <p:tav tm="0">
                                          <p:val>
                                            <p:strVal val="ppt_y"/>
                                          </p:val>
                                        </p:tav>
                                        <p:tav tm="100000">
                                          <p:val>
                                            <p:strVal val="1+ppt_h/2"/>
                                          </p:val>
                                        </p:tav>
                                      </p:tavLst>
                                    </p:anim>
                                    <p:set>
                                      <p:cBhvr>
                                        <p:cTn id="24" dur="1" fill="hold">
                                          <p:stCondLst>
                                            <p:cond delay="499"/>
                                          </p:stCondLst>
                                        </p:cTn>
                                        <p:tgtEl>
                                          <p:spTgt spid="14"/>
                                        </p:tgtEl>
                                        <p:attrNameLst>
                                          <p:attrName>style.visibility</p:attrName>
                                        </p:attrNameLst>
                                      </p:cBhvr>
                                      <p:to>
                                        <p:strVal val="hidden"/>
                                      </p:to>
                                    </p:set>
                                  </p:childTnLst>
                                </p:cTn>
                              </p:par>
                              <p:par>
                                <p:cTn id="25" presetID="2" presetClass="exit" presetSubtype="4" fill="hold" grpId="1" nodeType="withEffect">
                                  <p:stCondLst>
                                    <p:cond delay="0"/>
                                  </p:stCondLst>
                                  <p:childTnLst>
                                    <p:anim calcmode="lin" valueType="num">
                                      <p:cBhvr additive="base">
                                        <p:cTn id="26" dur="500"/>
                                        <p:tgtEl>
                                          <p:spTgt spid="16"/>
                                        </p:tgtEl>
                                        <p:attrNameLst>
                                          <p:attrName>ppt_x</p:attrName>
                                        </p:attrNameLst>
                                      </p:cBhvr>
                                      <p:tavLst>
                                        <p:tav tm="0">
                                          <p:val>
                                            <p:strVal val="ppt_x"/>
                                          </p:val>
                                        </p:tav>
                                        <p:tav tm="100000">
                                          <p:val>
                                            <p:strVal val="ppt_x"/>
                                          </p:val>
                                        </p:tav>
                                      </p:tavLst>
                                    </p:anim>
                                    <p:anim calcmode="lin" valueType="num">
                                      <p:cBhvr additive="base">
                                        <p:cTn id="27" dur="500"/>
                                        <p:tgtEl>
                                          <p:spTgt spid="16"/>
                                        </p:tgtEl>
                                        <p:attrNameLst>
                                          <p:attrName>ppt_y</p:attrName>
                                        </p:attrNameLst>
                                      </p:cBhvr>
                                      <p:tavLst>
                                        <p:tav tm="0">
                                          <p:val>
                                            <p:strVal val="ppt_y"/>
                                          </p:val>
                                        </p:tav>
                                        <p:tav tm="100000">
                                          <p:val>
                                            <p:strVal val="1+ppt_h/2"/>
                                          </p:val>
                                        </p:tav>
                                      </p:tavLst>
                                    </p:anim>
                                    <p:set>
                                      <p:cBhvr>
                                        <p:cTn id="28" dur="1" fill="hold">
                                          <p:stCondLst>
                                            <p:cond delay="499"/>
                                          </p:stCondLst>
                                        </p:cTn>
                                        <p:tgtEl>
                                          <p:spTgt spid="1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15"/>
                                        </p:tgtEl>
                                        <p:attrNameLst>
                                          <p:attrName>ppt_x</p:attrName>
                                        </p:attrNameLst>
                                      </p:cBhvr>
                                      <p:tavLst>
                                        <p:tav tm="0">
                                          <p:val>
                                            <p:strVal val="ppt_x"/>
                                          </p:val>
                                        </p:tav>
                                        <p:tav tm="100000">
                                          <p:val>
                                            <p:strVal val="ppt_x"/>
                                          </p:val>
                                        </p:tav>
                                      </p:tavLst>
                                    </p:anim>
                                    <p:anim calcmode="lin" valueType="num">
                                      <p:cBhvr additive="base">
                                        <p:cTn id="33" dur="500"/>
                                        <p:tgtEl>
                                          <p:spTgt spid="15"/>
                                        </p:tgtEl>
                                        <p:attrNameLst>
                                          <p:attrName>ppt_y</p:attrName>
                                        </p:attrNameLst>
                                      </p:cBhvr>
                                      <p:tavLst>
                                        <p:tav tm="0">
                                          <p:val>
                                            <p:strVal val="ppt_y"/>
                                          </p:val>
                                        </p:tav>
                                        <p:tav tm="100000">
                                          <p:val>
                                            <p:strVal val="1+ppt_h/2"/>
                                          </p:val>
                                        </p:tav>
                                      </p:tavLst>
                                    </p:anim>
                                    <p:set>
                                      <p:cBhvr>
                                        <p:cTn id="34" dur="1" fill="hold">
                                          <p:stCondLst>
                                            <p:cond delay="499"/>
                                          </p:stCondLst>
                                        </p:cTn>
                                        <p:tgtEl>
                                          <p:spTgt spid="15"/>
                                        </p:tgtEl>
                                        <p:attrNameLst>
                                          <p:attrName>style.visibility</p:attrName>
                                        </p:attrNameLst>
                                      </p:cBhvr>
                                      <p:to>
                                        <p:strVal val="hidden"/>
                                      </p:to>
                                    </p:set>
                                  </p:childTnLst>
                                </p:cTn>
                              </p:par>
                              <p:par>
                                <p:cTn id="35" presetID="2" presetClass="exit" presetSubtype="4" fill="hold" grpId="1" nodeType="withEffect">
                                  <p:stCondLst>
                                    <p:cond delay="0"/>
                                  </p:stCondLst>
                                  <p:childTnLst>
                                    <p:anim calcmode="lin" valueType="num">
                                      <p:cBhvr additive="base">
                                        <p:cTn id="36" dur="500"/>
                                        <p:tgtEl>
                                          <p:spTgt spid="17"/>
                                        </p:tgtEl>
                                        <p:attrNameLst>
                                          <p:attrName>ppt_x</p:attrName>
                                        </p:attrNameLst>
                                      </p:cBhvr>
                                      <p:tavLst>
                                        <p:tav tm="0">
                                          <p:val>
                                            <p:strVal val="ppt_x"/>
                                          </p:val>
                                        </p:tav>
                                        <p:tav tm="100000">
                                          <p:val>
                                            <p:strVal val="ppt_x"/>
                                          </p:val>
                                        </p:tav>
                                      </p:tavLst>
                                    </p:anim>
                                    <p:anim calcmode="lin" valueType="num">
                                      <p:cBhvr additive="base">
                                        <p:cTn id="37" dur="500"/>
                                        <p:tgtEl>
                                          <p:spTgt spid="17"/>
                                        </p:tgtEl>
                                        <p:attrNameLst>
                                          <p:attrName>ppt_y</p:attrName>
                                        </p:attrNameLst>
                                      </p:cBhvr>
                                      <p:tavLst>
                                        <p:tav tm="0">
                                          <p:val>
                                            <p:strVal val="ppt_y"/>
                                          </p:val>
                                        </p:tav>
                                        <p:tav tm="100000">
                                          <p:val>
                                            <p:strVal val="1+ppt_h/2"/>
                                          </p:val>
                                        </p:tav>
                                      </p:tavLst>
                                    </p:anim>
                                    <p:set>
                                      <p:cBhvr>
                                        <p:cTn id="38" dur="1" fill="hold">
                                          <p:stCondLst>
                                            <p:cond delay="499"/>
                                          </p:stCondLst>
                                        </p:cTn>
                                        <p:tgtEl>
                                          <p:spTgt spid="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grpId="1" nodeType="clickEffect">
                                  <p:stCondLst>
                                    <p:cond delay="0"/>
                                  </p:stCondLst>
                                  <p:childTnLst>
                                    <p:anim calcmode="lin" valueType="num">
                                      <p:cBhvr additive="base">
                                        <p:cTn id="58" dur="500"/>
                                        <p:tgtEl>
                                          <p:spTgt spid="20"/>
                                        </p:tgtEl>
                                        <p:attrNameLst>
                                          <p:attrName>ppt_x</p:attrName>
                                        </p:attrNameLst>
                                      </p:cBhvr>
                                      <p:tavLst>
                                        <p:tav tm="0">
                                          <p:val>
                                            <p:strVal val="ppt_x"/>
                                          </p:val>
                                        </p:tav>
                                        <p:tav tm="100000">
                                          <p:val>
                                            <p:strVal val="ppt_x"/>
                                          </p:val>
                                        </p:tav>
                                      </p:tavLst>
                                    </p:anim>
                                    <p:anim calcmode="lin" valueType="num">
                                      <p:cBhvr additive="base">
                                        <p:cTn id="59" dur="500"/>
                                        <p:tgtEl>
                                          <p:spTgt spid="20"/>
                                        </p:tgtEl>
                                        <p:attrNameLst>
                                          <p:attrName>ppt_y</p:attrName>
                                        </p:attrNameLst>
                                      </p:cBhvr>
                                      <p:tavLst>
                                        <p:tav tm="0">
                                          <p:val>
                                            <p:strVal val="ppt_y"/>
                                          </p:val>
                                        </p:tav>
                                        <p:tav tm="100000">
                                          <p:val>
                                            <p:strVal val="1+ppt_h/2"/>
                                          </p:val>
                                        </p:tav>
                                      </p:tavLst>
                                    </p:anim>
                                    <p:set>
                                      <p:cBhvr>
                                        <p:cTn id="60" dur="1" fill="hold">
                                          <p:stCondLst>
                                            <p:cond delay="499"/>
                                          </p:stCondLst>
                                        </p:cTn>
                                        <p:tgtEl>
                                          <p:spTgt spid="20"/>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500"/>
                                        <p:tgtEl>
                                          <p:spTgt spid="22"/>
                                        </p:tgtEl>
                                        <p:attrNameLst>
                                          <p:attrName>ppt_x</p:attrName>
                                        </p:attrNameLst>
                                      </p:cBhvr>
                                      <p:tavLst>
                                        <p:tav tm="0">
                                          <p:val>
                                            <p:strVal val="ppt_x"/>
                                          </p:val>
                                        </p:tav>
                                        <p:tav tm="100000">
                                          <p:val>
                                            <p:strVal val="ppt_x"/>
                                          </p:val>
                                        </p:tav>
                                      </p:tavLst>
                                    </p:anim>
                                    <p:anim calcmode="lin" valueType="num">
                                      <p:cBhvr additive="base">
                                        <p:cTn id="63" dur="500"/>
                                        <p:tgtEl>
                                          <p:spTgt spid="22"/>
                                        </p:tgtEl>
                                        <p:attrNameLst>
                                          <p:attrName>ppt_y</p:attrName>
                                        </p:attrNameLst>
                                      </p:cBhvr>
                                      <p:tavLst>
                                        <p:tav tm="0">
                                          <p:val>
                                            <p:strVal val="ppt_y"/>
                                          </p:val>
                                        </p:tav>
                                        <p:tav tm="100000">
                                          <p:val>
                                            <p:strVal val="1+ppt_h/2"/>
                                          </p:val>
                                        </p:tav>
                                      </p:tavLst>
                                    </p:anim>
                                    <p:set>
                                      <p:cBhvr>
                                        <p:cTn id="64" dur="1" fill="hold">
                                          <p:stCondLst>
                                            <p:cond delay="499"/>
                                          </p:stCondLst>
                                        </p:cTn>
                                        <p:tgtEl>
                                          <p:spTgt spid="2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grpId="1" nodeType="clickEffect">
                                  <p:stCondLst>
                                    <p:cond delay="0"/>
                                  </p:stCondLst>
                                  <p:childTnLst>
                                    <p:anim calcmode="lin" valueType="num">
                                      <p:cBhvr additive="base">
                                        <p:cTn id="68" dur="500"/>
                                        <p:tgtEl>
                                          <p:spTgt spid="21"/>
                                        </p:tgtEl>
                                        <p:attrNameLst>
                                          <p:attrName>ppt_x</p:attrName>
                                        </p:attrNameLst>
                                      </p:cBhvr>
                                      <p:tavLst>
                                        <p:tav tm="0">
                                          <p:val>
                                            <p:strVal val="ppt_x"/>
                                          </p:val>
                                        </p:tav>
                                        <p:tav tm="100000">
                                          <p:val>
                                            <p:strVal val="ppt_x"/>
                                          </p:val>
                                        </p:tav>
                                      </p:tavLst>
                                    </p:anim>
                                    <p:anim calcmode="lin" valueType="num">
                                      <p:cBhvr additive="base">
                                        <p:cTn id="69" dur="500"/>
                                        <p:tgtEl>
                                          <p:spTgt spid="21"/>
                                        </p:tgtEl>
                                        <p:attrNameLst>
                                          <p:attrName>ppt_y</p:attrName>
                                        </p:attrNameLst>
                                      </p:cBhvr>
                                      <p:tavLst>
                                        <p:tav tm="0">
                                          <p:val>
                                            <p:strVal val="ppt_y"/>
                                          </p:val>
                                        </p:tav>
                                        <p:tav tm="100000">
                                          <p:val>
                                            <p:strVal val="1+ppt_h/2"/>
                                          </p:val>
                                        </p:tav>
                                      </p:tavLst>
                                    </p:anim>
                                    <p:set>
                                      <p:cBhvr>
                                        <p:cTn id="70" dur="1" fill="hold">
                                          <p:stCondLst>
                                            <p:cond delay="499"/>
                                          </p:stCondLst>
                                        </p:cTn>
                                        <p:tgtEl>
                                          <p:spTgt spid="21"/>
                                        </p:tgtEl>
                                        <p:attrNameLst>
                                          <p:attrName>style.visibility</p:attrName>
                                        </p:attrNameLst>
                                      </p:cBhvr>
                                      <p:to>
                                        <p:strVal val="hidden"/>
                                      </p:to>
                                    </p:set>
                                  </p:childTnLst>
                                </p:cTn>
                              </p:par>
                              <p:par>
                                <p:cTn id="71" presetID="2" presetClass="exit" presetSubtype="4" fill="hold" grpId="1" nodeType="withEffect">
                                  <p:stCondLst>
                                    <p:cond delay="0"/>
                                  </p:stCondLst>
                                  <p:childTnLst>
                                    <p:anim calcmode="lin" valueType="num">
                                      <p:cBhvr additive="base">
                                        <p:cTn id="72" dur="500"/>
                                        <p:tgtEl>
                                          <p:spTgt spid="23"/>
                                        </p:tgtEl>
                                        <p:attrNameLst>
                                          <p:attrName>ppt_x</p:attrName>
                                        </p:attrNameLst>
                                      </p:cBhvr>
                                      <p:tavLst>
                                        <p:tav tm="0">
                                          <p:val>
                                            <p:strVal val="ppt_x"/>
                                          </p:val>
                                        </p:tav>
                                        <p:tav tm="100000">
                                          <p:val>
                                            <p:strVal val="ppt_x"/>
                                          </p:val>
                                        </p:tav>
                                      </p:tavLst>
                                    </p:anim>
                                    <p:anim calcmode="lin" valueType="num">
                                      <p:cBhvr additive="base">
                                        <p:cTn id="73" dur="500"/>
                                        <p:tgtEl>
                                          <p:spTgt spid="23"/>
                                        </p:tgtEl>
                                        <p:attrNameLst>
                                          <p:attrName>ppt_y</p:attrName>
                                        </p:attrNameLst>
                                      </p:cBhvr>
                                      <p:tavLst>
                                        <p:tav tm="0">
                                          <p:val>
                                            <p:strVal val="ppt_y"/>
                                          </p:val>
                                        </p:tav>
                                        <p:tav tm="100000">
                                          <p:val>
                                            <p:strVal val="1+ppt_h/2"/>
                                          </p:val>
                                        </p:tav>
                                      </p:tavLst>
                                    </p:anim>
                                    <p:set>
                                      <p:cBhvr>
                                        <p:cTn id="74"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20" grpId="0" animBg="1"/>
      <p:bldP spid="20" grpId="1" animBg="1"/>
      <p:bldP spid="21" grpId="0" animBg="1"/>
      <p:bldP spid="21" grpId="1" animBg="1"/>
      <p:bldP spid="22" grpId="0" animBg="1"/>
      <p:bldP spid="22" grpId="1" animBg="1"/>
      <p:bldP spid="23" grpId="0" animBg="1"/>
      <p:bldP spid="23"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Step 2: Recording the Transactions in a Journal.</a:t>
            </a:r>
          </a:p>
          <a:p>
            <a:pPr marL="857250" lvl="1" indent="-457200">
              <a:lnSpc>
                <a:spcPct val="110000"/>
              </a:lnSpc>
              <a:spcBef>
                <a:spcPts val="0"/>
              </a:spcBef>
              <a:spcAft>
                <a:spcPts val="0"/>
              </a:spcAft>
              <a:buFont typeface="+mj-lt"/>
              <a:buAutoNum type="alphaLcPeriod" startAt="5"/>
            </a:pPr>
            <a:r>
              <a:rPr lang="en-US" altLang="zh-TW" dirty="0"/>
              <a:t>The company paid €200 in advertising expenses and €100 in miscellaneous expenses.</a:t>
            </a:r>
          </a:p>
          <a:p>
            <a:pPr marL="857250" lvl="1" indent="-457200">
              <a:spcBef>
                <a:spcPts val="0"/>
              </a:spcBef>
              <a:spcAft>
                <a:spcPts val="0"/>
              </a:spcAft>
              <a:buAutoNum type="alphaLcPeriod" startAt="5"/>
            </a:pPr>
            <a:endParaRPr lang="en-US" altLang="zh-TW" dirty="0"/>
          </a:p>
          <a:p>
            <a:pPr marL="857250" lvl="1" indent="-457200">
              <a:spcBef>
                <a:spcPts val="0"/>
              </a:spcBef>
              <a:spcAft>
                <a:spcPts val="0"/>
              </a:spcAft>
              <a:buAutoNum type="alphaLcPeriod" startAt="5"/>
            </a:pPr>
            <a:endParaRPr lang="en-US" altLang="zh-TW" dirty="0"/>
          </a:p>
          <a:p>
            <a:pPr marL="857250" lvl="1" indent="-457200">
              <a:spcBef>
                <a:spcPts val="0"/>
              </a:spcBef>
              <a:spcAft>
                <a:spcPts val="0"/>
              </a:spcAft>
              <a:buAutoNum type="alphaLcPeriod" startAt="5"/>
            </a:pPr>
            <a:endParaRPr lang="en-US" altLang="zh-TW" dirty="0"/>
          </a:p>
          <a:p>
            <a:pPr marL="857250" lvl="1" indent="-457200">
              <a:lnSpc>
                <a:spcPct val="120000"/>
              </a:lnSpc>
              <a:spcBef>
                <a:spcPts val="0"/>
              </a:spcBef>
              <a:spcAft>
                <a:spcPts val="0"/>
              </a:spcAft>
              <a:buAutoNum type="alphaLcPeriod" startAt="5"/>
            </a:pPr>
            <a:endParaRPr lang="en-US" altLang="zh-TW" dirty="0"/>
          </a:p>
          <a:p>
            <a:pPr marL="857250" lvl="1" indent="-457200">
              <a:lnSpc>
                <a:spcPct val="110000"/>
              </a:lnSpc>
              <a:spcBef>
                <a:spcPts val="0"/>
              </a:spcBef>
              <a:spcAft>
                <a:spcPts val="0"/>
              </a:spcAft>
              <a:buAutoNum type="alphaLcPeriod" startAt="5"/>
            </a:pPr>
            <a:r>
              <a:rPr lang="en-US" altLang="zh-TW" dirty="0"/>
              <a:t>The company collected the full amount of the account receivable in cash.</a:t>
            </a:r>
          </a:p>
          <a:p>
            <a:pPr marL="857250" lvl="1" indent="-457200">
              <a:buAutoNum type="alphaLcPeriod"/>
            </a:pPr>
            <a:endParaRPr lang="en-US" altLang="zh-TW" dirty="0"/>
          </a:p>
          <a:p>
            <a:pPr marL="857250" lvl="1" indent="-457200">
              <a:buAutoNum type="alphaLcPeriod"/>
            </a:pPr>
            <a:endParaRPr lang="en-US" altLang="zh-TW" sz="2400" dirty="0"/>
          </a:p>
        </p:txBody>
      </p:sp>
      <p:sp>
        <p:nvSpPr>
          <p:cNvPr id="7" name="投影片編號版面配置區 6"/>
          <p:cNvSpPr>
            <a:spLocks noGrp="1"/>
          </p:cNvSpPr>
          <p:nvPr>
            <p:ph type="sldNum" sz="quarter" idx="12"/>
          </p:nvPr>
        </p:nvSpPr>
        <p:spPr/>
        <p:txBody>
          <a:bodyPr/>
          <a:lstStyle/>
          <a:p>
            <a:fld id="{DA11386E-2E42-49D8-8C02-8CA978E96E05}" type="slidenum">
              <a:rPr lang="zh-TW" altLang="en-US" smtClean="0"/>
              <a:t>72</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Illustration of the First Three Steps in the Accounting Cycle</a:t>
            </a:r>
            <a:endParaRPr lang="zh-TW" altLang="en-US" dirty="0"/>
          </a:p>
        </p:txBody>
      </p:sp>
      <p:graphicFrame>
        <p:nvGraphicFramePr>
          <p:cNvPr id="190" name="表格 189"/>
          <p:cNvGraphicFramePr>
            <a:graphicFrameLocks noGrp="1"/>
          </p:cNvGraphicFramePr>
          <p:nvPr>
            <p:extLst>
              <p:ext uri="{D42A27DB-BD31-4B8C-83A1-F6EECF244321}">
                <p14:modId xmlns:p14="http://schemas.microsoft.com/office/powerpoint/2010/main" val="1097294024"/>
              </p:ext>
            </p:extLst>
          </p:nvPr>
        </p:nvGraphicFramePr>
        <p:xfrm>
          <a:off x="1320095" y="2705729"/>
          <a:ext cx="6624738" cy="1602919"/>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3811714">
                  <a:extLst>
                    <a:ext uri="{9D8B030D-6E8A-4147-A177-3AD203B41FA5}">
                      <a16:colId xmlns:a16="http://schemas.microsoft.com/office/drawing/2014/main" val="20001"/>
                    </a:ext>
                  </a:extLst>
                </a:gridCol>
                <a:gridCol w="722436">
                  <a:extLst>
                    <a:ext uri="{9D8B030D-6E8A-4147-A177-3AD203B41FA5}">
                      <a16:colId xmlns:a16="http://schemas.microsoft.com/office/drawing/2014/main" val="20002"/>
                    </a:ext>
                  </a:extLst>
                </a:gridCol>
                <a:gridCol w="722436">
                  <a:extLst>
                    <a:ext uri="{9D8B030D-6E8A-4147-A177-3AD203B41FA5}">
                      <a16:colId xmlns:a16="http://schemas.microsoft.com/office/drawing/2014/main" val="20003"/>
                    </a:ext>
                  </a:extLst>
                </a:gridCol>
              </a:tblGrid>
              <a:tr h="257604">
                <a:tc>
                  <a:txBody>
                    <a:bodyPr/>
                    <a:lstStyle/>
                    <a:p>
                      <a:pPr algn="ctr"/>
                      <a:r>
                        <a:rPr lang="en-US" altLang="zh-TW" sz="1200" dirty="0">
                          <a:solidFill>
                            <a:schemeClr val="tx1"/>
                          </a:solidFill>
                          <a:latin typeface="Arial" panose="020B0604020202020204" pitchFamily="34" charset="0"/>
                          <a:cs typeface="Arial" panose="020B0604020202020204" pitchFamily="34" charset="0"/>
                        </a:rPr>
                        <a:t>Business</a:t>
                      </a:r>
                    </a:p>
                    <a:p>
                      <a:pPr algn="ctr"/>
                      <a:r>
                        <a:rPr lang="en-US" altLang="zh-TW" sz="1200" dirty="0">
                          <a:solidFill>
                            <a:schemeClr val="tx1"/>
                          </a:solidFill>
                          <a:latin typeface="Arial" panose="020B0604020202020204" pitchFamily="34" charset="0"/>
                          <a:cs typeface="Arial" panose="020B0604020202020204" pitchFamily="34" charset="0"/>
                        </a:rPr>
                        <a:t>Transaction</a:t>
                      </a:r>
                      <a:endParaRPr lang="zh-TW" alt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Journal Entries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Debits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Credits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90734">
                <a:tc>
                  <a:txBody>
                    <a:bodyPr/>
                    <a:lstStyle/>
                    <a:p>
                      <a:pPr eaLnBrk="0" hangingPunct="0"/>
                      <a:r>
                        <a:rPr kumimoji="0" lang="en-US" altLang="zh-TW" sz="1200" dirty="0">
                          <a:solidFill>
                            <a:srgbClr val="000000"/>
                          </a:solidFill>
                          <a:latin typeface="Arial" panose="020B0604020202020204" pitchFamily="34" charset="0"/>
                          <a:cs typeface="Arial" panose="020B0604020202020204" pitchFamily="34" charset="0"/>
                        </a:rPr>
                        <a:t>Paid expenses </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eaLnBrk="0" hangingPunct="0"/>
                      <a:r>
                        <a:rPr kumimoji="0" lang="en-US" altLang="zh-TW" sz="1200" kern="1200" dirty="0">
                          <a:solidFill>
                            <a:srgbClr val="000000"/>
                          </a:solidFill>
                          <a:latin typeface="Arial" panose="020B0604020202020204" pitchFamily="34" charset="0"/>
                          <a:ea typeface="+mn-ea"/>
                          <a:cs typeface="Arial" panose="020B0604020202020204" pitchFamily="34" charset="0"/>
                        </a:rPr>
                        <a:t>Advertising</a:t>
                      </a:r>
                      <a:r>
                        <a:rPr lang="en-US" altLang="zh-TW" sz="1200" dirty="0"/>
                        <a:t> </a:t>
                      </a:r>
                      <a:r>
                        <a:rPr kumimoji="0" lang="en-US" altLang="zh-TW" sz="1200" dirty="0">
                          <a:solidFill>
                            <a:srgbClr val="000000"/>
                          </a:solidFill>
                          <a:latin typeface="Arial" panose="020B0604020202020204" pitchFamily="34" charset="0"/>
                          <a:cs typeface="Arial" panose="020B0604020202020204" pitchFamily="34" charset="0"/>
                        </a:rPr>
                        <a:t>Expenses</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r>
                        <a:rPr lang="en-US" altLang="zh-TW" sz="1200" dirty="0">
                          <a:latin typeface="Arial" panose="020B0604020202020204" pitchFamily="34" charset="0"/>
                          <a:cs typeface="Arial" panose="020B0604020202020204" pitchFamily="34" charset="0"/>
                        </a:rPr>
                        <a:t>200</a:t>
                      </a: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290734">
                <a:tc>
                  <a:txBody>
                    <a:bodyPr/>
                    <a:lstStyle/>
                    <a:p>
                      <a:endParaRPr lang="zh-TW"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200" dirty="0">
                          <a:solidFill>
                            <a:srgbClr val="000000"/>
                          </a:solidFill>
                          <a:latin typeface="Arial" panose="020B0604020202020204" pitchFamily="34" charset="0"/>
                          <a:cs typeface="Arial" panose="020B0604020202020204" pitchFamily="34" charset="0"/>
                        </a:rPr>
                        <a:t>Miscellaneous Expenses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r>
                        <a:rPr lang="en-US" altLang="zh-TW" sz="1200" dirty="0">
                          <a:latin typeface="Arial" panose="020B0604020202020204" pitchFamily="34" charset="0"/>
                          <a:cs typeface="Arial" panose="020B0604020202020204" pitchFamily="34" charset="0"/>
                        </a:rPr>
                        <a:t>100</a:t>
                      </a: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289931">
                <a:tc>
                  <a:txBody>
                    <a:bodyPr/>
                    <a:lstStyle/>
                    <a:p>
                      <a:endParaRPr lang="zh-TW"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200" dirty="0">
                          <a:solidFill>
                            <a:srgbClr val="000000"/>
                          </a:solidFill>
                          <a:latin typeface="Arial" panose="020B0604020202020204" pitchFamily="34" charset="0"/>
                          <a:cs typeface="Arial" panose="020B0604020202020204" pitchFamily="34" charset="0"/>
                        </a:rPr>
                        <a:t>    Cash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r>
                        <a:rPr lang="en-US" altLang="zh-TW" sz="1200" dirty="0">
                          <a:latin typeface="Arial" panose="020B0604020202020204" pitchFamily="34" charset="0"/>
                          <a:cs typeface="Arial" panose="020B0604020202020204" pitchFamily="34" charset="0"/>
                        </a:rPr>
                        <a:t>300</a:t>
                      </a: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r h="232260">
                <a:tc>
                  <a:txBody>
                    <a:bodyPr/>
                    <a:lstStyle/>
                    <a:p>
                      <a:endParaRPr lang="zh-TW"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eaLnBrk="0" hangingPunct="0"/>
                      <a:r>
                        <a:rPr kumimoji="0" lang="en-US" altLang="zh-TW" sz="1200" i="1" dirty="0">
                          <a:solidFill>
                            <a:srgbClr val="000000"/>
                          </a:solidFill>
                          <a:latin typeface="Arial" panose="020B0604020202020204" pitchFamily="34" charset="0"/>
                          <a:cs typeface="Arial" panose="020B0604020202020204" pitchFamily="34" charset="0"/>
                        </a:rPr>
                        <a:t>        Paid </a:t>
                      </a:r>
                      <a:r>
                        <a:rPr kumimoji="0" lang="en-US" altLang="zh-TW" sz="1200" i="1" kern="1200" dirty="0">
                          <a:solidFill>
                            <a:srgbClr val="000000"/>
                          </a:solidFill>
                          <a:latin typeface="Arial" panose="020B0604020202020204" pitchFamily="34" charset="0"/>
                          <a:ea typeface="+mn-ea"/>
                          <a:cs typeface="Arial" panose="020B0604020202020204" pitchFamily="34" charset="0"/>
                        </a:rPr>
                        <a:t>advertising</a:t>
                      </a:r>
                      <a:r>
                        <a:rPr lang="en-US" altLang="zh-TW" sz="1200" dirty="0"/>
                        <a:t> </a:t>
                      </a:r>
                      <a:r>
                        <a:rPr kumimoji="0" lang="en-US" altLang="zh-TW" sz="1200" i="1" dirty="0">
                          <a:solidFill>
                            <a:srgbClr val="000000"/>
                          </a:solidFill>
                          <a:latin typeface="Arial" panose="020B0604020202020204" pitchFamily="34" charset="0"/>
                          <a:cs typeface="Arial" panose="020B0604020202020204" pitchFamily="34" charset="0"/>
                        </a:rPr>
                        <a:t>and miscellaneous expenses.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
        <p:nvSpPr>
          <p:cNvPr id="4" name="矩形 3"/>
          <p:cNvSpPr/>
          <p:nvPr/>
        </p:nvSpPr>
        <p:spPr>
          <a:xfrm>
            <a:off x="2774089" y="3237022"/>
            <a:ext cx="367240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774089" y="3775316"/>
            <a:ext cx="367240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55969" y="3237022"/>
            <a:ext cx="576064"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562408" y="3527943"/>
            <a:ext cx="576064"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3" name="表格 12"/>
          <p:cNvGraphicFramePr>
            <a:graphicFrameLocks noGrp="1"/>
          </p:cNvGraphicFramePr>
          <p:nvPr>
            <p:extLst>
              <p:ext uri="{D42A27DB-BD31-4B8C-83A1-F6EECF244321}">
                <p14:modId xmlns:p14="http://schemas.microsoft.com/office/powerpoint/2010/main" val="4041870343"/>
              </p:ext>
            </p:extLst>
          </p:nvPr>
        </p:nvGraphicFramePr>
        <p:xfrm>
          <a:off x="1301634" y="5035641"/>
          <a:ext cx="6624738" cy="1338204"/>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3811714">
                  <a:extLst>
                    <a:ext uri="{9D8B030D-6E8A-4147-A177-3AD203B41FA5}">
                      <a16:colId xmlns:a16="http://schemas.microsoft.com/office/drawing/2014/main" val="20001"/>
                    </a:ext>
                  </a:extLst>
                </a:gridCol>
                <a:gridCol w="722436">
                  <a:extLst>
                    <a:ext uri="{9D8B030D-6E8A-4147-A177-3AD203B41FA5}">
                      <a16:colId xmlns:a16="http://schemas.microsoft.com/office/drawing/2014/main" val="20002"/>
                    </a:ext>
                  </a:extLst>
                </a:gridCol>
                <a:gridCol w="722436">
                  <a:extLst>
                    <a:ext uri="{9D8B030D-6E8A-4147-A177-3AD203B41FA5}">
                      <a16:colId xmlns:a16="http://schemas.microsoft.com/office/drawing/2014/main" val="20003"/>
                    </a:ext>
                  </a:extLst>
                </a:gridCol>
              </a:tblGrid>
              <a:tr h="483219">
                <a:tc>
                  <a:txBody>
                    <a:bodyPr/>
                    <a:lstStyle/>
                    <a:p>
                      <a:pPr algn="ctr"/>
                      <a:r>
                        <a:rPr lang="en-US" altLang="zh-TW" sz="1200" dirty="0">
                          <a:solidFill>
                            <a:schemeClr val="tx1"/>
                          </a:solidFill>
                          <a:latin typeface="Arial" panose="020B0604020202020204" pitchFamily="34" charset="0"/>
                          <a:cs typeface="Arial" panose="020B0604020202020204" pitchFamily="34" charset="0"/>
                        </a:rPr>
                        <a:t>Business</a:t>
                      </a:r>
                    </a:p>
                    <a:p>
                      <a:pPr algn="ctr"/>
                      <a:r>
                        <a:rPr lang="en-US" altLang="zh-TW" sz="1200" dirty="0">
                          <a:solidFill>
                            <a:schemeClr val="tx1"/>
                          </a:solidFill>
                          <a:latin typeface="Arial" panose="020B0604020202020204" pitchFamily="34" charset="0"/>
                          <a:cs typeface="Arial" panose="020B0604020202020204" pitchFamily="34" charset="0"/>
                        </a:rPr>
                        <a:t>Transaction</a:t>
                      </a:r>
                      <a:endParaRPr lang="zh-TW" alt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Journal Entries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Debits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zh-TW" sz="1200" dirty="0">
                        <a:solidFill>
                          <a:schemeClr val="tx1"/>
                        </a:solidFill>
                        <a:latin typeface="Arial" panose="020B0604020202020204" pitchFamily="34" charset="0"/>
                        <a:cs typeface="Arial" panose="020B0604020202020204" pitchFamily="34" charset="0"/>
                      </a:endParaRPr>
                    </a:p>
                    <a:p>
                      <a:pPr algn="ctr"/>
                      <a:r>
                        <a:rPr lang="en-US" altLang="zh-TW" sz="1200" dirty="0">
                          <a:solidFill>
                            <a:schemeClr val="tx1"/>
                          </a:solidFill>
                          <a:latin typeface="Arial" panose="020B0604020202020204" pitchFamily="34" charset="0"/>
                          <a:cs typeface="Arial" panose="020B0604020202020204" pitchFamily="34" charset="0"/>
                        </a:rPr>
                        <a:t>Credits</a:t>
                      </a:r>
                      <a:endParaRPr lang="zh-TW" altLang="en-US" sz="1200" dirty="0">
                        <a:solidFill>
                          <a:schemeClr val="tx1"/>
                        </a:solidFill>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90734">
                <a:tc rowSpan="2">
                  <a:txBody>
                    <a:bodyPr/>
                    <a:lstStyle/>
                    <a:p>
                      <a:pPr eaLnBrk="0" hangingPunct="0"/>
                      <a:r>
                        <a:rPr kumimoji="0" lang="en-US" altLang="zh-TW" sz="1200" dirty="0">
                          <a:solidFill>
                            <a:srgbClr val="000000"/>
                          </a:solidFill>
                          <a:latin typeface="Arial" panose="020B0604020202020204" pitchFamily="34" charset="0"/>
                          <a:cs typeface="Arial" panose="020B0604020202020204" pitchFamily="34" charset="0"/>
                        </a:rPr>
                        <a:t>Collected cash </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0" lang="en-US" altLang="zh-TW" sz="1200" dirty="0">
                          <a:solidFill>
                            <a:srgbClr val="000000"/>
                          </a:solidFill>
                          <a:latin typeface="Arial" panose="020B0604020202020204" pitchFamily="34" charset="0"/>
                          <a:cs typeface="Arial" panose="020B0604020202020204" pitchFamily="34" charset="0"/>
                        </a:rPr>
                        <a:t>Cash</a:t>
                      </a: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r>
                        <a:rPr lang="en-US" altLang="zh-TW" sz="1200" dirty="0">
                          <a:latin typeface="Arial" panose="020B0604020202020204" pitchFamily="34" charset="0"/>
                          <a:cs typeface="Arial" panose="020B0604020202020204" pitchFamily="34" charset="0"/>
                        </a:rPr>
                        <a:t>3,200</a:t>
                      </a: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289931">
                <a:tc vMerge="1">
                  <a:txBody>
                    <a:bodyPr/>
                    <a:lstStyle/>
                    <a:p>
                      <a:endParaRPr lang="zh-TW" altLang="en-US" sz="1200" dirty="0">
                        <a:latin typeface="Arial" panose="020B0604020202020204" pitchFamily="34" charset="0"/>
                        <a:cs typeface="Arial" panose="020B0604020202020204" pitchFamily="34" charset="0"/>
                      </a:endParaRPr>
                    </a:p>
                  </a:txBody>
                  <a:tcPr>
                    <a:solidFill>
                      <a:srgbClr val="F0F5D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200" dirty="0">
                          <a:solidFill>
                            <a:srgbClr val="000000"/>
                          </a:solidFill>
                          <a:latin typeface="Arial" panose="020B0604020202020204" pitchFamily="34" charset="0"/>
                          <a:cs typeface="Arial" panose="020B0604020202020204" pitchFamily="34" charset="0"/>
                        </a:rPr>
                        <a:t>    Accounts</a:t>
                      </a:r>
                      <a:r>
                        <a:rPr kumimoji="0" lang="en-US" altLang="zh-TW" sz="1200" baseline="0" dirty="0">
                          <a:solidFill>
                            <a:srgbClr val="000000"/>
                          </a:solidFill>
                          <a:latin typeface="Arial" panose="020B0604020202020204" pitchFamily="34" charset="0"/>
                          <a:cs typeface="Arial" panose="020B0604020202020204" pitchFamily="34" charset="0"/>
                        </a:rPr>
                        <a:t> Receivable</a:t>
                      </a:r>
                      <a:endParaRPr kumimoji="0" lang="en-US" altLang="zh-TW" sz="1200" dirty="0">
                        <a:solidFill>
                          <a:srgbClr val="00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a:r>
                        <a:rPr lang="en-US" altLang="zh-TW" sz="1200" dirty="0">
                          <a:latin typeface="Arial" panose="020B0604020202020204" pitchFamily="34" charset="0"/>
                          <a:cs typeface="Arial" panose="020B0604020202020204" pitchFamily="34" charset="0"/>
                        </a:rPr>
                        <a:t>3,200</a:t>
                      </a: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232260">
                <a:tc>
                  <a:txBody>
                    <a:bodyPr/>
                    <a:lstStyle/>
                    <a:p>
                      <a:endParaRPr lang="zh-TW"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eaLnBrk="0" hangingPunct="0"/>
                      <a:r>
                        <a:rPr kumimoji="0" lang="en-US" altLang="zh-TW" sz="1200" i="1" dirty="0">
                          <a:solidFill>
                            <a:srgbClr val="000000"/>
                          </a:solidFill>
                          <a:latin typeface="Arial" panose="020B0604020202020204" pitchFamily="34" charset="0"/>
                          <a:cs typeface="Arial" panose="020B0604020202020204" pitchFamily="34" charset="0"/>
                        </a:rPr>
                        <a:t>        Collected accounts receivable. </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r"/>
                      <a:endParaRPr lang="zh-TW" altLang="en-US" sz="1200" dirty="0">
                        <a:latin typeface="Arial" panose="020B060402020202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bl>
          </a:graphicData>
        </a:graphic>
      </p:graphicFrame>
      <p:sp>
        <p:nvSpPr>
          <p:cNvPr id="14" name="矩形 13"/>
          <p:cNvSpPr/>
          <p:nvPr/>
        </p:nvSpPr>
        <p:spPr>
          <a:xfrm>
            <a:off x="2774089" y="5565735"/>
            <a:ext cx="367240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2774089" y="5820907"/>
            <a:ext cx="367240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590219" y="5565735"/>
            <a:ext cx="576064"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7275896" y="5825591"/>
            <a:ext cx="576064"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2774089" y="3520144"/>
            <a:ext cx="3672408"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7275896" y="3775316"/>
            <a:ext cx="576064" cy="216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8479560"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11441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4"/>
                                        </p:tgtEl>
                                        <p:attrNameLst>
                                          <p:attrName>ppt_x</p:attrName>
                                        </p:attrNameLst>
                                      </p:cBhvr>
                                      <p:tavLst>
                                        <p:tav tm="0">
                                          <p:val>
                                            <p:strVal val="ppt_x"/>
                                          </p:val>
                                        </p:tav>
                                        <p:tav tm="100000">
                                          <p:val>
                                            <p:strVal val="ppt_x"/>
                                          </p:val>
                                        </p:tav>
                                      </p:tavLst>
                                    </p:anim>
                                    <p:anim calcmode="lin" valueType="num">
                                      <p:cBhvr additive="base">
                                        <p:cTn id="31" dur="500"/>
                                        <p:tgtEl>
                                          <p:spTgt spid="4"/>
                                        </p:tgtEl>
                                        <p:attrNameLst>
                                          <p:attrName>ppt_y</p:attrName>
                                        </p:attrNameLst>
                                      </p:cBhvr>
                                      <p:tavLst>
                                        <p:tav tm="0">
                                          <p:val>
                                            <p:strVal val="ppt_y"/>
                                          </p:val>
                                        </p:tav>
                                        <p:tav tm="100000">
                                          <p:val>
                                            <p:strVal val="1+ppt_h/2"/>
                                          </p:val>
                                        </p:tav>
                                      </p:tavLst>
                                    </p:anim>
                                    <p:set>
                                      <p:cBhvr>
                                        <p:cTn id="32" dur="1" fill="hold">
                                          <p:stCondLst>
                                            <p:cond delay="499"/>
                                          </p:stCondLst>
                                        </p:cTn>
                                        <p:tgtEl>
                                          <p:spTgt spid="4"/>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11"/>
                                        </p:tgtEl>
                                        <p:attrNameLst>
                                          <p:attrName>ppt_x</p:attrName>
                                        </p:attrNameLst>
                                      </p:cBhvr>
                                      <p:tavLst>
                                        <p:tav tm="0">
                                          <p:val>
                                            <p:strVal val="ppt_x"/>
                                          </p:val>
                                        </p:tav>
                                        <p:tav tm="100000">
                                          <p:val>
                                            <p:strVal val="ppt_x"/>
                                          </p:val>
                                        </p:tav>
                                      </p:tavLst>
                                    </p:anim>
                                    <p:anim calcmode="lin" valueType="num">
                                      <p:cBhvr additive="base">
                                        <p:cTn id="35" dur="500"/>
                                        <p:tgtEl>
                                          <p:spTgt spid="11"/>
                                        </p:tgtEl>
                                        <p:attrNameLst>
                                          <p:attrName>ppt_y</p:attrName>
                                        </p:attrNameLst>
                                      </p:cBhvr>
                                      <p:tavLst>
                                        <p:tav tm="0">
                                          <p:val>
                                            <p:strVal val="ppt_y"/>
                                          </p:val>
                                        </p:tav>
                                        <p:tav tm="100000">
                                          <p:val>
                                            <p:strVal val="1+ppt_h/2"/>
                                          </p:val>
                                        </p:tav>
                                      </p:tavLst>
                                    </p:anim>
                                    <p:set>
                                      <p:cBhvr>
                                        <p:cTn id="36" dur="1" fill="hold">
                                          <p:stCondLst>
                                            <p:cond delay="499"/>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18"/>
                                        </p:tgtEl>
                                        <p:attrNameLst>
                                          <p:attrName>ppt_x</p:attrName>
                                        </p:attrNameLst>
                                      </p:cBhvr>
                                      <p:tavLst>
                                        <p:tav tm="0">
                                          <p:val>
                                            <p:strVal val="ppt_x"/>
                                          </p:val>
                                        </p:tav>
                                        <p:tav tm="100000">
                                          <p:val>
                                            <p:strVal val="ppt_x"/>
                                          </p:val>
                                        </p:tav>
                                      </p:tavLst>
                                    </p:anim>
                                    <p:anim calcmode="lin" valueType="num">
                                      <p:cBhvr additive="base">
                                        <p:cTn id="41" dur="500"/>
                                        <p:tgtEl>
                                          <p:spTgt spid="18"/>
                                        </p:tgtEl>
                                        <p:attrNameLst>
                                          <p:attrName>ppt_y</p:attrName>
                                        </p:attrNameLst>
                                      </p:cBhvr>
                                      <p:tavLst>
                                        <p:tav tm="0">
                                          <p:val>
                                            <p:strVal val="ppt_y"/>
                                          </p:val>
                                        </p:tav>
                                        <p:tav tm="100000">
                                          <p:val>
                                            <p:strVal val="1+ppt_h/2"/>
                                          </p:val>
                                        </p:tav>
                                      </p:tavLst>
                                    </p:anim>
                                    <p:set>
                                      <p:cBhvr>
                                        <p:cTn id="42" dur="1" fill="hold">
                                          <p:stCondLst>
                                            <p:cond delay="499"/>
                                          </p:stCondLst>
                                        </p:cTn>
                                        <p:tgtEl>
                                          <p:spTgt spid="18"/>
                                        </p:tgtEl>
                                        <p:attrNameLst>
                                          <p:attrName>style.visibility</p:attrName>
                                        </p:attrNameLst>
                                      </p:cBhvr>
                                      <p:to>
                                        <p:strVal val="hidden"/>
                                      </p:to>
                                    </p:set>
                                  </p:childTnLst>
                                </p:cTn>
                              </p:par>
                              <p:par>
                                <p:cTn id="43" presetID="2" presetClass="exit" presetSubtype="4" fill="hold" grpId="1" nodeType="withEffect">
                                  <p:stCondLst>
                                    <p:cond delay="0"/>
                                  </p:stCondLst>
                                  <p:childTnLst>
                                    <p:anim calcmode="lin" valueType="num">
                                      <p:cBhvr additive="base">
                                        <p:cTn id="44" dur="500"/>
                                        <p:tgtEl>
                                          <p:spTgt spid="12"/>
                                        </p:tgtEl>
                                        <p:attrNameLst>
                                          <p:attrName>ppt_x</p:attrName>
                                        </p:attrNameLst>
                                      </p:cBhvr>
                                      <p:tavLst>
                                        <p:tav tm="0">
                                          <p:val>
                                            <p:strVal val="ppt_x"/>
                                          </p:val>
                                        </p:tav>
                                        <p:tav tm="100000">
                                          <p:val>
                                            <p:strVal val="ppt_x"/>
                                          </p:val>
                                        </p:tav>
                                      </p:tavLst>
                                    </p:anim>
                                    <p:anim calcmode="lin" valueType="num">
                                      <p:cBhvr additive="base">
                                        <p:cTn id="45" dur="500"/>
                                        <p:tgtEl>
                                          <p:spTgt spid="12"/>
                                        </p:tgtEl>
                                        <p:attrNameLst>
                                          <p:attrName>ppt_y</p:attrName>
                                        </p:attrNameLst>
                                      </p:cBhvr>
                                      <p:tavLst>
                                        <p:tav tm="0">
                                          <p:val>
                                            <p:strVal val="ppt_y"/>
                                          </p:val>
                                        </p:tav>
                                        <p:tav tm="100000">
                                          <p:val>
                                            <p:strVal val="1+ppt_h/2"/>
                                          </p:val>
                                        </p:tav>
                                      </p:tavLst>
                                    </p:anim>
                                    <p:set>
                                      <p:cBhvr>
                                        <p:cTn id="46" dur="1" fill="hold">
                                          <p:stCondLst>
                                            <p:cond delay="499"/>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grpId="1" nodeType="clickEffect">
                                  <p:stCondLst>
                                    <p:cond delay="0"/>
                                  </p:stCondLst>
                                  <p:childTnLst>
                                    <p:anim calcmode="lin" valueType="num">
                                      <p:cBhvr additive="base">
                                        <p:cTn id="50" dur="500"/>
                                        <p:tgtEl>
                                          <p:spTgt spid="8"/>
                                        </p:tgtEl>
                                        <p:attrNameLst>
                                          <p:attrName>ppt_x</p:attrName>
                                        </p:attrNameLst>
                                      </p:cBhvr>
                                      <p:tavLst>
                                        <p:tav tm="0">
                                          <p:val>
                                            <p:strVal val="ppt_x"/>
                                          </p:val>
                                        </p:tav>
                                        <p:tav tm="100000">
                                          <p:val>
                                            <p:strVal val="ppt_x"/>
                                          </p:val>
                                        </p:tav>
                                      </p:tavLst>
                                    </p:anim>
                                    <p:anim calcmode="lin" valueType="num">
                                      <p:cBhvr additive="base">
                                        <p:cTn id="51" dur="500"/>
                                        <p:tgtEl>
                                          <p:spTgt spid="8"/>
                                        </p:tgtEl>
                                        <p:attrNameLst>
                                          <p:attrName>ppt_y</p:attrName>
                                        </p:attrNameLst>
                                      </p:cBhvr>
                                      <p:tavLst>
                                        <p:tav tm="0">
                                          <p:val>
                                            <p:strVal val="ppt_y"/>
                                          </p:val>
                                        </p:tav>
                                        <p:tav tm="100000">
                                          <p:val>
                                            <p:strVal val="1+ppt_h/2"/>
                                          </p:val>
                                        </p:tav>
                                      </p:tavLst>
                                    </p:anim>
                                    <p:set>
                                      <p:cBhvr>
                                        <p:cTn id="52" dur="1" fill="hold">
                                          <p:stCondLst>
                                            <p:cond delay="499"/>
                                          </p:stCondLst>
                                        </p:cTn>
                                        <p:tgtEl>
                                          <p:spTgt spid="8"/>
                                        </p:tgtEl>
                                        <p:attrNameLst>
                                          <p:attrName>style.visibility</p:attrName>
                                        </p:attrNameLst>
                                      </p:cBhvr>
                                      <p:to>
                                        <p:strVal val="hidden"/>
                                      </p:to>
                                    </p:set>
                                  </p:childTnLst>
                                </p:cTn>
                              </p:par>
                              <p:par>
                                <p:cTn id="53" presetID="2" presetClass="exit" presetSubtype="4" fill="hold" grpId="1" nodeType="withEffect">
                                  <p:stCondLst>
                                    <p:cond delay="0"/>
                                  </p:stCondLst>
                                  <p:childTnLst>
                                    <p:anim calcmode="lin" valueType="num">
                                      <p:cBhvr additive="base">
                                        <p:cTn id="54" dur="500"/>
                                        <p:tgtEl>
                                          <p:spTgt spid="19"/>
                                        </p:tgtEl>
                                        <p:attrNameLst>
                                          <p:attrName>ppt_x</p:attrName>
                                        </p:attrNameLst>
                                      </p:cBhvr>
                                      <p:tavLst>
                                        <p:tav tm="0">
                                          <p:val>
                                            <p:strVal val="ppt_x"/>
                                          </p:val>
                                        </p:tav>
                                        <p:tav tm="100000">
                                          <p:val>
                                            <p:strVal val="ppt_x"/>
                                          </p:val>
                                        </p:tav>
                                      </p:tavLst>
                                    </p:anim>
                                    <p:anim calcmode="lin" valueType="num">
                                      <p:cBhvr additive="base">
                                        <p:cTn id="55" dur="500"/>
                                        <p:tgtEl>
                                          <p:spTgt spid="19"/>
                                        </p:tgtEl>
                                        <p:attrNameLst>
                                          <p:attrName>ppt_y</p:attrName>
                                        </p:attrNameLst>
                                      </p:cBhvr>
                                      <p:tavLst>
                                        <p:tav tm="0">
                                          <p:val>
                                            <p:strVal val="ppt_y"/>
                                          </p:val>
                                        </p:tav>
                                        <p:tav tm="100000">
                                          <p:val>
                                            <p:strVal val="1+ppt_h/2"/>
                                          </p:val>
                                        </p:tav>
                                      </p:tavLst>
                                    </p:anim>
                                    <p:set>
                                      <p:cBhvr>
                                        <p:cTn id="56" dur="1" fill="hold">
                                          <p:stCondLst>
                                            <p:cond delay="499"/>
                                          </p:stCondLst>
                                        </p:cTn>
                                        <p:tgtEl>
                                          <p:spTgt spid="1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xit" presetSubtype="4" fill="hold" grpId="1" nodeType="clickEffect">
                                  <p:stCondLst>
                                    <p:cond delay="0"/>
                                  </p:stCondLst>
                                  <p:childTnLst>
                                    <p:anim calcmode="lin" valueType="num">
                                      <p:cBhvr additive="base">
                                        <p:cTn id="74" dur="500"/>
                                        <p:tgtEl>
                                          <p:spTgt spid="14"/>
                                        </p:tgtEl>
                                        <p:attrNameLst>
                                          <p:attrName>ppt_x</p:attrName>
                                        </p:attrNameLst>
                                      </p:cBhvr>
                                      <p:tavLst>
                                        <p:tav tm="0">
                                          <p:val>
                                            <p:strVal val="ppt_x"/>
                                          </p:val>
                                        </p:tav>
                                        <p:tav tm="100000">
                                          <p:val>
                                            <p:strVal val="ppt_x"/>
                                          </p:val>
                                        </p:tav>
                                      </p:tavLst>
                                    </p:anim>
                                    <p:anim calcmode="lin" valueType="num">
                                      <p:cBhvr additive="base">
                                        <p:cTn id="75" dur="500"/>
                                        <p:tgtEl>
                                          <p:spTgt spid="14"/>
                                        </p:tgtEl>
                                        <p:attrNameLst>
                                          <p:attrName>ppt_y</p:attrName>
                                        </p:attrNameLst>
                                      </p:cBhvr>
                                      <p:tavLst>
                                        <p:tav tm="0">
                                          <p:val>
                                            <p:strVal val="ppt_y"/>
                                          </p:val>
                                        </p:tav>
                                        <p:tav tm="100000">
                                          <p:val>
                                            <p:strVal val="1+ppt_h/2"/>
                                          </p:val>
                                        </p:tav>
                                      </p:tavLst>
                                    </p:anim>
                                    <p:set>
                                      <p:cBhvr>
                                        <p:cTn id="76" dur="1" fill="hold">
                                          <p:stCondLst>
                                            <p:cond delay="499"/>
                                          </p:stCondLst>
                                        </p:cTn>
                                        <p:tgtEl>
                                          <p:spTgt spid="14"/>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500"/>
                                        <p:tgtEl>
                                          <p:spTgt spid="16"/>
                                        </p:tgtEl>
                                        <p:attrNameLst>
                                          <p:attrName>ppt_x</p:attrName>
                                        </p:attrNameLst>
                                      </p:cBhvr>
                                      <p:tavLst>
                                        <p:tav tm="0">
                                          <p:val>
                                            <p:strVal val="ppt_x"/>
                                          </p:val>
                                        </p:tav>
                                        <p:tav tm="100000">
                                          <p:val>
                                            <p:strVal val="ppt_x"/>
                                          </p:val>
                                        </p:tav>
                                      </p:tavLst>
                                    </p:anim>
                                    <p:anim calcmode="lin" valueType="num">
                                      <p:cBhvr additive="base">
                                        <p:cTn id="79" dur="500"/>
                                        <p:tgtEl>
                                          <p:spTgt spid="16"/>
                                        </p:tgtEl>
                                        <p:attrNameLst>
                                          <p:attrName>ppt_y</p:attrName>
                                        </p:attrNameLst>
                                      </p:cBhvr>
                                      <p:tavLst>
                                        <p:tav tm="0">
                                          <p:val>
                                            <p:strVal val="ppt_y"/>
                                          </p:val>
                                        </p:tav>
                                        <p:tav tm="100000">
                                          <p:val>
                                            <p:strVal val="1+ppt_h/2"/>
                                          </p:val>
                                        </p:tav>
                                      </p:tavLst>
                                    </p:anim>
                                    <p:set>
                                      <p:cBhvr>
                                        <p:cTn id="80" dur="1" fill="hold">
                                          <p:stCondLst>
                                            <p:cond delay="499"/>
                                          </p:stCondLst>
                                        </p:cTn>
                                        <p:tgtEl>
                                          <p:spTgt spid="1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xit" presetSubtype="4" fill="hold" grpId="1" nodeType="clickEffect">
                                  <p:stCondLst>
                                    <p:cond delay="0"/>
                                  </p:stCondLst>
                                  <p:childTnLst>
                                    <p:anim calcmode="lin" valueType="num">
                                      <p:cBhvr additive="base">
                                        <p:cTn id="84" dur="500"/>
                                        <p:tgtEl>
                                          <p:spTgt spid="15"/>
                                        </p:tgtEl>
                                        <p:attrNameLst>
                                          <p:attrName>ppt_x</p:attrName>
                                        </p:attrNameLst>
                                      </p:cBhvr>
                                      <p:tavLst>
                                        <p:tav tm="0">
                                          <p:val>
                                            <p:strVal val="ppt_x"/>
                                          </p:val>
                                        </p:tav>
                                        <p:tav tm="100000">
                                          <p:val>
                                            <p:strVal val="ppt_x"/>
                                          </p:val>
                                        </p:tav>
                                      </p:tavLst>
                                    </p:anim>
                                    <p:anim calcmode="lin" valueType="num">
                                      <p:cBhvr additive="base">
                                        <p:cTn id="85" dur="500"/>
                                        <p:tgtEl>
                                          <p:spTgt spid="15"/>
                                        </p:tgtEl>
                                        <p:attrNameLst>
                                          <p:attrName>ppt_y</p:attrName>
                                        </p:attrNameLst>
                                      </p:cBhvr>
                                      <p:tavLst>
                                        <p:tav tm="0">
                                          <p:val>
                                            <p:strVal val="ppt_y"/>
                                          </p:val>
                                        </p:tav>
                                        <p:tav tm="100000">
                                          <p:val>
                                            <p:strVal val="1+ppt_h/2"/>
                                          </p:val>
                                        </p:tav>
                                      </p:tavLst>
                                    </p:anim>
                                    <p:set>
                                      <p:cBhvr>
                                        <p:cTn id="86" dur="1" fill="hold">
                                          <p:stCondLst>
                                            <p:cond delay="499"/>
                                          </p:stCondLst>
                                        </p:cTn>
                                        <p:tgtEl>
                                          <p:spTgt spid="15"/>
                                        </p:tgtEl>
                                        <p:attrNameLst>
                                          <p:attrName>style.visibility</p:attrName>
                                        </p:attrNameLst>
                                      </p:cBhvr>
                                      <p:to>
                                        <p:strVal val="hidden"/>
                                      </p:to>
                                    </p:set>
                                  </p:childTnLst>
                                </p:cTn>
                              </p:par>
                              <p:par>
                                <p:cTn id="87" presetID="2" presetClass="exit" presetSubtype="4" fill="hold" grpId="1" nodeType="withEffect">
                                  <p:stCondLst>
                                    <p:cond delay="0"/>
                                  </p:stCondLst>
                                  <p:childTnLst>
                                    <p:anim calcmode="lin" valueType="num">
                                      <p:cBhvr additive="base">
                                        <p:cTn id="88" dur="500"/>
                                        <p:tgtEl>
                                          <p:spTgt spid="17"/>
                                        </p:tgtEl>
                                        <p:attrNameLst>
                                          <p:attrName>ppt_x</p:attrName>
                                        </p:attrNameLst>
                                      </p:cBhvr>
                                      <p:tavLst>
                                        <p:tav tm="0">
                                          <p:val>
                                            <p:strVal val="ppt_x"/>
                                          </p:val>
                                        </p:tav>
                                        <p:tav tm="100000">
                                          <p:val>
                                            <p:strVal val="ppt_x"/>
                                          </p:val>
                                        </p:tav>
                                      </p:tavLst>
                                    </p:anim>
                                    <p:anim calcmode="lin" valueType="num">
                                      <p:cBhvr additive="base">
                                        <p:cTn id="89" dur="500"/>
                                        <p:tgtEl>
                                          <p:spTgt spid="17"/>
                                        </p:tgtEl>
                                        <p:attrNameLst>
                                          <p:attrName>ppt_y</p:attrName>
                                        </p:attrNameLst>
                                      </p:cBhvr>
                                      <p:tavLst>
                                        <p:tav tm="0">
                                          <p:val>
                                            <p:strVal val="ppt_y"/>
                                          </p:val>
                                        </p:tav>
                                        <p:tav tm="100000">
                                          <p:val>
                                            <p:strVal val="1+ppt_h/2"/>
                                          </p:val>
                                        </p:tav>
                                      </p:tavLst>
                                    </p:anim>
                                    <p:set>
                                      <p:cBhvr>
                                        <p:cTn id="9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8" grpId="0" animBg="1"/>
      <p:bldP spid="8"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726285" y="2443603"/>
            <a:ext cx="8063939" cy="3533863"/>
          </a:xfrm>
          <a:prstGeom prst="rect">
            <a:avLst/>
          </a:prstGeom>
        </p:spPr>
      </p:pic>
      <p:sp>
        <p:nvSpPr>
          <p:cNvPr id="56" name="內容版面配置區 55"/>
          <p:cNvSpPr>
            <a:spLocks noGrp="1"/>
          </p:cNvSpPr>
          <p:nvPr>
            <p:ph idx="1"/>
          </p:nvPr>
        </p:nvSpPr>
        <p:spPr/>
        <p:txBody>
          <a:bodyPr/>
          <a:lstStyle/>
          <a:p>
            <a:pPr marL="0" indent="0">
              <a:buNone/>
            </a:pPr>
            <a:r>
              <a:rPr lang="en-US" altLang="zh-TW" b="1" dirty="0">
                <a:solidFill>
                  <a:srgbClr val="FE8E23"/>
                </a:solidFill>
              </a:rPr>
              <a:t>Step 3-1: Posting the Journal Entries to the Ledger.</a:t>
            </a:r>
          </a:p>
          <a:p>
            <a:pPr lvl="1"/>
            <a:r>
              <a:rPr lang="en-US" altLang="zh-TW" dirty="0"/>
              <a:t>Using T-accounts.</a:t>
            </a:r>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73</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Illustration of the First Three Steps in the Accounting Cycle</a:t>
            </a:r>
            <a:endParaRPr lang="zh-TW" altLang="en-US" dirty="0"/>
          </a:p>
        </p:txBody>
      </p:sp>
      <p:sp>
        <p:nvSpPr>
          <p:cNvPr id="58" name="矩形 57"/>
          <p:cNvSpPr/>
          <p:nvPr/>
        </p:nvSpPr>
        <p:spPr>
          <a:xfrm>
            <a:off x="822591" y="2908388"/>
            <a:ext cx="1043522" cy="5714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1962419" y="2908388"/>
            <a:ext cx="1043522" cy="5714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824188" y="3579858"/>
            <a:ext cx="1043522" cy="18780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p:nvSpPr>
        <p:spPr>
          <a:xfrm>
            <a:off x="3592788" y="2908388"/>
            <a:ext cx="1043522" cy="18780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p:nvSpPr>
        <p:spPr>
          <a:xfrm>
            <a:off x="4758254" y="2908387"/>
            <a:ext cx="1043522" cy="18780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p:nvSpPr>
        <p:spPr>
          <a:xfrm>
            <a:off x="3592788" y="3169575"/>
            <a:ext cx="1043522" cy="18780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p:nvSpPr>
        <p:spPr>
          <a:xfrm>
            <a:off x="6388623" y="2908387"/>
            <a:ext cx="1043522" cy="18780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p:nvSpPr>
        <p:spPr>
          <a:xfrm>
            <a:off x="4758254" y="4022725"/>
            <a:ext cx="1043522" cy="18780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p:nvSpPr>
        <p:spPr>
          <a:xfrm>
            <a:off x="4758254" y="4851158"/>
            <a:ext cx="1043522" cy="18780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p:nvSpPr>
        <p:spPr>
          <a:xfrm>
            <a:off x="3598070" y="5688786"/>
            <a:ext cx="1043522" cy="18780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p:cNvSpPr/>
          <p:nvPr/>
        </p:nvSpPr>
        <p:spPr>
          <a:xfrm>
            <a:off x="7529588" y="4016309"/>
            <a:ext cx="1043522" cy="18780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p:cNvSpPr/>
          <p:nvPr/>
        </p:nvSpPr>
        <p:spPr>
          <a:xfrm>
            <a:off x="6388623" y="4875147"/>
            <a:ext cx="1043522" cy="18780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文字方塊 84"/>
          <p:cNvSpPr txBox="1"/>
          <p:nvPr/>
        </p:nvSpPr>
        <p:spPr>
          <a:xfrm>
            <a:off x="8439181" y="63674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1513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8"/>
                                        </p:tgtEl>
                                        <p:attrNameLst>
                                          <p:attrName>ppt_x</p:attrName>
                                        </p:attrNameLst>
                                      </p:cBhvr>
                                      <p:tavLst>
                                        <p:tav tm="0">
                                          <p:val>
                                            <p:strVal val="ppt_x"/>
                                          </p:val>
                                        </p:tav>
                                        <p:tav tm="100000">
                                          <p:val>
                                            <p:strVal val="ppt_x"/>
                                          </p:val>
                                        </p:tav>
                                      </p:tavLst>
                                    </p:anim>
                                    <p:anim calcmode="lin" valueType="num">
                                      <p:cBhvr additive="base">
                                        <p:cTn id="7" dur="500"/>
                                        <p:tgtEl>
                                          <p:spTgt spid="58"/>
                                        </p:tgtEl>
                                        <p:attrNameLst>
                                          <p:attrName>ppt_y</p:attrName>
                                        </p:attrNameLst>
                                      </p:cBhvr>
                                      <p:tavLst>
                                        <p:tav tm="0">
                                          <p:val>
                                            <p:strVal val="ppt_y"/>
                                          </p:val>
                                        </p:tav>
                                        <p:tav tm="100000">
                                          <p:val>
                                            <p:strVal val="1+ppt_h/2"/>
                                          </p:val>
                                        </p:tav>
                                      </p:tavLst>
                                    </p:anim>
                                    <p:set>
                                      <p:cBhvr>
                                        <p:cTn id="8" dur="1" fill="hold">
                                          <p:stCondLst>
                                            <p:cond delay="499"/>
                                          </p:stCondLst>
                                        </p:cTn>
                                        <p:tgtEl>
                                          <p:spTgt spid="58"/>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74"/>
                                        </p:tgtEl>
                                        <p:attrNameLst>
                                          <p:attrName>ppt_x</p:attrName>
                                        </p:attrNameLst>
                                      </p:cBhvr>
                                      <p:tavLst>
                                        <p:tav tm="0">
                                          <p:val>
                                            <p:strVal val="ppt_x"/>
                                          </p:val>
                                        </p:tav>
                                        <p:tav tm="100000">
                                          <p:val>
                                            <p:strVal val="ppt_x"/>
                                          </p:val>
                                        </p:tav>
                                      </p:tavLst>
                                    </p:anim>
                                    <p:anim calcmode="lin" valueType="num">
                                      <p:cBhvr additive="base">
                                        <p:cTn id="11" dur="500"/>
                                        <p:tgtEl>
                                          <p:spTgt spid="74"/>
                                        </p:tgtEl>
                                        <p:attrNameLst>
                                          <p:attrName>ppt_y</p:attrName>
                                        </p:attrNameLst>
                                      </p:cBhvr>
                                      <p:tavLst>
                                        <p:tav tm="0">
                                          <p:val>
                                            <p:strVal val="ppt_y"/>
                                          </p:val>
                                        </p:tav>
                                        <p:tav tm="100000">
                                          <p:val>
                                            <p:strVal val="1+ppt_h/2"/>
                                          </p:val>
                                        </p:tav>
                                      </p:tavLst>
                                    </p:anim>
                                    <p:set>
                                      <p:cBhvr>
                                        <p:cTn id="12" dur="1" fill="hold">
                                          <p:stCondLst>
                                            <p:cond delay="499"/>
                                          </p:stCondLst>
                                        </p:cTn>
                                        <p:tgtEl>
                                          <p:spTgt spid="74"/>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75"/>
                                        </p:tgtEl>
                                        <p:attrNameLst>
                                          <p:attrName>ppt_x</p:attrName>
                                        </p:attrNameLst>
                                      </p:cBhvr>
                                      <p:tavLst>
                                        <p:tav tm="0">
                                          <p:val>
                                            <p:strVal val="ppt_x"/>
                                          </p:val>
                                        </p:tav>
                                        <p:tav tm="100000">
                                          <p:val>
                                            <p:strVal val="ppt_x"/>
                                          </p:val>
                                        </p:tav>
                                      </p:tavLst>
                                    </p:anim>
                                    <p:anim calcmode="lin" valueType="num">
                                      <p:cBhvr additive="base">
                                        <p:cTn id="15" dur="500"/>
                                        <p:tgtEl>
                                          <p:spTgt spid="75"/>
                                        </p:tgtEl>
                                        <p:attrNameLst>
                                          <p:attrName>ppt_y</p:attrName>
                                        </p:attrNameLst>
                                      </p:cBhvr>
                                      <p:tavLst>
                                        <p:tav tm="0">
                                          <p:val>
                                            <p:strVal val="ppt_y"/>
                                          </p:val>
                                        </p:tav>
                                        <p:tav tm="100000">
                                          <p:val>
                                            <p:strVal val="1+ppt_h/2"/>
                                          </p:val>
                                        </p:tav>
                                      </p:tavLst>
                                    </p:anim>
                                    <p:set>
                                      <p:cBhvr>
                                        <p:cTn id="16" dur="1" fill="hold">
                                          <p:stCondLst>
                                            <p:cond delay="499"/>
                                          </p:stCondLst>
                                        </p:cTn>
                                        <p:tgtEl>
                                          <p:spTgt spid="75"/>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76"/>
                                        </p:tgtEl>
                                        <p:attrNameLst>
                                          <p:attrName>ppt_x</p:attrName>
                                        </p:attrNameLst>
                                      </p:cBhvr>
                                      <p:tavLst>
                                        <p:tav tm="0">
                                          <p:val>
                                            <p:strVal val="ppt_x"/>
                                          </p:val>
                                        </p:tav>
                                        <p:tav tm="100000">
                                          <p:val>
                                            <p:strVal val="ppt_x"/>
                                          </p:val>
                                        </p:tav>
                                      </p:tavLst>
                                    </p:anim>
                                    <p:anim calcmode="lin" valueType="num">
                                      <p:cBhvr additive="base">
                                        <p:cTn id="19" dur="500"/>
                                        <p:tgtEl>
                                          <p:spTgt spid="76"/>
                                        </p:tgtEl>
                                        <p:attrNameLst>
                                          <p:attrName>ppt_y</p:attrName>
                                        </p:attrNameLst>
                                      </p:cBhvr>
                                      <p:tavLst>
                                        <p:tav tm="0">
                                          <p:val>
                                            <p:strVal val="ppt_y"/>
                                          </p:val>
                                        </p:tav>
                                        <p:tav tm="100000">
                                          <p:val>
                                            <p:strVal val="1+ppt_h/2"/>
                                          </p:val>
                                        </p:tav>
                                      </p:tavLst>
                                    </p:anim>
                                    <p:set>
                                      <p:cBhvr>
                                        <p:cTn id="20" dur="1" fill="hold">
                                          <p:stCondLst>
                                            <p:cond delay="499"/>
                                          </p:stCondLst>
                                        </p:cTn>
                                        <p:tgtEl>
                                          <p:spTgt spid="76"/>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77"/>
                                        </p:tgtEl>
                                        <p:attrNameLst>
                                          <p:attrName>ppt_x</p:attrName>
                                        </p:attrNameLst>
                                      </p:cBhvr>
                                      <p:tavLst>
                                        <p:tav tm="0">
                                          <p:val>
                                            <p:strVal val="ppt_x"/>
                                          </p:val>
                                        </p:tav>
                                        <p:tav tm="100000">
                                          <p:val>
                                            <p:strVal val="ppt_x"/>
                                          </p:val>
                                        </p:tav>
                                      </p:tavLst>
                                    </p:anim>
                                    <p:anim calcmode="lin" valueType="num">
                                      <p:cBhvr additive="base">
                                        <p:cTn id="23" dur="500"/>
                                        <p:tgtEl>
                                          <p:spTgt spid="77"/>
                                        </p:tgtEl>
                                        <p:attrNameLst>
                                          <p:attrName>ppt_y</p:attrName>
                                        </p:attrNameLst>
                                      </p:cBhvr>
                                      <p:tavLst>
                                        <p:tav tm="0">
                                          <p:val>
                                            <p:strVal val="ppt_y"/>
                                          </p:val>
                                        </p:tav>
                                        <p:tav tm="100000">
                                          <p:val>
                                            <p:strVal val="1+ppt_h/2"/>
                                          </p:val>
                                        </p:tav>
                                      </p:tavLst>
                                    </p:anim>
                                    <p:set>
                                      <p:cBhvr>
                                        <p:cTn id="24" dur="1" fill="hold">
                                          <p:stCondLst>
                                            <p:cond delay="499"/>
                                          </p:stCondLst>
                                        </p:cTn>
                                        <p:tgtEl>
                                          <p:spTgt spid="77"/>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78"/>
                                        </p:tgtEl>
                                        <p:attrNameLst>
                                          <p:attrName>ppt_x</p:attrName>
                                        </p:attrNameLst>
                                      </p:cBhvr>
                                      <p:tavLst>
                                        <p:tav tm="0">
                                          <p:val>
                                            <p:strVal val="ppt_x"/>
                                          </p:val>
                                        </p:tav>
                                        <p:tav tm="100000">
                                          <p:val>
                                            <p:strVal val="ppt_x"/>
                                          </p:val>
                                        </p:tav>
                                      </p:tavLst>
                                    </p:anim>
                                    <p:anim calcmode="lin" valueType="num">
                                      <p:cBhvr additive="base">
                                        <p:cTn id="27" dur="500"/>
                                        <p:tgtEl>
                                          <p:spTgt spid="78"/>
                                        </p:tgtEl>
                                        <p:attrNameLst>
                                          <p:attrName>ppt_y</p:attrName>
                                        </p:attrNameLst>
                                      </p:cBhvr>
                                      <p:tavLst>
                                        <p:tav tm="0">
                                          <p:val>
                                            <p:strVal val="ppt_y"/>
                                          </p:val>
                                        </p:tav>
                                        <p:tav tm="100000">
                                          <p:val>
                                            <p:strVal val="1+ppt_h/2"/>
                                          </p:val>
                                        </p:tav>
                                      </p:tavLst>
                                    </p:anim>
                                    <p:set>
                                      <p:cBhvr>
                                        <p:cTn id="28" dur="1" fill="hold">
                                          <p:stCondLst>
                                            <p:cond delay="499"/>
                                          </p:stCondLst>
                                        </p:cTn>
                                        <p:tgtEl>
                                          <p:spTgt spid="78"/>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79"/>
                                        </p:tgtEl>
                                        <p:attrNameLst>
                                          <p:attrName>ppt_x</p:attrName>
                                        </p:attrNameLst>
                                      </p:cBhvr>
                                      <p:tavLst>
                                        <p:tav tm="0">
                                          <p:val>
                                            <p:strVal val="ppt_x"/>
                                          </p:val>
                                        </p:tav>
                                        <p:tav tm="100000">
                                          <p:val>
                                            <p:strVal val="ppt_x"/>
                                          </p:val>
                                        </p:tav>
                                      </p:tavLst>
                                    </p:anim>
                                    <p:anim calcmode="lin" valueType="num">
                                      <p:cBhvr additive="base">
                                        <p:cTn id="31" dur="500"/>
                                        <p:tgtEl>
                                          <p:spTgt spid="79"/>
                                        </p:tgtEl>
                                        <p:attrNameLst>
                                          <p:attrName>ppt_y</p:attrName>
                                        </p:attrNameLst>
                                      </p:cBhvr>
                                      <p:tavLst>
                                        <p:tav tm="0">
                                          <p:val>
                                            <p:strVal val="ppt_y"/>
                                          </p:val>
                                        </p:tav>
                                        <p:tav tm="100000">
                                          <p:val>
                                            <p:strVal val="1+ppt_h/2"/>
                                          </p:val>
                                        </p:tav>
                                      </p:tavLst>
                                    </p:anim>
                                    <p:set>
                                      <p:cBhvr>
                                        <p:cTn id="32" dur="1" fill="hold">
                                          <p:stCondLst>
                                            <p:cond delay="499"/>
                                          </p:stCondLst>
                                        </p:cTn>
                                        <p:tgtEl>
                                          <p:spTgt spid="79"/>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80"/>
                                        </p:tgtEl>
                                        <p:attrNameLst>
                                          <p:attrName>ppt_x</p:attrName>
                                        </p:attrNameLst>
                                      </p:cBhvr>
                                      <p:tavLst>
                                        <p:tav tm="0">
                                          <p:val>
                                            <p:strVal val="ppt_x"/>
                                          </p:val>
                                        </p:tav>
                                        <p:tav tm="100000">
                                          <p:val>
                                            <p:strVal val="ppt_x"/>
                                          </p:val>
                                        </p:tav>
                                      </p:tavLst>
                                    </p:anim>
                                    <p:anim calcmode="lin" valueType="num">
                                      <p:cBhvr additive="base">
                                        <p:cTn id="35" dur="500"/>
                                        <p:tgtEl>
                                          <p:spTgt spid="80"/>
                                        </p:tgtEl>
                                        <p:attrNameLst>
                                          <p:attrName>ppt_y</p:attrName>
                                        </p:attrNameLst>
                                      </p:cBhvr>
                                      <p:tavLst>
                                        <p:tav tm="0">
                                          <p:val>
                                            <p:strVal val="ppt_y"/>
                                          </p:val>
                                        </p:tav>
                                        <p:tav tm="100000">
                                          <p:val>
                                            <p:strVal val="1+ppt_h/2"/>
                                          </p:val>
                                        </p:tav>
                                      </p:tavLst>
                                    </p:anim>
                                    <p:set>
                                      <p:cBhvr>
                                        <p:cTn id="36" dur="1" fill="hold">
                                          <p:stCondLst>
                                            <p:cond delay="499"/>
                                          </p:stCondLst>
                                        </p:cTn>
                                        <p:tgtEl>
                                          <p:spTgt spid="80"/>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81"/>
                                        </p:tgtEl>
                                        <p:attrNameLst>
                                          <p:attrName>ppt_x</p:attrName>
                                        </p:attrNameLst>
                                      </p:cBhvr>
                                      <p:tavLst>
                                        <p:tav tm="0">
                                          <p:val>
                                            <p:strVal val="ppt_x"/>
                                          </p:val>
                                        </p:tav>
                                        <p:tav tm="100000">
                                          <p:val>
                                            <p:strVal val="ppt_x"/>
                                          </p:val>
                                        </p:tav>
                                      </p:tavLst>
                                    </p:anim>
                                    <p:anim calcmode="lin" valueType="num">
                                      <p:cBhvr additive="base">
                                        <p:cTn id="39" dur="500"/>
                                        <p:tgtEl>
                                          <p:spTgt spid="81"/>
                                        </p:tgtEl>
                                        <p:attrNameLst>
                                          <p:attrName>ppt_y</p:attrName>
                                        </p:attrNameLst>
                                      </p:cBhvr>
                                      <p:tavLst>
                                        <p:tav tm="0">
                                          <p:val>
                                            <p:strVal val="ppt_y"/>
                                          </p:val>
                                        </p:tav>
                                        <p:tav tm="100000">
                                          <p:val>
                                            <p:strVal val="1+ppt_h/2"/>
                                          </p:val>
                                        </p:tav>
                                      </p:tavLst>
                                    </p:anim>
                                    <p:set>
                                      <p:cBhvr>
                                        <p:cTn id="40" dur="1" fill="hold">
                                          <p:stCondLst>
                                            <p:cond delay="499"/>
                                          </p:stCondLst>
                                        </p:cTn>
                                        <p:tgtEl>
                                          <p:spTgt spid="81"/>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82"/>
                                        </p:tgtEl>
                                        <p:attrNameLst>
                                          <p:attrName>ppt_x</p:attrName>
                                        </p:attrNameLst>
                                      </p:cBhvr>
                                      <p:tavLst>
                                        <p:tav tm="0">
                                          <p:val>
                                            <p:strVal val="ppt_x"/>
                                          </p:val>
                                        </p:tav>
                                        <p:tav tm="100000">
                                          <p:val>
                                            <p:strVal val="ppt_x"/>
                                          </p:val>
                                        </p:tav>
                                      </p:tavLst>
                                    </p:anim>
                                    <p:anim calcmode="lin" valueType="num">
                                      <p:cBhvr additive="base">
                                        <p:cTn id="43" dur="500"/>
                                        <p:tgtEl>
                                          <p:spTgt spid="82"/>
                                        </p:tgtEl>
                                        <p:attrNameLst>
                                          <p:attrName>ppt_y</p:attrName>
                                        </p:attrNameLst>
                                      </p:cBhvr>
                                      <p:tavLst>
                                        <p:tav tm="0">
                                          <p:val>
                                            <p:strVal val="ppt_y"/>
                                          </p:val>
                                        </p:tav>
                                        <p:tav tm="100000">
                                          <p:val>
                                            <p:strVal val="1+ppt_h/2"/>
                                          </p:val>
                                        </p:tav>
                                      </p:tavLst>
                                    </p:anim>
                                    <p:set>
                                      <p:cBhvr>
                                        <p:cTn id="44" dur="1" fill="hold">
                                          <p:stCondLst>
                                            <p:cond delay="499"/>
                                          </p:stCondLst>
                                        </p:cTn>
                                        <p:tgtEl>
                                          <p:spTgt spid="82"/>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83"/>
                                        </p:tgtEl>
                                        <p:attrNameLst>
                                          <p:attrName>ppt_x</p:attrName>
                                        </p:attrNameLst>
                                      </p:cBhvr>
                                      <p:tavLst>
                                        <p:tav tm="0">
                                          <p:val>
                                            <p:strVal val="ppt_x"/>
                                          </p:val>
                                        </p:tav>
                                        <p:tav tm="100000">
                                          <p:val>
                                            <p:strVal val="ppt_x"/>
                                          </p:val>
                                        </p:tav>
                                      </p:tavLst>
                                    </p:anim>
                                    <p:anim calcmode="lin" valueType="num">
                                      <p:cBhvr additive="base">
                                        <p:cTn id="47" dur="500"/>
                                        <p:tgtEl>
                                          <p:spTgt spid="83"/>
                                        </p:tgtEl>
                                        <p:attrNameLst>
                                          <p:attrName>ppt_y</p:attrName>
                                        </p:attrNameLst>
                                      </p:cBhvr>
                                      <p:tavLst>
                                        <p:tav tm="0">
                                          <p:val>
                                            <p:strVal val="ppt_y"/>
                                          </p:val>
                                        </p:tav>
                                        <p:tav tm="100000">
                                          <p:val>
                                            <p:strVal val="1+ppt_h/2"/>
                                          </p:val>
                                        </p:tav>
                                      </p:tavLst>
                                    </p:anim>
                                    <p:set>
                                      <p:cBhvr>
                                        <p:cTn id="48" dur="1" fill="hold">
                                          <p:stCondLst>
                                            <p:cond delay="499"/>
                                          </p:stCondLst>
                                        </p:cTn>
                                        <p:tgtEl>
                                          <p:spTgt spid="83"/>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84"/>
                                        </p:tgtEl>
                                        <p:attrNameLst>
                                          <p:attrName>ppt_x</p:attrName>
                                        </p:attrNameLst>
                                      </p:cBhvr>
                                      <p:tavLst>
                                        <p:tav tm="0">
                                          <p:val>
                                            <p:strVal val="ppt_x"/>
                                          </p:val>
                                        </p:tav>
                                        <p:tav tm="100000">
                                          <p:val>
                                            <p:strVal val="ppt_x"/>
                                          </p:val>
                                        </p:tav>
                                      </p:tavLst>
                                    </p:anim>
                                    <p:anim calcmode="lin" valueType="num">
                                      <p:cBhvr additive="base">
                                        <p:cTn id="51" dur="500"/>
                                        <p:tgtEl>
                                          <p:spTgt spid="84"/>
                                        </p:tgtEl>
                                        <p:attrNameLst>
                                          <p:attrName>ppt_y</p:attrName>
                                        </p:attrNameLst>
                                      </p:cBhvr>
                                      <p:tavLst>
                                        <p:tav tm="0">
                                          <p:val>
                                            <p:strVal val="ppt_y"/>
                                          </p:val>
                                        </p:tav>
                                        <p:tav tm="100000">
                                          <p:val>
                                            <p:strVal val="1+ppt_h/2"/>
                                          </p:val>
                                        </p:tav>
                                      </p:tavLst>
                                    </p:anim>
                                    <p:set>
                                      <p:cBhvr>
                                        <p:cTn id="52" dur="1" fill="hold">
                                          <p:stCondLst>
                                            <p:cond delay="499"/>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Step 3-1: Posting the Journal Entries to the Ledger.</a:t>
            </a:r>
          </a:p>
        </p:txBody>
      </p:sp>
      <p:sp>
        <p:nvSpPr>
          <p:cNvPr id="5" name="投影片編號版面配置區 4"/>
          <p:cNvSpPr>
            <a:spLocks noGrp="1"/>
          </p:cNvSpPr>
          <p:nvPr>
            <p:ph type="sldNum" sz="quarter" idx="12"/>
          </p:nvPr>
        </p:nvSpPr>
        <p:spPr/>
        <p:txBody>
          <a:bodyPr/>
          <a:lstStyle/>
          <a:p>
            <a:fld id="{DA11386E-2E42-49D8-8C02-8CA978E96E05}" type="slidenum">
              <a:rPr lang="zh-TW" altLang="en-US" smtClean="0"/>
              <a:t>74</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Illustration of the First Three Steps in the Accounting Cycle</a:t>
            </a:r>
            <a:endParaRPr lang="zh-TW" altLang="en-US" dirty="0"/>
          </a:p>
        </p:txBody>
      </p:sp>
      <p:sp>
        <p:nvSpPr>
          <p:cNvPr id="139" name="文字方塊 138"/>
          <p:cNvSpPr txBox="1"/>
          <p:nvPr/>
        </p:nvSpPr>
        <p:spPr>
          <a:xfrm>
            <a:off x="478499" y="5983818"/>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3.9</a:t>
            </a:r>
            <a:endParaRPr lang="zh-TW" altLang="en-US" dirty="0">
              <a:latin typeface="Arial" panose="020B0604020202020204" pitchFamily="34" charset="0"/>
              <a:cs typeface="Arial" panose="020B0604020202020204" pitchFamily="34" charset="0"/>
            </a:endParaRPr>
          </a:p>
        </p:txBody>
      </p:sp>
      <p:sp>
        <p:nvSpPr>
          <p:cNvPr id="8" name="文字方塊 7"/>
          <p:cNvSpPr txBox="1"/>
          <p:nvPr/>
        </p:nvSpPr>
        <p:spPr>
          <a:xfrm>
            <a:off x="8423683"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6" name="圖片 5"/>
          <p:cNvPicPr>
            <a:picLocks noChangeAspect="1"/>
          </p:cNvPicPr>
          <p:nvPr/>
        </p:nvPicPr>
        <p:blipFill>
          <a:blip r:embed="rId2"/>
          <a:stretch>
            <a:fillRect/>
          </a:stretch>
        </p:blipFill>
        <p:spPr>
          <a:xfrm>
            <a:off x="478499" y="1936530"/>
            <a:ext cx="7913952" cy="4047288"/>
          </a:xfrm>
          <a:prstGeom prst="rect">
            <a:avLst/>
          </a:prstGeom>
        </p:spPr>
      </p:pic>
    </p:spTree>
    <p:extLst>
      <p:ext uri="{BB962C8B-B14F-4D97-AF65-F5344CB8AC3E}">
        <p14:creationId xmlns:p14="http://schemas.microsoft.com/office/powerpoint/2010/main" val="8322967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內容版面配置區 35"/>
          <p:cNvSpPr>
            <a:spLocks noGrp="1"/>
          </p:cNvSpPr>
          <p:nvPr>
            <p:ph idx="1"/>
          </p:nvPr>
        </p:nvSpPr>
        <p:spPr/>
        <p:txBody>
          <a:bodyPr/>
          <a:lstStyle/>
          <a:p>
            <a:pPr marL="0" indent="0">
              <a:buNone/>
            </a:pPr>
            <a:r>
              <a:rPr lang="en-US" altLang="zh-TW" b="1" dirty="0">
                <a:solidFill>
                  <a:srgbClr val="FE8E23"/>
                </a:solidFill>
              </a:rPr>
              <a:t>Step 3-2: Preparing a Trial Balance.</a:t>
            </a:r>
          </a:p>
          <a:p>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75</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Illustration of the First Three Steps in the Accounting Cycle</a:t>
            </a:r>
            <a:endParaRPr lang="zh-TW" altLang="en-US" dirty="0"/>
          </a:p>
        </p:txBody>
      </p:sp>
      <p:pic>
        <p:nvPicPr>
          <p:cNvPr id="3" name="圖片 2"/>
          <p:cNvPicPr>
            <a:picLocks noChangeAspect="1"/>
          </p:cNvPicPr>
          <p:nvPr/>
        </p:nvPicPr>
        <p:blipFill>
          <a:blip r:embed="rId2"/>
          <a:stretch>
            <a:fillRect/>
          </a:stretch>
        </p:blipFill>
        <p:spPr>
          <a:xfrm>
            <a:off x="795456" y="2042044"/>
            <a:ext cx="7719894" cy="3895798"/>
          </a:xfrm>
          <a:prstGeom prst="rect">
            <a:avLst/>
          </a:prstGeom>
        </p:spPr>
      </p:pic>
      <p:sp>
        <p:nvSpPr>
          <p:cNvPr id="40" name="矩形 39"/>
          <p:cNvSpPr/>
          <p:nvPr/>
        </p:nvSpPr>
        <p:spPr>
          <a:xfrm>
            <a:off x="1017643" y="3356993"/>
            <a:ext cx="7237830" cy="199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04201" y="5897325"/>
            <a:ext cx="139012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3.10</a:t>
            </a:r>
            <a:endParaRPr lang="zh-TW" altLang="en-US" dirty="0">
              <a:latin typeface="Arial" panose="020B0604020202020204" pitchFamily="34" charset="0"/>
              <a:cs typeface="Arial" panose="020B0604020202020204" pitchFamily="34" charset="0"/>
            </a:endParaRPr>
          </a:p>
        </p:txBody>
      </p:sp>
      <p:sp>
        <p:nvSpPr>
          <p:cNvPr id="20" name="文字方塊 19"/>
          <p:cNvSpPr txBox="1"/>
          <p:nvPr/>
        </p:nvSpPr>
        <p:spPr>
          <a:xfrm>
            <a:off x="8454679"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22" name="矩形 21"/>
          <p:cNvSpPr/>
          <p:nvPr/>
        </p:nvSpPr>
        <p:spPr>
          <a:xfrm>
            <a:off x="1017643" y="3594619"/>
            <a:ext cx="7237830" cy="199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1017643" y="3852814"/>
            <a:ext cx="7237830" cy="199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1017643" y="4090440"/>
            <a:ext cx="7237830" cy="199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1017643" y="4341835"/>
            <a:ext cx="7237830" cy="199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1017643" y="4579461"/>
            <a:ext cx="7237830" cy="199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1017643" y="4837656"/>
            <a:ext cx="7237830" cy="199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017643" y="5075282"/>
            <a:ext cx="7237830" cy="199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1017643" y="5320337"/>
            <a:ext cx="7237830" cy="30074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022238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0"/>
                                        </p:tgtEl>
                                        <p:attrNameLst>
                                          <p:attrName>ppt_x</p:attrName>
                                        </p:attrNameLst>
                                      </p:cBhvr>
                                      <p:tavLst>
                                        <p:tav tm="0">
                                          <p:val>
                                            <p:strVal val="ppt_x"/>
                                          </p:val>
                                        </p:tav>
                                        <p:tav tm="100000">
                                          <p:val>
                                            <p:strVal val="ppt_x"/>
                                          </p:val>
                                        </p:tav>
                                      </p:tavLst>
                                    </p:anim>
                                    <p:anim calcmode="lin" valueType="num">
                                      <p:cBhvr additive="base">
                                        <p:cTn id="7" dur="500"/>
                                        <p:tgtEl>
                                          <p:spTgt spid="40"/>
                                        </p:tgtEl>
                                        <p:attrNameLst>
                                          <p:attrName>ppt_y</p:attrName>
                                        </p:attrNameLst>
                                      </p:cBhvr>
                                      <p:tavLst>
                                        <p:tav tm="0">
                                          <p:val>
                                            <p:strVal val="ppt_y"/>
                                          </p:val>
                                        </p:tav>
                                        <p:tav tm="100000">
                                          <p:val>
                                            <p:strVal val="1+ppt_h/2"/>
                                          </p:val>
                                        </p:tav>
                                      </p:tavLst>
                                    </p:anim>
                                    <p:set>
                                      <p:cBhvr>
                                        <p:cTn id="8" dur="1" fill="hold">
                                          <p:stCondLst>
                                            <p:cond delay="499"/>
                                          </p:stCondLst>
                                        </p:cTn>
                                        <p:tgtEl>
                                          <p:spTgt spid="4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22"/>
                                        </p:tgtEl>
                                        <p:attrNameLst>
                                          <p:attrName>ppt_x</p:attrName>
                                        </p:attrNameLst>
                                      </p:cBhvr>
                                      <p:tavLst>
                                        <p:tav tm="0">
                                          <p:val>
                                            <p:strVal val="ppt_x"/>
                                          </p:val>
                                        </p:tav>
                                        <p:tav tm="100000">
                                          <p:val>
                                            <p:strVal val="ppt_x"/>
                                          </p:val>
                                        </p:tav>
                                      </p:tavLst>
                                    </p:anim>
                                    <p:anim calcmode="lin" valueType="num">
                                      <p:cBhvr additive="base">
                                        <p:cTn id="11" dur="500"/>
                                        <p:tgtEl>
                                          <p:spTgt spid="22"/>
                                        </p:tgtEl>
                                        <p:attrNameLst>
                                          <p:attrName>ppt_y</p:attrName>
                                        </p:attrNameLst>
                                      </p:cBhvr>
                                      <p:tavLst>
                                        <p:tav tm="0">
                                          <p:val>
                                            <p:strVal val="ppt_y"/>
                                          </p:val>
                                        </p:tav>
                                        <p:tav tm="100000">
                                          <p:val>
                                            <p:strVal val="1+ppt_h/2"/>
                                          </p:val>
                                        </p:tav>
                                      </p:tavLst>
                                    </p:anim>
                                    <p:set>
                                      <p:cBhvr>
                                        <p:cTn id="12" dur="1" fill="hold">
                                          <p:stCondLst>
                                            <p:cond delay="499"/>
                                          </p:stCondLst>
                                        </p:cTn>
                                        <p:tgtEl>
                                          <p:spTgt spid="22"/>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23"/>
                                        </p:tgtEl>
                                        <p:attrNameLst>
                                          <p:attrName>ppt_x</p:attrName>
                                        </p:attrNameLst>
                                      </p:cBhvr>
                                      <p:tavLst>
                                        <p:tav tm="0">
                                          <p:val>
                                            <p:strVal val="ppt_x"/>
                                          </p:val>
                                        </p:tav>
                                        <p:tav tm="100000">
                                          <p:val>
                                            <p:strVal val="ppt_x"/>
                                          </p:val>
                                        </p:tav>
                                      </p:tavLst>
                                    </p:anim>
                                    <p:anim calcmode="lin" valueType="num">
                                      <p:cBhvr additive="base">
                                        <p:cTn id="15" dur="500"/>
                                        <p:tgtEl>
                                          <p:spTgt spid="23"/>
                                        </p:tgtEl>
                                        <p:attrNameLst>
                                          <p:attrName>ppt_y</p:attrName>
                                        </p:attrNameLst>
                                      </p:cBhvr>
                                      <p:tavLst>
                                        <p:tav tm="0">
                                          <p:val>
                                            <p:strVal val="ppt_y"/>
                                          </p:val>
                                        </p:tav>
                                        <p:tav tm="100000">
                                          <p:val>
                                            <p:strVal val="1+ppt_h/2"/>
                                          </p:val>
                                        </p:tav>
                                      </p:tavLst>
                                    </p:anim>
                                    <p:set>
                                      <p:cBhvr>
                                        <p:cTn id="16" dur="1" fill="hold">
                                          <p:stCondLst>
                                            <p:cond delay="499"/>
                                          </p:stCondLst>
                                        </p:cTn>
                                        <p:tgtEl>
                                          <p:spTgt spid="23"/>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24"/>
                                        </p:tgtEl>
                                        <p:attrNameLst>
                                          <p:attrName>ppt_x</p:attrName>
                                        </p:attrNameLst>
                                      </p:cBhvr>
                                      <p:tavLst>
                                        <p:tav tm="0">
                                          <p:val>
                                            <p:strVal val="ppt_x"/>
                                          </p:val>
                                        </p:tav>
                                        <p:tav tm="100000">
                                          <p:val>
                                            <p:strVal val="ppt_x"/>
                                          </p:val>
                                        </p:tav>
                                      </p:tavLst>
                                    </p:anim>
                                    <p:anim calcmode="lin" valueType="num">
                                      <p:cBhvr additive="base">
                                        <p:cTn id="19" dur="500"/>
                                        <p:tgtEl>
                                          <p:spTgt spid="24"/>
                                        </p:tgtEl>
                                        <p:attrNameLst>
                                          <p:attrName>ppt_y</p:attrName>
                                        </p:attrNameLst>
                                      </p:cBhvr>
                                      <p:tavLst>
                                        <p:tav tm="0">
                                          <p:val>
                                            <p:strVal val="ppt_y"/>
                                          </p:val>
                                        </p:tav>
                                        <p:tav tm="100000">
                                          <p:val>
                                            <p:strVal val="1+ppt_h/2"/>
                                          </p:val>
                                        </p:tav>
                                      </p:tavLst>
                                    </p:anim>
                                    <p:set>
                                      <p:cBhvr>
                                        <p:cTn id="20" dur="1" fill="hold">
                                          <p:stCondLst>
                                            <p:cond delay="499"/>
                                          </p:stCondLst>
                                        </p:cTn>
                                        <p:tgtEl>
                                          <p:spTgt spid="24"/>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25"/>
                                        </p:tgtEl>
                                        <p:attrNameLst>
                                          <p:attrName>ppt_x</p:attrName>
                                        </p:attrNameLst>
                                      </p:cBhvr>
                                      <p:tavLst>
                                        <p:tav tm="0">
                                          <p:val>
                                            <p:strVal val="ppt_x"/>
                                          </p:val>
                                        </p:tav>
                                        <p:tav tm="100000">
                                          <p:val>
                                            <p:strVal val="ppt_x"/>
                                          </p:val>
                                        </p:tav>
                                      </p:tavLst>
                                    </p:anim>
                                    <p:anim calcmode="lin" valueType="num">
                                      <p:cBhvr additive="base">
                                        <p:cTn id="23" dur="500"/>
                                        <p:tgtEl>
                                          <p:spTgt spid="25"/>
                                        </p:tgtEl>
                                        <p:attrNameLst>
                                          <p:attrName>ppt_y</p:attrName>
                                        </p:attrNameLst>
                                      </p:cBhvr>
                                      <p:tavLst>
                                        <p:tav tm="0">
                                          <p:val>
                                            <p:strVal val="ppt_y"/>
                                          </p:val>
                                        </p:tav>
                                        <p:tav tm="100000">
                                          <p:val>
                                            <p:strVal val="1+ppt_h/2"/>
                                          </p:val>
                                        </p:tav>
                                      </p:tavLst>
                                    </p:anim>
                                    <p:set>
                                      <p:cBhvr>
                                        <p:cTn id="24" dur="1" fill="hold">
                                          <p:stCondLst>
                                            <p:cond delay="499"/>
                                          </p:stCondLst>
                                        </p:cTn>
                                        <p:tgtEl>
                                          <p:spTgt spid="25"/>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26"/>
                                        </p:tgtEl>
                                        <p:attrNameLst>
                                          <p:attrName>ppt_x</p:attrName>
                                        </p:attrNameLst>
                                      </p:cBhvr>
                                      <p:tavLst>
                                        <p:tav tm="0">
                                          <p:val>
                                            <p:strVal val="ppt_x"/>
                                          </p:val>
                                        </p:tav>
                                        <p:tav tm="100000">
                                          <p:val>
                                            <p:strVal val="ppt_x"/>
                                          </p:val>
                                        </p:tav>
                                      </p:tavLst>
                                    </p:anim>
                                    <p:anim calcmode="lin" valueType="num">
                                      <p:cBhvr additive="base">
                                        <p:cTn id="27" dur="500"/>
                                        <p:tgtEl>
                                          <p:spTgt spid="26"/>
                                        </p:tgtEl>
                                        <p:attrNameLst>
                                          <p:attrName>ppt_y</p:attrName>
                                        </p:attrNameLst>
                                      </p:cBhvr>
                                      <p:tavLst>
                                        <p:tav tm="0">
                                          <p:val>
                                            <p:strVal val="ppt_y"/>
                                          </p:val>
                                        </p:tav>
                                        <p:tav tm="100000">
                                          <p:val>
                                            <p:strVal val="1+ppt_h/2"/>
                                          </p:val>
                                        </p:tav>
                                      </p:tavLst>
                                    </p:anim>
                                    <p:set>
                                      <p:cBhvr>
                                        <p:cTn id="28" dur="1" fill="hold">
                                          <p:stCondLst>
                                            <p:cond delay="499"/>
                                          </p:stCondLst>
                                        </p:cTn>
                                        <p:tgtEl>
                                          <p:spTgt spid="26"/>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27"/>
                                        </p:tgtEl>
                                        <p:attrNameLst>
                                          <p:attrName>ppt_x</p:attrName>
                                        </p:attrNameLst>
                                      </p:cBhvr>
                                      <p:tavLst>
                                        <p:tav tm="0">
                                          <p:val>
                                            <p:strVal val="ppt_x"/>
                                          </p:val>
                                        </p:tav>
                                        <p:tav tm="100000">
                                          <p:val>
                                            <p:strVal val="ppt_x"/>
                                          </p:val>
                                        </p:tav>
                                      </p:tavLst>
                                    </p:anim>
                                    <p:anim calcmode="lin" valueType="num">
                                      <p:cBhvr additive="base">
                                        <p:cTn id="31" dur="500"/>
                                        <p:tgtEl>
                                          <p:spTgt spid="27"/>
                                        </p:tgtEl>
                                        <p:attrNameLst>
                                          <p:attrName>ppt_y</p:attrName>
                                        </p:attrNameLst>
                                      </p:cBhvr>
                                      <p:tavLst>
                                        <p:tav tm="0">
                                          <p:val>
                                            <p:strVal val="ppt_y"/>
                                          </p:val>
                                        </p:tav>
                                        <p:tav tm="100000">
                                          <p:val>
                                            <p:strVal val="1+ppt_h/2"/>
                                          </p:val>
                                        </p:tav>
                                      </p:tavLst>
                                    </p:anim>
                                    <p:set>
                                      <p:cBhvr>
                                        <p:cTn id="32" dur="1" fill="hold">
                                          <p:stCondLst>
                                            <p:cond delay="499"/>
                                          </p:stCondLst>
                                        </p:cTn>
                                        <p:tgtEl>
                                          <p:spTgt spid="27"/>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28"/>
                                        </p:tgtEl>
                                        <p:attrNameLst>
                                          <p:attrName>ppt_x</p:attrName>
                                        </p:attrNameLst>
                                      </p:cBhvr>
                                      <p:tavLst>
                                        <p:tav tm="0">
                                          <p:val>
                                            <p:strVal val="ppt_x"/>
                                          </p:val>
                                        </p:tav>
                                        <p:tav tm="100000">
                                          <p:val>
                                            <p:strVal val="ppt_x"/>
                                          </p:val>
                                        </p:tav>
                                      </p:tavLst>
                                    </p:anim>
                                    <p:anim calcmode="lin" valueType="num">
                                      <p:cBhvr additive="base">
                                        <p:cTn id="35" dur="500"/>
                                        <p:tgtEl>
                                          <p:spTgt spid="28"/>
                                        </p:tgtEl>
                                        <p:attrNameLst>
                                          <p:attrName>ppt_y</p:attrName>
                                        </p:attrNameLst>
                                      </p:cBhvr>
                                      <p:tavLst>
                                        <p:tav tm="0">
                                          <p:val>
                                            <p:strVal val="ppt_y"/>
                                          </p:val>
                                        </p:tav>
                                        <p:tav tm="100000">
                                          <p:val>
                                            <p:strVal val="1+ppt_h/2"/>
                                          </p:val>
                                        </p:tav>
                                      </p:tavLst>
                                    </p:anim>
                                    <p:set>
                                      <p:cBhvr>
                                        <p:cTn id="36" dur="1" fill="hold">
                                          <p:stCondLst>
                                            <p:cond delay="499"/>
                                          </p:stCondLst>
                                        </p:cTn>
                                        <p:tgtEl>
                                          <p:spTgt spid="28"/>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29"/>
                                        </p:tgtEl>
                                        <p:attrNameLst>
                                          <p:attrName>ppt_x</p:attrName>
                                        </p:attrNameLst>
                                      </p:cBhvr>
                                      <p:tavLst>
                                        <p:tav tm="0">
                                          <p:val>
                                            <p:strVal val="ppt_x"/>
                                          </p:val>
                                        </p:tav>
                                        <p:tav tm="100000">
                                          <p:val>
                                            <p:strVal val="ppt_x"/>
                                          </p:val>
                                        </p:tav>
                                      </p:tavLst>
                                    </p:anim>
                                    <p:anim calcmode="lin" valueType="num">
                                      <p:cBhvr additive="base">
                                        <p:cTn id="39" dur="500"/>
                                        <p:tgtEl>
                                          <p:spTgt spid="29"/>
                                        </p:tgtEl>
                                        <p:attrNameLst>
                                          <p:attrName>ppt_y</p:attrName>
                                        </p:attrNameLst>
                                      </p:cBhvr>
                                      <p:tavLst>
                                        <p:tav tm="0">
                                          <p:val>
                                            <p:strVal val="ppt_y"/>
                                          </p:val>
                                        </p:tav>
                                        <p:tav tm="100000">
                                          <p:val>
                                            <p:strVal val="1+ppt_h/2"/>
                                          </p:val>
                                        </p:tav>
                                      </p:tavLst>
                                    </p:anim>
                                    <p:set>
                                      <p:cBhvr>
                                        <p:cTn id="40"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內容版面配置區 16"/>
          <p:cNvSpPr>
            <a:spLocks noGrp="1"/>
          </p:cNvSpPr>
          <p:nvPr>
            <p:ph idx="1"/>
          </p:nvPr>
        </p:nvSpPr>
        <p:spPr/>
        <p:txBody>
          <a:bodyPr/>
          <a:lstStyle/>
          <a:p>
            <a:pPr marL="0" indent="0">
              <a:buNone/>
            </a:pPr>
            <a:r>
              <a:rPr lang="en-US" altLang="zh-TW" b="1" dirty="0">
                <a:solidFill>
                  <a:srgbClr val="FE8E23"/>
                </a:solidFill>
              </a:rPr>
              <a:t>Preparing Financial Statements</a:t>
            </a:r>
            <a:endParaRPr lang="zh-TW" altLang="en-US" b="1" dirty="0">
              <a:solidFill>
                <a:srgbClr val="FE8E23"/>
              </a:solidFill>
            </a:endParaRP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76</a:t>
            </a:fld>
            <a:endParaRPr lang="zh-TW" altLang="en-US"/>
          </a:p>
        </p:txBody>
      </p:sp>
      <p:sp>
        <p:nvSpPr>
          <p:cNvPr id="92162" name="標題 1"/>
          <p:cNvSpPr>
            <a:spLocks noGrp="1"/>
          </p:cNvSpPr>
          <p:nvPr>
            <p:ph type="title"/>
          </p:nvPr>
        </p:nvSpPr>
        <p:spPr/>
        <p:txBody>
          <a:bodyPr>
            <a:normAutofit fontScale="90000"/>
          </a:bodyPr>
          <a:lstStyle/>
          <a:p>
            <a:r>
              <a:rPr lang="en-US" altLang="zh-TW"/>
              <a:t>Illustration of the First Three Steps in the Accounting Cycle</a:t>
            </a:r>
            <a:endParaRPr lang="zh-TW" altLang="en-US" dirty="0"/>
          </a:p>
        </p:txBody>
      </p:sp>
      <p:sp>
        <p:nvSpPr>
          <p:cNvPr id="7" name="文字方塊 6"/>
          <p:cNvSpPr txBox="1"/>
          <p:nvPr/>
        </p:nvSpPr>
        <p:spPr>
          <a:xfrm>
            <a:off x="355601" y="5759049"/>
            <a:ext cx="1373005"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3.11</a:t>
            </a:r>
            <a:endParaRPr lang="zh-TW" altLang="en-US" dirty="0">
              <a:latin typeface="Arial" panose="020B0604020202020204" pitchFamily="34" charset="0"/>
              <a:cs typeface="Arial" panose="020B0604020202020204" pitchFamily="34" charset="0"/>
            </a:endParaRPr>
          </a:p>
        </p:txBody>
      </p:sp>
      <p:sp>
        <p:nvSpPr>
          <p:cNvPr id="8" name="文字方塊 7"/>
          <p:cNvSpPr txBox="1"/>
          <p:nvPr/>
        </p:nvSpPr>
        <p:spPr>
          <a:xfrm>
            <a:off x="8462875" y="652841"/>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2"/>
          <a:stretch>
            <a:fillRect/>
          </a:stretch>
        </p:blipFill>
        <p:spPr>
          <a:xfrm>
            <a:off x="355601" y="2181193"/>
            <a:ext cx="8399181" cy="3279310"/>
          </a:xfrm>
          <a:prstGeom prst="rect">
            <a:avLst/>
          </a:prstGeom>
        </p:spPr>
      </p:pic>
    </p:spTree>
    <p:extLst>
      <p:ext uri="{BB962C8B-B14F-4D97-AF65-F5344CB8AC3E}">
        <p14:creationId xmlns:p14="http://schemas.microsoft.com/office/powerpoint/2010/main" val="5067347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內容版面配置區 16"/>
          <p:cNvSpPr>
            <a:spLocks noGrp="1"/>
          </p:cNvSpPr>
          <p:nvPr>
            <p:ph idx="1"/>
          </p:nvPr>
        </p:nvSpPr>
        <p:spPr/>
        <p:txBody>
          <a:bodyPr/>
          <a:lstStyle/>
          <a:p>
            <a:pPr marL="0" indent="0">
              <a:buNone/>
            </a:pPr>
            <a:r>
              <a:rPr lang="en-US" altLang="zh-TW" b="1" dirty="0">
                <a:solidFill>
                  <a:srgbClr val="FE8E23"/>
                </a:solidFill>
              </a:rPr>
              <a:t>Preparing Financial Statements</a:t>
            </a:r>
          </a:p>
          <a:p>
            <a:pPr lvl="1"/>
            <a:r>
              <a:rPr lang="en-US" altLang="zh-TW" dirty="0"/>
              <a:t>Notice that there is no retained earnings account in the trial balance but there is one on the balance sheet.</a:t>
            </a:r>
          </a:p>
          <a:p>
            <a:pPr lvl="1"/>
            <a:r>
              <a:rPr lang="en-US" altLang="zh-TW" dirty="0"/>
              <a:t>Because all the accounts such as Revenue and Expenses are eventually accumulated into Retained Earnings.</a:t>
            </a:r>
          </a:p>
          <a:p>
            <a:pPr marL="400050" lvl="1" indent="0">
              <a:buNone/>
            </a:pPr>
            <a:endParaRPr lang="zh-TW" altLang="en-US" b="1" dirty="0">
              <a:solidFill>
                <a:schemeClr val="tx2">
                  <a:lumMod val="60000"/>
                  <a:lumOff val="40000"/>
                </a:schemeClr>
              </a:solidFill>
            </a:endParaRP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77</a:t>
            </a:fld>
            <a:endParaRPr lang="zh-TW" altLang="en-US"/>
          </a:p>
        </p:txBody>
      </p:sp>
      <p:sp>
        <p:nvSpPr>
          <p:cNvPr id="92162" name="標題 1"/>
          <p:cNvSpPr>
            <a:spLocks noGrp="1"/>
          </p:cNvSpPr>
          <p:nvPr>
            <p:ph type="title"/>
          </p:nvPr>
        </p:nvSpPr>
        <p:spPr/>
        <p:txBody>
          <a:bodyPr>
            <a:normAutofit fontScale="90000"/>
          </a:bodyPr>
          <a:lstStyle/>
          <a:p>
            <a:r>
              <a:rPr lang="en-US" altLang="zh-TW" dirty="0"/>
              <a:t>Illustration of the First Three Steps in the Accounting Cycle</a:t>
            </a:r>
            <a:endParaRPr lang="zh-TW" altLang="en-US" dirty="0"/>
          </a:p>
        </p:txBody>
      </p:sp>
      <p:sp>
        <p:nvSpPr>
          <p:cNvPr id="8" name="文字方塊 7"/>
          <p:cNvSpPr txBox="1"/>
          <p:nvPr/>
        </p:nvSpPr>
        <p:spPr>
          <a:xfrm>
            <a:off x="1043608" y="5867336"/>
            <a:ext cx="1373005"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3.11</a:t>
            </a:r>
            <a:endParaRPr lang="zh-TW" altLang="en-US" dirty="0">
              <a:latin typeface="Arial" panose="020B0604020202020204" pitchFamily="34" charset="0"/>
              <a:cs typeface="Arial" panose="020B0604020202020204" pitchFamily="34" charset="0"/>
            </a:endParaRPr>
          </a:p>
        </p:txBody>
      </p:sp>
      <p:sp>
        <p:nvSpPr>
          <p:cNvPr id="9" name="文字方塊 8"/>
          <p:cNvSpPr txBox="1"/>
          <p:nvPr/>
        </p:nvSpPr>
        <p:spPr>
          <a:xfrm>
            <a:off x="8479560"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3"/>
          <a:stretch>
            <a:fillRect/>
          </a:stretch>
        </p:blipFill>
        <p:spPr>
          <a:xfrm>
            <a:off x="2416613" y="3906322"/>
            <a:ext cx="6552717" cy="2270641"/>
          </a:xfrm>
          <a:prstGeom prst="rect">
            <a:avLst/>
          </a:prstGeom>
        </p:spPr>
      </p:pic>
    </p:spTree>
    <p:extLst>
      <p:ext uri="{BB962C8B-B14F-4D97-AF65-F5344CB8AC3E}">
        <p14:creationId xmlns:p14="http://schemas.microsoft.com/office/powerpoint/2010/main" val="38676539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lstStyle/>
          <a:p>
            <a:pPr marL="0" indent="0">
              <a:buNone/>
            </a:pPr>
            <a:r>
              <a:rPr lang="en-US" altLang="zh-TW" b="1" dirty="0">
                <a:solidFill>
                  <a:srgbClr val="FE8E23"/>
                </a:solidFill>
              </a:rPr>
              <a:t>Preparing Financial Statements</a:t>
            </a: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78</a:t>
            </a:fld>
            <a:endParaRPr lang="zh-TW" altLang="en-US"/>
          </a:p>
        </p:txBody>
      </p:sp>
      <p:sp>
        <p:nvSpPr>
          <p:cNvPr id="93186" name="標題 1"/>
          <p:cNvSpPr>
            <a:spLocks noGrp="1"/>
          </p:cNvSpPr>
          <p:nvPr>
            <p:ph type="title"/>
          </p:nvPr>
        </p:nvSpPr>
        <p:spPr/>
        <p:txBody>
          <a:bodyPr>
            <a:normAutofit fontScale="90000"/>
          </a:bodyPr>
          <a:lstStyle/>
          <a:p>
            <a:r>
              <a:rPr lang="en-US" altLang="zh-TW" dirty="0"/>
              <a:t>Illustration of the First Three Steps in the Accounting Cycle</a:t>
            </a:r>
            <a:endParaRPr lang="zh-TW" altLang="en-US" dirty="0"/>
          </a:p>
        </p:txBody>
      </p:sp>
      <p:sp>
        <p:nvSpPr>
          <p:cNvPr id="8" name="文字方塊 7"/>
          <p:cNvSpPr txBox="1"/>
          <p:nvPr/>
        </p:nvSpPr>
        <p:spPr>
          <a:xfrm>
            <a:off x="746522" y="5998925"/>
            <a:ext cx="139012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3.12</a:t>
            </a:r>
            <a:endParaRPr lang="zh-TW" altLang="en-US" dirty="0">
              <a:latin typeface="Arial" panose="020B0604020202020204" pitchFamily="34" charset="0"/>
              <a:cs typeface="Arial" panose="020B0604020202020204" pitchFamily="34" charset="0"/>
            </a:endParaRPr>
          </a:p>
        </p:txBody>
      </p:sp>
      <p:sp>
        <p:nvSpPr>
          <p:cNvPr id="9" name="文字方塊 8"/>
          <p:cNvSpPr txBox="1"/>
          <p:nvPr/>
        </p:nvSpPr>
        <p:spPr>
          <a:xfrm>
            <a:off x="8423683"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2" name="圖片 1"/>
          <p:cNvPicPr>
            <a:picLocks noChangeAspect="1"/>
          </p:cNvPicPr>
          <p:nvPr/>
        </p:nvPicPr>
        <p:blipFill>
          <a:blip r:embed="rId2"/>
          <a:stretch>
            <a:fillRect/>
          </a:stretch>
        </p:blipFill>
        <p:spPr>
          <a:xfrm>
            <a:off x="746522" y="2008475"/>
            <a:ext cx="7627764" cy="3990450"/>
          </a:xfrm>
          <a:prstGeom prst="rect">
            <a:avLst/>
          </a:prstGeom>
        </p:spPr>
      </p:pic>
    </p:spTree>
    <p:extLst>
      <p:ext uri="{BB962C8B-B14F-4D97-AF65-F5344CB8AC3E}">
        <p14:creationId xmlns:p14="http://schemas.microsoft.com/office/powerpoint/2010/main" val="34114728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FE8E23"/>
                </a:solidFill>
              </a:rPr>
              <a:t>Two Final Notes</a:t>
            </a:r>
          </a:p>
          <a:p>
            <a:pPr lvl="1"/>
            <a:r>
              <a:rPr lang="en-US" altLang="zh-TW" dirty="0"/>
              <a:t>First, the preparation of financial statements also involves the </a:t>
            </a:r>
            <a:r>
              <a:rPr lang="en-US" altLang="zh-TW" b="1" dirty="0">
                <a:solidFill>
                  <a:schemeClr val="accent2">
                    <a:lumMod val="75000"/>
                  </a:schemeClr>
                </a:solidFill>
              </a:rPr>
              <a:t>adjustment</a:t>
            </a:r>
            <a:r>
              <a:rPr lang="en-US" altLang="zh-TW" dirty="0"/>
              <a:t> of some ledger accounts. (CH4)</a:t>
            </a:r>
          </a:p>
          <a:p>
            <a:pPr lvl="1"/>
            <a:r>
              <a:rPr lang="en-US" altLang="zh-TW" dirty="0"/>
              <a:t>Second, net income does not usually equal the ending retained earnings balance. Only in the first year of a company’s operations would this be the case.</a:t>
            </a: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79</a:t>
            </a:fld>
            <a:endParaRPr lang="zh-TW" altLang="en-US"/>
          </a:p>
        </p:txBody>
      </p:sp>
      <p:sp>
        <p:nvSpPr>
          <p:cNvPr id="2" name="標題 1"/>
          <p:cNvSpPr>
            <a:spLocks noGrp="1"/>
          </p:cNvSpPr>
          <p:nvPr>
            <p:ph type="title"/>
          </p:nvPr>
        </p:nvSpPr>
        <p:spPr/>
        <p:txBody>
          <a:bodyPr>
            <a:normAutofit fontScale="90000"/>
          </a:bodyPr>
          <a:lstStyle/>
          <a:p>
            <a:r>
              <a:rPr lang="en-US" altLang="zh-TW" dirty="0"/>
              <a:t>Illustration of the First Three Steps in the Accounting Cycle</a:t>
            </a:r>
            <a:endParaRPr lang="zh-TW" altLang="en-US" dirty="0"/>
          </a:p>
        </p:txBody>
      </p:sp>
      <p:sp>
        <p:nvSpPr>
          <p:cNvPr id="7" name="文字方塊 6"/>
          <p:cNvSpPr txBox="1"/>
          <p:nvPr/>
        </p:nvSpPr>
        <p:spPr>
          <a:xfrm>
            <a:off x="8439181"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73329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lstStyle/>
          <a:p>
            <a:pPr marL="0" indent="0">
              <a:buNone/>
            </a:pPr>
            <a:r>
              <a:rPr lang="en-US" altLang="zh-TW" b="1" dirty="0">
                <a:solidFill>
                  <a:srgbClr val="FE8E23"/>
                </a:solidFill>
              </a:rPr>
              <a:t>Business Activity (Transaction) #1: </a:t>
            </a:r>
          </a:p>
          <a:p>
            <a:pPr marL="0" indent="0">
              <a:buNone/>
            </a:pPr>
            <a:r>
              <a:rPr lang="en-US" altLang="zh-TW" dirty="0"/>
              <a:t>Investment of €50,000 by owners.</a:t>
            </a:r>
          </a:p>
          <a:p>
            <a:endParaRPr lang="en-US" altLang="zh-TW" dirty="0"/>
          </a:p>
          <a:p>
            <a:endParaRPr lang="en-US" altLang="zh-TW" dirty="0"/>
          </a:p>
          <a:p>
            <a:endParaRPr lang="en-US" altLang="zh-TW" dirty="0"/>
          </a:p>
          <a:p>
            <a:endParaRPr lang="en-US" altLang="zh-TW" dirty="0"/>
          </a:p>
          <a:p>
            <a:endParaRPr lang="en-US" altLang="zh-TW" dirty="0"/>
          </a:p>
          <a:p>
            <a:pPr marL="0" indent="0">
              <a:buNone/>
            </a:pPr>
            <a:r>
              <a:rPr lang="en-US" altLang="zh-TW" dirty="0"/>
              <a:t>  </a:t>
            </a:r>
            <a:endParaRPr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8</a:t>
            </a:fld>
            <a:endParaRPr lang="zh-TW" altLang="en-US"/>
          </a:p>
        </p:txBody>
      </p:sp>
      <p:sp>
        <p:nvSpPr>
          <p:cNvPr id="15362" name="標題 1"/>
          <p:cNvSpPr>
            <a:spLocks noGrp="1"/>
          </p:cNvSpPr>
          <p:nvPr>
            <p:ph type="title"/>
          </p:nvPr>
        </p:nvSpPr>
        <p:spPr/>
        <p:txBody>
          <a:bodyPr/>
          <a:lstStyle/>
          <a:p>
            <a:r>
              <a:rPr lang="en-US" altLang="zh-TW"/>
              <a:t>The Accounting Equation</a:t>
            </a:r>
            <a:endParaRPr lang="zh-TW"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860300291"/>
              </p:ext>
            </p:extLst>
          </p:nvPr>
        </p:nvGraphicFramePr>
        <p:xfrm>
          <a:off x="1152339" y="4151103"/>
          <a:ext cx="6959600" cy="1503411"/>
        </p:xfrm>
        <a:graphic>
          <a:graphicData uri="http://schemas.openxmlformats.org/drawingml/2006/table">
            <a:tbl>
              <a:tblPr/>
              <a:tblGrid>
                <a:gridCol w="231140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charset="0"/>
                          <a:ea typeface="新細明體" charset="-120"/>
                        </a:rPr>
                        <a:t>TRANSACTION #</a:t>
                      </a:r>
                      <a:endParaRPr kumimoji="0" lang="zh-TW" altLang="en-US" sz="1800" b="1" i="0" u="none" strike="noStrike" cap="none" normalizeH="0" baseline="0" dirty="0">
                        <a:ln>
                          <a:noFill/>
                        </a:ln>
                        <a:solidFill>
                          <a:srgbClr val="FFFFFF"/>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charset="0"/>
                          <a:ea typeface="新細明體" charset="-120"/>
                        </a:rPr>
                        <a:t>ASSETS</a:t>
                      </a:r>
                      <a:endParaRPr kumimoji="0" lang="zh-TW" altLang="en-US" sz="1800" b="1" i="0" u="none" strike="noStrike" cap="none" normalizeH="0" baseline="0" dirty="0">
                        <a:ln>
                          <a:noFill/>
                        </a:ln>
                        <a:solidFill>
                          <a:srgbClr val="FFFFFF"/>
                        </a:solidFill>
                        <a:effectLst/>
                        <a:latin typeface="Arial" charset="0"/>
                        <a:ea typeface="新細明體"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charset="0"/>
                          <a:ea typeface="新細明體" charset="-120"/>
                        </a:rPr>
                        <a:t>=</a:t>
                      </a:r>
                      <a:endParaRPr kumimoji="0" lang="zh-TW" altLang="en-US" sz="1800" b="1" i="0" u="none" strike="noStrike" cap="none" normalizeH="0" baseline="0" dirty="0">
                        <a:ln>
                          <a:noFill/>
                        </a:ln>
                        <a:solidFill>
                          <a:srgbClr val="FFFFFF"/>
                        </a:solidFill>
                        <a:effectLst/>
                        <a:latin typeface="Arial" charset="0"/>
                        <a:ea typeface="新細明體"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charset="0"/>
                          <a:ea typeface="新細明體" charset="-120"/>
                        </a:rPr>
                        <a:t>LIABILITIES</a:t>
                      </a:r>
                      <a:endParaRPr kumimoji="0" lang="zh-TW" altLang="en-US" sz="1800" b="1" i="0" u="none" strike="noStrike" cap="none" normalizeH="0" baseline="0" dirty="0">
                        <a:ln>
                          <a:noFill/>
                        </a:ln>
                        <a:solidFill>
                          <a:srgbClr val="FFFFFF"/>
                        </a:solidFill>
                        <a:effectLst/>
                        <a:latin typeface="Arial" charset="0"/>
                        <a:ea typeface="新細明體"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charset="0"/>
                          <a:ea typeface="新細明體" charset="-120"/>
                        </a:rPr>
                        <a:t>+</a:t>
                      </a:r>
                      <a:endParaRPr kumimoji="0" lang="zh-TW" altLang="en-US" sz="1800" b="1" i="0" u="none" strike="noStrike" cap="none" normalizeH="0" baseline="0" dirty="0">
                        <a:ln>
                          <a:noFill/>
                        </a:ln>
                        <a:solidFill>
                          <a:srgbClr val="FFFFFF"/>
                        </a:solidFill>
                        <a:effectLst/>
                        <a:latin typeface="Arial" charset="0"/>
                        <a:ea typeface="新細明體"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charset="0"/>
                          <a:ea typeface="新細明體" charset="-120"/>
                        </a:rPr>
                        <a:t>EQUITY</a:t>
                      </a:r>
                      <a:endParaRPr kumimoji="0" lang="zh-TW" altLang="en-US" sz="1800" b="1" i="0" u="none" strike="noStrike" cap="none" normalizeH="0" baseline="0" dirty="0">
                        <a:ln>
                          <a:noFill/>
                        </a:ln>
                        <a:solidFill>
                          <a:srgbClr val="FFFFFF"/>
                        </a:solidFill>
                        <a:effectLst/>
                        <a:latin typeface="Arial" charset="0"/>
                        <a:ea typeface="新細明體" charset="-12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charset="0"/>
                          <a:ea typeface="新細明體" charset="-120"/>
                        </a:rPr>
                        <a:t>Beginning Balance</a:t>
                      </a: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0000"/>
                          </a:solidFill>
                          <a:effectLst/>
                          <a:latin typeface="Arial" charset="0"/>
                          <a:ea typeface="新細明體" charset="-120"/>
                        </a:rPr>
                        <a:t>€         </a:t>
                      </a:r>
                      <a:r>
                        <a:rPr kumimoji="0" lang="en-US" altLang="zh-TW" sz="1800" b="0" i="0" u="none" strike="noStrike" cap="none" normalizeH="0" baseline="0" dirty="0">
                          <a:ln>
                            <a:noFill/>
                          </a:ln>
                          <a:solidFill>
                            <a:srgbClr val="000000"/>
                          </a:solidFill>
                          <a:effectLst/>
                          <a:latin typeface="Arial" charset="0"/>
                          <a:ea typeface="新細明體" charset="-120"/>
                        </a:rPr>
                        <a:t>0</a:t>
                      </a: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charset="0"/>
                          <a:ea typeface="新細明體" charset="-120"/>
                        </a:rPr>
                        <a:t>=</a:t>
                      </a: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0000"/>
                          </a:solidFill>
                          <a:effectLst/>
                          <a:latin typeface="Arial" charset="0"/>
                          <a:ea typeface="新細明體" charset="-120"/>
                        </a:rPr>
                        <a:t>€         </a:t>
                      </a:r>
                      <a:r>
                        <a:rPr kumimoji="0" lang="en-US" altLang="zh-TW" sz="1800" b="0" i="0" u="none" strike="noStrike" cap="none" normalizeH="0" baseline="0" dirty="0">
                          <a:ln>
                            <a:noFill/>
                          </a:ln>
                          <a:solidFill>
                            <a:srgbClr val="000000"/>
                          </a:solidFill>
                          <a:effectLst/>
                          <a:latin typeface="Arial" charset="0"/>
                          <a:ea typeface="新細明體" charset="-120"/>
                        </a:rPr>
                        <a:t>0</a:t>
                      </a: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charset="0"/>
                          <a:ea typeface="新細明體" charset="-120"/>
                        </a:rPr>
                        <a:t>+</a:t>
                      </a: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0000"/>
                          </a:solidFill>
                          <a:effectLst/>
                          <a:latin typeface="Arial" charset="0"/>
                          <a:ea typeface="新細明體" charset="-120"/>
                        </a:rPr>
                        <a:t>€         </a:t>
                      </a:r>
                      <a:r>
                        <a:rPr kumimoji="0" lang="en-US" altLang="zh-TW" sz="1800" b="0" i="0" u="none" strike="noStrike" cap="none" normalizeH="0" baseline="0" dirty="0">
                          <a:ln>
                            <a:noFill/>
                          </a:ln>
                          <a:solidFill>
                            <a:srgbClr val="000000"/>
                          </a:solidFill>
                          <a:effectLst/>
                          <a:latin typeface="Arial" charset="0"/>
                          <a:ea typeface="新細明體" charset="-120"/>
                        </a:rPr>
                        <a:t>0</a:t>
                      </a: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charset="0"/>
                          <a:ea typeface="新細明體" charset="-120"/>
                        </a:rPr>
                        <a:t>1.</a:t>
                      </a: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charset="0"/>
                          <a:ea typeface="新細明體" charset="-120"/>
                        </a:rPr>
                        <a:t>+50,000</a:t>
                      </a: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dirty="0">
                          <a:solidFill>
                            <a:srgbClr val="000000"/>
                          </a:solidFill>
                        </a:rPr>
                        <a:t>+50,000</a:t>
                      </a:r>
                      <a:endParaRPr kumimoji="0" lang="zh-TW" altLang="en-US" sz="1800" dirty="0">
                        <a:solidFill>
                          <a:srgbClr val="000000"/>
                        </a:solidFill>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388986">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charset="0"/>
                          <a:ea typeface="新細明體" charset="-120"/>
                        </a:rPr>
                        <a:t>Subtotal</a:t>
                      </a: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dirty="0">
                          <a:solidFill>
                            <a:srgbClr val="000000"/>
                          </a:solidFill>
                        </a:rPr>
                        <a:t>€</a:t>
                      </a:r>
                      <a:r>
                        <a:rPr kumimoji="0" lang="en-US" altLang="zh-TW" sz="1800" dirty="0">
                          <a:solidFill>
                            <a:srgbClr val="000000"/>
                          </a:solidFill>
                        </a:rPr>
                        <a:t>50,000</a:t>
                      </a:r>
                      <a:endParaRPr kumimoji="0" lang="zh-TW" altLang="en-US" sz="1800" dirty="0">
                        <a:solidFill>
                          <a:srgbClr val="000000"/>
                        </a:solidFill>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dirty="0">
                          <a:solidFill>
                            <a:srgbClr val="000000"/>
                          </a:solidFill>
                        </a:rPr>
                        <a:t>=</a:t>
                      </a: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dirty="0">
                          <a:solidFill>
                            <a:srgbClr val="000000"/>
                          </a:solidFill>
                        </a:rPr>
                        <a:t>€         </a:t>
                      </a:r>
                      <a:r>
                        <a:rPr kumimoji="0" lang="en-US" altLang="zh-TW" sz="1800" dirty="0">
                          <a:solidFill>
                            <a:srgbClr val="000000"/>
                          </a:solidFill>
                        </a:rPr>
                        <a:t>0</a:t>
                      </a:r>
                      <a:endParaRPr kumimoji="0" lang="zh-TW" altLang="en-US" sz="1800" dirty="0">
                        <a:solidFill>
                          <a:srgbClr val="000000"/>
                        </a:solidFill>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charset="0"/>
                          <a:ea typeface="新細明體" charset="-120"/>
                        </a:rPr>
                        <a:t>+</a:t>
                      </a: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dirty="0">
                          <a:solidFill>
                            <a:srgbClr val="000000"/>
                          </a:solidFill>
                        </a:rPr>
                        <a:t>€</a:t>
                      </a:r>
                      <a:r>
                        <a:rPr kumimoji="0" lang="en-US" altLang="zh-TW" sz="1800" dirty="0">
                          <a:solidFill>
                            <a:srgbClr val="000000"/>
                          </a:solidFill>
                        </a:rPr>
                        <a:t>50,000</a:t>
                      </a:r>
                      <a:endParaRPr kumimoji="0" lang="zh-TW" altLang="en-US" sz="1800" dirty="0">
                        <a:solidFill>
                          <a:srgbClr val="000000"/>
                        </a:solidFill>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3"/>
                  </a:ext>
                </a:extLst>
              </a:tr>
            </a:tbl>
          </a:graphicData>
        </a:graphic>
      </p:graphicFrame>
      <p:sp>
        <p:nvSpPr>
          <p:cNvPr id="22" name="圓角矩形 21"/>
          <p:cNvSpPr/>
          <p:nvPr/>
        </p:nvSpPr>
        <p:spPr bwMode="auto">
          <a:xfrm>
            <a:off x="814015" y="2686281"/>
            <a:ext cx="7701335" cy="432048"/>
          </a:xfrm>
          <a:prstGeom prst="roundRect">
            <a:avLst/>
          </a:prstGeom>
          <a:solidFill>
            <a:schemeClr val="accent5">
              <a:lumMod val="60000"/>
              <a:lumOff val="40000"/>
              <a:alpha val="49804"/>
            </a:schemeClr>
          </a:solidFill>
          <a:ln w="9525" cap="flat" cmpd="sng" algn="ctr">
            <a:noFill/>
            <a:prstDash val="solid"/>
            <a:round/>
            <a:headEnd type="none" w="med" len="med"/>
            <a:tailEnd type="none" w="med" len="med"/>
          </a:ln>
          <a:effectLst/>
        </p:spPr>
        <p:txBody>
          <a:bodyPr/>
          <a:lstStyle/>
          <a:p>
            <a:pPr eaLnBrk="0" hangingPunct="0"/>
            <a:endParaRPr lang="zh-TW" altLang="en-US">
              <a:solidFill>
                <a:prstClr val="black"/>
              </a:solidFill>
              <a:latin typeface="Arial" panose="020B0604020202020204" pitchFamily="34" charset="0"/>
              <a:ea typeface="新細明體" panose="02020500000000000000" pitchFamily="18" charset="-120"/>
            </a:endParaRPr>
          </a:p>
        </p:txBody>
      </p:sp>
      <p:sp>
        <p:nvSpPr>
          <p:cNvPr id="23" name="TextBox 7"/>
          <p:cNvSpPr txBox="1">
            <a:spLocks noChangeArrowheads="1"/>
          </p:cNvSpPr>
          <p:nvPr/>
        </p:nvSpPr>
        <p:spPr bwMode="auto">
          <a:xfrm>
            <a:off x="1231923" y="2703921"/>
            <a:ext cx="941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Assets</a:t>
            </a:r>
            <a:endParaRPr kumimoji="0" lang="en-US" altLang="zh-TW" sz="1400" b="1" dirty="0">
              <a:solidFill>
                <a:srgbClr val="000000"/>
              </a:solidFill>
            </a:endParaRPr>
          </a:p>
        </p:txBody>
      </p:sp>
      <p:sp>
        <p:nvSpPr>
          <p:cNvPr id="24" name="TextBox 8"/>
          <p:cNvSpPr txBox="1">
            <a:spLocks noChangeArrowheads="1"/>
          </p:cNvSpPr>
          <p:nvPr/>
        </p:nvSpPr>
        <p:spPr bwMode="auto">
          <a:xfrm>
            <a:off x="3661402" y="2703921"/>
            <a:ext cx="1249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Liabilities</a:t>
            </a:r>
          </a:p>
        </p:txBody>
      </p:sp>
      <p:sp>
        <p:nvSpPr>
          <p:cNvPr id="25" name="TextBox 9"/>
          <p:cNvSpPr txBox="1">
            <a:spLocks noChangeArrowheads="1"/>
          </p:cNvSpPr>
          <p:nvPr/>
        </p:nvSpPr>
        <p:spPr bwMode="auto">
          <a:xfrm>
            <a:off x="6544963" y="2703921"/>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Equity</a:t>
            </a:r>
          </a:p>
        </p:txBody>
      </p:sp>
      <p:sp>
        <p:nvSpPr>
          <p:cNvPr id="26" name="TextBox 10"/>
          <p:cNvSpPr txBox="1">
            <a:spLocks noChangeArrowheads="1"/>
          </p:cNvSpPr>
          <p:nvPr/>
        </p:nvSpPr>
        <p:spPr bwMode="auto">
          <a:xfrm>
            <a:off x="2926427" y="2704052"/>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27" name="TextBox 11"/>
          <p:cNvSpPr txBox="1">
            <a:spLocks noChangeArrowheads="1"/>
          </p:cNvSpPr>
          <p:nvPr/>
        </p:nvSpPr>
        <p:spPr bwMode="auto">
          <a:xfrm>
            <a:off x="5356375" y="2717498"/>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7" name="文字方塊 6"/>
          <p:cNvSpPr txBox="1"/>
          <p:nvPr/>
        </p:nvSpPr>
        <p:spPr>
          <a:xfrm>
            <a:off x="1650220" y="3271198"/>
            <a:ext cx="723275" cy="461665"/>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Cash</a:t>
            </a:r>
            <a:endParaRPr lang="zh-TW" altLang="en-US" sz="2400" dirty="0">
              <a:latin typeface="Arial" panose="020B0604020202020204" pitchFamily="34" charset="0"/>
              <a:cs typeface="Arial" panose="020B0604020202020204" pitchFamily="34" charset="0"/>
            </a:endParaRPr>
          </a:p>
        </p:txBody>
      </p:sp>
      <p:sp>
        <p:nvSpPr>
          <p:cNvPr id="30" name="文字方塊 29"/>
          <p:cNvSpPr txBox="1"/>
          <p:nvPr/>
        </p:nvSpPr>
        <p:spPr>
          <a:xfrm>
            <a:off x="6313005" y="3271198"/>
            <a:ext cx="1544012" cy="461665"/>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Capital Stock</a:t>
            </a:r>
            <a:endParaRPr lang="zh-TW" altLang="en-US" sz="2400" dirty="0">
              <a:latin typeface="Arial" panose="020B0604020202020204" pitchFamily="34" charset="0"/>
              <a:cs typeface="Arial" panose="020B0604020202020204" pitchFamily="34" charset="0"/>
            </a:endParaRPr>
          </a:p>
        </p:txBody>
      </p:sp>
      <p:sp>
        <p:nvSpPr>
          <p:cNvPr id="31" name="向上箭號 30"/>
          <p:cNvSpPr/>
          <p:nvPr/>
        </p:nvSpPr>
        <p:spPr>
          <a:xfrm>
            <a:off x="1356507" y="3223644"/>
            <a:ext cx="144016" cy="72937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2" name="向上箭號 31"/>
          <p:cNvSpPr/>
          <p:nvPr/>
        </p:nvSpPr>
        <p:spPr>
          <a:xfrm>
            <a:off x="6128703" y="3268163"/>
            <a:ext cx="144016" cy="729372"/>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9" name="矩形 28"/>
          <p:cNvSpPr/>
          <p:nvPr/>
        </p:nvSpPr>
        <p:spPr>
          <a:xfrm>
            <a:off x="1165853" y="4952007"/>
            <a:ext cx="6902908"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1176476" y="5305512"/>
            <a:ext cx="6912768"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8422192" y="58431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24896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29"/>
                                        </p:tgtEl>
                                        <p:attrNameLst>
                                          <p:attrName>ppt_x</p:attrName>
                                        </p:attrNameLst>
                                      </p:cBhvr>
                                      <p:tavLst>
                                        <p:tav tm="0">
                                          <p:val>
                                            <p:strVal val="ppt_x"/>
                                          </p:val>
                                        </p:tav>
                                        <p:tav tm="100000">
                                          <p:val>
                                            <p:strVal val="ppt_x"/>
                                          </p:val>
                                        </p:tav>
                                      </p:tavLst>
                                    </p:anim>
                                    <p:anim calcmode="lin" valueType="num">
                                      <p:cBhvr additive="base">
                                        <p:cTn id="41" dur="500"/>
                                        <p:tgtEl>
                                          <p:spTgt spid="29"/>
                                        </p:tgtEl>
                                        <p:attrNameLst>
                                          <p:attrName>ppt_y</p:attrName>
                                        </p:attrNameLst>
                                      </p:cBhvr>
                                      <p:tavLst>
                                        <p:tav tm="0">
                                          <p:val>
                                            <p:strVal val="ppt_y"/>
                                          </p:val>
                                        </p:tav>
                                        <p:tav tm="100000">
                                          <p:val>
                                            <p:strVal val="1+ppt_h/2"/>
                                          </p:val>
                                        </p:tav>
                                      </p:tavLst>
                                    </p:anim>
                                    <p:set>
                                      <p:cBhvr>
                                        <p:cTn id="42" dur="1" fill="hold">
                                          <p:stCondLst>
                                            <p:cond delay="499"/>
                                          </p:stCondLst>
                                        </p:cTn>
                                        <p:tgtEl>
                                          <p:spTgt spid="2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37"/>
                                        </p:tgtEl>
                                        <p:attrNameLst>
                                          <p:attrName>ppt_x</p:attrName>
                                        </p:attrNameLst>
                                      </p:cBhvr>
                                      <p:tavLst>
                                        <p:tav tm="0">
                                          <p:val>
                                            <p:strVal val="ppt_x"/>
                                          </p:val>
                                        </p:tav>
                                        <p:tav tm="100000">
                                          <p:val>
                                            <p:strVal val="ppt_x"/>
                                          </p:val>
                                        </p:tav>
                                      </p:tavLst>
                                    </p:anim>
                                    <p:anim calcmode="lin" valueType="num">
                                      <p:cBhvr additive="base">
                                        <p:cTn id="47" dur="500"/>
                                        <p:tgtEl>
                                          <p:spTgt spid="37"/>
                                        </p:tgtEl>
                                        <p:attrNameLst>
                                          <p:attrName>ppt_y</p:attrName>
                                        </p:attrNameLst>
                                      </p:cBhvr>
                                      <p:tavLst>
                                        <p:tav tm="0">
                                          <p:val>
                                            <p:strVal val="ppt_y"/>
                                          </p:val>
                                        </p:tav>
                                        <p:tav tm="100000">
                                          <p:val>
                                            <p:strVal val="1+ppt_h/2"/>
                                          </p:val>
                                        </p:tav>
                                      </p:tavLst>
                                    </p:anim>
                                    <p:set>
                                      <p:cBhvr>
                                        <p:cTn id="48"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p:bldP spid="26" grpId="0"/>
      <p:bldP spid="27" grpId="0"/>
      <p:bldP spid="7" grpId="0"/>
      <p:bldP spid="30" grpId="0"/>
      <p:bldP spid="31" grpId="0" animBg="1"/>
      <p:bldP spid="32" grpId="0" animBg="1"/>
      <p:bldP spid="29" grpId="0" animBg="1"/>
      <p:bldP spid="29" grpId="1" animBg="1"/>
      <p:bldP spid="37" grpId="0" animBg="1"/>
      <p:bldP spid="37" grpId="1"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dirty="0"/>
              <a:t>From the following four journal entries, prepare a trial balance. Assume that the beginning balance for all accounts is zero.</a:t>
            </a:r>
          </a:p>
          <a:p>
            <a:endParaRPr lang="en-US" altLang="zh-TW" b="1" dirty="0"/>
          </a:p>
          <a:p>
            <a:endParaRPr lang="en-US" altLang="zh-TW" b="1" dirty="0"/>
          </a:p>
          <a:p>
            <a:endParaRPr lang="en-US" altLang="zh-TW" b="1" dirty="0"/>
          </a:p>
          <a:p>
            <a:endParaRPr lang="en-US" altLang="zh-TW" b="1" dirty="0"/>
          </a:p>
          <a:p>
            <a:endParaRPr lang="en-US" altLang="zh-TW" b="1"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80</a:t>
            </a:fld>
            <a:endParaRPr lang="zh-TW" altLang="en-US"/>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24" name="表格 23"/>
          <p:cNvGraphicFramePr>
            <a:graphicFrameLocks noGrp="1"/>
          </p:cNvGraphicFramePr>
          <p:nvPr>
            <p:extLst>
              <p:ext uri="{D42A27DB-BD31-4B8C-83A1-F6EECF244321}">
                <p14:modId xmlns:p14="http://schemas.microsoft.com/office/powerpoint/2010/main" val="883799426"/>
              </p:ext>
            </p:extLst>
          </p:nvPr>
        </p:nvGraphicFramePr>
        <p:xfrm>
          <a:off x="2123728" y="2852936"/>
          <a:ext cx="4968553" cy="2966720"/>
        </p:xfrm>
        <a:graphic>
          <a:graphicData uri="http://schemas.openxmlformats.org/drawingml/2006/table">
            <a:tbl>
              <a:tblPr firstRow="1" bandRow="1">
                <a:tableStyleId>{5C22544A-7EE6-4342-B048-85BDC9FD1C3A}</a:tableStyleId>
              </a:tblPr>
              <a:tblGrid>
                <a:gridCol w="488809">
                  <a:extLst>
                    <a:ext uri="{9D8B030D-6E8A-4147-A177-3AD203B41FA5}">
                      <a16:colId xmlns:a16="http://schemas.microsoft.com/office/drawing/2014/main" val="20000"/>
                    </a:ext>
                  </a:extLst>
                </a:gridCol>
                <a:gridCol w="2777296">
                  <a:extLst>
                    <a:ext uri="{9D8B030D-6E8A-4147-A177-3AD203B41FA5}">
                      <a16:colId xmlns:a16="http://schemas.microsoft.com/office/drawing/2014/main" val="20001"/>
                    </a:ext>
                  </a:extLst>
                </a:gridCol>
                <a:gridCol w="851224">
                  <a:extLst>
                    <a:ext uri="{9D8B030D-6E8A-4147-A177-3AD203B41FA5}">
                      <a16:colId xmlns:a16="http://schemas.microsoft.com/office/drawing/2014/main" val="20002"/>
                    </a:ext>
                  </a:extLst>
                </a:gridCol>
                <a:gridCol w="851224">
                  <a:extLst>
                    <a:ext uri="{9D8B030D-6E8A-4147-A177-3AD203B41FA5}">
                      <a16:colId xmlns:a16="http://schemas.microsoft.com/office/drawing/2014/main" val="20003"/>
                    </a:ext>
                  </a:extLst>
                </a:gridCol>
              </a:tblGrid>
              <a:tr h="370840">
                <a:tc>
                  <a:txBody>
                    <a:bodyPr/>
                    <a:lstStyle/>
                    <a:p>
                      <a:r>
                        <a:rPr lang="en-US" altLang="zh-TW" b="0" dirty="0">
                          <a:solidFill>
                            <a:schemeClr val="tx1"/>
                          </a:solidFill>
                          <a:latin typeface="Arial" panose="020B0604020202020204" pitchFamily="34" charset="0"/>
                          <a:cs typeface="Arial" panose="020B0604020202020204" pitchFamily="34" charset="0"/>
                        </a:rPr>
                        <a:t>1</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r>
                        <a:rPr kumimoji="0" lang="en-US" altLang="zh-TW" sz="1800" b="0" dirty="0">
                          <a:solidFill>
                            <a:schemeClr val="tx1"/>
                          </a:solidFill>
                          <a:latin typeface="Arial" pitchFamily="34" charset="0"/>
                          <a:cs typeface="Arial" pitchFamily="34" charset="0"/>
                        </a:rPr>
                        <a:t>Supplies</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2,400</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extLst>
                  <a:ext uri="{0D108BD9-81ED-4DB2-BD59-A6C34878D82A}">
                    <a16:rowId xmlns:a16="http://schemas.microsoft.com/office/drawing/2014/main" val="10000"/>
                  </a:ext>
                </a:extLst>
              </a:tr>
              <a:tr h="370840">
                <a:tc>
                  <a:txBody>
                    <a:bodyPr/>
                    <a:lstStyle/>
                    <a:p>
                      <a:endParaRPr lang="zh-TW" alt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800" dirty="0">
                          <a:solidFill>
                            <a:srgbClr val="000000"/>
                          </a:solidFill>
                          <a:latin typeface="Arial" pitchFamily="34" charset="0"/>
                          <a:cs typeface="Arial" pitchFamily="34" charset="0"/>
                        </a:rPr>
                        <a:t>    Accounts Payable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2,400</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extLst>
                  <a:ext uri="{0D108BD9-81ED-4DB2-BD59-A6C34878D82A}">
                    <a16:rowId xmlns:a16="http://schemas.microsoft.com/office/drawing/2014/main" val="10001"/>
                  </a:ext>
                </a:extLst>
              </a:tr>
              <a:tr h="370840">
                <a:tc>
                  <a:txBody>
                    <a:bodyPr/>
                    <a:lstStyle/>
                    <a:p>
                      <a:r>
                        <a:rPr lang="en-US" altLang="zh-TW" dirty="0">
                          <a:latin typeface="Arial" panose="020B0604020202020204" pitchFamily="34" charset="0"/>
                          <a:cs typeface="Arial" panose="020B0604020202020204" pitchFamily="34" charset="0"/>
                        </a:rPr>
                        <a:t>2</a:t>
                      </a:r>
                      <a:endParaRPr lang="zh-TW" alt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800" dirty="0">
                          <a:solidFill>
                            <a:srgbClr val="000000"/>
                          </a:solidFill>
                          <a:latin typeface="Arial" pitchFamily="34" charset="0"/>
                          <a:cs typeface="Arial" pitchFamily="34" charset="0"/>
                        </a:rPr>
                        <a:t>Cash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4,500</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extLst>
                  <a:ext uri="{0D108BD9-81ED-4DB2-BD59-A6C34878D82A}">
                    <a16:rowId xmlns:a16="http://schemas.microsoft.com/office/drawing/2014/main" val="10002"/>
                  </a:ext>
                </a:extLst>
              </a:tr>
              <a:tr h="370840">
                <a:tc>
                  <a:txBody>
                    <a:bodyPr/>
                    <a:lstStyle/>
                    <a:p>
                      <a:endParaRPr lang="zh-TW" alt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800" dirty="0">
                          <a:solidFill>
                            <a:srgbClr val="000000"/>
                          </a:solidFill>
                          <a:latin typeface="Arial" pitchFamily="34" charset="0"/>
                          <a:cs typeface="Arial" pitchFamily="34" charset="0"/>
                        </a:rPr>
                        <a:t>    Services 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4,500</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extLst>
                  <a:ext uri="{0D108BD9-81ED-4DB2-BD59-A6C34878D82A}">
                    <a16:rowId xmlns:a16="http://schemas.microsoft.com/office/drawing/2014/main" val="10003"/>
                  </a:ext>
                </a:extLst>
              </a:tr>
              <a:tr h="370840">
                <a:tc>
                  <a:txBody>
                    <a:bodyPr/>
                    <a:lstStyle/>
                    <a:p>
                      <a:r>
                        <a:rPr lang="en-US" altLang="zh-TW" dirty="0">
                          <a:latin typeface="Arial" panose="020B0604020202020204" pitchFamily="34" charset="0"/>
                          <a:cs typeface="Arial" panose="020B0604020202020204" pitchFamily="34" charset="0"/>
                        </a:rPr>
                        <a:t>3</a:t>
                      </a:r>
                      <a:endParaRPr lang="zh-TW" alt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800" dirty="0">
                          <a:solidFill>
                            <a:srgbClr val="000000"/>
                          </a:solidFill>
                          <a:latin typeface="Arial" pitchFamily="34" charset="0"/>
                          <a:cs typeface="Arial" pitchFamily="34" charset="0"/>
                        </a:rPr>
                        <a:t>Wages Expense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1,800</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extLst>
                  <a:ext uri="{0D108BD9-81ED-4DB2-BD59-A6C34878D82A}">
                    <a16:rowId xmlns:a16="http://schemas.microsoft.com/office/drawing/2014/main" val="10004"/>
                  </a:ext>
                </a:extLst>
              </a:tr>
              <a:tr h="370840">
                <a:tc>
                  <a:txBody>
                    <a:bodyPr/>
                    <a:lstStyle/>
                    <a:p>
                      <a:endParaRPr lang="zh-TW" alt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800" dirty="0">
                          <a:solidFill>
                            <a:srgbClr val="000000"/>
                          </a:solidFill>
                          <a:latin typeface="Arial" pitchFamily="34" charset="0"/>
                          <a:cs typeface="Arial" pitchFamily="34" charset="0"/>
                        </a:rPr>
                        <a:t>    Cash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1,800</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extLst>
                  <a:ext uri="{0D108BD9-81ED-4DB2-BD59-A6C34878D82A}">
                    <a16:rowId xmlns:a16="http://schemas.microsoft.com/office/drawing/2014/main" val="10005"/>
                  </a:ext>
                </a:extLst>
              </a:tr>
              <a:tr h="370840">
                <a:tc>
                  <a:txBody>
                    <a:bodyPr/>
                    <a:lstStyle/>
                    <a:p>
                      <a:r>
                        <a:rPr lang="en-US" altLang="zh-TW" dirty="0">
                          <a:latin typeface="Arial" panose="020B0604020202020204" pitchFamily="34" charset="0"/>
                          <a:cs typeface="Arial" panose="020B0604020202020204" pitchFamily="34" charset="0"/>
                        </a:rPr>
                        <a:t>4</a:t>
                      </a:r>
                      <a:endParaRPr lang="zh-TW" alt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800" dirty="0">
                          <a:solidFill>
                            <a:srgbClr val="000000"/>
                          </a:solidFill>
                          <a:latin typeface="Arial" pitchFamily="34" charset="0"/>
                          <a:cs typeface="Arial" pitchFamily="34" charset="0"/>
                        </a:rPr>
                        <a:t>Accounts Payable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1,700</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extLst>
                  <a:ext uri="{0D108BD9-81ED-4DB2-BD59-A6C34878D82A}">
                    <a16:rowId xmlns:a16="http://schemas.microsoft.com/office/drawing/2014/main" val="10006"/>
                  </a:ext>
                </a:extLst>
              </a:tr>
              <a:tr h="370840">
                <a:tc>
                  <a:txBody>
                    <a:bodyPr/>
                    <a:lstStyle/>
                    <a:p>
                      <a:endParaRPr lang="zh-TW" alt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800" dirty="0">
                          <a:solidFill>
                            <a:srgbClr val="000000"/>
                          </a:solidFill>
                          <a:latin typeface="Arial" pitchFamily="34" charset="0"/>
                          <a:cs typeface="Arial" pitchFamily="34" charset="0"/>
                        </a:rPr>
                        <a:t>    Cash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tc>
                  <a:txBody>
                    <a:bodyPr/>
                    <a:lstStyle/>
                    <a:p>
                      <a:pPr algn="r"/>
                      <a:r>
                        <a:rPr lang="en-US" altLang="zh-TW" b="0" dirty="0">
                          <a:solidFill>
                            <a:schemeClr val="tx1"/>
                          </a:solidFill>
                          <a:latin typeface="Arial" panose="020B0604020202020204" pitchFamily="34" charset="0"/>
                          <a:cs typeface="Arial" panose="020B0604020202020204" pitchFamily="34" charset="0"/>
                        </a:rPr>
                        <a:t>1,700</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F6C5"/>
                    </a:solidFill>
                  </a:tcPr>
                </a:tc>
                <a:extLst>
                  <a:ext uri="{0D108BD9-81ED-4DB2-BD59-A6C34878D82A}">
                    <a16:rowId xmlns:a16="http://schemas.microsoft.com/office/drawing/2014/main" val="10007"/>
                  </a:ext>
                </a:extLst>
              </a:tr>
            </a:tbl>
          </a:graphicData>
        </a:graphic>
      </p:graphicFrame>
      <p:sp>
        <p:nvSpPr>
          <p:cNvPr id="7" name="文字方塊 6"/>
          <p:cNvSpPr txBox="1"/>
          <p:nvPr/>
        </p:nvSpPr>
        <p:spPr>
          <a:xfrm>
            <a:off x="8423683"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9857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4800767" y="2375322"/>
            <a:ext cx="4216310" cy="2911589"/>
          </a:xfrm>
          <a:prstGeom prst="rect">
            <a:avLst/>
          </a:prstGeom>
        </p:spPr>
      </p:pic>
      <p:pic>
        <p:nvPicPr>
          <p:cNvPr id="3" name="圖片 2"/>
          <p:cNvPicPr>
            <a:picLocks noChangeAspect="1"/>
          </p:cNvPicPr>
          <p:nvPr/>
        </p:nvPicPr>
        <p:blipFill>
          <a:blip r:embed="rId3">
            <a:clrChange>
              <a:clrFrom>
                <a:srgbClr val="E0E8EE"/>
              </a:clrFrom>
              <a:clrTo>
                <a:srgbClr val="E0E8EE">
                  <a:alpha val="0"/>
                </a:srgbClr>
              </a:clrTo>
            </a:clrChange>
          </a:blip>
          <a:stretch>
            <a:fillRect/>
          </a:stretch>
        </p:blipFill>
        <p:spPr>
          <a:xfrm>
            <a:off x="457205" y="2304751"/>
            <a:ext cx="4178054" cy="2433511"/>
          </a:xfrm>
          <a:prstGeom prst="rect">
            <a:avLst/>
          </a:prstGeom>
        </p:spPr>
      </p:pic>
      <p:sp>
        <p:nvSpPr>
          <p:cNvPr id="46" name="內容版面配置區 2"/>
          <p:cNvSpPr>
            <a:spLocks noGrp="1"/>
          </p:cNvSpPr>
          <p:nvPr>
            <p:ph idx="1"/>
          </p:nvPr>
        </p:nvSpPr>
        <p:spPr/>
        <p:txBody>
          <a:bodyPr/>
          <a:lstStyle/>
          <a:p>
            <a:pPr marL="0" indent="0">
              <a:buNone/>
            </a:pPr>
            <a:r>
              <a:rPr lang="en-US" altLang="zh-TW" b="1" dirty="0">
                <a:solidFill>
                  <a:srgbClr val="FE8E23"/>
                </a:solidFill>
              </a:rPr>
              <a:t>Solution:</a:t>
            </a: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81</a:t>
            </a:fld>
            <a:endParaRPr lang="zh-TW" altLang="en-US"/>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矩形 6"/>
          <p:cNvSpPr/>
          <p:nvPr/>
        </p:nvSpPr>
        <p:spPr>
          <a:xfrm>
            <a:off x="524355" y="2647702"/>
            <a:ext cx="855712" cy="35796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8434754" y="67088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45" name="矩形 44"/>
          <p:cNvSpPr/>
          <p:nvPr/>
        </p:nvSpPr>
        <p:spPr>
          <a:xfrm>
            <a:off x="1447217" y="2647701"/>
            <a:ext cx="855712" cy="35796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524355" y="3096434"/>
            <a:ext cx="855712" cy="18863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p:nvSpPr>
        <p:spPr>
          <a:xfrm>
            <a:off x="2691821" y="2638050"/>
            <a:ext cx="855712" cy="18863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3649137" y="2638050"/>
            <a:ext cx="855712" cy="18863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3649137" y="2907801"/>
            <a:ext cx="855712" cy="18863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524355" y="3779927"/>
            <a:ext cx="855712" cy="18863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2691821" y="3779926"/>
            <a:ext cx="855712" cy="18863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1485027" y="4452054"/>
            <a:ext cx="855712" cy="18863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p:nvSpPr>
        <p:spPr>
          <a:xfrm>
            <a:off x="4879677" y="4712861"/>
            <a:ext cx="3979330" cy="27400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p:nvSpPr>
        <p:spPr>
          <a:xfrm>
            <a:off x="4879677" y="4409367"/>
            <a:ext cx="3979330" cy="27400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p:nvSpPr>
        <p:spPr>
          <a:xfrm>
            <a:off x="4879677" y="4114765"/>
            <a:ext cx="3979330" cy="27400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p:nvSpPr>
        <p:spPr>
          <a:xfrm>
            <a:off x="4879677" y="3811271"/>
            <a:ext cx="3979330" cy="27400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p:cNvSpPr/>
          <p:nvPr/>
        </p:nvSpPr>
        <p:spPr>
          <a:xfrm>
            <a:off x="4879677" y="3509222"/>
            <a:ext cx="3979330" cy="27400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p:cNvSpPr/>
          <p:nvPr/>
        </p:nvSpPr>
        <p:spPr>
          <a:xfrm>
            <a:off x="4879677" y="3205728"/>
            <a:ext cx="3979330" cy="27400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矩形 84"/>
          <p:cNvSpPr/>
          <p:nvPr/>
        </p:nvSpPr>
        <p:spPr>
          <a:xfrm>
            <a:off x="4879677" y="5012906"/>
            <a:ext cx="3979330" cy="27400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692960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45"/>
                                        </p:tgtEl>
                                        <p:attrNameLst>
                                          <p:attrName>ppt_x</p:attrName>
                                        </p:attrNameLst>
                                      </p:cBhvr>
                                      <p:tavLst>
                                        <p:tav tm="0">
                                          <p:val>
                                            <p:strVal val="ppt_x"/>
                                          </p:val>
                                        </p:tav>
                                        <p:tav tm="100000">
                                          <p:val>
                                            <p:strVal val="ppt_x"/>
                                          </p:val>
                                        </p:tav>
                                      </p:tavLst>
                                    </p:anim>
                                    <p:anim calcmode="lin" valueType="num">
                                      <p:cBhvr additive="base">
                                        <p:cTn id="11" dur="500"/>
                                        <p:tgtEl>
                                          <p:spTgt spid="45"/>
                                        </p:tgtEl>
                                        <p:attrNameLst>
                                          <p:attrName>ppt_y</p:attrName>
                                        </p:attrNameLst>
                                      </p:cBhvr>
                                      <p:tavLst>
                                        <p:tav tm="0">
                                          <p:val>
                                            <p:strVal val="ppt_y"/>
                                          </p:val>
                                        </p:tav>
                                        <p:tav tm="100000">
                                          <p:val>
                                            <p:strVal val="1+ppt_h/2"/>
                                          </p:val>
                                        </p:tav>
                                      </p:tavLst>
                                    </p:anim>
                                    <p:set>
                                      <p:cBhvr>
                                        <p:cTn id="12" dur="1" fill="hold">
                                          <p:stCondLst>
                                            <p:cond delay="499"/>
                                          </p:stCondLst>
                                        </p:cTn>
                                        <p:tgtEl>
                                          <p:spTgt spid="45"/>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47"/>
                                        </p:tgtEl>
                                        <p:attrNameLst>
                                          <p:attrName>ppt_x</p:attrName>
                                        </p:attrNameLst>
                                      </p:cBhvr>
                                      <p:tavLst>
                                        <p:tav tm="0">
                                          <p:val>
                                            <p:strVal val="ppt_x"/>
                                          </p:val>
                                        </p:tav>
                                        <p:tav tm="100000">
                                          <p:val>
                                            <p:strVal val="ppt_x"/>
                                          </p:val>
                                        </p:tav>
                                      </p:tavLst>
                                    </p:anim>
                                    <p:anim calcmode="lin" valueType="num">
                                      <p:cBhvr additive="base">
                                        <p:cTn id="15" dur="500"/>
                                        <p:tgtEl>
                                          <p:spTgt spid="47"/>
                                        </p:tgtEl>
                                        <p:attrNameLst>
                                          <p:attrName>ppt_y</p:attrName>
                                        </p:attrNameLst>
                                      </p:cBhvr>
                                      <p:tavLst>
                                        <p:tav tm="0">
                                          <p:val>
                                            <p:strVal val="ppt_y"/>
                                          </p:val>
                                        </p:tav>
                                        <p:tav tm="100000">
                                          <p:val>
                                            <p:strVal val="1+ppt_h/2"/>
                                          </p:val>
                                        </p:tav>
                                      </p:tavLst>
                                    </p:anim>
                                    <p:set>
                                      <p:cBhvr>
                                        <p:cTn id="16" dur="1" fill="hold">
                                          <p:stCondLst>
                                            <p:cond delay="499"/>
                                          </p:stCondLst>
                                        </p:cTn>
                                        <p:tgtEl>
                                          <p:spTgt spid="47"/>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49"/>
                                        </p:tgtEl>
                                        <p:attrNameLst>
                                          <p:attrName>ppt_x</p:attrName>
                                        </p:attrNameLst>
                                      </p:cBhvr>
                                      <p:tavLst>
                                        <p:tav tm="0">
                                          <p:val>
                                            <p:strVal val="ppt_x"/>
                                          </p:val>
                                        </p:tav>
                                        <p:tav tm="100000">
                                          <p:val>
                                            <p:strVal val="ppt_x"/>
                                          </p:val>
                                        </p:tav>
                                      </p:tavLst>
                                    </p:anim>
                                    <p:anim calcmode="lin" valueType="num">
                                      <p:cBhvr additive="base">
                                        <p:cTn id="19" dur="500"/>
                                        <p:tgtEl>
                                          <p:spTgt spid="49"/>
                                        </p:tgtEl>
                                        <p:attrNameLst>
                                          <p:attrName>ppt_y</p:attrName>
                                        </p:attrNameLst>
                                      </p:cBhvr>
                                      <p:tavLst>
                                        <p:tav tm="0">
                                          <p:val>
                                            <p:strVal val="ppt_y"/>
                                          </p:val>
                                        </p:tav>
                                        <p:tav tm="100000">
                                          <p:val>
                                            <p:strVal val="1+ppt_h/2"/>
                                          </p:val>
                                        </p:tav>
                                      </p:tavLst>
                                    </p:anim>
                                    <p:set>
                                      <p:cBhvr>
                                        <p:cTn id="20" dur="1" fill="hold">
                                          <p:stCondLst>
                                            <p:cond delay="499"/>
                                          </p:stCondLst>
                                        </p:cTn>
                                        <p:tgtEl>
                                          <p:spTgt spid="49"/>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50"/>
                                        </p:tgtEl>
                                        <p:attrNameLst>
                                          <p:attrName>ppt_x</p:attrName>
                                        </p:attrNameLst>
                                      </p:cBhvr>
                                      <p:tavLst>
                                        <p:tav tm="0">
                                          <p:val>
                                            <p:strVal val="ppt_x"/>
                                          </p:val>
                                        </p:tav>
                                        <p:tav tm="100000">
                                          <p:val>
                                            <p:strVal val="ppt_x"/>
                                          </p:val>
                                        </p:tav>
                                      </p:tavLst>
                                    </p:anim>
                                    <p:anim calcmode="lin" valueType="num">
                                      <p:cBhvr additive="base">
                                        <p:cTn id="23" dur="500"/>
                                        <p:tgtEl>
                                          <p:spTgt spid="50"/>
                                        </p:tgtEl>
                                        <p:attrNameLst>
                                          <p:attrName>ppt_y</p:attrName>
                                        </p:attrNameLst>
                                      </p:cBhvr>
                                      <p:tavLst>
                                        <p:tav tm="0">
                                          <p:val>
                                            <p:strVal val="ppt_y"/>
                                          </p:val>
                                        </p:tav>
                                        <p:tav tm="100000">
                                          <p:val>
                                            <p:strVal val="1+ppt_h/2"/>
                                          </p:val>
                                        </p:tav>
                                      </p:tavLst>
                                    </p:anim>
                                    <p:set>
                                      <p:cBhvr>
                                        <p:cTn id="24" dur="1" fill="hold">
                                          <p:stCondLst>
                                            <p:cond delay="499"/>
                                          </p:stCondLst>
                                        </p:cTn>
                                        <p:tgtEl>
                                          <p:spTgt spid="50"/>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51"/>
                                        </p:tgtEl>
                                        <p:attrNameLst>
                                          <p:attrName>ppt_x</p:attrName>
                                        </p:attrNameLst>
                                      </p:cBhvr>
                                      <p:tavLst>
                                        <p:tav tm="0">
                                          <p:val>
                                            <p:strVal val="ppt_x"/>
                                          </p:val>
                                        </p:tav>
                                        <p:tav tm="100000">
                                          <p:val>
                                            <p:strVal val="ppt_x"/>
                                          </p:val>
                                        </p:tav>
                                      </p:tavLst>
                                    </p:anim>
                                    <p:anim calcmode="lin" valueType="num">
                                      <p:cBhvr additive="base">
                                        <p:cTn id="27" dur="500"/>
                                        <p:tgtEl>
                                          <p:spTgt spid="51"/>
                                        </p:tgtEl>
                                        <p:attrNameLst>
                                          <p:attrName>ppt_y</p:attrName>
                                        </p:attrNameLst>
                                      </p:cBhvr>
                                      <p:tavLst>
                                        <p:tav tm="0">
                                          <p:val>
                                            <p:strVal val="ppt_y"/>
                                          </p:val>
                                        </p:tav>
                                        <p:tav tm="100000">
                                          <p:val>
                                            <p:strVal val="1+ppt_h/2"/>
                                          </p:val>
                                        </p:tav>
                                      </p:tavLst>
                                    </p:anim>
                                    <p:set>
                                      <p:cBhvr>
                                        <p:cTn id="28" dur="1" fill="hold">
                                          <p:stCondLst>
                                            <p:cond delay="499"/>
                                          </p:stCondLst>
                                        </p:cTn>
                                        <p:tgtEl>
                                          <p:spTgt spid="51"/>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53"/>
                                        </p:tgtEl>
                                        <p:attrNameLst>
                                          <p:attrName>ppt_x</p:attrName>
                                        </p:attrNameLst>
                                      </p:cBhvr>
                                      <p:tavLst>
                                        <p:tav tm="0">
                                          <p:val>
                                            <p:strVal val="ppt_x"/>
                                          </p:val>
                                        </p:tav>
                                        <p:tav tm="100000">
                                          <p:val>
                                            <p:strVal val="ppt_x"/>
                                          </p:val>
                                        </p:tav>
                                      </p:tavLst>
                                    </p:anim>
                                    <p:anim calcmode="lin" valueType="num">
                                      <p:cBhvr additive="base">
                                        <p:cTn id="31" dur="500"/>
                                        <p:tgtEl>
                                          <p:spTgt spid="53"/>
                                        </p:tgtEl>
                                        <p:attrNameLst>
                                          <p:attrName>ppt_y</p:attrName>
                                        </p:attrNameLst>
                                      </p:cBhvr>
                                      <p:tavLst>
                                        <p:tav tm="0">
                                          <p:val>
                                            <p:strVal val="ppt_y"/>
                                          </p:val>
                                        </p:tav>
                                        <p:tav tm="100000">
                                          <p:val>
                                            <p:strVal val="1+ppt_h/2"/>
                                          </p:val>
                                        </p:tav>
                                      </p:tavLst>
                                    </p:anim>
                                    <p:set>
                                      <p:cBhvr>
                                        <p:cTn id="32" dur="1" fill="hold">
                                          <p:stCondLst>
                                            <p:cond delay="499"/>
                                          </p:stCondLst>
                                        </p:cTn>
                                        <p:tgtEl>
                                          <p:spTgt spid="53"/>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54"/>
                                        </p:tgtEl>
                                        <p:attrNameLst>
                                          <p:attrName>ppt_x</p:attrName>
                                        </p:attrNameLst>
                                      </p:cBhvr>
                                      <p:tavLst>
                                        <p:tav tm="0">
                                          <p:val>
                                            <p:strVal val="ppt_x"/>
                                          </p:val>
                                        </p:tav>
                                        <p:tav tm="100000">
                                          <p:val>
                                            <p:strVal val="ppt_x"/>
                                          </p:val>
                                        </p:tav>
                                      </p:tavLst>
                                    </p:anim>
                                    <p:anim calcmode="lin" valueType="num">
                                      <p:cBhvr additive="base">
                                        <p:cTn id="35" dur="500"/>
                                        <p:tgtEl>
                                          <p:spTgt spid="54"/>
                                        </p:tgtEl>
                                        <p:attrNameLst>
                                          <p:attrName>ppt_y</p:attrName>
                                        </p:attrNameLst>
                                      </p:cBhvr>
                                      <p:tavLst>
                                        <p:tav tm="0">
                                          <p:val>
                                            <p:strVal val="ppt_y"/>
                                          </p:val>
                                        </p:tav>
                                        <p:tav tm="100000">
                                          <p:val>
                                            <p:strVal val="1+ppt_h/2"/>
                                          </p:val>
                                        </p:tav>
                                      </p:tavLst>
                                    </p:anim>
                                    <p:set>
                                      <p:cBhvr>
                                        <p:cTn id="36" dur="1" fill="hold">
                                          <p:stCondLst>
                                            <p:cond delay="499"/>
                                          </p:stCondLst>
                                        </p:cTn>
                                        <p:tgtEl>
                                          <p:spTgt spid="54"/>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55"/>
                                        </p:tgtEl>
                                        <p:attrNameLst>
                                          <p:attrName>ppt_x</p:attrName>
                                        </p:attrNameLst>
                                      </p:cBhvr>
                                      <p:tavLst>
                                        <p:tav tm="0">
                                          <p:val>
                                            <p:strVal val="ppt_x"/>
                                          </p:val>
                                        </p:tav>
                                        <p:tav tm="100000">
                                          <p:val>
                                            <p:strVal val="ppt_x"/>
                                          </p:val>
                                        </p:tav>
                                      </p:tavLst>
                                    </p:anim>
                                    <p:anim calcmode="lin" valueType="num">
                                      <p:cBhvr additive="base">
                                        <p:cTn id="39" dur="500"/>
                                        <p:tgtEl>
                                          <p:spTgt spid="55"/>
                                        </p:tgtEl>
                                        <p:attrNameLst>
                                          <p:attrName>ppt_y</p:attrName>
                                        </p:attrNameLst>
                                      </p:cBhvr>
                                      <p:tavLst>
                                        <p:tav tm="0">
                                          <p:val>
                                            <p:strVal val="ppt_y"/>
                                          </p:val>
                                        </p:tav>
                                        <p:tav tm="100000">
                                          <p:val>
                                            <p:strVal val="1+ppt_h/2"/>
                                          </p:val>
                                        </p:tav>
                                      </p:tavLst>
                                    </p:anim>
                                    <p:set>
                                      <p:cBhvr>
                                        <p:cTn id="40" dur="1" fill="hold">
                                          <p:stCondLst>
                                            <p:cond delay="499"/>
                                          </p:stCondLst>
                                        </p:cTn>
                                        <p:tgtEl>
                                          <p:spTgt spid="5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grpId="0" nodeType="clickEffect">
                                  <p:stCondLst>
                                    <p:cond delay="0"/>
                                  </p:stCondLst>
                                  <p:childTnLst>
                                    <p:anim calcmode="lin" valueType="num">
                                      <p:cBhvr additive="base">
                                        <p:cTn id="44" dur="500"/>
                                        <p:tgtEl>
                                          <p:spTgt spid="79"/>
                                        </p:tgtEl>
                                        <p:attrNameLst>
                                          <p:attrName>ppt_x</p:attrName>
                                        </p:attrNameLst>
                                      </p:cBhvr>
                                      <p:tavLst>
                                        <p:tav tm="0">
                                          <p:val>
                                            <p:strVal val="ppt_x"/>
                                          </p:val>
                                        </p:tav>
                                        <p:tav tm="100000">
                                          <p:val>
                                            <p:strVal val="ppt_x"/>
                                          </p:val>
                                        </p:tav>
                                      </p:tavLst>
                                    </p:anim>
                                    <p:anim calcmode="lin" valueType="num">
                                      <p:cBhvr additive="base">
                                        <p:cTn id="45" dur="500"/>
                                        <p:tgtEl>
                                          <p:spTgt spid="79"/>
                                        </p:tgtEl>
                                        <p:attrNameLst>
                                          <p:attrName>ppt_y</p:attrName>
                                        </p:attrNameLst>
                                      </p:cBhvr>
                                      <p:tavLst>
                                        <p:tav tm="0">
                                          <p:val>
                                            <p:strVal val="ppt_y"/>
                                          </p:val>
                                        </p:tav>
                                        <p:tav tm="100000">
                                          <p:val>
                                            <p:strVal val="1+ppt_h/2"/>
                                          </p:val>
                                        </p:tav>
                                      </p:tavLst>
                                    </p:anim>
                                    <p:set>
                                      <p:cBhvr>
                                        <p:cTn id="46" dur="1" fill="hold">
                                          <p:stCondLst>
                                            <p:cond delay="499"/>
                                          </p:stCondLst>
                                        </p:cTn>
                                        <p:tgtEl>
                                          <p:spTgt spid="79"/>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80"/>
                                        </p:tgtEl>
                                        <p:attrNameLst>
                                          <p:attrName>ppt_x</p:attrName>
                                        </p:attrNameLst>
                                      </p:cBhvr>
                                      <p:tavLst>
                                        <p:tav tm="0">
                                          <p:val>
                                            <p:strVal val="ppt_x"/>
                                          </p:val>
                                        </p:tav>
                                        <p:tav tm="100000">
                                          <p:val>
                                            <p:strVal val="ppt_x"/>
                                          </p:val>
                                        </p:tav>
                                      </p:tavLst>
                                    </p:anim>
                                    <p:anim calcmode="lin" valueType="num">
                                      <p:cBhvr additive="base">
                                        <p:cTn id="49" dur="500"/>
                                        <p:tgtEl>
                                          <p:spTgt spid="80"/>
                                        </p:tgtEl>
                                        <p:attrNameLst>
                                          <p:attrName>ppt_y</p:attrName>
                                        </p:attrNameLst>
                                      </p:cBhvr>
                                      <p:tavLst>
                                        <p:tav tm="0">
                                          <p:val>
                                            <p:strVal val="ppt_y"/>
                                          </p:val>
                                        </p:tav>
                                        <p:tav tm="100000">
                                          <p:val>
                                            <p:strVal val="1+ppt_h/2"/>
                                          </p:val>
                                        </p:tav>
                                      </p:tavLst>
                                    </p:anim>
                                    <p:set>
                                      <p:cBhvr>
                                        <p:cTn id="50" dur="1" fill="hold">
                                          <p:stCondLst>
                                            <p:cond delay="499"/>
                                          </p:stCondLst>
                                        </p:cTn>
                                        <p:tgtEl>
                                          <p:spTgt spid="80"/>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81"/>
                                        </p:tgtEl>
                                        <p:attrNameLst>
                                          <p:attrName>ppt_x</p:attrName>
                                        </p:attrNameLst>
                                      </p:cBhvr>
                                      <p:tavLst>
                                        <p:tav tm="0">
                                          <p:val>
                                            <p:strVal val="ppt_x"/>
                                          </p:val>
                                        </p:tav>
                                        <p:tav tm="100000">
                                          <p:val>
                                            <p:strVal val="ppt_x"/>
                                          </p:val>
                                        </p:tav>
                                      </p:tavLst>
                                    </p:anim>
                                    <p:anim calcmode="lin" valueType="num">
                                      <p:cBhvr additive="base">
                                        <p:cTn id="53" dur="500"/>
                                        <p:tgtEl>
                                          <p:spTgt spid="81"/>
                                        </p:tgtEl>
                                        <p:attrNameLst>
                                          <p:attrName>ppt_y</p:attrName>
                                        </p:attrNameLst>
                                      </p:cBhvr>
                                      <p:tavLst>
                                        <p:tav tm="0">
                                          <p:val>
                                            <p:strVal val="ppt_y"/>
                                          </p:val>
                                        </p:tav>
                                        <p:tav tm="100000">
                                          <p:val>
                                            <p:strVal val="1+ppt_h/2"/>
                                          </p:val>
                                        </p:tav>
                                      </p:tavLst>
                                    </p:anim>
                                    <p:set>
                                      <p:cBhvr>
                                        <p:cTn id="54" dur="1" fill="hold">
                                          <p:stCondLst>
                                            <p:cond delay="499"/>
                                          </p:stCondLst>
                                        </p:cTn>
                                        <p:tgtEl>
                                          <p:spTgt spid="81"/>
                                        </p:tgtEl>
                                        <p:attrNameLst>
                                          <p:attrName>style.visibility</p:attrName>
                                        </p:attrNameLst>
                                      </p:cBhvr>
                                      <p:to>
                                        <p:strVal val="hidden"/>
                                      </p:to>
                                    </p:set>
                                  </p:childTnLst>
                                </p:cTn>
                              </p:par>
                              <p:par>
                                <p:cTn id="55" presetID="2" presetClass="exit" presetSubtype="4" fill="hold" grpId="0" nodeType="withEffect">
                                  <p:stCondLst>
                                    <p:cond delay="0"/>
                                  </p:stCondLst>
                                  <p:childTnLst>
                                    <p:anim calcmode="lin" valueType="num">
                                      <p:cBhvr additive="base">
                                        <p:cTn id="56" dur="500"/>
                                        <p:tgtEl>
                                          <p:spTgt spid="82"/>
                                        </p:tgtEl>
                                        <p:attrNameLst>
                                          <p:attrName>ppt_x</p:attrName>
                                        </p:attrNameLst>
                                      </p:cBhvr>
                                      <p:tavLst>
                                        <p:tav tm="0">
                                          <p:val>
                                            <p:strVal val="ppt_x"/>
                                          </p:val>
                                        </p:tav>
                                        <p:tav tm="100000">
                                          <p:val>
                                            <p:strVal val="ppt_x"/>
                                          </p:val>
                                        </p:tav>
                                      </p:tavLst>
                                    </p:anim>
                                    <p:anim calcmode="lin" valueType="num">
                                      <p:cBhvr additive="base">
                                        <p:cTn id="57" dur="500"/>
                                        <p:tgtEl>
                                          <p:spTgt spid="82"/>
                                        </p:tgtEl>
                                        <p:attrNameLst>
                                          <p:attrName>ppt_y</p:attrName>
                                        </p:attrNameLst>
                                      </p:cBhvr>
                                      <p:tavLst>
                                        <p:tav tm="0">
                                          <p:val>
                                            <p:strVal val="ppt_y"/>
                                          </p:val>
                                        </p:tav>
                                        <p:tav tm="100000">
                                          <p:val>
                                            <p:strVal val="1+ppt_h/2"/>
                                          </p:val>
                                        </p:tav>
                                      </p:tavLst>
                                    </p:anim>
                                    <p:set>
                                      <p:cBhvr>
                                        <p:cTn id="58" dur="1" fill="hold">
                                          <p:stCondLst>
                                            <p:cond delay="499"/>
                                          </p:stCondLst>
                                        </p:cTn>
                                        <p:tgtEl>
                                          <p:spTgt spid="82"/>
                                        </p:tgtEl>
                                        <p:attrNameLst>
                                          <p:attrName>style.visibility</p:attrName>
                                        </p:attrNameLst>
                                      </p:cBhvr>
                                      <p:to>
                                        <p:strVal val="hidden"/>
                                      </p:to>
                                    </p:set>
                                  </p:childTnLst>
                                </p:cTn>
                              </p:par>
                              <p:par>
                                <p:cTn id="59" presetID="2" presetClass="exit" presetSubtype="4" fill="hold" grpId="0" nodeType="withEffect">
                                  <p:stCondLst>
                                    <p:cond delay="0"/>
                                  </p:stCondLst>
                                  <p:childTnLst>
                                    <p:anim calcmode="lin" valueType="num">
                                      <p:cBhvr additive="base">
                                        <p:cTn id="60" dur="500"/>
                                        <p:tgtEl>
                                          <p:spTgt spid="83"/>
                                        </p:tgtEl>
                                        <p:attrNameLst>
                                          <p:attrName>ppt_x</p:attrName>
                                        </p:attrNameLst>
                                      </p:cBhvr>
                                      <p:tavLst>
                                        <p:tav tm="0">
                                          <p:val>
                                            <p:strVal val="ppt_x"/>
                                          </p:val>
                                        </p:tav>
                                        <p:tav tm="100000">
                                          <p:val>
                                            <p:strVal val="ppt_x"/>
                                          </p:val>
                                        </p:tav>
                                      </p:tavLst>
                                    </p:anim>
                                    <p:anim calcmode="lin" valueType="num">
                                      <p:cBhvr additive="base">
                                        <p:cTn id="61" dur="500"/>
                                        <p:tgtEl>
                                          <p:spTgt spid="83"/>
                                        </p:tgtEl>
                                        <p:attrNameLst>
                                          <p:attrName>ppt_y</p:attrName>
                                        </p:attrNameLst>
                                      </p:cBhvr>
                                      <p:tavLst>
                                        <p:tav tm="0">
                                          <p:val>
                                            <p:strVal val="ppt_y"/>
                                          </p:val>
                                        </p:tav>
                                        <p:tav tm="100000">
                                          <p:val>
                                            <p:strVal val="1+ppt_h/2"/>
                                          </p:val>
                                        </p:tav>
                                      </p:tavLst>
                                    </p:anim>
                                    <p:set>
                                      <p:cBhvr>
                                        <p:cTn id="62" dur="1" fill="hold">
                                          <p:stCondLst>
                                            <p:cond delay="499"/>
                                          </p:stCondLst>
                                        </p:cTn>
                                        <p:tgtEl>
                                          <p:spTgt spid="83"/>
                                        </p:tgtEl>
                                        <p:attrNameLst>
                                          <p:attrName>style.visibility</p:attrName>
                                        </p:attrNameLst>
                                      </p:cBhvr>
                                      <p:to>
                                        <p:strVal val="hidden"/>
                                      </p:to>
                                    </p:set>
                                  </p:childTnLst>
                                </p:cTn>
                              </p:par>
                              <p:par>
                                <p:cTn id="63" presetID="2" presetClass="exit" presetSubtype="4" fill="hold" grpId="0" nodeType="withEffect">
                                  <p:stCondLst>
                                    <p:cond delay="0"/>
                                  </p:stCondLst>
                                  <p:childTnLst>
                                    <p:anim calcmode="lin" valueType="num">
                                      <p:cBhvr additive="base">
                                        <p:cTn id="64" dur="500"/>
                                        <p:tgtEl>
                                          <p:spTgt spid="84"/>
                                        </p:tgtEl>
                                        <p:attrNameLst>
                                          <p:attrName>ppt_x</p:attrName>
                                        </p:attrNameLst>
                                      </p:cBhvr>
                                      <p:tavLst>
                                        <p:tav tm="0">
                                          <p:val>
                                            <p:strVal val="ppt_x"/>
                                          </p:val>
                                        </p:tav>
                                        <p:tav tm="100000">
                                          <p:val>
                                            <p:strVal val="ppt_x"/>
                                          </p:val>
                                        </p:tav>
                                      </p:tavLst>
                                    </p:anim>
                                    <p:anim calcmode="lin" valueType="num">
                                      <p:cBhvr additive="base">
                                        <p:cTn id="65" dur="500"/>
                                        <p:tgtEl>
                                          <p:spTgt spid="84"/>
                                        </p:tgtEl>
                                        <p:attrNameLst>
                                          <p:attrName>ppt_y</p:attrName>
                                        </p:attrNameLst>
                                      </p:cBhvr>
                                      <p:tavLst>
                                        <p:tav tm="0">
                                          <p:val>
                                            <p:strVal val="ppt_y"/>
                                          </p:val>
                                        </p:tav>
                                        <p:tav tm="100000">
                                          <p:val>
                                            <p:strVal val="1+ppt_h/2"/>
                                          </p:val>
                                        </p:tav>
                                      </p:tavLst>
                                    </p:anim>
                                    <p:set>
                                      <p:cBhvr>
                                        <p:cTn id="66" dur="1" fill="hold">
                                          <p:stCondLst>
                                            <p:cond delay="499"/>
                                          </p:stCondLst>
                                        </p:cTn>
                                        <p:tgtEl>
                                          <p:spTgt spid="84"/>
                                        </p:tgtEl>
                                        <p:attrNameLst>
                                          <p:attrName>style.visibility</p:attrName>
                                        </p:attrNameLst>
                                      </p:cBhvr>
                                      <p:to>
                                        <p:strVal val="hidden"/>
                                      </p:to>
                                    </p:set>
                                  </p:childTnLst>
                                </p:cTn>
                              </p:par>
                              <p:par>
                                <p:cTn id="67" presetID="2" presetClass="exit" presetSubtype="4" fill="hold" grpId="0" nodeType="withEffect">
                                  <p:stCondLst>
                                    <p:cond delay="0"/>
                                  </p:stCondLst>
                                  <p:childTnLst>
                                    <p:anim calcmode="lin" valueType="num">
                                      <p:cBhvr additive="base">
                                        <p:cTn id="68" dur="500"/>
                                        <p:tgtEl>
                                          <p:spTgt spid="85"/>
                                        </p:tgtEl>
                                        <p:attrNameLst>
                                          <p:attrName>ppt_x</p:attrName>
                                        </p:attrNameLst>
                                      </p:cBhvr>
                                      <p:tavLst>
                                        <p:tav tm="0">
                                          <p:val>
                                            <p:strVal val="ppt_x"/>
                                          </p:val>
                                        </p:tav>
                                        <p:tav tm="100000">
                                          <p:val>
                                            <p:strVal val="ppt_x"/>
                                          </p:val>
                                        </p:tav>
                                      </p:tavLst>
                                    </p:anim>
                                    <p:anim calcmode="lin" valueType="num">
                                      <p:cBhvr additive="base">
                                        <p:cTn id="69" dur="500"/>
                                        <p:tgtEl>
                                          <p:spTgt spid="85"/>
                                        </p:tgtEl>
                                        <p:attrNameLst>
                                          <p:attrName>ppt_y</p:attrName>
                                        </p:attrNameLst>
                                      </p:cBhvr>
                                      <p:tavLst>
                                        <p:tav tm="0">
                                          <p:val>
                                            <p:strVal val="ppt_y"/>
                                          </p:val>
                                        </p:tav>
                                        <p:tav tm="100000">
                                          <p:val>
                                            <p:strVal val="1+ppt_h/2"/>
                                          </p:val>
                                        </p:tav>
                                      </p:tavLst>
                                    </p:anim>
                                    <p:set>
                                      <p:cBhvr>
                                        <p:cTn id="70" dur="1" fill="hold">
                                          <p:stCondLst>
                                            <p:cond delay="4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5" grpId="0" animBg="1"/>
      <p:bldP spid="47" grpId="0" animBg="1"/>
      <p:bldP spid="49" grpId="0" animBg="1"/>
      <p:bldP spid="50" grpId="0" animBg="1"/>
      <p:bldP spid="51" grpId="0" animBg="1"/>
      <p:bldP spid="53" grpId="0" animBg="1"/>
      <p:bldP spid="54" grpId="0" animBg="1"/>
      <p:bldP spid="55" grpId="0" animBg="1"/>
      <p:bldP spid="79" grpId="0" animBg="1"/>
      <p:bldP spid="80" grpId="0" animBg="1"/>
      <p:bldP spid="81" grpId="0" animBg="1"/>
      <p:bldP spid="82" grpId="0" animBg="1"/>
      <p:bldP spid="83" grpId="0" animBg="1"/>
      <p:bldP spid="84" grpId="0" animBg="1"/>
      <p:bldP spid="8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DA11386E-2E42-49D8-8C02-8CA978E96E05}" type="slidenum">
              <a:rPr lang="zh-TW" altLang="en-US" smtClean="0"/>
              <a:t>82</a:t>
            </a:fld>
            <a:endParaRPr lang="zh-TW" altLang="en-US"/>
          </a:p>
        </p:txBody>
      </p:sp>
      <p:sp>
        <p:nvSpPr>
          <p:cNvPr id="2" name="標題 1"/>
          <p:cNvSpPr>
            <a:spLocks noGrp="1"/>
          </p:cNvSpPr>
          <p:nvPr>
            <p:ph type="title"/>
          </p:nvPr>
        </p:nvSpPr>
        <p:spPr/>
        <p:txBody>
          <a:bodyPr>
            <a:normAutofit fontScale="90000"/>
          </a:bodyPr>
          <a:lstStyle/>
          <a:p>
            <a:r>
              <a:rPr lang="en-US" altLang="zh-TW" dirty="0">
                <a:ea typeface="新細明體" charset="-120"/>
              </a:rPr>
              <a:t>How Have Computers Changed the Accounting Cycle?</a:t>
            </a:r>
            <a:endParaRPr lang="zh-TW" altLang="en-US" dirty="0"/>
          </a:p>
        </p:txBody>
      </p:sp>
      <p:sp>
        <p:nvSpPr>
          <p:cNvPr id="3" name="內容版面配置區 2"/>
          <p:cNvSpPr>
            <a:spLocks noGrp="1"/>
          </p:cNvSpPr>
          <p:nvPr>
            <p:ph idx="1"/>
          </p:nvPr>
        </p:nvSpPr>
        <p:spPr/>
        <p:txBody>
          <a:bodyPr/>
          <a:lstStyle/>
          <a:p>
            <a:r>
              <a:rPr lang="en-US" altLang="zh-TW" dirty="0"/>
              <a:t>The time spent posting journal entries and summarizing accounts into a trial balance has been greatly reduced as a result of computers.</a:t>
            </a:r>
          </a:p>
          <a:p>
            <a:r>
              <a:rPr lang="en-US" altLang="zh-TW" dirty="0">
                <a:ea typeface="新細明體" charset="-120"/>
              </a:rPr>
              <a:t>Computers can’t think—that is your job!</a:t>
            </a:r>
          </a:p>
          <a:p>
            <a:pPr lvl="1"/>
            <a:r>
              <a:rPr lang="en-US" altLang="zh-TW" dirty="0">
                <a:solidFill>
                  <a:srgbClr val="7030A0"/>
                </a:solidFill>
              </a:rPr>
              <a:t>What accounts are involved?</a:t>
            </a:r>
          </a:p>
          <a:p>
            <a:pPr lvl="1"/>
            <a:r>
              <a:rPr lang="en-US" altLang="zh-TW" dirty="0">
                <a:solidFill>
                  <a:srgbClr val="7030A0"/>
                </a:solidFill>
              </a:rPr>
              <a:t>Did those accounts increase or decrease?</a:t>
            </a:r>
          </a:p>
          <a:p>
            <a:pPr lvl="1"/>
            <a:r>
              <a:rPr lang="en-US" altLang="zh-TW" dirty="0">
                <a:solidFill>
                  <a:srgbClr val="7030A0"/>
                </a:solidFill>
              </a:rPr>
              <a:t>By how much did each account change?</a:t>
            </a:r>
            <a:endParaRPr lang="en-US" altLang="zh-TW" dirty="0">
              <a:solidFill>
                <a:srgbClr val="7030A0"/>
              </a:solidFill>
              <a:ea typeface="新細明體" charset="-120"/>
            </a:endParaRPr>
          </a:p>
          <a:p>
            <a:endParaRPr lang="zh-TW" altLang="en-US" dirty="0">
              <a:solidFill>
                <a:schemeClr val="accent1">
                  <a:lumMod val="75000"/>
                </a:schemeClr>
              </a:solidFill>
            </a:endParaRPr>
          </a:p>
        </p:txBody>
      </p:sp>
      <p:sp>
        <p:nvSpPr>
          <p:cNvPr id="10" name="文字方塊 9"/>
          <p:cNvSpPr txBox="1"/>
          <p:nvPr/>
        </p:nvSpPr>
        <p:spPr>
          <a:xfrm>
            <a:off x="8422189" y="82381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11" name="矩形 10"/>
          <p:cNvSpPr/>
          <p:nvPr/>
        </p:nvSpPr>
        <p:spPr>
          <a:xfrm>
            <a:off x="5395473" y="107798"/>
            <a:ext cx="3748527"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Where Do Computers Fit in All This?</a:t>
            </a:r>
            <a:endParaRPr lang="zh-TW"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20738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lstStyle/>
          <a:p>
            <a:pPr marL="0" indent="0">
              <a:buNone/>
            </a:pPr>
            <a:r>
              <a:rPr lang="en-US" altLang="zh-TW" b="1" dirty="0">
                <a:solidFill>
                  <a:srgbClr val="E19207"/>
                </a:solidFill>
              </a:rPr>
              <a:t>Business Activity (Transaction) #2: </a:t>
            </a:r>
          </a:p>
          <a:p>
            <a:pPr marL="0" indent="0">
              <a:buNone/>
            </a:pPr>
            <a:r>
              <a:rPr lang="en-US" altLang="zh-TW" dirty="0"/>
              <a:t>Borrowed €25,000 from bank. A note is signed to the bank.</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marL="0" indent="0">
              <a:buNone/>
            </a:pPr>
            <a:endParaRPr lang="en-US" altLang="zh-TW" dirty="0"/>
          </a:p>
        </p:txBody>
      </p:sp>
      <p:sp>
        <p:nvSpPr>
          <p:cNvPr id="16386" name="標題 1"/>
          <p:cNvSpPr>
            <a:spLocks noGrp="1"/>
          </p:cNvSpPr>
          <p:nvPr>
            <p:ph type="title"/>
          </p:nvPr>
        </p:nvSpPr>
        <p:spPr/>
        <p:txBody>
          <a:bodyPr/>
          <a:lstStyle/>
          <a:p>
            <a:r>
              <a:rPr lang="en-US" altLang="zh-TW"/>
              <a:t>The Accounting Equation</a:t>
            </a:r>
            <a:endParaRPr lang="zh-TW" altLang="en-US"/>
          </a:p>
        </p:txBody>
      </p:sp>
      <p:graphicFrame>
        <p:nvGraphicFramePr>
          <p:cNvPr id="20" name="表格 19"/>
          <p:cNvGraphicFramePr>
            <a:graphicFrameLocks noGrp="1"/>
          </p:cNvGraphicFramePr>
          <p:nvPr>
            <p:extLst>
              <p:ext uri="{D42A27DB-BD31-4B8C-83A1-F6EECF244321}">
                <p14:modId xmlns:p14="http://schemas.microsoft.com/office/powerpoint/2010/main" val="2556323628"/>
              </p:ext>
            </p:extLst>
          </p:nvPr>
        </p:nvGraphicFramePr>
        <p:xfrm>
          <a:off x="966523" y="4007170"/>
          <a:ext cx="6959600" cy="2281383"/>
        </p:xfrm>
        <a:graphic>
          <a:graphicData uri="http://schemas.openxmlformats.org/drawingml/2006/table">
            <a:tbl>
              <a:tblPr/>
              <a:tblGrid>
                <a:gridCol w="231140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TRANSACTION #</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ASSETS</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LIABILITIES</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rPr>
                        <a:t>EQUITY</a:t>
                      </a:r>
                      <a:endParaRPr kumimoji="0" lang="zh-TW" altLang="en-US" sz="1800" b="1" i="0" u="none" strike="noStrike" cap="none" normalizeH="0" baseline="0" dirty="0">
                        <a:ln>
                          <a:noFill/>
                        </a:ln>
                        <a:solidFill>
                          <a:srgbClr val="FFFFFF"/>
                        </a:solidFill>
                        <a:effectLst/>
                        <a:latin typeface="Arial" panose="020B0604020202020204" pitchFamily="34" charset="0"/>
                        <a:ea typeface="新細明體" charset="-12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Beginning Balance</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         </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0</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         </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0</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         </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0</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1.</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+50,000</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dirty="0">
                          <a:solidFill>
                            <a:srgbClr val="000000"/>
                          </a:solidFill>
                          <a:latin typeface="Arial" panose="020B0604020202020204" pitchFamily="34" charset="0"/>
                          <a:cs typeface="Arial" panose="020B0604020202020204" pitchFamily="34" charset="0"/>
                        </a:rPr>
                        <a:t>+50,000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388986">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Subtotal</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dirty="0">
                          <a:solidFill>
                            <a:srgbClr val="000000"/>
                          </a:solidFill>
                          <a:latin typeface="Arial" panose="020B0604020202020204" pitchFamily="34" charset="0"/>
                          <a:cs typeface="Arial" panose="020B0604020202020204" pitchFamily="34" charset="0"/>
                        </a:rPr>
                        <a:t>€</a:t>
                      </a:r>
                      <a:r>
                        <a:rPr kumimoji="0" lang="en-US" altLang="zh-TW" sz="1800" dirty="0">
                          <a:solidFill>
                            <a:srgbClr val="000000"/>
                          </a:solidFill>
                          <a:latin typeface="Arial" panose="020B0604020202020204" pitchFamily="34" charset="0"/>
                          <a:cs typeface="Arial" panose="020B0604020202020204" pitchFamily="34" charset="0"/>
                        </a:rPr>
                        <a:t>50,000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dirty="0">
                          <a:solidFill>
                            <a:srgbClr val="000000"/>
                          </a:solidFill>
                          <a:latin typeface="Arial" panose="020B0604020202020204" pitchFamily="34" charset="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dirty="0">
                          <a:solidFill>
                            <a:srgbClr val="000000"/>
                          </a:solidFill>
                          <a:latin typeface="Arial" panose="020B0604020202020204" pitchFamily="34" charset="0"/>
                          <a:cs typeface="Arial" panose="020B0604020202020204" pitchFamily="34" charset="0"/>
                        </a:rPr>
                        <a:t>€         </a:t>
                      </a:r>
                      <a:r>
                        <a:rPr kumimoji="0" lang="en-US" altLang="zh-TW" sz="1800" dirty="0">
                          <a:solidFill>
                            <a:srgbClr val="000000"/>
                          </a:solidFill>
                          <a:latin typeface="Arial" panose="020B0604020202020204" pitchFamily="34" charset="0"/>
                          <a:cs typeface="Arial" panose="020B0604020202020204" pitchFamily="34" charset="0"/>
                        </a:rPr>
                        <a:t>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dirty="0">
                          <a:solidFill>
                            <a:srgbClr val="000000"/>
                          </a:solidFill>
                          <a:latin typeface="Arial" panose="020B0604020202020204" pitchFamily="34" charset="0"/>
                          <a:cs typeface="Arial" panose="020B0604020202020204" pitchFamily="34" charset="0"/>
                        </a:rPr>
                        <a:t>€</a:t>
                      </a:r>
                      <a:r>
                        <a:rPr kumimoji="0" lang="en-US" altLang="zh-TW" sz="1800" dirty="0">
                          <a:solidFill>
                            <a:srgbClr val="000000"/>
                          </a:solidFill>
                          <a:latin typeface="Arial" panose="020B0604020202020204" pitchFamily="34" charset="0"/>
                          <a:cs typeface="Arial" panose="020B0604020202020204" pitchFamily="34" charset="0"/>
                        </a:rPr>
                        <a:t>50,000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3"/>
                  </a:ext>
                </a:extLst>
              </a:tr>
              <a:tr h="3889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2.</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dirty="0">
                          <a:solidFill>
                            <a:srgbClr val="000000"/>
                          </a:solidFill>
                          <a:latin typeface="Arial" panose="020B0604020202020204" pitchFamily="34" charset="0"/>
                          <a:cs typeface="Arial" panose="020B0604020202020204" pitchFamily="34" charset="0"/>
                        </a:rPr>
                        <a:t>+25,000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dirty="0">
                          <a:solidFill>
                            <a:srgbClr val="000000"/>
                          </a:solidFill>
                          <a:latin typeface="Arial" panose="020B0604020202020204" pitchFamily="34" charset="0"/>
                          <a:cs typeface="Arial" panose="020B0604020202020204" pitchFamily="34" charset="0"/>
                        </a:rPr>
                        <a:t>+25,000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r h="3889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Subtotal</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75,000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25,000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a:t>
                      </a:r>
                      <a:r>
                        <a:rPr kumimoji="0" lang="en-US" altLang="zh-TW" sz="1800" b="0" i="0" u="none" strike="noStrike" cap="none" normalizeH="0" baseline="0" dirty="0">
                          <a:ln>
                            <a:noFill/>
                          </a:ln>
                          <a:solidFill>
                            <a:srgbClr val="000000"/>
                          </a:solidFill>
                          <a:effectLst/>
                          <a:latin typeface="Arial" panose="020B0604020202020204" pitchFamily="34" charset="0"/>
                          <a:ea typeface="新細明體" charset="-120"/>
                          <a:cs typeface="Arial" panose="020B0604020202020204" pitchFamily="34" charset="0"/>
                        </a:rPr>
                        <a:t>50,000</a:t>
                      </a:r>
                      <a:endParaRPr kumimoji="0" lang="zh-TW" altLang="en-US" sz="1800" dirty="0">
                        <a:solidFill>
                          <a:srgbClr val="000000"/>
                        </a:solidFill>
                        <a:latin typeface="Arial" panose="020B0604020202020204" pitchFamily="34" charset="0"/>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5"/>
                  </a:ext>
                </a:extLst>
              </a:tr>
            </a:tbl>
          </a:graphicData>
        </a:graphic>
      </p:graphicFrame>
      <p:sp>
        <p:nvSpPr>
          <p:cNvPr id="21" name="圓角矩形 20"/>
          <p:cNvSpPr/>
          <p:nvPr/>
        </p:nvSpPr>
        <p:spPr bwMode="auto">
          <a:xfrm>
            <a:off x="628199" y="2542348"/>
            <a:ext cx="7701335" cy="432048"/>
          </a:xfrm>
          <a:prstGeom prst="roundRect">
            <a:avLst/>
          </a:prstGeom>
          <a:solidFill>
            <a:schemeClr val="accent5">
              <a:lumMod val="60000"/>
              <a:lumOff val="40000"/>
              <a:alpha val="49804"/>
            </a:schemeClr>
          </a:solidFill>
          <a:ln w="9525" cap="flat" cmpd="sng" algn="ctr">
            <a:noFill/>
            <a:prstDash val="solid"/>
            <a:round/>
            <a:headEnd type="none" w="med" len="med"/>
            <a:tailEnd type="none" w="med" len="med"/>
          </a:ln>
          <a:effectLst/>
        </p:spPr>
        <p:txBody>
          <a:bodyPr/>
          <a:lstStyle/>
          <a:p>
            <a:pPr eaLnBrk="0" hangingPunct="0"/>
            <a:endParaRPr lang="zh-TW" altLang="en-US">
              <a:solidFill>
                <a:prstClr val="black"/>
              </a:solidFill>
              <a:latin typeface="Arial" panose="020B0604020202020204" pitchFamily="34" charset="0"/>
              <a:ea typeface="新細明體" panose="02020500000000000000" pitchFamily="18" charset="-120"/>
            </a:endParaRPr>
          </a:p>
        </p:txBody>
      </p:sp>
      <p:sp>
        <p:nvSpPr>
          <p:cNvPr id="22" name="TextBox 7"/>
          <p:cNvSpPr txBox="1">
            <a:spLocks noChangeArrowheads="1"/>
          </p:cNvSpPr>
          <p:nvPr/>
        </p:nvSpPr>
        <p:spPr bwMode="auto">
          <a:xfrm>
            <a:off x="1046107" y="2559988"/>
            <a:ext cx="941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Assets</a:t>
            </a:r>
            <a:endParaRPr kumimoji="0" lang="en-US" altLang="zh-TW" sz="1400" b="1" dirty="0">
              <a:solidFill>
                <a:srgbClr val="000000"/>
              </a:solidFill>
            </a:endParaRPr>
          </a:p>
        </p:txBody>
      </p:sp>
      <p:sp>
        <p:nvSpPr>
          <p:cNvPr id="23" name="TextBox 8"/>
          <p:cNvSpPr txBox="1">
            <a:spLocks noChangeArrowheads="1"/>
          </p:cNvSpPr>
          <p:nvPr/>
        </p:nvSpPr>
        <p:spPr bwMode="auto">
          <a:xfrm>
            <a:off x="3475586" y="2559988"/>
            <a:ext cx="1249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Liabilities</a:t>
            </a:r>
          </a:p>
        </p:txBody>
      </p:sp>
      <p:sp>
        <p:nvSpPr>
          <p:cNvPr id="24" name="TextBox 9"/>
          <p:cNvSpPr txBox="1">
            <a:spLocks noChangeArrowheads="1"/>
          </p:cNvSpPr>
          <p:nvPr/>
        </p:nvSpPr>
        <p:spPr bwMode="auto">
          <a:xfrm>
            <a:off x="6359147" y="255998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Equity</a:t>
            </a:r>
          </a:p>
        </p:txBody>
      </p:sp>
      <p:sp>
        <p:nvSpPr>
          <p:cNvPr id="25" name="TextBox 10"/>
          <p:cNvSpPr txBox="1">
            <a:spLocks noChangeArrowheads="1"/>
          </p:cNvSpPr>
          <p:nvPr/>
        </p:nvSpPr>
        <p:spPr bwMode="auto">
          <a:xfrm>
            <a:off x="2740611" y="2560119"/>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26" name="TextBox 11"/>
          <p:cNvSpPr txBox="1">
            <a:spLocks noChangeArrowheads="1"/>
          </p:cNvSpPr>
          <p:nvPr/>
        </p:nvSpPr>
        <p:spPr bwMode="auto">
          <a:xfrm>
            <a:off x="5170559" y="257356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b="1" dirty="0">
                <a:solidFill>
                  <a:srgbClr val="000000"/>
                </a:solidFill>
              </a:rPr>
              <a:t>+</a:t>
            </a:r>
          </a:p>
        </p:txBody>
      </p:sp>
      <p:sp>
        <p:nvSpPr>
          <p:cNvPr id="27" name="文字方塊 26"/>
          <p:cNvSpPr txBox="1"/>
          <p:nvPr/>
        </p:nvSpPr>
        <p:spPr>
          <a:xfrm>
            <a:off x="1464404" y="3127265"/>
            <a:ext cx="723275" cy="461665"/>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Cash</a:t>
            </a:r>
            <a:endParaRPr lang="zh-TW" altLang="en-US" sz="2400" dirty="0">
              <a:latin typeface="Arial" panose="020B0604020202020204" pitchFamily="34" charset="0"/>
              <a:cs typeface="Arial" panose="020B0604020202020204" pitchFamily="34" charset="0"/>
            </a:endParaRPr>
          </a:p>
        </p:txBody>
      </p:sp>
      <p:sp>
        <p:nvSpPr>
          <p:cNvPr id="28" name="文字方塊 27"/>
          <p:cNvSpPr txBox="1"/>
          <p:nvPr/>
        </p:nvSpPr>
        <p:spPr>
          <a:xfrm>
            <a:off x="3680607" y="3117574"/>
            <a:ext cx="1685077" cy="461665"/>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Notes Payable</a:t>
            </a:r>
            <a:endParaRPr lang="zh-TW" altLang="en-US" sz="2400" dirty="0">
              <a:latin typeface="Arial" panose="020B0604020202020204" pitchFamily="34" charset="0"/>
              <a:cs typeface="Arial" panose="020B0604020202020204" pitchFamily="34" charset="0"/>
            </a:endParaRPr>
          </a:p>
        </p:txBody>
      </p:sp>
      <p:sp>
        <p:nvSpPr>
          <p:cNvPr id="29" name="向上箭號 28"/>
          <p:cNvSpPr/>
          <p:nvPr/>
        </p:nvSpPr>
        <p:spPr>
          <a:xfrm>
            <a:off x="1170691" y="3079711"/>
            <a:ext cx="144016" cy="72937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0" name="向上箭號 29"/>
          <p:cNvSpPr/>
          <p:nvPr/>
        </p:nvSpPr>
        <p:spPr>
          <a:xfrm>
            <a:off x="3536591" y="3079711"/>
            <a:ext cx="144016" cy="729372"/>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1" name="矩形 30"/>
          <p:cNvSpPr/>
          <p:nvPr/>
        </p:nvSpPr>
        <p:spPr>
          <a:xfrm>
            <a:off x="995589" y="5576005"/>
            <a:ext cx="6871846"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995589" y="5945276"/>
            <a:ext cx="6871846"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8560186" y="41492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9</a:t>
            </a:fld>
            <a:endParaRPr lang="zh-TW" altLang="en-US"/>
          </a:p>
        </p:txBody>
      </p:sp>
    </p:spTree>
    <p:extLst>
      <p:ext uri="{BB962C8B-B14F-4D97-AF65-F5344CB8AC3E}">
        <p14:creationId xmlns:p14="http://schemas.microsoft.com/office/powerpoint/2010/main" val="24324135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31"/>
                                        </p:tgtEl>
                                        <p:attrNameLst>
                                          <p:attrName>ppt_x</p:attrName>
                                        </p:attrNameLst>
                                      </p:cBhvr>
                                      <p:tavLst>
                                        <p:tav tm="0">
                                          <p:val>
                                            <p:strVal val="ppt_x"/>
                                          </p:val>
                                        </p:tav>
                                        <p:tav tm="100000">
                                          <p:val>
                                            <p:strVal val="ppt_x"/>
                                          </p:val>
                                        </p:tav>
                                      </p:tavLst>
                                    </p:anim>
                                    <p:anim calcmode="lin" valueType="num">
                                      <p:cBhvr additive="base">
                                        <p:cTn id="41" dur="500"/>
                                        <p:tgtEl>
                                          <p:spTgt spid="31"/>
                                        </p:tgtEl>
                                        <p:attrNameLst>
                                          <p:attrName>ppt_y</p:attrName>
                                        </p:attrNameLst>
                                      </p:cBhvr>
                                      <p:tavLst>
                                        <p:tav tm="0">
                                          <p:val>
                                            <p:strVal val="ppt_y"/>
                                          </p:val>
                                        </p:tav>
                                        <p:tav tm="100000">
                                          <p:val>
                                            <p:strVal val="1+ppt_h/2"/>
                                          </p:val>
                                        </p:tav>
                                      </p:tavLst>
                                    </p:anim>
                                    <p:set>
                                      <p:cBhvr>
                                        <p:cTn id="42" dur="1" fill="hold">
                                          <p:stCondLst>
                                            <p:cond delay="499"/>
                                          </p:stCondLst>
                                        </p:cTn>
                                        <p:tgtEl>
                                          <p:spTgt spid="3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32"/>
                                        </p:tgtEl>
                                        <p:attrNameLst>
                                          <p:attrName>ppt_x</p:attrName>
                                        </p:attrNameLst>
                                      </p:cBhvr>
                                      <p:tavLst>
                                        <p:tav tm="0">
                                          <p:val>
                                            <p:strVal val="ppt_x"/>
                                          </p:val>
                                        </p:tav>
                                        <p:tav tm="100000">
                                          <p:val>
                                            <p:strVal val="ppt_x"/>
                                          </p:val>
                                        </p:tav>
                                      </p:tavLst>
                                    </p:anim>
                                    <p:anim calcmode="lin" valueType="num">
                                      <p:cBhvr additive="base">
                                        <p:cTn id="47" dur="500"/>
                                        <p:tgtEl>
                                          <p:spTgt spid="32"/>
                                        </p:tgtEl>
                                        <p:attrNameLst>
                                          <p:attrName>ppt_y</p:attrName>
                                        </p:attrNameLst>
                                      </p:cBhvr>
                                      <p:tavLst>
                                        <p:tav tm="0">
                                          <p:val>
                                            <p:strVal val="ppt_y"/>
                                          </p:val>
                                        </p:tav>
                                        <p:tav tm="100000">
                                          <p:val>
                                            <p:strVal val="1+ppt_h/2"/>
                                          </p:val>
                                        </p:tav>
                                      </p:tavLst>
                                    </p:anim>
                                    <p:set>
                                      <p:cBhvr>
                                        <p:cTn id="48"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P spid="26" grpId="0"/>
      <p:bldP spid="27" grpId="0"/>
      <p:bldP spid="28" grpId="0"/>
      <p:bldP spid="29" grpId="0" animBg="1"/>
      <p:bldP spid="30" grpId="0" animBg="1"/>
      <p:bldP spid="31" grpId="0" animBg="1"/>
      <p:bldP spid="31" grpId="1" animBg="1"/>
      <p:bldP spid="32" grpId="0" animBg="1"/>
      <p:bldP spid="32" grpId="1" animBg="1"/>
    </p:bldLst>
  </p:timing>
</p:sld>
</file>

<file path=ppt/theme/theme1.xml><?xml version="1.0" encoding="utf-8"?>
<a:theme xmlns:a="http://schemas.openxmlformats.org/drawingml/2006/main" name="Office 佈景主題">
  <a:themeElements>
    <a:clrScheme name="自訂 4">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5013</TotalTime>
  <Words>4515</Words>
  <Application>Microsoft Office PowerPoint</Application>
  <PresentationFormat>On-screen Show (4:3)</PresentationFormat>
  <Paragraphs>1100</Paragraphs>
  <Slides>82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微軟正黑體</vt:lpstr>
      <vt:lpstr>MS UI Gothic</vt:lpstr>
      <vt:lpstr>新細明體</vt:lpstr>
      <vt:lpstr>Arial</vt:lpstr>
      <vt:lpstr>Calibri</vt:lpstr>
      <vt:lpstr>Calibri Light</vt:lpstr>
      <vt:lpstr>Franklin Gothic Medium Cond</vt:lpstr>
      <vt:lpstr>Wingdings</vt:lpstr>
      <vt:lpstr>Office 佈景主題</vt:lpstr>
      <vt:lpstr>PowerPoint Presentation</vt:lpstr>
      <vt:lpstr>The Accounting Cycle:  The Mechanics of Accounting</vt:lpstr>
      <vt:lpstr>The Accounting Cycle</vt:lpstr>
      <vt:lpstr>Which Events Are to Be Reflected in The Accounting Records?</vt:lpstr>
      <vt:lpstr>Which Events Are to Be Reflected in The Accounting Records?</vt:lpstr>
      <vt:lpstr>Which Events Are to Be Reflected in The Accounting Records?</vt:lpstr>
      <vt:lpstr>The Accounting Equation  </vt:lpstr>
      <vt:lpstr>The Accounting Equation</vt:lpstr>
      <vt:lpstr>The Accounting Equation</vt:lpstr>
      <vt:lpstr>The Accounting Equation</vt:lpstr>
      <vt:lpstr>The Accounting Equation</vt:lpstr>
      <vt:lpstr>Using Accounts to Categorize Transactions</vt:lpstr>
      <vt:lpstr>Using Accounts to Categorize Transactions</vt:lpstr>
      <vt:lpstr>Using Accounts to Categorize Transactions</vt:lpstr>
      <vt:lpstr>Using Accounts to Categorize Transactions</vt:lpstr>
      <vt:lpstr>Using Accounts to Categorize Transactions</vt:lpstr>
      <vt:lpstr>Using Accounts to Categorize Transactions</vt:lpstr>
      <vt:lpstr>Using Accounts to Categorize Transactions</vt:lpstr>
      <vt:lpstr>Expanding the Accounting Equation</vt:lpstr>
      <vt:lpstr>Expanded Accounting Equation</vt:lpstr>
      <vt:lpstr>Quiz Yourself</vt:lpstr>
      <vt:lpstr>Quiz Yourself</vt:lpstr>
      <vt:lpstr>Quiz Yourself</vt:lpstr>
      <vt:lpstr>Quiz Yourself</vt:lpstr>
      <vt:lpstr>Journals and Journal Entries</vt:lpstr>
      <vt:lpstr>Journals and Journal Entries</vt:lpstr>
      <vt:lpstr>Journals and Journal Entries</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Journal Entry Example</vt:lpstr>
      <vt:lpstr>Summary of Transactions</vt:lpstr>
      <vt:lpstr>A Note on Journal Entries</vt:lpstr>
      <vt:lpstr>Quiz Yourself</vt:lpstr>
      <vt:lpstr>Quiz Yourself</vt:lpstr>
      <vt:lpstr>Quiz Yourself</vt:lpstr>
      <vt:lpstr>Quiz Yourself</vt:lpstr>
      <vt:lpstr>Posting Journal Entries</vt:lpstr>
      <vt:lpstr>Posting Journal Entries</vt:lpstr>
      <vt:lpstr>Posting to the General Ledger</vt:lpstr>
      <vt:lpstr>Posting to the General Ledger</vt:lpstr>
      <vt:lpstr>Determining Account Balances</vt:lpstr>
      <vt:lpstr>Determining Account Balances</vt:lpstr>
      <vt:lpstr>Determining Account Balances</vt:lpstr>
      <vt:lpstr>Illustration of the First Three Steps in the Accounting Cycle</vt:lpstr>
      <vt:lpstr>Illustration of the First Three Steps in the Accounting Cycle</vt:lpstr>
      <vt:lpstr>Illustration of the First Three Steps in the Accounting Cycle</vt:lpstr>
      <vt:lpstr>Illustration of the First Three Steps in the Accounting Cycle</vt:lpstr>
      <vt:lpstr>Illustration of the First Three Steps in the Accounting Cycle</vt:lpstr>
      <vt:lpstr>Illustration of the First Three Steps in the Accounting Cycle</vt:lpstr>
      <vt:lpstr>Illustration of the First Three Steps in the Accounting Cycle</vt:lpstr>
      <vt:lpstr>Illustration of the First Three Steps in the Accounting Cycle</vt:lpstr>
      <vt:lpstr>Illustration of the First Three Steps in the Accounting Cycle</vt:lpstr>
      <vt:lpstr>Illustration of the First Three Steps in the Accounting Cycle</vt:lpstr>
      <vt:lpstr>Illustration of the First Three Steps in the Accounting Cycle</vt:lpstr>
      <vt:lpstr>Illustration of the First Three Steps in the Accounting Cycle</vt:lpstr>
      <vt:lpstr>Illustration of the First Three Steps in the Accounting Cycle</vt:lpstr>
      <vt:lpstr>Quiz Yourself</vt:lpstr>
      <vt:lpstr>Quiz Yourself</vt:lpstr>
      <vt:lpstr>How Have Computers Changed the Accounting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Controls and Cash</dc:title>
  <dc:creator>鄧雨賢</dc:creator>
  <cp:lastModifiedBy>Ong, Willie</cp:lastModifiedBy>
  <cp:revision>181</cp:revision>
  <dcterms:created xsi:type="dcterms:W3CDTF">2015-04-13T13:14:44Z</dcterms:created>
  <dcterms:modified xsi:type="dcterms:W3CDTF">2017-08-11T08:45:12Z</dcterms:modified>
</cp:coreProperties>
</file>