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81"/>
  </p:notesMasterIdLst>
  <p:sldIdLst>
    <p:sldId id="325" r:id="rId2"/>
    <p:sldId id="441" r:id="rId3"/>
    <p:sldId id="497" r:id="rId4"/>
    <p:sldId id="498" r:id="rId5"/>
    <p:sldId id="500" r:id="rId6"/>
    <p:sldId id="501" r:id="rId7"/>
    <p:sldId id="502" r:id="rId8"/>
    <p:sldId id="504" r:id="rId9"/>
    <p:sldId id="505" r:id="rId10"/>
    <p:sldId id="588" r:id="rId11"/>
    <p:sldId id="506" r:id="rId12"/>
    <p:sldId id="508" r:id="rId13"/>
    <p:sldId id="509" r:id="rId14"/>
    <p:sldId id="510" r:id="rId15"/>
    <p:sldId id="511" r:id="rId16"/>
    <p:sldId id="512" r:id="rId17"/>
    <p:sldId id="513" r:id="rId18"/>
    <p:sldId id="514" r:id="rId19"/>
    <p:sldId id="515" r:id="rId20"/>
    <p:sldId id="517" r:id="rId21"/>
    <p:sldId id="518" r:id="rId22"/>
    <p:sldId id="519" r:id="rId23"/>
    <p:sldId id="520" r:id="rId24"/>
    <p:sldId id="521" r:id="rId25"/>
    <p:sldId id="522" r:id="rId26"/>
    <p:sldId id="523" r:id="rId27"/>
    <p:sldId id="524" r:id="rId28"/>
    <p:sldId id="525" r:id="rId29"/>
    <p:sldId id="526" r:id="rId30"/>
    <p:sldId id="527" r:id="rId31"/>
    <p:sldId id="528" r:id="rId32"/>
    <p:sldId id="529" r:id="rId33"/>
    <p:sldId id="530" r:id="rId34"/>
    <p:sldId id="531" r:id="rId35"/>
    <p:sldId id="532" r:id="rId36"/>
    <p:sldId id="535" r:id="rId37"/>
    <p:sldId id="536" r:id="rId38"/>
    <p:sldId id="537" r:id="rId39"/>
    <p:sldId id="538" r:id="rId40"/>
    <p:sldId id="540" r:id="rId41"/>
    <p:sldId id="541" r:id="rId42"/>
    <p:sldId id="542" r:id="rId43"/>
    <p:sldId id="543" r:id="rId44"/>
    <p:sldId id="545" r:id="rId45"/>
    <p:sldId id="546" r:id="rId46"/>
    <p:sldId id="584" r:id="rId47"/>
    <p:sldId id="547" r:id="rId48"/>
    <p:sldId id="548" r:id="rId49"/>
    <p:sldId id="549" r:id="rId50"/>
    <p:sldId id="585" r:id="rId51"/>
    <p:sldId id="550" r:id="rId52"/>
    <p:sldId id="551" r:id="rId53"/>
    <p:sldId id="558" r:id="rId54"/>
    <p:sldId id="559" r:id="rId55"/>
    <p:sldId id="560" r:id="rId56"/>
    <p:sldId id="561" r:id="rId57"/>
    <p:sldId id="562" r:id="rId58"/>
    <p:sldId id="564" r:id="rId59"/>
    <p:sldId id="563" r:id="rId60"/>
    <p:sldId id="586" r:id="rId61"/>
    <p:sldId id="565" r:id="rId62"/>
    <p:sldId id="566" r:id="rId63"/>
    <p:sldId id="567" r:id="rId64"/>
    <p:sldId id="568" r:id="rId65"/>
    <p:sldId id="569" r:id="rId66"/>
    <p:sldId id="570" r:id="rId67"/>
    <p:sldId id="571" r:id="rId68"/>
    <p:sldId id="572" r:id="rId69"/>
    <p:sldId id="573" r:id="rId70"/>
    <p:sldId id="574" r:id="rId71"/>
    <p:sldId id="575" r:id="rId72"/>
    <p:sldId id="576" r:id="rId73"/>
    <p:sldId id="577" r:id="rId74"/>
    <p:sldId id="578" r:id="rId75"/>
    <p:sldId id="579" r:id="rId76"/>
    <p:sldId id="580" r:id="rId77"/>
    <p:sldId id="581" r:id="rId78"/>
    <p:sldId id="582" r:id="rId79"/>
    <p:sldId id="583" r:id="rId8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9F22"/>
    <a:srgbClr val="FFD5B3"/>
    <a:srgbClr val="FFE382"/>
    <a:srgbClr val="FFD663"/>
    <a:srgbClr val="197088"/>
    <a:srgbClr val="55AADF"/>
    <a:srgbClr val="F3F5CF"/>
    <a:srgbClr val="FFE11D"/>
    <a:srgbClr val="F8D965"/>
    <a:srgbClr val="D222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autoAdjust="0"/>
    <p:restoredTop sz="95833"/>
  </p:normalViewPr>
  <p:slideViewPr>
    <p:cSldViewPr snapToGrid="0">
      <p:cViewPr varScale="1">
        <p:scale>
          <a:sx n="102" d="100"/>
          <a:sy n="102" d="100"/>
        </p:scale>
        <p:origin x="270" y="11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05BCC-1EEB-4EB9-82AC-13C9F3F02B73}" type="datetimeFigureOut">
              <a:rPr lang="zh-TW" altLang="en-US" smtClean="0"/>
              <a:t>2017/8/11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62812-1337-4CB4-A3D5-E4E5209A0AEB}" type="slidenum">
              <a:rPr lang="zh-TW" altLang="en-US" smtClean="0"/>
              <a:t>‹#›</a:t>
            </a:fld>
            <a:endParaRPr lang="zh-TW" altLang="en-US"/>
          </a:p>
        </p:txBody>
      </p:sp>
    </p:spTree>
    <p:extLst>
      <p:ext uri="{BB962C8B-B14F-4D97-AF65-F5344CB8AC3E}">
        <p14:creationId xmlns:p14="http://schemas.microsoft.com/office/powerpoint/2010/main" val="266874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90D72B2F-1C85-4957-9208-CC48C6269B35}" type="slidenum">
              <a:rPr lang="en-US" altLang="zh-TW" smtClean="0"/>
              <a:pPr>
                <a:defRPr/>
              </a:pPr>
              <a:t>3</a:t>
            </a:fld>
            <a:endParaRPr lang="en-US" altLang="zh-TW" dirty="0"/>
          </a:p>
        </p:txBody>
      </p:sp>
    </p:spTree>
    <p:extLst>
      <p:ext uri="{BB962C8B-B14F-4D97-AF65-F5344CB8AC3E}">
        <p14:creationId xmlns:p14="http://schemas.microsoft.com/office/powerpoint/2010/main" val="387132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90D72B2F-1C85-4957-9208-CC48C6269B35}" type="slidenum">
              <a:rPr lang="en-US" altLang="zh-TW" smtClean="0"/>
              <a:pPr>
                <a:defRPr/>
              </a:pPr>
              <a:t>24</a:t>
            </a:fld>
            <a:endParaRPr lang="en-US" altLang="zh-TW"/>
          </a:p>
        </p:txBody>
      </p:sp>
    </p:spTree>
    <p:extLst>
      <p:ext uri="{BB962C8B-B14F-4D97-AF65-F5344CB8AC3E}">
        <p14:creationId xmlns:p14="http://schemas.microsoft.com/office/powerpoint/2010/main" val="382728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F662812-1337-4CB4-A3D5-E4E5209A0AEB}" type="slidenum">
              <a:rPr lang="zh-TW" altLang="en-US" smtClean="0"/>
              <a:t>29</a:t>
            </a:fld>
            <a:endParaRPr lang="zh-TW" altLang="en-US"/>
          </a:p>
        </p:txBody>
      </p:sp>
    </p:spTree>
    <p:extLst>
      <p:ext uri="{BB962C8B-B14F-4D97-AF65-F5344CB8AC3E}">
        <p14:creationId xmlns:p14="http://schemas.microsoft.com/office/powerpoint/2010/main" val="188523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a:p>
        </p:txBody>
      </p:sp>
      <p:sp>
        <p:nvSpPr>
          <p:cNvPr id="13005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fld id="{8A7EBE8D-4BFA-42C3-B3D0-CC51B5D7E8EA}" type="slidenum">
              <a:rPr lang="en-US" altLang="zh-TW" smtClean="0"/>
              <a:pPr>
                <a:defRPr/>
              </a:pPr>
              <a:t>66</a:t>
            </a:fld>
            <a:endParaRPr lang="en-US" altLang="zh-TW"/>
          </a:p>
        </p:txBody>
      </p:sp>
    </p:spTree>
    <p:extLst>
      <p:ext uri="{BB962C8B-B14F-4D97-AF65-F5344CB8AC3E}">
        <p14:creationId xmlns:p14="http://schemas.microsoft.com/office/powerpoint/2010/main" val="211844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917025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3525646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691187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bg>
      <p:bgPr>
        <a:solidFill>
          <a:srgbClr val="197088"/>
        </a:soli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2221707" y="298247"/>
            <a:ext cx="5747543" cy="1174954"/>
          </a:xfrm>
        </p:spPr>
        <p:txBody>
          <a:bodyPr anchor="ctr">
            <a:normAutofit/>
          </a:bodyPr>
          <a:lstStyle>
            <a:lvl1pPr algn="ctr">
              <a:defRPr sz="3000">
                <a:latin typeface="Franklin Gothic Medium Cond" panose="020B0606030402020204" pitchFamily="34" charset="0"/>
              </a:defRPr>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t>‹#›</a:t>
            </a:fld>
            <a:endParaRPr lang="zh-TW" altLang="en-US"/>
          </a:p>
        </p:txBody>
      </p:sp>
      <p:sp>
        <p:nvSpPr>
          <p:cNvPr id="8" name="矩形 7"/>
          <p:cNvSpPr/>
          <p:nvPr userDrawn="1"/>
        </p:nvSpPr>
        <p:spPr>
          <a:xfrm>
            <a:off x="1" y="-9524"/>
            <a:ext cx="1701799" cy="1711324"/>
          </a:xfrm>
          <a:custGeom>
            <a:avLst/>
            <a:gdLst>
              <a:gd name="connsiteX0" fmla="*/ 0 w 3095625"/>
              <a:gd name="connsiteY0" fmla="*/ 0 h 3143250"/>
              <a:gd name="connsiteX1" fmla="*/ 3095625 w 3095625"/>
              <a:gd name="connsiteY1" fmla="*/ 0 h 3143250"/>
              <a:gd name="connsiteX2" fmla="*/ 3095625 w 3095625"/>
              <a:gd name="connsiteY2" fmla="*/ 3143250 h 3143250"/>
              <a:gd name="connsiteX3" fmla="*/ 0 w 3095625"/>
              <a:gd name="connsiteY3" fmla="*/ 3143250 h 3143250"/>
              <a:gd name="connsiteX4" fmla="*/ 0 w 3095625"/>
              <a:gd name="connsiteY4" fmla="*/ 0 h 3143250"/>
              <a:gd name="connsiteX0" fmla="*/ 0 w 3095625"/>
              <a:gd name="connsiteY0" fmla="*/ 0 h 3143250"/>
              <a:gd name="connsiteX1" fmla="*/ 2533650 w 3095625"/>
              <a:gd name="connsiteY1" fmla="*/ 0 h 3143250"/>
              <a:gd name="connsiteX2" fmla="*/ 3095625 w 3095625"/>
              <a:gd name="connsiteY2" fmla="*/ 3143250 h 3143250"/>
              <a:gd name="connsiteX3" fmla="*/ 0 w 3095625"/>
              <a:gd name="connsiteY3" fmla="*/ 3143250 h 3143250"/>
              <a:gd name="connsiteX4" fmla="*/ 0 w 3095625"/>
              <a:gd name="connsiteY4" fmla="*/ 0 h 3143250"/>
              <a:gd name="connsiteX0" fmla="*/ 0 w 3219450"/>
              <a:gd name="connsiteY0" fmla="*/ 0 h 3238500"/>
              <a:gd name="connsiteX1" fmla="*/ 2533650 w 3219450"/>
              <a:gd name="connsiteY1" fmla="*/ 0 h 3238500"/>
              <a:gd name="connsiteX2" fmla="*/ 3219450 w 3219450"/>
              <a:gd name="connsiteY2" fmla="*/ 3238500 h 3238500"/>
              <a:gd name="connsiteX3" fmla="*/ 0 w 3219450"/>
              <a:gd name="connsiteY3" fmla="*/ 3143250 h 3238500"/>
              <a:gd name="connsiteX4" fmla="*/ 0 w 3219450"/>
              <a:gd name="connsiteY4" fmla="*/ 0 h 3238500"/>
              <a:gd name="connsiteX0" fmla="*/ 0 w 3219450"/>
              <a:gd name="connsiteY0" fmla="*/ 21590 h 3260090"/>
              <a:gd name="connsiteX1" fmla="*/ 2933700 w 3219450"/>
              <a:gd name="connsiteY1" fmla="*/ 0 h 3260090"/>
              <a:gd name="connsiteX2" fmla="*/ 3219450 w 3219450"/>
              <a:gd name="connsiteY2" fmla="*/ 3260090 h 3260090"/>
              <a:gd name="connsiteX3" fmla="*/ 0 w 3219450"/>
              <a:gd name="connsiteY3" fmla="*/ 3164840 h 3260090"/>
              <a:gd name="connsiteX4" fmla="*/ 0 w 3219450"/>
              <a:gd name="connsiteY4" fmla="*/ 21590 h 3260090"/>
              <a:gd name="connsiteX0" fmla="*/ 0 w 3219450"/>
              <a:gd name="connsiteY0" fmla="*/ 0 h 3238500"/>
              <a:gd name="connsiteX1" fmla="*/ 2933700 w 3219450"/>
              <a:gd name="connsiteY1" fmla="*/ 10795 h 3238500"/>
              <a:gd name="connsiteX2" fmla="*/ 3219450 w 3219450"/>
              <a:gd name="connsiteY2" fmla="*/ 3238500 h 3238500"/>
              <a:gd name="connsiteX3" fmla="*/ 0 w 3219450"/>
              <a:gd name="connsiteY3" fmla="*/ 3143250 h 3238500"/>
              <a:gd name="connsiteX4" fmla="*/ 0 w 3219450"/>
              <a:gd name="connsiteY4" fmla="*/ 0 h 323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50" h="3238500">
                <a:moveTo>
                  <a:pt x="0" y="0"/>
                </a:moveTo>
                <a:lnTo>
                  <a:pt x="2933700" y="10795"/>
                </a:lnTo>
                <a:lnTo>
                  <a:pt x="3219450" y="3238500"/>
                </a:lnTo>
                <a:lnTo>
                  <a:pt x="0" y="3143250"/>
                </a:lnTo>
                <a:lnTo>
                  <a:pt x="0" y="0"/>
                </a:lnTo>
                <a:close/>
              </a:path>
            </a:pathLst>
          </a:cu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3" name="五邊形 2"/>
          <p:cNvSpPr/>
          <p:nvPr userDrawn="1"/>
        </p:nvSpPr>
        <p:spPr>
          <a:xfrm>
            <a:off x="0" y="1854200"/>
            <a:ext cx="8928100" cy="4502150"/>
          </a:xfrm>
          <a:prstGeom prst="homePlate">
            <a:avLst/>
          </a:prstGeom>
          <a:solidFill>
            <a:srgbClr val="FFF9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
        <p:nvSpPr>
          <p:cNvPr id="11" name="文字方塊 10"/>
          <p:cNvSpPr txBox="1"/>
          <p:nvPr userDrawn="1"/>
        </p:nvSpPr>
        <p:spPr>
          <a:xfrm>
            <a:off x="317369"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177669"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4</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Tree>
    <p:extLst>
      <p:ext uri="{BB962C8B-B14F-4D97-AF65-F5344CB8AC3E}">
        <p14:creationId xmlns:p14="http://schemas.microsoft.com/office/powerpoint/2010/main" val="4248763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12" name="剪去單一角落矩形 11"/>
          <p:cNvSpPr/>
          <p:nvPr userDrawn="1"/>
        </p:nvSpPr>
        <p:spPr>
          <a:xfrm flipH="1">
            <a:off x="8559801" y="245531"/>
            <a:ext cx="584200" cy="677333"/>
          </a:xfrm>
          <a:prstGeom prst="snip1Rect">
            <a:avLst/>
          </a:pr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74673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55988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3" y="6384925"/>
            <a:ext cx="2057400" cy="365125"/>
          </a:xfrm>
        </p:spPr>
        <p:txBody>
          <a:bodyPr/>
          <a:lstStyle>
            <a:lvl1pPr>
              <a:defRPr sz="900"/>
            </a:lvl1pPr>
          </a:lstStyle>
          <a:p>
            <a:fld id="{DA11386E-2E42-49D8-8C02-8CA978E96E05}" type="slidenum">
              <a:rPr lang="zh-TW" altLang="en-US" smtClean="0"/>
              <a:pPr/>
              <a:t>‹#›</a:t>
            </a:fld>
            <a:endParaRPr lang="zh-TW" altLang="en-US" dirty="0"/>
          </a:p>
        </p:txBody>
      </p:sp>
      <p:sp>
        <p:nvSpPr>
          <p:cNvPr id="7" name="標題 1"/>
          <p:cNvSpPr>
            <a:spLocks noGrp="1"/>
          </p:cNvSpPr>
          <p:nvPr>
            <p:ph type="title"/>
          </p:nvPr>
        </p:nvSpPr>
        <p:spPr>
          <a:xfrm>
            <a:off x="355601" y="550333"/>
            <a:ext cx="8159749" cy="677333"/>
          </a:xfrm>
          <a:noFill/>
        </p:spPr>
        <p:txBody>
          <a:bodyPr>
            <a:normAutofit/>
          </a:bodyPr>
          <a:lstStyle>
            <a:lvl1pPr>
              <a:defRPr sz="3000" b="1">
                <a:solidFill>
                  <a:srgbClr val="CC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4" name="五邊形 3"/>
          <p:cNvSpPr/>
          <p:nvPr userDrawn="1"/>
        </p:nvSpPr>
        <p:spPr>
          <a:xfrm flipH="1">
            <a:off x="400050" y="80426"/>
            <a:ext cx="8743950" cy="364065"/>
          </a:xfrm>
          <a:prstGeom prst="homePlat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cxnSp>
        <p:nvCxnSpPr>
          <p:cNvPr id="8" name="直線接點 7"/>
          <p:cNvCxnSpPr/>
          <p:nvPr userDrawn="1"/>
        </p:nvCxnSpPr>
        <p:spPr>
          <a:xfrm>
            <a:off x="0" y="1346202"/>
            <a:ext cx="9144000" cy="0"/>
          </a:xfrm>
          <a:prstGeom prst="line">
            <a:avLst/>
          </a:prstGeom>
          <a:ln w="57150">
            <a:solidFill>
              <a:srgbClr val="197088"/>
            </a:solidFill>
          </a:ln>
        </p:spPr>
        <p:style>
          <a:lnRef idx="1">
            <a:schemeClr val="accent1"/>
          </a:lnRef>
          <a:fillRef idx="0">
            <a:schemeClr val="accent1"/>
          </a:fillRef>
          <a:effectRef idx="0">
            <a:schemeClr val="accent1"/>
          </a:effectRef>
          <a:fontRef idx="minor">
            <a:schemeClr val="tx1"/>
          </a:fontRef>
        </p:style>
      </p:cxnSp>
      <p:sp>
        <p:nvSpPr>
          <p:cNvPr id="9" name="剪去單一角落矩形 8"/>
          <p:cNvSpPr/>
          <p:nvPr userDrawn="1"/>
        </p:nvSpPr>
        <p:spPr>
          <a:xfrm flipH="1">
            <a:off x="8559801" y="550331"/>
            <a:ext cx="584200" cy="677333"/>
          </a:xfrm>
          <a:prstGeom prst="snip1Rect">
            <a:avLst/>
          </a:prstGeom>
          <a:solidFill>
            <a:srgbClr val="8E52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dirty="0"/>
          </a:p>
        </p:txBody>
      </p:sp>
      <p:sp>
        <p:nvSpPr>
          <p:cNvPr id="10"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chemeClr val="accent2"/>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chemeClr val="accent2"/>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472718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標題投影片">
    <p:bg>
      <p:bgRef idx="1002">
        <a:schemeClr val="bg2"/>
      </p:bgRef>
    </p:bg>
    <p:spTree>
      <p:nvGrpSpPr>
        <p:cNvPr id="1" name=""/>
        <p:cNvGrpSpPr/>
        <p:nvPr/>
      </p:nvGrpSpPr>
      <p:grpSpPr>
        <a:xfrm>
          <a:off x="0" y="0"/>
          <a:ext cx="0" cy="0"/>
          <a:chOff x="0" y="0"/>
          <a:chExt cx="0" cy="0"/>
        </a:xfrm>
      </p:grpSpPr>
      <p:sp>
        <p:nvSpPr>
          <p:cNvPr id="9" name="圓角化對角線角落矩形 8"/>
          <p:cNvSpPr/>
          <p:nvPr userDrawn="1"/>
        </p:nvSpPr>
        <p:spPr>
          <a:xfrm>
            <a:off x="125910" y="212863"/>
            <a:ext cx="1535502" cy="1380227"/>
          </a:xfrm>
          <a:prstGeom prst="round2DiagRect">
            <a:avLst>
              <a:gd name="adj1" fmla="val 29232"/>
              <a:gd name="adj2"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標題 1"/>
          <p:cNvSpPr>
            <a:spLocks noGrp="1"/>
          </p:cNvSpPr>
          <p:nvPr>
            <p:ph type="ctrTitle" hasCustomPrompt="1"/>
          </p:nvPr>
        </p:nvSpPr>
        <p:spPr>
          <a:xfrm>
            <a:off x="2221707" y="298247"/>
            <a:ext cx="5747543" cy="1174954"/>
          </a:xfrm>
        </p:spPr>
        <p:txBody>
          <a:bodyPr anchor="ctr">
            <a:normAutofit/>
          </a:bodyPr>
          <a:lstStyle>
            <a:lvl1pPr algn="ctr">
              <a:defRPr sz="3200" b="1" baseline="0">
                <a:solidFill>
                  <a:schemeClr val="accent6">
                    <a:lumMod val="50000"/>
                  </a:schemeClr>
                </a:solidFill>
                <a:latin typeface="Franklin Gothic Medium Cond" panose="020B0606030402020204" pitchFamily="34" charset="0"/>
              </a:defRPr>
            </a:lvl1pPr>
          </a:lstStyle>
          <a:p>
            <a:r>
              <a:rPr lang="en-US" altLang="zh-TW" dirty="0"/>
              <a:t>Completing the Accounting Cycle</a:t>
            </a:r>
            <a:endParaRPr lang="zh-TW" altLang="en-US" dirty="0"/>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A11386E-2E42-49D8-8C02-8CA978E96E05}" type="slidenum">
              <a:rPr lang="zh-TW" altLang="en-US" smtClean="0"/>
              <a:t>‹#›</a:t>
            </a:fld>
            <a:endParaRPr lang="zh-TW" altLang="en-US"/>
          </a:p>
        </p:txBody>
      </p:sp>
      <p:sp>
        <p:nvSpPr>
          <p:cNvPr id="11" name="文字方塊 10"/>
          <p:cNvSpPr txBox="1"/>
          <p:nvPr userDrawn="1"/>
        </p:nvSpPr>
        <p:spPr>
          <a:xfrm>
            <a:off x="351875" y="374445"/>
            <a:ext cx="1185863" cy="369332"/>
          </a:xfrm>
          <a:prstGeom prst="rect">
            <a:avLst/>
          </a:prstGeom>
          <a:noFill/>
        </p:spPr>
        <p:txBody>
          <a:bodyPr wrap="square" rtlCol="0">
            <a:spAutoFit/>
          </a:bodyPr>
          <a:lstStyle/>
          <a:p>
            <a:r>
              <a:rPr lang="en-US" altLang="zh-TW" sz="1800" b="0" dirty="0">
                <a:solidFill>
                  <a:schemeClr val="bg1"/>
                </a:solidFill>
              </a:rPr>
              <a:t>CHAPTER</a:t>
            </a:r>
            <a:endParaRPr lang="zh-TW" altLang="en-US" sz="1200" b="0" dirty="0">
              <a:solidFill>
                <a:schemeClr val="bg1"/>
              </a:solidFill>
            </a:endParaRPr>
          </a:p>
        </p:txBody>
      </p:sp>
      <p:sp>
        <p:nvSpPr>
          <p:cNvPr id="12" name="文字方塊 11"/>
          <p:cNvSpPr txBox="1"/>
          <p:nvPr userDrawn="1"/>
        </p:nvSpPr>
        <p:spPr>
          <a:xfrm>
            <a:off x="212175" y="619121"/>
            <a:ext cx="1193006" cy="854080"/>
          </a:xfrm>
          <a:prstGeom prst="rect">
            <a:avLst/>
          </a:prstGeom>
          <a:noFill/>
          <a:ln>
            <a:noFill/>
          </a:ln>
        </p:spPr>
        <p:txBody>
          <a:bodyPr wrap="square" rtlCol="0">
            <a:spAutoFit/>
          </a:bodyPr>
          <a:lstStyle/>
          <a:p>
            <a:pPr algn="ctr"/>
            <a:r>
              <a:rPr lang="en-US" altLang="zh-TW" sz="5000" b="1" dirty="0">
                <a:solidFill>
                  <a:schemeClr val="bg1"/>
                </a:solidFill>
                <a:latin typeface="Franklin Gothic Medium Cond" panose="020B0606030402020204" pitchFamily="34" charset="0"/>
                <a:ea typeface="MS UI Gothic" panose="020B0600070205080204" pitchFamily="34" charset="-128"/>
              </a:rPr>
              <a:t>4</a:t>
            </a:r>
            <a:endParaRPr lang="zh-TW" altLang="en-US" sz="5000" b="1" dirty="0">
              <a:solidFill>
                <a:schemeClr val="bg1"/>
              </a:solidFill>
              <a:latin typeface="Franklin Gothic Medium Cond" panose="020B0606030402020204" pitchFamily="34" charset="0"/>
              <a:ea typeface="MS UI Gothic" panose="020B0600070205080204" pitchFamily="34" charset="-128"/>
            </a:endParaRPr>
          </a:p>
        </p:txBody>
      </p:sp>
      <p:sp>
        <p:nvSpPr>
          <p:cNvPr id="10" name="圓角矩形 9"/>
          <p:cNvSpPr/>
          <p:nvPr userDrawn="1"/>
        </p:nvSpPr>
        <p:spPr>
          <a:xfrm>
            <a:off x="495479" y="1818557"/>
            <a:ext cx="8153041" cy="4311310"/>
          </a:xfrm>
          <a:prstGeom prst="roundRect">
            <a:avLst>
              <a:gd name="adj" fmla="val 1250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6" name="圓角矩形圖說文字 15"/>
          <p:cNvSpPr/>
          <p:nvPr userDrawn="1"/>
        </p:nvSpPr>
        <p:spPr>
          <a:xfrm>
            <a:off x="961744" y="2139352"/>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文字方塊 16"/>
          <p:cNvSpPr txBox="1"/>
          <p:nvPr userDrawn="1"/>
        </p:nvSpPr>
        <p:spPr>
          <a:xfrm>
            <a:off x="1082516" y="2208362"/>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LO1</a:t>
            </a:r>
            <a:endParaRPr kumimoji="1" lang="zh-TW" altLang="en-US" sz="2000" b="1" dirty="0">
              <a:solidFill>
                <a:schemeClr val="accent6">
                  <a:lumMod val="50000"/>
                </a:schemeClr>
              </a:solidFill>
              <a:latin typeface="Arial" charset="0"/>
              <a:ea typeface="Arial" charset="0"/>
              <a:cs typeface="Arial" charset="0"/>
            </a:endParaRPr>
          </a:p>
        </p:txBody>
      </p:sp>
      <p:sp>
        <p:nvSpPr>
          <p:cNvPr id="18" name="圓角矩形圖說文字 17"/>
          <p:cNvSpPr/>
          <p:nvPr userDrawn="1"/>
        </p:nvSpPr>
        <p:spPr>
          <a:xfrm>
            <a:off x="961744" y="2948357"/>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圓角矩形圖說文字 18"/>
          <p:cNvSpPr/>
          <p:nvPr userDrawn="1"/>
        </p:nvSpPr>
        <p:spPr>
          <a:xfrm>
            <a:off x="961744" y="3735586"/>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圓角矩形圖說文字 19"/>
          <p:cNvSpPr/>
          <p:nvPr userDrawn="1"/>
        </p:nvSpPr>
        <p:spPr>
          <a:xfrm>
            <a:off x="974383" y="4527048"/>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文字方塊 21"/>
          <p:cNvSpPr txBox="1"/>
          <p:nvPr userDrawn="1"/>
        </p:nvSpPr>
        <p:spPr>
          <a:xfrm>
            <a:off x="1082516" y="3025509"/>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LO2</a:t>
            </a:r>
            <a:endParaRPr kumimoji="1" lang="zh-TW" altLang="en-US" sz="2000" b="1" dirty="0">
              <a:solidFill>
                <a:schemeClr val="accent6">
                  <a:lumMod val="50000"/>
                </a:schemeClr>
              </a:solidFill>
              <a:latin typeface="Arial" charset="0"/>
              <a:ea typeface="Arial" charset="0"/>
              <a:cs typeface="Arial" charset="0"/>
            </a:endParaRPr>
          </a:p>
        </p:txBody>
      </p:sp>
      <p:sp>
        <p:nvSpPr>
          <p:cNvPr id="23" name="文字方塊 22"/>
          <p:cNvSpPr txBox="1"/>
          <p:nvPr userDrawn="1"/>
        </p:nvSpPr>
        <p:spPr>
          <a:xfrm>
            <a:off x="1082516" y="3790989"/>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LO3</a:t>
            </a:r>
            <a:endParaRPr kumimoji="1" lang="zh-TW" altLang="en-US" sz="2000" b="1" dirty="0">
              <a:solidFill>
                <a:schemeClr val="accent6">
                  <a:lumMod val="50000"/>
                </a:schemeClr>
              </a:solidFill>
              <a:latin typeface="Arial" charset="0"/>
              <a:ea typeface="Arial" charset="0"/>
              <a:cs typeface="Arial" charset="0"/>
            </a:endParaRPr>
          </a:p>
        </p:txBody>
      </p:sp>
      <p:sp>
        <p:nvSpPr>
          <p:cNvPr id="24" name="文字方塊 23"/>
          <p:cNvSpPr txBox="1"/>
          <p:nvPr userDrawn="1"/>
        </p:nvSpPr>
        <p:spPr>
          <a:xfrm>
            <a:off x="1082516" y="4579045"/>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LO4</a:t>
            </a:r>
            <a:endParaRPr kumimoji="1" lang="zh-TW" altLang="en-US" sz="2000" b="1" dirty="0">
              <a:solidFill>
                <a:schemeClr val="accent6">
                  <a:lumMod val="50000"/>
                </a:schemeClr>
              </a:solidFill>
              <a:latin typeface="Arial" charset="0"/>
              <a:ea typeface="Arial" charset="0"/>
              <a:cs typeface="Arial" charset="0"/>
            </a:endParaRPr>
          </a:p>
        </p:txBody>
      </p:sp>
      <p:sp>
        <p:nvSpPr>
          <p:cNvPr id="27" name="文字方塊 26"/>
          <p:cNvSpPr txBox="1"/>
          <p:nvPr userDrawn="1"/>
        </p:nvSpPr>
        <p:spPr>
          <a:xfrm>
            <a:off x="2307704" y="2239141"/>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Accrual</a:t>
            </a:r>
            <a:r>
              <a:rPr kumimoji="1" lang="en-US" altLang="zh-TW" sz="2000" b="1" baseline="0" dirty="0">
                <a:solidFill>
                  <a:schemeClr val="bg1"/>
                </a:solidFill>
                <a:latin typeface="Arial" charset="0"/>
                <a:ea typeface="Arial" charset="0"/>
                <a:cs typeface="Arial" charset="0"/>
              </a:rPr>
              <a:t> Accounting</a:t>
            </a:r>
            <a:endParaRPr kumimoji="1" lang="zh-TW" altLang="en-US" sz="2000" b="1" dirty="0">
              <a:solidFill>
                <a:schemeClr val="bg1"/>
              </a:solidFill>
              <a:latin typeface="Arial" charset="0"/>
              <a:ea typeface="Arial" charset="0"/>
              <a:cs typeface="Arial" charset="0"/>
            </a:endParaRPr>
          </a:p>
        </p:txBody>
      </p:sp>
      <p:sp>
        <p:nvSpPr>
          <p:cNvPr id="28" name="文字方塊 27"/>
          <p:cNvSpPr txBox="1"/>
          <p:nvPr userDrawn="1"/>
        </p:nvSpPr>
        <p:spPr>
          <a:xfrm>
            <a:off x="2307703" y="3012939"/>
            <a:ext cx="5745193" cy="400110"/>
          </a:xfrm>
          <a:prstGeom prst="rect">
            <a:avLst/>
          </a:prstGeom>
          <a:noFill/>
        </p:spPr>
        <p:txBody>
          <a:bodyPr wrap="square" rtlCol="0">
            <a:spAutoFit/>
          </a:bodyPr>
          <a:lstStyle/>
          <a:p>
            <a:r>
              <a:rPr kumimoji="1" lang="en-US" altLang="zh-TW" sz="2000" b="1" baseline="0" dirty="0">
                <a:solidFill>
                  <a:schemeClr val="bg1"/>
                </a:solidFill>
                <a:latin typeface="Arial" charset="0"/>
                <a:ea typeface="Arial" charset="0"/>
                <a:cs typeface="Arial" charset="0"/>
              </a:rPr>
              <a:t>Adjusting Entries</a:t>
            </a:r>
            <a:endParaRPr kumimoji="1" lang="zh-TW" altLang="en-US" sz="2000" b="1" dirty="0">
              <a:solidFill>
                <a:schemeClr val="bg1"/>
              </a:solidFill>
              <a:latin typeface="Arial" charset="0"/>
              <a:ea typeface="Arial" charset="0"/>
              <a:cs typeface="Arial" charset="0"/>
            </a:endParaRPr>
          </a:p>
        </p:txBody>
      </p:sp>
      <p:sp>
        <p:nvSpPr>
          <p:cNvPr id="29" name="文字方塊 28"/>
          <p:cNvSpPr txBox="1"/>
          <p:nvPr userDrawn="1"/>
        </p:nvSpPr>
        <p:spPr>
          <a:xfrm>
            <a:off x="2307704" y="3766980"/>
            <a:ext cx="5955763" cy="400110"/>
          </a:xfrm>
          <a:prstGeom prst="rect">
            <a:avLst/>
          </a:prstGeom>
          <a:noFill/>
        </p:spPr>
        <p:txBody>
          <a:bodyPr wrap="square" rtlCol="0">
            <a:spAutoFit/>
          </a:bodyPr>
          <a:lstStyle/>
          <a:p>
            <a:pPr>
              <a:lnSpc>
                <a:spcPct val="100000"/>
              </a:lnSpc>
            </a:pPr>
            <a:r>
              <a:rPr kumimoji="1" lang="en-US" altLang="zh-TW" sz="2000" b="1" dirty="0">
                <a:solidFill>
                  <a:schemeClr val="bg1"/>
                </a:solidFill>
                <a:latin typeface="Arial" charset="0"/>
                <a:ea typeface="Arial" charset="0"/>
                <a:cs typeface="Arial" charset="0"/>
              </a:rPr>
              <a:t>Prepare</a:t>
            </a:r>
            <a:r>
              <a:rPr kumimoji="1" lang="en-US" altLang="zh-TW" sz="2000" b="1" baseline="0" dirty="0">
                <a:solidFill>
                  <a:schemeClr val="bg1"/>
                </a:solidFill>
                <a:latin typeface="Arial" charset="0"/>
                <a:ea typeface="Arial" charset="0"/>
                <a:cs typeface="Arial" charset="0"/>
              </a:rPr>
              <a:t> Financial Statements</a:t>
            </a:r>
            <a:endParaRPr kumimoji="1" lang="zh-TW" altLang="en-US" sz="2000" b="1" dirty="0">
              <a:solidFill>
                <a:schemeClr val="bg1"/>
              </a:solidFill>
              <a:latin typeface="Arial" charset="0"/>
              <a:ea typeface="Arial" charset="0"/>
              <a:cs typeface="Arial" charset="0"/>
            </a:endParaRPr>
          </a:p>
        </p:txBody>
      </p:sp>
      <p:sp>
        <p:nvSpPr>
          <p:cNvPr id="30" name="文字方塊 29"/>
          <p:cNvSpPr txBox="1"/>
          <p:nvPr userDrawn="1"/>
        </p:nvSpPr>
        <p:spPr>
          <a:xfrm>
            <a:off x="2320402" y="4551496"/>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Closing</a:t>
            </a:r>
            <a:r>
              <a:rPr kumimoji="1" lang="en-US" altLang="zh-TW" sz="2000" b="1" baseline="0" dirty="0">
                <a:solidFill>
                  <a:schemeClr val="bg1"/>
                </a:solidFill>
                <a:latin typeface="Arial" charset="0"/>
                <a:ea typeface="Arial" charset="0"/>
                <a:cs typeface="Arial" charset="0"/>
              </a:rPr>
              <a:t> the Books</a:t>
            </a:r>
            <a:endParaRPr kumimoji="1" lang="zh-TW" altLang="en-US" sz="2000" b="1" dirty="0">
              <a:solidFill>
                <a:schemeClr val="bg1"/>
              </a:solidFill>
              <a:latin typeface="Arial" charset="0"/>
              <a:ea typeface="Arial" charset="0"/>
              <a:cs typeface="Arial" charset="0"/>
            </a:endParaRPr>
          </a:p>
        </p:txBody>
      </p:sp>
      <p:sp>
        <p:nvSpPr>
          <p:cNvPr id="25" name="圓角矩形圖說文字 24"/>
          <p:cNvSpPr/>
          <p:nvPr userDrawn="1"/>
        </p:nvSpPr>
        <p:spPr>
          <a:xfrm>
            <a:off x="974383" y="5328196"/>
            <a:ext cx="879695" cy="517584"/>
          </a:xfrm>
          <a:prstGeom prst="wedgeRoundRectCallout">
            <a:avLst>
              <a:gd name="adj1" fmla="val 83098"/>
              <a:gd name="adj2" fmla="val 3676"/>
              <a:gd name="adj3" fmla="val 16667"/>
            </a:avLst>
          </a:prstGeom>
          <a:solidFill>
            <a:srgbClr val="F3F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文字方塊 25"/>
          <p:cNvSpPr txBox="1"/>
          <p:nvPr userDrawn="1"/>
        </p:nvSpPr>
        <p:spPr>
          <a:xfrm>
            <a:off x="1082516" y="5380193"/>
            <a:ext cx="879694" cy="400110"/>
          </a:xfrm>
          <a:prstGeom prst="rect">
            <a:avLst/>
          </a:prstGeom>
          <a:noFill/>
        </p:spPr>
        <p:txBody>
          <a:bodyPr wrap="square" rtlCol="0">
            <a:spAutoFit/>
          </a:bodyPr>
          <a:lstStyle/>
          <a:p>
            <a:r>
              <a:rPr kumimoji="1" lang="en-US" altLang="zh-TW" sz="2000" b="1" dirty="0">
                <a:solidFill>
                  <a:schemeClr val="accent6">
                    <a:lumMod val="50000"/>
                  </a:schemeClr>
                </a:solidFill>
                <a:latin typeface="Arial" charset="0"/>
                <a:ea typeface="Arial" charset="0"/>
                <a:cs typeface="Arial" charset="0"/>
              </a:rPr>
              <a:t>LO5</a:t>
            </a:r>
            <a:endParaRPr kumimoji="1" lang="zh-TW" altLang="en-US" sz="2000" b="1" dirty="0">
              <a:solidFill>
                <a:schemeClr val="accent6">
                  <a:lumMod val="50000"/>
                </a:schemeClr>
              </a:solidFill>
              <a:latin typeface="Arial" charset="0"/>
              <a:ea typeface="Arial" charset="0"/>
              <a:cs typeface="Arial" charset="0"/>
            </a:endParaRPr>
          </a:p>
        </p:txBody>
      </p:sp>
      <p:sp>
        <p:nvSpPr>
          <p:cNvPr id="31" name="文字方塊 30"/>
          <p:cNvSpPr txBox="1"/>
          <p:nvPr userDrawn="1"/>
        </p:nvSpPr>
        <p:spPr>
          <a:xfrm>
            <a:off x="2320402" y="5352644"/>
            <a:ext cx="5745193" cy="400110"/>
          </a:xfrm>
          <a:prstGeom prst="rect">
            <a:avLst/>
          </a:prstGeom>
          <a:noFill/>
        </p:spPr>
        <p:txBody>
          <a:bodyPr wrap="square" rtlCol="0">
            <a:spAutoFit/>
          </a:bodyPr>
          <a:lstStyle/>
          <a:p>
            <a:r>
              <a:rPr kumimoji="1" lang="en-US" altLang="zh-TW" sz="2000" b="1" dirty="0">
                <a:solidFill>
                  <a:schemeClr val="bg1"/>
                </a:solidFill>
                <a:latin typeface="Arial" charset="0"/>
                <a:ea typeface="Arial" charset="0"/>
                <a:cs typeface="Arial" charset="0"/>
              </a:rPr>
              <a:t>A</a:t>
            </a:r>
            <a:r>
              <a:rPr kumimoji="1" lang="en-US" altLang="zh-TW" sz="2000" b="1" baseline="0" dirty="0">
                <a:solidFill>
                  <a:schemeClr val="bg1"/>
                </a:solidFill>
                <a:latin typeface="Arial" charset="0"/>
                <a:ea typeface="Arial" charset="0"/>
                <a:cs typeface="Arial" charset="0"/>
              </a:rPr>
              <a:t> Summary of the Accounting Cycle</a:t>
            </a:r>
            <a:endParaRPr kumimoji="1" lang="zh-TW" altLang="en-US" sz="2000" b="1"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680022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6948603" y="6384925"/>
            <a:ext cx="2057400" cy="365125"/>
          </a:xfrm>
        </p:spPr>
        <p:txBody>
          <a:bodyPr/>
          <a:lstStyle>
            <a:lvl1pPr>
              <a:defRPr sz="900"/>
            </a:lvl1pPr>
          </a:lstStyle>
          <a:p>
            <a:fld id="{DA11386E-2E42-49D8-8C02-8CA978E96E05}" type="slidenum">
              <a:rPr lang="zh-TW" altLang="en-US" smtClean="0"/>
              <a:pPr/>
              <a:t>‹#›</a:t>
            </a:fld>
            <a:endParaRPr lang="zh-TW" altLang="en-US" dirty="0"/>
          </a:p>
        </p:txBody>
      </p:sp>
      <p:sp>
        <p:nvSpPr>
          <p:cNvPr id="7" name="標題 1"/>
          <p:cNvSpPr>
            <a:spLocks noGrp="1"/>
          </p:cNvSpPr>
          <p:nvPr>
            <p:ph type="title"/>
          </p:nvPr>
        </p:nvSpPr>
        <p:spPr>
          <a:xfrm>
            <a:off x="355601" y="550333"/>
            <a:ext cx="8159749"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cxnSp>
        <p:nvCxnSpPr>
          <p:cNvPr id="8" name="直線接點 7"/>
          <p:cNvCxnSpPr/>
          <p:nvPr userDrawn="1"/>
        </p:nvCxnSpPr>
        <p:spPr>
          <a:xfrm flipV="1">
            <a:off x="0" y="1342589"/>
            <a:ext cx="8515350" cy="3614"/>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內容版面配置區 2"/>
          <p:cNvSpPr>
            <a:spLocks noGrp="1"/>
          </p:cNvSpPr>
          <p:nvPr>
            <p:ph idx="1"/>
          </p:nvPr>
        </p:nvSpPr>
        <p:spPr>
          <a:xfrm>
            <a:off x="355601" y="1464733"/>
            <a:ext cx="8415866" cy="4712230"/>
          </a:xfrm>
          <a:noFill/>
        </p:spPr>
        <p:txBody>
          <a:bodyPr/>
          <a:lstStyle>
            <a:lvl1pPr marL="268288" indent="-268288">
              <a:lnSpc>
                <a:spcPct val="100000"/>
              </a:lnSpc>
              <a:spcBef>
                <a:spcPts val="1200"/>
              </a:spcBef>
              <a:spcAft>
                <a:spcPts val="600"/>
              </a:spcAft>
              <a:buClr>
                <a:srgbClr val="D22229"/>
              </a:buClr>
              <a:buSzPct val="80000"/>
              <a:buFont typeface="Wingdings" panose="05000000000000000000" pitchFamily="2" charset="2"/>
              <a:buChar char="l"/>
              <a:defRPr sz="2400">
                <a:latin typeface="Arial" panose="020B0604020202020204" pitchFamily="34" charset="0"/>
                <a:cs typeface="Arial" panose="020B0604020202020204" pitchFamily="34" charset="0"/>
              </a:defRPr>
            </a:lvl1pPr>
            <a:lvl2pPr marL="800100" indent="-457200">
              <a:lnSpc>
                <a:spcPct val="100000"/>
              </a:lnSpc>
              <a:spcBef>
                <a:spcPts val="1200"/>
              </a:spcBef>
              <a:spcAft>
                <a:spcPts val="600"/>
              </a:spcAft>
              <a:buClr>
                <a:srgbClr val="D22229"/>
              </a:buClr>
              <a:buSzPct val="80000"/>
              <a:buFont typeface="Wingdings"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3" name="矩形 2"/>
          <p:cNvSpPr/>
          <p:nvPr userDrawn="1"/>
        </p:nvSpPr>
        <p:spPr>
          <a:xfrm>
            <a:off x="0" y="69012"/>
            <a:ext cx="9144000" cy="3546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 name="水滴形 3"/>
          <p:cNvSpPr/>
          <p:nvPr userDrawn="1"/>
        </p:nvSpPr>
        <p:spPr>
          <a:xfrm rot="10800000">
            <a:off x="8308610" y="579731"/>
            <a:ext cx="795869" cy="795869"/>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p:cNvSpPr/>
          <p:nvPr userDrawn="1"/>
        </p:nvSpPr>
        <p:spPr>
          <a:xfrm>
            <a:off x="4257675" y="1814732"/>
            <a:ext cx="1397537" cy="33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矩形 16"/>
          <p:cNvSpPr/>
          <p:nvPr userDrawn="1"/>
        </p:nvSpPr>
        <p:spPr>
          <a:xfrm>
            <a:off x="3275164" y="4521086"/>
            <a:ext cx="1732934" cy="916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矩形 17"/>
          <p:cNvSpPr/>
          <p:nvPr userDrawn="1"/>
        </p:nvSpPr>
        <p:spPr>
          <a:xfrm>
            <a:off x="3747736" y="5015295"/>
            <a:ext cx="1738664" cy="101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20" name="圖片 19"/>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Tree>
    <p:extLst>
      <p:ext uri="{BB962C8B-B14F-4D97-AF65-F5344CB8AC3E}">
        <p14:creationId xmlns:p14="http://schemas.microsoft.com/office/powerpoint/2010/main" val="439493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5601" y="1464733"/>
            <a:ext cx="8415866" cy="4712230"/>
          </a:xfrm>
        </p:spPr>
        <p:txBody>
          <a:bodyPr/>
          <a:lstStyle>
            <a:lvl1pPr marL="268288" indent="-268288">
              <a:lnSpc>
                <a:spcPct val="100000"/>
              </a:lnSpc>
              <a:spcBef>
                <a:spcPts val="1200"/>
              </a:spcBef>
              <a:spcAft>
                <a:spcPts val="600"/>
              </a:spcAft>
              <a:buClr>
                <a:srgbClr val="D22229"/>
              </a:buClr>
              <a:buSzPct val="80000"/>
              <a:buFont typeface="Wingdings" charset="2"/>
              <a:buChar char="l"/>
              <a:defRPr sz="2400">
                <a:latin typeface="Arial" panose="020B0604020202020204" pitchFamily="34" charset="0"/>
                <a:cs typeface="Arial" panose="020B0604020202020204" pitchFamily="34" charset="0"/>
              </a:defRPr>
            </a:lvl1pPr>
            <a:lvl2pPr marL="631825" indent="-288925">
              <a:lnSpc>
                <a:spcPct val="100000"/>
              </a:lnSpc>
              <a:spcBef>
                <a:spcPts val="1200"/>
              </a:spcBef>
              <a:spcAft>
                <a:spcPts val="600"/>
              </a:spcAft>
              <a:buClr>
                <a:srgbClr val="D22229"/>
              </a:buClr>
              <a:buSzPct val="80000"/>
              <a:buFont typeface="Wingdings" panose="05000000000000000000" pitchFamily="2" charset="2"/>
              <a:buChar char="n"/>
              <a:defRPr sz="2400">
                <a:latin typeface="Arial" panose="020B0604020202020204" pitchFamily="34" charset="0"/>
                <a:cs typeface="Arial" panose="020B0604020202020204" pitchFamily="34" charset="0"/>
              </a:defRPr>
            </a:lvl2pPr>
            <a:lvl3pPr>
              <a:lnSpc>
                <a:spcPct val="100000"/>
              </a:lnSpc>
              <a:spcBef>
                <a:spcPts val="1200"/>
              </a:spcBef>
              <a:spcAft>
                <a:spcPts val="600"/>
              </a:spcAft>
              <a:defRPr/>
            </a:lvl3pPr>
            <a:lvl4pPr>
              <a:lnSpc>
                <a:spcPct val="100000"/>
              </a:lnSpc>
              <a:spcBef>
                <a:spcPts val="1200"/>
              </a:spcBef>
              <a:spcAft>
                <a:spcPts val="600"/>
              </a:spcAft>
              <a:defRPr/>
            </a:lvl4pPr>
            <a:lvl5pPr>
              <a:lnSpc>
                <a:spcPct val="100000"/>
              </a:lnSpc>
              <a:spcBef>
                <a:spcPts val="1200"/>
              </a:spcBef>
              <a:spcAft>
                <a:spcPts val="600"/>
              </a:spcAf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12"/>
          </p:nvPr>
        </p:nvSpPr>
        <p:spPr>
          <a:xfrm>
            <a:off x="6948606" y="6356351"/>
            <a:ext cx="2057400" cy="365125"/>
          </a:xfrm>
        </p:spPr>
        <p:txBody>
          <a:bodyPr/>
          <a:lstStyle>
            <a:lvl1pPr>
              <a:defRPr sz="900"/>
            </a:lvl1pPr>
          </a:lstStyle>
          <a:p>
            <a:fld id="{DA11386E-2E42-49D8-8C02-8CA978E96E05}" type="slidenum">
              <a:rPr lang="zh-TW" altLang="en-US" smtClean="0"/>
              <a:pPr/>
              <a:t>‹#›</a:t>
            </a:fld>
            <a:endParaRPr lang="zh-TW" altLang="en-US" dirty="0"/>
          </a:p>
        </p:txBody>
      </p:sp>
      <p:cxnSp>
        <p:nvCxnSpPr>
          <p:cNvPr id="8" name="直線接點 7"/>
          <p:cNvCxnSpPr/>
          <p:nvPr userDrawn="1"/>
        </p:nvCxnSpPr>
        <p:spPr>
          <a:xfrm>
            <a:off x="0" y="1185333"/>
            <a:ext cx="8496886" cy="1"/>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標題 1"/>
          <p:cNvSpPr>
            <a:spLocks noGrp="1"/>
          </p:cNvSpPr>
          <p:nvPr>
            <p:ph type="title"/>
          </p:nvPr>
        </p:nvSpPr>
        <p:spPr>
          <a:xfrm>
            <a:off x="355601" y="245531"/>
            <a:ext cx="7960263" cy="677333"/>
          </a:xfrm>
          <a:noFill/>
        </p:spPr>
        <p:txBody>
          <a:bodyPr>
            <a:normAutofit/>
          </a:bodyPr>
          <a:lstStyle>
            <a:lvl1pPr>
              <a:defRPr sz="3000" b="1">
                <a:solidFill>
                  <a:srgbClr val="C00000"/>
                </a:solidFill>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7" name="Text Box 4"/>
          <p:cNvSpPr txBox="1">
            <a:spLocks noChangeArrowheads="1"/>
          </p:cNvSpPr>
          <p:nvPr userDrawn="1"/>
        </p:nvSpPr>
        <p:spPr bwMode="auto">
          <a:xfrm>
            <a:off x="152400" y="6384925"/>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TW" sz="1000" dirty="0">
                <a:solidFill>
                  <a:srgbClr val="000000"/>
                </a:solidFill>
                <a:ea typeface="新細明體" charset="-12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pic>
        <p:nvPicPr>
          <p:cNvPr id="9" name="圖片 8"/>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4294303" y="2578100"/>
            <a:ext cx="4711700" cy="4203700"/>
          </a:xfrm>
          <a:prstGeom prst="rect">
            <a:avLst/>
          </a:prstGeom>
        </p:spPr>
      </p:pic>
      <p:sp>
        <p:nvSpPr>
          <p:cNvPr id="12" name="水滴形 11"/>
          <p:cNvSpPr/>
          <p:nvPr userDrawn="1"/>
        </p:nvSpPr>
        <p:spPr>
          <a:xfrm rot="10800000">
            <a:off x="8315864" y="422939"/>
            <a:ext cx="795869" cy="795869"/>
          </a:xfrm>
          <a:prstGeom prst="teardrop">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7602435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4255297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245246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2083036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3912018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1213306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2032570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735786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4222147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1386E-2E42-49D8-8C02-8CA978E96E05}" type="slidenum">
              <a:rPr lang="zh-TW" altLang="en-US" smtClean="0"/>
              <a:t>‹#›</a:t>
            </a:fld>
            <a:endParaRPr lang="zh-TW" altLang="en-US"/>
          </a:p>
        </p:txBody>
      </p:sp>
    </p:spTree>
    <p:extLst>
      <p:ext uri="{BB962C8B-B14F-4D97-AF65-F5344CB8AC3E}">
        <p14:creationId xmlns:p14="http://schemas.microsoft.com/office/powerpoint/2010/main" val="225569763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50" r:id="rId13"/>
    <p:sldLayoutId id="2147483677" r:id="rId14"/>
    <p:sldLayoutId id="2147483679" r:id="rId15"/>
    <p:sldLayoutId id="2147483680" r:id="rId16"/>
    <p:sldLayoutId id="2147483681" r:id="rId17"/>
    <p:sldLayoutId id="2147483682" r:id="rId1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6082" y="0"/>
            <a:ext cx="5362631" cy="6858000"/>
          </a:xfrm>
          <a:prstGeom prst="rect">
            <a:avLst/>
          </a:prstGeom>
        </p:spPr>
      </p:pic>
    </p:spTree>
    <p:extLst>
      <p:ext uri="{BB962C8B-B14F-4D97-AF65-F5344CB8AC3E}">
        <p14:creationId xmlns:p14="http://schemas.microsoft.com/office/powerpoint/2010/main" val="407716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內容版面配置區 7"/>
          <p:cNvSpPr>
            <a:spLocks noGrp="1"/>
          </p:cNvSpPr>
          <p:nvPr>
            <p:ph idx="1"/>
          </p:nvPr>
        </p:nvSpPr>
        <p:spPr/>
        <p:txBody>
          <a:bodyPr>
            <a:normAutofit/>
          </a:bodyPr>
          <a:lstStyle/>
          <a:p>
            <a:pPr marL="0" indent="0">
              <a:buNone/>
            </a:pPr>
            <a:r>
              <a:rPr lang="en-US" altLang="zh-TW" b="1" dirty="0">
                <a:solidFill>
                  <a:srgbClr val="E09F22"/>
                </a:solidFill>
              </a:rPr>
              <a:t>Revenue Recognition  </a:t>
            </a:r>
            <a:endParaRPr lang="en-US" altLang="zh-TW" b="1" dirty="0">
              <a:solidFill>
                <a:srgbClr val="E09F22"/>
              </a:solidFill>
              <a:latin typeface="微軟正黑體" panose="020B0604030504040204" pitchFamily="34" charset="-120"/>
              <a:ea typeface="微軟正黑體" panose="020B0604030504040204" pitchFamily="34" charset="-120"/>
            </a:endParaRPr>
          </a:p>
          <a:p>
            <a:pPr marL="0" indent="0">
              <a:buNone/>
            </a:pPr>
            <a:r>
              <a:rPr lang="en-US" altLang="zh-TW" dirty="0"/>
              <a:t>For a </a:t>
            </a:r>
            <a:r>
              <a:rPr lang="en-US" altLang="zh-TW" b="1" dirty="0">
                <a:solidFill>
                  <a:schemeClr val="accent2">
                    <a:lumMod val="75000"/>
                  </a:schemeClr>
                </a:solidFill>
              </a:rPr>
              <a:t>service </a:t>
            </a:r>
            <a:r>
              <a:rPr lang="en-US" altLang="zh-TW" dirty="0"/>
              <a:t>to be recognized as revenue, while: </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10</a:t>
            </a:fld>
            <a:endParaRPr lang="zh-TW" altLang="en-US" dirty="0"/>
          </a:p>
        </p:txBody>
      </p:sp>
      <p:sp>
        <p:nvSpPr>
          <p:cNvPr id="36867" name="標題 6"/>
          <p:cNvSpPr>
            <a:spLocks noGrp="1"/>
          </p:cNvSpPr>
          <p:nvPr>
            <p:ph type="title"/>
          </p:nvPr>
        </p:nvSpPr>
        <p:spPr/>
        <p:txBody>
          <a:bodyPr/>
          <a:lstStyle/>
          <a:p>
            <a:r>
              <a:rPr lang="en-US" altLang="zh-TW" dirty="0"/>
              <a:t>Accrual Accounting</a:t>
            </a:r>
            <a:endParaRPr lang="zh-TW" altLang="en-US" dirty="0"/>
          </a:p>
        </p:txBody>
      </p:sp>
      <p:sp>
        <p:nvSpPr>
          <p:cNvPr id="3" name="文字方塊 2"/>
          <p:cNvSpPr txBox="1"/>
          <p:nvPr/>
        </p:nvSpPr>
        <p:spPr>
          <a:xfrm>
            <a:off x="622301" y="2645447"/>
            <a:ext cx="7658099" cy="830997"/>
          </a:xfrm>
          <a:prstGeom prst="rect">
            <a:avLst/>
          </a:prstGeom>
          <a:solidFill>
            <a:srgbClr val="FFE382"/>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sz="2400" dirty="0">
                <a:latin typeface="Arial" panose="020B0604020202020204" pitchFamily="34" charset="0"/>
                <a:cs typeface="Arial" panose="020B0604020202020204" pitchFamily="34" charset="0"/>
              </a:rPr>
              <a:t>The economic benefits from rendering the service will probably flow to the provider.</a:t>
            </a:r>
          </a:p>
        </p:txBody>
      </p:sp>
      <p:sp>
        <p:nvSpPr>
          <p:cNvPr id="8" name="文字方塊 7"/>
          <p:cNvSpPr txBox="1"/>
          <p:nvPr/>
        </p:nvSpPr>
        <p:spPr>
          <a:xfrm>
            <a:off x="622301" y="3655832"/>
            <a:ext cx="7658099" cy="830997"/>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sz="2400" dirty="0">
                <a:latin typeface="Arial" panose="020B0604020202020204" pitchFamily="34" charset="0"/>
                <a:cs typeface="Arial" panose="020B0604020202020204" pitchFamily="34" charset="0"/>
              </a:rPr>
              <a:t>The amount of both the revenue and the costs incurred (or to be incurred) can be measured reliably.</a:t>
            </a:r>
          </a:p>
        </p:txBody>
      </p:sp>
      <p:sp>
        <p:nvSpPr>
          <p:cNvPr id="9" name="文字方塊 8"/>
          <p:cNvSpPr txBox="1"/>
          <p:nvPr/>
        </p:nvSpPr>
        <p:spPr>
          <a:xfrm>
            <a:off x="8465186"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606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內容版面配置區 9"/>
          <p:cNvSpPr>
            <a:spLocks noGrp="1"/>
          </p:cNvSpPr>
          <p:nvPr>
            <p:ph idx="1"/>
          </p:nvPr>
        </p:nvSpPr>
        <p:spPr/>
        <p:txBody>
          <a:bodyPr/>
          <a:lstStyle/>
          <a:p>
            <a:pPr marL="0" indent="0">
              <a:buNone/>
            </a:pPr>
            <a:r>
              <a:rPr lang="en-US" altLang="zh-TW" b="1" dirty="0">
                <a:solidFill>
                  <a:srgbClr val="E09F22"/>
                </a:solidFill>
              </a:rPr>
              <a:t>The Matching Principle</a:t>
            </a:r>
            <a:r>
              <a:rPr lang="zh-TW" altLang="en-US" b="1" dirty="0">
                <a:solidFill>
                  <a:srgbClr val="E09F22"/>
                </a:solidFill>
              </a:rPr>
              <a:t>  </a:t>
            </a:r>
            <a:endParaRPr lang="en-US" altLang="zh-TW" b="1" dirty="0">
              <a:solidFill>
                <a:srgbClr val="E09F22"/>
              </a:solidFill>
              <a:latin typeface="微軟正黑體" panose="020B0604030504040204" pitchFamily="34" charset="-120"/>
              <a:ea typeface="微軟正黑體" panose="020B0604030504040204" pitchFamily="34" charset="-120"/>
            </a:endParaRPr>
          </a:p>
          <a:p>
            <a:endParaRPr lang="en-US" altLang="zh-TW" dirty="0"/>
          </a:p>
          <a:p>
            <a:endParaRPr lang="en-US" altLang="zh-TW" dirty="0"/>
          </a:p>
          <a:p>
            <a:endParaRPr lang="en-US" altLang="zh-TW" dirty="0"/>
          </a:p>
          <a:p>
            <a:endParaRPr lang="zh-TW" altLang="en-US"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11</a:t>
            </a:fld>
            <a:endParaRPr lang="zh-TW" altLang="en-US" dirty="0"/>
          </a:p>
        </p:txBody>
      </p:sp>
      <p:sp>
        <p:nvSpPr>
          <p:cNvPr id="37890" name="標題 8"/>
          <p:cNvSpPr>
            <a:spLocks noGrp="1"/>
          </p:cNvSpPr>
          <p:nvPr>
            <p:ph type="title"/>
          </p:nvPr>
        </p:nvSpPr>
        <p:spPr/>
        <p:txBody>
          <a:bodyPr/>
          <a:lstStyle/>
          <a:p>
            <a:r>
              <a:rPr lang="en-US" altLang="zh-TW" dirty="0"/>
              <a:t>Accrual Accounting</a:t>
            </a:r>
            <a:endParaRPr lang="zh-TW" altLang="en-US" dirty="0"/>
          </a:p>
        </p:txBody>
      </p:sp>
      <p:sp>
        <p:nvSpPr>
          <p:cNvPr id="9" name="向右箭號 8"/>
          <p:cNvSpPr/>
          <p:nvPr/>
        </p:nvSpPr>
        <p:spPr>
          <a:xfrm>
            <a:off x="3995056" y="2721765"/>
            <a:ext cx="838200" cy="472493"/>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4914900" y="2354583"/>
            <a:ext cx="2971800" cy="1200329"/>
          </a:xfrm>
          <a:prstGeom prst="rect">
            <a:avLst/>
          </a:prstGeom>
          <a:solidFill>
            <a:srgbClr val="F3F5CF"/>
          </a:solidFill>
          <a:ln w="9525">
            <a:solidFill>
              <a:schemeClr val="tx1"/>
            </a:solidFill>
          </a:ln>
          <a:effectLst>
            <a:outerShdw blurRad="50800" dist="38100" dir="2700000" algn="tl" rotWithShape="0">
              <a:prstClr val="black">
                <a:alpha val="40000"/>
              </a:prstClr>
            </a:outerShdw>
          </a:effectLst>
        </p:spPr>
        <p:txBody>
          <a:bodyPr wrap="square" rtlCol="0">
            <a:spAutoFit/>
          </a:bodyPr>
          <a:lstStyle/>
          <a:p>
            <a:pPr eaLnBrk="0" hangingPunct="0">
              <a:spcBef>
                <a:spcPct val="50000"/>
              </a:spcBef>
              <a:defRPr/>
            </a:pPr>
            <a:r>
              <a:rPr kumimoji="0" lang="en-US" altLang="zh-TW" sz="2400" dirty="0">
                <a:latin typeface="Arial" panose="020B0604020202020204" pitchFamily="34" charset="0"/>
                <a:cs typeface="Arial" panose="020B0604020202020204" pitchFamily="34" charset="0"/>
              </a:rPr>
              <a:t>Related costs and expenses should be recognized.</a:t>
            </a:r>
          </a:p>
        </p:txBody>
      </p:sp>
      <p:sp>
        <p:nvSpPr>
          <p:cNvPr id="10" name="矩形 9"/>
          <p:cNvSpPr/>
          <p:nvPr/>
        </p:nvSpPr>
        <p:spPr>
          <a:xfrm>
            <a:off x="941612" y="2354583"/>
            <a:ext cx="2971800" cy="1200329"/>
          </a:xfrm>
          <a:prstGeom prst="rect">
            <a:avLst/>
          </a:prstGeom>
          <a:solidFill>
            <a:srgbClr val="F3F5CF"/>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latin typeface="Arial" panose="020B0604020202020204" pitchFamily="34" charset="0"/>
                <a:cs typeface="Arial" panose="020B0604020202020204" pitchFamily="34" charset="0"/>
              </a:rPr>
              <a:t>Revenue are recognized!</a:t>
            </a:r>
            <a:endParaRPr lang="zh-TW" altLang="en-US" sz="2400" dirty="0">
              <a:solidFill>
                <a:schemeClr val="tx1"/>
              </a:solidFill>
              <a:latin typeface="Arial" panose="020B0604020202020204" pitchFamily="34" charset="0"/>
              <a:cs typeface="Arial" panose="020B0604020202020204" pitchFamily="34" charset="0"/>
            </a:endParaRPr>
          </a:p>
        </p:txBody>
      </p:sp>
      <p:sp>
        <p:nvSpPr>
          <p:cNvPr id="11" name="向右箭號 10"/>
          <p:cNvSpPr/>
          <p:nvPr/>
        </p:nvSpPr>
        <p:spPr>
          <a:xfrm>
            <a:off x="4574331" y="4631114"/>
            <a:ext cx="838200" cy="472493"/>
          </a:xfrm>
          <a:prstGeom prst="rightArrow">
            <a:avLst/>
          </a:prstGeom>
          <a:solidFill>
            <a:srgbClr val="197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5444412" y="4267200"/>
            <a:ext cx="2971800" cy="1200329"/>
          </a:xfrm>
          <a:prstGeom prst="rect">
            <a:avLst/>
          </a:prstGeom>
          <a:solidFill>
            <a:srgbClr val="FFD5B3"/>
          </a:solidFill>
          <a:ln w="9525">
            <a:solidFill>
              <a:schemeClr val="tx1"/>
            </a:solidFill>
          </a:ln>
          <a:effectLst>
            <a:outerShdw blurRad="50800" dist="38100" dir="2700000" algn="tl" rotWithShape="0">
              <a:prstClr val="black">
                <a:alpha val="40000"/>
              </a:prstClr>
            </a:outerShdw>
          </a:effectLst>
        </p:spPr>
        <p:txBody>
          <a:bodyPr wrap="square" rtlCol="0">
            <a:spAutoFit/>
          </a:bodyPr>
          <a:lstStyle/>
          <a:p>
            <a:pPr eaLnBrk="0" hangingPunct="0">
              <a:spcBef>
                <a:spcPct val="50000"/>
              </a:spcBef>
              <a:defRPr/>
            </a:pPr>
            <a:r>
              <a:rPr kumimoji="0" lang="en-US" altLang="zh-TW" sz="2400" dirty="0">
                <a:latin typeface="Arial" panose="020B0604020202020204" pitchFamily="34" charset="0"/>
                <a:cs typeface="Arial" panose="020B0604020202020204" pitchFamily="34" charset="0"/>
              </a:rPr>
              <a:t>Related costs and expenses should be recognized.</a:t>
            </a:r>
          </a:p>
        </p:txBody>
      </p:sp>
      <p:sp>
        <p:nvSpPr>
          <p:cNvPr id="15" name="矩形 14"/>
          <p:cNvSpPr/>
          <p:nvPr/>
        </p:nvSpPr>
        <p:spPr>
          <a:xfrm>
            <a:off x="803986" y="4267200"/>
            <a:ext cx="3714361" cy="1200329"/>
          </a:xfrm>
          <a:prstGeom prst="rect">
            <a:avLst/>
          </a:prstGeom>
          <a:solidFill>
            <a:srgbClr val="FFD5B3"/>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dirty="0">
                <a:solidFill>
                  <a:schemeClr val="tx1"/>
                </a:solidFill>
                <a:latin typeface="Arial" panose="020B0604020202020204" pitchFamily="34" charset="0"/>
                <a:cs typeface="Arial" panose="020B0604020202020204" pitchFamily="34" charset="0"/>
              </a:rPr>
              <a:t>Assets are decreased </a:t>
            </a:r>
          </a:p>
          <a:p>
            <a:r>
              <a:rPr lang="en-US" altLang="zh-TW" sz="2400" dirty="0">
                <a:solidFill>
                  <a:schemeClr val="tx1"/>
                </a:solidFill>
                <a:latin typeface="Arial" panose="020B0604020202020204" pitchFamily="34" charset="0"/>
                <a:cs typeface="Arial" panose="020B0604020202020204" pitchFamily="34" charset="0"/>
              </a:rPr>
              <a:t>or liabilities are increased.</a:t>
            </a:r>
            <a:endParaRPr lang="zh-TW" altLang="en-US" sz="2400" dirty="0">
              <a:solidFill>
                <a:schemeClr val="tx1"/>
              </a:solidFill>
              <a:latin typeface="Arial" panose="020B0604020202020204" pitchFamily="34" charset="0"/>
              <a:cs typeface="Arial" panose="020B0604020202020204" pitchFamily="34" charset="0"/>
            </a:endParaRPr>
          </a:p>
        </p:txBody>
      </p:sp>
      <p:sp>
        <p:nvSpPr>
          <p:cNvPr id="16" name="文字方塊 15"/>
          <p:cNvSpPr txBox="1"/>
          <p:nvPr/>
        </p:nvSpPr>
        <p:spPr>
          <a:xfrm>
            <a:off x="777811" y="5665639"/>
            <a:ext cx="3766709" cy="400110"/>
          </a:xfrm>
          <a:prstGeom prst="rect">
            <a:avLst/>
          </a:prstGeom>
          <a:noFill/>
        </p:spPr>
        <p:txBody>
          <a:bodyPr wrap="square" rtlCol="0">
            <a:spAutoFit/>
          </a:bodyPr>
          <a:lstStyle/>
          <a:p>
            <a:r>
              <a:rPr lang="en-US" altLang="zh-TW" sz="2000" dirty="0">
                <a:latin typeface="Arial" panose="020B0604020202020204" pitchFamily="34" charset="0"/>
                <a:cs typeface="Arial" panose="020B0604020202020204" pitchFamily="34" charset="0"/>
              </a:rPr>
              <a:t>Prepaid Insurance is decreased.</a:t>
            </a:r>
            <a:endParaRPr lang="zh-TW" altLang="en-US" sz="2000" dirty="0">
              <a:latin typeface="Arial" panose="020B0604020202020204" pitchFamily="34" charset="0"/>
              <a:cs typeface="Arial" panose="020B0604020202020204" pitchFamily="34" charset="0"/>
            </a:endParaRPr>
          </a:p>
        </p:txBody>
      </p:sp>
      <p:sp>
        <p:nvSpPr>
          <p:cNvPr id="17" name="文字方塊 16"/>
          <p:cNvSpPr txBox="1"/>
          <p:nvPr/>
        </p:nvSpPr>
        <p:spPr>
          <a:xfrm>
            <a:off x="5154018" y="5665639"/>
            <a:ext cx="3851988" cy="400110"/>
          </a:xfrm>
          <a:prstGeom prst="rect">
            <a:avLst/>
          </a:prstGeom>
          <a:noFill/>
        </p:spPr>
        <p:txBody>
          <a:bodyPr wrap="square" rtlCol="0">
            <a:spAutoFit/>
          </a:bodyPr>
          <a:lstStyle/>
          <a:p>
            <a:r>
              <a:rPr lang="en-US" altLang="zh-TW" sz="2000" dirty="0">
                <a:latin typeface="Arial" panose="020B0604020202020204" pitchFamily="34" charset="0"/>
                <a:cs typeface="Arial" panose="020B0604020202020204" pitchFamily="34" charset="0"/>
              </a:rPr>
              <a:t>Insurance Expense is increased.</a:t>
            </a:r>
            <a:endParaRPr lang="zh-TW" altLang="en-US" sz="2000" dirty="0">
              <a:latin typeface="Arial" panose="020B0604020202020204" pitchFamily="34" charset="0"/>
              <a:cs typeface="Arial" panose="020B0604020202020204" pitchFamily="34" charset="0"/>
            </a:endParaRPr>
          </a:p>
        </p:txBody>
      </p:sp>
      <p:sp>
        <p:nvSpPr>
          <p:cNvPr id="18" name="文字方塊 17"/>
          <p:cNvSpPr txBox="1"/>
          <p:nvPr/>
        </p:nvSpPr>
        <p:spPr>
          <a:xfrm>
            <a:off x="8465186"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346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0" grpId="0" animBg="1"/>
      <p:bldP spid="11" grpId="0" animBg="1"/>
      <p:bldP spid="13" grpId="0" animBg="1"/>
      <p:bldP spid="15" grpId="0" animBg="1"/>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內容版面配置區 19"/>
          <p:cNvSpPr>
            <a:spLocks noGrp="1"/>
          </p:cNvSpPr>
          <p:nvPr>
            <p:ph idx="1"/>
          </p:nvPr>
        </p:nvSpPr>
        <p:spPr/>
        <p:txBody>
          <a:bodyPr/>
          <a:lstStyle/>
          <a:p>
            <a:pPr marL="0" indent="0">
              <a:buNone/>
            </a:pPr>
            <a:r>
              <a:rPr lang="en-US" altLang="zh-TW" b="1" dirty="0">
                <a:solidFill>
                  <a:srgbClr val="E09F22"/>
                </a:solidFill>
              </a:rPr>
              <a:t>Determining Accrual Income</a:t>
            </a: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12</a:t>
            </a:fld>
            <a:endParaRPr lang="zh-TW" altLang="en-US" dirty="0"/>
          </a:p>
        </p:txBody>
      </p:sp>
      <p:sp>
        <p:nvSpPr>
          <p:cNvPr id="34819" name="標題 15"/>
          <p:cNvSpPr>
            <a:spLocks noGrp="1"/>
          </p:cNvSpPr>
          <p:nvPr>
            <p:ph type="title"/>
          </p:nvPr>
        </p:nvSpPr>
        <p:spPr/>
        <p:txBody>
          <a:bodyPr/>
          <a:lstStyle/>
          <a:p>
            <a:r>
              <a:rPr lang="en-US" altLang="zh-TW" dirty="0"/>
              <a:t>Accrual Accounting</a:t>
            </a:r>
            <a:endParaRPr lang="zh-TW" altLang="en-US" dirty="0"/>
          </a:p>
        </p:txBody>
      </p:sp>
      <p:sp>
        <p:nvSpPr>
          <p:cNvPr id="13" name="文字方塊 12"/>
          <p:cNvSpPr txBox="1"/>
          <p:nvPr/>
        </p:nvSpPr>
        <p:spPr>
          <a:xfrm>
            <a:off x="275085" y="5565398"/>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4.2</a:t>
            </a:r>
            <a:endParaRPr lang="zh-TW" altLang="en-US" dirty="0">
              <a:latin typeface="Arial" panose="020B0604020202020204" pitchFamily="34" charset="0"/>
              <a:cs typeface="Arial" panose="020B0604020202020204" pitchFamily="34" charset="0"/>
            </a:endParaRPr>
          </a:p>
        </p:txBody>
      </p:sp>
      <p:pic>
        <p:nvPicPr>
          <p:cNvPr id="3" name="圖片 2"/>
          <p:cNvPicPr>
            <a:picLocks noChangeAspect="1"/>
          </p:cNvPicPr>
          <p:nvPr/>
        </p:nvPicPr>
        <p:blipFill>
          <a:blip r:embed="rId2"/>
          <a:stretch>
            <a:fillRect/>
          </a:stretch>
        </p:blipFill>
        <p:spPr>
          <a:xfrm>
            <a:off x="275085" y="2118161"/>
            <a:ext cx="8730921" cy="3394948"/>
          </a:xfrm>
          <a:prstGeom prst="rect">
            <a:avLst/>
          </a:prstGeom>
        </p:spPr>
      </p:pic>
      <p:sp>
        <p:nvSpPr>
          <p:cNvPr id="9" name="文字方塊 8"/>
          <p:cNvSpPr txBox="1"/>
          <p:nvPr/>
        </p:nvSpPr>
        <p:spPr>
          <a:xfrm>
            <a:off x="8465186"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079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內容版面配置區 7"/>
          <p:cNvSpPr>
            <a:spLocks noGrp="1"/>
          </p:cNvSpPr>
          <p:nvPr>
            <p:ph idx="1"/>
          </p:nvPr>
        </p:nvSpPr>
        <p:spPr/>
        <p:txBody>
          <a:bodyPr/>
          <a:lstStyle/>
          <a:p>
            <a:pPr marL="0" indent="0">
              <a:buNone/>
            </a:pPr>
            <a:r>
              <a:rPr lang="en-US" altLang="zh-TW" b="1" dirty="0">
                <a:solidFill>
                  <a:srgbClr val="E09F22"/>
                </a:solidFill>
              </a:rPr>
              <a:t>Cash-Basis Accounting</a:t>
            </a:r>
            <a:r>
              <a:rPr lang="zh-TW" altLang="en-US" b="1" dirty="0">
                <a:solidFill>
                  <a:srgbClr val="E09F22"/>
                </a:solidFill>
              </a:rPr>
              <a:t>  </a:t>
            </a:r>
            <a:endParaRPr lang="en-US" altLang="zh-TW" b="1" dirty="0">
              <a:solidFill>
                <a:srgbClr val="E09F22"/>
              </a:solidFill>
              <a:latin typeface="微軟正黑體" panose="020B0604030504040204" pitchFamily="34" charset="-120"/>
              <a:ea typeface="微軟正黑體" panose="020B0604030504040204" pitchFamily="34" charset="-120"/>
            </a:endParaRPr>
          </a:p>
          <a:p>
            <a:pPr lvl="1" indent="-342900"/>
            <a:r>
              <a:rPr lang="en-US" altLang="zh-TW" dirty="0"/>
              <a:t>A system of accounting in which transactions are recorded and revenues and expenses are recognized </a:t>
            </a:r>
            <a:r>
              <a:rPr lang="en-US" altLang="zh-TW" b="1" dirty="0">
                <a:solidFill>
                  <a:schemeClr val="accent2">
                    <a:lumMod val="75000"/>
                  </a:schemeClr>
                </a:solidFill>
              </a:rPr>
              <a:t>only when cash is received or paid. </a:t>
            </a:r>
          </a:p>
          <a:p>
            <a:pPr marL="0" indent="0">
              <a:buNone/>
            </a:pPr>
            <a:endParaRPr lang="en-US" altLang="zh-TW" b="1" dirty="0">
              <a:solidFill>
                <a:schemeClr val="tx2">
                  <a:lumMod val="60000"/>
                  <a:lumOff val="40000"/>
                </a:schemeClr>
              </a:solidFill>
            </a:endParaRP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13</a:t>
            </a:fld>
            <a:endParaRPr lang="zh-TW" altLang="en-US" dirty="0"/>
          </a:p>
        </p:txBody>
      </p:sp>
      <p:sp>
        <p:nvSpPr>
          <p:cNvPr id="38914" name="標題 6"/>
          <p:cNvSpPr>
            <a:spLocks noGrp="1"/>
          </p:cNvSpPr>
          <p:nvPr>
            <p:ph type="title"/>
          </p:nvPr>
        </p:nvSpPr>
        <p:spPr/>
        <p:txBody>
          <a:bodyPr/>
          <a:lstStyle/>
          <a:p>
            <a:r>
              <a:rPr lang="en-US" altLang="zh-TW" dirty="0"/>
              <a:t>Accrual- versus Cash-Basis Accounting </a:t>
            </a:r>
            <a:endParaRPr lang="zh-TW" altLang="en-US" dirty="0"/>
          </a:p>
        </p:txBody>
      </p:sp>
      <p:sp>
        <p:nvSpPr>
          <p:cNvPr id="7" name="文字方塊 6"/>
          <p:cNvSpPr txBox="1"/>
          <p:nvPr/>
        </p:nvSpPr>
        <p:spPr>
          <a:xfrm>
            <a:off x="8465186"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4637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lnSpcReduction="10000"/>
          </a:bodyPr>
          <a:lstStyle/>
          <a:p>
            <a:pPr marL="0" indent="0">
              <a:buNone/>
            </a:pPr>
            <a:r>
              <a:rPr lang="en-US" altLang="zh-TW" b="1" dirty="0">
                <a:solidFill>
                  <a:srgbClr val="E09F22"/>
                </a:solidFill>
              </a:rPr>
              <a:t>Example</a:t>
            </a:r>
          </a:p>
          <a:p>
            <a:pPr lvl="1" indent="-342900"/>
            <a:r>
              <a:rPr lang="en-US" altLang="zh-TW" dirty="0"/>
              <a:t>During 2017, </a:t>
            </a:r>
            <a:r>
              <a:rPr lang="en-US" altLang="zh-TW" dirty="0" err="1"/>
              <a:t>Karas</a:t>
            </a:r>
            <a:r>
              <a:rPr lang="en-US" altLang="zh-TW" dirty="0"/>
              <a:t> Brothers billed clients $50,500 for consulting services performed in 2017. </a:t>
            </a:r>
          </a:p>
          <a:p>
            <a:pPr lvl="1" indent="-342900"/>
            <a:r>
              <a:rPr lang="en-US" altLang="zh-TW" dirty="0"/>
              <a:t>By Dec. 31, </a:t>
            </a:r>
            <a:r>
              <a:rPr lang="en-US" altLang="zh-TW" dirty="0" err="1"/>
              <a:t>Karas</a:t>
            </a:r>
            <a:r>
              <a:rPr lang="en-US" altLang="zh-TW" dirty="0"/>
              <a:t> had received $22,000 in cash from customers, with the $28,500 balance expected in 2018.</a:t>
            </a:r>
          </a:p>
          <a:p>
            <a:pPr lvl="1" indent="-342900"/>
            <a:r>
              <a:rPr lang="en-US" altLang="zh-TW" dirty="0"/>
              <a:t>During 2017, </a:t>
            </a:r>
            <a:r>
              <a:rPr lang="en-US" altLang="zh-TW" dirty="0" err="1"/>
              <a:t>Karas</a:t>
            </a:r>
            <a:r>
              <a:rPr lang="en-US" altLang="zh-TW" dirty="0"/>
              <a:t> paid $21,900 for various expenses that had been incurred. </a:t>
            </a:r>
          </a:p>
          <a:p>
            <a:pPr lvl="1" indent="-342900"/>
            <a:r>
              <a:rPr lang="en-US" altLang="zh-TW" dirty="0"/>
              <a:t>At Dec. 31, 2017, </a:t>
            </a:r>
            <a:r>
              <a:rPr lang="en-US" altLang="zh-TW" dirty="0" err="1"/>
              <a:t>Karas</a:t>
            </a:r>
            <a:r>
              <a:rPr lang="en-US" altLang="zh-TW" dirty="0"/>
              <a:t> still owed $11,200 for salary expenses incurred. These expenses will be paid during January 2018.</a:t>
            </a:r>
          </a:p>
          <a:p>
            <a:endParaRPr lang="zh-TW" altLang="en-US" dirty="0"/>
          </a:p>
        </p:txBody>
      </p:sp>
      <p:sp>
        <p:nvSpPr>
          <p:cNvPr id="7" name="投影片編號版面配置區 6"/>
          <p:cNvSpPr>
            <a:spLocks noGrp="1"/>
          </p:cNvSpPr>
          <p:nvPr>
            <p:ph type="sldNum" sz="quarter" idx="12"/>
          </p:nvPr>
        </p:nvSpPr>
        <p:spPr/>
        <p:txBody>
          <a:bodyPr/>
          <a:lstStyle/>
          <a:p>
            <a:fld id="{DA11386E-2E42-49D8-8C02-8CA978E96E05}" type="slidenum">
              <a:rPr lang="zh-TW" altLang="en-US" smtClean="0"/>
              <a:t>14</a:t>
            </a:fld>
            <a:endParaRPr lang="zh-TW" altLang="en-US" dirty="0"/>
          </a:p>
        </p:txBody>
      </p:sp>
      <p:sp>
        <p:nvSpPr>
          <p:cNvPr id="2" name="標題 1"/>
          <p:cNvSpPr>
            <a:spLocks noGrp="1"/>
          </p:cNvSpPr>
          <p:nvPr>
            <p:ph type="title"/>
          </p:nvPr>
        </p:nvSpPr>
        <p:spPr/>
        <p:txBody>
          <a:bodyPr/>
          <a:lstStyle/>
          <a:p>
            <a:r>
              <a:rPr lang="en-US" altLang="zh-TW" dirty="0"/>
              <a:t>Accrual- versus Cash-Basis Accounting </a:t>
            </a:r>
            <a:endParaRPr lang="zh-TW" altLang="en-US" dirty="0"/>
          </a:p>
        </p:txBody>
      </p:sp>
      <p:sp>
        <p:nvSpPr>
          <p:cNvPr id="8" name="文字方塊 7"/>
          <p:cNvSpPr txBox="1"/>
          <p:nvPr/>
        </p:nvSpPr>
        <p:spPr>
          <a:xfrm>
            <a:off x="8465186"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483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577" y="2882980"/>
            <a:ext cx="8034890" cy="1937052"/>
          </a:xfrm>
          <a:prstGeom prst="rect">
            <a:avLst/>
          </a:prstGeom>
        </p:spPr>
      </p:pic>
      <p:sp>
        <p:nvSpPr>
          <p:cNvPr id="3" name="內容版面配置區 2"/>
          <p:cNvSpPr>
            <a:spLocks noGrp="1"/>
          </p:cNvSpPr>
          <p:nvPr>
            <p:ph idx="1"/>
          </p:nvPr>
        </p:nvSpPr>
        <p:spPr/>
        <p:txBody>
          <a:bodyPr/>
          <a:lstStyle/>
          <a:p>
            <a:pPr marL="0" indent="0">
              <a:buNone/>
            </a:pPr>
            <a:r>
              <a:rPr lang="en-US" altLang="zh-TW" b="1" dirty="0">
                <a:solidFill>
                  <a:srgbClr val="E09F22"/>
                </a:solidFill>
              </a:rPr>
              <a:t>Example</a:t>
            </a:r>
          </a:p>
          <a:p>
            <a:pPr lvl="1"/>
            <a:r>
              <a:rPr lang="en-US" altLang="zh-TW" dirty="0"/>
              <a:t>Determine net income under both methods.</a:t>
            </a:r>
          </a:p>
          <a:p>
            <a:endParaRPr lang="zh-TW" altLang="en-US" dirty="0"/>
          </a:p>
        </p:txBody>
      </p:sp>
      <p:sp>
        <p:nvSpPr>
          <p:cNvPr id="15" name="投影片編號版面配置區 14"/>
          <p:cNvSpPr>
            <a:spLocks noGrp="1"/>
          </p:cNvSpPr>
          <p:nvPr>
            <p:ph type="sldNum" sz="quarter" idx="12"/>
          </p:nvPr>
        </p:nvSpPr>
        <p:spPr/>
        <p:txBody>
          <a:bodyPr/>
          <a:lstStyle/>
          <a:p>
            <a:fld id="{DA11386E-2E42-49D8-8C02-8CA978E96E05}" type="slidenum">
              <a:rPr lang="zh-TW" altLang="en-US" smtClean="0"/>
              <a:t>15</a:t>
            </a:fld>
            <a:endParaRPr lang="zh-TW" altLang="en-US" dirty="0"/>
          </a:p>
        </p:txBody>
      </p:sp>
      <p:sp>
        <p:nvSpPr>
          <p:cNvPr id="2" name="標題 1"/>
          <p:cNvSpPr>
            <a:spLocks noGrp="1"/>
          </p:cNvSpPr>
          <p:nvPr>
            <p:ph type="title"/>
          </p:nvPr>
        </p:nvSpPr>
        <p:spPr/>
        <p:txBody>
          <a:bodyPr/>
          <a:lstStyle/>
          <a:p>
            <a:r>
              <a:rPr lang="en-US" altLang="zh-TW" dirty="0"/>
              <a:t>Accrual- versus Cash-Basis Accounting </a:t>
            </a:r>
            <a:endParaRPr lang="zh-TW" altLang="en-US" dirty="0"/>
          </a:p>
        </p:txBody>
      </p:sp>
      <p:sp>
        <p:nvSpPr>
          <p:cNvPr id="5" name="矩形 4"/>
          <p:cNvSpPr/>
          <p:nvPr/>
        </p:nvSpPr>
        <p:spPr>
          <a:xfrm>
            <a:off x="3717985" y="3905401"/>
            <a:ext cx="8382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3717985" y="4151107"/>
            <a:ext cx="8382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3717985" y="4408568"/>
            <a:ext cx="838200" cy="22860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7832785" y="3905401"/>
            <a:ext cx="8382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7832785" y="4151107"/>
            <a:ext cx="8382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7832785" y="4408568"/>
            <a:ext cx="8382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直線圖說文字 1 3"/>
          <p:cNvSpPr/>
          <p:nvPr/>
        </p:nvSpPr>
        <p:spPr>
          <a:xfrm flipH="1">
            <a:off x="5037666" y="5090966"/>
            <a:ext cx="2939639" cy="888932"/>
          </a:xfrm>
          <a:prstGeom prst="borderCallout1">
            <a:avLst>
              <a:gd name="adj1" fmla="val 37453"/>
              <a:gd name="adj2" fmla="val -2677"/>
              <a:gd name="adj3" fmla="val -38078"/>
              <a:gd name="adj4" fmla="val -13951"/>
            </a:avLst>
          </a:prstGeom>
          <a:solidFill>
            <a:srgbClr val="FFD663"/>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Arial" panose="020B0604020202020204" pitchFamily="34" charset="0"/>
                <a:cs typeface="Arial" panose="020B0604020202020204" pitchFamily="34" charset="0"/>
              </a:rPr>
              <a:t>Accrual-basis accounting is required by GAAP.</a:t>
            </a:r>
            <a:endParaRPr lang="zh-TW" altLang="en-US" dirty="0">
              <a:solidFill>
                <a:schemeClr val="tx1"/>
              </a:solidFill>
              <a:latin typeface="Arial" panose="020B0604020202020204" pitchFamily="34" charset="0"/>
              <a:cs typeface="Arial" panose="020B0604020202020204" pitchFamily="34" charset="0"/>
            </a:endParaRPr>
          </a:p>
        </p:txBody>
      </p:sp>
      <p:sp>
        <p:nvSpPr>
          <p:cNvPr id="16" name="文字方塊 15"/>
          <p:cNvSpPr txBox="1"/>
          <p:nvPr/>
        </p:nvSpPr>
        <p:spPr>
          <a:xfrm>
            <a:off x="8465186"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36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8"/>
                                        </p:tgtEl>
                                        <p:attrNameLst>
                                          <p:attrName>ppt_x</p:attrName>
                                        </p:attrNameLst>
                                      </p:cBhvr>
                                      <p:tavLst>
                                        <p:tav tm="0">
                                          <p:val>
                                            <p:strVal val="ppt_x"/>
                                          </p:val>
                                        </p:tav>
                                        <p:tav tm="100000">
                                          <p:val>
                                            <p:strVal val="ppt_x"/>
                                          </p:val>
                                        </p:tav>
                                      </p:tavLst>
                                    </p:anim>
                                    <p:anim calcmode="lin" valueType="num">
                                      <p:cBhvr additive="base">
                                        <p:cTn id="19" dur="500"/>
                                        <p:tgtEl>
                                          <p:spTgt spid="8"/>
                                        </p:tgtEl>
                                        <p:attrNameLst>
                                          <p:attrName>ppt_y</p:attrName>
                                        </p:attrNameLst>
                                      </p:cBhvr>
                                      <p:tavLst>
                                        <p:tav tm="0">
                                          <p:val>
                                            <p:strVal val="ppt_y"/>
                                          </p:val>
                                        </p:tav>
                                        <p:tav tm="100000">
                                          <p:val>
                                            <p:strVal val="1+ppt_h/2"/>
                                          </p:val>
                                        </p:tav>
                                      </p:tavLst>
                                    </p:anim>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0"/>
                                        </p:tgtEl>
                                        <p:attrNameLst>
                                          <p:attrName>ppt_x</p:attrName>
                                        </p:attrNameLst>
                                      </p:cBhvr>
                                      <p:tavLst>
                                        <p:tav tm="0">
                                          <p:val>
                                            <p:strVal val="ppt_x"/>
                                          </p:val>
                                        </p:tav>
                                        <p:tav tm="100000">
                                          <p:val>
                                            <p:strVal val="ppt_x"/>
                                          </p:val>
                                        </p:tav>
                                      </p:tavLst>
                                    </p:anim>
                                    <p:anim calcmode="lin" valueType="num">
                                      <p:cBhvr additive="base">
                                        <p:cTn id="25" dur="500"/>
                                        <p:tgtEl>
                                          <p:spTgt spid="10"/>
                                        </p:tgtEl>
                                        <p:attrNameLst>
                                          <p:attrName>ppt_y</p:attrName>
                                        </p:attrNameLst>
                                      </p:cBhvr>
                                      <p:tavLst>
                                        <p:tav tm="0">
                                          <p:val>
                                            <p:strVal val="ppt_y"/>
                                          </p:val>
                                        </p:tav>
                                        <p:tav tm="100000">
                                          <p:val>
                                            <p:strVal val="1+ppt_h/2"/>
                                          </p:val>
                                        </p:tav>
                                      </p:tavLst>
                                    </p:anim>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1"/>
                                        </p:tgtEl>
                                        <p:attrNameLst>
                                          <p:attrName>ppt_x</p:attrName>
                                        </p:attrNameLst>
                                      </p:cBhvr>
                                      <p:tavLst>
                                        <p:tav tm="0">
                                          <p:val>
                                            <p:strVal val="ppt_x"/>
                                          </p:val>
                                        </p:tav>
                                        <p:tav tm="100000">
                                          <p:val>
                                            <p:strVal val="ppt_x"/>
                                          </p:val>
                                        </p:tav>
                                      </p:tavLst>
                                    </p:anim>
                                    <p:anim calcmode="lin" valueType="num">
                                      <p:cBhvr additive="base">
                                        <p:cTn id="31" dur="500"/>
                                        <p:tgtEl>
                                          <p:spTgt spid="11"/>
                                        </p:tgtEl>
                                        <p:attrNameLst>
                                          <p:attrName>ppt_y</p:attrName>
                                        </p:attrNameLst>
                                      </p:cBhvr>
                                      <p:tavLst>
                                        <p:tav tm="0">
                                          <p:val>
                                            <p:strVal val="ppt_y"/>
                                          </p:val>
                                        </p:tav>
                                        <p:tav tm="100000">
                                          <p:val>
                                            <p:strVal val="1+ppt_h/2"/>
                                          </p:val>
                                        </p:tav>
                                      </p:tavLst>
                                    </p:anim>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2"/>
                                        </p:tgtEl>
                                        <p:attrNameLst>
                                          <p:attrName>ppt_x</p:attrName>
                                        </p:attrNameLst>
                                      </p:cBhvr>
                                      <p:tavLst>
                                        <p:tav tm="0">
                                          <p:val>
                                            <p:strVal val="ppt_x"/>
                                          </p:val>
                                        </p:tav>
                                        <p:tav tm="100000">
                                          <p:val>
                                            <p:strVal val="ppt_x"/>
                                          </p:val>
                                        </p:tav>
                                      </p:tavLst>
                                    </p:anim>
                                    <p:anim calcmode="lin" valueType="num">
                                      <p:cBhvr additive="base">
                                        <p:cTn id="37" dur="500"/>
                                        <p:tgtEl>
                                          <p:spTgt spid="12"/>
                                        </p:tgtEl>
                                        <p:attrNameLst>
                                          <p:attrName>ppt_y</p:attrName>
                                        </p:attrNameLst>
                                      </p:cBhvr>
                                      <p:tavLst>
                                        <p:tav tm="0">
                                          <p:val>
                                            <p:strVal val="ppt_y"/>
                                          </p:val>
                                        </p:tav>
                                        <p:tav tm="100000">
                                          <p:val>
                                            <p:strVal val="1+ppt_h/2"/>
                                          </p:val>
                                        </p:tav>
                                      </p:tavLst>
                                    </p:anim>
                                    <p:set>
                                      <p:cBhvr>
                                        <p:cTn id="38" dur="1" fill="hold">
                                          <p:stCondLst>
                                            <p:cond delay="499"/>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2"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內容版面配置區 6"/>
          <p:cNvSpPr>
            <a:spLocks noGrp="1"/>
          </p:cNvSpPr>
          <p:nvPr>
            <p:ph idx="1"/>
          </p:nvPr>
        </p:nvSpPr>
        <p:spPr/>
        <p:txBody>
          <a:bodyPr>
            <a:normAutofit/>
          </a:bodyPr>
          <a:lstStyle/>
          <a:p>
            <a:r>
              <a:rPr lang="en-US" altLang="zh-TW" b="1" dirty="0"/>
              <a:t>For each of the following items, state the amount of revenue that should be reported in the current year. Each of the items is independent of the others.</a:t>
            </a:r>
          </a:p>
          <a:p>
            <a:pPr marL="457200" indent="-457200">
              <a:buFont typeface="+mj-lt"/>
              <a:buAutoNum type="arabicPeriod"/>
            </a:pPr>
            <a:r>
              <a:rPr lang="en-US" altLang="zh-TW" dirty="0"/>
              <a:t>On October 11 of the current year, the company received $20,000 in cash in advance for consulting services to be provided in the future. </a:t>
            </a:r>
          </a:p>
          <a:p>
            <a:pPr marL="400050" lvl="1" indent="0">
              <a:buNone/>
            </a:pPr>
            <a:r>
              <a:rPr lang="en-US" altLang="zh-TW" dirty="0"/>
              <a:t>By December 31, services worth $8,000 had been provided. The additional $12,000 in services will be provided next year.</a:t>
            </a:r>
          </a:p>
          <a:p>
            <a:pPr marL="0" indent="0">
              <a:buNone/>
            </a:pPr>
            <a:r>
              <a:rPr lang="en-US" altLang="zh-TW" dirty="0">
                <a:solidFill>
                  <a:srgbClr val="55AADF"/>
                </a:solidFill>
              </a:rPr>
              <a:t>     </a:t>
            </a:r>
            <a:r>
              <a:rPr lang="en-US" altLang="zh-TW" dirty="0">
                <a:solidFill>
                  <a:schemeClr val="accent2">
                    <a:lumMod val="75000"/>
                  </a:schemeClr>
                </a:solidFill>
              </a:rPr>
              <a:t>$8,000 revenue should be reported in the current year.</a:t>
            </a:r>
          </a:p>
          <a:p>
            <a:pPr marL="457200" indent="-457200">
              <a:buFont typeface="+mj-lt"/>
              <a:buAutoNum type="arabicPeriod"/>
            </a:pPr>
            <a:endParaRPr lang="en-US" altLang="zh-TW" dirty="0"/>
          </a:p>
          <a:p>
            <a:endParaRPr lang="en-US" altLang="zh-TW"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16</a:t>
            </a:fld>
            <a:endParaRPr lang="zh-TW" altLang="en-US" dirty="0"/>
          </a:p>
        </p:txBody>
      </p:sp>
      <p:sp>
        <p:nvSpPr>
          <p:cNvPr id="40962" name="標題 5"/>
          <p:cNvSpPr>
            <a:spLocks noGrp="1"/>
          </p:cNvSpPr>
          <p:nvPr>
            <p:ph type="title"/>
          </p:nvPr>
        </p:nvSpPr>
        <p:spPr/>
        <p:txBody>
          <a:bodyPr/>
          <a:lstStyle/>
          <a:p>
            <a:r>
              <a:rPr lang="en-US" altLang="zh-TW" dirty="0"/>
              <a:t>Quiz Yourself</a:t>
            </a:r>
            <a:endParaRPr lang="zh-TW" altLang="en-US" dirty="0"/>
          </a:p>
        </p:txBody>
      </p:sp>
      <p:sp>
        <p:nvSpPr>
          <p:cNvPr id="6" name="文字方塊 5"/>
          <p:cNvSpPr txBox="1"/>
          <p:nvPr/>
        </p:nvSpPr>
        <p:spPr>
          <a:xfrm>
            <a:off x="8465186"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0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3" end="3"/>
                                            </p:txEl>
                                          </p:spTgt>
                                        </p:tgtEl>
                                        <p:attrNameLst>
                                          <p:attrName>style.visibility</p:attrName>
                                        </p:attrNameLst>
                                      </p:cBhvr>
                                      <p:to>
                                        <p:strVal val="visible"/>
                                      </p:to>
                                    </p:set>
                                    <p:anim calcmode="lin" valueType="num">
                                      <p:cBhvr additive="base">
                                        <p:cTn id="7"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內容版面配置區 6"/>
          <p:cNvSpPr>
            <a:spLocks noGrp="1"/>
          </p:cNvSpPr>
          <p:nvPr>
            <p:ph idx="1"/>
          </p:nvPr>
        </p:nvSpPr>
        <p:spPr/>
        <p:txBody>
          <a:bodyPr/>
          <a:lstStyle/>
          <a:p>
            <a:pPr marL="457200" indent="-457200">
              <a:buFont typeface="+mj-lt"/>
              <a:buAutoNum type="arabicPeriod" startAt="2"/>
            </a:pPr>
            <a:r>
              <a:rPr lang="en-US" altLang="zh-TW" dirty="0"/>
              <a:t>On November 6 of the current year, the company provided services worth $12,000. </a:t>
            </a:r>
          </a:p>
          <a:p>
            <a:pPr marL="400050" lvl="1" indent="0">
              <a:buNone/>
            </a:pPr>
            <a:r>
              <a:rPr lang="en-US" altLang="zh-TW" dirty="0"/>
              <a:t>By December 31, cash of $5,000 had been collected. The additional $7,000 in cash will be collected next year.</a:t>
            </a:r>
          </a:p>
          <a:p>
            <a:pPr marL="0" indent="0">
              <a:buNone/>
            </a:pPr>
            <a:r>
              <a:rPr lang="en-US" altLang="zh-TW" dirty="0">
                <a:solidFill>
                  <a:srgbClr val="55AADF"/>
                </a:solidFill>
              </a:rPr>
              <a:t>      </a:t>
            </a:r>
            <a:r>
              <a:rPr lang="en-US" altLang="zh-TW" dirty="0">
                <a:solidFill>
                  <a:schemeClr val="accent2">
                    <a:lumMod val="75000"/>
                  </a:schemeClr>
                </a:solidFill>
              </a:rPr>
              <a:t>$12,000 revenue should be reported in the current year.</a:t>
            </a:r>
          </a:p>
          <a:p>
            <a:endParaRPr lang="en-US" altLang="zh-TW" dirty="0"/>
          </a:p>
          <a:p>
            <a:endParaRPr lang="en-US" altLang="zh-TW"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17</a:t>
            </a:fld>
            <a:endParaRPr lang="zh-TW" altLang="en-US" dirty="0"/>
          </a:p>
        </p:txBody>
      </p:sp>
      <p:sp>
        <p:nvSpPr>
          <p:cNvPr id="41986" name="標題 4"/>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65186"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43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anim calcmode="lin" valueType="num">
                                      <p:cBhvr additive="base">
                                        <p:cTn id="7"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內容版面配置區 6"/>
          <p:cNvSpPr>
            <a:spLocks noGrp="1"/>
          </p:cNvSpPr>
          <p:nvPr>
            <p:ph idx="1"/>
          </p:nvPr>
        </p:nvSpPr>
        <p:spPr/>
        <p:txBody>
          <a:bodyPr/>
          <a:lstStyle/>
          <a:p>
            <a:pPr marL="457200" indent="-457200">
              <a:buFont typeface="+mj-lt"/>
              <a:buAutoNum type="arabicPeriod" startAt="3"/>
            </a:pPr>
            <a:r>
              <a:rPr lang="en-US" altLang="zh-TW" dirty="0"/>
              <a:t>On November 17 of the current year, the company signed a contract to provide services worth $10,000. </a:t>
            </a:r>
          </a:p>
          <a:p>
            <a:pPr marL="400050" lvl="1" indent="0">
              <a:buNone/>
            </a:pPr>
            <a:r>
              <a:rPr lang="en-US" altLang="zh-TW" dirty="0"/>
              <a:t>By December 31, services worth $4,000 had been provided and cash of $3,000 had been collected. The remaining $6,000 in services will be provided next year, and the remaining $7,000 in cash will be collected next year.</a:t>
            </a:r>
          </a:p>
          <a:p>
            <a:pPr marL="0" indent="0">
              <a:buNone/>
            </a:pPr>
            <a:r>
              <a:rPr lang="en-US" altLang="zh-TW" dirty="0">
                <a:solidFill>
                  <a:schemeClr val="accent2">
                    <a:lumMod val="75000"/>
                  </a:schemeClr>
                </a:solidFill>
              </a:rPr>
              <a:t>      $4,000 revenue should be reported in the current year.</a:t>
            </a:r>
          </a:p>
          <a:p>
            <a:endParaRPr lang="en-US" altLang="zh-TW" dirty="0"/>
          </a:p>
          <a:p>
            <a:endParaRPr lang="en-US" altLang="zh-TW"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18</a:t>
            </a:fld>
            <a:endParaRPr lang="zh-TW" altLang="en-US" dirty="0"/>
          </a:p>
        </p:txBody>
      </p:sp>
      <p:sp>
        <p:nvSpPr>
          <p:cNvPr id="41986" name="標題 4"/>
          <p:cNvSpPr>
            <a:spLocks noGrp="1"/>
          </p:cNvSpPr>
          <p:nvPr>
            <p:ph type="title"/>
          </p:nvPr>
        </p:nvSpPr>
        <p:spPr/>
        <p:txBody>
          <a:bodyPr/>
          <a:lstStyle/>
          <a:p>
            <a:r>
              <a:rPr lang="en-US" altLang="zh-TW" dirty="0"/>
              <a:t>Quiz Yourself</a:t>
            </a:r>
            <a:endParaRPr lang="zh-TW" altLang="en-US" dirty="0"/>
          </a:p>
        </p:txBody>
      </p:sp>
      <p:sp>
        <p:nvSpPr>
          <p:cNvPr id="7" name="文字方塊 6"/>
          <p:cNvSpPr txBox="1"/>
          <p:nvPr/>
        </p:nvSpPr>
        <p:spPr>
          <a:xfrm>
            <a:off x="8465186"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3109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anim calcmode="lin" valueType="num">
                                      <p:cBhvr additive="base">
                                        <p:cTn id="7"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DA11386E-2E42-49D8-8C02-8CA978E96E05}" type="slidenum">
              <a:rPr lang="zh-TW" altLang="en-US" smtClean="0"/>
              <a:t>19</a:t>
            </a:fld>
            <a:endParaRPr lang="zh-TW" altLang="en-US"/>
          </a:p>
        </p:txBody>
      </p:sp>
      <p:sp>
        <p:nvSpPr>
          <p:cNvPr id="45058" name="標題 4"/>
          <p:cNvSpPr>
            <a:spLocks noGrp="1"/>
          </p:cNvSpPr>
          <p:nvPr>
            <p:ph type="title"/>
          </p:nvPr>
        </p:nvSpPr>
        <p:spPr/>
        <p:txBody>
          <a:bodyPr/>
          <a:lstStyle/>
          <a:p>
            <a:r>
              <a:rPr lang="en-US" altLang="zh-TW" dirty="0"/>
              <a:t>Adjusting Entries  </a:t>
            </a:r>
            <a:endParaRPr lang="zh-TW" altLang="en-US" dirty="0">
              <a:latin typeface="微軟正黑體" panose="020B0604030504040204" pitchFamily="34" charset="-120"/>
              <a:ea typeface="微軟正黑體" panose="020B0604030504040204" pitchFamily="34" charset="-120"/>
            </a:endParaRPr>
          </a:p>
        </p:txBody>
      </p:sp>
      <p:sp>
        <p:nvSpPr>
          <p:cNvPr id="45059" name="內容版面配置區 5"/>
          <p:cNvSpPr>
            <a:spLocks noGrp="1"/>
          </p:cNvSpPr>
          <p:nvPr>
            <p:ph idx="1"/>
          </p:nvPr>
        </p:nvSpPr>
        <p:spPr/>
        <p:txBody>
          <a:bodyPr>
            <a:normAutofit/>
          </a:bodyPr>
          <a:lstStyle/>
          <a:p>
            <a:r>
              <a:rPr lang="en-US" altLang="zh-TW" dirty="0"/>
              <a:t>Required at the end of each accounting period to adjust the accounts to their proper amounts, on an accrual basis. </a:t>
            </a:r>
          </a:p>
          <a:p>
            <a:r>
              <a:rPr lang="en-US" altLang="zh-TW" dirty="0"/>
              <a:t>Needed after </a:t>
            </a:r>
            <a:r>
              <a:rPr lang="en-US" altLang="zh-TW" b="1" dirty="0">
                <a:solidFill>
                  <a:schemeClr val="accent2">
                    <a:lumMod val="75000"/>
                  </a:schemeClr>
                </a:solidFill>
              </a:rPr>
              <a:t>careful analysis </a:t>
            </a:r>
            <a:r>
              <a:rPr lang="en-US" altLang="zh-TW" dirty="0"/>
              <a:t>of revenues to be recognized and expenses incurred.</a:t>
            </a:r>
          </a:p>
          <a:p>
            <a:r>
              <a:rPr lang="en-US" altLang="zh-TW" b="1" dirty="0">
                <a:solidFill>
                  <a:schemeClr val="accent2">
                    <a:lumMod val="75000"/>
                  </a:schemeClr>
                </a:solidFill>
              </a:rPr>
              <a:t>Each adjusting entry involves at least one account on the statement of comprehensive income and one balance sheet account.</a:t>
            </a:r>
            <a:endParaRPr lang="en-US" altLang="zh-TW" dirty="0">
              <a:solidFill>
                <a:schemeClr val="accent2">
                  <a:lumMod val="75000"/>
                </a:schemeClr>
              </a:solidFill>
            </a:endParaRPr>
          </a:p>
        </p:txBody>
      </p:sp>
      <p:sp>
        <p:nvSpPr>
          <p:cNvPr id="7" name="矩形 6"/>
          <p:cNvSpPr/>
          <p:nvPr/>
        </p:nvSpPr>
        <p:spPr>
          <a:xfrm>
            <a:off x="7260151" y="107798"/>
            <a:ext cx="1883849"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Adjusting Entries</a:t>
            </a:r>
          </a:p>
        </p:txBody>
      </p:sp>
      <p:sp>
        <p:nvSpPr>
          <p:cNvPr id="9" name="文字方塊 8"/>
          <p:cNvSpPr txBox="1"/>
          <p:nvPr/>
        </p:nvSpPr>
        <p:spPr>
          <a:xfrm>
            <a:off x="8453309" y="790973"/>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49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pPr algn="l"/>
            <a:r>
              <a:rPr lang="en-US" altLang="zh-TW" dirty="0">
                <a:solidFill>
                  <a:srgbClr val="002060"/>
                </a:solidFill>
              </a:rPr>
              <a:t>Completing the Accounting Cycle</a:t>
            </a:r>
            <a:endParaRPr lang="zh-TW" altLang="en-US" dirty="0">
              <a:solidFill>
                <a:srgbClr val="002060"/>
              </a:solidFill>
            </a:endParaRPr>
          </a:p>
        </p:txBody>
      </p:sp>
    </p:spTree>
    <p:extLst>
      <p:ext uri="{BB962C8B-B14F-4D97-AF65-F5344CB8AC3E}">
        <p14:creationId xmlns:p14="http://schemas.microsoft.com/office/powerpoint/2010/main" val="293447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內容版面配置區 11"/>
          <p:cNvSpPr>
            <a:spLocks noGrp="1"/>
          </p:cNvSpPr>
          <p:nvPr>
            <p:ph idx="1"/>
          </p:nvPr>
        </p:nvSpPr>
        <p:spPr/>
        <p:txBody>
          <a:bodyPr>
            <a:normAutofit/>
          </a:bodyPr>
          <a:lstStyle/>
          <a:p>
            <a:pPr marL="0" indent="0">
              <a:buNone/>
            </a:pPr>
            <a:r>
              <a:rPr lang="en-US" altLang="zh-TW" b="1" dirty="0">
                <a:solidFill>
                  <a:srgbClr val="E09F22"/>
                </a:solidFill>
              </a:rPr>
              <a:t>Analysis Needed for Adjusting Entries</a:t>
            </a:r>
          </a:p>
          <a:p>
            <a:pPr lvl="1"/>
            <a:r>
              <a:rPr lang="en-US" altLang="zh-TW" dirty="0"/>
              <a:t>Determine whether the amounts recorded for all assets and liabilities are correct. </a:t>
            </a:r>
          </a:p>
          <a:p>
            <a:pPr marL="342900" lvl="1" indent="0">
              <a:buNone/>
            </a:pPr>
            <a:r>
              <a:rPr lang="en-US" altLang="zh-TW" dirty="0">
                <a:solidFill>
                  <a:srgbClr val="000000"/>
                </a:solidFill>
              </a:rPr>
              <a:t>	         </a:t>
            </a:r>
            <a:r>
              <a:rPr lang="en-US" altLang="zh-TW" b="1" dirty="0">
                <a:solidFill>
                  <a:schemeClr val="accent2">
                    <a:lumMod val="75000"/>
                  </a:schemeClr>
                </a:solidFill>
              </a:rPr>
              <a:t>Fix the balance sheet.</a:t>
            </a:r>
          </a:p>
          <a:p>
            <a:pPr lvl="1"/>
            <a:r>
              <a:rPr lang="en-US" altLang="zh-TW" dirty="0"/>
              <a:t>Determine what revenue or expense adjustments are required as a result of the changes in recorded amounts of assets and liabilities indicated in the previous step.</a:t>
            </a:r>
          </a:p>
          <a:p>
            <a:pPr marL="342900" lvl="1" indent="0">
              <a:buNone/>
            </a:pPr>
            <a:r>
              <a:rPr lang="en-US" altLang="zh-TW" dirty="0"/>
              <a:t> </a:t>
            </a:r>
            <a:r>
              <a:rPr lang="en-US" altLang="zh-TW" b="1" dirty="0">
                <a:solidFill>
                  <a:schemeClr val="accent2">
                    <a:lumMod val="75000"/>
                  </a:schemeClr>
                </a:solidFill>
              </a:rPr>
              <a:t>	         Fix the statement of comprehensive</a:t>
            </a:r>
            <a:r>
              <a:rPr lang="zh-TW" altLang="en-US" b="1" dirty="0">
                <a:solidFill>
                  <a:schemeClr val="accent2">
                    <a:lumMod val="75000"/>
                  </a:schemeClr>
                </a:solidFill>
              </a:rPr>
              <a:t> </a:t>
            </a:r>
            <a:r>
              <a:rPr lang="en-US" altLang="zh-TW" b="1" dirty="0">
                <a:solidFill>
                  <a:schemeClr val="accent2">
                    <a:lumMod val="75000"/>
                  </a:schemeClr>
                </a:solidFill>
              </a:rPr>
              <a:t>income.</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20</a:t>
            </a:fld>
            <a:endParaRPr lang="zh-TW" altLang="en-US" dirty="0"/>
          </a:p>
        </p:txBody>
      </p:sp>
      <p:sp>
        <p:nvSpPr>
          <p:cNvPr id="46082" name="標題 11"/>
          <p:cNvSpPr>
            <a:spLocks noGrp="1"/>
          </p:cNvSpPr>
          <p:nvPr>
            <p:ph type="title"/>
          </p:nvPr>
        </p:nvSpPr>
        <p:spPr/>
        <p:txBody>
          <a:bodyPr/>
          <a:lstStyle/>
          <a:p>
            <a:r>
              <a:rPr lang="en-US" altLang="zh-TW" dirty="0"/>
              <a:t>Adjusting Entries</a:t>
            </a:r>
            <a:endParaRPr lang="zh-TW" altLang="en-US" dirty="0"/>
          </a:p>
        </p:txBody>
      </p:sp>
      <p:sp>
        <p:nvSpPr>
          <p:cNvPr id="16" name="向右箭號 15"/>
          <p:cNvSpPr/>
          <p:nvPr/>
        </p:nvSpPr>
        <p:spPr>
          <a:xfrm>
            <a:off x="1447800" y="3097054"/>
            <a:ext cx="609600" cy="304800"/>
          </a:xfrm>
          <a:prstGeom prst="rightArrow">
            <a:avLst/>
          </a:prstGeom>
          <a:solidFill>
            <a:srgbClr val="19708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9" name="向右箭號 18"/>
          <p:cNvSpPr/>
          <p:nvPr/>
        </p:nvSpPr>
        <p:spPr>
          <a:xfrm>
            <a:off x="1447800" y="5034175"/>
            <a:ext cx="609600" cy="304800"/>
          </a:xfrm>
          <a:prstGeom prst="rightArrow">
            <a:avLst/>
          </a:prstGeom>
          <a:solidFill>
            <a:srgbClr val="19708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 name="文字方塊 7"/>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015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200"/>
                                        <p:tgtEl>
                                          <p:spTgt spid="16"/>
                                        </p:tgtEl>
                                      </p:cBhvr>
                                    </p:animEffect>
                                  </p:childTnLst>
                                </p:cTn>
                              </p:par>
                              <p:par>
                                <p:cTn id="8" presetID="22" presetClass="entr" presetSubtype="8" fill="hold" nodeType="withEffect">
                                  <p:stCondLst>
                                    <p:cond delay="30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wipe(left)">
                                      <p:cBhvr>
                                        <p:cTn id="10" dur="500"/>
                                        <p:tgtEl>
                                          <p:spTgt spid="1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200"/>
                                        <p:tgtEl>
                                          <p:spTgt spid="19"/>
                                        </p:tgtEl>
                                      </p:cBhvr>
                                    </p:animEffect>
                                  </p:childTnLst>
                                </p:cTn>
                              </p:par>
                              <p:par>
                                <p:cTn id="20" presetID="22" presetClass="entr" presetSubtype="8" fill="hold" nodeType="withEffect">
                                  <p:stCondLst>
                                    <p:cond delay="30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wipe(left)">
                                      <p:cBhvr>
                                        <p:cTn id="2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內容版面配置區 7"/>
          <p:cNvSpPr>
            <a:spLocks noGrp="1"/>
          </p:cNvSpPr>
          <p:nvPr>
            <p:ph idx="1"/>
          </p:nvPr>
        </p:nvSpPr>
        <p:spPr/>
        <p:txBody>
          <a:bodyPr/>
          <a:lstStyle/>
          <a:p>
            <a:pPr marL="0" indent="0">
              <a:buNone/>
            </a:pPr>
            <a:r>
              <a:rPr lang="en-US" altLang="zh-TW" b="1" dirty="0">
                <a:solidFill>
                  <a:srgbClr val="E09F22"/>
                </a:solidFill>
              </a:rPr>
              <a:t>Types of Adjusting Entries</a:t>
            </a:r>
          </a:p>
          <a:p>
            <a:pPr lvl="1"/>
            <a:r>
              <a:rPr lang="en-US" altLang="zh-TW" dirty="0"/>
              <a:t>Unrecorded receivables  </a:t>
            </a:r>
            <a:endParaRPr lang="en-US" altLang="zh-TW" dirty="0">
              <a:latin typeface="微軟正黑體" panose="020B0604030504040204" pitchFamily="34" charset="-120"/>
              <a:ea typeface="微軟正黑體" panose="020B0604030504040204" pitchFamily="34" charset="-120"/>
            </a:endParaRPr>
          </a:p>
          <a:p>
            <a:pPr lvl="1"/>
            <a:r>
              <a:rPr lang="en-US" altLang="zh-TW" dirty="0"/>
              <a:t>Unrecorded liabilities</a:t>
            </a:r>
            <a:r>
              <a:rPr lang="zh-TW" altLang="en-US" dirty="0"/>
              <a:t>  </a:t>
            </a:r>
            <a:endParaRPr lang="en-US" altLang="zh-TW" dirty="0">
              <a:latin typeface="微軟正黑體" panose="020B0604030504040204" pitchFamily="34" charset="-120"/>
              <a:ea typeface="微軟正黑體" panose="020B0604030504040204" pitchFamily="34" charset="-120"/>
            </a:endParaRPr>
          </a:p>
          <a:p>
            <a:pPr lvl="1"/>
            <a:r>
              <a:rPr lang="en-US" altLang="zh-TW" dirty="0"/>
              <a:t>Prepaid expenses  </a:t>
            </a:r>
            <a:endParaRPr lang="en-US" altLang="zh-TW" dirty="0">
              <a:latin typeface="微軟正黑體" panose="020B0604030504040204" pitchFamily="34" charset="-120"/>
              <a:ea typeface="微軟正黑體" panose="020B0604030504040204" pitchFamily="34" charset="-120"/>
            </a:endParaRPr>
          </a:p>
          <a:p>
            <a:pPr lvl="1"/>
            <a:r>
              <a:rPr lang="en-US" altLang="zh-TW" dirty="0"/>
              <a:t>Unearned revenues</a:t>
            </a:r>
            <a:r>
              <a:rPr lang="zh-TW" altLang="en-US" dirty="0"/>
              <a:t>  </a:t>
            </a:r>
            <a:endParaRPr lang="en-US" altLang="zh-TW" dirty="0">
              <a:latin typeface="微軟正黑體" panose="020B0604030504040204" pitchFamily="34" charset="-120"/>
              <a:ea typeface="微軟正黑體" panose="020B0604030504040204" pitchFamily="34" charset="-120"/>
            </a:endParaRPr>
          </a:p>
          <a:p>
            <a:endParaRPr lang="zh-TW" altLang="en-US"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21</a:t>
            </a:fld>
            <a:endParaRPr lang="zh-TW" altLang="en-US" dirty="0"/>
          </a:p>
        </p:txBody>
      </p:sp>
      <p:sp>
        <p:nvSpPr>
          <p:cNvPr id="48130" name="標題 6"/>
          <p:cNvSpPr>
            <a:spLocks noGrp="1"/>
          </p:cNvSpPr>
          <p:nvPr>
            <p:ph type="title"/>
          </p:nvPr>
        </p:nvSpPr>
        <p:spPr/>
        <p:txBody>
          <a:bodyPr/>
          <a:lstStyle/>
          <a:p>
            <a:r>
              <a:rPr lang="en-US" altLang="zh-TW" dirty="0"/>
              <a:t>Adjusting Entries</a:t>
            </a:r>
            <a:endParaRPr lang="zh-TW" altLang="en-US" dirty="0"/>
          </a:p>
        </p:txBody>
      </p:sp>
      <p:sp>
        <p:nvSpPr>
          <p:cNvPr id="8" name="文字方塊 7"/>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631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內容版面配置區 7"/>
          <p:cNvSpPr>
            <a:spLocks noGrp="1"/>
          </p:cNvSpPr>
          <p:nvPr>
            <p:ph idx="1"/>
          </p:nvPr>
        </p:nvSpPr>
        <p:spPr/>
        <p:txBody>
          <a:bodyPr/>
          <a:lstStyle/>
          <a:p>
            <a:r>
              <a:rPr lang="en-US" altLang="zh-TW" dirty="0"/>
              <a:t>Revenues earned during a period that have not been recorded by the end of that period.</a:t>
            </a:r>
          </a:p>
          <a:p>
            <a:r>
              <a:rPr lang="en-US" altLang="zh-TW" dirty="0"/>
              <a:t>Unrecorded receivables represent amounts that are receivable in the future; therefore, they should be recognized as assets.</a:t>
            </a:r>
          </a:p>
          <a:p>
            <a:pPr marL="0" lvl="1" indent="0">
              <a:buNone/>
            </a:pPr>
            <a:r>
              <a:rPr lang="en-US" altLang="zh-TW" b="1" dirty="0">
                <a:solidFill>
                  <a:schemeClr val="accent2">
                    <a:lumMod val="75000"/>
                  </a:schemeClr>
                </a:solidFill>
              </a:rPr>
              <a:t>	A debit to Receivable, and a credit to Revenue </a:t>
            </a:r>
          </a:p>
          <a:p>
            <a:endParaRPr lang="en-US" altLang="zh-TW"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22</a:t>
            </a:fld>
            <a:endParaRPr lang="zh-TW" altLang="en-US" dirty="0"/>
          </a:p>
        </p:txBody>
      </p:sp>
      <p:sp>
        <p:nvSpPr>
          <p:cNvPr id="49154" name="標題 6"/>
          <p:cNvSpPr>
            <a:spLocks noGrp="1"/>
          </p:cNvSpPr>
          <p:nvPr>
            <p:ph type="title"/>
          </p:nvPr>
        </p:nvSpPr>
        <p:spPr/>
        <p:txBody>
          <a:bodyPr/>
          <a:lstStyle/>
          <a:p>
            <a:r>
              <a:rPr lang="en-US" altLang="zh-TW" dirty="0"/>
              <a:t>Unrecorded Receivables</a:t>
            </a:r>
            <a:endParaRPr lang="zh-TW" altLang="en-US" dirty="0"/>
          </a:p>
        </p:txBody>
      </p:sp>
      <p:sp>
        <p:nvSpPr>
          <p:cNvPr id="4" name="內容版面配置區 2"/>
          <p:cNvSpPr txBox="1">
            <a:spLocks/>
          </p:cNvSpPr>
          <p:nvPr/>
        </p:nvSpPr>
        <p:spPr>
          <a:xfrm>
            <a:off x="609600" y="1524000"/>
            <a:ext cx="8001000" cy="4724400"/>
          </a:xfrm>
          <a:prstGeom prst="rect">
            <a:avLst/>
          </a:prstGeom>
        </p:spPr>
        <p:txBody>
          <a:bodyPr/>
          <a:lstStyle/>
          <a:p>
            <a:pPr marL="342900" indent="-342900" eaLnBrk="0" hangingPunct="0">
              <a:spcBef>
                <a:spcPts val="1200"/>
              </a:spcBef>
              <a:spcAft>
                <a:spcPts val="1200"/>
              </a:spcAft>
              <a:buClr>
                <a:schemeClr val="bg2"/>
              </a:buClr>
              <a:buSzPct val="70000"/>
              <a:buFont typeface="Wingdings" pitchFamily="2" charset="2"/>
              <a:buChar char="l"/>
              <a:defRPr/>
            </a:pPr>
            <a:endParaRPr kumimoji="0" lang="en-US" altLang="zh-TW" sz="2400" kern="0" dirty="0">
              <a:latin typeface="+mn-lt"/>
            </a:endParaRPr>
          </a:p>
        </p:txBody>
      </p:sp>
      <p:sp>
        <p:nvSpPr>
          <p:cNvPr id="14" name="向右箭號 13"/>
          <p:cNvSpPr/>
          <p:nvPr/>
        </p:nvSpPr>
        <p:spPr>
          <a:xfrm>
            <a:off x="609600" y="3835400"/>
            <a:ext cx="609600" cy="304800"/>
          </a:xfrm>
          <a:prstGeom prst="rightArrow">
            <a:avLst/>
          </a:prstGeom>
          <a:solidFill>
            <a:srgbClr val="19708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9" name="文字方塊 8"/>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730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300"/>
                                        <p:tgtEl>
                                          <p:spTgt spid="14"/>
                                        </p:tgtEl>
                                      </p:cBhvr>
                                    </p:animEffect>
                                  </p:childTnLst>
                                </p:cTn>
                              </p:par>
                              <p:par>
                                <p:cTn id="8" presetID="22" presetClass="entr" presetSubtype="8" fill="hold" nodeType="withEffect">
                                  <p:stCondLst>
                                    <p:cond delay="300"/>
                                  </p:stCondLst>
                                  <p:childTnLst>
                                    <p:set>
                                      <p:cBhvr>
                                        <p:cTn id="9" dur="1" fill="hold">
                                          <p:stCondLst>
                                            <p:cond delay="0"/>
                                          </p:stCondLst>
                                        </p:cTn>
                                        <p:tgtEl>
                                          <p:spTgt spid="49155">
                                            <p:txEl>
                                              <p:pRg st="2" end="2"/>
                                            </p:txEl>
                                          </p:spTgt>
                                        </p:tgtEl>
                                        <p:attrNameLst>
                                          <p:attrName>style.visibility</p:attrName>
                                        </p:attrNameLst>
                                      </p:cBhvr>
                                      <p:to>
                                        <p:strVal val="visible"/>
                                      </p:to>
                                    </p:set>
                                    <p:animEffect transition="in" filter="wipe(left)">
                                      <p:cBhvr>
                                        <p:cTn id="10" dur="500"/>
                                        <p:tgtEl>
                                          <p:spTgt spid="49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內容版面配置區 10"/>
          <p:cNvSpPr>
            <a:spLocks noGrp="1"/>
          </p:cNvSpPr>
          <p:nvPr>
            <p:ph idx="1"/>
          </p:nvPr>
        </p:nvSpPr>
        <p:spPr/>
        <p:txBody>
          <a:bodyPr/>
          <a:lstStyle/>
          <a:p>
            <a:pPr marL="0" indent="0">
              <a:buNone/>
            </a:pPr>
            <a:r>
              <a:rPr lang="en-US" altLang="zh-TW" b="1" dirty="0">
                <a:solidFill>
                  <a:srgbClr val="E09F22"/>
                </a:solidFill>
              </a:rPr>
              <a:t>Illustration</a:t>
            </a:r>
          </a:p>
          <a:p>
            <a:pPr marL="0" indent="0">
              <a:buNone/>
            </a:pPr>
            <a:r>
              <a:rPr lang="en-US" altLang="zh-TW" dirty="0"/>
              <a:t>Suppose your company reports on a calendar-year basis and has determined the following on December 31, 2017:</a:t>
            </a:r>
          </a:p>
          <a:p>
            <a:pPr lvl="1" indent="-342900"/>
            <a:r>
              <a:rPr lang="en-US" altLang="zh-TW" dirty="0"/>
              <a:t>On November 1, 2017, you entered into a year-long contract with an apartment complex to provide general landscaping services each week and bill the customer every three months. </a:t>
            </a:r>
          </a:p>
          <a:p>
            <a:pPr lvl="1" indent="-342900"/>
            <a:r>
              <a:rPr lang="en-US" altLang="zh-TW" dirty="0"/>
              <a:t>The terms of the contract state that you will earn €400 per month. </a:t>
            </a: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23</a:t>
            </a:fld>
            <a:endParaRPr lang="zh-TW" altLang="en-US" dirty="0"/>
          </a:p>
        </p:txBody>
      </p:sp>
      <p:sp>
        <p:nvSpPr>
          <p:cNvPr id="50179" name="標題 9"/>
          <p:cNvSpPr>
            <a:spLocks noGrp="1"/>
          </p:cNvSpPr>
          <p:nvPr>
            <p:ph type="title"/>
          </p:nvPr>
        </p:nvSpPr>
        <p:spPr/>
        <p:txBody>
          <a:bodyPr/>
          <a:lstStyle/>
          <a:p>
            <a:r>
              <a:rPr lang="en-US" altLang="zh-TW" dirty="0"/>
              <a:t>Unrecorded Receivables</a:t>
            </a:r>
            <a:endParaRPr lang="zh-TW" altLang="en-US" dirty="0"/>
          </a:p>
        </p:txBody>
      </p:sp>
      <p:sp>
        <p:nvSpPr>
          <p:cNvPr id="7" name="文字方塊 6"/>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208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lstStyle/>
          <a:p>
            <a:pPr marL="0" indent="0">
              <a:buNone/>
            </a:pPr>
            <a:r>
              <a:rPr lang="en-US" altLang="zh-TW" b="1" dirty="0">
                <a:solidFill>
                  <a:srgbClr val="E09F22"/>
                </a:solidFill>
              </a:rPr>
              <a:t>Illustration</a:t>
            </a:r>
          </a:p>
          <a:p>
            <a:pPr marL="0" indent="0">
              <a:buNone/>
            </a:pPr>
            <a:endParaRPr lang="en-US" altLang="zh-TW" b="1" dirty="0">
              <a:solidFill>
                <a:schemeClr val="tx2">
                  <a:lumMod val="60000"/>
                  <a:lumOff val="40000"/>
                </a:schemeClr>
              </a:solidFill>
            </a:endParaRPr>
          </a:p>
          <a:p>
            <a:pPr marL="0" indent="0">
              <a:buNone/>
            </a:pPr>
            <a:endParaRPr lang="en-US" altLang="zh-TW" b="1" dirty="0">
              <a:solidFill>
                <a:schemeClr val="tx2">
                  <a:lumMod val="60000"/>
                  <a:lumOff val="40000"/>
                </a:schemeClr>
              </a:solidFill>
            </a:endParaRPr>
          </a:p>
          <a:p>
            <a:pPr marL="0" indent="0">
              <a:buNone/>
            </a:pPr>
            <a:endParaRPr lang="en-US" altLang="zh-TW" b="1" dirty="0">
              <a:solidFill>
                <a:schemeClr val="tx2">
                  <a:lumMod val="60000"/>
                  <a:lumOff val="40000"/>
                </a:schemeClr>
              </a:solidFill>
            </a:endParaRPr>
          </a:p>
          <a:p>
            <a:pPr marL="0" indent="0">
              <a:buNone/>
            </a:pPr>
            <a:endParaRPr lang="en-US" altLang="zh-TW" b="1" dirty="0">
              <a:solidFill>
                <a:schemeClr val="tx2">
                  <a:lumMod val="60000"/>
                  <a:lumOff val="40000"/>
                </a:schemeClr>
              </a:solidFill>
            </a:endParaRPr>
          </a:p>
          <a:p>
            <a:pPr lvl="1" indent="-342900"/>
            <a:r>
              <a:rPr lang="en-US" altLang="zh-TW" dirty="0"/>
              <a:t>The adjusting entry is:</a:t>
            </a:r>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24</a:t>
            </a:fld>
            <a:endParaRPr lang="zh-TW" altLang="en-US" dirty="0"/>
          </a:p>
        </p:txBody>
      </p:sp>
      <p:sp>
        <p:nvSpPr>
          <p:cNvPr id="2" name="標題 1"/>
          <p:cNvSpPr>
            <a:spLocks noGrp="1"/>
          </p:cNvSpPr>
          <p:nvPr>
            <p:ph type="title"/>
          </p:nvPr>
        </p:nvSpPr>
        <p:spPr/>
        <p:txBody>
          <a:bodyPr/>
          <a:lstStyle/>
          <a:p>
            <a:r>
              <a:rPr lang="en-US" altLang="zh-TW"/>
              <a:t>Unrecorded Receivables</a:t>
            </a:r>
            <a:endParaRPr lang="zh-TW" altLang="en-US" dirty="0"/>
          </a:p>
        </p:txBody>
      </p:sp>
      <p:sp>
        <p:nvSpPr>
          <p:cNvPr id="19" name="矩形 18"/>
          <p:cNvSpPr/>
          <p:nvPr/>
        </p:nvSpPr>
        <p:spPr>
          <a:xfrm>
            <a:off x="894211" y="2085756"/>
            <a:ext cx="3886200" cy="1905000"/>
          </a:xfrm>
          <a:prstGeom prst="rect">
            <a:avLst/>
          </a:prstGeom>
          <a:pattFill prst="wdUpDiag">
            <a:fgClr>
              <a:schemeClr val="accent6">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接點 9"/>
          <p:cNvCxnSpPr/>
          <p:nvPr/>
        </p:nvCxnSpPr>
        <p:spPr>
          <a:xfrm>
            <a:off x="856111" y="3040250"/>
            <a:ext cx="7125494" cy="0"/>
          </a:xfrm>
          <a:prstGeom prst="line">
            <a:avLst/>
          </a:prstGeom>
          <a:ln w="76200">
            <a:solidFill>
              <a:srgbClr val="99CA3C"/>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2837311" y="2811650"/>
            <a:ext cx="0" cy="457200"/>
          </a:xfrm>
          <a:prstGeom prst="line">
            <a:avLst/>
          </a:prstGeom>
          <a:ln w="76200">
            <a:solidFill>
              <a:srgbClr val="99CA3C"/>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4742311" y="1996177"/>
            <a:ext cx="0" cy="2112686"/>
          </a:xfrm>
          <a:prstGeom prst="line">
            <a:avLst/>
          </a:prstGeom>
          <a:ln w="76200">
            <a:solidFill>
              <a:srgbClr val="99CA3C"/>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6571111" y="2817870"/>
            <a:ext cx="0" cy="457200"/>
          </a:xfrm>
          <a:prstGeom prst="line">
            <a:avLst/>
          </a:prstGeom>
          <a:ln w="76200">
            <a:solidFill>
              <a:srgbClr val="99CA3C"/>
            </a:solidFill>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1176640" y="3108702"/>
            <a:ext cx="1313180" cy="369332"/>
          </a:xfrm>
          <a:prstGeom prst="rect">
            <a:avLst/>
          </a:prstGeom>
          <a:noFill/>
        </p:spPr>
        <p:txBody>
          <a:bodyPr wrap="none" rtlCol="0">
            <a:spAutoFit/>
          </a:bodyPr>
          <a:lstStyle/>
          <a:p>
            <a:r>
              <a:rPr lang="en-US" altLang="zh-TW" b="1" dirty="0">
                <a:solidFill>
                  <a:schemeClr val="accent6">
                    <a:lumMod val="75000"/>
                  </a:schemeClr>
                </a:solidFill>
                <a:latin typeface="Arial" panose="020B0604020202020204" pitchFamily="34" charset="0"/>
                <a:cs typeface="Arial" panose="020B0604020202020204" pitchFamily="34" charset="0"/>
              </a:rPr>
              <a:t>November</a:t>
            </a:r>
            <a:endParaRPr lang="zh-TW" altLang="en-US" b="1" dirty="0">
              <a:solidFill>
                <a:schemeClr val="accent6">
                  <a:lumMod val="75000"/>
                </a:schemeClr>
              </a:solidFill>
              <a:latin typeface="Arial" panose="020B0604020202020204" pitchFamily="34" charset="0"/>
              <a:cs typeface="Arial" panose="020B0604020202020204" pitchFamily="34" charset="0"/>
            </a:endParaRPr>
          </a:p>
        </p:txBody>
      </p:sp>
      <p:sp>
        <p:nvSpPr>
          <p:cNvPr id="15" name="文字方塊 14"/>
          <p:cNvSpPr txBox="1"/>
          <p:nvPr/>
        </p:nvSpPr>
        <p:spPr>
          <a:xfrm>
            <a:off x="3172615" y="3108702"/>
            <a:ext cx="1300356" cy="369332"/>
          </a:xfrm>
          <a:prstGeom prst="rect">
            <a:avLst/>
          </a:prstGeom>
          <a:noFill/>
        </p:spPr>
        <p:txBody>
          <a:bodyPr wrap="none" rtlCol="0">
            <a:spAutoFit/>
          </a:bodyPr>
          <a:lstStyle/>
          <a:p>
            <a:r>
              <a:rPr lang="en-US" altLang="zh-TW" b="1" dirty="0">
                <a:solidFill>
                  <a:schemeClr val="accent6">
                    <a:lumMod val="75000"/>
                  </a:schemeClr>
                </a:solidFill>
                <a:latin typeface="Arial" panose="020B0604020202020204" pitchFamily="34" charset="0"/>
                <a:cs typeface="Arial" panose="020B0604020202020204" pitchFamily="34" charset="0"/>
              </a:rPr>
              <a:t>December</a:t>
            </a:r>
            <a:endParaRPr lang="zh-TW" altLang="en-US" b="1" dirty="0">
              <a:solidFill>
                <a:schemeClr val="accent6">
                  <a:lumMod val="75000"/>
                </a:schemeClr>
              </a:solidFill>
              <a:latin typeface="Arial" panose="020B0604020202020204" pitchFamily="34" charset="0"/>
              <a:cs typeface="Arial" panose="020B0604020202020204" pitchFamily="34" charset="0"/>
            </a:endParaRPr>
          </a:p>
        </p:txBody>
      </p:sp>
      <p:sp>
        <p:nvSpPr>
          <p:cNvPr id="16" name="文字方塊 15"/>
          <p:cNvSpPr txBox="1"/>
          <p:nvPr/>
        </p:nvSpPr>
        <p:spPr>
          <a:xfrm>
            <a:off x="5077615" y="3108702"/>
            <a:ext cx="1005403"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January</a:t>
            </a:r>
            <a:endParaRPr lang="zh-TW" altLang="en-US" dirty="0">
              <a:latin typeface="Arial" panose="020B0604020202020204" pitchFamily="34" charset="0"/>
              <a:cs typeface="Arial" panose="020B0604020202020204" pitchFamily="34" charset="0"/>
            </a:endParaRPr>
          </a:p>
        </p:txBody>
      </p:sp>
      <p:sp>
        <p:nvSpPr>
          <p:cNvPr id="20" name="文字方塊 19"/>
          <p:cNvSpPr txBox="1"/>
          <p:nvPr/>
        </p:nvSpPr>
        <p:spPr>
          <a:xfrm>
            <a:off x="961546" y="2135528"/>
            <a:ext cx="697627" cy="369332"/>
          </a:xfrm>
          <a:prstGeom prst="rect">
            <a:avLst/>
          </a:prstGeom>
          <a:noFill/>
        </p:spPr>
        <p:txBody>
          <a:bodyPr wrap="none" rtlCol="0">
            <a:spAutoFit/>
          </a:bodyPr>
          <a:lstStyle/>
          <a:p>
            <a:r>
              <a:rPr lang="en-US" altLang="zh-TW" b="1" dirty="0">
                <a:solidFill>
                  <a:schemeClr val="accent6">
                    <a:lumMod val="75000"/>
                  </a:schemeClr>
                </a:solidFill>
                <a:latin typeface="Arial" panose="020B0604020202020204" pitchFamily="34" charset="0"/>
                <a:cs typeface="Arial" panose="020B0604020202020204" pitchFamily="34" charset="0"/>
              </a:rPr>
              <a:t>2017</a:t>
            </a:r>
            <a:endParaRPr lang="zh-TW" altLang="en-US" b="1" dirty="0">
              <a:solidFill>
                <a:schemeClr val="accent6">
                  <a:lumMod val="75000"/>
                </a:schemeClr>
              </a:solidFill>
              <a:latin typeface="Arial" panose="020B0604020202020204" pitchFamily="34" charset="0"/>
              <a:cs typeface="Arial" panose="020B0604020202020204" pitchFamily="34" charset="0"/>
            </a:endParaRPr>
          </a:p>
        </p:txBody>
      </p:sp>
      <p:sp>
        <p:nvSpPr>
          <p:cNvPr id="21" name="矩形 20"/>
          <p:cNvSpPr/>
          <p:nvPr/>
        </p:nvSpPr>
        <p:spPr>
          <a:xfrm>
            <a:off x="1411267" y="2656631"/>
            <a:ext cx="697627"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€400</a:t>
            </a:r>
            <a:endParaRPr lang="zh-TW" altLang="en-US" dirty="0">
              <a:latin typeface="Arial" panose="020B0604020202020204" pitchFamily="34" charset="0"/>
              <a:cs typeface="Arial" panose="020B0604020202020204" pitchFamily="34" charset="0"/>
            </a:endParaRPr>
          </a:p>
        </p:txBody>
      </p:sp>
      <p:sp>
        <p:nvSpPr>
          <p:cNvPr id="22" name="矩形 21"/>
          <p:cNvSpPr/>
          <p:nvPr/>
        </p:nvSpPr>
        <p:spPr>
          <a:xfrm>
            <a:off x="3505789" y="2656631"/>
            <a:ext cx="697627"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€400</a:t>
            </a:r>
            <a:endParaRPr lang="zh-TW" altLang="en-US" dirty="0">
              <a:latin typeface="Arial" panose="020B0604020202020204" pitchFamily="34" charset="0"/>
              <a:cs typeface="Arial" panose="020B0604020202020204" pitchFamily="34" charset="0"/>
            </a:endParaRPr>
          </a:p>
        </p:txBody>
      </p:sp>
      <p:sp>
        <p:nvSpPr>
          <p:cNvPr id="23" name="文字方塊 22"/>
          <p:cNvSpPr txBox="1"/>
          <p:nvPr/>
        </p:nvSpPr>
        <p:spPr>
          <a:xfrm>
            <a:off x="5484916" y="1996177"/>
            <a:ext cx="2172390"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billing the customer</a:t>
            </a:r>
            <a:endParaRPr lang="zh-TW" altLang="en-US" dirty="0">
              <a:latin typeface="Arial" panose="020B0604020202020204" pitchFamily="34" charset="0"/>
              <a:cs typeface="Arial" panose="020B0604020202020204" pitchFamily="34" charset="0"/>
            </a:endParaRPr>
          </a:p>
        </p:txBody>
      </p:sp>
      <p:cxnSp>
        <p:nvCxnSpPr>
          <p:cNvPr id="25" name="直線單箭頭接點 24"/>
          <p:cNvCxnSpPr/>
          <p:nvPr/>
        </p:nvCxnSpPr>
        <p:spPr>
          <a:xfrm>
            <a:off x="6571111" y="2379334"/>
            <a:ext cx="0" cy="646629"/>
          </a:xfrm>
          <a:prstGeom prst="straightConnector1">
            <a:avLst/>
          </a:prstGeom>
          <a:ln w="76200">
            <a:solidFill>
              <a:schemeClr val="accent6">
                <a:lumMod val="75000"/>
              </a:schemeClr>
            </a:solidFill>
            <a:tailEnd type="triangle"/>
          </a:ln>
        </p:spPr>
        <p:style>
          <a:lnRef idx="1">
            <a:schemeClr val="accent6"/>
          </a:lnRef>
          <a:fillRef idx="0">
            <a:schemeClr val="accent6"/>
          </a:fillRef>
          <a:effectRef idx="0">
            <a:schemeClr val="accent6"/>
          </a:effectRef>
          <a:fontRef idx="minor">
            <a:schemeClr val="tx1"/>
          </a:fontRef>
        </p:style>
      </p:cxnSp>
      <p:sp>
        <p:nvSpPr>
          <p:cNvPr id="27" name="文字方塊 26"/>
          <p:cNvSpPr txBox="1"/>
          <p:nvPr/>
        </p:nvSpPr>
        <p:spPr>
          <a:xfrm>
            <a:off x="6107901" y="3254563"/>
            <a:ext cx="941283"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Jan. 31</a:t>
            </a:r>
            <a:endParaRPr lang="zh-TW" altLang="en-US" dirty="0">
              <a:latin typeface="Arial" panose="020B0604020202020204" pitchFamily="34" charset="0"/>
              <a:cs typeface="Arial" panose="020B0604020202020204" pitchFamily="34" charset="0"/>
            </a:endParaRPr>
          </a:p>
        </p:txBody>
      </p:sp>
      <p:sp>
        <p:nvSpPr>
          <p:cNvPr id="30" name="文字方塊 29"/>
          <p:cNvSpPr txBox="1"/>
          <p:nvPr/>
        </p:nvSpPr>
        <p:spPr>
          <a:xfrm>
            <a:off x="4271669" y="4078415"/>
            <a:ext cx="992579" cy="369332"/>
          </a:xfrm>
          <a:prstGeom prst="rect">
            <a:avLst/>
          </a:prstGeom>
          <a:noFill/>
        </p:spPr>
        <p:txBody>
          <a:bodyPr wrap="none" rtlCol="0">
            <a:spAutoFit/>
          </a:bodyPr>
          <a:lstStyle/>
          <a:p>
            <a:r>
              <a:rPr lang="en-US" altLang="zh-TW" b="1" dirty="0">
                <a:solidFill>
                  <a:schemeClr val="accent6">
                    <a:lumMod val="75000"/>
                  </a:schemeClr>
                </a:solidFill>
                <a:latin typeface="Arial" panose="020B0604020202020204" pitchFamily="34" charset="0"/>
                <a:cs typeface="Arial" panose="020B0604020202020204" pitchFamily="34" charset="0"/>
              </a:rPr>
              <a:t>Dec. 31</a:t>
            </a:r>
            <a:endParaRPr lang="zh-TW" altLang="en-US"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31" name="表格 30"/>
          <p:cNvGraphicFramePr>
            <a:graphicFrameLocks noGrp="1"/>
          </p:cNvGraphicFramePr>
          <p:nvPr>
            <p:extLst>
              <p:ext uri="{D42A27DB-BD31-4B8C-83A1-F6EECF244321}">
                <p14:modId xmlns:p14="http://schemas.microsoft.com/office/powerpoint/2010/main" val="440634911"/>
              </p:ext>
            </p:extLst>
          </p:nvPr>
        </p:nvGraphicFramePr>
        <p:xfrm>
          <a:off x="741719" y="4941002"/>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3F5C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32" name="矩形 31"/>
          <p:cNvSpPr/>
          <p:nvPr/>
        </p:nvSpPr>
        <p:spPr>
          <a:xfrm>
            <a:off x="741719" y="4941261"/>
            <a:ext cx="979755"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Dec. 31</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33" name="矩形 32"/>
          <p:cNvSpPr/>
          <p:nvPr/>
        </p:nvSpPr>
        <p:spPr>
          <a:xfrm>
            <a:off x="1866906" y="4941261"/>
            <a:ext cx="2339102" cy="369332"/>
          </a:xfrm>
          <a:prstGeom prst="rect">
            <a:avLst/>
          </a:prstGeom>
        </p:spPr>
        <p:txBody>
          <a:bodyPr wrap="none">
            <a:spAutoFit/>
          </a:bodyPr>
          <a:lstStyle/>
          <a:p>
            <a:pPr>
              <a:defRPr/>
            </a:pPr>
            <a:r>
              <a:rPr lang="en-US" altLang="zh-TW" dirty="0">
                <a:solidFill>
                  <a:srgbClr val="000000"/>
                </a:solidFill>
                <a:latin typeface="Arial" panose="020B0604020202020204" pitchFamily="34" charset="0"/>
                <a:cs typeface="Arial" panose="020B0604020202020204" pitchFamily="34" charset="0"/>
              </a:rPr>
              <a:t>Accounts Receivable</a:t>
            </a:r>
            <a:endParaRPr lang="zh-TW" altLang="en-US" dirty="0">
              <a:solidFill>
                <a:srgbClr val="000000"/>
              </a:solidFill>
              <a:latin typeface="Arial" panose="020B0604020202020204" pitchFamily="34" charset="0"/>
              <a:cs typeface="Arial" panose="020B0604020202020204" pitchFamily="34" charset="0"/>
            </a:endParaRPr>
          </a:p>
        </p:txBody>
      </p:sp>
      <p:sp>
        <p:nvSpPr>
          <p:cNvPr id="34" name="矩形 33"/>
          <p:cNvSpPr/>
          <p:nvPr/>
        </p:nvSpPr>
        <p:spPr>
          <a:xfrm>
            <a:off x="2069777" y="5312307"/>
            <a:ext cx="2351926"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 Lawn Care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35" name="矩形 34"/>
          <p:cNvSpPr/>
          <p:nvPr/>
        </p:nvSpPr>
        <p:spPr>
          <a:xfrm>
            <a:off x="5894763" y="4941961"/>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800</a:t>
            </a:r>
            <a:endParaRPr lang="zh-TW" altLang="en-US" dirty="0">
              <a:solidFill>
                <a:srgbClr val="000000"/>
              </a:solidFill>
              <a:latin typeface="Arial" panose="020B0604020202020204" pitchFamily="34" charset="0"/>
              <a:cs typeface="Arial" panose="020B0604020202020204" pitchFamily="34" charset="0"/>
            </a:endParaRPr>
          </a:p>
        </p:txBody>
      </p:sp>
      <p:sp>
        <p:nvSpPr>
          <p:cNvPr id="36" name="矩形 35"/>
          <p:cNvSpPr/>
          <p:nvPr/>
        </p:nvSpPr>
        <p:spPr>
          <a:xfrm>
            <a:off x="6934792" y="5310593"/>
            <a:ext cx="56938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800</a:t>
            </a:r>
            <a:endParaRPr lang="zh-TW" altLang="en-US" dirty="0">
              <a:solidFill>
                <a:srgbClr val="000000"/>
              </a:solidFill>
              <a:latin typeface="Arial" panose="020B0604020202020204" pitchFamily="34" charset="0"/>
              <a:cs typeface="Arial" panose="020B0604020202020204" pitchFamily="34" charset="0"/>
            </a:endParaRPr>
          </a:p>
        </p:txBody>
      </p:sp>
      <p:sp>
        <p:nvSpPr>
          <p:cNvPr id="37" name="矩形 36"/>
          <p:cNvSpPr/>
          <p:nvPr/>
        </p:nvSpPr>
        <p:spPr>
          <a:xfrm>
            <a:off x="2282036" y="5713461"/>
            <a:ext cx="4953000" cy="307777"/>
          </a:xfrm>
          <a:prstGeom prst="rect">
            <a:avLst/>
          </a:prstGeom>
        </p:spPr>
        <p:txBody>
          <a:bodyPr wrap="square">
            <a:spAutoFit/>
          </a:bodyPr>
          <a:lstStyle/>
          <a:p>
            <a:pPr lvl="0">
              <a:defRPr/>
            </a:pPr>
            <a:r>
              <a:rPr kumimoji="0" lang="en-US" altLang="zh-TW" sz="1400" i="1" dirty="0">
                <a:solidFill>
                  <a:srgbClr val="000000"/>
                </a:solidFill>
                <a:latin typeface="Arial" panose="020B0604020202020204" pitchFamily="34" charset="0"/>
                <a:cs typeface="Arial" panose="020B0604020202020204" pitchFamily="34" charset="0"/>
              </a:rPr>
              <a:t>To record two months of earned revenue not yet received.</a:t>
            </a:r>
            <a:endParaRPr kumimoji="0" lang="zh-TW" altLang="en-US" sz="1400" i="1" dirty="0">
              <a:solidFill>
                <a:srgbClr val="000000"/>
              </a:solidFill>
              <a:latin typeface="Arial" panose="020B0604020202020204" pitchFamily="34" charset="0"/>
              <a:cs typeface="Arial" panose="020B0604020202020204" pitchFamily="34" charset="0"/>
            </a:endParaRPr>
          </a:p>
        </p:txBody>
      </p:sp>
      <p:sp>
        <p:nvSpPr>
          <p:cNvPr id="40" name="直線圖說文字 1 39"/>
          <p:cNvSpPr/>
          <p:nvPr/>
        </p:nvSpPr>
        <p:spPr>
          <a:xfrm>
            <a:off x="5787303" y="4401681"/>
            <a:ext cx="1870003" cy="385275"/>
          </a:xfrm>
          <a:prstGeom prst="borderCallout1">
            <a:avLst>
              <a:gd name="adj1" fmla="val 57499"/>
              <a:gd name="adj2" fmla="val -2792"/>
              <a:gd name="adj3" fmla="val 168772"/>
              <a:gd name="adj4" fmla="val -82650"/>
            </a:avLst>
          </a:prstGeom>
          <a:solidFill>
            <a:srgbClr val="FFE382"/>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Arial" panose="020B0604020202020204" pitchFamily="34" charset="0"/>
                <a:cs typeface="Arial" panose="020B0604020202020204" pitchFamily="34" charset="0"/>
              </a:rPr>
              <a:t>Fix the balance sheet.</a:t>
            </a:r>
            <a:endParaRPr lang="zh-TW" altLang="en-US" sz="1400" dirty="0">
              <a:solidFill>
                <a:schemeClr val="tx1"/>
              </a:solidFill>
              <a:latin typeface="Arial" panose="020B0604020202020204" pitchFamily="34" charset="0"/>
              <a:cs typeface="Arial" panose="020B0604020202020204" pitchFamily="34" charset="0"/>
            </a:endParaRPr>
          </a:p>
        </p:txBody>
      </p:sp>
      <p:sp>
        <p:nvSpPr>
          <p:cNvPr id="41" name="直線圖說文字 1 40"/>
          <p:cNvSpPr/>
          <p:nvPr/>
        </p:nvSpPr>
        <p:spPr>
          <a:xfrm>
            <a:off x="5140204" y="6007988"/>
            <a:ext cx="3631263" cy="385275"/>
          </a:xfrm>
          <a:prstGeom prst="borderCallout1">
            <a:avLst>
              <a:gd name="adj1" fmla="val 18750"/>
              <a:gd name="adj2" fmla="val -8333"/>
              <a:gd name="adj3" fmla="val -102218"/>
              <a:gd name="adj4" fmla="val -24116"/>
            </a:avLst>
          </a:prstGeom>
          <a:solidFill>
            <a:srgbClr val="FFE382"/>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Arial" panose="020B0604020202020204" pitchFamily="34" charset="0"/>
                <a:cs typeface="Arial" panose="020B0604020202020204" pitchFamily="34" charset="0"/>
              </a:rPr>
              <a:t>Fix the statement of comprehensive income.</a:t>
            </a:r>
            <a:endParaRPr lang="zh-TW" altLang="en-US" sz="1400" dirty="0">
              <a:solidFill>
                <a:schemeClr val="tx1"/>
              </a:solidFill>
              <a:latin typeface="Arial" panose="020B0604020202020204" pitchFamily="34" charset="0"/>
              <a:cs typeface="Arial" panose="020B0604020202020204" pitchFamily="34" charset="0"/>
            </a:endParaRPr>
          </a:p>
        </p:txBody>
      </p:sp>
      <p:cxnSp>
        <p:nvCxnSpPr>
          <p:cNvPr id="42" name="直線接點 41"/>
          <p:cNvCxnSpPr/>
          <p:nvPr/>
        </p:nvCxnSpPr>
        <p:spPr>
          <a:xfrm flipV="1">
            <a:off x="862457" y="2881115"/>
            <a:ext cx="134768" cy="109925"/>
          </a:xfrm>
          <a:prstGeom prst="line">
            <a:avLst/>
          </a:prstGeom>
          <a:ln w="38100"/>
        </p:spPr>
        <p:style>
          <a:lnRef idx="1">
            <a:schemeClr val="dk1"/>
          </a:lnRef>
          <a:fillRef idx="0">
            <a:schemeClr val="dk1"/>
          </a:fillRef>
          <a:effectRef idx="0">
            <a:schemeClr val="dk1"/>
          </a:effectRef>
          <a:fontRef idx="minor">
            <a:schemeClr val="tx1"/>
          </a:fontRef>
        </p:style>
      </p:cxnSp>
      <p:cxnSp>
        <p:nvCxnSpPr>
          <p:cNvPr id="43" name="直線接點 42"/>
          <p:cNvCxnSpPr/>
          <p:nvPr/>
        </p:nvCxnSpPr>
        <p:spPr>
          <a:xfrm flipH="1" flipV="1">
            <a:off x="2656920" y="2881114"/>
            <a:ext cx="134768" cy="109925"/>
          </a:xfrm>
          <a:prstGeom prst="line">
            <a:avLst/>
          </a:prstGeom>
          <a:ln w="38100"/>
        </p:spPr>
        <p:style>
          <a:lnRef idx="1">
            <a:schemeClr val="dk1"/>
          </a:lnRef>
          <a:fillRef idx="0">
            <a:schemeClr val="dk1"/>
          </a:fillRef>
          <a:effectRef idx="0">
            <a:schemeClr val="dk1"/>
          </a:effectRef>
          <a:fontRef idx="minor">
            <a:schemeClr val="tx1"/>
          </a:fontRef>
        </p:style>
      </p:cxnSp>
      <p:cxnSp>
        <p:nvCxnSpPr>
          <p:cNvPr id="44" name="直線接點 43"/>
          <p:cNvCxnSpPr/>
          <p:nvPr/>
        </p:nvCxnSpPr>
        <p:spPr>
          <a:xfrm flipV="1">
            <a:off x="2871648" y="2901719"/>
            <a:ext cx="134768" cy="109925"/>
          </a:xfrm>
          <a:prstGeom prst="line">
            <a:avLst/>
          </a:prstGeom>
          <a:ln w="38100"/>
        </p:spPr>
        <p:style>
          <a:lnRef idx="1">
            <a:schemeClr val="dk1"/>
          </a:lnRef>
          <a:fillRef idx="0">
            <a:schemeClr val="dk1"/>
          </a:fillRef>
          <a:effectRef idx="0">
            <a:schemeClr val="dk1"/>
          </a:effectRef>
          <a:fontRef idx="minor">
            <a:schemeClr val="tx1"/>
          </a:fontRef>
        </p:style>
      </p:cxnSp>
      <p:cxnSp>
        <p:nvCxnSpPr>
          <p:cNvPr id="45" name="直線接點 44"/>
          <p:cNvCxnSpPr/>
          <p:nvPr/>
        </p:nvCxnSpPr>
        <p:spPr>
          <a:xfrm flipH="1" flipV="1">
            <a:off x="4573105" y="2901719"/>
            <a:ext cx="134768" cy="109925"/>
          </a:xfrm>
          <a:prstGeom prst="line">
            <a:avLst/>
          </a:prstGeom>
          <a:ln w="38100"/>
        </p:spPr>
        <p:style>
          <a:lnRef idx="1">
            <a:schemeClr val="dk1"/>
          </a:lnRef>
          <a:fillRef idx="0">
            <a:schemeClr val="dk1"/>
          </a:fillRef>
          <a:effectRef idx="0">
            <a:schemeClr val="dk1"/>
          </a:effectRef>
          <a:fontRef idx="minor">
            <a:schemeClr val="tx1"/>
          </a:fontRef>
        </p:style>
      </p:cxnSp>
      <p:sp>
        <p:nvSpPr>
          <p:cNvPr id="38" name="文字方塊 37"/>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390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7" grpId="0"/>
      <p:bldP spid="32" grpId="0"/>
      <p:bldP spid="33" grpId="0"/>
      <p:bldP spid="34" grpId="0"/>
      <p:bldP spid="35" grpId="0"/>
      <p:bldP spid="36" grpId="0"/>
      <p:bldP spid="37" grpId="0"/>
      <p:bldP spid="40" grpId="0" animBg="1"/>
      <p:bldP spid="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內容版面配置區 5"/>
          <p:cNvSpPr>
            <a:spLocks noGrp="1"/>
          </p:cNvSpPr>
          <p:nvPr>
            <p:ph idx="1"/>
          </p:nvPr>
        </p:nvSpPr>
        <p:spPr/>
        <p:txBody>
          <a:bodyPr/>
          <a:lstStyle/>
          <a:p>
            <a:r>
              <a:rPr lang="en-US" altLang="zh-TW" dirty="0"/>
              <a:t>Expenses incurred during a period that have not been recorded by the end of that period.</a:t>
            </a:r>
          </a:p>
          <a:p>
            <a:r>
              <a:rPr lang="en-US" altLang="zh-TW" dirty="0"/>
              <a:t>As the expense is recorded, the corresponding liability is also recorded, showing the entity’s obligation to pay for the expense.</a:t>
            </a:r>
          </a:p>
          <a:p>
            <a:pPr marL="57150" indent="0">
              <a:buNone/>
            </a:pPr>
            <a:r>
              <a:rPr lang="en-US" altLang="zh-TW" b="1" dirty="0">
                <a:solidFill>
                  <a:schemeClr val="accent2">
                    <a:lumMod val="75000"/>
                  </a:schemeClr>
                </a:solidFill>
              </a:rPr>
              <a:t>	A debit to Expense, and a credit to Payable</a:t>
            </a:r>
          </a:p>
          <a:p>
            <a:pPr lvl="1"/>
            <a:endParaRPr lang="en-US" altLang="zh-TW"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25</a:t>
            </a:fld>
            <a:endParaRPr lang="zh-TW" altLang="en-US" dirty="0"/>
          </a:p>
        </p:txBody>
      </p:sp>
      <p:sp>
        <p:nvSpPr>
          <p:cNvPr id="51202" name="標題 4"/>
          <p:cNvSpPr>
            <a:spLocks noGrp="1"/>
          </p:cNvSpPr>
          <p:nvPr>
            <p:ph type="title"/>
          </p:nvPr>
        </p:nvSpPr>
        <p:spPr/>
        <p:txBody>
          <a:bodyPr/>
          <a:lstStyle/>
          <a:p>
            <a:r>
              <a:rPr lang="en-US" altLang="zh-TW" dirty="0"/>
              <a:t>Unrecorded Liabilities</a:t>
            </a:r>
            <a:endParaRPr lang="zh-TW" altLang="en-US" dirty="0"/>
          </a:p>
        </p:txBody>
      </p:sp>
      <p:sp>
        <p:nvSpPr>
          <p:cNvPr id="9" name="向右箭號 8"/>
          <p:cNvSpPr/>
          <p:nvPr/>
        </p:nvSpPr>
        <p:spPr>
          <a:xfrm>
            <a:off x="675736" y="3846249"/>
            <a:ext cx="609600" cy="304800"/>
          </a:xfrm>
          <a:prstGeom prst="rightArrow">
            <a:avLst/>
          </a:prstGeom>
          <a:solidFill>
            <a:srgbClr val="19708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 name="文字方塊 7"/>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344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
                                        <p:tgtEl>
                                          <p:spTgt spid="9"/>
                                        </p:tgtEl>
                                      </p:cBhvr>
                                    </p:animEffect>
                                  </p:childTnLst>
                                </p:cTn>
                              </p:par>
                              <p:par>
                                <p:cTn id="8" presetID="22" presetClass="entr" presetSubtype="8" fill="hold" nodeType="withEffect">
                                  <p:stCondLst>
                                    <p:cond delay="300"/>
                                  </p:stCondLst>
                                  <p:childTnLst>
                                    <p:set>
                                      <p:cBhvr>
                                        <p:cTn id="9" dur="1" fill="hold">
                                          <p:stCondLst>
                                            <p:cond delay="0"/>
                                          </p:stCondLst>
                                        </p:cTn>
                                        <p:tgtEl>
                                          <p:spTgt spid="51203">
                                            <p:txEl>
                                              <p:pRg st="2" end="2"/>
                                            </p:txEl>
                                          </p:spTgt>
                                        </p:tgtEl>
                                        <p:attrNameLst>
                                          <p:attrName>style.visibility</p:attrName>
                                        </p:attrNameLst>
                                      </p:cBhvr>
                                      <p:to>
                                        <p:strVal val="visible"/>
                                      </p:to>
                                    </p:set>
                                    <p:animEffect transition="in" filter="wipe(left)">
                                      <p:cBhvr>
                                        <p:cTn id="10" dur="500"/>
                                        <p:tgtEl>
                                          <p:spTgt spid="51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內容版面配置區 9"/>
          <p:cNvSpPr>
            <a:spLocks noGrp="1"/>
          </p:cNvSpPr>
          <p:nvPr>
            <p:ph idx="1"/>
          </p:nvPr>
        </p:nvSpPr>
        <p:spPr/>
        <p:txBody>
          <a:bodyPr/>
          <a:lstStyle/>
          <a:p>
            <a:pPr marL="0" indent="0">
              <a:buNone/>
            </a:pPr>
            <a:r>
              <a:rPr lang="en-US" altLang="zh-TW" b="1" dirty="0">
                <a:solidFill>
                  <a:srgbClr val="E09F22"/>
                </a:solidFill>
              </a:rPr>
              <a:t>Illustration</a:t>
            </a:r>
            <a:endParaRPr lang="en-US" altLang="zh-TW" dirty="0">
              <a:solidFill>
                <a:srgbClr val="E09F22"/>
              </a:solidFill>
            </a:endParaRPr>
          </a:p>
          <a:p>
            <a:pPr marL="0" indent="0">
              <a:buNone/>
            </a:pPr>
            <a:r>
              <a:rPr lang="en-US" altLang="zh-TW" dirty="0"/>
              <a:t>Assume that on December 31, 2017, your company has determined the following:</a:t>
            </a:r>
          </a:p>
          <a:p>
            <a:pPr lvl="1"/>
            <a:r>
              <a:rPr lang="en-US" altLang="zh-TW" dirty="0"/>
              <a:t>Your brother has worked for the company since its inception. He is paid €700 every two weeks. The next payday is on January 7, 2018. </a:t>
            </a:r>
          </a:p>
        </p:txBody>
      </p:sp>
      <p:sp>
        <p:nvSpPr>
          <p:cNvPr id="17" name="投影片編號版面配置區 16"/>
          <p:cNvSpPr>
            <a:spLocks noGrp="1"/>
          </p:cNvSpPr>
          <p:nvPr>
            <p:ph type="sldNum" sz="quarter" idx="12"/>
          </p:nvPr>
        </p:nvSpPr>
        <p:spPr/>
        <p:txBody>
          <a:bodyPr/>
          <a:lstStyle/>
          <a:p>
            <a:fld id="{DA11386E-2E42-49D8-8C02-8CA978E96E05}" type="slidenum">
              <a:rPr lang="zh-TW" altLang="en-US" smtClean="0"/>
              <a:t>26</a:t>
            </a:fld>
            <a:endParaRPr lang="zh-TW" altLang="en-US" dirty="0"/>
          </a:p>
        </p:txBody>
      </p:sp>
      <p:sp>
        <p:nvSpPr>
          <p:cNvPr id="52226" name="標題 17"/>
          <p:cNvSpPr>
            <a:spLocks noGrp="1"/>
          </p:cNvSpPr>
          <p:nvPr>
            <p:ph type="title"/>
          </p:nvPr>
        </p:nvSpPr>
        <p:spPr/>
        <p:txBody>
          <a:bodyPr/>
          <a:lstStyle/>
          <a:p>
            <a:r>
              <a:rPr lang="en-US" altLang="zh-TW" dirty="0"/>
              <a:t>Unrecorded Liabilities</a:t>
            </a:r>
            <a:endParaRPr lang="zh-TW" altLang="en-US" dirty="0"/>
          </a:p>
        </p:txBody>
      </p:sp>
      <p:sp>
        <p:nvSpPr>
          <p:cNvPr id="11" name="矩形 10"/>
          <p:cNvSpPr/>
          <p:nvPr/>
        </p:nvSpPr>
        <p:spPr>
          <a:xfrm>
            <a:off x="1392862" y="4444059"/>
            <a:ext cx="2843071" cy="1611690"/>
          </a:xfrm>
          <a:prstGeom prst="rect">
            <a:avLst/>
          </a:prstGeom>
          <a:pattFill prst="wdUpDiag">
            <a:fgClr>
              <a:schemeClr val="accent6">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接點 11"/>
          <p:cNvCxnSpPr>
            <a:stCxn id="11" idx="1"/>
          </p:cNvCxnSpPr>
          <p:nvPr/>
        </p:nvCxnSpPr>
        <p:spPr>
          <a:xfrm flipV="1">
            <a:off x="1392862" y="5236579"/>
            <a:ext cx="6185444" cy="13325"/>
          </a:xfrm>
          <a:prstGeom prst="line">
            <a:avLst/>
          </a:prstGeom>
          <a:ln w="76200">
            <a:solidFill>
              <a:srgbClr val="99CA3C"/>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2566473" y="5021304"/>
            <a:ext cx="0" cy="457200"/>
          </a:xfrm>
          <a:prstGeom prst="line">
            <a:avLst/>
          </a:prstGeom>
          <a:ln w="76200">
            <a:solidFill>
              <a:srgbClr val="99CA3C"/>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4235933" y="4393249"/>
            <a:ext cx="0" cy="1727215"/>
          </a:xfrm>
          <a:prstGeom prst="line">
            <a:avLst/>
          </a:prstGeom>
          <a:ln w="76200">
            <a:solidFill>
              <a:srgbClr val="99CA3C"/>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5901906" y="5021304"/>
            <a:ext cx="0" cy="457200"/>
          </a:xfrm>
          <a:prstGeom prst="line">
            <a:avLst/>
          </a:prstGeom>
          <a:ln w="76200">
            <a:solidFill>
              <a:srgbClr val="99CA3C"/>
            </a:solidFill>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2043498" y="5622966"/>
            <a:ext cx="1300356" cy="369332"/>
          </a:xfrm>
          <a:prstGeom prst="rect">
            <a:avLst/>
          </a:prstGeom>
          <a:noFill/>
        </p:spPr>
        <p:txBody>
          <a:bodyPr wrap="none" rtlCol="0">
            <a:spAutoFit/>
          </a:bodyPr>
          <a:lstStyle/>
          <a:p>
            <a:r>
              <a:rPr lang="en-US" altLang="zh-TW" b="1" dirty="0">
                <a:solidFill>
                  <a:schemeClr val="accent6">
                    <a:lumMod val="75000"/>
                  </a:schemeClr>
                </a:solidFill>
                <a:latin typeface="Arial" panose="020B0604020202020204" pitchFamily="34" charset="0"/>
                <a:cs typeface="Arial" panose="020B0604020202020204" pitchFamily="34" charset="0"/>
              </a:rPr>
              <a:t>December</a:t>
            </a:r>
            <a:endParaRPr lang="zh-TW" altLang="en-US" b="1" dirty="0">
              <a:solidFill>
                <a:schemeClr val="accent6">
                  <a:lumMod val="75000"/>
                </a:schemeClr>
              </a:solidFill>
              <a:latin typeface="Arial" panose="020B0604020202020204" pitchFamily="34" charset="0"/>
              <a:cs typeface="Arial" panose="020B0604020202020204" pitchFamily="34" charset="0"/>
            </a:endParaRPr>
          </a:p>
        </p:txBody>
      </p:sp>
      <p:sp>
        <p:nvSpPr>
          <p:cNvPr id="18" name="文字方塊 17"/>
          <p:cNvSpPr txBox="1"/>
          <p:nvPr/>
        </p:nvSpPr>
        <p:spPr>
          <a:xfrm>
            <a:off x="1415066" y="4441448"/>
            <a:ext cx="697627" cy="369332"/>
          </a:xfrm>
          <a:prstGeom prst="rect">
            <a:avLst/>
          </a:prstGeom>
          <a:noFill/>
        </p:spPr>
        <p:txBody>
          <a:bodyPr wrap="none" rtlCol="0">
            <a:spAutoFit/>
          </a:bodyPr>
          <a:lstStyle/>
          <a:p>
            <a:r>
              <a:rPr lang="en-US" altLang="zh-TW" b="1" dirty="0">
                <a:solidFill>
                  <a:schemeClr val="accent6">
                    <a:lumMod val="75000"/>
                  </a:schemeClr>
                </a:solidFill>
                <a:latin typeface="Arial" panose="020B0604020202020204" pitchFamily="34" charset="0"/>
                <a:cs typeface="Arial" panose="020B0604020202020204" pitchFamily="34" charset="0"/>
              </a:rPr>
              <a:t>2017</a:t>
            </a:r>
            <a:endParaRPr lang="zh-TW" altLang="en-US" b="1" dirty="0">
              <a:solidFill>
                <a:schemeClr val="accent6">
                  <a:lumMod val="75000"/>
                </a:schemeClr>
              </a:solidFill>
              <a:latin typeface="Arial" panose="020B0604020202020204" pitchFamily="34" charset="0"/>
              <a:cs typeface="Arial" panose="020B0604020202020204" pitchFamily="34" charset="0"/>
            </a:endParaRPr>
          </a:p>
        </p:txBody>
      </p:sp>
      <p:cxnSp>
        <p:nvCxnSpPr>
          <p:cNvPr id="19" name="直線單箭頭接點 18"/>
          <p:cNvCxnSpPr/>
          <p:nvPr/>
        </p:nvCxnSpPr>
        <p:spPr>
          <a:xfrm>
            <a:off x="5907964" y="4554206"/>
            <a:ext cx="0" cy="646629"/>
          </a:xfrm>
          <a:prstGeom prst="straightConnector1">
            <a:avLst/>
          </a:prstGeom>
          <a:ln w="76200">
            <a:solidFill>
              <a:schemeClr val="accent6">
                <a:lumMod val="75000"/>
              </a:schemeClr>
            </a:solidFill>
            <a:tailEnd type="triangle"/>
          </a:ln>
        </p:spPr>
        <p:style>
          <a:lnRef idx="1">
            <a:schemeClr val="accent6"/>
          </a:lnRef>
          <a:fillRef idx="0">
            <a:schemeClr val="accent6"/>
          </a:fillRef>
          <a:effectRef idx="0">
            <a:schemeClr val="accent6"/>
          </a:effectRef>
          <a:fontRef idx="minor">
            <a:schemeClr val="tx1"/>
          </a:fontRef>
        </p:style>
      </p:cxnSp>
      <p:sp>
        <p:nvSpPr>
          <p:cNvPr id="20" name="文字方塊 19"/>
          <p:cNvSpPr txBox="1"/>
          <p:nvPr/>
        </p:nvSpPr>
        <p:spPr>
          <a:xfrm>
            <a:off x="5495384" y="5457289"/>
            <a:ext cx="813043"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Jan. 7</a:t>
            </a:r>
            <a:endParaRPr lang="zh-TW" altLang="en-US" dirty="0">
              <a:latin typeface="Arial" panose="020B0604020202020204" pitchFamily="34" charset="0"/>
              <a:cs typeface="Arial" panose="020B0604020202020204" pitchFamily="34" charset="0"/>
            </a:endParaRPr>
          </a:p>
        </p:txBody>
      </p:sp>
      <p:sp>
        <p:nvSpPr>
          <p:cNvPr id="21" name="文字方塊 20"/>
          <p:cNvSpPr txBox="1"/>
          <p:nvPr/>
        </p:nvSpPr>
        <p:spPr>
          <a:xfrm>
            <a:off x="3792765" y="6075115"/>
            <a:ext cx="992579" cy="369332"/>
          </a:xfrm>
          <a:prstGeom prst="rect">
            <a:avLst/>
          </a:prstGeom>
          <a:noFill/>
        </p:spPr>
        <p:txBody>
          <a:bodyPr wrap="none" rtlCol="0">
            <a:spAutoFit/>
          </a:bodyPr>
          <a:lstStyle/>
          <a:p>
            <a:r>
              <a:rPr lang="en-US" altLang="zh-TW" b="1" dirty="0">
                <a:solidFill>
                  <a:schemeClr val="accent6">
                    <a:lumMod val="75000"/>
                  </a:schemeClr>
                </a:solidFill>
                <a:latin typeface="Arial" panose="020B0604020202020204" pitchFamily="34" charset="0"/>
                <a:cs typeface="Arial" panose="020B0604020202020204" pitchFamily="34" charset="0"/>
              </a:rPr>
              <a:t>Dec. 31</a:t>
            </a:r>
            <a:endParaRPr lang="zh-TW" altLang="en-US" b="1" dirty="0">
              <a:solidFill>
                <a:schemeClr val="accent6">
                  <a:lumMod val="75000"/>
                </a:schemeClr>
              </a:solidFill>
              <a:latin typeface="Arial" panose="020B0604020202020204" pitchFamily="34" charset="0"/>
              <a:cs typeface="Arial" panose="020B0604020202020204" pitchFamily="34" charset="0"/>
            </a:endParaRPr>
          </a:p>
        </p:txBody>
      </p:sp>
      <p:sp>
        <p:nvSpPr>
          <p:cNvPr id="22" name="文字方塊 21"/>
          <p:cNvSpPr txBox="1"/>
          <p:nvPr/>
        </p:nvSpPr>
        <p:spPr>
          <a:xfrm>
            <a:off x="3685265" y="5217213"/>
            <a:ext cx="1468356" cy="369332"/>
          </a:xfrm>
          <a:prstGeom prst="rect">
            <a:avLst/>
          </a:prstGeom>
          <a:noFill/>
        </p:spPr>
        <p:txBody>
          <a:bodyPr wrap="square" rtlCol="0">
            <a:spAutoFit/>
          </a:bodyPr>
          <a:lstStyle/>
          <a:p>
            <a:r>
              <a:rPr lang="en-US" altLang="zh-TW" dirty="0">
                <a:latin typeface="Arial" panose="020B0604020202020204" pitchFamily="34" charset="0"/>
                <a:cs typeface="Arial" panose="020B0604020202020204" pitchFamily="34" charset="0"/>
              </a:rPr>
              <a:t>two weeks</a:t>
            </a:r>
            <a:endParaRPr lang="zh-TW" altLang="en-US" dirty="0">
              <a:latin typeface="Arial" panose="020B0604020202020204" pitchFamily="34" charset="0"/>
              <a:cs typeface="Arial" panose="020B0604020202020204" pitchFamily="34" charset="0"/>
            </a:endParaRPr>
          </a:p>
        </p:txBody>
      </p:sp>
      <p:sp>
        <p:nvSpPr>
          <p:cNvPr id="25" name="文字方塊 24"/>
          <p:cNvSpPr txBox="1"/>
          <p:nvPr/>
        </p:nvSpPr>
        <p:spPr>
          <a:xfrm>
            <a:off x="5454185" y="4210852"/>
            <a:ext cx="928459"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payday</a:t>
            </a:r>
            <a:endParaRPr lang="zh-TW" altLang="en-US" dirty="0">
              <a:latin typeface="Arial" panose="020B0604020202020204" pitchFamily="34" charset="0"/>
              <a:cs typeface="Arial" panose="020B0604020202020204" pitchFamily="34" charset="0"/>
            </a:endParaRPr>
          </a:p>
        </p:txBody>
      </p:sp>
      <p:sp>
        <p:nvSpPr>
          <p:cNvPr id="26" name="矩形 25"/>
          <p:cNvSpPr/>
          <p:nvPr/>
        </p:nvSpPr>
        <p:spPr>
          <a:xfrm>
            <a:off x="3095138" y="4816067"/>
            <a:ext cx="697627"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€350</a:t>
            </a:r>
            <a:endParaRPr lang="zh-TW" altLang="en-US" dirty="0">
              <a:latin typeface="Arial" panose="020B0604020202020204" pitchFamily="34" charset="0"/>
              <a:cs typeface="Arial" panose="020B0604020202020204" pitchFamily="34" charset="0"/>
            </a:endParaRPr>
          </a:p>
        </p:txBody>
      </p:sp>
      <p:cxnSp>
        <p:nvCxnSpPr>
          <p:cNvPr id="23" name="直線接點 22"/>
          <p:cNvCxnSpPr/>
          <p:nvPr/>
        </p:nvCxnSpPr>
        <p:spPr>
          <a:xfrm flipV="1">
            <a:off x="2626292" y="5085517"/>
            <a:ext cx="134768" cy="109925"/>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直線接點 28"/>
          <p:cNvCxnSpPr/>
          <p:nvPr/>
        </p:nvCxnSpPr>
        <p:spPr>
          <a:xfrm flipH="1" flipV="1">
            <a:off x="4091048" y="5086571"/>
            <a:ext cx="134768" cy="109925"/>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直線單箭頭接點 30"/>
          <p:cNvCxnSpPr/>
          <p:nvPr/>
        </p:nvCxnSpPr>
        <p:spPr>
          <a:xfrm>
            <a:off x="2566473" y="4589948"/>
            <a:ext cx="0" cy="646629"/>
          </a:xfrm>
          <a:prstGeom prst="straightConnector1">
            <a:avLst/>
          </a:prstGeom>
          <a:ln w="76200">
            <a:solidFill>
              <a:schemeClr val="accent6">
                <a:lumMod val="75000"/>
              </a:schemeClr>
            </a:solidFill>
            <a:tailEnd type="triangle"/>
          </a:ln>
        </p:spPr>
        <p:style>
          <a:lnRef idx="1">
            <a:schemeClr val="accent6"/>
          </a:lnRef>
          <a:fillRef idx="0">
            <a:schemeClr val="accent6"/>
          </a:fillRef>
          <a:effectRef idx="0">
            <a:schemeClr val="accent6"/>
          </a:effectRef>
          <a:fontRef idx="minor">
            <a:schemeClr val="tx1"/>
          </a:fontRef>
        </p:style>
      </p:cxnSp>
      <p:sp>
        <p:nvSpPr>
          <p:cNvPr id="32" name="文字方塊 31"/>
          <p:cNvSpPr txBox="1"/>
          <p:nvPr/>
        </p:nvSpPr>
        <p:spPr>
          <a:xfrm>
            <a:off x="2112694" y="4246594"/>
            <a:ext cx="928459"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payday</a:t>
            </a:r>
            <a:endParaRPr lang="zh-TW" altLang="en-US" dirty="0">
              <a:latin typeface="Arial" panose="020B0604020202020204" pitchFamily="34" charset="0"/>
              <a:cs typeface="Arial" panose="020B0604020202020204" pitchFamily="34" charset="0"/>
            </a:endParaRPr>
          </a:p>
        </p:txBody>
      </p:sp>
      <p:sp>
        <p:nvSpPr>
          <p:cNvPr id="27" name="文字方塊 26"/>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05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6"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內容版面配置區 9"/>
          <p:cNvSpPr>
            <a:spLocks noGrp="1"/>
          </p:cNvSpPr>
          <p:nvPr>
            <p:ph idx="1"/>
          </p:nvPr>
        </p:nvSpPr>
        <p:spPr/>
        <p:txBody>
          <a:bodyPr/>
          <a:lstStyle/>
          <a:p>
            <a:pPr marL="0" indent="0">
              <a:buNone/>
            </a:pPr>
            <a:r>
              <a:rPr lang="en-US" altLang="zh-TW" b="1" dirty="0">
                <a:solidFill>
                  <a:srgbClr val="E09F22"/>
                </a:solidFill>
              </a:rPr>
              <a:t>Illustration</a:t>
            </a:r>
            <a:endParaRPr lang="en-US" altLang="zh-TW" dirty="0">
              <a:solidFill>
                <a:srgbClr val="E09F22"/>
              </a:solidFill>
            </a:endParaRPr>
          </a:p>
          <a:p>
            <a:pPr lvl="1" fontAlgn="auto">
              <a:lnSpc>
                <a:spcPct val="110000"/>
              </a:lnSpc>
              <a:defRPr/>
            </a:pPr>
            <a:r>
              <a:rPr lang="en-US" altLang="zh-TW" dirty="0"/>
              <a:t>You borrowed €2,000 from the bank with the promise that on the first of every month you would make a €178 payment—a portion of that payment being attributed to interest (€20) and a portion to principal. </a:t>
            </a: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27</a:t>
            </a:fld>
            <a:endParaRPr lang="zh-TW" altLang="en-US" dirty="0"/>
          </a:p>
        </p:txBody>
      </p:sp>
      <p:sp>
        <p:nvSpPr>
          <p:cNvPr id="52226" name="標題 17"/>
          <p:cNvSpPr>
            <a:spLocks noGrp="1"/>
          </p:cNvSpPr>
          <p:nvPr>
            <p:ph type="title"/>
          </p:nvPr>
        </p:nvSpPr>
        <p:spPr/>
        <p:txBody>
          <a:bodyPr/>
          <a:lstStyle/>
          <a:p>
            <a:r>
              <a:rPr lang="en-US" altLang="zh-TW" dirty="0"/>
              <a:t>Unrecorded Liabilities</a:t>
            </a:r>
            <a:endParaRPr lang="zh-TW" altLang="en-US" dirty="0"/>
          </a:p>
        </p:txBody>
      </p:sp>
      <p:sp>
        <p:nvSpPr>
          <p:cNvPr id="11" name="矩形 10"/>
          <p:cNvSpPr/>
          <p:nvPr/>
        </p:nvSpPr>
        <p:spPr>
          <a:xfrm>
            <a:off x="2678603" y="4253243"/>
            <a:ext cx="2534657" cy="1272339"/>
          </a:xfrm>
          <a:prstGeom prst="rect">
            <a:avLst/>
          </a:prstGeom>
          <a:pattFill prst="wdUpDiag">
            <a:fgClr>
              <a:schemeClr val="accent6">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接點 11"/>
          <p:cNvCxnSpPr/>
          <p:nvPr/>
        </p:nvCxnSpPr>
        <p:spPr>
          <a:xfrm flipV="1">
            <a:off x="2661683" y="4991888"/>
            <a:ext cx="4007523" cy="3833"/>
          </a:xfrm>
          <a:prstGeom prst="line">
            <a:avLst/>
          </a:prstGeom>
          <a:ln w="76200">
            <a:solidFill>
              <a:srgbClr val="99CA3C"/>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3166685" y="4760095"/>
            <a:ext cx="0" cy="457200"/>
          </a:xfrm>
          <a:prstGeom prst="line">
            <a:avLst/>
          </a:prstGeom>
          <a:ln w="76200">
            <a:solidFill>
              <a:srgbClr val="99CA3C"/>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flipH="1">
            <a:off x="5237008" y="4212767"/>
            <a:ext cx="3206" cy="1331878"/>
          </a:xfrm>
          <a:prstGeom prst="line">
            <a:avLst/>
          </a:prstGeom>
          <a:ln w="76200">
            <a:solidFill>
              <a:srgbClr val="99CA3C"/>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5709549" y="4746711"/>
            <a:ext cx="0" cy="457200"/>
          </a:xfrm>
          <a:prstGeom prst="line">
            <a:avLst/>
          </a:prstGeom>
          <a:ln w="76200">
            <a:solidFill>
              <a:srgbClr val="99CA3C"/>
            </a:solidFill>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2689722" y="5175313"/>
            <a:ext cx="1300356" cy="369332"/>
          </a:xfrm>
          <a:prstGeom prst="rect">
            <a:avLst/>
          </a:prstGeom>
          <a:noFill/>
        </p:spPr>
        <p:txBody>
          <a:bodyPr wrap="none" rtlCol="0">
            <a:spAutoFit/>
          </a:bodyPr>
          <a:lstStyle/>
          <a:p>
            <a:r>
              <a:rPr lang="en-US" altLang="zh-TW" b="1" dirty="0">
                <a:solidFill>
                  <a:schemeClr val="accent6">
                    <a:lumMod val="75000"/>
                  </a:schemeClr>
                </a:solidFill>
                <a:latin typeface="Arial" panose="020B0604020202020204" pitchFamily="34" charset="0"/>
                <a:cs typeface="Arial" panose="020B0604020202020204" pitchFamily="34" charset="0"/>
              </a:rPr>
              <a:t>December</a:t>
            </a:r>
            <a:endParaRPr lang="zh-TW" altLang="en-US" b="1" dirty="0">
              <a:solidFill>
                <a:schemeClr val="accent6">
                  <a:lumMod val="75000"/>
                </a:schemeClr>
              </a:solidFill>
              <a:latin typeface="Arial" panose="020B0604020202020204" pitchFamily="34" charset="0"/>
              <a:cs typeface="Arial" panose="020B0604020202020204" pitchFamily="34" charset="0"/>
            </a:endParaRPr>
          </a:p>
        </p:txBody>
      </p:sp>
      <p:sp>
        <p:nvSpPr>
          <p:cNvPr id="18" name="文字方塊 17"/>
          <p:cNvSpPr txBox="1"/>
          <p:nvPr/>
        </p:nvSpPr>
        <p:spPr>
          <a:xfrm>
            <a:off x="2684251" y="4242322"/>
            <a:ext cx="697627" cy="369332"/>
          </a:xfrm>
          <a:prstGeom prst="rect">
            <a:avLst/>
          </a:prstGeom>
          <a:noFill/>
        </p:spPr>
        <p:txBody>
          <a:bodyPr wrap="none" rtlCol="0">
            <a:spAutoFit/>
          </a:bodyPr>
          <a:lstStyle/>
          <a:p>
            <a:r>
              <a:rPr lang="en-US" altLang="zh-TW" b="1" dirty="0">
                <a:solidFill>
                  <a:schemeClr val="accent6">
                    <a:lumMod val="75000"/>
                  </a:schemeClr>
                </a:solidFill>
                <a:latin typeface="Arial" panose="020B0604020202020204" pitchFamily="34" charset="0"/>
                <a:cs typeface="Arial" panose="020B0604020202020204" pitchFamily="34" charset="0"/>
              </a:rPr>
              <a:t>2017</a:t>
            </a:r>
            <a:endParaRPr lang="zh-TW" altLang="en-US" b="1" dirty="0">
              <a:solidFill>
                <a:schemeClr val="accent6">
                  <a:lumMod val="75000"/>
                </a:schemeClr>
              </a:solidFill>
              <a:latin typeface="Arial" panose="020B0604020202020204" pitchFamily="34" charset="0"/>
              <a:cs typeface="Arial" panose="020B0604020202020204" pitchFamily="34" charset="0"/>
            </a:endParaRPr>
          </a:p>
        </p:txBody>
      </p:sp>
      <p:cxnSp>
        <p:nvCxnSpPr>
          <p:cNvPr id="19" name="直線單箭頭接點 18"/>
          <p:cNvCxnSpPr/>
          <p:nvPr/>
        </p:nvCxnSpPr>
        <p:spPr>
          <a:xfrm>
            <a:off x="5709549" y="4468904"/>
            <a:ext cx="5676" cy="504985"/>
          </a:xfrm>
          <a:prstGeom prst="straightConnector1">
            <a:avLst/>
          </a:prstGeom>
          <a:ln w="76200">
            <a:solidFill>
              <a:schemeClr val="accent6">
                <a:lumMod val="75000"/>
              </a:schemeClr>
            </a:solidFill>
            <a:tailEnd type="triangle"/>
          </a:ln>
        </p:spPr>
        <p:style>
          <a:lnRef idx="1">
            <a:schemeClr val="accent6"/>
          </a:lnRef>
          <a:fillRef idx="0">
            <a:schemeClr val="accent6"/>
          </a:fillRef>
          <a:effectRef idx="0">
            <a:schemeClr val="accent6"/>
          </a:effectRef>
          <a:fontRef idx="minor">
            <a:schemeClr val="tx1"/>
          </a:fontRef>
        </p:style>
      </p:cxnSp>
      <p:sp>
        <p:nvSpPr>
          <p:cNvPr id="20" name="文字方塊 19"/>
          <p:cNvSpPr txBox="1"/>
          <p:nvPr/>
        </p:nvSpPr>
        <p:spPr>
          <a:xfrm>
            <a:off x="5362614" y="5186959"/>
            <a:ext cx="813043"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Jan. 1</a:t>
            </a:r>
            <a:endParaRPr lang="zh-TW" altLang="en-US" dirty="0">
              <a:latin typeface="Arial" panose="020B0604020202020204" pitchFamily="34" charset="0"/>
              <a:cs typeface="Arial" panose="020B0604020202020204" pitchFamily="34" charset="0"/>
            </a:endParaRPr>
          </a:p>
        </p:txBody>
      </p:sp>
      <p:sp>
        <p:nvSpPr>
          <p:cNvPr id="21" name="文字方塊 20"/>
          <p:cNvSpPr txBox="1"/>
          <p:nvPr/>
        </p:nvSpPr>
        <p:spPr>
          <a:xfrm>
            <a:off x="4776556" y="5525582"/>
            <a:ext cx="992579" cy="369332"/>
          </a:xfrm>
          <a:prstGeom prst="rect">
            <a:avLst/>
          </a:prstGeom>
          <a:noFill/>
        </p:spPr>
        <p:txBody>
          <a:bodyPr wrap="none" rtlCol="0">
            <a:spAutoFit/>
          </a:bodyPr>
          <a:lstStyle/>
          <a:p>
            <a:r>
              <a:rPr lang="en-US" altLang="zh-TW" b="1" dirty="0">
                <a:solidFill>
                  <a:schemeClr val="accent6">
                    <a:lumMod val="75000"/>
                  </a:schemeClr>
                </a:solidFill>
              </a:rPr>
              <a:t>Dec. 31</a:t>
            </a:r>
            <a:endParaRPr lang="zh-TW" altLang="en-US" b="1" dirty="0">
              <a:solidFill>
                <a:schemeClr val="accent6">
                  <a:lumMod val="75000"/>
                </a:schemeClr>
              </a:solidFill>
            </a:endParaRPr>
          </a:p>
        </p:txBody>
      </p:sp>
      <p:sp>
        <p:nvSpPr>
          <p:cNvPr id="25" name="文字方塊 24"/>
          <p:cNvSpPr txBox="1"/>
          <p:nvPr/>
        </p:nvSpPr>
        <p:spPr>
          <a:xfrm>
            <a:off x="5359758" y="4104850"/>
            <a:ext cx="928459"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payday</a:t>
            </a:r>
            <a:endParaRPr lang="zh-TW" altLang="en-US" dirty="0">
              <a:latin typeface="Arial" panose="020B0604020202020204" pitchFamily="34" charset="0"/>
              <a:cs typeface="Arial" panose="020B0604020202020204" pitchFamily="34" charset="0"/>
            </a:endParaRPr>
          </a:p>
        </p:txBody>
      </p:sp>
      <p:sp>
        <p:nvSpPr>
          <p:cNvPr id="26" name="矩形 25"/>
          <p:cNvSpPr/>
          <p:nvPr/>
        </p:nvSpPr>
        <p:spPr>
          <a:xfrm>
            <a:off x="3855054" y="4561277"/>
            <a:ext cx="569387" cy="369332"/>
          </a:xfrm>
          <a:prstGeom prst="rect">
            <a:avLst/>
          </a:prstGeom>
        </p:spPr>
        <p:txBody>
          <a:bodyPr wrap="none">
            <a:spAutoFit/>
          </a:bodyPr>
          <a:lstStyle/>
          <a:p>
            <a:r>
              <a:rPr lang="en-US" altLang="zh-TW" dirty="0">
                <a:latin typeface="Arial" panose="020B0604020202020204" pitchFamily="34" charset="0"/>
                <a:cs typeface="Arial" panose="020B0604020202020204" pitchFamily="34" charset="0"/>
              </a:rPr>
              <a:t>€20</a:t>
            </a:r>
            <a:endParaRPr lang="zh-TW" altLang="en-US" dirty="0">
              <a:latin typeface="Arial" panose="020B0604020202020204" pitchFamily="34" charset="0"/>
              <a:cs typeface="Arial" panose="020B0604020202020204" pitchFamily="34" charset="0"/>
            </a:endParaRPr>
          </a:p>
        </p:txBody>
      </p:sp>
      <p:cxnSp>
        <p:nvCxnSpPr>
          <p:cNvPr id="23" name="直線接點 22"/>
          <p:cNvCxnSpPr/>
          <p:nvPr/>
        </p:nvCxnSpPr>
        <p:spPr>
          <a:xfrm flipV="1">
            <a:off x="3189442" y="4851628"/>
            <a:ext cx="134768" cy="109925"/>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直線接點 28"/>
          <p:cNvCxnSpPr/>
          <p:nvPr/>
        </p:nvCxnSpPr>
        <p:spPr>
          <a:xfrm flipH="1" flipV="1">
            <a:off x="5083525" y="4832391"/>
            <a:ext cx="134768" cy="109925"/>
          </a:xfrm>
          <a:prstGeom prst="line">
            <a:avLst/>
          </a:prstGeom>
          <a:ln w="38100"/>
        </p:spPr>
        <p:style>
          <a:lnRef idx="1">
            <a:schemeClr val="dk1"/>
          </a:lnRef>
          <a:fillRef idx="0">
            <a:schemeClr val="dk1"/>
          </a:fillRef>
          <a:effectRef idx="0">
            <a:schemeClr val="dk1"/>
          </a:effectRef>
          <a:fontRef idx="minor">
            <a:schemeClr val="tx1"/>
          </a:fontRef>
        </p:style>
      </p:cxnSp>
      <p:sp>
        <p:nvSpPr>
          <p:cNvPr id="24" name="文字方塊 23"/>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832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內容版面配置區 28"/>
          <p:cNvSpPr>
            <a:spLocks noGrp="1"/>
          </p:cNvSpPr>
          <p:nvPr>
            <p:ph idx="1"/>
          </p:nvPr>
        </p:nvSpPr>
        <p:spPr/>
        <p:txBody>
          <a:bodyPr/>
          <a:lstStyle/>
          <a:p>
            <a:pPr marL="0" indent="0">
              <a:buNone/>
            </a:pPr>
            <a:r>
              <a:rPr lang="en-US" altLang="zh-TW" b="1" dirty="0">
                <a:solidFill>
                  <a:srgbClr val="E09F22"/>
                </a:solidFill>
              </a:rPr>
              <a:t>Illustration</a:t>
            </a:r>
          </a:p>
          <a:p>
            <a:pPr lvl="1"/>
            <a:r>
              <a:rPr lang="en-US" altLang="zh-TW" dirty="0"/>
              <a:t>The adjusting entry is:</a:t>
            </a:r>
            <a:endParaRPr lang="zh-TW" altLang="en-US" dirty="0"/>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28</a:t>
            </a:fld>
            <a:endParaRPr lang="zh-TW" altLang="en-US" dirty="0"/>
          </a:p>
        </p:txBody>
      </p:sp>
      <p:sp>
        <p:nvSpPr>
          <p:cNvPr id="2" name="標題 1"/>
          <p:cNvSpPr>
            <a:spLocks noGrp="1"/>
          </p:cNvSpPr>
          <p:nvPr>
            <p:ph type="title"/>
          </p:nvPr>
        </p:nvSpPr>
        <p:spPr/>
        <p:txBody>
          <a:bodyPr/>
          <a:lstStyle/>
          <a:p>
            <a:r>
              <a:rPr lang="en-US" altLang="zh-TW"/>
              <a:t>Unrecorded Liabilities</a:t>
            </a:r>
            <a:endParaRPr lang="zh-TW"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241714673"/>
              </p:ext>
            </p:extLst>
          </p:nvPr>
        </p:nvGraphicFramePr>
        <p:xfrm>
          <a:off x="907955" y="3080724"/>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2" name="矩形 11"/>
          <p:cNvSpPr/>
          <p:nvPr/>
        </p:nvSpPr>
        <p:spPr>
          <a:xfrm>
            <a:off x="907955" y="3080983"/>
            <a:ext cx="97975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Dec. 31</a:t>
            </a:r>
            <a:endParaRPr lang="zh-TW" altLang="en-US" dirty="0">
              <a:solidFill>
                <a:srgbClr val="000000"/>
              </a:solidFill>
              <a:latin typeface="Arial" panose="020B0604020202020204" pitchFamily="34" charset="0"/>
              <a:cs typeface="Arial" panose="020B0604020202020204" pitchFamily="34" charset="0"/>
            </a:endParaRPr>
          </a:p>
        </p:txBody>
      </p:sp>
      <p:sp>
        <p:nvSpPr>
          <p:cNvPr id="13" name="矩形 12"/>
          <p:cNvSpPr/>
          <p:nvPr/>
        </p:nvSpPr>
        <p:spPr>
          <a:xfrm>
            <a:off x="2033142" y="3080983"/>
            <a:ext cx="1856021" cy="369332"/>
          </a:xfrm>
          <a:prstGeom prst="rect">
            <a:avLst/>
          </a:prstGeom>
        </p:spPr>
        <p:txBody>
          <a:bodyPr wrap="none">
            <a:spAutoFit/>
          </a:bodyPr>
          <a:lstStyle/>
          <a:p>
            <a:pPr>
              <a:defRPr/>
            </a:pPr>
            <a:r>
              <a:rPr lang="en-US" altLang="zh-TW" dirty="0">
                <a:solidFill>
                  <a:srgbClr val="000000"/>
                </a:solidFill>
                <a:latin typeface="Arial" panose="020B0604020202020204" pitchFamily="34" charset="0"/>
                <a:cs typeface="Arial" panose="020B0604020202020204" pitchFamily="34" charset="0"/>
              </a:rPr>
              <a:t>Wages Expense</a:t>
            </a:r>
            <a:endParaRPr lang="zh-TW" altLang="en-US" dirty="0">
              <a:solidFill>
                <a:srgbClr val="000000"/>
              </a:solidFill>
              <a:latin typeface="Arial" panose="020B0604020202020204" pitchFamily="34" charset="0"/>
              <a:cs typeface="Arial" panose="020B0604020202020204" pitchFamily="34" charset="0"/>
            </a:endParaRPr>
          </a:p>
        </p:txBody>
      </p:sp>
      <p:sp>
        <p:nvSpPr>
          <p:cNvPr id="14" name="矩形 13"/>
          <p:cNvSpPr/>
          <p:nvPr/>
        </p:nvSpPr>
        <p:spPr>
          <a:xfrm>
            <a:off x="2236013" y="3452029"/>
            <a:ext cx="1791901"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Wages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15" name="矩形 14"/>
          <p:cNvSpPr/>
          <p:nvPr/>
        </p:nvSpPr>
        <p:spPr>
          <a:xfrm>
            <a:off x="6060999" y="3081683"/>
            <a:ext cx="5693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350</a:t>
            </a:r>
            <a:endParaRPr kumimoji="0" lang="zh-TW" altLang="en-US" dirty="0">
              <a:solidFill>
                <a:srgbClr val="000000"/>
              </a:solidFill>
              <a:latin typeface="Arial" charset="0"/>
              <a:ea typeface="新細明體" charset="-120"/>
            </a:endParaRPr>
          </a:p>
        </p:txBody>
      </p:sp>
      <p:sp>
        <p:nvSpPr>
          <p:cNvPr id="16" name="矩形 15"/>
          <p:cNvSpPr/>
          <p:nvPr/>
        </p:nvSpPr>
        <p:spPr>
          <a:xfrm>
            <a:off x="7101028" y="3450315"/>
            <a:ext cx="5693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350</a:t>
            </a:r>
            <a:endParaRPr kumimoji="0" lang="zh-TW" altLang="en-US" dirty="0">
              <a:solidFill>
                <a:srgbClr val="000000"/>
              </a:solidFill>
              <a:latin typeface="Arial" charset="0"/>
              <a:ea typeface="新細明體" charset="-120"/>
            </a:endParaRPr>
          </a:p>
        </p:txBody>
      </p:sp>
      <p:sp>
        <p:nvSpPr>
          <p:cNvPr id="17" name="矩形 16"/>
          <p:cNvSpPr/>
          <p:nvPr/>
        </p:nvSpPr>
        <p:spPr>
          <a:xfrm>
            <a:off x="2448272" y="3853183"/>
            <a:ext cx="4953000" cy="307777"/>
          </a:xfrm>
          <a:prstGeom prst="rect">
            <a:avLst/>
          </a:prstGeom>
        </p:spPr>
        <p:txBody>
          <a:bodyPr wrap="square">
            <a:spAutoFit/>
          </a:bodyPr>
          <a:lstStyle/>
          <a:p>
            <a:pPr lvl="0">
              <a:defRPr/>
            </a:pPr>
            <a:r>
              <a:rPr kumimoji="0" lang="en-US" altLang="zh-TW" sz="1400" dirty="0">
                <a:solidFill>
                  <a:srgbClr val="000000"/>
                </a:solidFill>
                <a:latin typeface="Arial" panose="020B0604020202020204" pitchFamily="34" charset="0"/>
                <a:cs typeface="Arial" panose="020B0604020202020204" pitchFamily="34" charset="0"/>
              </a:rPr>
              <a:t> </a:t>
            </a:r>
            <a:r>
              <a:rPr kumimoji="0" lang="en-US" altLang="zh-TW" sz="1400" i="1" dirty="0">
                <a:solidFill>
                  <a:srgbClr val="000000"/>
                </a:solidFill>
                <a:latin typeface="Arial" panose="020B0604020202020204" pitchFamily="34" charset="0"/>
                <a:cs typeface="Arial" panose="020B0604020202020204" pitchFamily="34" charset="0"/>
              </a:rPr>
              <a:t>To record obligation for wages</a:t>
            </a:r>
            <a:r>
              <a:rPr kumimoji="0" lang="en-US" altLang="zh-TW" sz="1400" dirty="0">
                <a:solidFill>
                  <a:srgbClr val="000000"/>
                </a:solidFill>
                <a:latin typeface="Arial" panose="020B0604020202020204" pitchFamily="34" charset="0"/>
                <a:cs typeface="Arial" panose="020B0604020202020204" pitchFamily="34" charset="0"/>
              </a:rPr>
              <a:t>.</a:t>
            </a:r>
            <a:endParaRPr kumimoji="0" lang="zh-TW" altLang="en-US" sz="1400" i="1" dirty="0">
              <a:solidFill>
                <a:srgbClr val="000000"/>
              </a:solidFill>
              <a:latin typeface="Arial" panose="020B0604020202020204" pitchFamily="34" charset="0"/>
              <a:cs typeface="Arial" panose="020B0604020202020204" pitchFamily="34" charset="0"/>
            </a:endParaRPr>
          </a:p>
        </p:txBody>
      </p:sp>
      <p:graphicFrame>
        <p:nvGraphicFramePr>
          <p:cNvPr id="18" name="表格 17"/>
          <p:cNvGraphicFramePr>
            <a:graphicFrameLocks noGrp="1"/>
          </p:cNvGraphicFramePr>
          <p:nvPr>
            <p:extLst>
              <p:ext uri="{D42A27DB-BD31-4B8C-83A1-F6EECF244321}">
                <p14:modId xmlns:p14="http://schemas.microsoft.com/office/powerpoint/2010/main" val="1626614347"/>
              </p:ext>
            </p:extLst>
          </p:nvPr>
        </p:nvGraphicFramePr>
        <p:xfrm>
          <a:off x="902298" y="4452324"/>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9" name="矩形 18"/>
          <p:cNvSpPr/>
          <p:nvPr/>
        </p:nvSpPr>
        <p:spPr>
          <a:xfrm>
            <a:off x="902298" y="4452583"/>
            <a:ext cx="97975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Dec. 31</a:t>
            </a:r>
            <a:endParaRPr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2027485" y="4452583"/>
            <a:ext cx="1915909" cy="369332"/>
          </a:xfrm>
          <a:prstGeom prst="rect">
            <a:avLst/>
          </a:prstGeom>
        </p:spPr>
        <p:txBody>
          <a:bodyPr wrap="none">
            <a:spAutoFit/>
          </a:bodyPr>
          <a:lstStyle/>
          <a:p>
            <a:pPr>
              <a:defRPr/>
            </a:pPr>
            <a:r>
              <a:rPr lang="en-US" altLang="zh-TW" dirty="0">
                <a:solidFill>
                  <a:srgbClr val="000000"/>
                </a:solidFill>
                <a:latin typeface="Arial" panose="020B0604020202020204" pitchFamily="34" charset="0"/>
                <a:cs typeface="Arial" panose="020B0604020202020204" pitchFamily="34" charset="0"/>
              </a:rPr>
              <a:t>Interest Expense</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矩形 20"/>
          <p:cNvSpPr/>
          <p:nvPr/>
        </p:nvSpPr>
        <p:spPr>
          <a:xfrm>
            <a:off x="2230356" y="4823629"/>
            <a:ext cx="2954655" cy="369332"/>
          </a:xfrm>
          <a:prstGeom prst="rect">
            <a:avLst/>
          </a:prstGeom>
        </p:spPr>
        <p:txBody>
          <a:bodyPr wrap="none">
            <a:spAutoFit/>
          </a:bodyPr>
          <a:lstStyle/>
          <a:p>
            <a:pPr>
              <a:spcBef>
                <a:spcPct val="50000"/>
              </a:spcBef>
              <a:buFontTx/>
              <a:buNone/>
            </a:pPr>
            <a:r>
              <a:rPr lang="en-US" altLang="zh-TW" dirty="0">
                <a:solidFill>
                  <a:srgbClr val="000000"/>
                </a:solidFill>
                <a:latin typeface="Arial" panose="020B0604020202020204" pitchFamily="34" charset="0"/>
                <a:cs typeface="Arial" panose="020B0604020202020204" pitchFamily="34" charset="0"/>
              </a:rPr>
              <a:t>Interest Payable	    	</a:t>
            </a:r>
          </a:p>
        </p:txBody>
      </p:sp>
      <p:sp>
        <p:nvSpPr>
          <p:cNvPr id="22" name="矩形 21"/>
          <p:cNvSpPr/>
          <p:nvPr/>
        </p:nvSpPr>
        <p:spPr>
          <a:xfrm>
            <a:off x="6183582" y="4453283"/>
            <a:ext cx="44114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20</a:t>
            </a:r>
            <a:endParaRPr kumimoji="0" lang="zh-TW" altLang="en-US" dirty="0">
              <a:solidFill>
                <a:srgbClr val="000000"/>
              </a:solidFill>
              <a:latin typeface="Arial" charset="0"/>
              <a:ea typeface="新細明體" charset="-120"/>
            </a:endParaRPr>
          </a:p>
        </p:txBody>
      </p:sp>
      <p:sp>
        <p:nvSpPr>
          <p:cNvPr id="23" name="矩形 22"/>
          <p:cNvSpPr/>
          <p:nvPr/>
        </p:nvSpPr>
        <p:spPr>
          <a:xfrm>
            <a:off x="7223612" y="4821915"/>
            <a:ext cx="441146"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20</a:t>
            </a:r>
            <a:endParaRPr kumimoji="0" lang="zh-TW" altLang="en-US" dirty="0">
              <a:solidFill>
                <a:srgbClr val="000000"/>
              </a:solidFill>
              <a:latin typeface="Arial" charset="0"/>
              <a:ea typeface="新細明體" charset="-120"/>
            </a:endParaRPr>
          </a:p>
        </p:txBody>
      </p:sp>
      <p:sp>
        <p:nvSpPr>
          <p:cNvPr id="24" name="矩形 23"/>
          <p:cNvSpPr/>
          <p:nvPr/>
        </p:nvSpPr>
        <p:spPr>
          <a:xfrm>
            <a:off x="2442615" y="5224783"/>
            <a:ext cx="4953000" cy="307777"/>
          </a:xfrm>
          <a:prstGeom prst="rect">
            <a:avLst/>
          </a:prstGeom>
        </p:spPr>
        <p:txBody>
          <a:bodyPr wrap="square">
            <a:spAutoFit/>
          </a:bodyPr>
          <a:lstStyle/>
          <a:p>
            <a:pPr lvl="0">
              <a:defRPr/>
            </a:pPr>
            <a:r>
              <a:rPr kumimoji="0" lang="en-US" altLang="zh-TW" sz="1400" dirty="0">
                <a:solidFill>
                  <a:srgbClr val="000000"/>
                </a:solidFill>
                <a:latin typeface="Arial" panose="020B0604020202020204" pitchFamily="34" charset="0"/>
                <a:cs typeface="Arial" panose="020B0604020202020204" pitchFamily="34" charset="0"/>
              </a:rPr>
              <a:t> </a:t>
            </a:r>
            <a:r>
              <a:rPr kumimoji="0" lang="en-US" altLang="zh-TW" sz="1400" i="1" dirty="0">
                <a:solidFill>
                  <a:srgbClr val="000000"/>
                </a:solidFill>
                <a:latin typeface="Arial" panose="020B0604020202020204" pitchFamily="34" charset="0"/>
                <a:cs typeface="Arial" panose="020B0604020202020204" pitchFamily="34" charset="0"/>
              </a:rPr>
              <a:t>To record interest incurred</a:t>
            </a:r>
            <a:r>
              <a:rPr kumimoji="0" lang="en-US" altLang="zh-TW" sz="1400" dirty="0">
                <a:solidFill>
                  <a:srgbClr val="000000"/>
                </a:solidFill>
                <a:latin typeface="Arial" panose="020B0604020202020204" pitchFamily="34" charset="0"/>
                <a:cs typeface="Arial" panose="020B0604020202020204" pitchFamily="34" charset="0"/>
              </a:rPr>
              <a:t>.</a:t>
            </a:r>
            <a:endParaRPr kumimoji="0" lang="zh-TW" altLang="en-US" sz="1400" i="1" dirty="0">
              <a:solidFill>
                <a:srgbClr val="000000"/>
              </a:solidFill>
              <a:latin typeface="Arial" panose="020B0604020202020204" pitchFamily="34" charset="0"/>
              <a:cs typeface="Arial" panose="020B0604020202020204" pitchFamily="34" charset="0"/>
            </a:endParaRPr>
          </a:p>
        </p:txBody>
      </p:sp>
      <p:sp>
        <p:nvSpPr>
          <p:cNvPr id="25" name="直線圖說文字 1 24"/>
          <p:cNvSpPr/>
          <p:nvPr/>
        </p:nvSpPr>
        <p:spPr>
          <a:xfrm>
            <a:off x="6182479" y="3888373"/>
            <a:ext cx="1928587" cy="385275"/>
          </a:xfrm>
          <a:prstGeom prst="borderCallout1">
            <a:avLst>
              <a:gd name="adj1" fmla="val 18750"/>
              <a:gd name="adj2" fmla="val -8333"/>
              <a:gd name="adj3" fmla="val -53719"/>
              <a:gd name="adj4" fmla="val -113399"/>
            </a:avLst>
          </a:prstGeom>
          <a:solidFill>
            <a:srgbClr val="FFE382"/>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Arial" panose="020B0604020202020204" pitchFamily="34" charset="0"/>
                <a:cs typeface="Arial" panose="020B0604020202020204" pitchFamily="34" charset="0"/>
              </a:rPr>
              <a:t>Fix the balance sheet.</a:t>
            </a:r>
            <a:endParaRPr lang="zh-TW" altLang="en-US" sz="1400" dirty="0">
              <a:solidFill>
                <a:schemeClr val="tx1"/>
              </a:solidFill>
              <a:latin typeface="Arial" panose="020B0604020202020204" pitchFamily="34" charset="0"/>
              <a:cs typeface="Arial" panose="020B0604020202020204" pitchFamily="34" charset="0"/>
            </a:endParaRPr>
          </a:p>
        </p:txBody>
      </p:sp>
      <p:sp>
        <p:nvSpPr>
          <p:cNvPr id="26" name="直線圖說文字 1 25"/>
          <p:cNvSpPr/>
          <p:nvPr/>
        </p:nvSpPr>
        <p:spPr>
          <a:xfrm>
            <a:off x="4824054" y="2558928"/>
            <a:ext cx="3691296" cy="385275"/>
          </a:xfrm>
          <a:prstGeom prst="borderCallout1">
            <a:avLst>
              <a:gd name="adj1" fmla="val 18750"/>
              <a:gd name="adj2" fmla="val -8333"/>
              <a:gd name="adj3" fmla="val 148827"/>
              <a:gd name="adj4" fmla="val -33583"/>
            </a:avLst>
          </a:prstGeom>
          <a:solidFill>
            <a:srgbClr val="FFE382"/>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Arial" panose="020B0604020202020204" pitchFamily="34" charset="0"/>
                <a:cs typeface="Arial" panose="020B0604020202020204" pitchFamily="34" charset="0"/>
              </a:rPr>
              <a:t>Fix the statement of comprehensive income.</a:t>
            </a:r>
            <a:endParaRPr lang="zh-TW" altLang="en-US" sz="1400" dirty="0">
              <a:solidFill>
                <a:schemeClr val="tx1"/>
              </a:solidFill>
              <a:latin typeface="Arial" panose="020B0604020202020204" pitchFamily="34" charset="0"/>
              <a:cs typeface="Arial" panose="020B0604020202020204" pitchFamily="34" charset="0"/>
            </a:endParaRPr>
          </a:p>
        </p:txBody>
      </p:sp>
      <p:sp>
        <p:nvSpPr>
          <p:cNvPr id="27" name="文字方塊 26"/>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824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9" grpId="0"/>
      <p:bldP spid="20" grpId="0"/>
      <p:bldP spid="21" grpId="0"/>
      <p:bldP spid="22" grpId="0"/>
      <p:bldP spid="23" grpId="0"/>
      <p:bldP spid="24" grpId="0"/>
      <p:bldP spid="25" grpId="0"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內容版面配置區 5"/>
          <p:cNvSpPr>
            <a:spLocks noGrp="1"/>
          </p:cNvSpPr>
          <p:nvPr>
            <p:ph idx="1"/>
          </p:nvPr>
        </p:nvSpPr>
        <p:spPr/>
        <p:txBody>
          <a:bodyPr/>
          <a:lstStyle/>
          <a:p>
            <a:r>
              <a:rPr lang="en-US" altLang="zh-TW" dirty="0"/>
              <a:t>Payments made in advance for items normally charged to expense.</a:t>
            </a:r>
          </a:p>
          <a:p>
            <a:r>
              <a:rPr lang="en-US" altLang="zh-TW" b="1" dirty="0">
                <a:solidFill>
                  <a:srgbClr val="E09F22"/>
                </a:solidFill>
              </a:rPr>
              <a:t>The advance payment:</a:t>
            </a:r>
            <a:r>
              <a:rPr lang="en-US" altLang="zh-TW" dirty="0">
                <a:solidFill>
                  <a:srgbClr val="E09F22"/>
                </a:solidFill>
              </a:rPr>
              <a:t> </a:t>
            </a:r>
            <a:r>
              <a:rPr lang="en-US" altLang="zh-TW" dirty="0"/>
              <a:t>A debit to an asset (Prepaid Expenses) and a credit to Cash.</a:t>
            </a:r>
          </a:p>
          <a:p>
            <a:r>
              <a:rPr lang="en-US" altLang="zh-TW" dirty="0"/>
              <a:t>An expense is the using up of an asset. The adjusting entry reduces the asset to an amount that reflects its remaining future benefit and at the same time recognizes the actual expense incurred for the period.</a:t>
            </a:r>
          </a:p>
          <a:p>
            <a:pPr marL="342900" lvl="1" indent="0">
              <a:buNone/>
            </a:pPr>
            <a:r>
              <a:rPr lang="en-US" altLang="zh-TW" b="1" dirty="0">
                <a:solidFill>
                  <a:schemeClr val="accent2">
                    <a:lumMod val="75000"/>
                  </a:schemeClr>
                </a:solidFill>
              </a:rPr>
              <a:t>    A debit to Expense, and a credit to Prepaid Expense </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29</a:t>
            </a:fld>
            <a:endParaRPr lang="zh-TW" altLang="en-US" dirty="0"/>
          </a:p>
        </p:txBody>
      </p:sp>
      <p:sp>
        <p:nvSpPr>
          <p:cNvPr id="55298" name="標題 4"/>
          <p:cNvSpPr>
            <a:spLocks noGrp="1"/>
          </p:cNvSpPr>
          <p:nvPr>
            <p:ph type="title"/>
          </p:nvPr>
        </p:nvSpPr>
        <p:spPr/>
        <p:txBody>
          <a:bodyPr/>
          <a:lstStyle/>
          <a:p>
            <a:r>
              <a:rPr lang="en-US" altLang="zh-TW" dirty="0"/>
              <a:t>Prepaid Expenses</a:t>
            </a:r>
            <a:endParaRPr lang="zh-TW" altLang="en-US" dirty="0"/>
          </a:p>
        </p:txBody>
      </p:sp>
      <p:sp>
        <p:nvSpPr>
          <p:cNvPr id="9" name="向右箭號 8"/>
          <p:cNvSpPr/>
          <p:nvPr/>
        </p:nvSpPr>
        <p:spPr>
          <a:xfrm>
            <a:off x="355601" y="5178565"/>
            <a:ext cx="609600" cy="304800"/>
          </a:xfrm>
          <a:prstGeom prst="rightArrow">
            <a:avLst/>
          </a:prstGeom>
          <a:solidFill>
            <a:srgbClr val="19708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 name="文字方塊 7"/>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229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00"/>
                                        <p:tgtEl>
                                          <p:spTgt spid="9"/>
                                        </p:tgtEl>
                                      </p:cBhvr>
                                    </p:animEffect>
                                  </p:childTnLst>
                                </p:cTn>
                              </p:par>
                              <p:par>
                                <p:cTn id="8" presetID="22" presetClass="entr" presetSubtype="8" fill="hold" nodeType="withEffect">
                                  <p:stCondLst>
                                    <p:cond delay="300"/>
                                  </p:stCondLst>
                                  <p:childTnLst>
                                    <p:set>
                                      <p:cBhvr>
                                        <p:cTn id="9" dur="1" fill="hold">
                                          <p:stCondLst>
                                            <p:cond delay="0"/>
                                          </p:stCondLst>
                                        </p:cTn>
                                        <p:tgtEl>
                                          <p:spTgt spid="55299">
                                            <p:txEl>
                                              <p:pRg st="3" end="3"/>
                                            </p:txEl>
                                          </p:spTgt>
                                        </p:tgtEl>
                                        <p:attrNameLst>
                                          <p:attrName>style.visibility</p:attrName>
                                        </p:attrNameLst>
                                      </p:cBhvr>
                                      <p:to>
                                        <p:strVal val="visible"/>
                                      </p:to>
                                    </p:set>
                                    <p:animEffect transition="in" filter="wipe(left)">
                                      <p:cBhvr>
                                        <p:cTn id="10" dur="500"/>
                                        <p:tgtEl>
                                          <p:spTgt spid="55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DA11386E-2E42-49D8-8C02-8CA978E96E05}" type="slidenum">
              <a:rPr lang="zh-TW" altLang="en-US" smtClean="0"/>
              <a:t>3</a:t>
            </a:fld>
            <a:endParaRPr lang="zh-TW" altLang="en-US" dirty="0"/>
          </a:p>
        </p:txBody>
      </p:sp>
      <p:sp>
        <p:nvSpPr>
          <p:cNvPr id="6" name="標題 5"/>
          <p:cNvSpPr>
            <a:spLocks noGrp="1"/>
          </p:cNvSpPr>
          <p:nvPr>
            <p:ph type="title"/>
          </p:nvPr>
        </p:nvSpPr>
        <p:spPr/>
        <p:txBody>
          <a:bodyPr rtlCol="0">
            <a:noAutofit/>
          </a:bodyPr>
          <a:lstStyle/>
          <a:p>
            <a:pPr eaLnBrk="1" fontAlgn="auto" hangingPunct="1">
              <a:spcAft>
                <a:spcPts val="0"/>
              </a:spcAft>
              <a:defRPr/>
            </a:pPr>
            <a:r>
              <a:rPr lang="en-US" altLang="zh-TW" dirty="0"/>
              <a:t>Accrual Accounting</a:t>
            </a:r>
            <a:r>
              <a:rPr lang="zh-TW" altLang="en-US" dirty="0"/>
              <a:t>  </a:t>
            </a:r>
            <a:endParaRPr lang="zh-TW" altLang="en-US" dirty="0">
              <a:latin typeface="微軟正黑體" panose="020B0604030504040204" pitchFamily="34" charset="-120"/>
              <a:ea typeface="微軟正黑體" panose="020B0604030504040204" pitchFamily="34" charset="-120"/>
            </a:endParaRPr>
          </a:p>
        </p:txBody>
      </p:sp>
      <p:sp>
        <p:nvSpPr>
          <p:cNvPr id="8" name="內容版面配置區 7"/>
          <p:cNvSpPr>
            <a:spLocks noGrp="1"/>
          </p:cNvSpPr>
          <p:nvPr>
            <p:ph idx="1"/>
          </p:nvPr>
        </p:nvSpPr>
        <p:spPr/>
        <p:txBody>
          <a:bodyPr>
            <a:normAutofit/>
          </a:bodyPr>
          <a:lstStyle/>
          <a:p>
            <a:pPr marL="0" indent="0">
              <a:buNone/>
            </a:pPr>
            <a:r>
              <a:rPr lang="en-US" altLang="zh-TW" b="1" dirty="0">
                <a:solidFill>
                  <a:srgbClr val="E09F22"/>
                </a:solidFill>
              </a:rPr>
              <a:t>Example</a:t>
            </a:r>
          </a:p>
        </p:txBody>
      </p:sp>
      <p:sp>
        <p:nvSpPr>
          <p:cNvPr id="12" name="矩形 11"/>
          <p:cNvSpPr/>
          <p:nvPr/>
        </p:nvSpPr>
        <p:spPr>
          <a:xfrm>
            <a:off x="7030536" y="93246"/>
            <a:ext cx="2113464"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Accrual Accounting</a:t>
            </a:r>
          </a:p>
        </p:txBody>
      </p:sp>
      <p:sp>
        <p:nvSpPr>
          <p:cNvPr id="9" name="文字方塊 8"/>
          <p:cNvSpPr txBox="1"/>
          <p:nvPr/>
        </p:nvSpPr>
        <p:spPr>
          <a:xfrm>
            <a:off x="8450447" y="77898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3" name="文字方塊 2"/>
          <p:cNvSpPr txBox="1"/>
          <p:nvPr/>
        </p:nvSpPr>
        <p:spPr>
          <a:xfrm>
            <a:off x="841840" y="2020309"/>
            <a:ext cx="7443387" cy="4247317"/>
          </a:xfrm>
          <a:prstGeom prst="rect">
            <a:avLst/>
          </a:prstGeom>
          <a:solidFill>
            <a:schemeClr val="accent6">
              <a:lumMod val="20000"/>
              <a:lumOff val="80000"/>
            </a:schemeClr>
          </a:solidFill>
        </p:spPr>
        <p:txBody>
          <a:bodyPr wrap="square" rtlCol="0">
            <a:spAutoFit/>
          </a:bodyPr>
          <a:lstStyle/>
          <a:p>
            <a:pPr marL="288925" lvl="1" indent="0">
              <a:spcBef>
                <a:spcPts val="1200"/>
              </a:spcBef>
              <a:spcAft>
                <a:spcPts val="600"/>
              </a:spcAft>
              <a:buNone/>
            </a:pPr>
            <a:r>
              <a:rPr lang="en-US" altLang="zh-TW" sz="2400" dirty="0">
                <a:latin typeface="Arial" panose="020B0604020202020204" pitchFamily="34" charset="0"/>
                <a:cs typeface="Arial" panose="020B0604020202020204" pitchFamily="34" charset="0"/>
              </a:rPr>
              <a:t>In 2017, two brothers sign a contract. </a:t>
            </a:r>
            <a:r>
              <a:rPr lang="en-US" altLang="zh-TW" sz="2400" b="1" dirty="0">
                <a:solidFill>
                  <a:schemeClr val="accent2">
                    <a:lumMod val="75000"/>
                  </a:schemeClr>
                </a:solidFill>
                <a:latin typeface="Arial" panose="020B0604020202020204" pitchFamily="34" charset="0"/>
                <a:cs typeface="Arial" panose="020B0604020202020204" pitchFamily="34" charset="0"/>
              </a:rPr>
              <a:t>The total contract price is $20,000. </a:t>
            </a:r>
          </a:p>
          <a:p>
            <a:pPr marL="288925" lvl="1" indent="0">
              <a:spcBef>
                <a:spcPts val="1200"/>
              </a:spcBef>
              <a:spcAft>
                <a:spcPts val="600"/>
              </a:spcAft>
              <a:buNone/>
            </a:pPr>
            <a:r>
              <a:rPr lang="en-US" altLang="zh-TW" sz="2400" dirty="0">
                <a:latin typeface="Arial" panose="020B0604020202020204" pitchFamily="34" charset="0"/>
                <a:cs typeface="Arial" panose="020B0604020202020204" pitchFamily="34" charset="0"/>
              </a:rPr>
              <a:t>The brothers do most of the consulting work in 2017 and finish the job in 2018. </a:t>
            </a:r>
            <a:r>
              <a:rPr lang="en-US" altLang="zh-TW" sz="2400" b="1" dirty="0">
                <a:solidFill>
                  <a:schemeClr val="accent2">
                    <a:lumMod val="75000"/>
                  </a:schemeClr>
                </a:solidFill>
                <a:latin typeface="Arial" panose="020B0604020202020204" pitchFamily="34" charset="0"/>
                <a:cs typeface="Arial" panose="020B0604020202020204" pitchFamily="34" charset="0"/>
              </a:rPr>
              <a:t>They receive a $2,000 cash payment from the contract in 2017 and receive the remaining $18,000 cash in 2018. </a:t>
            </a:r>
          </a:p>
          <a:p>
            <a:pPr marL="288925" lvl="1" indent="0">
              <a:spcBef>
                <a:spcPts val="1200"/>
              </a:spcBef>
              <a:spcAft>
                <a:spcPts val="600"/>
              </a:spcAft>
              <a:buNone/>
            </a:pPr>
            <a:r>
              <a:rPr lang="en-US" altLang="zh-TW" sz="2400" dirty="0">
                <a:latin typeface="Arial" panose="020B0604020202020204" pitchFamily="34" charset="0"/>
                <a:cs typeface="Arial" panose="020B0604020202020204" pitchFamily="34" charset="0"/>
              </a:rPr>
              <a:t>On December 31, 2017, the brothers prepare a 2017</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statement of comprehensive income to use in applying for a bank loan. </a:t>
            </a:r>
            <a:r>
              <a:rPr lang="en-US" altLang="zh-TW" sz="2400" b="1" dirty="0">
                <a:solidFill>
                  <a:schemeClr val="accent2">
                    <a:lumMod val="75000"/>
                  </a:schemeClr>
                </a:solidFill>
                <a:latin typeface="Arial" panose="020B0604020202020204" pitchFamily="34" charset="0"/>
                <a:cs typeface="Arial" panose="020B0604020202020204" pitchFamily="34" charset="0"/>
              </a:rPr>
              <a:t>What amount of revenue should the brothers report for 2017?</a:t>
            </a:r>
            <a:endParaRPr lang="zh-TW" altLang="en-US" sz="2400" b="1"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4620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p:txBody>
          <a:bodyPr/>
          <a:lstStyle/>
          <a:p>
            <a:pPr marL="0" indent="0">
              <a:buNone/>
            </a:pPr>
            <a:r>
              <a:rPr lang="en-US" altLang="zh-TW" b="1" dirty="0">
                <a:solidFill>
                  <a:srgbClr val="E09F22"/>
                </a:solidFill>
              </a:rPr>
              <a:t>Illustration</a:t>
            </a:r>
          </a:p>
          <a:p>
            <a:pPr marL="0" indent="0">
              <a:buNone/>
            </a:pPr>
            <a:r>
              <a:rPr lang="en-US" altLang="zh-TW" dirty="0"/>
              <a:t>Assume the following about your company:</a:t>
            </a:r>
          </a:p>
          <a:p>
            <a:pPr lvl="1"/>
            <a:r>
              <a:rPr lang="en-US" altLang="zh-TW" dirty="0"/>
              <a:t>On November 1, 2017, you purchased a six-month insurance policy on your old truck, paying a €600 premium. </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30</a:t>
            </a:fld>
            <a:endParaRPr lang="zh-TW" altLang="en-US" dirty="0"/>
          </a:p>
        </p:txBody>
      </p:sp>
      <p:sp>
        <p:nvSpPr>
          <p:cNvPr id="56322" name="標題 5"/>
          <p:cNvSpPr>
            <a:spLocks noGrp="1"/>
          </p:cNvSpPr>
          <p:nvPr>
            <p:ph type="title"/>
          </p:nvPr>
        </p:nvSpPr>
        <p:spPr/>
        <p:txBody>
          <a:bodyPr/>
          <a:lstStyle/>
          <a:p>
            <a:r>
              <a:rPr lang="en-US" altLang="zh-TW" dirty="0"/>
              <a:t>Prepaid Expenses</a:t>
            </a:r>
            <a:endParaRPr lang="zh-TW" altLang="en-US" dirty="0"/>
          </a:p>
        </p:txBody>
      </p:sp>
      <p:graphicFrame>
        <p:nvGraphicFramePr>
          <p:cNvPr id="9" name="表格 8"/>
          <p:cNvGraphicFramePr>
            <a:graphicFrameLocks noGrp="1"/>
          </p:cNvGraphicFramePr>
          <p:nvPr>
            <p:extLst>
              <p:ext uri="{D42A27DB-BD31-4B8C-83A1-F6EECF244321}">
                <p14:modId xmlns:p14="http://schemas.microsoft.com/office/powerpoint/2010/main" val="785562020"/>
              </p:ext>
            </p:extLst>
          </p:nvPr>
        </p:nvGraphicFramePr>
        <p:xfrm>
          <a:off x="914400" y="3962400"/>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0" name="矩形 9"/>
          <p:cNvSpPr/>
          <p:nvPr/>
        </p:nvSpPr>
        <p:spPr>
          <a:xfrm>
            <a:off x="914400" y="3962659"/>
            <a:ext cx="834396"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Nov. 1</a:t>
            </a:r>
            <a:endParaRPr lang="zh-TW" altLang="en-US" dirty="0">
              <a:solidFill>
                <a:srgbClr val="000000"/>
              </a:solidFill>
              <a:latin typeface="Arial" panose="020B0604020202020204" pitchFamily="34" charset="0"/>
              <a:cs typeface="Arial" panose="020B0604020202020204" pitchFamily="34" charset="0"/>
            </a:endParaRPr>
          </a:p>
        </p:txBody>
      </p:sp>
      <p:sp>
        <p:nvSpPr>
          <p:cNvPr id="11" name="矩形 10"/>
          <p:cNvSpPr/>
          <p:nvPr/>
        </p:nvSpPr>
        <p:spPr>
          <a:xfrm>
            <a:off x="2039587" y="3962659"/>
            <a:ext cx="2056973" cy="369332"/>
          </a:xfrm>
          <a:prstGeom prst="rect">
            <a:avLst/>
          </a:prstGeom>
        </p:spPr>
        <p:txBody>
          <a:bodyPr wrap="none">
            <a:spAutoFit/>
          </a:bodyPr>
          <a:lstStyle/>
          <a:p>
            <a:pPr>
              <a:defRPr/>
            </a:pPr>
            <a:r>
              <a:rPr lang="en-US" altLang="zh-TW" dirty="0">
                <a:solidFill>
                  <a:srgbClr val="000000"/>
                </a:solidFill>
                <a:latin typeface="Arial" panose="020B0604020202020204" pitchFamily="34" charset="0"/>
                <a:cs typeface="Arial" panose="020B0604020202020204" pitchFamily="34" charset="0"/>
              </a:rPr>
              <a:t>Prepaid Insurance</a:t>
            </a:r>
            <a:endParaRPr lang="zh-TW" altLang="en-US" dirty="0">
              <a:solidFill>
                <a:srgbClr val="000000"/>
              </a:solidFill>
              <a:latin typeface="Arial" panose="020B0604020202020204" pitchFamily="34" charset="0"/>
              <a:cs typeface="Arial" panose="020B0604020202020204" pitchFamily="34" charset="0"/>
            </a:endParaRPr>
          </a:p>
        </p:txBody>
      </p:sp>
      <p:sp>
        <p:nvSpPr>
          <p:cNvPr id="12" name="矩形 11"/>
          <p:cNvSpPr/>
          <p:nvPr/>
        </p:nvSpPr>
        <p:spPr>
          <a:xfrm>
            <a:off x="2242458" y="4333705"/>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13" name="矩形 12"/>
          <p:cNvSpPr/>
          <p:nvPr/>
        </p:nvSpPr>
        <p:spPr>
          <a:xfrm>
            <a:off x="6067444" y="3963359"/>
            <a:ext cx="5693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600</a:t>
            </a:r>
            <a:endParaRPr kumimoji="0" lang="zh-TW" altLang="en-US" dirty="0">
              <a:solidFill>
                <a:srgbClr val="000000"/>
              </a:solidFill>
              <a:latin typeface="Arial" charset="0"/>
              <a:ea typeface="新細明體" charset="-120"/>
            </a:endParaRPr>
          </a:p>
        </p:txBody>
      </p:sp>
      <p:sp>
        <p:nvSpPr>
          <p:cNvPr id="14" name="矩形 13"/>
          <p:cNvSpPr/>
          <p:nvPr/>
        </p:nvSpPr>
        <p:spPr>
          <a:xfrm>
            <a:off x="7107473" y="4331991"/>
            <a:ext cx="5693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600</a:t>
            </a:r>
            <a:endParaRPr kumimoji="0" lang="zh-TW" altLang="en-US" dirty="0">
              <a:solidFill>
                <a:srgbClr val="000000"/>
              </a:solidFill>
              <a:latin typeface="Arial" charset="0"/>
              <a:ea typeface="新細明體" charset="-120"/>
            </a:endParaRPr>
          </a:p>
        </p:txBody>
      </p:sp>
      <p:sp>
        <p:nvSpPr>
          <p:cNvPr id="15" name="矩形 14"/>
          <p:cNvSpPr/>
          <p:nvPr/>
        </p:nvSpPr>
        <p:spPr>
          <a:xfrm>
            <a:off x="2454717" y="4734859"/>
            <a:ext cx="4953000" cy="307777"/>
          </a:xfrm>
          <a:prstGeom prst="rect">
            <a:avLst/>
          </a:prstGeom>
        </p:spPr>
        <p:txBody>
          <a:bodyPr wrap="square">
            <a:spAutoFit/>
          </a:bodyPr>
          <a:lstStyle/>
          <a:p>
            <a:pPr>
              <a:spcBef>
                <a:spcPct val="50000"/>
              </a:spcBef>
              <a:buFontTx/>
              <a:buNone/>
            </a:pPr>
            <a:r>
              <a:rPr kumimoji="0" lang="en-US" altLang="zh-TW" sz="1400" i="1" dirty="0">
                <a:solidFill>
                  <a:srgbClr val="000000"/>
                </a:solidFill>
                <a:latin typeface="Arial" panose="020B0604020202020204" pitchFamily="34" charset="0"/>
                <a:cs typeface="Arial" panose="020B0604020202020204" pitchFamily="34" charset="0"/>
              </a:rPr>
              <a:t>Paid a six-month insurance premium in advance.</a:t>
            </a:r>
            <a:endParaRPr kumimoji="0" lang="zh-TW" altLang="en-US" sz="1400" i="1" dirty="0">
              <a:solidFill>
                <a:srgbClr val="000000"/>
              </a:solidFill>
              <a:latin typeface="Arial" panose="020B0604020202020204" pitchFamily="34" charset="0"/>
              <a:cs typeface="Arial" panose="020B0604020202020204" pitchFamily="34" charset="0"/>
            </a:endParaRPr>
          </a:p>
        </p:txBody>
      </p:sp>
      <p:sp>
        <p:nvSpPr>
          <p:cNvPr id="17" name="文字方塊 16"/>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473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內容版面配置區 19"/>
          <p:cNvSpPr>
            <a:spLocks noGrp="1"/>
          </p:cNvSpPr>
          <p:nvPr>
            <p:ph idx="1"/>
          </p:nvPr>
        </p:nvSpPr>
        <p:spPr/>
        <p:txBody>
          <a:bodyPr/>
          <a:lstStyle/>
          <a:p>
            <a:pPr marL="0" indent="0">
              <a:lnSpc>
                <a:spcPct val="110000"/>
              </a:lnSpc>
              <a:buNone/>
            </a:pPr>
            <a:r>
              <a:rPr lang="en-US" altLang="zh-TW" b="1" dirty="0">
                <a:solidFill>
                  <a:srgbClr val="E09F22"/>
                </a:solidFill>
              </a:rPr>
              <a:t>Illustration</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31</a:t>
            </a:fld>
            <a:endParaRPr lang="zh-TW" altLang="en-US" dirty="0"/>
          </a:p>
        </p:txBody>
      </p:sp>
      <p:sp>
        <p:nvSpPr>
          <p:cNvPr id="57347" name="標題 18"/>
          <p:cNvSpPr>
            <a:spLocks noGrp="1"/>
          </p:cNvSpPr>
          <p:nvPr>
            <p:ph type="title"/>
          </p:nvPr>
        </p:nvSpPr>
        <p:spPr/>
        <p:txBody>
          <a:bodyPr/>
          <a:lstStyle/>
          <a:p>
            <a:r>
              <a:rPr lang="en-US" altLang="zh-TW" dirty="0"/>
              <a:t>Prepaid Expenses</a:t>
            </a:r>
            <a:endParaRPr lang="zh-TW" altLang="en-US" dirty="0"/>
          </a:p>
        </p:txBody>
      </p:sp>
      <p:pic>
        <p:nvPicPr>
          <p:cNvPr id="3" name="圖片 2"/>
          <p:cNvPicPr>
            <a:picLocks noChangeAspect="1"/>
          </p:cNvPicPr>
          <p:nvPr/>
        </p:nvPicPr>
        <p:blipFill>
          <a:blip r:embed="rId2"/>
          <a:stretch>
            <a:fillRect/>
          </a:stretch>
        </p:blipFill>
        <p:spPr>
          <a:xfrm>
            <a:off x="355601" y="2418195"/>
            <a:ext cx="8533232" cy="2612214"/>
          </a:xfrm>
          <a:prstGeom prst="rect">
            <a:avLst/>
          </a:prstGeom>
        </p:spPr>
      </p:pic>
      <p:sp>
        <p:nvSpPr>
          <p:cNvPr id="7" name="文字方塊 6"/>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69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內容版面配置區 5"/>
          <p:cNvSpPr>
            <a:spLocks noGrp="1"/>
          </p:cNvSpPr>
          <p:nvPr>
            <p:ph idx="1"/>
          </p:nvPr>
        </p:nvSpPr>
        <p:spPr/>
        <p:txBody>
          <a:bodyPr/>
          <a:lstStyle/>
          <a:p>
            <a:pPr marL="0" indent="0">
              <a:buNone/>
            </a:pPr>
            <a:r>
              <a:rPr lang="en-US" altLang="zh-TW" b="1" dirty="0">
                <a:solidFill>
                  <a:srgbClr val="E09F22"/>
                </a:solidFill>
              </a:rPr>
              <a:t>Illustration</a:t>
            </a:r>
            <a:endParaRPr lang="en-US" altLang="zh-TW" dirty="0">
              <a:solidFill>
                <a:srgbClr val="E09F22"/>
              </a:solidFill>
            </a:endParaRPr>
          </a:p>
          <a:p>
            <a:pPr lvl="1"/>
            <a:r>
              <a:rPr lang="en-US" altLang="zh-TW" dirty="0"/>
              <a:t>The adjusting journal entry to bring the original amounts to their updated balance at year-end is:</a:t>
            </a:r>
          </a:p>
          <a:p>
            <a:pPr eaLnBrk="1" hangingPunct="1"/>
            <a:endParaRPr lang="en-US" altLang="zh-TW" dirty="0"/>
          </a:p>
          <a:p>
            <a:pPr eaLnBrk="1" hangingPunct="1"/>
            <a:endParaRPr lang="en-US" altLang="zh-TW" dirty="0"/>
          </a:p>
          <a:p>
            <a:pPr eaLnBrk="1" hangingPunct="1"/>
            <a:endParaRPr lang="en-US" altLang="zh-TW" dirty="0"/>
          </a:p>
          <a:p>
            <a:pPr eaLnBrk="1" hangingPunct="1">
              <a:buFont typeface="Arial" pitchFamily="34" charset="0"/>
              <a:buNone/>
            </a:pPr>
            <a:endParaRPr lang="en-US" altLang="zh-TW" dirty="0"/>
          </a:p>
          <a:p>
            <a:pPr eaLnBrk="1" hangingPunct="1"/>
            <a:endParaRPr lang="zh-TW" altLang="en-US" dirty="0"/>
          </a:p>
        </p:txBody>
      </p:sp>
      <p:sp>
        <p:nvSpPr>
          <p:cNvPr id="9" name="投影片編號版面配置區 8"/>
          <p:cNvSpPr>
            <a:spLocks noGrp="1"/>
          </p:cNvSpPr>
          <p:nvPr>
            <p:ph type="sldNum" sz="quarter" idx="12"/>
          </p:nvPr>
        </p:nvSpPr>
        <p:spPr/>
        <p:txBody>
          <a:bodyPr/>
          <a:lstStyle/>
          <a:p>
            <a:fld id="{DA11386E-2E42-49D8-8C02-8CA978E96E05}" type="slidenum">
              <a:rPr lang="zh-TW" altLang="en-US" smtClean="0"/>
              <a:t>32</a:t>
            </a:fld>
            <a:endParaRPr lang="zh-TW" altLang="en-US" dirty="0"/>
          </a:p>
        </p:txBody>
      </p:sp>
      <p:sp>
        <p:nvSpPr>
          <p:cNvPr id="58370" name="標題 4"/>
          <p:cNvSpPr>
            <a:spLocks noGrp="1"/>
          </p:cNvSpPr>
          <p:nvPr>
            <p:ph type="title"/>
          </p:nvPr>
        </p:nvSpPr>
        <p:spPr/>
        <p:txBody>
          <a:bodyPr/>
          <a:lstStyle/>
          <a:p>
            <a:r>
              <a:rPr lang="en-US" altLang="zh-TW" dirty="0"/>
              <a:t>Prepaid Expenses</a:t>
            </a:r>
            <a:endParaRPr lang="zh-TW" altLang="en-US" dirty="0"/>
          </a:p>
        </p:txBody>
      </p:sp>
      <p:graphicFrame>
        <p:nvGraphicFramePr>
          <p:cNvPr id="18" name="表格 17"/>
          <p:cNvGraphicFramePr>
            <a:graphicFrameLocks noGrp="1"/>
          </p:cNvGraphicFramePr>
          <p:nvPr>
            <p:extLst>
              <p:ext uri="{D42A27DB-BD31-4B8C-83A1-F6EECF244321}">
                <p14:modId xmlns:p14="http://schemas.microsoft.com/office/powerpoint/2010/main" val="1352310433"/>
              </p:ext>
            </p:extLst>
          </p:nvPr>
        </p:nvGraphicFramePr>
        <p:xfrm>
          <a:off x="1107604" y="2937898"/>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9" name="矩形 18"/>
          <p:cNvSpPr/>
          <p:nvPr/>
        </p:nvSpPr>
        <p:spPr>
          <a:xfrm>
            <a:off x="1107604" y="2938157"/>
            <a:ext cx="979755"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Dec. 31</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0" name="矩形 19"/>
          <p:cNvSpPr/>
          <p:nvPr/>
        </p:nvSpPr>
        <p:spPr>
          <a:xfrm>
            <a:off x="2232791" y="2938157"/>
            <a:ext cx="2139047" cy="369332"/>
          </a:xfrm>
          <a:prstGeom prst="rect">
            <a:avLst/>
          </a:prstGeom>
        </p:spPr>
        <p:txBody>
          <a:bodyPr wrap="none">
            <a:spAutoFit/>
          </a:bodyPr>
          <a:lstStyle/>
          <a:p>
            <a:pPr>
              <a:defRPr/>
            </a:pPr>
            <a:r>
              <a:rPr lang="en-US" altLang="zh-TW" dirty="0">
                <a:solidFill>
                  <a:srgbClr val="000000"/>
                </a:solidFill>
                <a:latin typeface="Arial" panose="020B0604020202020204" pitchFamily="34" charset="0"/>
                <a:cs typeface="Arial" panose="020B0604020202020204" pitchFamily="34" charset="0"/>
              </a:rPr>
              <a:t>Insurance Expense</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矩形 20"/>
          <p:cNvSpPr/>
          <p:nvPr/>
        </p:nvSpPr>
        <p:spPr>
          <a:xfrm>
            <a:off x="2435662" y="3309203"/>
            <a:ext cx="2056973"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Prepaid Insurance</a:t>
            </a:r>
            <a:endParaRPr lang="zh-TW" altLang="en-US"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6260648" y="2938857"/>
            <a:ext cx="5693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200</a:t>
            </a:r>
            <a:endParaRPr kumimoji="0" lang="zh-TW" altLang="en-US" dirty="0">
              <a:solidFill>
                <a:srgbClr val="000000"/>
              </a:solidFill>
              <a:latin typeface="Arial" charset="0"/>
              <a:ea typeface="新細明體" charset="-120"/>
            </a:endParaRPr>
          </a:p>
        </p:txBody>
      </p:sp>
      <p:sp>
        <p:nvSpPr>
          <p:cNvPr id="23" name="矩形 22"/>
          <p:cNvSpPr/>
          <p:nvPr/>
        </p:nvSpPr>
        <p:spPr>
          <a:xfrm>
            <a:off x="7300677" y="3307489"/>
            <a:ext cx="5693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200</a:t>
            </a:r>
            <a:endParaRPr kumimoji="0" lang="zh-TW" altLang="en-US" dirty="0">
              <a:solidFill>
                <a:srgbClr val="000000"/>
              </a:solidFill>
              <a:latin typeface="Arial" charset="0"/>
              <a:ea typeface="新細明體" charset="-120"/>
            </a:endParaRPr>
          </a:p>
        </p:txBody>
      </p:sp>
      <p:sp>
        <p:nvSpPr>
          <p:cNvPr id="24" name="矩形 23"/>
          <p:cNvSpPr/>
          <p:nvPr/>
        </p:nvSpPr>
        <p:spPr>
          <a:xfrm>
            <a:off x="2647921" y="3710357"/>
            <a:ext cx="5120342" cy="307777"/>
          </a:xfrm>
          <a:prstGeom prst="rect">
            <a:avLst/>
          </a:prstGeom>
        </p:spPr>
        <p:txBody>
          <a:bodyPr wrap="square">
            <a:spAutoFit/>
          </a:bodyPr>
          <a:lstStyle/>
          <a:p>
            <a:pPr>
              <a:spcBef>
                <a:spcPct val="50000"/>
              </a:spcBef>
              <a:buFontTx/>
              <a:buNone/>
            </a:pPr>
            <a:r>
              <a:rPr kumimoji="0" lang="en-US" altLang="zh-TW" sz="1400" i="1" dirty="0">
                <a:solidFill>
                  <a:srgbClr val="000000"/>
                </a:solidFill>
                <a:latin typeface="Arial" panose="020B0604020202020204" pitchFamily="34" charset="0"/>
                <a:cs typeface="Arial" panose="020B0604020202020204" pitchFamily="34" charset="0"/>
              </a:rPr>
              <a:t>To record insurance expense for two months: </a:t>
            </a:r>
            <a:r>
              <a:rPr kumimoji="0" lang="en-US" altLang="zh-TW" sz="1400" i="1" dirty="0">
                <a:latin typeface="Arial" panose="020B0604020202020204" pitchFamily="34" charset="0"/>
                <a:cs typeface="Arial" panose="020B0604020202020204" pitchFamily="34" charset="0"/>
              </a:rPr>
              <a:t>2 </a:t>
            </a:r>
            <a:r>
              <a:rPr lang="en-US" altLang="zh-TW" sz="1400" i="1" dirty="0">
                <a:latin typeface="Arial" panose="020B0604020202020204" pitchFamily="34" charset="0"/>
                <a:cs typeface="Arial" panose="020B0604020202020204" pitchFamily="34" charset="0"/>
              </a:rPr>
              <a:t>x</a:t>
            </a:r>
            <a:r>
              <a:rPr kumimoji="0" lang="en-US" altLang="zh-TW" sz="1400" i="1" dirty="0">
                <a:latin typeface="Arial" panose="020B0604020202020204" pitchFamily="34" charset="0"/>
                <a:cs typeface="Arial" panose="020B0604020202020204" pitchFamily="34" charset="0"/>
              </a:rPr>
              <a:t> </a:t>
            </a:r>
            <a:r>
              <a:rPr lang="en-US" altLang="zh-TW" sz="1400" i="1" dirty="0">
                <a:latin typeface="Arial" panose="020B0604020202020204" pitchFamily="34" charset="0"/>
                <a:cs typeface="Arial" panose="020B0604020202020204" pitchFamily="34" charset="0"/>
              </a:rPr>
              <a:t>€100 = €200.</a:t>
            </a:r>
            <a:endParaRPr kumimoji="0" lang="zh-TW" altLang="en-US" sz="1400" i="1" dirty="0">
              <a:latin typeface="Arial" panose="020B0604020202020204" pitchFamily="34" charset="0"/>
              <a:cs typeface="Arial" panose="020B0604020202020204" pitchFamily="34" charset="0"/>
            </a:endParaRPr>
          </a:p>
        </p:txBody>
      </p:sp>
      <p:sp>
        <p:nvSpPr>
          <p:cNvPr id="26" name="Rectangle 7"/>
          <p:cNvSpPr>
            <a:spLocks noChangeArrowheads="1"/>
          </p:cNvSpPr>
          <p:nvPr/>
        </p:nvSpPr>
        <p:spPr bwMode="auto">
          <a:xfrm>
            <a:off x="2800272" y="4268148"/>
            <a:ext cx="1734450"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400" b="1" dirty="0">
                <a:latin typeface="Arial" pitchFamily="34" charset="0"/>
              </a:rPr>
              <a:t>Prepaid Insurance</a:t>
            </a:r>
          </a:p>
        </p:txBody>
      </p:sp>
      <p:grpSp>
        <p:nvGrpSpPr>
          <p:cNvPr id="6" name="群組 5"/>
          <p:cNvGrpSpPr/>
          <p:nvPr/>
        </p:nvGrpSpPr>
        <p:grpSpPr>
          <a:xfrm>
            <a:off x="2734047" y="4652324"/>
            <a:ext cx="1866901" cy="1218516"/>
            <a:chOff x="2677587" y="3933232"/>
            <a:chExt cx="1866901" cy="1439871"/>
          </a:xfrm>
        </p:grpSpPr>
        <p:sp>
          <p:nvSpPr>
            <p:cNvPr id="27" name="Line 12"/>
            <p:cNvSpPr>
              <a:spLocks noChangeShapeType="1"/>
            </p:cNvSpPr>
            <p:nvPr/>
          </p:nvSpPr>
          <p:spPr bwMode="auto">
            <a:xfrm>
              <a:off x="2677588" y="3933232"/>
              <a:ext cx="1866900"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8" name="Line 14"/>
            <p:cNvSpPr>
              <a:spLocks noChangeShapeType="1"/>
            </p:cNvSpPr>
            <p:nvPr/>
          </p:nvSpPr>
          <p:spPr bwMode="auto">
            <a:xfrm>
              <a:off x="3612939" y="3933232"/>
              <a:ext cx="8169" cy="1439871"/>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9" name="Line 12"/>
            <p:cNvSpPr>
              <a:spLocks noChangeShapeType="1"/>
            </p:cNvSpPr>
            <p:nvPr/>
          </p:nvSpPr>
          <p:spPr bwMode="auto">
            <a:xfrm>
              <a:off x="2677587" y="4831387"/>
              <a:ext cx="1866900"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30" name="Rectangle 7"/>
          <p:cNvSpPr>
            <a:spLocks noChangeArrowheads="1"/>
          </p:cNvSpPr>
          <p:nvPr/>
        </p:nvSpPr>
        <p:spPr bwMode="auto">
          <a:xfrm>
            <a:off x="5367885" y="4268148"/>
            <a:ext cx="620363"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400" b="1" dirty="0">
                <a:latin typeface="Arial" pitchFamily="34" charset="0"/>
              </a:rPr>
              <a:t>Cash</a:t>
            </a:r>
          </a:p>
        </p:txBody>
      </p:sp>
      <p:grpSp>
        <p:nvGrpSpPr>
          <p:cNvPr id="7" name="群組 6"/>
          <p:cNvGrpSpPr/>
          <p:nvPr/>
        </p:nvGrpSpPr>
        <p:grpSpPr>
          <a:xfrm>
            <a:off x="4745410" y="4630938"/>
            <a:ext cx="1866900" cy="1193510"/>
            <a:chOff x="4688950" y="3911846"/>
            <a:chExt cx="1866900" cy="1410323"/>
          </a:xfrm>
        </p:grpSpPr>
        <p:sp>
          <p:nvSpPr>
            <p:cNvPr id="31" name="Line 12"/>
            <p:cNvSpPr>
              <a:spLocks noChangeShapeType="1"/>
            </p:cNvSpPr>
            <p:nvPr/>
          </p:nvSpPr>
          <p:spPr bwMode="auto">
            <a:xfrm>
              <a:off x="4688950" y="3915769"/>
              <a:ext cx="1866900"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2" name="Line 14"/>
            <p:cNvSpPr>
              <a:spLocks noChangeShapeType="1"/>
            </p:cNvSpPr>
            <p:nvPr/>
          </p:nvSpPr>
          <p:spPr bwMode="auto">
            <a:xfrm flipH="1">
              <a:off x="5646809" y="3911846"/>
              <a:ext cx="3550" cy="1410323"/>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33" name="Rectangle 7"/>
          <p:cNvSpPr>
            <a:spLocks noChangeArrowheads="1"/>
          </p:cNvSpPr>
          <p:nvPr/>
        </p:nvSpPr>
        <p:spPr bwMode="auto">
          <a:xfrm>
            <a:off x="6906755" y="4258568"/>
            <a:ext cx="1812998"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400" b="1" dirty="0">
                <a:latin typeface="Arial" pitchFamily="34" charset="0"/>
              </a:rPr>
              <a:t>Insurance Expense</a:t>
            </a:r>
          </a:p>
        </p:txBody>
      </p:sp>
      <p:sp>
        <p:nvSpPr>
          <p:cNvPr id="37" name="矩形 43"/>
          <p:cNvSpPr>
            <a:spLocks noChangeArrowheads="1"/>
          </p:cNvSpPr>
          <p:nvPr/>
        </p:nvSpPr>
        <p:spPr bwMode="auto">
          <a:xfrm>
            <a:off x="2229818" y="5897583"/>
            <a:ext cx="184870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165225" eaLnBrk="0" hangingPunct="0">
              <a:spcBef>
                <a:spcPct val="20000"/>
              </a:spcBef>
              <a:buFont typeface="Arial" pitchFamily="34" charset="0"/>
              <a:buChar char="•"/>
              <a:defRPr sz="2400">
                <a:solidFill>
                  <a:schemeClr val="tx1"/>
                </a:solidFill>
                <a:latin typeface="Calibri" pitchFamily="34" charset="0"/>
              </a:defRPr>
            </a:lvl1pPr>
            <a:lvl2pPr marL="742950" indent="-285750" defTabSz="1165225" eaLnBrk="0" hangingPunct="0">
              <a:spcBef>
                <a:spcPct val="20000"/>
              </a:spcBef>
              <a:buFont typeface="Arial" pitchFamily="34" charset="0"/>
              <a:buChar char="–"/>
              <a:defRPr sz="2400">
                <a:solidFill>
                  <a:srgbClr val="7030A0"/>
                </a:solidFill>
                <a:latin typeface="Calibri" pitchFamily="34" charset="0"/>
              </a:defRPr>
            </a:lvl2pPr>
            <a:lvl3pPr marL="1143000" indent="-228600" defTabSz="1165225" eaLnBrk="0" hangingPunct="0">
              <a:spcBef>
                <a:spcPct val="20000"/>
              </a:spcBef>
              <a:buFont typeface="Arial" pitchFamily="34" charset="0"/>
              <a:buChar char="•"/>
              <a:defRPr sz="2400">
                <a:solidFill>
                  <a:srgbClr val="C00000"/>
                </a:solidFill>
                <a:latin typeface="Calibri" pitchFamily="34" charset="0"/>
              </a:defRPr>
            </a:lvl3pPr>
            <a:lvl4pPr marL="1600200" indent="-228600" defTabSz="1165225" eaLnBrk="0" hangingPunct="0">
              <a:spcBef>
                <a:spcPct val="20000"/>
              </a:spcBef>
              <a:buFont typeface="Arial" pitchFamily="34" charset="0"/>
              <a:buChar char="–"/>
              <a:defRPr sz="2400">
                <a:solidFill>
                  <a:schemeClr val="tx1"/>
                </a:solidFill>
                <a:latin typeface="Calibri" pitchFamily="34" charset="0"/>
              </a:defRPr>
            </a:lvl4pPr>
            <a:lvl5pPr marL="2057400" indent="-228600" defTabSz="1165225" eaLnBrk="0" hangingPunct="0">
              <a:spcBef>
                <a:spcPct val="20000"/>
              </a:spcBef>
              <a:buFont typeface="Arial" pitchFamily="34" charset="0"/>
              <a:buChar char="»"/>
              <a:defRPr sz="2400">
                <a:solidFill>
                  <a:schemeClr val="tx1"/>
                </a:solidFill>
                <a:latin typeface="Calibri" pitchFamily="34" charset="0"/>
              </a:defRPr>
            </a:lvl5pPr>
            <a:lvl6pPr marL="25146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ts val="1200"/>
              </a:spcBef>
              <a:buClr>
                <a:schemeClr val="accent2"/>
              </a:buClr>
              <a:buSzPct val="120000"/>
              <a:buFontTx/>
              <a:buNone/>
            </a:pPr>
            <a:r>
              <a:rPr lang="en-US" altLang="zh-TW" sz="1600" b="1" dirty="0">
                <a:solidFill>
                  <a:srgbClr val="C00000"/>
                </a:solidFill>
                <a:latin typeface="Arial" pitchFamily="34" charset="0"/>
              </a:rPr>
              <a:t>To balance sheet</a:t>
            </a:r>
            <a:endParaRPr lang="zh-TW" altLang="en-US" sz="1600" b="1" dirty="0">
              <a:solidFill>
                <a:srgbClr val="C00000"/>
              </a:solidFill>
              <a:latin typeface="Arial" pitchFamily="34" charset="0"/>
            </a:endParaRPr>
          </a:p>
        </p:txBody>
      </p:sp>
      <p:sp>
        <p:nvSpPr>
          <p:cNvPr id="38" name="矩形 44"/>
          <p:cNvSpPr>
            <a:spLocks noChangeArrowheads="1"/>
          </p:cNvSpPr>
          <p:nvPr/>
        </p:nvSpPr>
        <p:spPr bwMode="auto">
          <a:xfrm>
            <a:off x="6505547" y="5830445"/>
            <a:ext cx="2525431" cy="639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165225" eaLnBrk="0" hangingPunct="0">
              <a:spcBef>
                <a:spcPct val="20000"/>
              </a:spcBef>
              <a:buFont typeface="Arial" pitchFamily="34" charset="0"/>
              <a:buChar char="•"/>
              <a:defRPr sz="2400">
                <a:solidFill>
                  <a:schemeClr val="tx1"/>
                </a:solidFill>
                <a:latin typeface="Calibri" pitchFamily="34" charset="0"/>
              </a:defRPr>
            </a:lvl1pPr>
            <a:lvl2pPr marL="742950" indent="-285750" defTabSz="1165225" eaLnBrk="0" hangingPunct="0">
              <a:spcBef>
                <a:spcPct val="20000"/>
              </a:spcBef>
              <a:buFont typeface="Arial" pitchFamily="34" charset="0"/>
              <a:buChar char="–"/>
              <a:defRPr sz="2400">
                <a:solidFill>
                  <a:srgbClr val="7030A0"/>
                </a:solidFill>
                <a:latin typeface="Calibri" pitchFamily="34" charset="0"/>
              </a:defRPr>
            </a:lvl2pPr>
            <a:lvl3pPr marL="1143000" indent="-228600" defTabSz="1165225" eaLnBrk="0" hangingPunct="0">
              <a:spcBef>
                <a:spcPct val="20000"/>
              </a:spcBef>
              <a:buFont typeface="Arial" pitchFamily="34" charset="0"/>
              <a:buChar char="•"/>
              <a:defRPr sz="2400">
                <a:solidFill>
                  <a:srgbClr val="C00000"/>
                </a:solidFill>
                <a:latin typeface="Calibri" pitchFamily="34" charset="0"/>
              </a:defRPr>
            </a:lvl3pPr>
            <a:lvl4pPr marL="1600200" indent="-228600" defTabSz="1165225" eaLnBrk="0" hangingPunct="0">
              <a:spcBef>
                <a:spcPct val="20000"/>
              </a:spcBef>
              <a:buFont typeface="Arial" pitchFamily="34" charset="0"/>
              <a:buChar char="–"/>
              <a:defRPr sz="2400">
                <a:solidFill>
                  <a:schemeClr val="tx1"/>
                </a:solidFill>
                <a:latin typeface="Calibri" pitchFamily="34" charset="0"/>
              </a:defRPr>
            </a:lvl4pPr>
            <a:lvl5pPr marL="2057400" indent="-228600" defTabSz="1165225" eaLnBrk="0" hangingPunct="0">
              <a:spcBef>
                <a:spcPct val="20000"/>
              </a:spcBef>
              <a:buFont typeface="Arial" pitchFamily="34" charset="0"/>
              <a:buChar char="»"/>
              <a:defRPr sz="2400">
                <a:solidFill>
                  <a:schemeClr val="tx1"/>
                </a:solidFill>
                <a:latin typeface="Calibri" pitchFamily="34" charset="0"/>
              </a:defRPr>
            </a:lvl5pPr>
            <a:lvl6pPr marL="25146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ts val="0"/>
              </a:spcBef>
              <a:buClr>
                <a:schemeClr val="accent2"/>
              </a:buClr>
              <a:buSzPct val="120000"/>
              <a:buNone/>
            </a:pPr>
            <a:r>
              <a:rPr lang="en-US" altLang="zh-TW" sz="1600" b="1" dirty="0">
                <a:solidFill>
                  <a:srgbClr val="C00000"/>
                </a:solidFill>
                <a:latin typeface="Arial" pitchFamily="34" charset="0"/>
              </a:rPr>
              <a:t>To statement of</a:t>
            </a:r>
          </a:p>
          <a:p>
            <a:pPr>
              <a:spcBef>
                <a:spcPts val="0"/>
              </a:spcBef>
              <a:buClr>
                <a:schemeClr val="accent2"/>
              </a:buClr>
              <a:buSzPct val="120000"/>
              <a:buNone/>
            </a:pPr>
            <a:r>
              <a:rPr lang="en-US" altLang="zh-TW" sz="1600" b="1" dirty="0">
                <a:solidFill>
                  <a:srgbClr val="C00000"/>
                </a:solidFill>
                <a:latin typeface="Arial" pitchFamily="34" charset="0"/>
              </a:rPr>
              <a:t>comprehensive income</a:t>
            </a:r>
            <a:endParaRPr lang="zh-TW" altLang="en-US" sz="1600" b="1" dirty="0">
              <a:solidFill>
                <a:srgbClr val="C00000"/>
              </a:solidFill>
              <a:latin typeface="Arial" pitchFamily="34" charset="0"/>
            </a:endParaRPr>
          </a:p>
        </p:txBody>
      </p:sp>
      <p:sp>
        <p:nvSpPr>
          <p:cNvPr id="2" name="矩形 1"/>
          <p:cNvSpPr/>
          <p:nvPr/>
        </p:nvSpPr>
        <p:spPr>
          <a:xfrm>
            <a:off x="291652" y="4712766"/>
            <a:ext cx="2327047" cy="338554"/>
          </a:xfrm>
          <a:prstGeom prst="rect">
            <a:avLst/>
          </a:prstGeom>
        </p:spPr>
        <p:txBody>
          <a:bodyPr wrap="none">
            <a:spAutoFit/>
          </a:bodyPr>
          <a:lstStyle/>
          <a:p>
            <a:r>
              <a:rPr kumimoji="0" lang="en-US" altLang="zh-TW" sz="1600" dirty="0">
                <a:latin typeface="Arial" panose="020B0604020202020204" pitchFamily="34" charset="0"/>
                <a:cs typeface="Arial" panose="020B0604020202020204" pitchFamily="34" charset="0"/>
              </a:rPr>
              <a:t>Original entry (11/1/17) </a:t>
            </a:r>
            <a:endParaRPr lang="zh-TW" altLang="en-US" sz="1600" dirty="0">
              <a:latin typeface="Arial" panose="020B0604020202020204" pitchFamily="34" charset="0"/>
              <a:cs typeface="Arial" panose="020B0604020202020204" pitchFamily="34" charset="0"/>
            </a:endParaRPr>
          </a:p>
        </p:txBody>
      </p:sp>
      <p:sp>
        <p:nvSpPr>
          <p:cNvPr id="3" name="矩形 2"/>
          <p:cNvSpPr/>
          <p:nvPr/>
        </p:nvSpPr>
        <p:spPr>
          <a:xfrm>
            <a:off x="3078571" y="4718033"/>
            <a:ext cx="526106"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600</a:t>
            </a:r>
            <a:endParaRPr lang="zh-TW" altLang="en-US" sz="1600" dirty="0">
              <a:latin typeface="Arial" panose="020B0604020202020204" pitchFamily="34" charset="0"/>
              <a:cs typeface="Arial" panose="020B0604020202020204" pitchFamily="34" charset="0"/>
            </a:endParaRPr>
          </a:p>
        </p:txBody>
      </p:sp>
      <p:sp>
        <p:nvSpPr>
          <p:cNvPr id="39" name="矩形 38"/>
          <p:cNvSpPr/>
          <p:nvPr/>
        </p:nvSpPr>
        <p:spPr>
          <a:xfrm>
            <a:off x="5794657" y="4712766"/>
            <a:ext cx="526106"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600</a:t>
            </a:r>
            <a:endParaRPr lang="zh-TW" altLang="en-US" sz="1600" dirty="0">
              <a:latin typeface="Arial" panose="020B0604020202020204" pitchFamily="34" charset="0"/>
              <a:cs typeface="Arial" panose="020B0604020202020204" pitchFamily="34" charset="0"/>
            </a:endParaRPr>
          </a:p>
        </p:txBody>
      </p:sp>
      <p:sp>
        <p:nvSpPr>
          <p:cNvPr id="4" name="矩形 3"/>
          <p:cNvSpPr/>
          <p:nvPr/>
        </p:nvSpPr>
        <p:spPr>
          <a:xfrm>
            <a:off x="291652" y="5051320"/>
            <a:ext cx="2534668"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Adjusting entry (12/31/17)</a:t>
            </a:r>
            <a:endParaRPr lang="zh-TW" altLang="en-US" sz="1600" dirty="0">
              <a:latin typeface="Arial" panose="020B0604020202020204" pitchFamily="34" charset="0"/>
              <a:cs typeface="Arial" panose="020B0604020202020204" pitchFamily="34" charset="0"/>
            </a:endParaRPr>
          </a:p>
        </p:txBody>
      </p:sp>
      <p:sp>
        <p:nvSpPr>
          <p:cNvPr id="40" name="矩形 39"/>
          <p:cNvSpPr/>
          <p:nvPr/>
        </p:nvSpPr>
        <p:spPr>
          <a:xfrm>
            <a:off x="3815472" y="5051320"/>
            <a:ext cx="526106"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200</a:t>
            </a:r>
            <a:endParaRPr lang="zh-TW" altLang="en-US" sz="1600" dirty="0">
              <a:latin typeface="Arial" panose="020B0604020202020204" pitchFamily="34" charset="0"/>
              <a:cs typeface="Arial" panose="020B0604020202020204" pitchFamily="34" charset="0"/>
            </a:endParaRPr>
          </a:p>
        </p:txBody>
      </p:sp>
      <p:sp>
        <p:nvSpPr>
          <p:cNvPr id="41" name="矩形 40"/>
          <p:cNvSpPr/>
          <p:nvPr/>
        </p:nvSpPr>
        <p:spPr>
          <a:xfrm>
            <a:off x="7322652" y="5058416"/>
            <a:ext cx="526106"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200</a:t>
            </a:r>
            <a:endParaRPr lang="zh-TW" altLang="en-US" sz="1600" dirty="0">
              <a:latin typeface="Arial" panose="020B0604020202020204" pitchFamily="34" charset="0"/>
              <a:cs typeface="Arial" panose="020B0604020202020204" pitchFamily="34" charset="0"/>
            </a:endParaRPr>
          </a:p>
        </p:txBody>
      </p:sp>
      <p:sp>
        <p:nvSpPr>
          <p:cNvPr id="5" name="矩形 4"/>
          <p:cNvSpPr/>
          <p:nvPr/>
        </p:nvSpPr>
        <p:spPr>
          <a:xfrm>
            <a:off x="291652" y="5450315"/>
            <a:ext cx="2340705"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Updated bal. (12/31/17)</a:t>
            </a:r>
            <a:endParaRPr lang="zh-TW" altLang="en-US" sz="1600" dirty="0">
              <a:latin typeface="Arial" panose="020B0604020202020204" pitchFamily="34" charset="0"/>
              <a:cs typeface="Arial" panose="020B0604020202020204" pitchFamily="34" charset="0"/>
            </a:endParaRPr>
          </a:p>
        </p:txBody>
      </p:sp>
      <p:sp>
        <p:nvSpPr>
          <p:cNvPr id="42" name="矩形 41"/>
          <p:cNvSpPr/>
          <p:nvPr/>
        </p:nvSpPr>
        <p:spPr>
          <a:xfrm>
            <a:off x="3078571" y="5453597"/>
            <a:ext cx="526106"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400</a:t>
            </a:r>
            <a:endParaRPr lang="zh-TW" altLang="en-US" sz="1600" dirty="0">
              <a:latin typeface="Arial" panose="020B0604020202020204" pitchFamily="34" charset="0"/>
              <a:cs typeface="Arial" panose="020B0604020202020204" pitchFamily="34" charset="0"/>
            </a:endParaRPr>
          </a:p>
        </p:txBody>
      </p:sp>
      <p:sp>
        <p:nvSpPr>
          <p:cNvPr id="43" name="矩形 42"/>
          <p:cNvSpPr/>
          <p:nvPr/>
        </p:nvSpPr>
        <p:spPr>
          <a:xfrm>
            <a:off x="7322652" y="5459072"/>
            <a:ext cx="526106"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200</a:t>
            </a:r>
            <a:endParaRPr lang="zh-TW" altLang="en-US" sz="1600" dirty="0">
              <a:latin typeface="Arial" panose="020B0604020202020204" pitchFamily="34" charset="0"/>
              <a:cs typeface="Arial" panose="020B0604020202020204" pitchFamily="34" charset="0"/>
            </a:endParaRPr>
          </a:p>
        </p:txBody>
      </p:sp>
      <p:grpSp>
        <p:nvGrpSpPr>
          <p:cNvPr id="46" name="群組 45"/>
          <p:cNvGrpSpPr/>
          <p:nvPr/>
        </p:nvGrpSpPr>
        <p:grpSpPr>
          <a:xfrm>
            <a:off x="6948589" y="4630937"/>
            <a:ext cx="1866901" cy="1231425"/>
            <a:chOff x="2677587" y="3929309"/>
            <a:chExt cx="1866901" cy="1455126"/>
          </a:xfrm>
        </p:grpSpPr>
        <p:sp>
          <p:nvSpPr>
            <p:cNvPr id="47" name="Line 12"/>
            <p:cNvSpPr>
              <a:spLocks noChangeShapeType="1"/>
            </p:cNvSpPr>
            <p:nvPr/>
          </p:nvSpPr>
          <p:spPr bwMode="auto">
            <a:xfrm>
              <a:off x="2677588" y="3933232"/>
              <a:ext cx="1866900"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8" name="Line 14"/>
            <p:cNvSpPr>
              <a:spLocks noChangeShapeType="1"/>
            </p:cNvSpPr>
            <p:nvPr/>
          </p:nvSpPr>
          <p:spPr bwMode="auto">
            <a:xfrm>
              <a:off x="3633093" y="3929309"/>
              <a:ext cx="1576" cy="1455126"/>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9" name="Line 12"/>
            <p:cNvSpPr>
              <a:spLocks noChangeShapeType="1"/>
            </p:cNvSpPr>
            <p:nvPr/>
          </p:nvSpPr>
          <p:spPr bwMode="auto">
            <a:xfrm>
              <a:off x="2677587" y="4831387"/>
              <a:ext cx="1866900"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45" name="文字方塊 44"/>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72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6" grpId="0"/>
      <p:bldP spid="30" grpId="0"/>
      <p:bldP spid="33" grpId="0"/>
      <p:bldP spid="37" grpId="0"/>
      <p:bldP spid="38" grpId="0"/>
      <p:bldP spid="2" grpId="0"/>
      <p:bldP spid="3" grpId="0"/>
      <p:bldP spid="39" grpId="0"/>
      <p:bldP spid="4" grpId="0"/>
      <p:bldP spid="40" grpId="0"/>
      <p:bldP spid="41" grpId="0"/>
      <p:bldP spid="5" grpId="0"/>
      <p:bldP spid="42" grpId="0"/>
      <p:bldP spid="4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p:txBody>
          <a:bodyPr/>
          <a:lstStyle/>
          <a:p>
            <a:pPr marL="0" indent="0">
              <a:buNone/>
            </a:pPr>
            <a:r>
              <a:rPr lang="en-US" altLang="zh-TW" b="1" dirty="0">
                <a:solidFill>
                  <a:srgbClr val="E09F22"/>
                </a:solidFill>
              </a:rPr>
              <a:t>Illustration</a:t>
            </a:r>
          </a:p>
          <a:p>
            <a:pPr lvl="1"/>
            <a:r>
              <a:rPr lang="en-US" altLang="zh-TW" dirty="0"/>
              <a:t>On December 15, 2017, you purchased several months’ of supplies (fertilizer, weed killer, etc.) at a total cost of €350. </a:t>
            </a:r>
          </a:p>
          <a:p>
            <a:pPr lvl="1"/>
            <a:r>
              <a:rPr lang="en-US" altLang="zh-TW" dirty="0"/>
              <a:t>At year-end, supplies costing €225 were still on hand.</a:t>
            </a:r>
            <a:endParaRPr lang="zh-TW" altLang="en-US"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33</a:t>
            </a:fld>
            <a:endParaRPr lang="zh-TW" altLang="en-US" dirty="0"/>
          </a:p>
        </p:txBody>
      </p:sp>
      <p:sp>
        <p:nvSpPr>
          <p:cNvPr id="56322" name="標題 5"/>
          <p:cNvSpPr>
            <a:spLocks noGrp="1"/>
          </p:cNvSpPr>
          <p:nvPr>
            <p:ph type="title"/>
          </p:nvPr>
        </p:nvSpPr>
        <p:spPr/>
        <p:txBody>
          <a:bodyPr/>
          <a:lstStyle/>
          <a:p>
            <a:r>
              <a:rPr lang="en-US" altLang="zh-TW" dirty="0"/>
              <a:t>Prepaid Expenses</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3677162639"/>
              </p:ext>
            </p:extLst>
          </p:nvPr>
        </p:nvGraphicFramePr>
        <p:xfrm>
          <a:off x="1151786" y="4220393"/>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8" name="矩形 7"/>
          <p:cNvSpPr/>
          <p:nvPr/>
        </p:nvSpPr>
        <p:spPr>
          <a:xfrm>
            <a:off x="1151786" y="4220652"/>
            <a:ext cx="979755"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15</a:t>
            </a:r>
            <a:endParaRPr lang="zh-TW" altLang="en-US" dirty="0">
              <a:solidFill>
                <a:srgbClr val="000000"/>
              </a:solidFill>
              <a:latin typeface="Arial" panose="020B0604020202020204" pitchFamily="34" charset="0"/>
              <a:cs typeface="Arial" panose="020B0604020202020204" pitchFamily="34" charset="0"/>
            </a:endParaRPr>
          </a:p>
        </p:txBody>
      </p:sp>
      <p:sp>
        <p:nvSpPr>
          <p:cNvPr id="9" name="矩形 8"/>
          <p:cNvSpPr/>
          <p:nvPr/>
        </p:nvSpPr>
        <p:spPr>
          <a:xfrm>
            <a:off x="2276973" y="4220652"/>
            <a:ext cx="2005677" cy="369332"/>
          </a:xfrm>
          <a:prstGeom prst="rect">
            <a:avLst/>
          </a:prstGeom>
        </p:spPr>
        <p:txBody>
          <a:bodyPr wrap="none">
            <a:spAutoFit/>
          </a:bodyPr>
          <a:lstStyle/>
          <a:p>
            <a:pPr lvl="0">
              <a:defRPr/>
            </a:pPr>
            <a:r>
              <a:rPr lang="en-US" altLang="zh-TW" dirty="0">
                <a:solidFill>
                  <a:srgbClr val="000000"/>
                </a:solidFill>
                <a:latin typeface="Arial" panose="020B0604020202020204" pitchFamily="34" charset="0"/>
                <a:cs typeface="Arial" panose="020B0604020202020204" pitchFamily="34" charset="0"/>
              </a:rPr>
              <a:t>Supplies on Hand</a:t>
            </a:r>
            <a:endParaRPr lang="zh-TW" altLang="en-US" dirty="0">
              <a:solidFill>
                <a:srgbClr val="000000"/>
              </a:solidFill>
              <a:latin typeface="Arial" panose="020B0604020202020204" pitchFamily="34" charset="0"/>
              <a:cs typeface="Arial" panose="020B0604020202020204" pitchFamily="34" charset="0"/>
            </a:endParaRPr>
          </a:p>
        </p:txBody>
      </p:sp>
      <p:sp>
        <p:nvSpPr>
          <p:cNvPr id="10" name="矩形 9"/>
          <p:cNvSpPr/>
          <p:nvPr/>
        </p:nvSpPr>
        <p:spPr>
          <a:xfrm>
            <a:off x="2479844" y="4591698"/>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11" name="矩形 10"/>
          <p:cNvSpPr/>
          <p:nvPr/>
        </p:nvSpPr>
        <p:spPr>
          <a:xfrm>
            <a:off x="6304830" y="4221352"/>
            <a:ext cx="5693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350</a:t>
            </a:r>
            <a:endParaRPr kumimoji="0" lang="zh-TW" altLang="en-US" dirty="0">
              <a:solidFill>
                <a:srgbClr val="000000"/>
              </a:solidFill>
              <a:latin typeface="Arial" charset="0"/>
              <a:ea typeface="新細明體" charset="-120"/>
            </a:endParaRPr>
          </a:p>
        </p:txBody>
      </p:sp>
      <p:sp>
        <p:nvSpPr>
          <p:cNvPr id="12" name="矩形 11"/>
          <p:cNvSpPr/>
          <p:nvPr/>
        </p:nvSpPr>
        <p:spPr>
          <a:xfrm>
            <a:off x="7344859" y="4589984"/>
            <a:ext cx="5693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350</a:t>
            </a:r>
            <a:endParaRPr kumimoji="0" lang="zh-TW" altLang="en-US" dirty="0">
              <a:solidFill>
                <a:srgbClr val="000000"/>
              </a:solidFill>
              <a:latin typeface="Arial" charset="0"/>
              <a:ea typeface="新細明體" charset="-120"/>
            </a:endParaRPr>
          </a:p>
        </p:txBody>
      </p:sp>
      <p:sp>
        <p:nvSpPr>
          <p:cNvPr id="13" name="矩形 12"/>
          <p:cNvSpPr/>
          <p:nvPr/>
        </p:nvSpPr>
        <p:spPr>
          <a:xfrm>
            <a:off x="2692103" y="4992852"/>
            <a:ext cx="4953000" cy="307777"/>
          </a:xfrm>
          <a:prstGeom prst="rect">
            <a:avLst/>
          </a:prstGeom>
        </p:spPr>
        <p:txBody>
          <a:bodyPr wrap="square">
            <a:spAutoFit/>
          </a:bodyPr>
          <a:lstStyle/>
          <a:p>
            <a:pPr>
              <a:spcBef>
                <a:spcPct val="50000"/>
              </a:spcBef>
              <a:buFontTx/>
              <a:buNone/>
            </a:pPr>
            <a:r>
              <a:rPr lang="en-US" altLang="zh-TW" sz="1400" i="1" dirty="0">
                <a:solidFill>
                  <a:srgbClr val="000000"/>
                </a:solidFill>
                <a:latin typeface="Arial" panose="020B0604020202020204" pitchFamily="34" charset="0"/>
                <a:cs typeface="Arial" panose="020B0604020202020204" pitchFamily="34" charset="0"/>
              </a:rPr>
              <a:t>Purchased supplies.</a:t>
            </a:r>
            <a:endParaRPr lang="zh-TW" altLang="en-US" sz="1400" i="1" dirty="0">
              <a:solidFill>
                <a:srgbClr val="000000"/>
              </a:solidFill>
              <a:latin typeface="Arial" panose="020B0604020202020204" pitchFamily="34" charset="0"/>
              <a:cs typeface="Arial" panose="020B0604020202020204" pitchFamily="34" charset="0"/>
            </a:endParaRPr>
          </a:p>
        </p:txBody>
      </p:sp>
      <p:sp>
        <p:nvSpPr>
          <p:cNvPr id="15" name="文字方塊 14"/>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429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內容版面配置區 5"/>
          <p:cNvSpPr>
            <a:spLocks noGrp="1"/>
          </p:cNvSpPr>
          <p:nvPr>
            <p:ph idx="1"/>
          </p:nvPr>
        </p:nvSpPr>
        <p:spPr/>
        <p:txBody>
          <a:bodyPr/>
          <a:lstStyle/>
          <a:p>
            <a:pPr marL="0" indent="0">
              <a:buNone/>
            </a:pPr>
            <a:r>
              <a:rPr lang="en-US" altLang="zh-TW" b="1" dirty="0">
                <a:solidFill>
                  <a:srgbClr val="E09F22"/>
                </a:solidFill>
              </a:rPr>
              <a:t>Illustration</a:t>
            </a:r>
            <a:endParaRPr lang="en-US" altLang="zh-TW" dirty="0">
              <a:solidFill>
                <a:srgbClr val="E09F22"/>
              </a:solidFill>
            </a:endParaRPr>
          </a:p>
          <a:p>
            <a:r>
              <a:rPr lang="en-US" altLang="zh-TW" dirty="0"/>
              <a:t>The adjusting journal entry to bring the original amounts to their updated balance at year-end is:</a:t>
            </a:r>
          </a:p>
          <a:p>
            <a:pPr eaLnBrk="1" hangingPunct="1"/>
            <a:endParaRPr lang="en-US" altLang="zh-TW" dirty="0"/>
          </a:p>
          <a:p>
            <a:pPr eaLnBrk="1" hangingPunct="1"/>
            <a:endParaRPr lang="en-US" altLang="zh-TW" dirty="0"/>
          </a:p>
          <a:p>
            <a:pPr eaLnBrk="1" hangingPunct="1"/>
            <a:endParaRPr lang="en-US" altLang="zh-TW" dirty="0"/>
          </a:p>
          <a:p>
            <a:pPr eaLnBrk="1" hangingPunct="1">
              <a:buFont typeface="Arial" pitchFamily="34" charset="0"/>
              <a:buNone/>
            </a:pPr>
            <a:endParaRPr lang="en-US" altLang="zh-TW" sz="1600" dirty="0"/>
          </a:p>
          <a:p>
            <a:pPr eaLnBrk="1" hangingPunct="1"/>
            <a:endParaRPr lang="zh-TW" altLang="en-US" sz="1600" dirty="0"/>
          </a:p>
        </p:txBody>
      </p:sp>
      <p:sp>
        <p:nvSpPr>
          <p:cNvPr id="9" name="投影片編號版面配置區 8"/>
          <p:cNvSpPr>
            <a:spLocks noGrp="1"/>
          </p:cNvSpPr>
          <p:nvPr>
            <p:ph type="sldNum" sz="quarter" idx="12"/>
          </p:nvPr>
        </p:nvSpPr>
        <p:spPr/>
        <p:txBody>
          <a:bodyPr/>
          <a:lstStyle/>
          <a:p>
            <a:fld id="{DA11386E-2E42-49D8-8C02-8CA978E96E05}" type="slidenum">
              <a:rPr lang="zh-TW" altLang="en-US" smtClean="0"/>
              <a:t>34</a:t>
            </a:fld>
            <a:endParaRPr lang="zh-TW" altLang="en-US" dirty="0"/>
          </a:p>
        </p:txBody>
      </p:sp>
      <p:sp>
        <p:nvSpPr>
          <p:cNvPr id="58370" name="標題 4"/>
          <p:cNvSpPr>
            <a:spLocks noGrp="1"/>
          </p:cNvSpPr>
          <p:nvPr>
            <p:ph type="title"/>
          </p:nvPr>
        </p:nvSpPr>
        <p:spPr/>
        <p:txBody>
          <a:bodyPr/>
          <a:lstStyle/>
          <a:p>
            <a:r>
              <a:rPr lang="en-US" altLang="zh-TW" dirty="0"/>
              <a:t>Prepaid Expenses</a:t>
            </a:r>
            <a:endParaRPr lang="zh-TW" altLang="en-US" dirty="0"/>
          </a:p>
        </p:txBody>
      </p:sp>
      <p:graphicFrame>
        <p:nvGraphicFramePr>
          <p:cNvPr id="18" name="表格 17"/>
          <p:cNvGraphicFramePr>
            <a:graphicFrameLocks noGrp="1"/>
          </p:cNvGraphicFramePr>
          <p:nvPr>
            <p:extLst>
              <p:ext uri="{D42A27DB-BD31-4B8C-83A1-F6EECF244321}">
                <p14:modId xmlns:p14="http://schemas.microsoft.com/office/powerpoint/2010/main" val="3090212897"/>
              </p:ext>
            </p:extLst>
          </p:nvPr>
        </p:nvGraphicFramePr>
        <p:xfrm>
          <a:off x="1237891" y="2953521"/>
          <a:ext cx="6768117" cy="1114425"/>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9" name="矩形 18"/>
          <p:cNvSpPr/>
          <p:nvPr/>
        </p:nvSpPr>
        <p:spPr>
          <a:xfrm>
            <a:off x="1237891" y="2953780"/>
            <a:ext cx="979755"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endParaRPr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2363078" y="2953780"/>
            <a:ext cx="2031325" cy="369332"/>
          </a:xfrm>
          <a:prstGeom prst="rect">
            <a:avLst/>
          </a:prstGeom>
        </p:spPr>
        <p:txBody>
          <a:bodyPr wrap="none">
            <a:spAutoFit/>
          </a:bodyPr>
          <a:lstStyle/>
          <a:p>
            <a:pPr lvl="0">
              <a:defRPr/>
            </a:pPr>
            <a:r>
              <a:rPr lang="en-US" altLang="zh-TW" dirty="0">
                <a:solidFill>
                  <a:srgbClr val="000000"/>
                </a:solidFill>
                <a:latin typeface="Arial" panose="020B0604020202020204" pitchFamily="34" charset="0"/>
                <a:cs typeface="Arial" panose="020B0604020202020204" pitchFamily="34" charset="0"/>
              </a:rPr>
              <a:t>Supplies Expense</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矩形 20"/>
          <p:cNvSpPr/>
          <p:nvPr/>
        </p:nvSpPr>
        <p:spPr>
          <a:xfrm>
            <a:off x="2565949" y="3324826"/>
            <a:ext cx="2005677"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Supplies on Hand</a:t>
            </a:r>
            <a:endParaRPr lang="zh-TW" altLang="en-US"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6390935" y="2954480"/>
            <a:ext cx="5693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125</a:t>
            </a:r>
            <a:endParaRPr kumimoji="0" lang="zh-TW" altLang="en-US" dirty="0">
              <a:solidFill>
                <a:srgbClr val="000000"/>
              </a:solidFill>
              <a:latin typeface="Arial" charset="0"/>
              <a:ea typeface="新細明體" charset="-120"/>
            </a:endParaRPr>
          </a:p>
        </p:txBody>
      </p:sp>
      <p:sp>
        <p:nvSpPr>
          <p:cNvPr id="23" name="矩形 22"/>
          <p:cNvSpPr/>
          <p:nvPr/>
        </p:nvSpPr>
        <p:spPr>
          <a:xfrm>
            <a:off x="7430964" y="3323112"/>
            <a:ext cx="5693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125</a:t>
            </a:r>
            <a:endParaRPr kumimoji="0" lang="zh-TW" altLang="en-US" dirty="0">
              <a:solidFill>
                <a:srgbClr val="000000"/>
              </a:solidFill>
              <a:latin typeface="Arial" charset="0"/>
              <a:ea typeface="新細明體" charset="-120"/>
            </a:endParaRPr>
          </a:p>
        </p:txBody>
      </p:sp>
      <p:sp>
        <p:nvSpPr>
          <p:cNvPr id="24" name="矩形 23"/>
          <p:cNvSpPr/>
          <p:nvPr/>
        </p:nvSpPr>
        <p:spPr>
          <a:xfrm>
            <a:off x="2778208" y="3725980"/>
            <a:ext cx="4953000" cy="307777"/>
          </a:xfrm>
          <a:prstGeom prst="rect">
            <a:avLst/>
          </a:prstGeom>
        </p:spPr>
        <p:txBody>
          <a:bodyPr wrap="square">
            <a:spAutoFit/>
          </a:bodyPr>
          <a:lstStyle/>
          <a:p>
            <a:pPr>
              <a:spcBef>
                <a:spcPct val="50000"/>
              </a:spcBef>
              <a:buFontTx/>
              <a:buNone/>
            </a:pPr>
            <a:r>
              <a:rPr kumimoji="0" lang="en-US" altLang="zh-TW" sz="1400" i="1" dirty="0">
                <a:solidFill>
                  <a:srgbClr val="000000"/>
                </a:solidFill>
                <a:latin typeface="Arial" panose="020B0604020202020204" pitchFamily="34" charset="0"/>
                <a:cs typeface="Arial" panose="020B0604020202020204" pitchFamily="34" charset="0"/>
              </a:rPr>
              <a:t>To record the use of supplies.</a:t>
            </a:r>
            <a:endParaRPr kumimoji="0" lang="zh-TW" altLang="en-US" sz="1400" i="1" dirty="0">
              <a:solidFill>
                <a:srgbClr val="000000"/>
              </a:solidFill>
              <a:latin typeface="Arial" panose="020B0604020202020204" pitchFamily="34" charset="0"/>
              <a:cs typeface="Arial" panose="020B0604020202020204" pitchFamily="34" charset="0"/>
            </a:endParaRPr>
          </a:p>
        </p:txBody>
      </p:sp>
      <p:sp>
        <p:nvSpPr>
          <p:cNvPr id="26" name="Rectangle 7"/>
          <p:cNvSpPr>
            <a:spLocks noChangeArrowheads="1"/>
          </p:cNvSpPr>
          <p:nvPr/>
        </p:nvSpPr>
        <p:spPr bwMode="auto">
          <a:xfrm>
            <a:off x="2759844" y="4208708"/>
            <a:ext cx="169277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400" b="1" dirty="0">
                <a:latin typeface="Arial" pitchFamily="34" charset="0"/>
              </a:rPr>
              <a:t>Supplies on Hand</a:t>
            </a:r>
          </a:p>
        </p:txBody>
      </p:sp>
      <p:grpSp>
        <p:nvGrpSpPr>
          <p:cNvPr id="6" name="群組 5"/>
          <p:cNvGrpSpPr/>
          <p:nvPr/>
        </p:nvGrpSpPr>
        <p:grpSpPr>
          <a:xfrm>
            <a:off x="2672780" y="4590036"/>
            <a:ext cx="1866901" cy="1305266"/>
            <a:chOff x="2677587" y="3930384"/>
            <a:chExt cx="1866901" cy="1401643"/>
          </a:xfrm>
        </p:grpSpPr>
        <p:sp>
          <p:nvSpPr>
            <p:cNvPr id="27" name="Line 12"/>
            <p:cNvSpPr>
              <a:spLocks noChangeShapeType="1"/>
            </p:cNvSpPr>
            <p:nvPr/>
          </p:nvSpPr>
          <p:spPr bwMode="auto">
            <a:xfrm>
              <a:off x="2677588" y="3933232"/>
              <a:ext cx="1866900"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8" name="Line 14"/>
            <p:cNvSpPr>
              <a:spLocks noChangeShapeType="1"/>
            </p:cNvSpPr>
            <p:nvPr/>
          </p:nvSpPr>
          <p:spPr bwMode="auto">
            <a:xfrm>
              <a:off x="3617344" y="3930384"/>
              <a:ext cx="2322" cy="1401643"/>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9" name="Line 12"/>
            <p:cNvSpPr>
              <a:spLocks noChangeShapeType="1"/>
            </p:cNvSpPr>
            <p:nvPr/>
          </p:nvSpPr>
          <p:spPr bwMode="auto">
            <a:xfrm>
              <a:off x="2677587" y="4831387"/>
              <a:ext cx="1866900"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30" name="Rectangle 7"/>
          <p:cNvSpPr>
            <a:spLocks noChangeArrowheads="1"/>
          </p:cNvSpPr>
          <p:nvPr/>
        </p:nvSpPr>
        <p:spPr bwMode="auto">
          <a:xfrm>
            <a:off x="5306618" y="4208708"/>
            <a:ext cx="620363"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400" b="1" dirty="0">
                <a:latin typeface="Arial" pitchFamily="34" charset="0"/>
              </a:rPr>
              <a:t>Cash</a:t>
            </a:r>
          </a:p>
        </p:txBody>
      </p:sp>
      <p:grpSp>
        <p:nvGrpSpPr>
          <p:cNvPr id="7" name="群組 6"/>
          <p:cNvGrpSpPr/>
          <p:nvPr/>
        </p:nvGrpSpPr>
        <p:grpSpPr>
          <a:xfrm>
            <a:off x="4684143" y="4575420"/>
            <a:ext cx="1866900" cy="1324385"/>
            <a:chOff x="4688950" y="3915769"/>
            <a:chExt cx="1866900" cy="1422174"/>
          </a:xfrm>
        </p:grpSpPr>
        <p:sp>
          <p:nvSpPr>
            <p:cNvPr id="31" name="Line 12"/>
            <p:cNvSpPr>
              <a:spLocks noChangeShapeType="1"/>
            </p:cNvSpPr>
            <p:nvPr/>
          </p:nvSpPr>
          <p:spPr bwMode="auto">
            <a:xfrm>
              <a:off x="4688950" y="3915769"/>
              <a:ext cx="1866900"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2" name="Line 14"/>
            <p:cNvSpPr>
              <a:spLocks noChangeShapeType="1"/>
            </p:cNvSpPr>
            <p:nvPr/>
          </p:nvSpPr>
          <p:spPr bwMode="auto">
            <a:xfrm>
              <a:off x="5602524" y="3915769"/>
              <a:ext cx="3514" cy="1422174"/>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33" name="Rectangle 7"/>
          <p:cNvSpPr>
            <a:spLocks noChangeArrowheads="1"/>
          </p:cNvSpPr>
          <p:nvPr/>
        </p:nvSpPr>
        <p:spPr bwMode="auto">
          <a:xfrm>
            <a:off x="6895182" y="4199128"/>
            <a:ext cx="171361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400" b="1" dirty="0">
                <a:latin typeface="Arial" pitchFamily="34" charset="0"/>
              </a:rPr>
              <a:t>Supplies Expense</a:t>
            </a:r>
          </a:p>
        </p:txBody>
      </p:sp>
      <p:sp>
        <p:nvSpPr>
          <p:cNvPr id="37" name="矩形 43"/>
          <p:cNvSpPr>
            <a:spLocks noChangeArrowheads="1"/>
          </p:cNvSpPr>
          <p:nvPr/>
        </p:nvSpPr>
        <p:spPr bwMode="auto">
          <a:xfrm>
            <a:off x="2141265" y="5882713"/>
            <a:ext cx="184870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165225" eaLnBrk="0" hangingPunct="0">
              <a:spcBef>
                <a:spcPct val="20000"/>
              </a:spcBef>
              <a:buFont typeface="Arial" pitchFamily="34" charset="0"/>
              <a:buChar char="•"/>
              <a:defRPr sz="2400">
                <a:solidFill>
                  <a:schemeClr val="tx1"/>
                </a:solidFill>
                <a:latin typeface="Calibri" pitchFamily="34" charset="0"/>
              </a:defRPr>
            </a:lvl1pPr>
            <a:lvl2pPr marL="742950" indent="-285750" defTabSz="1165225" eaLnBrk="0" hangingPunct="0">
              <a:spcBef>
                <a:spcPct val="20000"/>
              </a:spcBef>
              <a:buFont typeface="Arial" pitchFamily="34" charset="0"/>
              <a:buChar char="–"/>
              <a:defRPr sz="2400">
                <a:solidFill>
                  <a:srgbClr val="7030A0"/>
                </a:solidFill>
                <a:latin typeface="Calibri" pitchFamily="34" charset="0"/>
              </a:defRPr>
            </a:lvl2pPr>
            <a:lvl3pPr marL="1143000" indent="-228600" defTabSz="1165225" eaLnBrk="0" hangingPunct="0">
              <a:spcBef>
                <a:spcPct val="20000"/>
              </a:spcBef>
              <a:buFont typeface="Arial" pitchFamily="34" charset="0"/>
              <a:buChar char="•"/>
              <a:defRPr sz="2400">
                <a:solidFill>
                  <a:srgbClr val="C00000"/>
                </a:solidFill>
                <a:latin typeface="Calibri" pitchFamily="34" charset="0"/>
              </a:defRPr>
            </a:lvl3pPr>
            <a:lvl4pPr marL="1600200" indent="-228600" defTabSz="1165225" eaLnBrk="0" hangingPunct="0">
              <a:spcBef>
                <a:spcPct val="20000"/>
              </a:spcBef>
              <a:buFont typeface="Arial" pitchFamily="34" charset="0"/>
              <a:buChar char="–"/>
              <a:defRPr sz="2400">
                <a:solidFill>
                  <a:schemeClr val="tx1"/>
                </a:solidFill>
                <a:latin typeface="Calibri" pitchFamily="34" charset="0"/>
              </a:defRPr>
            </a:lvl4pPr>
            <a:lvl5pPr marL="2057400" indent="-228600" defTabSz="1165225" eaLnBrk="0" hangingPunct="0">
              <a:spcBef>
                <a:spcPct val="20000"/>
              </a:spcBef>
              <a:buFont typeface="Arial" pitchFamily="34" charset="0"/>
              <a:buChar char="»"/>
              <a:defRPr sz="2400">
                <a:solidFill>
                  <a:schemeClr val="tx1"/>
                </a:solidFill>
                <a:latin typeface="Calibri" pitchFamily="34" charset="0"/>
              </a:defRPr>
            </a:lvl5pPr>
            <a:lvl6pPr marL="25146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ts val="1200"/>
              </a:spcBef>
              <a:buClr>
                <a:schemeClr val="accent2"/>
              </a:buClr>
              <a:buSzPct val="120000"/>
              <a:buFontTx/>
              <a:buNone/>
            </a:pPr>
            <a:r>
              <a:rPr lang="en-US" altLang="zh-TW" sz="1600" b="1" dirty="0">
                <a:solidFill>
                  <a:srgbClr val="C00000"/>
                </a:solidFill>
                <a:latin typeface="Arial" pitchFamily="34" charset="0"/>
              </a:rPr>
              <a:t>To balance sheet</a:t>
            </a:r>
            <a:endParaRPr lang="zh-TW" altLang="en-US" sz="1600" b="1" dirty="0">
              <a:solidFill>
                <a:srgbClr val="C00000"/>
              </a:solidFill>
              <a:latin typeface="Arial" pitchFamily="34" charset="0"/>
            </a:endParaRPr>
          </a:p>
        </p:txBody>
      </p:sp>
      <p:sp>
        <p:nvSpPr>
          <p:cNvPr id="38" name="矩形 44"/>
          <p:cNvSpPr>
            <a:spLocks noChangeArrowheads="1"/>
          </p:cNvSpPr>
          <p:nvPr/>
        </p:nvSpPr>
        <p:spPr bwMode="auto">
          <a:xfrm>
            <a:off x="6371252" y="5810494"/>
            <a:ext cx="2525431" cy="58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165225" eaLnBrk="0" hangingPunct="0">
              <a:spcBef>
                <a:spcPct val="20000"/>
              </a:spcBef>
              <a:buFont typeface="Arial" pitchFamily="34" charset="0"/>
              <a:buChar char="•"/>
              <a:defRPr sz="2400">
                <a:solidFill>
                  <a:schemeClr val="tx1"/>
                </a:solidFill>
                <a:latin typeface="Calibri" pitchFamily="34" charset="0"/>
              </a:defRPr>
            </a:lvl1pPr>
            <a:lvl2pPr marL="742950" indent="-285750" defTabSz="1165225" eaLnBrk="0" hangingPunct="0">
              <a:spcBef>
                <a:spcPct val="20000"/>
              </a:spcBef>
              <a:buFont typeface="Arial" pitchFamily="34" charset="0"/>
              <a:buChar char="–"/>
              <a:defRPr sz="2400">
                <a:solidFill>
                  <a:srgbClr val="7030A0"/>
                </a:solidFill>
                <a:latin typeface="Calibri" pitchFamily="34" charset="0"/>
              </a:defRPr>
            </a:lvl2pPr>
            <a:lvl3pPr marL="1143000" indent="-228600" defTabSz="1165225" eaLnBrk="0" hangingPunct="0">
              <a:spcBef>
                <a:spcPct val="20000"/>
              </a:spcBef>
              <a:buFont typeface="Arial" pitchFamily="34" charset="0"/>
              <a:buChar char="•"/>
              <a:defRPr sz="2400">
                <a:solidFill>
                  <a:srgbClr val="C00000"/>
                </a:solidFill>
                <a:latin typeface="Calibri" pitchFamily="34" charset="0"/>
              </a:defRPr>
            </a:lvl3pPr>
            <a:lvl4pPr marL="1600200" indent="-228600" defTabSz="1165225" eaLnBrk="0" hangingPunct="0">
              <a:spcBef>
                <a:spcPct val="20000"/>
              </a:spcBef>
              <a:buFont typeface="Arial" pitchFamily="34" charset="0"/>
              <a:buChar char="–"/>
              <a:defRPr sz="2400">
                <a:solidFill>
                  <a:schemeClr val="tx1"/>
                </a:solidFill>
                <a:latin typeface="Calibri" pitchFamily="34" charset="0"/>
              </a:defRPr>
            </a:lvl4pPr>
            <a:lvl5pPr marL="2057400" indent="-228600" defTabSz="1165225" eaLnBrk="0" hangingPunct="0">
              <a:spcBef>
                <a:spcPct val="20000"/>
              </a:spcBef>
              <a:buFont typeface="Arial" pitchFamily="34" charset="0"/>
              <a:buChar char="»"/>
              <a:defRPr sz="2400">
                <a:solidFill>
                  <a:schemeClr val="tx1"/>
                </a:solidFill>
                <a:latin typeface="Calibri" pitchFamily="34" charset="0"/>
              </a:defRPr>
            </a:lvl5pPr>
            <a:lvl6pPr marL="25146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ts val="0"/>
              </a:spcBef>
              <a:buClr>
                <a:schemeClr val="accent2"/>
              </a:buClr>
              <a:buSzPct val="120000"/>
              <a:buNone/>
            </a:pPr>
            <a:r>
              <a:rPr lang="en-US" altLang="zh-TW" sz="1600" b="1" dirty="0">
                <a:solidFill>
                  <a:srgbClr val="C00000"/>
                </a:solidFill>
                <a:latin typeface="Arial" pitchFamily="34" charset="0"/>
              </a:rPr>
              <a:t>To statement of</a:t>
            </a:r>
          </a:p>
          <a:p>
            <a:pPr>
              <a:spcBef>
                <a:spcPts val="0"/>
              </a:spcBef>
              <a:buClr>
                <a:schemeClr val="accent2"/>
              </a:buClr>
              <a:buSzPct val="120000"/>
              <a:buNone/>
            </a:pPr>
            <a:r>
              <a:rPr lang="en-US" altLang="zh-TW" sz="1600" b="1" dirty="0">
                <a:solidFill>
                  <a:srgbClr val="C00000"/>
                </a:solidFill>
                <a:latin typeface="Arial" pitchFamily="34" charset="0"/>
              </a:rPr>
              <a:t>comprehensive income</a:t>
            </a:r>
            <a:endParaRPr lang="zh-TW" altLang="en-US" sz="1600" b="1" dirty="0">
              <a:solidFill>
                <a:srgbClr val="C00000"/>
              </a:solidFill>
              <a:latin typeface="Arial" pitchFamily="34" charset="0"/>
            </a:endParaRPr>
          </a:p>
        </p:txBody>
      </p:sp>
      <p:sp>
        <p:nvSpPr>
          <p:cNvPr id="2" name="矩形 1"/>
          <p:cNvSpPr/>
          <p:nvPr/>
        </p:nvSpPr>
        <p:spPr>
          <a:xfrm>
            <a:off x="230385" y="4653326"/>
            <a:ext cx="2456122"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Original entry (12/15/17) </a:t>
            </a:r>
            <a:endParaRPr lang="zh-TW" altLang="en-US" sz="1600" dirty="0">
              <a:latin typeface="Arial" panose="020B0604020202020204" pitchFamily="34" charset="0"/>
              <a:cs typeface="Arial" panose="020B0604020202020204" pitchFamily="34" charset="0"/>
            </a:endParaRPr>
          </a:p>
        </p:txBody>
      </p:sp>
      <p:sp>
        <p:nvSpPr>
          <p:cNvPr id="3" name="矩形 2"/>
          <p:cNvSpPr/>
          <p:nvPr/>
        </p:nvSpPr>
        <p:spPr>
          <a:xfrm>
            <a:off x="3017304" y="4658593"/>
            <a:ext cx="526106"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350</a:t>
            </a:r>
            <a:endParaRPr lang="zh-TW" altLang="en-US" sz="1600" dirty="0">
              <a:latin typeface="Arial" panose="020B0604020202020204" pitchFamily="34" charset="0"/>
              <a:cs typeface="Arial" panose="020B0604020202020204" pitchFamily="34" charset="0"/>
            </a:endParaRPr>
          </a:p>
        </p:txBody>
      </p:sp>
      <p:sp>
        <p:nvSpPr>
          <p:cNvPr id="39" name="矩形 38"/>
          <p:cNvSpPr/>
          <p:nvPr/>
        </p:nvSpPr>
        <p:spPr>
          <a:xfrm>
            <a:off x="5733390" y="4653326"/>
            <a:ext cx="526106"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350</a:t>
            </a:r>
            <a:endParaRPr lang="zh-TW" altLang="en-US" sz="1600" dirty="0">
              <a:latin typeface="Arial" panose="020B0604020202020204" pitchFamily="34" charset="0"/>
              <a:cs typeface="Arial" panose="020B0604020202020204" pitchFamily="34" charset="0"/>
            </a:endParaRPr>
          </a:p>
        </p:txBody>
      </p:sp>
      <p:sp>
        <p:nvSpPr>
          <p:cNvPr id="4" name="矩形 3"/>
          <p:cNvSpPr/>
          <p:nvPr/>
        </p:nvSpPr>
        <p:spPr>
          <a:xfrm>
            <a:off x="245256" y="5044321"/>
            <a:ext cx="2534668"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Adjusting entry (12/31/17)</a:t>
            </a:r>
            <a:endParaRPr lang="zh-TW" altLang="en-US" sz="1600" dirty="0">
              <a:latin typeface="Arial" panose="020B0604020202020204" pitchFamily="34" charset="0"/>
              <a:cs typeface="Arial" panose="020B0604020202020204" pitchFamily="34" charset="0"/>
            </a:endParaRPr>
          </a:p>
        </p:txBody>
      </p:sp>
      <p:sp>
        <p:nvSpPr>
          <p:cNvPr id="40" name="矩形 39"/>
          <p:cNvSpPr/>
          <p:nvPr/>
        </p:nvSpPr>
        <p:spPr>
          <a:xfrm>
            <a:off x="3754754" y="5041481"/>
            <a:ext cx="526106"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125</a:t>
            </a:r>
            <a:endParaRPr lang="zh-TW" altLang="en-US" sz="1600" dirty="0">
              <a:latin typeface="Arial" panose="020B0604020202020204" pitchFamily="34" charset="0"/>
              <a:cs typeface="Arial" panose="020B0604020202020204" pitchFamily="34" charset="0"/>
            </a:endParaRPr>
          </a:p>
        </p:txBody>
      </p:sp>
      <p:sp>
        <p:nvSpPr>
          <p:cNvPr id="41" name="矩形 40"/>
          <p:cNvSpPr/>
          <p:nvPr/>
        </p:nvSpPr>
        <p:spPr>
          <a:xfrm>
            <a:off x="7255066" y="5041481"/>
            <a:ext cx="526106"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125</a:t>
            </a:r>
            <a:endParaRPr lang="zh-TW" altLang="en-US" sz="1600" dirty="0">
              <a:latin typeface="Arial" panose="020B0604020202020204" pitchFamily="34" charset="0"/>
              <a:cs typeface="Arial" panose="020B0604020202020204" pitchFamily="34" charset="0"/>
            </a:endParaRPr>
          </a:p>
        </p:txBody>
      </p:sp>
      <p:sp>
        <p:nvSpPr>
          <p:cNvPr id="5" name="矩形 4"/>
          <p:cNvSpPr/>
          <p:nvPr/>
        </p:nvSpPr>
        <p:spPr>
          <a:xfrm>
            <a:off x="245256" y="5463878"/>
            <a:ext cx="2340705"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Updated bal. (12/31/17)</a:t>
            </a:r>
            <a:endParaRPr lang="zh-TW" altLang="en-US" sz="1600" dirty="0">
              <a:latin typeface="Arial" panose="020B0604020202020204" pitchFamily="34" charset="0"/>
              <a:cs typeface="Arial" panose="020B0604020202020204" pitchFamily="34" charset="0"/>
            </a:endParaRPr>
          </a:p>
        </p:txBody>
      </p:sp>
      <p:sp>
        <p:nvSpPr>
          <p:cNvPr id="42" name="矩形 41"/>
          <p:cNvSpPr/>
          <p:nvPr/>
        </p:nvSpPr>
        <p:spPr>
          <a:xfrm>
            <a:off x="3017304" y="5463878"/>
            <a:ext cx="526106"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225</a:t>
            </a:r>
            <a:endParaRPr lang="zh-TW" altLang="en-US" sz="1600" dirty="0">
              <a:latin typeface="Arial" panose="020B0604020202020204" pitchFamily="34" charset="0"/>
              <a:cs typeface="Arial" panose="020B0604020202020204" pitchFamily="34" charset="0"/>
            </a:endParaRPr>
          </a:p>
        </p:txBody>
      </p:sp>
      <p:sp>
        <p:nvSpPr>
          <p:cNvPr id="43" name="矩形 42"/>
          <p:cNvSpPr/>
          <p:nvPr/>
        </p:nvSpPr>
        <p:spPr>
          <a:xfrm>
            <a:off x="7255066" y="5463878"/>
            <a:ext cx="526106"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125</a:t>
            </a:r>
            <a:endParaRPr lang="zh-TW" altLang="en-US" sz="1600" dirty="0">
              <a:latin typeface="Arial" panose="020B0604020202020204" pitchFamily="34" charset="0"/>
              <a:cs typeface="Arial" panose="020B0604020202020204" pitchFamily="34" charset="0"/>
            </a:endParaRPr>
          </a:p>
        </p:txBody>
      </p:sp>
      <p:grpSp>
        <p:nvGrpSpPr>
          <p:cNvPr id="46" name="群組 45"/>
          <p:cNvGrpSpPr/>
          <p:nvPr/>
        </p:nvGrpSpPr>
        <p:grpSpPr>
          <a:xfrm>
            <a:off x="6887322" y="4569680"/>
            <a:ext cx="1866901" cy="1324222"/>
            <a:chOff x="2677587" y="3927491"/>
            <a:chExt cx="1866901" cy="1421999"/>
          </a:xfrm>
        </p:grpSpPr>
        <p:sp>
          <p:nvSpPr>
            <p:cNvPr id="47" name="Line 12"/>
            <p:cNvSpPr>
              <a:spLocks noChangeShapeType="1"/>
            </p:cNvSpPr>
            <p:nvPr/>
          </p:nvSpPr>
          <p:spPr bwMode="auto">
            <a:xfrm>
              <a:off x="2677588" y="3933232"/>
              <a:ext cx="1866900"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8" name="Line 14"/>
            <p:cNvSpPr>
              <a:spLocks noChangeShapeType="1"/>
            </p:cNvSpPr>
            <p:nvPr/>
          </p:nvSpPr>
          <p:spPr bwMode="auto">
            <a:xfrm flipH="1">
              <a:off x="3611191" y="3927491"/>
              <a:ext cx="0" cy="1421999"/>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9" name="Line 12"/>
            <p:cNvSpPr>
              <a:spLocks noChangeShapeType="1"/>
            </p:cNvSpPr>
            <p:nvPr/>
          </p:nvSpPr>
          <p:spPr bwMode="auto">
            <a:xfrm>
              <a:off x="2677587" y="4831387"/>
              <a:ext cx="1866900"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45" name="文字方塊 44"/>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32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6" grpId="0"/>
      <p:bldP spid="30" grpId="0"/>
      <p:bldP spid="33" grpId="0"/>
      <p:bldP spid="37" grpId="0"/>
      <p:bldP spid="38" grpId="0"/>
      <p:bldP spid="2" grpId="0"/>
      <p:bldP spid="3" grpId="0"/>
      <p:bldP spid="39" grpId="0"/>
      <p:bldP spid="4" grpId="0"/>
      <p:bldP spid="40" grpId="0"/>
      <p:bldP spid="41" grpId="0"/>
      <p:bldP spid="5" grpId="0"/>
      <p:bldP spid="42" grpId="0"/>
      <p:bldP spid="4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內容版面配置區 5"/>
          <p:cNvSpPr>
            <a:spLocks noGrp="1"/>
          </p:cNvSpPr>
          <p:nvPr>
            <p:ph idx="1"/>
          </p:nvPr>
        </p:nvSpPr>
        <p:spPr/>
        <p:txBody>
          <a:bodyPr>
            <a:normAutofit/>
          </a:bodyPr>
          <a:lstStyle/>
          <a:p>
            <a:r>
              <a:rPr lang="en-US" altLang="zh-TW" dirty="0"/>
              <a:t>Cash amounts received before its corresponding revenue can be recognized.</a:t>
            </a:r>
          </a:p>
          <a:p>
            <a:r>
              <a:rPr lang="en-US" altLang="zh-TW" b="1" dirty="0">
                <a:solidFill>
                  <a:srgbClr val="E09F22"/>
                </a:solidFill>
              </a:rPr>
              <a:t>The advance payment: </a:t>
            </a:r>
            <a:r>
              <a:rPr lang="en-US" altLang="zh-TW" dirty="0"/>
              <a:t>A debit to Cash and a credit to liabilities (Unearned Revenues).</a:t>
            </a:r>
          </a:p>
          <a:p>
            <a:r>
              <a:rPr lang="en-US" altLang="zh-TW" dirty="0"/>
              <a:t>In the future the company must provide something (selling goods or providing services) in return for the amounts received.</a:t>
            </a:r>
          </a:p>
          <a:p>
            <a:pPr marL="400050" lvl="1" indent="0">
              <a:buNone/>
            </a:pPr>
            <a:r>
              <a:rPr lang="en-US" altLang="zh-TW" b="1" dirty="0">
                <a:solidFill>
                  <a:schemeClr val="accent2">
                    <a:lumMod val="75000"/>
                  </a:schemeClr>
                </a:solidFill>
              </a:rPr>
              <a:t>	A debit to Unearned Revenue, and a credit to 	Revenue</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35</a:t>
            </a:fld>
            <a:endParaRPr lang="zh-TW" altLang="en-US" dirty="0"/>
          </a:p>
        </p:txBody>
      </p:sp>
      <p:sp>
        <p:nvSpPr>
          <p:cNvPr id="62466" name="標題 4"/>
          <p:cNvSpPr>
            <a:spLocks noGrp="1"/>
          </p:cNvSpPr>
          <p:nvPr>
            <p:ph type="title"/>
          </p:nvPr>
        </p:nvSpPr>
        <p:spPr/>
        <p:txBody>
          <a:bodyPr/>
          <a:lstStyle/>
          <a:p>
            <a:r>
              <a:rPr lang="en-US" altLang="zh-TW" dirty="0"/>
              <a:t>Unearned Revenues</a:t>
            </a:r>
            <a:endParaRPr lang="zh-TW" altLang="en-US" dirty="0"/>
          </a:p>
        </p:txBody>
      </p:sp>
      <p:sp>
        <p:nvSpPr>
          <p:cNvPr id="12" name="向右箭號 11"/>
          <p:cNvSpPr/>
          <p:nvPr/>
        </p:nvSpPr>
        <p:spPr>
          <a:xfrm>
            <a:off x="657225" y="4829175"/>
            <a:ext cx="609600" cy="304800"/>
          </a:xfrm>
          <a:prstGeom prst="rightArrow">
            <a:avLst/>
          </a:prstGeom>
          <a:solidFill>
            <a:srgbClr val="19708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 name="文字方塊 7"/>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964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par>
                                <p:cTn id="8" presetID="22" presetClass="entr" presetSubtype="8" fill="hold" nodeType="withEffect">
                                  <p:stCondLst>
                                    <p:cond delay="300"/>
                                  </p:stCondLst>
                                  <p:childTnLst>
                                    <p:set>
                                      <p:cBhvr>
                                        <p:cTn id="9" dur="1" fill="hold">
                                          <p:stCondLst>
                                            <p:cond delay="0"/>
                                          </p:stCondLst>
                                        </p:cTn>
                                        <p:tgtEl>
                                          <p:spTgt spid="62468">
                                            <p:txEl>
                                              <p:pRg st="3" end="3"/>
                                            </p:txEl>
                                          </p:spTgt>
                                        </p:tgtEl>
                                        <p:attrNameLst>
                                          <p:attrName>style.visibility</p:attrName>
                                        </p:attrNameLst>
                                      </p:cBhvr>
                                      <p:to>
                                        <p:strVal val="visible"/>
                                      </p:to>
                                    </p:set>
                                    <p:animEffect transition="in" filter="wipe(left)">
                                      <p:cBhvr>
                                        <p:cTn id="10" dur="500"/>
                                        <p:tgtEl>
                                          <p:spTgt spid="624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內容版面配置區 5"/>
          <p:cNvSpPr>
            <a:spLocks noGrp="1"/>
          </p:cNvSpPr>
          <p:nvPr>
            <p:ph idx="1"/>
          </p:nvPr>
        </p:nvSpPr>
        <p:spPr/>
        <p:txBody>
          <a:bodyPr/>
          <a:lstStyle/>
          <a:p>
            <a:pPr marL="0" indent="0">
              <a:buNone/>
            </a:pPr>
            <a:r>
              <a:rPr lang="en-US" altLang="zh-TW" b="1" dirty="0">
                <a:solidFill>
                  <a:srgbClr val="E09F22"/>
                </a:solidFill>
              </a:rPr>
              <a:t>Illustration</a:t>
            </a:r>
            <a:endParaRPr lang="en-US" altLang="zh-TW" dirty="0">
              <a:solidFill>
                <a:srgbClr val="E09F22"/>
              </a:solidFill>
            </a:endParaRPr>
          </a:p>
          <a:p>
            <a:pPr marL="0" indent="0">
              <a:buNone/>
            </a:pPr>
            <a:r>
              <a:rPr lang="en-US" altLang="zh-TW" dirty="0"/>
              <a:t>Assume the following about your Landscaping company:</a:t>
            </a:r>
          </a:p>
          <a:p>
            <a:pPr lvl="1"/>
            <a:r>
              <a:rPr lang="en-US" altLang="zh-TW" dirty="0"/>
              <a:t>On December 1, a client pays you €225 for three months of landscaping services to be provided for the period beginning December 1, 2017, and ending February 28, 2018. </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36</a:t>
            </a:fld>
            <a:endParaRPr lang="zh-TW" altLang="en-US" dirty="0"/>
          </a:p>
        </p:txBody>
      </p:sp>
      <p:sp>
        <p:nvSpPr>
          <p:cNvPr id="65538" name="標題 4"/>
          <p:cNvSpPr>
            <a:spLocks noGrp="1"/>
          </p:cNvSpPr>
          <p:nvPr>
            <p:ph type="title"/>
          </p:nvPr>
        </p:nvSpPr>
        <p:spPr/>
        <p:txBody>
          <a:bodyPr/>
          <a:lstStyle/>
          <a:p>
            <a:r>
              <a:rPr lang="en-US" altLang="zh-TW"/>
              <a:t>Unearned Revenues</a:t>
            </a:r>
            <a:endParaRPr lang="zh-TW" altLang="en-US" dirty="0"/>
          </a:p>
        </p:txBody>
      </p:sp>
      <p:graphicFrame>
        <p:nvGraphicFramePr>
          <p:cNvPr id="20" name="表格 19"/>
          <p:cNvGraphicFramePr>
            <a:graphicFrameLocks noGrp="1"/>
          </p:cNvGraphicFramePr>
          <p:nvPr>
            <p:extLst>
              <p:ext uri="{D42A27DB-BD31-4B8C-83A1-F6EECF244321}">
                <p14:modId xmlns:p14="http://schemas.microsoft.com/office/powerpoint/2010/main" val="3714793679"/>
              </p:ext>
            </p:extLst>
          </p:nvPr>
        </p:nvGraphicFramePr>
        <p:xfrm>
          <a:off x="1066800" y="4343400"/>
          <a:ext cx="6768117" cy="1261110"/>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1" name="矩形 20"/>
          <p:cNvSpPr/>
          <p:nvPr/>
        </p:nvSpPr>
        <p:spPr>
          <a:xfrm>
            <a:off x="1066800" y="4343659"/>
            <a:ext cx="851515"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1</a:t>
            </a:r>
            <a:endParaRPr lang="zh-TW" altLang="en-US"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2191987" y="4343659"/>
            <a:ext cx="723275" cy="369332"/>
          </a:xfrm>
          <a:prstGeom prst="rect">
            <a:avLst/>
          </a:prstGeom>
        </p:spPr>
        <p:txBody>
          <a:bodyPr wrap="none">
            <a:spAutoFit/>
          </a:bodyPr>
          <a:lstStyle/>
          <a:p>
            <a:pPr lvl="0">
              <a:defRPr/>
            </a:pPr>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23" name="矩形 22"/>
          <p:cNvSpPr/>
          <p:nvPr/>
        </p:nvSpPr>
        <p:spPr>
          <a:xfrm>
            <a:off x="2394858" y="4714705"/>
            <a:ext cx="22533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Unearned</a:t>
            </a:r>
            <a:r>
              <a:rPr kumimoji="0" lang="en-US" altLang="zh-TW" dirty="0">
                <a:solidFill>
                  <a:srgbClr val="000000"/>
                </a:solidFill>
                <a:cs typeface="Arial" pitchFamily="34" charset="0"/>
              </a:rPr>
              <a:t> </a:t>
            </a:r>
            <a:r>
              <a:rPr lang="en-US" altLang="zh-TW" dirty="0">
                <a:solidFill>
                  <a:srgbClr val="000000"/>
                </a:solidFill>
                <a:latin typeface="Arial" panose="020B0604020202020204" pitchFamily="34" charset="0"/>
                <a:cs typeface="Arial" panose="020B0604020202020204" pitchFamily="34" charset="0"/>
              </a:rPr>
              <a:t>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24" name="矩形 23"/>
          <p:cNvSpPr/>
          <p:nvPr/>
        </p:nvSpPr>
        <p:spPr>
          <a:xfrm>
            <a:off x="6219844" y="4344359"/>
            <a:ext cx="5693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225</a:t>
            </a:r>
            <a:endParaRPr kumimoji="0" lang="zh-TW" altLang="en-US" dirty="0">
              <a:solidFill>
                <a:srgbClr val="000000"/>
              </a:solidFill>
              <a:latin typeface="Arial" charset="0"/>
              <a:ea typeface="新細明體" charset="-120"/>
            </a:endParaRPr>
          </a:p>
        </p:txBody>
      </p:sp>
      <p:sp>
        <p:nvSpPr>
          <p:cNvPr id="25" name="矩形 24"/>
          <p:cNvSpPr/>
          <p:nvPr/>
        </p:nvSpPr>
        <p:spPr>
          <a:xfrm>
            <a:off x="7259873" y="4712991"/>
            <a:ext cx="5693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225</a:t>
            </a:r>
            <a:endParaRPr kumimoji="0" lang="zh-TW" altLang="en-US" dirty="0">
              <a:solidFill>
                <a:srgbClr val="000000"/>
              </a:solidFill>
              <a:latin typeface="Arial" charset="0"/>
              <a:ea typeface="新細明體" charset="-120"/>
            </a:endParaRPr>
          </a:p>
        </p:txBody>
      </p:sp>
      <p:sp>
        <p:nvSpPr>
          <p:cNvPr id="26" name="矩形 25"/>
          <p:cNvSpPr/>
          <p:nvPr/>
        </p:nvSpPr>
        <p:spPr>
          <a:xfrm>
            <a:off x="2607117" y="5115859"/>
            <a:ext cx="4953000" cy="523220"/>
          </a:xfrm>
          <a:prstGeom prst="rect">
            <a:avLst/>
          </a:prstGeom>
        </p:spPr>
        <p:txBody>
          <a:bodyPr wrap="square">
            <a:spAutoFit/>
          </a:bodyPr>
          <a:lstStyle/>
          <a:p>
            <a:pPr>
              <a:spcBef>
                <a:spcPct val="50000"/>
              </a:spcBef>
              <a:buFontTx/>
              <a:buNone/>
            </a:pPr>
            <a:r>
              <a:rPr kumimoji="0" lang="en-US" altLang="zh-TW" sz="1400" dirty="0">
                <a:solidFill>
                  <a:srgbClr val="000000"/>
                </a:solidFill>
                <a:latin typeface="Arial" panose="020B0604020202020204" pitchFamily="34" charset="0"/>
                <a:cs typeface="Arial" panose="020B0604020202020204" pitchFamily="34" charset="0"/>
              </a:rPr>
              <a:t>Received three months’ revenue in advance:</a:t>
            </a:r>
          </a:p>
          <a:p>
            <a:r>
              <a:rPr kumimoji="0" lang="zh-TW" altLang="en-US" sz="1400" i="1" dirty="0">
                <a:latin typeface="Arial" panose="020B0604020202020204" pitchFamily="34" charset="0"/>
                <a:cs typeface="Arial" panose="020B0604020202020204" pitchFamily="34" charset="0"/>
              </a:rPr>
              <a:t>€</a:t>
            </a:r>
            <a:r>
              <a:rPr kumimoji="0" lang="en-US" altLang="zh-TW" sz="1400" i="1" dirty="0">
                <a:latin typeface="Arial" panose="020B0604020202020204" pitchFamily="34" charset="0"/>
                <a:cs typeface="Arial" panose="020B0604020202020204" pitchFamily="34" charset="0"/>
              </a:rPr>
              <a:t>75 × 3 = €225.</a:t>
            </a:r>
            <a:endParaRPr kumimoji="0" lang="zh-TW" altLang="en-US" sz="1400" dirty="0">
              <a:solidFill>
                <a:srgbClr val="000000"/>
              </a:solidFill>
              <a:latin typeface="Arial" panose="020B0604020202020204" pitchFamily="34" charset="0"/>
              <a:cs typeface="Arial" panose="020B0604020202020204" pitchFamily="34" charset="0"/>
            </a:endParaRPr>
          </a:p>
        </p:txBody>
      </p:sp>
      <p:sp>
        <p:nvSpPr>
          <p:cNvPr id="14" name="文字方塊 13"/>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85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內容版面配置區 5"/>
          <p:cNvSpPr>
            <a:spLocks noGrp="1"/>
          </p:cNvSpPr>
          <p:nvPr>
            <p:ph idx="1"/>
          </p:nvPr>
        </p:nvSpPr>
        <p:spPr/>
        <p:txBody>
          <a:bodyPr/>
          <a:lstStyle/>
          <a:p>
            <a:pPr marL="0" indent="0">
              <a:buNone/>
            </a:pPr>
            <a:r>
              <a:rPr lang="en-US" altLang="zh-TW" b="1" dirty="0">
                <a:solidFill>
                  <a:srgbClr val="E09F22"/>
                </a:solidFill>
              </a:rPr>
              <a:t>Illustration</a:t>
            </a:r>
            <a:endParaRPr lang="en-US" altLang="zh-TW" dirty="0">
              <a:solidFill>
                <a:srgbClr val="E09F22"/>
              </a:solidFill>
            </a:endParaRP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37</a:t>
            </a:fld>
            <a:endParaRPr lang="zh-TW" altLang="en-US" dirty="0"/>
          </a:p>
        </p:txBody>
      </p:sp>
      <p:sp>
        <p:nvSpPr>
          <p:cNvPr id="65538" name="標題 4"/>
          <p:cNvSpPr>
            <a:spLocks noGrp="1"/>
          </p:cNvSpPr>
          <p:nvPr>
            <p:ph type="title"/>
          </p:nvPr>
        </p:nvSpPr>
        <p:spPr/>
        <p:txBody>
          <a:bodyPr/>
          <a:lstStyle/>
          <a:p>
            <a:r>
              <a:rPr lang="en-US" altLang="zh-TW" dirty="0"/>
              <a:t>Unearned Revenues</a:t>
            </a:r>
            <a:endParaRPr lang="zh-TW" altLang="en-US" dirty="0"/>
          </a:p>
        </p:txBody>
      </p:sp>
      <p:pic>
        <p:nvPicPr>
          <p:cNvPr id="3" name="圖片 2"/>
          <p:cNvPicPr>
            <a:picLocks noChangeAspect="1"/>
          </p:cNvPicPr>
          <p:nvPr/>
        </p:nvPicPr>
        <p:blipFill>
          <a:blip r:embed="rId2"/>
          <a:stretch>
            <a:fillRect/>
          </a:stretch>
        </p:blipFill>
        <p:spPr>
          <a:xfrm>
            <a:off x="264372" y="2435995"/>
            <a:ext cx="8741634" cy="2745370"/>
          </a:xfrm>
          <a:prstGeom prst="rect">
            <a:avLst/>
          </a:prstGeom>
        </p:spPr>
      </p:pic>
      <p:sp>
        <p:nvSpPr>
          <p:cNvPr id="7" name="文字方塊 6"/>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452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內容版面配置區 14"/>
          <p:cNvSpPr>
            <a:spLocks noGrp="1"/>
          </p:cNvSpPr>
          <p:nvPr>
            <p:ph idx="1"/>
          </p:nvPr>
        </p:nvSpPr>
        <p:spPr/>
        <p:txBody>
          <a:bodyPr/>
          <a:lstStyle/>
          <a:p>
            <a:pPr marL="0" indent="0">
              <a:buNone/>
            </a:pPr>
            <a:r>
              <a:rPr lang="en-US" altLang="zh-TW" b="1" dirty="0">
                <a:solidFill>
                  <a:srgbClr val="E09F22"/>
                </a:solidFill>
              </a:rPr>
              <a:t>Illustration</a:t>
            </a:r>
            <a:endParaRPr lang="en-US" altLang="zh-TW" dirty="0">
              <a:solidFill>
                <a:srgbClr val="E09F22"/>
              </a:solidFill>
            </a:endParaRPr>
          </a:p>
          <a:p>
            <a:pPr lvl="1"/>
            <a:r>
              <a:rPr lang="en-US" altLang="zh-TW" dirty="0"/>
              <a:t>The Landscaping company will record the following adjusting entry:</a:t>
            </a:r>
            <a:endParaRPr lang="zh-TW" altLang="en-US"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38</a:t>
            </a:fld>
            <a:endParaRPr lang="zh-TW" altLang="en-US" dirty="0"/>
          </a:p>
        </p:txBody>
      </p:sp>
      <p:sp>
        <p:nvSpPr>
          <p:cNvPr id="67588" name="標題 13"/>
          <p:cNvSpPr>
            <a:spLocks noGrp="1"/>
          </p:cNvSpPr>
          <p:nvPr>
            <p:ph type="title"/>
          </p:nvPr>
        </p:nvSpPr>
        <p:spPr/>
        <p:txBody>
          <a:bodyPr/>
          <a:lstStyle/>
          <a:p>
            <a:r>
              <a:rPr lang="en-US" altLang="zh-TW" dirty="0"/>
              <a:t>Unearned Revenues</a:t>
            </a:r>
            <a:endParaRPr lang="zh-TW" altLang="en-US" dirty="0"/>
          </a:p>
        </p:txBody>
      </p:sp>
      <p:graphicFrame>
        <p:nvGraphicFramePr>
          <p:cNvPr id="19" name="表格 18"/>
          <p:cNvGraphicFramePr>
            <a:graphicFrameLocks noGrp="1"/>
          </p:cNvGraphicFramePr>
          <p:nvPr>
            <p:extLst>
              <p:ext uri="{D42A27DB-BD31-4B8C-83A1-F6EECF244321}">
                <p14:modId xmlns:p14="http://schemas.microsoft.com/office/powerpoint/2010/main" val="1020308384"/>
              </p:ext>
            </p:extLst>
          </p:nvPr>
        </p:nvGraphicFramePr>
        <p:xfrm>
          <a:off x="1039209" y="2898938"/>
          <a:ext cx="6768117" cy="1261110"/>
        </p:xfrm>
        <a:graphic>
          <a:graphicData uri="http://schemas.openxmlformats.org/drawingml/2006/table">
            <a:tbl>
              <a:tblPr/>
              <a:tblGrid>
                <a:gridCol w="1145645">
                  <a:extLst>
                    <a:ext uri="{9D8B030D-6E8A-4147-A177-3AD203B41FA5}">
                      <a16:colId xmlns:a16="http://schemas.microsoft.com/office/drawing/2014/main" val="20000"/>
                    </a:ext>
                  </a:extLst>
                </a:gridCol>
                <a:gridCol w="414369">
                  <a:extLst>
                    <a:ext uri="{9D8B030D-6E8A-4147-A177-3AD203B41FA5}">
                      <a16:colId xmlns:a16="http://schemas.microsoft.com/office/drawing/2014/main" val="20001"/>
                    </a:ext>
                  </a:extLst>
                </a:gridCol>
                <a:gridCol w="3126451">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gridCol w="1040826">
                  <a:extLst>
                    <a:ext uri="{9D8B030D-6E8A-4147-A177-3AD203B41FA5}">
                      <a16:colId xmlns:a16="http://schemas.microsoft.com/office/drawing/2014/main" val="20004"/>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1475">
                <a:tc gridSpan="2">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TW" sz="1400" i="1" dirty="0">
                        <a:solidFill>
                          <a:srgbClr val="00000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400" i="1" dirty="0">
                        <a:solidFill>
                          <a:srgbClr val="000000"/>
                        </a:solidFill>
                        <a:latin typeface="Arial" pitchFamily="34" charset="0"/>
                        <a:cs typeface="Arial"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20" name="矩形 19"/>
          <p:cNvSpPr/>
          <p:nvPr/>
        </p:nvSpPr>
        <p:spPr>
          <a:xfrm>
            <a:off x="1039209" y="2899197"/>
            <a:ext cx="979755"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矩形 20"/>
          <p:cNvSpPr/>
          <p:nvPr/>
        </p:nvSpPr>
        <p:spPr>
          <a:xfrm>
            <a:off x="2164396" y="2899197"/>
            <a:ext cx="2185214"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Unearned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2367267" y="3270243"/>
            <a:ext cx="27867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Landscaping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23" name="矩形 22"/>
          <p:cNvSpPr/>
          <p:nvPr/>
        </p:nvSpPr>
        <p:spPr>
          <a:xfrm>
            <a:off x="6320493" y="2899897"/>
            <a:ext cx="44114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75</a:t>
            </a:r>
            <a:endParaRPr kumimoji="0" lang="zh-TW" altLang="en-US" dirty="0">
              <a:solidFill>
                <a:srgbClr val="000000"/>
              </a:solidFill>
              <a:latin typeface="Arial" charset="0"/>
              <a:ea typeface="新細明體" charset="-120"/>
            </a:endParaRPr>
          </a:p>
        </p:txBody>
      </p:sp>
      <p:sp>
        <p:nvSpPr>
          <p:cNvPr id="24" name="矩形 23"/>
          <p:cNvSpPr/>
          <p:nvPr/>
        </p:nvSpPr>
        <p:spPr>
          <a:xfrm>
            <a:off x="7360522" y="3268529"/>
            <a:ext cx="44114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75</a:t>
            </a:r>
            <a:endParaRPr kumimoji="0" lang="zh-TW" altLang="en-US" dirty="0">
              <a:solidFill>
                <a:srgbClr val="000000"/>
              </a:solidFill>
              <a:latin typeface="Arial" charset="0"/>
              <a:ea typeface="新細明體" charset="-120"/>
            </a:endParaRPr>
          </a:p>
        </p:txBody>
      </p:sp>
      <p:sp>
        <p:nvSpPr>
          <p:cNvPr id="25" name="矩形 24"/>
          <p:cNvSpPr/>
          <p:nvPr/>
        </p:nvSpPr>
        <p:spPr>
          <a:xfrm>
            <a:off x="2579526" y="3671397"/>
            <a:ext cx="4953000" cy="523220"/>
          </a:xfrm>
          <a:prstGeom prst="rect">
            <a:avLst/>
          </a:prstGeom>
        </p:spPr>
        <p:txBody>
          <a:bodyPr wrap="square">
            <a:spAutoFit/>
          </a:bodyPr>
          <a:lstStyle/>
          <a:p>
            <a:pPr>
              <a:spcBef>
                <a:spcPct val="50000"/>
              </a:spcBef>
              <a:buFontTx/>
              <a:buNone/>
            </a:pPr>
            <a:r>
              <a:rPr kumimoji="0" lang="en-US" altLang="zh-TW" sz="1400" dirty="0">
                <a:solidFill>
                  <a:srgbClr val="000000"/>
                </a:solidFill>
                <a:latin typeface="Arial" panose="020B0604020202020204" pitchFamily="34" charset="0"/>
                <a:cs typeface="Arial" panose="020B0604020202020204" pitchFamily="34" charset="0"/>
              </a:rPr>
              <a:t>To record Landscaping revenue for one month:</a:t>
            </a:r>
          </a:p>
          <a:p>
            <a:r>
              <a:rPr kumimoji="0" lang="en-US" altLang="zh-TW" sz="1400" i="1" dirty="0">
                <a:latin typeface="Arial" panose="020B0604020202020204" pitchFamily="34" charset="0"/>
                <a:cs typeface="Arial" panose="020B0604020202020204" pitchFamily="34" charset="0"/>
              </a:rPr>
              <a:t>€75 × 1 month = €75. </a:t>
            </a:r>
            <a:endParaRPr kumimoji="0" lang="zh-TW" altLang="en-US" sz="1400" dirty="0">
              <a:solidFill>
                <a:srgbClr val="000000"/>
              </a:solidFill>
              <a:latin typeface="Arial" panose="020B0604020202020204" pitchFamily="34" charset="0"/>
              <a:cs typeface="Arial" panose="020B0604020202020204" pitchFamily="34" charset="0"/>
            </a:endParaRPr>
          </a:p>
        </p:txBody>
      </p:sp>
      <p:sp>
        <p:nvSpPr>
          <p:cNvPr id="26" name="Rectangle 7"/>
          <p:cNvSpPr>
            <a:spLocks noChangeArrowheads="1"/>
          </p:cNvSpPr>
          <p:nvPr/>
        </p:nvSpPr>
        <p:spPr bwMode="auto">
          <a:xfrm>
            <a:off x="2770110" y="4354546"/>
            <a:ext cx="180337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400" b="1" dirty="0">
                <a:latin typeface="Arial" pitchFamily="34" charset="0"/>
              </a:rPr>
              <a:t>Unearned Revenue</a:t>
            </a:r>
          </a:p>
        </p:txBody>
      </p:sp>
      <p:grpSp>
        <p:nvGrpSpPr>
          <p:cNvPr id="27" name="群組 26"/>
          <p:cNvGrpSpPr/>
          <p:nvPr/>
        </p:nvGrpSpPr>
        <p:grpSpPr>
          <a:xfrm>
            <a:off x="2734064" y="4653575"/>
            <a:ext cx="1866901" cy="1195464"/>
            <a:chOff x="2677587" y="3933232"/>
            <a:chExt cx="1866901" cy="1423729"/>
          </a:xfrm>
        </p:grpSpPr>
        <p:sp>
          <p:nvSpPr>
            <p:cNvPr id="28" name="Line 12"/>
            <p:cNvSpPr>
              <a:spLocks noChangeShapeType="1"/>
            </p:cNvSpPr>
            <p:nvPr/>
          </p:nvSpPr>
          <p:spPr bwMode="auto">
            <a:xfrm>
              <a:off x="2677588" y="3933232"/>
              <a:ext cx="1866900"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9" name="Line 14"/>
            <p:cNvSpPr>
              <a:spLocks noChangeShapeType="1"/>
            </p:cNvSpPr>
            <p:nvPr/>
          </p:nvSpPr>
          <p:spPr bwMode="auto">
            <a:xfrm flipH="1">
              <a:off x="3606692" y="3933233"/>
              <a:ext cx="4346" cy="1423728"/>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0" name="Line 12"/>
            <p:cNvSpPr>
              <a:spLocks noChangeShapeType="1"/>
            </p:cNvSpPr>
            <p:nvPr/>
          </p:nvSpPr>
          <p:spPr bwMode="auto">
            <a:xfrm>
              <a:off x="2677587" y="4831387"/>
              <a:ext cx="1866900"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31" name="Rectangle 7"/>
          <p:cNvSpPr>
            <a:spLocks noChangeArrowheads="1"/>
          </p:cNvSpPr>
          <p:nvPr/>
        </p:nvSpPr>
        <p:spPr bwMode="auto">
          <a:xfrm>
            <a:off x="5368695" y="4330899"/>
            <a:ext cx="620363"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400" b="1" dirty="0">
                <a:latin typeface="Arial" pitchFamily="34" charset="0"/>
              </a:rPr>
              <a:t>Cash</a:t>
            </a:r>
          </a:p>
        </p:txBody>
      </p:sp>
      <p:grpSp>
        <p:nvGrpSpPr>
          <p:cNvPr id="32" name="群組 31"/>
          <p:cNvGrpSpPr/>
          <p:nvPr/>
        </p:nvGrpSpPr>
        <p:grpSpPr>
          <a:xfrm>
            <a:off x="4745427" y="4636112"/>
            <a:ext cx="1866900" cy="1210128"/>
            <a:chOff x="4688950" y="3915769"/>
            <a:chExt cx="1866900" cy="1441193"/>
          </a:xfrm>
        </p:grpSpPr>
        <p:sp>
          <p:nvSpPr>
            <p:cNvPr id="33" name="Line 12"/>
            <p:cNvSpPr>
              <a:spLocks noChangeShapeType="1"/>
            </p:cNvSpPr>
            <p:nvPr/>
          </p:nvSpPr>
          <p:spPr bwMode="auto">
            <a:xfrm>
              <a:off x="4688950" y="3915769"/>
              <a:ext cx="1866900"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 name="Line 14"/>
            <p:cNvSpPr>
              <a:spLocks noChangeShapeType="1"/>
            </p:cNvSpPr>
            <p:nvPr/>
          </p:nvSpPr>
          <p:spPr bwMode="auto">
            <a:xfrm>
              <a:off x="5622400" y="3915770"/>
              <a:ext cx="14078" cy="1441192"/>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35" name="Rectangle 7"/>
          <p:cNvSpPr>
            <a:spLocks noChangeArrowheads="1"/>
          </p:cNvSpPr>
          <p:nvPr/>
        </p:nvSpPr>
        <p:spPr bwMode="auto">
          <a:xfrm>
            <a:off x="7267306" y="4132919"/>
            <a:ext cx="1284006"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400" b="1" dirty="0">
                <a:latin typeface="Arial" pitchFamily="34" charset="0"/>
              </a:rPr>
              <a:t>Landscaping</a:t>
            </a:r>
          </a:p>
          <a:p>
            <a:pPr algn="ctr">
              <a:spcBef>
                <a:spcPct val="0"/>
              </a:spcBef>
              <a:buFontTx/>
              <a:buNone/>
            </a:pPr>
            <a:r>
              <a:rPr kumimoji="0" lang="en-US" altLang="zh-TW" sz="1400" b="1" dirty="0">
                <a:latin typeface="Arial" pitchFamily="34" charset="0"/>
              </a:rPr>
              <a:t>Revenue</a:t>
            </a:r>
          </a:p>
        </p:txBody>
      </p:sp>
      <p:sp>
        <p:nvSpPr>
          <p:cNvPr id="36" name="矩形 43"/>
          <p:cNvSpPr>
            <a:spLocks noChangeArrowheads="1"/>
          </p:cNvSpPr>
          <p:nvPr/>
        </p:nvSpPr>
        <p:spPr bwMode="auto">
          <a:xfrm>
            <a:off x="2182767" y="5838970"/>
            <a:ext cx="184870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165225" eaLnBrk="0" hangingPunct="0">
              <a:spcBef>
                <a:spcPct val="20000"/>
              </a:spcBef>
              <a:buFont typeface="Arial" pitchFamily="34" charset="0"/>
              <a:buChar char="•"/>
              <a:defRPr sz="2400">
                <a:solidFill>
                  <a:schemeClr val="tx1"/>
                </a:solidFill>
                <a:latin typeface="Calibri" pitchFamily="34" charset="0"/>
              </a:defRPr>
            </a:lvl1pPr>
            <a:lvl2pPr marL="742950" indent="-285750" defTabSz="1165225" eaLnBrk="0" hangingPunct="0">
              <a:spcBef>
                <a:spcPct val="20000"/>
              </a:spcBef>
              <a:buFont typeface="Arial" pitchFamily="34" charset="0"/>
              <a:buChar char="–"/>
              <a:defRPr sz="2400">
                <a:solidFill>
                  <a:srgbClr val="7030A0"/>
                </a:solidFill>
                <a:latin typeface="Calibri" pitchFamily="34" charset="0"/>
              </a:defRPr>
            </a:lvl2pPr>
            <a:lvl3pPr marL="1143000" indent="-228600" defTabSz="1165225" eaLnBrk="0" hangingPunct="0">
              <a:spcBef>
                <a:spcPct val="20000"/>
              </a:spcBef>
              <a:buFont typeface="Arial" pitchFamily="34" charset="0"/>
              <a:buChar char="•"/>
              <a:defRPr sz="2400">
                <a:solidFill>
                  <a:srgbClr val="C00000"/>
                </a:solidFill>
                <a:latin typeface="Calibri" pitchFamily="34" charset="0"/>
              </a:defRPr>
            </a:lvl3pPr>
            <a:lvl4pPr marL="1600200" indent="-228600" defTabSz="1165225" eaLnBrk="0" hangingPunct="0">
              <a:spcBef>
                <a:spcPct val="20000"/>
              </a:spcBef>
              <a:buFont typeface="Arial" pitchFamily="34" charset="0"/>
              <a:buChar char="–"/>
              <a:defRPr sz="2400">
                <a:solidFill>
                  <a:schemeClr val="tx1"/>
                </a:solidFill>
                <a:latin typeface="Calibri" pitchFamily="34" charset="0"/>
              </a:defRPr>
            </a:lvl4pPr>
            <a:lvl5pPr marL="2057400" indent="-228600" defTabSz="1165225" eaLnBrk="0" hangingPunct="0">
              <a:spcBef>
                <a:spcPct val="20000"/>
              </a:spcBef>
              <a:buFont typeface="Arial" pitchFamily="34" charset="0"/>
              <a:buChar char="»"/>
              <a:defRPr sz="2400">
                <a:solidFill>
                  <a:schemeClr val="tx1"/>
                </a:solidFill>
                <a:latin typeface="Calibri" pitchFamily="34" charset="0"/>
              </a:defRPr>
            </a:lvl5pPr>
            <a:lvl6pPr marL="25146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ts val="1200"/>
              </a:spcBef>
              <a:buClr>
                <a:schemeClr val="accent2"/>
              </a:buClr>
              <a:buSzPct val="120000"/>
              <a:buFontTx/>
              <a:buNone/>
            </a:pPr>
            <a:r>
              <a:rPr lang="en-US" altLang="zh-TW" sz="1600" b="1" dirty="0">
                <a:solidFill>
                  <a:srgbClr val="C00000"/>
                </a:solidFill>
                <a:latin typeface="Arial" pitchFamily="34" charset="0"/>
              </a:rPr>
              <a:t>To balance sheet</a:t>
            </a:r>
            <a:endParaRPr lang="zh-TW" altLang="en-US" sz="1600" b="1" dirty="0">
              <a:solidFill>
                <a:srgbClr val="C00000"/>
              </a:solidFill>
              <a:latin typeface="Arial" pitchFamily="34" charset="0"/>
            </a:endParaRPr>
          </a:p>
        </p:txBody>
      </p:sp>
      <p:sp>
        <p:nvSpPr>
          <p:cNvPr id="37" name="矩形 36"/>
          <p:cNvSpPr/>
          <p:nvPr/>
        </p:nvSpPr>
        <p:spPr>
          <a:xfrm>
            <a:off x="291669" y="4714017"/>
            <a:ext cx="2342308"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Original entry (12/1/17) </a:t>
            </a:r>
            <a:endParaRPr lang="zh-TW" altLang="en-US" sz="1600" dirty="0">
              <a:latin typeface="Arial" panose="020B0604020202020204" pitchFamily="34" charset="0"/>
              <a:cs typeface="Arial" panose="020B0604020202020204" pitchFamily="34" charset="0"/>
            </a:endParaRPr>
          </a:p>
        </p:txBody>
      </p:sp>
      <p:sp>
        <p:nvSpPr>
          <p:cNvPr id="38" name="矩形 37"/>
          <p:cNvSpPr/>
          <p:nvPr/>
        </p:nvSpPr>
        <p:spPr>
          <a:xfrm>
            <a:off x="3809818" y="4717863"/>
            <a:ext cx="526106"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225</a:t>
            </a:r>
            <a:endParaRPr lang="zh-TW" altLang="en-US" sz="1600" dirty="0">
              <a:latin typeface="Arial" panose="020B0604020202020204" pitchFamily="34" charset="0"/>
              <a:cs typeface="Arial" panose="020B0604020202020204" pitchFamily="34" charset="0"/>
            </a:endParaRPr>
          </a:p>
        </p:txBody>
      </p:sp>
      <p:sp>
        <p:nvSpPr>
          <p:cNvPr id="39" name="矩形 38"/>
          <p:cNvSpPr/>
          <p:nvPr/>
        </p:nvSpPr>
        <p:spPr>
          <a:xfrm>
            <a:off x="5075202" y="4714017"/>
            <a:ext cx="526106"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225</a:t>
            </a:r>
            <a:endParaRPr lang="zh-TW" altLang="en-US" sz="1600" dirty="0">
              <a:latin typeface="Arial" panose="020B0604020202020204" pitchFamily="34" charset="0"/>
              <a:cs typeface="Arial" panose="020B0604020202020204" pitchFamily="34" charset="0"/>
            </a:endParaRPr>
          </a:p>
        </p:txBody>
      </p:sp>
      <p:sp>
        <p:nvSpPr>
          <p:cNvPr id="40" name="矩形 39"/>
          <p:cNvSpPr/>
          <p:nvPr/>
        </p:nvSpPr>
        <p:spPr>
          <a:xfrm>
            <a:off x="290244" y="5011188"/>
            <a:ext cx="2534668"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Adjusting entry (12/31/17)</a:t>
            </a:r>
            <a:endParaRPr lang="zh-TW" altLang="en-US" sz="1600" dirty="0">
              <a:latin typeface="Arial" panose="020B0604020202020204" pitchFamily="34" charset="0"/>
              <a:cs typeface="Arial" panose="020B0604020202020204" pitchFamily="34" charset="0"/>
            </a:endParaRPr>
          </a:p>
        </p:txBody>
      </p:sp>
      <p:sp>
        <p:nvSpPr>
          <p:cNvPr id="41" name="矩形 40"/>
          <p:cNvSpPr/>
          <p:nvPr/>
        </p:nvSpPr>
        <p:spPr>
          <a:xfrm>
            <a:off x="3087384" y="5016513"/>
            <a:ext cx="412292"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75</a:t>
            </a:r>
            <a:endParaRPr lang="zh-TW" altLang="en-US" sz="1600" dirty="0">
              <a:latin typeface="Arial" panose="020B0604020202020204" pitchFamily="34" charset="0"/>
              <a:cs typeface="Arial" panose="020B0604020202020204" pitchFamily="34" charset="0"/>
            </a:endParaRPr>
          </a:p>
        </p:txBody>
      </p:sp>
      <p:sp>
        <p:nvSpPr>
          <p:cNvPr id="42" name="矩形 41"/>
          <p:cNvSpPr/>
          <p:nvPr/>
        </p:nvSpPr>
        <p:spPr>
          <a:xfrm>
            <a:off x="7977306" y="5016513"/>
            <a:ext cx="412292"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75</a:t>
            </a:r>
            <a:endParaRPr lang="zh-TW" altLang="en-US" sz="1600" dirty="0">
              <a:latin typeface="Arial" panose="020B0604020202020204" pitchFamily="34" charset="0"/>
              <a:cs typeface="Arial" panose="020B0604020202020204" pitchFamily="34" charset="0"/>
            </a:endParaRPr>
          </a:p>
        </p:txBody>
      </p:sp>
      <p:sp>
        <p:nvSpPr>
          <p:cNvPr id="43" name="矩形 42"/>
          <p:cNvSpPr/>
          <p:nvPr/>
        </p:nvSpPr>
        <p:spPr>
          <a:xfrm>
            <a:off x="290244" y="5465947"/>
            <a:ext cx="2340705"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Updated bal. (12/31/17)</a:t>
            </a:r>
            <a:endParaRPr lang="zh-TW" altLang="en-US" sz="1600" dirty="0">
              <a:latin typeface="Arial" panose="020B0604020202020204" pitchFamily="34" charset="0"/>
              <a:cs typeface="Arial" panose="020B0604020202020204" pitchFamily="34" charset="0"/>
            </a:endParaRPr>
          </a:p>
        </p:txBody>
      </p:sp>
      <p:sp>
        <p:nvSpPr>
          <p:cNvPr id="44" name="矩形 43"/>
          <p:cNvSpPr/>
          <p:nvPr/>
        </p:nvSpPr>
        <p:spPr>
          <a:xfrm>
            <a:off x="3809818" y="5465947"/>
            <a:ext cx="526106"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150</a:t>
            </a:r>
            <a:endParaRPr lang="zh-TW" altLang="en-US" sz="1600" dirty="0">
              <a:latin typeface="Arial" panose="020B0604020202020204" pitchFamily="34" charset="0"/>
              <a:cs typeface="Arial" panose="020B0604020202020204" pitchFamily="34" charset="0"/>
            </a:endParaRPr>
          </a:p>
        </p:txBody>
      </p:sp>
      <p:sp>
        <p:nvSpPr>
          <p:cNvPr id="45" name="矩形 44"/>
          <p:cNvSpPr/>
          <p:nvPr/>
        </p:nvSpPr>
        <p:spPr>
          <a:xfrm>
            <a:off x="7977306" y="5465947"/>
            <a:ext cx="412292" cy="338554"/>
          </a:xfrm>
          <a:prstGeom prst="rect">
            <a:avLst/>
          </a:prstGeom>
        </p:spPr>
        <p:txBody>
          <a:bodyPr wrap="none">
            <a:spAutoFit/>
          </a:bodyPr>
          <a:lstStyle/>
          <a:p>
            <a:r>
              <a:rPr lang="en-US" altLang="zh-TW" sz="1600" dirty="0">
                <a:latin typeface="Arial" panose="020B0604020202020204" pitchFamily="34" charset="0"/>
                <a:cs typeface="Arial" panose="020B0604020202020204" pitchFamily="34" charset="0"/>
              </a:rPr>
              <a:t>75</a:t>
            </a:r>
            <a:endParaRPr lang="zh-TW" altLang="en-US" sz="1600" dirty="0">
              <a:latin typeface="Arial" panose="020B0604020202020204" pitchFamily="34" charset="0"/>
              <a:cs typeface="Arial" panose="020B0604020202020204" pitchFamily="34" charset="0"/>
            </a:endParaRPr>
          </a:p>
        </p:txBody>
      </p:sp>
      <p:grpSp>
        <p:nvGrpSpPr>
          <p:cNvPr id="46" name="群組 45"/>
          <p:cNvGrpSpPr/>
          <p:nvPr/>
        </p:nvGrpSpPr>
        <p:grpSpPr>
          <a:xfrm>
            <a:off x="6948606" y="4636112"/>
            <a:ext cx="1866901" cy="1195464"/>
            <a:chOff x="2677587" y="3933232"/>
            <a:chExt cx="1866901" cy="1423729"/>
          </a:xfrm>
        </p:grpSpPr>
        <p:sp>
          <p:nvSpPr>
            <p:cNvPr id="47" name="Line 12"/>
            <p:cNvSpPr>
              <a:spLocks noChangeShapeType="1"/>
            </p:cNvSpPr>
            <p:nvPr/>
          </p:nvSpPr>
          <p:spPr bwMode="auto">
            <a:xfrm>
              <a:off x="2677588" y="3933232"/>
              <a:ext cx="1866900"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8" name="Line 14"/>
            <p:cNvSpPr>
              <a:spLocks noChangeShapeType="1"/>
            </p:cNvSpPr>
            <p:nvPr/>
          </p:nvSpPr>
          <p:spPr bwMode="auto">
            <a:xfrm flipH="1">
              <a:off x="3606692" y="3933233"/>
              <a:ext cx="4346" cy="1423728"/>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9" name="Line 12"/>
            <p:cNvSpPr>
              <a:spLocks noChangeShapeType="1"/>
            </p:cNvSpPr>
            <p:nvPr/>
          </p:nvSpPr>
          <p:spPr bwMode="auto">
            <a:xfrm>
              <a:off x="2677587" y="4831387"/>
              <a:ext cx="1866900"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50" name="矩形 44"/>
          <p:cNvSpPr>
            <a:spLocks noChangeArrowheads="1"/>
          </p:cNvSpPr>
          <p:nvPr/>
        </p:nvSpPr>
        <p:spPr bwMode="auto">
          <a:xfrm>
            <a:off x="6612327" y="5831576"/>
            <a:ext cx="2525431" cy="481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165225" eaLnBrk="0" hangingPunct="0">
              <a:spcBef>
                <a:spcPct val="20000"/>
              </a:spcBef>
              <a:buFont typeface="Arial" pitchFamily="34" charset="0"/>
              <a:buChar char="•"/>
              <a:defRPr sz="2400">
                <a:solidFill>
                  <a:schemeClr val="tx1"/>
                </a:solidFill>
                <a:latin typeface="Calibri" pitchFamily="34" charset="0"/>
              </a:defRPr>
            </a:lvl1pPr>
            <a:lvl2pPr marL="742950" indent="-285750" defTabSz="1165225" eaLnBrk="0" hangingPunct="0">
              <a:spcBef>
                <a:spcPct val="20000"/>
              </a:spcBef>
              <a:buFont typeface="Arial" pitchFamily="34" charset="0"/>
              <a:buChar char="–"/>
              <a:defRPr sz="2400">
                <a:solidFill>
                  <a:srgbClr val="7030A0"/>
                </a:solidFill>
                <a:latin typeface="Calibri" pitchFamily="34" charset="0"/>
              </a:defRPr>
            </a:lvl2pPr>
            <a:lvl3pPr marL="1143000" indent="-228600" defTabSz="1165225" eaLnBrk="0" hangingPunct="0">
              <a:spcBef>
                <a:spcPct val="20000"/>
              </a:spcBef>
              <a:buFont typeface="Arial" pitchFamily="34" charset="0"/>
              <a:buChar char="•"/>
              <a:defRPr sz="2400">
                <a:solidFill>
                  <a:srgbClr val="C00000"/>
                </a:solidFill>
                <a:latin typeface="Calibri" pitchFamily="34" charset="0"/>
              </a:defRPr>
            </a:lvl3pPr>
            <a:lvl4pPr marL="1600200" indent="-228600" defTabSz="1165225" eaLnBrk="0" hangingPunct="0">
              <a:spcBef>
                <a:spcPct val="20000"/>
              </a:spcBef>
              <a:buFont typeface="Arial" pitchFamily="34" charset="0"/>
              <a:buChar char="–"/>
              <a:defRPr sz="2400">
                <a:solidFill>
                  <a:schemeClr val="tx1"/>
                </a:solidFill>
                <a:latin typeface="Calibri" pitchFamily="34" charset="0"/>
              </a:defRPr>
            </a:lvl4pPr>
            <a:lvl5pPr marL="2057400" indent="-228600" defTabSz="1165225" eaLnBrk="0" hangingPunct="0">
              <a:spcBef>
                <a:spcPct val="20000"/>
              </a:spcBef>
              <a:buFont typeface="Arial" pitchFamily="34" charset="0"/>
              <a:buChar char="»"/>
              <a:defRPr sz="2400">
                <a:solidFill>
                  <a:schemeClr val="tx1"/>
                </a:solidFill>
                <a:latin typeface="Calibri" pitchFamily="34" charset="0"/>
              </a:defRPr>
            </a:lvl5pPr>
            <a:lvl6pPr marL="25146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ts val="0"/>
              </a:spcBef>
              <a:buClr>
                <a:schemeClr val="accent2"/>
              </a:buClr>
              <a:buSzPct val="120000"/>
              <a:buNone/>
            </a:pPr>
            <a:r>
              <a:rPr lang="en-US" altLang="zh-TW" sz="1600" b="1" dirty="0">
                <a:solidFill>
                  <a:srgbClr val="C00000"/>
                </a:solidFill>
                <a:latin typeface="Arial" pitchFamily="34" charset="0"/>
              </a:rPr>
              <a:t>To statement of</a:t>
            </a:r>
          </a:p>
          <a:p>
            <a:pPr>
              <a:spcBef>
                <a:spcPts val="0"/>
              </a:spcBef>
              <a:buClr>
                <a:schemeClr val="accent2"/>
              </a:buClr>
              <a:buSzPct val="120000"/>
              <a:buNone/>
            </a:pPr>
            <a:r>
              <a:rPr lang="en-US" altLang="zh-TW" sz="1600" b="1" dirty="0">
                <a:solidFill>
                  <a:srgbClr val="C00000"/>
                </a:solidFill>
                <a:latin typeface="Arial" pitchFamily="34" charset="0"/>
              </a:rPr>
              <a:t>comprehensive income</a:t>
            </a:r>
            <a:endParaRPr lang="zh-TW" altLang="en-US" sz="1600" b="1" dirty="0">
              <a:solidFill>
                <a:srgbClr val="C00000"/>
              </a:solidFill>
              <a:latin typeface="Arial" pitchFamily="34" charset="0"/>
            </a:endParaRPr>
          </a:p>
        </p:txBody>
      </p:sp>
      <p:sp>
        <p:nvSpPr>
          <p:cNvPr id="52" name="文字方塊 51"/>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660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31" grpId="0"/>
      <p:bldP spid="35" grpId="0"/>
      <p:bldP spid="36" grpId="0"/>
      <p:bldP spid="37" grpId="0"/>
      <p:bldP spid="38" grpId="0"/>
      <p:bldP spid="39" grpId="0"/>
      <p:bldP spid="40" grpId="0"/>
      <p:bldP spid="41" grpId="0"/>
      <p:bldP spid="42" grpId="0"/>
      <p:bldP spid="43" grpId="0"/>
      <p:bldP spid="44" grpId="0"/>
      <p:bldP spid="45" grpId="0"/>
      <p:bldP spid="5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內容版面配置區 5"/>
          <p:cNvSpPr>
            <a:spLocks noGrp="1"/>
          </p:cNvSpPr>
          <p:nvPr>
            <p:ph idx="1"/>
          </p:nvPr>
        </p:nvSpPr>
        <p:spPr/>
        <p:txBody>
          <a:bodyPr/>
          <a:lstStyle/>
          <a:p>
            <a:pPr marL="0" indent="0">
              <a:buNone/>
            </a:pPr>
            <a:r>
              <a:rPr lang="en-US" altLang="zh-TW" b="1" dirty="0">
                <a:solidFill>
                  <a:srgbClr val="E09F22"/>
                </a:solidFill>
              </a:rPr>
              <a:t>Two Characteristics Of Adjusting Entries</a:t>
            </a:r>
          </a:p>
          <a:p>
            <a:pPr marL="706437" lvl="1" indent="-342900"/>
            <a:r>
              <a:rPr lang="en-US" altLang="zh-TW" dirty="0"/>
              <a:t>Adjusting entries made at the end of an accounting period do not involve cash.</a:t>
            </a:r>
          </a:p>
          <a:p>
            <a:pPr marL="706437" lvl="1" indent="-342900"/>
            <a:r>
              <a:rPr lang="en-US" altLang="zh-TW" dirty="0"/>
              <a:t>Each adjusting entry involves a balance sheet account and an account on the statement of comprehensive income.</a:t>
            </a:r>
          </a:p>
          <a:p>
            <a:endParaRPr lang="zh-TW" altLang="en-US"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39</a:t>
            </a:fld>
            <a:endParaRPr lang="zh-TW" altLang="en-US" dirty="0"/>
          </a:p>
        </p:txBody>
      </p:sp>
      <p:sp>
        <p:nvSpPr>
          <p:cNvPr id="69634" name="標題 4"/>
          <p:cNvSpPr>
            <a:spLocks noGrp="1"/>
          </p:cNvSpPr>
          <p:nvPr>
            <p:ph type="title"/>
          </p:nvPr>
        </p:nvSpPr>
        <p:spPr/>
        <p:txBody>
          <a:bodyPr/>
          <a:lstStyle/>
          <a:p>
            <a:r>
              <a:rPr lang="en-US" altLang="zh-TW"/>
              <a:t>Adjusting Entries</a:t>
            </a:r>
            <a:endParaRPr lang="zh-TW" altLang="en-US" dirty="0"/>
          </a:p>
        </p:txBody>
      </p:sp>
      <p:sp>
        <p:nvSpPr>
          <p:cNvPr id="7" name="文字方塊 6"/>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904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內容版面配置區 5"/>
          <p:cNvSpPr>
            <a:spLocks noGrp="1"/>
          </p:cNvSpPr>
          <p:nvPr>
            <p:ph idx="1"/>
          </p:nvPr>
        </p:nvSpPr>
        <p:spPr/>
        <p:txBody>
          <a:bodyPr/>
          <a:lstStyle/>
          <a:p>
            <a:pPr marL="0" indent="0">
              <a:buNone/>
            </a:pPr>
            <a:r>
              <a:rPr lang="en-US" altLang="zh-TW" b="1" dirty="0">
                <a:solidFill>
                  <a:srgbClr val="E09F22"/>
                </a:solidFill>
              </a:rPr>
              <a:t>Example</a:t>
            </a:r>
          </a:p>
          <a:p>
            <a:pPr lvl="1"/>
            <a:r>
              <a:rPr lang="en-US" altLang="zh-TW" b="1" dirty="0">
                <a:solidFill>
                  <a:schemeClr val="accent2">
                    <a:lumMod val="75000"/>
                  </a:schemeClr>
                </a:solidFill>
              </a:rPr>
              <a:t>Estimate the amount of the work completed</a:t>
            </a:r>
            <a:r>
              <a:rPr lang="en-US" altLang="zh-TW" dirty="0"/>
              <a:t> in 2017.</a:t>
            </a:r>
          </a:p>
          <a:p>
            <a:pPr lvl="1"/>
            <a:r>
              <a:rPr lang="en-US" altLang="zh-TW" dirty="0"/>
              <a:t>The brothers can’t wait until the final contract payment is received. </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4</a:t>
            </a:fld>
            <a:endParaRPr lang="zh-TW" altLang="en-US" dirty="0"/>
          </a:p>
        </p:txBody>
      </p:sp>
      <p:sp>
        <p:nvSpPr>
          <p:cNvPr id="5" name="標題 4"/>
          <p:cNvSpPr>
            <a:spLocks noGrp="1"/>
          </p:cNvSpPr>
          <p:nvPr>
            <p:ph type="title"/>
          </p:nvPr>
        </p:nvSpPr>
        <p:spPr/>
        <p:txBody>
          <a:bodyPr/>
          <a:lstStyle/>
          <a:p>
            <a:r>
              <a:rPr lang="en-US" altLang="zh-TW" dirty="0"/>
              <a:t>Accrual Accounting </a:t>
            </a:r>
            <a:endParaRPr lang="zh-TW" altLang="en-US" dirty="0"/>
          </a:p>
        </p:txBody>
      </p:sp>
      <p:sp>
        <p:nvSpPr>
          <p:cNvPr id="7" name="文字方塊 6"/>
          <p:cNvSpPr txBox="1"/>
          <p:nvPr/>
        </p:nvSpPr>
        <p:spPr>
          <a:xfrm>
            <a:off x="8465186"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pic>
        <p:nvPicPr>
          <p:cNvPr id="10" name="圖片 9"/>
          <p:cNvPicPr>
            <a:picLocks noChangeAspect="1"/>
          </p:cNvPicPr>
          <p:nvPr/>
        </p:nvPicPr>
        <p:blipFill>
          <a:blip r:embed="rId2"/>
          <a:stretch>
            <a:fillRect/>
          </a:stretch>
        </p:blipFill>
        <p:spPr>
          <a:xfrm>
            <a:off x="532540" y="3649329"/>
            <a:ext cx="8061988" cy="2407918"/>
          </a:xfrm>
          <a:prstGeom prst="rect">
            <a:avLst/>
          </a:prstGeom>
        </p:spPr>
      </p:pic>
      <p:sp>
        <p:nvSpPr>
          <p:cNvPr id="9" name="文字方塊 8"/>
          <p:cNvSpPr txBox="1"/>
          <p:nvPr/>
        </p:nvSpPr>
        <p:spPr>
          <a:xfrm>
            <a:off x="816346" y="5563107"/>
            <a:ext cx="1261884" cy="369332"/>
          </a:xfrm>
          <a:prstGeom prst="rect">
            <a:avLst/>
          </a:prstGeom>
          <a:noFill/>
        </p:spPr>
        <p:txBody>
          <a:bodyPr wrap="none" rtlCol="0">
            <a:spAutoFit/>
          </a:bodyPr>
          <a:lstStyle/>
          <a:p>
            <a:r>
              <a:rPr lang="en-US" altLang="zh-TW" dirty="0">
                <a:latin typeface="Arial" panose="020B0604020202020204" pitchFamily="34" charset="0"/>
                <a:cs typeface="Arial" panose="020B0604020202020204" pitchFamily="34" charset="0"/>
              </a:rPr>
              <a:t>Exhibit 4.1</a:t>
            </a:r>
            <a:endParaRPr lang="zh-TW"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110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內容版面配置區 2"/>
          <p:cNvSpPr txBox="1">
            <a:spLocks/>
          </p:cNvSpPr>
          <p:nvPr/>
        </p:nvSpPr>
        <p:spPr bwMode="auto">
          <a:xfrm>
            <a:off x="609600" y="2590800"/>
            <a:ext cx="8077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7188" indent="-357188" defTabSz="1165225" eaLnBrk="0" hangingPunct="0">
              <a:spcBef>
                <a:spcPct val="20000"/>
              </a:spcBef>
              <a:buFont typeface="Arial" pitchFamily="34" charset="0"/>
              <a:buChar char="•"/>
              <a:defRPr sz="2400">
                <a:solidFill>
                  <a:schemeClr val="tx1"/>
                </a:solidFill>
                <a:latin typeface="Calibri" pitchFamily="34" charset="0"/>
              </a:defRPr>
            </a:lvl1pPr>
            <a:lvl2pPr marL="742950" indent="-285750" defTabSz="1165225" eaLnBrk="0" hangingPunct="0">
              <a:spcBef>
                <a:spcPct val="20000"/>
              </a:spcBef>
              <a:buFont typeface="Arial" pitchFamily="34" charset="0"/>
              <a:buChar char="–"/>
              <a:defRPr sz="2400">
                <a:solidFill>
                  <a:srgbClr val="7030A0"/>
                </a:solidFill>
                <a:latin typeface="Calibri" pitchFamily="34" charset="0"/>
              </a:defRPr>
            </a:lvl2pPr>
            <a:lvl3pPr marL="1143000" indent="-228600" defTabSz="1165225" eaLnBrk="0" hangingPunct="0">
              <a:spcBef>
                <a:spcPct val="20000"/>
              </a:spcBef>
              <a:buFont typeface="Arial" pitchFamily="34" charset="0"/>
              <a:buChar char="•"/>
              <a:defRPr sz="2400">
                <a:solidFill>
                  <a:srgbClr val="C00000"/>
                </a:solidFill>
                <a:latin typeface="Calibri" pitchFamily="34" charset="0"/>
              </a:defRPr>
            </a:lvl3pPr>
            <a:lvl4pPr marL="1600200" indent="-228600" defTabSz="1165225" eaLnBrk="0" hangingPunct="0">
              <a:spcBef>
                <a:spcPct val="20000"/>
              </a:spcBef>
              <a:buFont typeface="Arial" pitchFamily="34" charset="0"/>
              <a:buChar char="–"/>
              <a:defRPr sz="2400">
                <a:solidFill>
                  <a:schemeClr val="tx1"/>
                </a:solidFill>
                <a:latin typeface="Calibri" pitchFamily="34" charset="0"/>
              </a:defRPr>
            </a:lvl4pPr>
            <a:lvl5pPr marL="2057400" indent="-228600" defTabSz="1165225" eaLnBrk="0" hangingPunct="0">
              <a:spcBef>
                <a:spcPct val="20000"/>
              </a:spcBef>
              <a:buFont typeface="Arial" pitchFamily="34" charset="0"/>
              <a:buChar char="»"/>
              <a:defRPr sz="2400">
                <a:solidFill>
                  <a:schemeClr val="tx1"/>
                </a:solidFill>
                <a:latin typeface="Calibri" pitchFamily="34" charset="0"/>
              </a:defRPr>
            </a:lvl5pPr>
            <a:lvl6pPr marL="25146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ts val="3000"/>
              </a:spcBef>
              <a:spcAft>
                <a:spcPts val="1200"/>
              </a:spcAft>
              <a:buClr>
                <a:schemeClr val="tx2"/>
              </a:buClr>
              <a:buSzPct val="120000"/>
              <a:buFont typeface="Arial Black" pitchFamily="34" charset="0"/>
              <a:buAutoNum type="arabicPeriod"/>
            </a:pPr>
            <a:endParaRPr kumimoji="0" lang="en-US" altLang="zh-TW" sz="2000" b="1">
              <a:latin typeface="Arial" pitchFamily="34" charset="0"/>
            </a:endParaRPr>
          </a:p>
        </p:txBody>
      </p:sp>
      <p:sp>
        <p:nvSpPr>
          <p:cNvPr id="72709" name="內容版面配置區 17"/>
          <p:cNvSpPr>
            <a:spLocks noGrp="1"/>
          </p:cNvSpPr>
          <p:nvPr>
            <p:ph idx="1"/>
          </p:nvPr>
        </p:nvSpPr>
        <p:spPr/>
        <p:txBody>
          <a:bodyPr/>
          <a:lstStyle/>
          <a:p>
            <a:r>
              <a:rPr lang="en-US" altLang="zh-TW" b="1" dirty="0"/>
              <a:t>For each of the following items, prepare the adjusting entry necessary on December 31. </a:t>
            </a:r>
          </a:p>
          <a:p>
            <a:pPr marL="457200" indent="-457200">
              <a:buFont typeface="+mj-lt"/>
              <a:buAutoNum type="arabicPeriod"/>
            </a:pPr>
            <a:r>
              <a:rPr lang="en-US" altLang="zh-TW" sz="2200" dirty="0"/>
              <a:t>On June 1, the company purchased a €100,000 certificate of deposit (CD). The CD earns 6% per year. Principal and interest on this investment will be collected next year on May 31.</a:t>
            </a:r>
          </a:p>
          <a:p>
            <a:pPr marL="400050" lvl="1" indent="0">
              <a:buNone/>
            </a:pPr>
            <a:r>
              <a:rPr lang="en-US" altLang="zh-TW" sz="2200" dirty="0">
                <a:solidFill>
                  <a:schemeClr val="accent2">
                    <a:lumMod val="75000"/>
                  </a:schemeClr>
                </a:solidFill>
              </a:rPr>
              <a:t>(Not required) The initial journal entry on June 1 is as follows:</a:t>
            </a:r>
          </a:p>
          <a:p>
            <a:pPr marL="400050" lvl="1" indent="0">
              <a:lnSpc>
                <a:spcPct val="350000"/>
              </a:lnSpc>
              <a:buNone/>
            </a:pPr>
            <a:r>
              <a:rPr lang="en-US" altLang="zh-TW" sz="2200" dirty="0">
                <a:solidFill>
                  <a:schemeClr val="accent2">
                    <a:lumMod val="75000"/>
                  </a:schemeClr>
                </a:solidFill>
              </a:rPr>
              <a:t>The adjusting entry on December 31 is as follows:</a:t>
            </a:r>
          </a:p>
          <a:p>
            <a:pPr marL="400050" lvl="1" indent="0">
              <a:buNone/>
            </a:pPr>
            <a:endParaRPr lang="en-US" altLang="zh-TW" sz="2200" dirty="0">
              <a:solidFill>
                <a:schemeClr val="tx2">
                  <a:lumMod val="60000"/>
                  <a:lumOff val="40000"/>
                </a:schemeClr>
              </a:solidFill>
            </a:endParaRPr>
          </a:p>
          <a:p>
            <a:pPr marL="457200" indent="-457200">
              <a:buFont typeface="+mj-lt"/>
              <a:buAutoNum type="arabicPeriod"/>
            </a:pPr>
            <a:endParaRPr lang="en-US" altLang="zh-TW"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40</a:t>
            </a:fld>
            <a:endParaRPr lang="zh-TW" altLang="en-US" dirty="0"/>
          </a:p>
        </p:txBody>
      </p:sp>
      <p:sp>
        <p:nvSpPr>
          <p:cNvPr id="72708" name="標題 16"/>
          <p:cNvSpPr>
            <a:spLocks noGrp="1"/>
          </p:cNvSpPr>
          <p:nvPr>
            <p:ph type="title"/>
          </p:nvPr>
        </p:nvSpPr>
        <p:spPr/>
        <p:txBody>
          <a:bodyPr/>
          <a:lstStyle/>
          <a:p>
            <a:r>
              <a:rPr lang="en-US" altLang="zh-TW" dirty="0"/>
              <a:t>Quiz Yourself</a:t>
            </a:r>
            <a:endParaRPr lang="zh-TW" altLang="en-US" dirty="0"/>
          </a:p>
        </p:txBody>
      </p:sp>
      <p:graphicFrame>
        <p:nvGraphicFramePr>
          <p:cNvPr id="18" name="表格 17"/>
          <p:cNvGraphicFramePr>
            <a:graphicFrameLocks noGrp="1"/>
          </p:cNvGraphicFramePr>
          <p:nvPr>
            <p:extLst>
              <p:ext uri="{D42A27DB-BD31-4B8C-83A1-F6EECF244321}">
                <p14:modId xmlns:p14="http://schemas.microsoft.com/office/powerpoint/2010/main" val="2320579322"/>
              </p:ext>
            </p:extLst>
          </p:nvPr>
        </p:nvGraphicFramePr>
        <p:xfrm>
          <a:off x="1124971" y="4467045"/>
          <a:ext cx="6768117" cy="74295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9" name="矩形 18"/>
          <p:cNvSpPr/>
          <p:nvPr/>
        </p:nvSpPr>
        <p:spPr>
          <a:xfrm>
            <a:off x="1124971" y="4467304"/>
            <a:ext cx="813043"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Jun. 1</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0" name="矩形 19"/>
          <p:cNvSpPr/>
          <p:nvPr/>
        </p:nvSpPr>
        <p:spPr>
          <a:xfrm>
            <a:off x="2250158" y="4467304"/>
            <a:ext cx="2860078"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Certificate of Deposit </a:t>
            </a:r>
            <a:r>
              <a:rPr lang="en-US" altLang="zh-TW" sz="1200" spc="-20" dirty="0">
                <a:solidFill>
                  <a:srgbClr val="000000"/>
                </a:solidFill>
                <a:latin typeface="Arial"/>
              </a:rPr>
              <a:t>(asset)</a:t>
            </a:r>
            <a:endParaRPr lang="zh-TW" altLang="en-US" sz="1200" dirty="0"/>
          </a:p>
        </p:txBody>
      </p:sp>
      <p:sp>
        <p:nvSpPr>
          <p:cNvPr id="21" name="矩形 20"/>
          <p:cNvSpPr/>
          <p:nvPr/>
        </p:nvSpPr>
        <p:spPr>
          <a:xfrm>
            <a:off x="2453029" y="4838350"/>
            <a:ext cx="27867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5829174" y="4468004"/>
            <a:ext cx="101822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100,000</a:t>
            </a:r>
            <a:endParaRPr kumimoji="0" lang="zh-TW" altLang="en-US" dirty="0">
              <a:solidFill>
                <a:srgbClr val="000000"/>
              </a:solidFill>
              <a:latin typeface="Arial" charset="0"/>
              <a:ea typeface="新細明體" charset="-120"/>
            </a:endParaRPr>
          </a:p>
        </p:txBody>
      </p:sp>
      <p:sp>
        <p:nvSpPr>
          <p:cNvPr id="23" name="矩形 22"/>
          <p:cNvSpPr/>
          <p:nvPr/>
        </p:nvSpPr>
        <p:spPr>
          <a:xfrm>
            <a:off x="6869203" y="4836636"/>
            <a:ext cx="101822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100,000</a:t>
            </a:r>
            <a:endParaRPr kumimoji="0" lang="zh-TW" altLang="en-US" dirty="0">
              <a:solidFill>
                <a:srgbClr val="000000"/>
              </a:solidFill>
              <a:latin typeface="Arial" charset="0"/>
              <a:ea typeface="新細明體" charset="-120"/>
            </a:endParaRPr>
          </a:p>
        </p:txBody>
      </p:sp>
      <p:graphicFrame>
        <p:nvGraphicFramePr>
          <p:cNvPr id="24" name="表格 23"/>
          <p:cNvGraphicFramePr>
            <a:graphicFrameLocks noGrp="1"/>
          </p:cNvGraphicFramePr>
          <p:nvPr>
            <p:extLst>
              <p:ext uri="{D42A27DB-BD31-4B8C-83A1-F6EECF244321}">
                <p14:modId xmlns:p14="http://schemas.microsoft.com/office/powerpoint/2010/main" val="2946209349"/>
              </p:ext>
            </p:extLst>
          </p:nvPr>
        </p:nvGraphicFramePr>
        <p:xfrm>
          <a:off x="1124971" y="5546785"/>
          <a:ext cx="6768117" cy="74295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25" name="矩形 24"/>
          <p:cNvSpPr/>
          <p:nvPr/>
        </p:nvSpPr>
        <p:spPr>
          <a:xfrm>
            <a:off x="1124971" y="5547044"/>
            <a:ext cx="97975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Dec. 31</a:t>
            </a:r>
            <a:endParaRPr lang="zh-TW" altLang="en-US" dirty="0">
              <a:solidFill>
                <a:srgbClr val="000000"/>
              </a:solidFill>
              <a:latin typeface="Arial" panose="020B0604020202020204" pitchFamily="34" charset="0"/>
              <a:cs typeface="Arial" panose="020B0604020202020204" pitchFamily="34" charset="0"/>
            </a:endParaRPr>
          </a:p>
        </p:txBody>
      </p:sp>
      <p:sp>
        <p:nvSpPr>
          <p:cNvPr id="26" name="矩形 25"/>
          <p:cNvSpPr/>
          <p:nvPr/>
        </p:nvSpPr>
        <p:spPr>
          <a:xfrm>
            <a:off x="2250158" y="5547044"/>
            <a:ext cx="3887603"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Interest Receivable </a:t>
            </a:r>
            <a:r>
              <a:rPr lang="en-US" altLang="zh-TW" sz="1200" dirty="0">
                <a:solidFill>
                  <a:srgbClr val="000000"/>
                </a:solidFill>
                <a:latin typeface="Arial" panose="020B0604020202020204" pitchFamily="34" charset="0"/>
                <a:cs typeface="Arial" panose="020B0604020202020204" pitchFamily="34" charset="0"/>
              </a:rPr>
              <a:t>(€100,000 × 0.06 × 7/12)</a:t>
            </a:r>
            <a:endParaRPr lang="zh-TW" altLang="en-US" sz="1200" dirty="0">
              <a:latin typeface="Arial" panose="020B0604020202020204" pitchFamily="34" charset="0"/>
              <a:cs typeface="Arial" panose="020B0604020202020204" pitchFamily="34" charset="0"/>
            </a:endParaRPr>
          </a:p>
        </p:txBody>
      </p:sp>
      <p:sp>
        <p:nvSpPr>
          <p:cNvPr id="27" name="矩形 26"/>
          <p:cNvSpPr/>
          <p:nvPr/>
        </p:nvSpPr>
        <p:spPr>
          <a:xfrm>
            <a:off x="2453029" y="5918090"/>
            <a:ext cx="27867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Interest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28" name="矩形 27"/>
          <p:cNvSpPr/>
          <p:nvPr/>
        </p:nvSpPr>
        <p:spPr>
          <a:xfrm>
            <a:off x="6085654" y="5547744"/>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3,500</a:t>
            </a:r>
            <a:endParaRPr kumimoji="0" lang="zh-TW" altLang="en-US" dirty="0">
              <a:solidFill>
                <a:srgbClr val="000000"/>
              </a:solidFill>
              <a:latin typeface="Arial" charset="0"/>
              <a:ea typeface="新細明體" charset="-120"/>
            </a:endParaRPr>
          </a:p>
        </p:txBody>
      </p:sp>
      <p:sp>
        <p:nvSpPr>
          <p:cNvPr id="29" name="矩形 28"/>
          <p:cNvSpPr/>
          <p:nvPr/>
        </p:nvSpPr>
        <p:spPr>
          <a:xfrm>
            <a:off x="7125683" y="5916376"/>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3,500</a:t>
            </a:r>
            <a:endParaRPr kumimoji="0" lang="zh-TW" altLang="en-US" dirty="0">
              <a:solidFill>
                <a:srgbClr val="000000"/>
              </a:solidFill>
              <a:latin typeface="Arial" charset="0"/>
              <a:ea typeface="新細明體" charset="-120"/>
            </a:endParaRPr>
          </a:p>
        </p:txBody>
      </p:sp>
      <p:sp>
        <p:nvSpPr>
          <p:cNvPr id="6" name="矩形 5"/>
          <p:cNvSpPr/>
          <p:nvPr/>
        </p:nvSpPr>
        <p:spPr>
          <a:xfrm>
            <a:off x="2192013" y="4539077"/>
            <a:ext cx="5637273" cy="27513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2192012" y="4863409"/>
            <a:ext cx="5637273" cy="27513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2192013" y="5633865"/>
            <a:ext cx="5637273" cy="27513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p:cNvSpPr/>
          <p:nvPr/>
        </p:nvSpPr>
        <p:spPr>
          <a:xfrm>
            <a:off x="2192012" y="5958197"/>
            <a:ext cx="5637273" cy="27513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699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6"/>
                                        </p:tgtEl>
                                        <p:attrNameLst>
                                          <p:attrName>ppt_x</p:attrName>
                                        </p:attrNameLst>
                                      </p:cBhvr>
                                      <p:tavLst>
                                        <p:tav tm="0">
                                          <p:val>
                                            <p:strVal val="ppt_x"/>
                                          </p:val>
                                        </p:tav>
                                        <p:tav tm="100000">
                                          <p:val>
                                            <p:strVal val="ppt_x"/>
                                          </p:val>
                                        </p:tav>
                                      </p:tavLst>
                                    </p:anim>
                                    <p:anim calcmode="lin" valueType="num">
                                      <p:cBhvr additive="base">
                                        <p:cTn id="27" dur="500"/>
                                        <p:tgtEl>
                                          <p:spTgt spid="6"/>
                                        </p:tgtEl>
                                        <p:attrNameLst>
                                          <p:attrName>ppt_y</p:attrName>
                                        </p:attrNameLst>
                                      </p:cBhvr>
                                      <p:tavLst>
                                        <p:tav tm="0">
                                          <p:val>
                                            <p:strVal val="ppt_y"/>
                                          </p:val>
                                        </p:tav>
                                        <p:tav tm="100000">
                                          <p:val>
                                            <p:strVal val="1+ppt_h/2"/>
                                          </p:val>
                                        </p:tav>
                                      </p:tavLst>
                                    </p:anim>
                                    <p:set>
                                      <p:cBhvr>
                                        <p:cTn id="28" dur="1" fill="hold">
                                          <p:stCondLst>
                                            <p:cond delay="499"/>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35"/>
                                        </p:tgtEl>
                                        <p:attrNameLst>
                                          <p:attrName>ppt_x</p:attrName>
                                        </p:attrNameLst>
                                      </p:cBhvr>
                                      <p:tavLst>
                                        <p:tav tm="0">
                                          <p:val>
                                            <p:strVal val="ppt_x"/>
                                          </p:val>
                                        </p:tav>
                                        <p:tav tm="100000">
                                          <p:val>
                                            <p:strVal val="ppt_x"/>
                                          </p:val>
                                        </p:tav>
                                      </p:tavLst>
                                    </p:anim>
                                    <p:anim calcmode="lin" valueType="num">
                                      <p:cBhvr additive="base">
                                        <p:cTn id="33" dur="500"/>
                                        <p:tgtEl>
                                          <p:spTgt spid="35"/>
                                        </p:tgtEl>
                                        <p:attrNameLst>
                                          <p:attrName>ppt_y</p:attrName>
                                        </p:attrNameLst>
                                      </p:cBhvr>
                                      <p:tavLst>
                                        <p:tav tm="0">
                                          <p:val>
                                            <p:strVal val="ppt_y"/>
                                          </p:val>
                                        </p:tav>
                                        <p:tav tm="100000">
                                          <p:val>
                                            <p:strVal val="1+ppt_h/2"/>
                                          </p:val>
                                        </p:tav>
                                      </p:tavLst>
                                    </p:anim>
                                    <p:set>
                                      <p:cBhvr>
                                        <p:cTn id="34" dur="1" fill="hold">
                                          <p:stCondLst>
                                            <p:cond delay="499"/>
                                          </p:stCondLst>
                                        </p:cTn>
                                        <p:tgtEl>
                                          <p:spTgt spid="3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2709">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grpId="1" nodeType="clickEffect">
                                  <p:stCondLst>
                                    <p:cond delay="0"/>
                                  </p:stCondLst>
                                  <p:childTnLst>
                                    <p:anim calcmode="lin" valueType="num">
                                      <p:cBhvr additive="base">
                                        <p:cTn id="58" dur="500"/>
                                        <p:tgtEl>
                                          <p:spTgt spid="36"/>
                                        </p:tgtEl>
                                        <p:attrNameLst>
                                          <p:attrName>ppt_x</p:attrName>
                                        </p:attrNameLst>
                                      </p:cBhvr>
                                      <p:tavLst>
                                        <p:tav tm="0">
                                          <p:val>
                                            <p:strVal val="ppt_x"/>
                                          </p:val>
                                        </p:tav>
                                        <p:tav tm="100000">
                                          <p:val>
                                            <p:strVal val="ppt_x"/>
                                          </p:val>
                                        </p:tav>
                                      </p:tavLst>
                                    </p:anim>
                                    <p:anim calcmode="lin" valueType="num">
                                      <p:cBhvr additive="base">
                                        <p:cTn id="59" dur="500"/>
                                        <p:tgtEl>
                                          <p:spTgt spid="36"/>
                                        </p:tgtEl>
                                        <p:attrNameLst>
                                          <p:attrName>ppt_y</p:attrName>
                                        </p:attrNameLst>
                                      </p:cBhvr>
                                      <p:tavLst>
                                        <p:tav tm="0">
                                          <p:val>
                                            <p:strVal val="ppt_y"/>
                                          </p:val>
                                        </p:tav>
                                        <p:tav tm="100000">
                                          <p:val>
                                            <p:strVal val="1+ppt_h/2"/>
                                          </p:val>
                                        </p:tav>
                                      </p:tavLst>
                                    </p:anim>
                                    <p:set>
                                      <p:cBhvr>
                                        <p:cTn id="60" dur="1" fill="hold">
                                          <p:stCondLst>
                                            <p:cond delay="499"/>
                                          </p:stCondLst>
                                        </p:cTn>
                                        <p:tgtEl>
                                          <p:spTgt spid="3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 presetClass="exit" presetSubtype="4" fill="hold" grpId="1" nodeType="clickEffect">
                                  <p:stCondLst>
                                    <p:cond delay="0"/>
                                  </p:stCondLst>
                                  <p:childTnLst>
                                    <p:anim calcmode="lin" valueType="num">
                                      <p:cBhvr additive="base">
                                        <p:cTn id="64" dur="500"/>
                                        <p:tgtEl>
                                          <p:spTgt spid="37"/>
                                        </p:tgtEl>
                                        <p:attrNameLst>
                                          <p:attrName>ppt_x</p:attrName>
                                        </p:attrNameLst>
                                      </p:cBhvr>
                                      <p:tavLst>
                                        <p:tav tm="0">
                                          <p:val>
                                            <p:strVal val="ppt_x"/>
                                          </p:val>
                                        </p:tav>
                                        <p:tav tm="100000">
                                          <p:val>
                                            <p:strVal val="ppt_x"/>
                                          </p:val>
                                        </p:tav>
                                      </p:tavLst>
                                    </p:anim>
                                    <p:anim calcmode="lin" valueType="num">
                                      <p:cBhvr additive="base">
                                        <p:cTn id="65" dur="500"/>
                                        <p:tgtEl>
                                          <p:spTgt spid="37"/>
                                        </p:tgtEl>
                                        <p:attrNameLst>
                                          <p:attrName>ppt_y</p:attrName>
                                        </p:attrNameLst>
                                      </p:cBhvr>
                                      <p:tavLst>
                                        <p:tav tm="0">
                                          <p:val>
                                            <p:strVal val="ppt_y"/>
                                          </p:val>
                                        </p:tav>
                                        <p:tav tm="100000">
                                          <p:val>
                                            <p:strVal val="1+ppt_h/2"/>
                                          </p:val>
                                        </p:tav>
                                      </p:tavLst>
                                    </p:anim>
                                    <p:set>
                                      <p:cBhvr>
                                        <p:cTn id="66"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5" grpId="0"/>
      <p:bldP spid="26" grpId="0"/>
      <p:bldP spid="27" grpId="0"/>
      <p:bldP spid="28" grpId="0"/>
      <p:bldP spid="29" grpId="0"/>
      <p:bldP spid="6" grpId="0" animBg="1"/>
      <p:bldP spid="6" grpId="1" animBg="1"/>
      <p:bldP spid="35" grpId="0" animBg="1"/>
      <p:bldP spid="35" grpId="1" animBg="1"/>
      <p:bldP spid="36" grpId="0" animBg="1"/>
      <p:bldP spid="36" grpId="1" animBg="1"/>
      <p:bldP spid="37" grpId="0" animBg="1"/>
      <p:bldP spid="3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內容版面配置區 2"/>
          <p:cNvSpPr txBox="1">
            <a:spLocks/>
          </p:cNvSpPr>
          <p:nvPr/>
        </p:nvSpPr>
        <p:spPr bwMode="auto">
          <a:xfrm>
            <a:off x="609600" y="2590800"/>
            <a:ext cx="8077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7188" indent="-357188" defTabSz="1165225" eaLnBrk="0" hangingPunct="0">
              <a:spcBef>
                <a:spcPct val="20000"/>
              </a:spcBef>
              <a:buFont typeface="Arial" pitchFamily="34" charset="0"/>
              <a:buChar char="•"/>
              <a:defRPr sz="2400">
                <a:solidFill>
                  <a:schemeClr val="tx1"/>
                </a:solidFill>
                <a:latin typeface="Calibri" pitchFamily="34" charset="0"/>
              </a:defRPr>
            </a:lvl1pPr>
            <a:lvl2pPr marL="742950" indent="-285750" defTabSz="1165225" eaLnBrk="0" hangingPunct="0">
              <a:spcBef>
                <a:spcPct val="20000"/>
              </a:spcBef>
              <a:buFont typeface="Arial" pitchFamily="34" charset="0"/>
              <a:buChar char="–"/>
              <a:defRPr sz="2400">
                <a:solidFill>
                  <a:srgbClr val="7030A0"/>
                </a:solidFill>
                <a:latin typeface="Calibri" pitchFamily="34" charset="0"/>
              </a:defRPr>
            </a:lvl2pPr>
            <a:lvl3pPr marL="1143000" indent="-228600" defTabSz="1165225" eaLnBrk="0" hangingPunct="0">
              <a:spcBef>
                <a:spcPct val="20000"/>
              </a:spcBef>
              <a:buFont typeface="Arial" pitchFamily="34" charset="0"/>
              <a:buChar char="•"/>
              <a:defRPr sz="2400">
                <a:solidFill>
                  <a:srgbClr val="C00000"/>
                </a:solidFill>
                <a:latin typeface="Calibri" pitchFamily="34" charset="0"/>
              </a:defRPr>
            </a:lvl3pPr>
            <a:lvl4pPr marL="1600200" indent="-228600" defTabSz="1165225" eaLnBrk="0" hangingPunct="0">
              <a:spcBef>
                <a:spcPct val="20000"/>
              </a:spcBef>
              <a:buFont typeface="Arial" pitchFamily="34" charset="0"/>
              <a:buChar char="–"/>
              <a:defRPr sz="2400">
                <a:solidFill>
                  <a:schemeClr val="tx1"/>
                </a:solidFill>
                <a:latin typeface="Calibri" pitchFamily="34" charset="0"/>
              </a:defRPr>
            </a:lvl4pPr>
            <a:lvl5pPr marL="2057400" indent="-228600" defTabSz="1165225" eaLnBrk="0" hangingPunct="0">
              <a:spcBef>
                <a:spcPct val="20000"/>
              </a:spcBef>
              <a:buFont typeface="Arial" pitchFamily="34" charset="0"/>
              <a:buChar char="»"/>
              <a:defRPr sz="2400">
                <a:solidFill>
                  <a:schemeClr val="tx1"/>
                </a:solidFill>
                <a:latin typeface="Calibri" pitchFamily="34" charset="0"/>
              </a:defRPr>
            </a:lvl5pPr>
            <a:lvl6pPr marL="25146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ts val="3000"/>
              </a:spcBef>
              <a:spcAft>
                <a:spcPts val="1200"/>
              </a:spcAft>
              <a:buClr>
                <a:schemeClr val="tx2"/>
              </a:buClr>
              <a:buSzPct val="120000"/>
              <a:buFont typeface="Arial Black" pitchFamily="34" charset="0"/>
              <a:buAutoNum type="arabicPeriod"/>
            </a:pPr>
            <a:endParaRPr kumimoji="0" lang="en-US" altLang="zh-TW" sz="2000" b="1">
              <a:latin typeface="Arial" pitchFamily="34" charset="0"/>
            </a:endParaRPr>
          </a:p>
        </p:txBody>
      </p:sp>
      <p:sp>
        <p:nvSpPr>
          <p:cNvPr id="72709" name="內容版面配置區 17"/>
          <p:cNvSpPr>
            <a:spLocks noGrp="1"/>
          </p:cNvSpPr>
          <p:nvPr>
            <p:ph idx="1"/>
          </p:nvPr>
        </p:nvSpPr>
        <p:spPr/>
        <p:txBody>
          <a:bodyPr/>
          <a:lstStyle/>
          <a:p>
            <a:pPr marL="457200" indent="-457200">
              <a:buFont typeface="+mj-lt"/>
              <a:buAutoNum type="arabicPeriod" startAt="2"/>
            </a:pPr>
            <a:r>
              <a:rPr lang="en-US" altLang="zh-TW" dirty="0"/>
              <a:t>On August 1, the company paid €12,000 cash for rent for one year beginning on August 1.</a:t>
            </a:r>
          </a:p>
          <a:p>
            <a:pPr marL="400050" lvl="1" indent="0">
              <a:buNone/>
            </a:pPr>
            <a:r>
              <a:rPr lang="en-US" altLang="zh-TW" dirty="0">
                <a:solidFill>
                  <a:schemeClr val="accent2">
                    <a:lumMod val="75000"/>
                  </a:schemeClr>
                </a:solidFill>
              </a:rPr>
              <a:t>(Not required) The initial journal entry on August 1 is as follows:</a:t>
            </a:r>
          </a:p>
          <a:p>
            <a:pPr lvl="1"/>
            <a:endParaRPr lang="en-US" altLang="zh-TW" dirty="0"/>
          </a:p>
          <a:p>
            <a:pPr lvl="1"/>
            <a:endParaRPr lang="en-US" altLang="zh-TW" dirty="0"/>
          </a:p>
          <a:p>
            <a:pPr marL="457200" lvl="1" indent="0">
              <a:buNone/>
            </a:pPr>
            <a:r>
              <a:rPr lang="en-US" altLang="zh-TW" dirty="0">
                <a:solidFill>
                  <a:schemeClr val="accent2">
                    <a:lumMod val="75000"/>
                  </a:schemeClr>
                </a:solidFill>
              </a:rPr>
              <a:t>The adjusting entry on December 31 is as follows:</a:t>
            </a:r>
          </a:p>
          <a:p>
            <a:pPr lvl="1"/>
            <a:endParaRPr lang="en-US" altLang="zh-TW" dirty="0"/>
          </a:p>
          <a:p>
            <a:endParaRPr lang="en-US" altLang="zh-TW"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41</a:t>
            </a:fld>
            <a:endParaRPr lang="zh-TW" altLang="en-US" dirty="0"/>
          </a:p>
        </p:txBody>
      </p:sp>
      <p:sp>
        <p:nvSpPr>
          <p:cNvPr id="72708" name="標題 16"/>
          <p:cNvSpPr>
            <a:spLocks noGrp="1"/>
          </p:cNvSpPr>
          <p:nvPr>
            <p:ph type="title"/>
          </p:nvPr>
        </p:nvSpPr>
        <p:spPr/>
        <p:txBody>
          <a:bodyPr/>
          <a:lstStyle/>
          <a:p>
            <a:r>
              <a:rPr lang="en-US" altLang="zh-TW" dirty="0"/>
              <a:t>Quiz Yourself</a:t>
            </a:r>
            <a:endParaRPr lang="zh-TW" altLang="en-US" dirty="0"/>
          </a:p>
        </p:txBody>
      </p:sp>
      <p:graphicFrame>
        <p:nvGraphicFramePr>
          <p:cNvPr id="18" name="表格 17"/>
          <p:cNvGraphicFramePr>
            <a:graphicFrameLocks noGrp="1"/>
          </p:cNvGraphicFramePr>
          <p:nvPr>
            <p:extLst>
              <p:ext uri="{D42A27DB-BD31-4B8C-83A1-F6EECF244321}">
                <p14:modId xmlns:p14="http://schemas.microsoft.com/office/powerpoint/2010/main" val="2404371594"/>
              </p:ext>
            </p:extLst>
          </p:nvPr>
        </p:nvGraphicFramePr>
        <p:xfrm>
          <a:off x="1074378" y="3526766"/>
          <a:ext cx="6768117" cy="74295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9" name="矩形 18"/>
          <p:cNvSpPr/>
          <p:nvPr/>
        </p:nvSpPr>
        <p:spPr>
          <a:xfrm>
            <a:off x="1074378" y="3527025"/>
            <a:ext cx="851515"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Aug. 1</a:t>
            </a:r>
            <a:endParaRPr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2199565" y="3527025"/>
            <a:ext cx="1518364"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Prepaid Rent</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矩形 20"/>
          <p:cNvSpPr/>
          <p:nvPr/>
        </p:nvSpPr>
        <p:spPr>
          <a:xfrm>
            <a:off x="2402436" y="3898071"/>
            <a:ext cx="27867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5906822" y="3527725"/>
            <a:ext cx="8899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12,000</a:t>
            </a:r>
            <a:endParaRPr kumimoji="0" lang="zh-TW" altLang="en-US" dirty="0">
              <a:solidFill>
                <a:srgbClr val="000000"/>
              </a:solidFill>
              <a:latin typeface="Arial" charset="0"/>
              <a:ea typeface="新細明體" charset="-120"/>
            </a:endParaRPr>
          </a:p>
        </p:txBody>
      </p:sp>
      <p:sp>
        <p:nvSpPr>
          <p:cNvPr id="23" name="矩形 22"/>
          <p:cNvSpPr/>
          <p:nvPr/>
        </p:nvSpPr>
        <p:spPr>
          <a:xfrm>
            <a:off x="6946851" y="3896357"/>
            <a:ext cx="8899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12,000</a:t>
            </a:r>
            <a:endParaRPr kumimoji="0" lang="zh-TW" altLang="en-US" dirty="0">
              <a:solidFill>
                <a:srgbClr val="000000"/>
              </a:solidFill>
              <a:latin typeface="Arial" charset="0"/>
              <a:ea typeface="新細明體" charset="-120"/>
            </a:endParaRPr>
          </a:p>
        </p:txBody>
      </p:sp>
      <p:graphicFrame>
        <p:nvGraphicFramePr>
          <p:cNvPr id="24" name="表格 23"/>
          <p:cNvGraphicFramePr>
            <a:graphicFrameLocks noGrp="1"/>
          </p:cNvGraphicFramePr>
          <p:nvPr>
            <p:extLst>
              <p:ext uri="{D42A27DB-BD31-4B8C-83A1-F6EECF244321}">
                <p14:modId xmlns:p14="http://schemas.microsoft.com/office/powerpoint/2010/main" val="855372574"/>
              </p:ext>
            </p:extLst>
          </p:nvPr>
        </p:nvGraphicFramePr>
        <p:xfrm>
          <a:off x="1074378" y="5287993"/>
          <a:ext cx="6768117" cy="73152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34302">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34302">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25" name="矩形 24"/>
          <p:cNvSpPr/>
          <p:nvPr/>
        </p:nvSpPr>
        <p:spPr>
          <a:xfrm>
            <a:off x="1074378" y="5288252"/>
            <a:ext cx="979755"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endParaRPr lang="zh-TW" altLang="en-US" dirty="0">
              <a:solidFill>
                <a:srgbClr val="000000"/>
              </a:solidFill>
              <a:latin typeface="Arial" panose="020B0604020202020204" pitchFamily="34" charset="0"/>
              <a:cs typeface="Arial" panose="020B0604020202020204" pitchFamily="34" charset="0"/>
            </a:endParaRPr>
          </a:p>
        </p:txBody>
      </p:sp>
      <p:sp>
        <p:nvSpPr>
          <p:cNvPr id="26" name="矩形 25"/>
          <p:cNvSpPr/>
          <p:nvPr/>
        </p:nvSpPr>
        <p:spPr>
          <a:xfrm>
            <a:off x="2199565" y="5288252"/>
            <a:ext cx="2815194"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Rent Expense </a:t>
            </a:r>
            <a:r>
              <a:rPr lang="en-US" altLang="zh-TW" sz="1200" dirty="0">
                <a:solidFill>
                  <a:srgbClr val="000000"/>
                </a:solidFill>
                <a:latin typeface="Arial" panose="020B0604020202020204" pitchFamily="34" charset="0"/>
                <a:cs typeface="Arial" panose="020B0604020202020204" pitchFamily="34" charset="0"/>
              </a:rPr>
              <a:t>(€12,000 × 5/12)</a:t>
            </a:r>
            <a:endParaRPr lang="zh-TW" altLang="en-US" sz="1000" dirty="0">
              <a:latin typeface="Arial" panose="020B0604020202020204" pitchFamily="34" charset="0"/>
              <a:cs typeface="Arial" panose="020B0604020202020204" pitchFamily="34" charset="0"/>
            </a:endParaRPr>
          </a:p>
        </p:txBody>
      </p:sp>
      <p:sp>
        <p:nvSpPr>
          <p:cNvPr id="27" name="矩形 26"/>
          <p:cNvSpPr/>
          <p:nvPr/>
        </p:nvSpPr>
        <p:spPr>
          <a:xfrm>
            <a:off x="2402436" y="5659298"/>
            <a:ext cx="27867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Prepaid Rent</a:t>
            </a:r>
            <a:endParaRPr lang="zh-TW" altLang="en-US" dirty="0">
              <a:solidFill>
                <a:srgbClr val="000000"/>
              </a:solidFill>
              <a:latin typeface="Arial" panose="020B0604020202020204" pitchFamily="34" charset="0"/>
              <a:cs typeface="Arial" panose="020B0604020202020204" pitchFamily="34" charset="0"/>
            </a:endParaRPr>
          </a:p>
        </p:txBody>
      </p:sp>
      <p:sp>
        <p:nvSpPr>
          <p:cNvPr id="28" name="矩形 27"/>
          <p:cNvSpPr/>
          <p:nvPr/>
        </p:nvSpPr>
        <p:spPr>
          <a:xfrm>
            <a:off x="6035061" y="5288952"/>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5,000</a:t>
            </a:r>
            <a:endParaRPr kumimoji="0" lang="zh-TW" altLang="en-US" dirty="0">
              <a:solidFill>
                <a:srgbClr val="000000"/>
              </a:solidFill>
              <a:latin typeface="Arial" charset="0"/>
              <a:ea typeface="新細明體" charset="-120"/>
            </a:endParaRPr>
          </a:p>
        </p:txBody>
      </p:sp>
      <p:sp>
        <p:nvSpPr>
          <p:cNvPr id="29" name="矩形 28"/>
          <p:cNvSpPr/>
          <p:nvPr/>
        </p:nvSpPr>
        <p:spPr>
          <a:xfrm>
            <a:off x="7075090" y="5657584"/>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5,000</a:t>
            </a:r>
            <a:endParaRPr kumimoji="0" lang="zh-TW" altLang="en-US" dirty="0">
              <a:solidFill>
                <a:srgbClr val="000000"/>
              </a:solidFill>
              <a:latin typeface="Arial" charset="0"/>
              <a:ea typeface="新細明體" charset="-120"/>
            </a:endParaRPr>
          </a:p>
        </p:txBody>
      </p:sp>
      <p:sp>
        <p:nvSpPr>
          <p:cNvPr id="36" name="矩形 35"/>
          <p:cNvSpPr/>
          <p:nvPr/>
        </p:nvSpPr>
        <p:spPr>
          <a:xfrm>
            <a:off x="2179893" y="3595767"/>
            <a:ext cx="5637273" cy="27513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p:cNvSpPr/>
          <p:nvPr/>
        </p:nvSpPr>
        <p:spPr>
          <a:xfrm>
            <a:off x="2179892" y="3920099"/>
            <a:ext cx="5637273" cy="27513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p:cNvSpPr/>
          <p:nvPr/>
        </p:nvSpPr>
        <p:spPr>
          <a:xfrm>
            <a:off x="2179892" y="5384058"/>
            <a:ext cx="5637273" cy="27513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2179891" y="5708390"/>
            <a:ext cx="5637273" cy="27513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835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36"/>
                                        </p:tgtEl>
                                        <p:attrNameLst>
                                          <p:attrName>ppt_x</p:attrName>
                                        </p:attrNameLst>
                                      </p:cBhvr>
                                      <p:tavLst>
                                        <p:tav tm="0">
                                          <p:val>
                                            <p:strVal val="ppt_x"/>
                                          </p:val>
                                        </p:tav>
                                        <p:tav tm="100000">
                                          <p:val>
                                            <p:strVal val="ppt_x"/>
                                          </p:val>
                                        </p:tav>
                                      </p:tavLst>
                                    </p:anim>
                                    <p:anim calcmode="lin" valueType="num">
                                      <p:cBhvr additive="base">
                                        <p:cTn id="27" dur="500"/>
                                        <p:tgtEl>
                                          <p:spTgt spid="36"/>
                                        </p:tgtEl>
                                        <p:attrNameLst>
                                          <p:attrName>ppt_y</p:attrName>
                                        </p:attrNameLst>
                                      </p:cBhvr>
                                      <p:tavLst>
                                        <p:tav tm="0">
                                          <p:val>
                                            <p:strVal val="ppt_y"/>
                                          </p:val>
                                        </p:tav>
                                        <p:tav tm="100000">
                                          <p:val>
                                            <p:strVal val="1+ppt_h/2"/>
                                          </p:val>
                                        </p:tav>
                                      </p:tavLst>
                                    </p:anim>
                                    <p:set>
                                      <p:cBhvr>
                                        <p:cTn id="28" dur="1" fill="hold">
                                          <p:stCondLst>
                                            <p:cond delay="499"/>
                                          </p:stCondLst>
                                        </p:cTn>
                                        <p:tgtEl>
                                          <p:spTgt spid="3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37"/>
                                        </p:tgtEl>
                                        <p:attrNameLst>
                                          <p:attrName>ppt_x</p:attrName>
                                        </p:attrNameLst>
                                      </p:cBhvr>
                                      <p:tavLst>
                                        <p:tav tm="0">
                                          <p:val>
                                            <p:strVal val="ppt_x"/>
                                          </p:val>
                                        </p:tav>
                                        <p:tav tm="100000">
                                          <p:val>
                                            <p:strVal val="ppt_x"/>
                                          </p:val>
                                        </p:tav>
                                      </p:tavLst>
                                    </p:anim>
                                    <p:anim calcmode="lin" valueType="num">
                                      <p:cBhvr additive="base">
                                        <p:cTn id="33" dur="500"/>
                                        <p:tgtEl>
                                          <p:spTgt spid="37"/>
                                        </p:tgtEl>
                                        <p:attrNameLst>
                                          <p:attrName>ppt_y</p:attrName>
                                        </p:attrNameLst>
                                      </p:cBhvr>
                                      <p:tavLst>
                                        <p:tav tm="0">
                                          <p:val>
                                            <p:strVal val="ppt_y"/>
                                          </p:val>
                                        </p:tav>
                                        <p:tav tm="100000">
                                          <p:val>
                                            <p:strVal val="1+ppt_h/2"/>
                                          </p:val>
                                        </p:tav>
                                      </p:tavLst>
                                    </p:anim>
                                    <p:set>
                                      <p:cBhvr>
                                        <p:cTn id="34" dur="1" fill="hold">
                                          <p:stCondLst>
                                            <p:cond delay="499"/>
                                          </p:stCondLst>
                                        </p:cTn>
                                        <p:tgtEl>
                                          <p:spTgt spid="3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270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grpId="1" nodeType="clickEffect">
                                  <p:stCondLst>
                                    <p:cond delay="0"/>
                                  </p:stCondLst>
                                  <p:childTnLst>
                                    <p:anim calcmode="lin" valueType="num">
                                      <p:cBhvr additive="base">
                                        <p:cTn id="58" dur="500"/>
                                        <p:tgtEl>
                                          <p:spTgt spid="38"/>
                                        </p:tgtEl>
                                        <p:attrNameLst>
                                          <p:attrName>ppt_x</p:attrName>
                                        </p:attrNameLst>
                                      </p:cBhvr>
                                      <p:tavLst>
                                        <p:tav tm="0">
                                          <p:val>
                                            <p:strVal val="ppt_x"/>
                                          </p:val>
                                        </p:tav>
                                        <p:tav tm="100000">
                                          <p:val>
                                            <p:strVal val="ppt_x"/>
                                          </p:val>
                                        </p:tav>
                                      </p:tavLst>
                                    </p:anim>
                                    <p:anim calcmode="lin" valueType="num">
                                      <p:cBhvr additive="base">
                                        <p:cTn id="59" dur="500"/>
                                        <p:tgtEl>
                                          <p:spTgt spid="38"/>
                                        </p:tgtEl>
                                        <p:attrNameLst>
                                          <p:attrName>ppt_y</p:attrName>
                                        </p:attrNameLst>
                                      </p:cBhvr>
                                      <p:tavLst>
                                        <p:tav tm="0">
                                          <p:val>
                                            <p:strVal val="ppt_y"/>
                                          </p:val>
                                        </p:tav>
                                        <p:tav tm="100000">
                                          <p:val>
                                            <p:strVal val="1+ppt_h/2"/>
                                          </p:val>
                                        </p:tav>
                                      </p:tavLst>
                                    </p:anim>
                                    <p:set>
                                      <p:cBhvr>
                                        <p:cTn id="60" dur="1" fill="hold">
                                          <p:stCondLst>
                                            <p:cond delay="499"/>
                                          </p:stCondLst>
                                        </p:cTn>
                                        <p:tgtEl>
                                          <p:spTgt spid="3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 presetClass="exit" presetSubtype="4" fill="hold" grpId="1" nodeType="clickEffect">
                                  <p:stCondLst>
                                    <p:cond delay="0"/>
                                  </p:stCondLst>
                                  <p:childTnLst>
                                    <p:anim calcmode="lin" valueType="num">
                                      <p:cBhvr additive="base">
                                        <p:cTn id="64" dur="500"/>
                                        <p:tgtEl>
                                          <p:spTgt spid="39"/>
                                        </p:tgtEl>
                                        <p:attrNameLst>
                                          <p:attrName>ppt_x</p:attrName>
                                        </p:attrNameLst>
                                      </p:cBhvr>
                                      <p:tavLst>
                                        <p:tav tm="0">
                                          <p:val>
                                            <p:strVal val="ppt_x"/>
                                          </p:val>
                                        </p:tav>
                                        <p:tav tm="100000">
                                          <p:val>
                                            <p:strVal val="ppt_x"/>
                                          </p:val>
                                        </p:tav>
                                      </p:tavLst>
                                    </p:anim>
                                    <p:anim calcmode="lin" valueType="num">
                                      <p:cBhvr additive="base">
                                        <p:cTn id="65" dur="500"/>
                                        <p:tgtEl>
                                          <p:spTgt spid="39"/>
                                        </p:tgtEl>
                                        <p:attrNameLst>
                                          <p:attrName>ppt_y</p:attrName>
                                        </p:attrNameLst>
                                      </p:cBhvr>
                                      <p:tavLst>
                                        <p:tav tm="0">
                                          <p:val>
                                            <p:strVal val="ppt_y"/>
                                          </p:val>
                                        </p:tav>
                                        <p:tav tm="100000">
                                          <p:val>
                                            <p:strVal val="1+ppt_h/2"/>
                                          </p:val>
                                        </p:tav>
                                      </p:tavLst>
                                    </p:anim>
                                    <p:set>
                                      <p:cBhvr>
                                        <p:cTn id="66"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5" grpId="0"/>
      <p:bldP spid="26" grpId="0"/>
      <p:bldP spid="27" grpId="0"/>
      <p:bldP spid="28" grpId="0"/>
      <p:bldP spid="29" grpId="0"/>
      <p:bldP spid="36" grpId="0" animBg="1"/>
      <p:bldP spid="36" grpId="1" animBg="1"/>
      <p:bldP spid="37" grpId="0" animBg="1"/>
      <p:bldP spid="37" grpId="1" animBg="1"/>
      <p:bldP spid="38" grpId="0" animBg="1"/>
      <p:bldP spid="38" grpId="1" animBg="1"/>
      <p:bldP spid="39" grpId="0" animBg="1"/>
      <p:bldP spid="39"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內容版面配置區 2"/>
          <p:cNvSpPr txBox="1">
            <a:spLocks/>
          </p:cNvSpPr>
          <p:nvPr/>
        </p:nvSpPr>
        <p:spPr bwMode="auto">
          <a:xfrm>
            <a:off x="609600" y="2590800"/>
            <a:ext cx="8077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7188" indent="-357188" defTabSz="1165225" eaLnBrk="0" hangingPunct="0">
              <a:spcBef>
                <a:spcPct val="20000"/>
              </a:spcBef>
              <a:buFont typeface="Arial" pitchFamily="34" charset="0"/>
              <a:buChar char="•"/>
              <a:defRPr sz="2400">
                <a:solidFill>
                  <a:schemeClr val="tx1"/>
                </a:solidFill>
                <a:latin typeface="Calibri" pitchFamily="34" charset="0"/>
              </a:defRPr>
            </a:lvl1pPr>
            <a:lvl2pPr marL="742950" indent="-285750" defTabSz="1165225" eaLnBrk="0" hangingPunct="0">
              <a:spcBef>
                <a:spcPct val="20000"/>
              </a:spcBef>
              <a:buFont typeface="Arial" pitchFamily="34" charset="0"/>
              <a:buChar char="–"/>
              <a:defRPr sz="2400">
                <a:solidFill>
                  <a:srgbClr val="7030A0"/>
                </a:solidFill>
                <a:latin typeface="Calibri" pitchFamily="34" charset="0"/>
              </a:defRPr>
            </a:lvl2pPr>
            <a:lvl3pPr marL="1143000" indent="-228600" defTabSz="1165225" eaLnBrk="0" hangingPunct="0">
              <a:spcBef>
                <a:spcPct val="20000"/>
              </a:spcBef>
              <a:buFont typeface="Arial" pitchFamily="34" charset="0"/>
              <a:buChar char="•"/>
              <a:defRPr sz="2400">
                <a:solidFill>
                  <a:srgbClr val="C00000"/>
                </a:solidFill>
                <a:latin typeface="Calibri" pitchFamily="34" charset="0"/>
              </a:defRPr>
            </a:lvl3pPr>
            <a:lvl4pPr marL="1600200" indent="-228600" defTabSz="1165225" eaLnBrk="0" hangingPunct="0">
              <a:spcBef>
                <a:spcPct val="20000"/>
              </a:spcBef>
              <a:buFont typeface="Arial" pitchFamily="34" charset="0"/>
              <a:buChar char="–"/>
              <a:defRPr sz="2400">
                <a:solidFill>
                  <a:schemeClr val="tx1"/>
                </a:solidFill>
                <a:latin typeface="Calibri" pitchFamily="34" charset="0"/>
              </a:defRPr>
            </a:lvl4pPr>
            <a:lvl5pPr marL="2057400" indent="-228600" defTabSz="1165225" eaLnBrk="0" hangingPunct="0">
              <a:spcBef>
                <a:spcPct val="20000"/>
              </a:spcBef>
              <a:buFont typeface="Arial" pitchFamily="34" charset="0"/>
              <a:buChar char="»"/>
              <a:defRPr sz="2400">
                <a:solidFill>
                  <a:schemeClr val="tx1"/>
                </a:solidFill>
                <a:latin typeface="Calibri" pitchFamily="34" charset="0"/>
              </a:defRPr>
            </a:lvl5pPr>
            <a:lvl6pPr marL="25146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defTabSz="1165225"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ts val="3000"/>
              </a:spcBef>
              <a:spcAft>
                <a:spcPts val="1200"/>
              </a:spcAft>
              <a:buClr>
                <a:schemeClr val="tx2"/>
              </a:buClr>
              <a:buSzPct val="120000"/>
              <a:buFont typeface="Arial Black" pitchFamily="34" charset="0"/>
              <a:buAutoNum type="arabicPeriod"/>
            </a:pPr>
            <a:endParaRPr kumimoji="0" lang="en-US" altLang="zh-TW" sz="2000" b="1">
              <a:latin typeface="Arial" pitchFamily="34" charset="0"/>
            </a:endParaRPr>
          </a:p>
        </p:txBody>
      </p:sp>
      <p:sp>
        <p:nvSpPr>
          <p:cNvPr id="72709" name="內容版面配置區 17"/>
          <p:cNvSpPr>
            <a:spLocks noGrp="1"/>
          </p:cNvSpPr>
          <p:nvPr>
            <p:ph idx="1"/>
          </p:nvPr>
        </p:nvSpPr>
        <p:spPr/>
        <p:txBody>
          <a:bodyPr/>
          <a:lstStyle/>
          <a:p>
            <a:pPr marL="455613" indent="-457200">
              <a:lnSpc>
                <a:spcPct val="110000"/>
              </a:lnSpc>
              <a:buFont typeface="+mj-lt"/>
              <a:buAutoNum type="arabicPeriod" startAt="3"/>
            </a:pPr>
            <a:r>
              <a:rPr lang="en-US" altLang="zh-TW" dirty="0"/>
              <a:t>On October 1, the company received €18,000 cash for consulting services that it will provide evenly over 12 months starting on October 1. </a:t>
            </a:r>
          </a:p>
          <a:p>
            <a:pPr marL="400050" lvl="1" indent="0">
              <a:buNone/>
            </a:pPr>
            <a:r>
              <a:rPr lang="en-US" altLang="zh-TW" dirty="0">
                <a:solidFill>
                  <a:schemeClr val="accent2">
                    <a:lumMod val="75000"/>
                  </a:schemeClr>
                </a:solidFill>
              </a:rPr>
              <a:t>(Not required) The initial journal entry on October 1 is as follows:</a:t>
            </a:r>
          </a:p>
          <a:p>
            <a:pPr lvl="1">
              <a:lnSpc>
                <a:spcPct val="150000"/>
              </a:lnSpc>
            </a:pPr>
            <a:endParaRPr lang="en-US" altLang="zh-TW" dirty="0"/>
          </a:p>
          <a:p>
            <a:pPr marL="457200" lvl="1" indent="0">
              <a:buNone/>
            </a:pPr>
            <a:r>
              <a:rPr lang="en-US" altLang="zh-TW" dirty="0">
                <a:solidFill>
                  <a:schemeClr val="accent2">
                    <a:lumMod val="75000"/>
                  </a:schemeClr>
                </a:solidFill>
              </a:rPr>
              <a:t>The adjusting entry on December 31 is as follows:</a:t>
            </a:r>
          </a:p>
          <a:p>
            <a:pPr lvl="1"/>
            <a:endParaRPr lang="en-US" altLang="zh-TW" dirty="0"/>
          </a:p>
          <a:p>
            <a:endParaRPr lang="en-US" altLang="zh-TW"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42</a:t>
            </a:fld>
            <a:endParaRPr lang="zh-TW" altLang="en-US" dirty="0"/>
          </a:p>
        </p:txBody>
      </p:sp>
      <p:sp>
        <p:nvSpPr>
          <p:cNvPr id="72708" name="標題 16"/>
          <p:cNvSpPr>
            <a:spLocks noGrp="1"/>
          </p:cNvSpPr>
          <p:nvPr>
            <p:ph type="title"/>
          </p:nvPr>
        </p:nvSpPr>
        <p:spPr/>
        <p:txBody>
          <a:bodyPr/>
          <a:lstStyle/>
          <a:p>
            <a:r>
              <a:rPr lang="en-US" altLang="zh-TW" dirty="0"/>
              <a:t>Quiz Yourself</a:t>
            </a:r>
            <a:endParaRPr lang="zh-TW" altLang="en-US" dirty="0"/>
          </a:p>
        </p:txBody>
      </p:sp>
      <p:graphicFrame>
        <p:nvGraphicFramePr>
          <p:cNvPr id="18" name="表格 17"/>
          <p:cNvGraphicFramePr>
            <a:graphicFrameLocks noGrp="1"/>
          </p:cNvGraphicFramePr>
          <p:nvPr>
            <p:extLst>
              <p:ext uri="{D42A27DB-BD31-4B8C-83A1-F6EECF244321}">
                <p14:modId xmlns:p14="http://schemas.microsoft.com/office/powerpoint/2010/main" val="1019416151"/>
              </p:ext>
            </p:extLst>
          </p:nvPr>
        </p:nvGraphicFramePr>
        <p:xfrm>
          <a:off x="1105419" y="3788434"/>
          <a:ext cx="6768117" cy="74295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1475">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19" name="矩形 18"/>
          <p:cNvSpPr/>
          <p:nvPr/>
        </p:nvSpPr>
        <p:spPr>
          <a:xfrm>
            <a:off x="1105419" y="3788693"/>
            <a:ext cx="800219"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Oct. 1</a:t>
            </a:r>
            <a:endParaRPr lang="zh-TW" altLang="en-US" dirty="0">
              <a:solidFill>
                <a:srgbClr val="000000"/>
              </a:solidFill>
              <a:latin typeface="Arial" panose="020B0604020202020204" pitchFamily="34" charset="0"/>
              <a:cs typeface="Arial" panose="020B0604020202020204" pitchFamily="34" charset="0"/>
            </a:endParaRPr>
          </a:p>
        </p:txBody>
      </p:sp>
      <p:sp>
        <p:nvSpPr>
          <p:cNvPr id="20" name="矩形 19"/>
          <p:cNvSpPr/>
          <p:nvPr/>
        </p:nvSpPr>
        <p:spPr>
          <a:xfrm>
            <a:off x="2230606" y="3788693"/>
            <a:ext cx="7232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Cash</a:t>
            </a:r>
            <a:endParaRPr lang="zh-TW" altLang="en-US" dirty="0">
              <a:solidFill>
                <a:srgbClr val="000000"/>
              </a:solidFill>
              <a:latin typeface="Arial" panose="020B0604020202020204" pitchFamily="34" charset="0"/>
              <a:cs typeface="Arial" panose="020B0604020202020204" pitchFamily="34" charset="0"/>
            </a:endParaRPr>
          </a:p>
        </p:txBody>
      </p:sp>
      <p:sp>
        <p:nvSpPr>
          <p:cNvPr id="21" name="矩形 20"/>
          <p:cNvSpPr/>
          <p:nvPr/>
        </p:nvSpPr>
        <p:spPr>
          <a:xfrm>
            <a:off x="2433476" y="4159739"/>
            <a:ext cx="3878540"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Unearned Consulting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5937863" y="3789393"/>
            <a:ext cx="8899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18,000</a:t>
            </a:r>
            <a:endParaRPr kumimoji="0" lang="zh-TW" altLang="en-US" dirty="0">
              <a:solidFill>
                <a:srgbClr val="000000"/>
              </a:solidFill>
              <a:latin typeface="Arial" charset="0"/>
              <a:ea typeface="新細明體" charset="-120"/>
            </a:endParaRPr>
          </a:p>
        </p:txBody>
      </p:sp>
      <p:sp>
        <p:nvSpPr>
          <p:cNvPr id="23" name="矩形 22"/>
          <p:cNvSpPr/>
          <p:nvPr/>
        </p:nvSpPr>
        <p:spPr>
          <a:xfrm>
            <a:off x="6977892" y="4158025"/>
            <a:ext cx="8899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18,000</a:t>
            </a:r>
            <a:endParaRPr kumimoji="0" lang="zh-TW" altLang="en-US" dirty="0">
              <a:solidFill>
                <a:srgbClr val="000000"/>
              </a:solidFill>
              <a:latin typeface="Arial" charset="0"/>
              <a:ea typeface="新細明體" charset="-120"/>
            </a:endParaRPr>
          </a:p>
        </p:txBody>
      </p:sp>
      <p:graphicFrame>
        <p:nvGraphicFramePr>
          <p:cNvPr id="24" name="表格 23"/>
          <p:cNvGraphicFramePr>
            <a:graphicFrameLocks noGrp="1"/>
          </p:cNvGraphicFramePr>
          <p:nvPr>
            <p:extLst>
              <p:ext uri="{D42A27DB-BD31-4B8C-83A1-F6EECF244321}">
                <p14:modId xmlns:p14="http://schemas.microsoft.com/office/powerpoint/2010/main" val="2561761597"/>
              </p:ext>
            </p:extLst>
          </p:nvPr>
        </p:nvGraphicFramePr>
        <p:xfrm>
          <a:off x="1111076" y="5334000"/>
          <a:ext cx="6768117" cy="73152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34302">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34302">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25" name="矩形 24"/>
          <p:cNvSpPr/>
          <p:nvPr/>
        </p:nvSpPr>
        <p:spPr>
          <a:xfrm>
            <a:off x="1111076" y="5334259"/>
            <a:ext cx="979755"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endParaRPr lang="zh-TW" altLang="en-US" dirty="0">
              <a:solidFill>
                <a:srgbClr val="000000"/>
              </a:solidFill>
              <a:latin typeface="Arial" panose="020B0604020202020204" pitchFamily="34" charset="0"/>
              <a:cs typeface="Arial" panose="020B0604020202020204" pitchFamily="34" charset="0"/>
            </a:endParaRPr>
          </a:p>
        </p:txBody>
      </p:sp>
      <p:sp>
        <p:nvSpPr>
          <p:cNvPr id="26" name="矩形 25"/>
          <p:cNvSpPr/>
          <p:nvPr/>
        </p:nvSpPr>
        <p:spPr>
          <a:xfrm>
            <a:off x="2236263" y="5334259"/>
            <a:ext cx="3339376"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Unearned Consulting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27" name="矩形 26"/>
          <p:cNvSpPr/>
          <p:nvPr/>
        </p:nvSpPr>
        <p:spPr>
          <a:xfrm>
            <a:off x="2439133" y="5705305"/>
            <a:ext cx="3632625"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Consulting Revenue</a:t>
            </a:r>
            <a:r>
              <a:rPr lang="en-US" altLang="zh-TW" dirty="0">
                <a:solidFill>
                  <a:srgbClr val="000000"/>
                </a:solidFill>
                <a:cs typeface="Arial" pitchFamily="34" charset="0"/>
              </a:rPr>
              <a:t> </a:t>
            </a:r>
            <a:r>
              <a:rPr lang="en-US" altLang="zh-TW" sz="1200" dirty="0">
                <a:solidFill>
                  <a:srgbClr val="000000"/>
                </a:solidFill>
                <a:latin typeface="Arial" panose="020B0604020202020204" pitchFamily="34" charset="0"/>
                <a:cs typeface="Arial" panose="020B0604020202020204" pitchFamily="34" charset="0"/>
              </a:rPr>
              <a:t>(€18,000 × 3/12)</a:t>
            </a:r>
            <a:endParaRPr lang="zh-TW" altLang="en-US" dirty="0">
              <a:latin typeface="Arial" panose="020B0604020202020204" pitchFamily="34" charset="0"/>
              <a:cs typeface="Arial" panose="020B0604020202020204" pitchFamily="34" charset="0"/>
            </a:endParaRPr>
          </a:p>
        </p:txBody>
      </p:sp>
      <p:sp>
        <p:nvSpPr>
          <p:cNvPr id="28" name="矩形 27"/>
          <p:cNvSpPr/>
          <p:nvPr/>
        </p:nvSpPr>
        <p:spPr>
          <a:xfrm>
            <a:off x="6071759" y="5334959"/>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4,500</a:t>
            </a:r>
            <a:endParaRPr kumimoji="0" lang="zh-TW" altLang="en-US" dirty="0">
              <a:solidFill>
                <a:srgbClr val="000000"/>
              </a:solidFill>
              <a:latin typeface="Arial" charset="0"/>
              <a:ea typeface="新細明體" charset="-120"/>
            </a:endParaRPr>
          </a:p>
        </p:txBody>
      </p:sp>
      <p:sp>
        <p:nvSpPr>
          <p:cNvPr id="29" name="矩形 28"/>
          <p:cNvSpPr/>
          <p:nvPr/>
        </p:nvSpPr>
        <p:spPr>
          <a:xfrm>
            <a:off x="7111788" y="5703591"/>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4,500</a:t>
            </a:r>
            <a:endParaRPr kumimoji="0" lang="zh-TW" altLang="en-US" dirty="0">
              <a:solidFill>
                <a:srgbClr val="000000"/>
              </a:solidFill>
              <a:latin typeface="Arial" charset="0"/>
              <a:ea typeface="新細明體" charset="-120"/>
            </a:endParaRPr>
          </a:p>
        </p:txBody>
      </p:sp>
      <p:sp>
        <p:nvSpPr>
          <p:cNvPr id="39" name="矩形 38"/>
          <p:cNvSpPr/>
          <p:nvPr/>
        </p:nvSpPr>
        <p:spPr>
          <a:xfrm>
            <a:off x="2159638" y="3885509"/>
            <a:ext cx="5637273" cy="27513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2159637" y="4209841"/>
            <a:ext cx="5637273" cy="27513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2159638" y="5400918"/>
            <a:ext cx="5637273" cy="27513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41"/>
          <p:cNvSpPr/>
          <p:nvPr/>
        </p:nvSpPr>
        <p:spPr>
          <a:xfrm>
            <a:off x="2159637" y="5725250"/>
            <a:ext cx="5637273" cy="27513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723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39"/>
                                        </p:tgtEl>
                                        <p:attrNameLst>
                                          <p:attrName>ppt_x</p:attrName>
                                        </p:attrNameLst>
                                      </p:cBhvr>
                                      <p:tavLst>
                                        <p:tav tm="0">
                                          <p:val>
                                            <p:strVal val="ppt_x"/>
                                          </p:val>
                                        </p:tav>
                                        <p:tav tm="100000">
                                          <p:val>
                                            <p:strVal val="ppt_x"/>
                                          </p:val>
                                        </p:tav>
                                      </p:tavLst>
                                    </p:anim>
                                    <p:anim calcmode="lin" valueType="num">
                                      <p:cBhvr additive="base">
                                        <p:cTn id="27" dur="500"/>
                                        <p:tgtEl>
                                          <p:spTgt spid="39"/>
                                        </p:tgtEl>
                                        <p:attrNameLst>
                                          <p:attrName>ppt_y</p:attrName>
                                        </p:attrNameLst>
                                      </p:cBhvr>
                                      <p:tavLst>
                                        <p:tav tm="0">
                                          <p:val>
                                            <p:strVal val="ppt_y"/>
                                          </p:val>
                                        </p:tav>
                                        <p:tav tm="100000">
                                          <p:val>
                                            <p:strVal val="1+ppt_h/2"/>
                                          </p:val>
                                        </p:tav>
                                      </p:tavLst>
                                    </p:anim>
                                    <p:set>
                                      <p:cBhvr>
                                        <p:cTn id="28" dur="1" fill="hold">
                                          <p:stCondLst>
                                            <p:cond delay="499"/>
                                          </p:stCondLst>
                                        </p:cTn>
                                        <p:tgtEl>
                                          <p:spTgt spid="3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3" nodeType="clickEffect">
                                  <p:stCondLst>
                                    <p:cond delay="0"/>
                                  </p:stCondLst>
                                  <p:childTnLst>
                                    <p:anim calcmode="lin" valueType="num">
                                      <p:cBhvr additive="base">
                                        <p:cTn id="32" dur="500"/>
                                        <p:tgtEl>
                                          <p:spTgt spid="40"/>
                                        </p:tgtEl>
                                        <p:attrNameLst>
                                          <p:attrName>ppt_x</p:attrName>
                                        </p:attrNameLst>
                                      </p:cBhvr>
                                      <p:tavLst>
                                        <p:tav tm="0">
                                          <p:val>
                                            <p:strVal val="ppt_x"/>
                                          </p:val>
                                        </p:tav>
                                        <p:tav tm="100000">
                                          <p:val>
                                            <p:strVal val="ppt_x"/>
                                          </p:val>
                                        </p:tav>
                                      </p:tavLst>
                                    </p:anim>
                                    <p:anim calcmode="lin" valueType="num">
                                      <p:cBhvr additive="base">
                                        <p:cTn id="33" dur="500"/>
                                        <p:tgtEl>
                                          <p:spTgt spid="40"/>
                                        </p:tgtEl>
                                        <p:attrNameLst>
                                          <p:attrName>ppt_y</p:attrName>
                                        </p:attrNameLst>
                                      </p:cBhvr>
                                      <p:tavLst>
                                        <p:tav tm="0">
                                          <p:val>
                                            <p:strVal val="ppt_y"/>
                                          </p:val>
                                        </p:tav>
                                        <p:tav tm="100000">
                                          <p:val>
                                            <p:strVal val="1+ppt_h/2"/>
                                          </p:val>
                                        </p:tav>
                                      </p:tavLst>
                                    </p:anim>
                                    <p:set>
                                      <p:cBhvr>
                                        <p:cTn id="34" dur="1" fill="hold">
                                          <p:stCondLst>
                                            <p:cond delay="499"/>
                                          </p:stCondLst>
                                        </p:cTn>
                                        <p:tgtEl>
                                          <p:spTgt spid="4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2709">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grpId="1" nodeType="clickEffect">
                                  <p:stCondLst>
                                    <p:cond delay="0"/>
                                  </p:stCondLst>
                                  <p:childTnLst>
                                    <p:anim calcmode="lin" valueType="num">
                                      <p:cBhvr additive="base">
                                        <p:cTn id="58" dur="500"/>
                                        <p:tgtEl>
                                          <p:spTgt spid="41"/>
                                        </p:tgtEl>
                                        <p:attrNameLst>
                                          <p:attrName>ppt_x</p:attrName>
                                        </p:attrNameLst>
                                      </p:cBhvr>
                                      <p:tavLst>
                                        <p:tav tm="0">
                                          <p:val>
                                            <p:strVal val="ppt_x"/>
                                          </p:val>
                                        </p:tav>
                                        <p:tav tm="100000">
                                          <p:val>
                                            <p:strVal val="ppt_x"/>
                                          </p:val>
                                        </p:tav>
                                      </p:tavLst>
                                    </p:anim>
                                    <p:anim calcmode="lin" valueType="num">
                                      <p:cBhvr additive="base">
                                        <p:cTn id="59" dur="500"/>
                                        <p:tgtEl>
                                          <p:spTgt spid="41"/>
                                        </p:tgtEl>
                                        <p:attrNameLst>
                                          <p:attrName>ppt_y</p:attrName>
                                        </p:attrNameLst>
                                      </p:cBhvr>
                                      <p:tavLst>
                                        <p:tav tm="0">
                                          <p:val>
                                            <p:strVal val="ppt_y"/>
                                          </p:val>
                                        </p:tav>
                                        <p:tav tm="100000">
                                          <p:val>
                                            <p:strVal val="1+ppt_h/2"/>
                                          </p:val>
                                        </p:tav>
                                      </p:tavLst>
                                    </p:anim>
                                    <p:set>
                                      <p:cBhvr>
                                        <p:cTn id="60" dur="1" fill="hold">
                                          <p:stCondLst>
                                            <p:cond delay="499"/>
                                          </p:stCondLst>
                                        </p:cTn>
                                        <p:tgtEl>
                                          <p:spTgt spid="4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 presetClass="exit" presetSubtype="4" fill="hold" grpId="1" nodeType="clickEffect">
                                  <p:stCondLst>
                                    <p:cond delay="0"/>
                                  </p:stCondLst>
                                  <p:childTnLst>
                                    <p:anim calcmode="lin" valueType="num">
                                      <p:cBhvr additive="base">
                                        <p:cTn id="64" dur="500"/>
                                        <p:tgtEl>
                                          <p:spTgt spid="42"/>
                                        </p:tgtEl>
                                        <p:attrNameLst>
                                          <p:attrName>ppt_x</p:attrName>
                                        </p:attrNameLst>
                                      </p:cBhvr>
                                      <p:tavLst>
                                        <p:tav tm="0">
                                          <p:val>
                                            <p:strVal val="ppt_x"/>
                                          </p:val>
                                        </p:tav>
                                        <p:tav tm="100000">
                                          <p:val>
                                            <p:strVal val="ppt_x"/>
                                          </p:val>
                                        </p:tav>
                                      </p:tavLst>
                                    </p:anim>
                                    <p:anim calcmode="lin" valueType="num">
                                      <p:cBhvr additive="base">
                                        <p:cTn id="65" dur="500"/>
                                        <p:tgtEl>
                                          <p:spTgt spid="42"/>
                                        </p:tgtEl>
                                        <p:attrNameLst>
                                          <p:attrName>ppt_y</p:attrName>
                                        </p:attrNameLst>
                                      </p:cBhvr>
                                      <p:tavLst>
                                        <p:tav tm="0">
                                          <p:val>
                                            <p:strVal val="ppt_y"/>
                                          </p:val>
                                        </p:tav>
                                        <p:tav tm="100000">
                                          <p:val>
                                            <p:strVal val="1+ppt_h/2"/>
                                          </p:val>
                                        </p:tav>
                                      </p:tavLst>
                                    </p:anim>
                                    <p:set>
                                      <p:cBhvr>
                                        <p:cTn id="66"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5" grpId="0"/>
      <p:bldP spid="26" grpId="0"/>
      <p:bldP spid="27" grpId="0"/>
      <p:bldP spid="28" grpId="0"/>
      <p:bldP spid="29" grpId="0"/>
      <p:bldP spid="39" grpId="0" animBg="1"/>
      <p:bldP spid="39" grpId="1" animBg="1"/>
      <p:bldP spid="40" grpId="0" animBg="1"/>
      <p:bldP spid="40" grpId="3" animBg="1"/>
      <p:bldP spid="41" grpId="0" animBg="1"/>
      <p:bldP spid="41" grpId="1" animBg="1"/>
      <p:bldP spid="42" grpId="0" animBg="1"/>
      <p:bldP spid="42"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內容版面配置區 17"/>
          <p:cNvSpPr>
            <a:spLocks noGrp="1"/>
          </p:cNvSpPr>
          <p:nvPr>
            <p:ph idx="1"/>
          </p:nvPr>
        </p:nvSpPr>
        <p:spPr/>
        <p:txBody>
          <a:bodyPr/>
          <a:lstStyle/>
          <a:p>
            <a:pPr marL="455613" indent="-457200">
              <a:lnSpc>
                <a:spcPct val="110000"/>
              </a:lnSpc>
              <a:buFont typeface="+mj-lt"/>
              <a:buAutoNum type="arabicPeriod" startAt="4"/>
            </a:pPr>
            <a:r>
              <a:rPr lang="en-US" altLang="zh-TW" dirty="0"/>
              <a:t>The company pays its employees on the 15th of each month. The total amount paid each month is €80,000. </a:t>
            </a:r>
            <a:r>
              <a:rPr lang="en-US" altLang="zh-TW" sz="2000" dirty="0"/>
              <a:t>[ Note: Round your calculations to the nearest half month; don’t worry about counting the exact number of days in December.]</a:t>
            </a:r>
          </a:p>
          <a:p>
            <a:pPr marL="457200" lvl="1" indent="0">
              <a:buNone/>
            </a:pPr>
            <a:r>
              <a:rPr lang="en-US" altLang="zh-TW" dirty="0">
                <a:solidFill>
                  <a:schemeClr val="accent2">
                    <a:lumMod val="75000"/>
                  </a:schemeClr>
                </a:solidFill>
              </a:rPr>
              <a:t>The adjusting entry on December 31 is as follows:</a:t>
            </a:r>
          </a:p>
          <a:p>
            <a:pPr lvl="1"/>
            <a:endParaRPr lang="en-US" altLang="zh-TW" dirty="0"/>
          </a:p>
          <a:p>
            <a:endParaRPr lang="en-US" altLang="zh-TW"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43</a:t>
            </a:fld>
            <a:endParaRPr lang="zh-TW" altLang="en-US" dirty="0"/>
          </a:p>
        </p:txBody>
      </p:sp>
      <p:sp>
        <p:nvSpPr>
          <p:cNvPr id="72708" name="標題 16"/>
          <p:cNvSpPr>
            <a:spLocks noGrp="1"/>
          </p:cNvSpPr>
          <p:nvPr>
            <p:ph type="title"/>
          </p:nvPr>
        </p:nvSpPr>
        <p:spPr/>
        <p:txBody>
          <a:bodyPr/>
          <a:lstStyle/>
          <a:p>
            <a:r>
              <a:rPr lang="en-US" altLang="zh-TW" dirty="0"/>
              <a:t>Quiz Yourself</a:t>
            </a:r>
            <a:endParaRPr lang="zh-TW" altLang="en-US" dirty="0"/>
          </a:p>
        </p:txBody>
      </p:sp>
      <p:graphicFrame>
        <p:nvGraphicFramePr>
          <p:cNvPr id="24" name="表格 23"/>
          <p:cNvGraphicFramePr>
            <a:graphicFrameLocks noGrp="1"/>
          </p:cNvGraphicFramePr>
          <p:nvPr>
            <p:extLst>
              <p:ext uri="{D42A27DB-BD31-4B8C-83A1-F6EECF244321}">
                <p14:modId xmlns:p14="http://schemas.microsoft.com/office/powerpoint/2010/main" val="2096793709"/>
              </p:ext>
            </p:extLst>
          </p:nvPr>
        </p:nvGraphicFramePr>
        <p:xfrm>
          <a:off x="1040921" y="3926457"/>
          <a:ext cx="6768117" cy="731520"/>
        </p:xfrm>
        <a:graphic>
          <a:graphicData uri="http://schemas.openxmlformats.org/drawingml/2006/table">
            <a:tbl>
              <a:tblPr/>
              <a:tblGrid>
                <a:gridCol w="1145645">
                  <a:extLst>
                    <a:ext uri="{9D8B030D-6E8A-4147-A177-3AD203B41FA5}">
                      <a16:colId xmlns:a16="http://schemas.microsoft.com/office/drawing/2014/main" val="20000"/>
                    </a:ext>
                  </a:extLst>
                </a:gridCol>
                <a:gridCol w="3540820">
                  <a:extLst>
                    <a:ext uri="{9D8B030D-6E8A-4147-A177-3AD203B41FA5}">
                      <a16:colId xmlns:a16="http://schemas.microsoft.com/office/drawing/2014/main" val="20001"/>
                    </a:ext>
                  </a:extLst>
                </a:gridCol>
                <a:gridCol w="1040826">
                  <a:extLst>
                    <a:ext uri="{9D8B030D-6E8A-4147-A177-3AD203B41FA5}">
                      <a16:colId xmlns:a16="http://schemas.microsoft.com/office/drawing/2014/main" val="20002"/>
                    </a:ext>
                  </a:extLst>
                </a:gridCol>
                <a:gridCol w="1040826">
                  <a:extLst>
                    <a:ext uri="{9D8B030D-6E8A-4147-A177-3AD203B41FA5}">
                      <a16:colId xmlns:a16="http://schemas.microsoft.com/office/drawing/2014/main" val="20003"/>
                    </a:ext>
                  </a:extLst>
                </a:gridCol>
              </a:tblGrid>
              <a:tr h="334302">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lang="zh-TW" altLang="en-US" sz="1800" kern="1200" dirty="0">
                        <a:solidFill>
                          <a:srgbClr val="000000"/>
                        </a:solidFill>
                        <a:latin typeface="Arial" panose="020B0604020202020204" pitchFamily="34" charset="0"/>
                        <a:ea typeface="+mn-ea"/>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zh-TW" altLang="en-US" sz="1800" kern="1200" dirty="0">
                        <a:solidFill>
                          <a:srgbClr val="000000"/>
                        </a:solidFill>
                        <a:latin typeface="Arial" panose="020B0604020202020204" pitchFamily="34" charset="0"/>
                        <a:ea typeface="+mn-ea"/>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34302">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25" name="矩形 24"/>
          <p:cNvSpPr/>
          <p:nvPr/>
        </p:nvSpPr>
        <p:spPr>
          <a:xfrm>
            <a:off x="1040921" y="3926716"/>
            <a:ext cx="979755"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endParaRPr lang="zh-TW" altLang="en-US" dirty="0">
              <a:solidFill>
                <a:srgbClr val="000000"/>
              </a:solidFill>
              <a:latin typeface="Arial" panose="020B0604020202020204" pitchFamily="34" charset="0"/>
              <a:cs typeface="Arial" panose="020B0604020202020204" pitchFamily="34" charset="0"/>
            </a:endParaRPr>
          </a:p>
        </p:txBody>
      </p:sp>
      <p:sp>
        <p:nvSpPr>
          <p:cNvPr id="26" name="矩形 25"/>
          <p:cNvSpPr/>
          <p:nvPr/>
        </p:nvSpPr>
        <p:spPr>
          <a:xfrm>
            <a:off x="2166108" y="3926716"/>
            <a:ext cx="295247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Wages Expense </a:t>
            </a:r>
            <a:r>
              <a:rPr lang="en-US" altLang="zh-TW" sz="1200" dirty="0">
                <a:solidFill>
                  <a:srgbClr val="000000"/>
                </a:solidFill>
                <a:latin typeface="Arial" panose="020B0604020202020204" pitchFamily="34" charset="0"/>
                <a:cs typeface="Arial" panose="020B0604020202020204" pitchFamily="34" charset="0"/>
              </a:rPr>
              <a:t>(€80,000 × 1/2)</a:t>
            </a:r>
            <a:endParaRPr lang="zh-TW" altLang="en-US" sz="700" dirty="0">
              <a:latin typeface="Arial" panose="020B0604020202020204" pitchFamily="34" charset="0"/>
              <a:cs typeface="Arial" panose="020B0604020202020204" pitchFamily="34" charset="0"/>
            </a:endParaRPr>
          </a:p>
        </p:txBody>
      </p:sp>
      <p:sp>
        <p:nvSpPr>
          <p:cNvPr id="27" name="矩形 26"/>
          <p:cNvSpPr/>
          <p:nvPr/>
        </p:nvSpPr>
        <p:spPr>
          <a:xfrm>
            <a:off x="2368978" y="4297762"/>
            <a:ext cx="3632625"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Wages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28" name="矩形 27"/>
          <p:cNvSpPr/>
          <p:nvPr/>
        </p:nvSpPr>
        <p:spPr>
          <a:xfrm>
            <a:off x="5873365" y="3927416"/>
            <a:ext cx="8899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40,000</a:t>
            </a:r>
            <a:endParaRPr kumimoji="0" lang="zh-TW" altLang="en-US" dirty="0">
              <a:solidFill>
                <a:srgbClr val="000000"/>
              </a:solidFill>
              <a:latin typeface="Arial" charset="0"/>
              <a:ea typeface="新細明體" charset="-120"/>
            </a:endParaRPr>
          </a:p>
        </p:txBody>
      </p:sp>
      <p:sp>
        <p:nvSpPr>
          <p:cNvPr id="29" name="矩形 28"/>
          <p:cNvSpPr/>
          <p:nvPr/>
        </p:nvSpPr>
        <p:spPr>
          <a:xfrm>
            <a:off x="6913394" y="4296048"/>
            <a:ext cx="8899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40,000</a:t>
            </a:r>
            <a:endParaRPr kumimoji="0" lang="zh-TW" altLang="en-US" dirty="0">
              <a:solidFill>
                <a:srgbClr val="000000"/>
              </a:solidFill>
              <a:latin typeface="Arial" charset="0"/>
              <a:ea typeface="新細明體" charset="-120"/>
            </a:endParaRPr>
          </a:p>
        </p:txBody>
      </p:sp>
      <p:sp>
        <p:nvSpPr>
          <p:cNvPr id="15" name="矩形 14"/>
          <p:cNvSpPr/>
          <p:nvPr/>
        </p:nvSpPr>
        <p:spPr>
          <a:xfrm>
            <a:off x="2141999" y="4004983"/>
            <a:ext cx="5637273" cy="27513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141998" y="4329315"/>
            <a:ext cx="5637273" cy="27513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8453309" y="628676"/>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LO2</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821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15"/>
                                        </p:tgtEl>
                                        <p:attrNameLst>
                                          <p:attrName>ppt_x</p:attrName>
                                        </p:attrNameLst>
                                      </p:cBhvr>
                                      <p:tavLst>
                                        <p:tav tm="0">
                                          <p:val>
                                            <p:strVal val="ppt_x"/>
                                          </p:val>
                                        </p:tav>
                                        <p:tav tm="100000">
                                          <p:val>
                                            <p:strVal val="ppt_x"/>
                                          </p:val>
                                        </p:tav>
                                      </p:tavLst>
                                    </p:anim>
                                    <p:anim calcmode="lin" valueType="num">
                                      <p:cBhvr additive="base">
                                        <p:cTn id="27" dur="500"/>
                                        <p:tgtEl>
                                          <p:spTgt spid="15"/>
                                        </p:tgtEl>
                                        <p:attrNameLst>
                                          <p:attrName>ppt_y</p:attrName>
                                        </p:attrNameLst>
                                      </p:cBhvr>
                                      <p:tavLst>
                                        <p:tav tm="0">
                                          <p:val>
                                            <p:strVal val="ppt_y"/>
                                          </p:val>
                                        </p:tav>
                                        <p:tav tm="100000">
                                          <p:val>
                                            <p:strVal val="1+ppt_h/2"/>
                                          </p:val>
                                        </p:tav>
                                      </p:tavLst>
                                    </p:anim>
                                    <p:set>
                                      <p:cBhvr>
                                        <p:cTn id="28" dur="1" fill="hold">
                                          <p:stCondLst>
                                            <p:cond delay="499"/>
                                          </p:stCondLst>
                                        </p:cTn>
                                        <p:tgtEl>
                                          <p:spTgt spid="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16"/>
                                        </p:tgtEl>
                                        <p:attrNameLst>
                                          <p:attrName>ppt_x</p:attrName>
                                        </p:attrNameLst>
                                      </p:cBhvr>
                                      <p:tavLst>
                                        <p:tav tm="0">
                                          <p:val>
                                            <p:strVal val="ppt_x"/>
                                          </p:val>
                                        </p:tav>
                                        <p:tav tm="100000">
                                          <p:val>
                                            <p:strVal val="ppt_x"/>
                                          </p:val>
                                        </p:tav>
                                      </p:tavLst>
                                    </p:anim>
                                    <p:anim calcmode="lin" valueType="num">
                                      <p:cBhvr additive="base">
                                        <p:cTn id="33" dur="500"/>
                                        <p:tgtEl>
                                          <p:spTgt spid="16"/>
                                        </p:tgtEl>
                                        <p:attrNameLst>
                                          <p:attrName>ppt_y</p:attrName>
                                        </p:attrNameLst>
                                      </p:cBhvr>
                                      <p:tavLst>
                                        <p:tav tm="0">
                                          <p:val>
                                            <p:strVal val="ppt_y"/>
                                          </p:val>
                                        </p:tav>
                                        <p:tav tm="100000">
                                          <p:val>
                                            <p:strVal val="1+ppt_h/2"/>
                                          </p:val>
                                        </p:tav>
                                      </p:tavLst>
                                    </p:anim>
                                    <p:set>
                                      <p:cBhvr>
                                        <p:cTn id="34"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15" grpId="0" animBg="1"/>
      <p:bldP spid="15" grpId="1" animBg="1"/>
      <p:bldP spid="16" grpId="0" animBg="1"/>
      <p:bldP spid="16"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DA11386E-2E42-49D8-8C02-8CA978E96E05}" type="slidenum">
              <a:rPr lang="zh-TW" altLang="en-US" smtClean="0"/>
              <a:t>44</a:t>
            </a:fld>
            <a:endParaRPr lang="zh-TW" altLang="en-US" dirty="0"/>
          </a:p>
        </p:txBody>
      </p:sp>
      <p:sp>
        <p:nvSpPr>
          <p:cNvPr id="16" name="標題 15"/>
          <p:cNvSpPr>
            <a:spLocks noGrp="1"/>
          </p:cNvSpPr>
          <p:nvPr>
            <p:ph type="title"/>
          </p:nvPr>
        </p:nvSpPr>
        <p:spPr/>
        <p:txBody>
          <a:bodyPr/>
          <a:lstStyle/>
          <a:p>
            <a:r>
              <a:rPr lang="en-US" altLang="zh-TW" dirty="0"/>
              <a:t>Financial Statements Preparation</a:t>
            </a:r>
            <a:endParaRPr lang="zh-TW" altLang="en-US" dirty="0"/>
          </a:p>
        </p:txBody>
      </p:sp>
      <p:sp>
        <p:nvSpPr>
          <p:cNvPr id="18" name="內容版面配置區 17"/>
          <p:cNvSpPr>
            <a:spLocks noGrp="1"/>
          </p:cNvSpPr>
          <p:nvPr>
            <p:ph idx="1"/>
          </p:nvPr>
        </p:nvSpPr>
        <p:spPr/>
        <p:txBody>
          <a:bodyPr/>
          <a:lstStyle/>
          <a:p>
            <a:pPr marL="0" indent="0">
              <a:buNone/>
            </a:pPr>
            <a:r>
              <a:rPr lang="en-US" altLang="zh-TW" b="1" dirty="0">
                <a:solidFill>
                  <a:srgbClr val="E09F22"/>
                </a:solidFill>
              </a:rPr>
              <a:t>Process of Financial Statements Preparation</a:t>
            </a:r>
            <a:endParaRPr lang="zh-TW" altLang="en-US" b="1" dirty="0">
              <a:solidFill>
                <a:srgbClr val="E09F22"/>
              </a:solidFill>
            </a:endParaRPr>
          </a:p>
        </p:txBody>
      </p:sp>
      <p:sp>
        <p:nvSpPr>
          <p:cNvPr id="5" name="文字方塊 6"/>
          <p:cNvSpPr txBox="1"/>
          <p:nvPr/>
        </p:nvSpPr>
        <p:spPr>
          <a:xfrm>
            <a:off x="348053" y="2045257"/>
            <a:ext cx="1828800" cy="1044575"/>
          </a:xfrm>
          <a:prstGeom prst="rect">
            <a:avLst/>
          </a:prstGeom>
          <a:solidFill>
            <a:srgbClr val="FFD5B3"/>
          </a:solidFill>
          <a:ln>
            <a:solidFill>
              <a:schemeClr val="tx1"/>
            </a:solidFill>
            <a:headEnd/>
            <a:tailEn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bIns="108000" anchor="ctr" anchorCtr="1"/>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spcBef>
                <a:spcPct val="50000"/>
              </a:spcBef>
              <a:defRPr/>
            </a:pPr>
            <a:r>
              <a:rPr kumimoji="0" lang="en-US" altLang="en-US" b="1" dirty="0"/>
              <a:t>Identify all revenues and expenses</a:t>
            </a:r>
            <a:endParaRPr kumimoji="0" lang="zh-TW" altLang="en-US" b="1" dirty="0"/>
          </a:p>
        </p:txBody>
      </p:sp>
      <p:sp>
        <p:nvSpPr>
          <p:cNvPr id="6" name="文字方塊 7"/>
          <p:cNvSpPr txBox="1"/>
          <p:nvPr/>
        </p:nvSpPr>
        <p:spPr>
          <a:xfrm>
            <a:off x="1243078" y="3137252"/>
            <a:ext cx="1820069" cy="1027834"/>
          </a:xfrm>
          <a:prstGeom prst="rect">
            <a:avLst/>
          </a:prstGeom>
          <a:solidFill>
            <a:srgbClr val="FFD5B3"/>
          </a:solidFill>
          <a:ln>
            <a:solidFill>
              <a:schemeClr val="tx1"/>
            </a:solidFill>
            <a:headEnd/>
            <a:tailEn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bIns="108000" anchor="ctr" anchorCtr="1"/>
          <a:lstStyle>
            <a:defPPr>
              <a:defRPr lang="zh-TW"/>
            </a:defPPr>
            <a:lvl1pPr eaLnBrk="0" hangingPunct="0">
              <a:spcBef>
                <a:spcPct val="50000"/>
              </a:spcBef>
              <a:defRPr kumimoji="0" b="1">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dirty="0"/>
              <a:t>Compute net income</a:t>
            </a:r>
          </a:p>
        </p:txBody>
      </p:sp>
      <p:sp>
        <p:nvSpPr>
          <p:cNvPr id="7" name="文字方塊 8"/>
          <p:cNvSpPr txBox="1"/>
          <p:nvPr/>
        </p:nvSpPr>
        <p:spPr>
          <a:xfrm>
            <a:off x="2153762" y="4226096"/>
            <a:ext cx="2116137" cy="1030143"/>
          </a:xfrm>
          <a:prstGeom prst="rect">
            <a:avLst/>
          </a:prstGeom>
          <a:solidFill>
            <a:srgbClr val="FFD5B3"/>
          </a:solidFill>
          <a:ln>
            <a:solidFill>
              <a:schemeClr val="tx1"/>
            </a:solidFill>
            <a:headEnd/>
            <a:tailEn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bIns="108000" anchor="ctr" anchorCtr="1"/>
          <a:lstStyle>
            <a:defPPr>
              <a:defRPr lang="zh-TW"/>
            </a:defPPr>
            <a:lvl1pPr eaLnBrk="0" hangingPunct="0">
              <a:spcBef>
                <a:spcPct val="50000"/>
              </a:spcBef>
              <a:defRPr kumimoji="0" b="1">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dirty="0"/>
              <a:t>Compute the ending retained earnings balance</a:t>
            </a:r>
            <a:endParaRPr lang="zh-TW" altLang="en-US" dirty="0"/>
          </a:p>
        </p:txBody>
      </p:sp>
      <p:sp>
        <p:nvSpPr>
          <p:cNvPr id="8" name="文字方塊 9"/>
          <p:cNvSpPr txBox="1"/>
          <p:nvPr/>
        </p:nvSpPr>
        <p:spPr>
          <a:xfrm>
            <a:off x="2950814" y="5332269"/>
            <a:ext cx="1887537" cy="1024082"/>
          </a:xfrm>
          <a:prstGeom prst="rect">
            <a:avLst/>
          </a:prstGeom>
          <a:solidFill>
            <a:srgbClr val="FFD5B3"/>
          </a:solidFill>
          <a:ln>
            <a:solidFill>
              <a:schemeClr val="tx1"/>
            </a:solidFill>
            <a:headEnd/>
            <a:tailEn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bIns="108000" anchor="ctr" anchorCtr="1"/>
          <a:lstStyle>
            <a:defPPr>
              <a:defRPr lang="zh-TW"/>
            </a:defPPr>
            <a:lvl1pPr eaLnBrk="0" hangingPunct="0">
              <a:spcBef>
                <a:spcPct val="50000"/>
              </a:spcBef>
              <a:defRPr kumimoji="0" b="1">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dirty="0"/>
              <a:t>Prepare a balance sheet</a:t>
            </a:r>
            <a:endParaRPr lang="zh-TW" altLang="en-US" dirty="0"/>
          </a:p>
        </p:txBody>
      </p:sp>
      <p:sp>
        <p:nvSpPr>
          <p:cNvPr id="9" name="矩形 11"/>
          <p:cNvSpPr>
            <a:spLocks noChangeArrowheads="1"/>
          </p:cNvSpPr>
          <p:nvPr/>
        </p:nvSpPr>
        <p:spPr bwMode="auto">
          <a:xfrm>
            <a:off x="2308616" y="2216528"/>
            <a:ext cx="6230937" cy="646113"/>
          </a:xfrm>
          <a:prstGeom prst="rect">
            <a:avLst/>
          </a:prstGeom>
          <a:noFill/>
          <a:ln w="9525">
            <a:noFill/>
            <a:miter lim="800000"/>
            <a:headEnd/>
            <a:tailEnd/>
          </a:ln>
          <a:extLst/>
        </p:spPr>
        <p:txBody>
          <a:bodyPr>
            <a:spAutoFit/>
          </a:bodyPr>
          <a:lstStyle>
            <a:lvl1pPr marL="285750" indent="-285750"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marL="0" indent="0">
              <a:spcBef>
                <a:spcPct val="0"/>
              </a:spcBef>
              <a:buClr>
                <a:schemeClr val="bg2"/>
              </a:buClr>
              <a:buNone/>
            </a:pPr>
            <a:r>
              <a:rPr kumimoji="0" lang="en-US" altLang="zh-TW" sz="1800" dirty="0">
                <a:latin typeface="Arial" pitchFamily="34" charset="0"/>
              </a:rPr>
              <a:t>These account balances are used to prepare the statement of comprehensive income.</a:t>
            </a:r>
            <a:endParaRPr kumimoji="0" lang="zh-TW" altLang="en-US" sz="1800" dirty="0">
              <a:latin typeface="Arial" pitchFamily="34" charset="0"/>
            </a:endParaRPr>
          </a:p>
        </p:txBody>
      </p:sp>
      <p:sp>
        <p:nvSpPr>
          <p:cNvPr id="10" name="矩形 12"/>
          <p:cNvSpPr>
            <a:spLocks noChangeArrowheads="1"/>
          </p:cNvSpPr>
          <p:nvPr/>
        </p:nvSpPr>
        <p:spPr bwMode="auto">
          <a:xfrm>
            <a:off x="3187079" y="3349118"/>
            <a:ext cx="5486400" cy="369888"/>
          </a:xfrm>
          <a:prstGeom prst="rect">
            <a:avLst/>
          </a:prstGeom>
          <a:noFill/>
          <a:ln>
            <a:noFill/>
          </a:ln>
          <a:extLst/>
        </p:spPr>
        <p:txBody>
          <a:bodyPr>
            <a:spAutoFit/>
          </a:bodyPr>
          <a:lstStyle>
            <a:lvl1pPr marL="285750" indent="-285750"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marL="0" indent="0">
              <a:spcBef>
                <a:spcPct val="0"/>
              </a:spcBef>
              <a:buClr>
                <a:schemeClr val="bg2"/>
              </a:buClr>
              <a:buNone/>
            </a:pPr>
            <a:r>
              <a:rPr kumimoji="0" lang="en-US" altLang="zh-TW" sz="1800" dirty="0">
                <a:latin typeface="Arial" pitchFamily="34" charset="0"/>
              </a:rPr>
              <a:t>Subtract expenses from revenues.</a:t>
            </a:r>
            <a:endParaRPr kumimoji="0" lang="zh-TW" altLang="en-US" sz="1800" dirty="0">
              <a:latin typeface="Arial" pitchFamily="34" charset="0"/>
            </a:endParaRPr>
          </a:p>
        </p:txBody>
      </p:sp>
      <p:sp>
        <p:nvSpPr>
          <p:cNvPr id="11" name="矩形 14"/>
          <p:cNvSpPr>
            <a:spLocks noChangeArrowheads="1"/>
          </p:cNvSpPr>
          <p:nvPr/>
        </p:nvSpPr>
        <p:spPr bwMode="auto">
          <a:xfrm>
            <a:off x="4919494" y="5357614"/>
            <a:ext cx="3962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marL="0" indent="0">
              <a:spcBef>
                <a:spcPct val="0"/>
              </a:spcBef>
              <a:buClr>
                <a:schemeClr val="bg2"/>
              </a:buClr>
              <a:buNone/>
            </a:pPr>
            <a:r>
              <a:rPr kumimoji="0" lang="en-US" altLang="zh-TW" sz="1800" dirty="0">
                <a:latin typeface="Arial" pitchFamily="34" charset="0"/>
              </a:rPr>
              <a:t>By using trial balance to prepare and the updated retained earnings balance computed from step 3.</a:t>
            </a:r>
            <a:endParaRPr kumimoji="0" lang="zh-TW" altLang="en-US" sz="1800" dirty="0">
              <a:latin typeface="Arial" pitchFamily="34" charset="0"/>
            </a:endParaRPr>
          </a:p>
        </p:txBody>
      </p:sp>
      <p:sp>
        <p:nvSpPr>
          <p:cNvPr id="12" name="矩形 13"/>
          <p:cNvSpPr>
            <a:spLocks noChangeArrowheads="1"/>
          </p:cNvSpPr>
          <p:nvPr/>
        </p:nvSpPr>
        <p:spPr bwMode="auto">
          <a:xfrm>
            <a:off x="4246808" y="4093188"/>
            <a:ext cx="4724400" cy="1200150"/>
          </a:xfrm>
          <a:prstGeom prst="rect">
            <a:avLst/>
          </a:prstGeom>
          <a:noFill/>
          <a:ln>
            <a:noFill/>
          </a:ln>
          <a:extLst/>
        </p:spPr>
        <p:txBody>
          <a:bodyPr>
            <a:spAutoFit/>
          </a:bodyPr>
          <a:lstStyle>
            <a:lvl1pPr marL="285750" indent="-285750"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Clr>
                <a:schemeClr val="accent2"/>
              </a:buClr>
              <a:buSzPct val="80000"/>
              <a:buFont typeface="Wingdings" panose="05000000000000000000" pitchFamily="2" charset="2"/>
              <a:buChar char="u"/>
            </a:pPr>
            <a:r>
              <a:rPr kumimoji="0" lang="en-US" altLang="zh-TW" sz="1800" dirty="0">
                <a:latin typeface="Arial" pitchFamily="34" charset="0"/>
              </a:rPr>
              <a:t>Retained Earnings from the previous period is the starting point. </a:t>
            </a:r>
          </a:p>
          <a:p>
            <a:pPr>
              <a:spcBef>
                <a:spcPct val="0"/>
              </a:spcBef>
              <a:buClr>
                <a:schemeClr val="accent2"/>
              </a:buClr>
              <a:buSzPct val="80000"/>
              <a:buFont typeface="Wingdings" panose="05000000000000000000" pitchFamily="2" charset="2"/>
              <a:buChar char="u"/>
            </a:pPr>
            <a:r>
              <a:rPr kumimoji="0" lang="en-US" altLang="zh-TW" sz="1800" b="1" dirty="0">
                <a:solidFill>
                  <a:schemeClr val="accent2">
                    <a:lumMod val="75000"/>
                  </a:schemeClr>
                </a:solidFill>
                <a:latin typeface="Arial" pitchFamily="34" charset="0"/>
              </a:rPr>
              <a:t>Net income </a:t>
            </a:r>
            <a:r>
              <a:rPr kumimoji="0" lang="en-US" altLang="zh-TW" sz="1800" dirty="0">
                <a:latin typeface="Arial" pitchFamily="34" charset="0"/>
              </a:rPr>
              <a:t>is added to the beginning retained earnings balance.</a:t>
            </a:r>
            <a:endParaRPr kumimoji="0" lang="zh-TW" altLang="en-US" sz="1800" dirty="0">
              <a:latin typeface="Arial" pitchFamily="34" charset="0"/>
            </a:endParaRPr>
          </a:p>
        </p:txBody>
      </p:sp>
      <p:sp>
        <p:nvSpPr>
          <p:cNvPr id="13" name="上彎箭號 15"/>
          <p:cNvSpPr/>
          <p:nvPr/>
        </p:nvSpPr>
        <p:spPr bwMode="auto">
          <a:xfrm rot="5400000">
            <a:off x="588560" y="3178010"/>
            <a:ext cx="544512" cy="533400"/>
          </a:xfrm>
          <a:prstGeom prst="bentUpArrow">
            <a:avLst>
              <a:gd name="adj1" fmla="val 23363"/>
              <a:gd name="adj2" fmla="val 25000"/>
              <a:gd name="adj3" fmla="val 30953"/>
            </a:avLst>
          </a:prstGeom>
          <a:solidFill>
            <a:schemeClr val="accent2">
              <a:lumMod val="60000"/>
              <a:lumOff val="40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defRPr/>
            </a:pPr>
            <a:endParaRPr kumimoji="0" lang="zh-TW" altLang="en-US"/>
          </a:p>
        </p:txBody>
      </p:sp>
      <p:sp>
        <p:nvSpPr>
          <p:cNvPr id="14" name="上彎箭號 16"/>
          <p:cNvSpPr/>
          <p:nvPr/>
        </p:nvSpPr>
        <p:spPr bwMode="auto">
          <a:xfrm rot="5400000">
            <a:off x="1468034" y="4234221"/>
            <a:ext cx="544512" cy="533400"/>
          </a:xfrm>
          <a:prstGeom prst="bentUpArrow">
            <a:avLst>
              <a:gd name="adj1" fmla="val 23363"/>
              <a:gd name="adj2" fmla="val 25000"/>
              <a:gd name="adj3" fmla="val 30953"/>
            </a:avLst>
          </a:prstGeom>
          <a:solidFill>
            <a:schemeClr val="accent2">
              <a:lumMod val="60000"/>
              <a:lumOff val="40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eaLnBrk="0" hangingPunct="0"/>
            <a:endParaRPr lang="zh-TW" altLang="en-US">
              <a:solidFill>
                <a:schemeClr val="tx1"/>
              </a:solidFill>
              <a:latin typeface="Arial" pitchFamily="34" charset="0"/>
            </a:endParaRPr>
          </a:p>
        </p:txBody>
      </p:sp>
      <p:sp>
        <p:nvSpPr>
          <p:cNvPr id="15" name="上彎箭號 17"/>
          <p:cNvSpPr/>
          <p:nvPr/>
        </p:nvSpPr>
        <p:spPr bwMode="auto">
          <a:xfrm rot="5400000">
            <a:off x="2303060" y="5482651"/>
            <a:ext cx="544512" cy="533400"/>
          </a:xfrm>
          <a:prstGeom prst="bentUpArrow">
            <a:avLst>
              <a:gd name="adj1" fmla="val 23363"/>
              <a:gd name="adj2" fmla="val 25000"/>
              <a:gd name="adj3" fmla="val 30953"/>
            </a:avLst>
          </a:prstGeom>
          <a:solidFill>
            <a:schemeClr val="accent2">
              <a:lumMod val="60000"/>
              <a:lumOff val="40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eaLnBrk="0" hangingPunct="0"/>
            <a:endParaRPr lang="zh-TW" altLang="en-US">
              <a:solidFill>
                <a:schemeClr val="tx1"/>
              </a:solidFill>
              <a:latin typeface="Arial" pitchFamily="34" charset="0"/>
            </a:endParaRPr>
          </a:p>
        </p:txBody>
      </p:sp>
      <p:sp>
        <p:nvSpPr>
          <p:cNvPr id="19" name="文字方塊 18"/>
          <p:cNvSpPr txBox="1"/>
          <p:nvPr/>
        </p:nvSpPr>
        <p:spPr>
          <a:xfrm>
            <a:off x="8453310" y="76722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17" name="矩形 16"/>
          <p:cNvSpPr/>
          <p:nvPr/>
        </p:nvSpPr>
        <p:spPr>
          <a:xfrm>
            <a:off x="5891186" y="107798"/>
            <a:ext cx="3252814"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Preparing Financial Statements</a:t>
            </a:r>
          </a:p>
        </p:txBody>
      </p:sp>
    </p:spTree>
    <p:extLst>
      <p:ext uri="{BB962C8B-B14F-4D97-AF65-F5344CB8AC3E}">
        <p14:creationId xmlns:p14="http://schemas.microsoft.com/office/powerpoint/2010/main" val="368769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0-#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par>
                          <p:cTn id="36" fill="hold" nodeType="afterGroup">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par>
                          <p:cTn id="50" fill="hold" nodeType="afterGroup">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內容版面配置區 6"/>
          <p:cNvSpPr>
            <a:spLocks noGrp="1"/>
          </p:cNvSpPr>
          <p:nvPr>
            <p:ph idx="1"/>
          </p:nvPr>
        </p:nvSpPr>
        <p:spPr/>
        <p:txBody>
          <a:bodyPr/>
          <a:lstStyle/>
          <a:p>
            <a:pPr marL="0" indent="0">
              <a:buNone/>
            </a:pPr>
            <a:r>
              <a:rPr lang="en-US" altLang="zh-TW" b="1" dirty="0">
                <a:solidFill>
                  <a:srgbClr val="E09F22"/>
                </a:solidFill>
              </a:rPr>
              <a:t>Illustration</a:t>
            </a:r>
            <a:r>
              <a:rPr lang="en-US" altLang="zh-TW" b="1" dirty="0">
                <a:solidFill>
                  <a:srgbClr val="E09F22"/>
                </a:solidFill>
                <a:latin typeface="新細明體" panose="02020500000000000000" pitchFamily="18" charset="-120"/>
                <a:ea typeface="新細明體" panose="02020500000000000000" pitchFamily="18" charset="-120"/>
              </a:rPr>
              <a:t>—</a:t>
            </a:r>
            <a:r>
              <a:rPr lang="en-US" altLang="zh-TW" b="1" dirty="0">
                <a:solidFill>
                  <a:srgbClr val="E09F22"/>
                </a:solidFill>
              </a:rPr>
              <a:t>FedEx Corporation</a:t>
            </a: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45</a:t>
            </a:fld>
            <a:endParaRPr lang="zh-TW" altLang="en-US" dirty="0"/>
          </a:p>
        </p:txBody>
      </p:sp>
      <p:sp>
        <p:nvSpPr>
          <p:cNvPr id="78850" name="標題 5"/>
          <p:cNvSpPr>
            <a:spLocks noGrp="1"/>
          </p:cNvSpPr>
          <p:nvPr>
            <p:ph type="title"/>
          </p:nvPr>
        </p:nvSpPr>
        <p:spPr/>
        <p:txBody>
          <a:bodyPr/>
          <a:lstStyle/>
          <a:p>
            <a:r>
              <a:rPr lang="en-US" altLang="zh-TW"/>
              <a:t>Financial Statements Preparation</a:t>
            </a:r>
            <a:endParaRPr lang="zh-TW" altLang="en-US" dirty="0"/>
          </a:p>
        </p:txBody>
      </p:sp>
      <p:pic>
        <p:nvPicPr>
          <p:cNvPr id="5" name="圖片 4"/>
          <p:cNvPicPr>
            <a:picLocks noChangeAspect="1"/>
          </p:cNvPicPr>
          <p:nvPr/>
        </p:nvPicPr>
        <p:blipFill>
          <a:blip r:embed="rId2"/>
          <a:stretch>
            <a:fillRect/>
          </a:stretch>
        </p:blipFill>
        <p:spPr>
          <a:xfrm>
            <a:off x="2425258" y="3646849"/>
            <a:ext cx="6547194" cy="2676684"/>
          </a:xfrm>
          <a:prstGeom prst="rect">
            <a:avLst/>
          </a:prstGeom>
        </p:spPr>
      </p:pic>
      <p:sp>
        <p:nvSpPr>
          <p:cNvPr id="78853" name="投影片編號版面配置區 3"/>
          <p:cNvSpPr txBox="1">
            <a:spLocks/>
          </p:cNvSpPr>
          <p:nvPr/>
        </p:nvSpPr>
        <p:spPr bwMode="auto">
          <a:xfrm>
            <a:off x="8839200" y="6553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12" name="矩形 7"/>
          <p:cNvSpPr>
            <a:spLocks noChangeArrowheads="1"/>
          </p:cNvSpPr>
          <p:nvPr/>
        </p:nvSpPr>
        <p:spPr bwMode="auto">
          <a:xfrm>
            <a:off x="107524" y="2075389"/>
            <a:ext cx="24070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r>
              <a:rPr kumimoji="0" lang="en-US" altLang="zh-TW" sz="1800" b="1" dirty="0">
                <a:solidFill>
                  <a:schemeClr val="accent2">
                    <a:lumMod val="75000"/>
                  </a:schemeClr>
                </a:solidFill>
                <a:latin typeface="Arial" pitchFamily="34" charset="0"/>
              </a:rPr>
              <a:t>Simplified Adjusted</a:t>
            </a:r>
          </a:p>
          <a:p>
            <a:pPr>
              <a:spcBef>
                <a:spcPct val="0"/>
              </a:spcBef>
              <a:buFontTx/>
              <a:buNone/>
            </a:pPr>
            <a:r>
              <a:rPr kumimoji="0" lang="en-US" altLang="zh-TW" sz="1800" b="1" dirty="0">
                <a:solidFill>
                  <a:schemeClr val="accent2">
                    <a:lumMod val="75000"/>
                  </a:schemeClr>
                </a:solidFill>
                <a:latin typeface="Arial" pitchFamily="34" charset="0"/>
              </a:rPr>
              <a:t>Trial Balance</a:t>
            </a:r>
            <a:endParaRPr kumimoji="0" lang="zh-TW" altLang="en-US" sz="1800" b="1" dirty="0">
              <a:solidFill>
                <a:schemeClr val="accent2">
                  <a:lumMod val="75000"/>
                </a:schemeClr>
              </a:solidFill>
              <a:latin typeface="Arial" pitchFamily="34" charset="0"/>
            </a:endParaRPr>
          </a:p>
        </p:txBody>
      </p:sp>
      <p:sp>
        <p:nvSpPr>
          <p:cNvPr id="7" name="矩形 6"/>
          <p:cNvSpPr/>
          <p:nvPr/>
        </p:nvSpPr>
        <p:spPr>
          <a:xfrm>
            <a:off x="2514600" y="3631568"/>
            <a:ext cx="6256867" cy="2056999"/>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左箭號 7"/>
          <p:cNvSpPr/>
          <p:nvPr/>
        </p:nvSpPr>
        <p:spPr>
          <a:xfrm>
            <a:off x="2007412" y="4431467"/>
            <a:ext cx="457200" cy="228600"/>
          </a:xfrm>
          <a:prstGeom prst="leftArrow">
            <a:avLst/>
          </a:prstGeom>
          <a:solidFill>
            <a:schemeClr val="accent4">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5" name="矩形 7"/>
          <p:cNvSpPr>
            <a:spLocks noChangeArrowheads="1"/>
          </p:cNvSpPr>
          <p:nvPr/>
        </p:nvSpPr>
        <p:spPr bwMode="auto">
          <a:xfrm>
            <a:off x="380994" y="4135093"/>
            <a:ext cx="1537076" cy="738664"/>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a:extLst/>
        </p:spPr>
        <p:txBody>
          <a:bodyPr wrap="squar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r>
              <a:rPr kumimoji="0" lang="en-US" altLang="zh-TW" sz="1400" dirty="0">
                <a:latin typeface="Arial" pitchFamily="34" charset="0"/>
              </a:rPr>
              <a:t>Statement of</a:t>
            </a:r>
          </a:p>
          <a:p>
            <a:pPr>
              <a:spcBef>
                <a:spcPct val="0"/>
              </a:spcBef>
              <a:buFontTx/>
              <a:buNone/>
            </a:pPr>
            <a:r>
              <a:rPr kumimoji="0" lang="en-US" altLang="zh-TW" sz="1400" dirty="0">
                <a:latin typeface="Arial" pitchFamily="34" charset="0"/>
              </a:rPr>
              <a:t>Comprehensive Income</a:t>
            </a:r>
            <a:endParaRPr kumimoji="0" lang="zh-TW" altLang="en-US" sz="1400" dirty="0">
              <a:latin typeface="Arial" pitchFamily="34" charset="0"/>
            </a:endParaRPr>
          </a:p>
        </p:txBody>
      </p:sp>
      <p:sp>
        <p:nvSpPr>
          <p:cNvPr id="3" name="文字方塊 2"/>
          <p:cNvSpPr txBox="1"/>
          <p:nvPr/>
        </p:nvSpPr>
        <p:spPr>
          <a:xfrm>
            <a:off x="7710567" y="1642068"/>
            <a:ext cx="1261885" cy="369332"/>
          </a:xfrm>
          <a:prstGeom prst="rect">
            <a:avLst/>
          </a:prstGeom>
          <a:noFill/>
        </p:spPr>
        <p:txBody>
          <a:bodyPr wrap="none" rtlCol="0">
            <a:spAutoFit/>
          </a:bodyPr>
          <a:lstStyle/>
          <a:p>
            <a:pPr algn="ctr"/>
            <a:r>
              <a:rPr lang="en-US" altLang="zh-TW" dirty="0">
                <a:latin typeface="Arial" panose="020B0604020202020204" pitchFamily="34" charset="0"/>
                <a:cs typeface="Arial" panose="020B0604020202020204" pitchFamily="34" charset="0"/>
              </a:rPr>
              <a:t>Exhibit 4.3</a:t>
            </a:r>
            <a:endParaRPr lang="zh-TW" altLang="en-US" dirty="0">
              <a:latin typeface="Arial" panose="020B0604020202020204" pitchFamily="34" charset="0"/>
              <a:cs typeface="Arial" panose="020B0604020202020204" pitchFamily="34" charset="0"/>
            </a:endParaRPr>
          </a:p>
        </p:txBody>
      </p:sp>
      <p:sp>
        <p:nvSpPr>
          <p:cNvPr id="25" name="文字方塊 24"/>
          <p:cNvSpPr txBox="1"/>
          <p:nvPr/>
        </p:nvSpPr>
        <p:spPr>
          <a:xfrm>
            <a:off x="8453311" y="61679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11" name="文字方塊 10"/>
          <p:cNvSpPr txBox="1"/>
          <p:nvPr/>
        </p:nvSpPr>
        <p:spPr>
          <a:xfrm>
            <a:off x="5434810" y="3323684"/>
            <a:ext cx="461665" cy="323165"/>
          </a:xfrm>
          <a:prstGeom prst="rect">
            <a:avLst/>
          </a:prstGeom>
          <a:noFill/>
        </p:spPr>
        <p:txBody>
          <a:bodyPr vert="eaVert" wrap="none" rtlCol="0">
            <a:spAutoFit/>
          </a:bodyPr>
          <a:lstStyle/>
          <a:p>
            <a:r>
              <a:rPr lang="en-US" altLang="zh-TW" b="1" dirty="0">
                <a:latin typeface="Arial" panose="020B0604020202020204" pitchFamily="34" charset="0"/>
                <a:cs typeface="Arial" panose="020B0604020202020204" pitchFamily="34" charset="0"/>
              </a:rPr>
              <a:t>…</a:t>
            </a:r>
            <a:endParaRPr lang="zh-TW" altLang="en-US" b="1" dirty="0">
              <a:latin typeface="Arial" panose="020B0604020202020204" pitchFamily="34" charset="0"/>
              <a:cs typeface="Arial" panose="020B0604020202020204" pitchFamily="34" charset="0"/>
            </a:endParaRPr>
          </a:p>
        </p:txBody>
      </p:sp>
      <p:sp>
        <p:nvSpPr>
          <p:cNvPr id="33" name="矩形 32"/>
          <p:cNvSpPr/>
          <p:nvPr/>
        </p:nvSpPr>
        <p:spPr>
          <a:xfrm>
            <a:off x="2520411" y="5701306"/>
            <a:ext cx="6260794" cy="218109"/>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向左箭號 33"/>
          <p:cNvSpPr/>
          <p:nvPr/>
        </p:nvSpPr>
        <p:spPr>
          <a:xfrm>
            <a:off x="2007412" y="5688567"/>
            <a:ext cx="457200" cy="228600"/>
          </a:xfrm>
          <a:prstGeom prst="leftArrow">
            <a:avLst/>
          </a:prstGeom>
          <a:solidFill>
            <a:schemeClr val="accent2">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5" name="矩形 7"/>
          <p:cNvSpPr>
            <a:spLocks noChangeArrowheads="1"/>
          </p:cNvSpPr>
          <p:nvPr/>
        </p:nvSpPr>
        <p:spPr bwMode="auto">
          <a:xfrm>
            <a:off x="380994" y="5584869"/>
            <a:ext cx="1533854" cy="738664"/>
          </a:xfrm>
          <a:prstGeom prst="rect">
            <a:avLst/>
          </a:prstGeom>
          <a:solidFill>
            <a:schemeClr val="accent2">
              <a:lumMod val="40000"/>
              <a:lumOff val="60000"/>
            </a:schemeClr>
          </a:solidFill>
          <a:ln>
            <a:solidFill>
              <a:schemeClr val="tx1"/>
            </a:solidFill>
          </a:ln>
          <a:effectLst>
            <a:outerShdw blurRad="50800" dist="38100" dir="2700000" algn="tl" rotWithShape="0">
              <a:prstClr val="black">
                <a:alpha val="40000"/>
              </a:prstClr>
            </a:outerShdw>
          </a:effectLst>
          <a:extLst/>
        </p:spPr>
        <p:txBody>
          <a:bodyPr wrap="squar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r>
              <a:rPr kumimoji="0" lang="en-US" altLang="zh-TW" sz="1400" dirty="0">
                <a:latin typeface="Arial" pitchFamily="34" charset="0"/>
              </a:rPr>
              <a:t>Computing the ending retained earnings balance</a:t>
            </a:r>
            <a:endParaRPr kumimoji="0" lang="zh-TW" altLang="en-US" sz="1400" dirty="0">
              <a:latin typeface="Arial" pitchFamily="34" charset="0"/>
            </a:endParaRPr>
          </a:p>
        </p:txBody>
      </p:sp>
      <p:sp>
        <p:nvSpPr>
          <p:cNvPr id="36" name="向左箭號 35"/>
          <p:cNvSpPr/>
          <p:nvPr/>
        </p:nvSpPr>
        <p:spPr>
          <a:xfrm rot="16200000">
            <a:off x="927912" y="5095399"/>
            <a:ext cx="457200" cy="228600"/>
          </a:xfrm>
          <a:prstGeom prst="leftArrow">
            <a:avLst/>
          </a:prstGeom>
          <a:solidFill>
            <a:schemeClr val="accent2">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2" name="圖片 1"/>
          <p:cNvPicPr>
            <a:picLocks noChangeAspect="1"/>
          </p:cNvPicPr>
          <p:nvPr/>
        </p:nvPicPr>
        <p:blipFill>
          <a:blip r:embed="rId3"/>
          <a:stretch>
            <a:fillRect/>
          </a:stretch>
        </p:blipFill>
        <p:spPr>
          <a:xfrm>
            <a:off x="2414623" y="2027809"/>
            <a:ext cx="6545460" cy="1324226"/>
          </a:xfrm>
          <a:prstGeom prst="rect">
            <a:avLst/>
          </a:prstGeom>
        </p:spPr>
      </p:pic>
    </p:spTree>
    <p:extLst>
      <p:ext uri="{BB962C8B-B14F-4D97-AF65-F5344CB8AC3E}">
        <p14:creationId xmlns:p14="http://schemas.microsoft.com/office/powerpoint/2010/main" val="206825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40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80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130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5" grpId="0" animBg="1"/>
      <p:bldP spid="33" grpId="0" animBg="1"/>
      <p:bldP spid="34" grpId="0" animBg="1"/>
      <p:bldP spid="35" grpId="0" animBg="1"/>
      <p:bldP spid="3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內容版面配置區 6"/>
          <p:cNvSpPr>
            <a:spLocks noGrp="1"/>
          </p:cNvSpPr>
          <p:nvPr>
            <p:ph idx="1"/>
          </p:nvPr>
        </p:nvSpPr>
        <p:spPr/>
        <p:txBody>
          <a:bodyPr/>
          <a:lstStyle/>
          <a:p>
            <a:pPr marL="0" indent="0">
              <a:buNone/>
            </a:pPr>
            <a:r>
              <a:rPr lang="en-US" altLang="zh-TW" b="1" dirty="0">
                <a:solidFill>
                  <a:srgbClr val="E09F22"/>
                </a:solidFill>
              </a:rPr>
              <a:t>Illustration</a:t>
            </a:r>
            <a:r>
              <a:rPr lang="en-US" altLang="zh-TW" b="1" dirty="0">
                <a:solidFill>
                  <a:srgbClr val="E09F22"/>
                </a:solidFill>
                <a:latin typeface="新細明體" panose="02020500000000000000" pitchFamily="18" charset="-120"/>
              </a:rPr>
              <a:t>—</a:t>
            </a:r>
            <a:r>
              <a:rPr lang="en-US" altLang="zh-TW" b="1" dirty="0">
                <a:solidFill>
                  <a:srgbClr val="E09F22"/>
                </a:solidFill>
              </a:rPr>
              <a:t>FedEx Corporation</a:t>
            </a: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46</a:t>
            </a:fld>
            <a:endParaRPr lang="zh-TW" altLang="en-US" dirty="0"/>
          </a:p>
        </p:txBody>
      </p:sp>
      <p:sp>
        <p:nvSpPr>
          <p:cNvPr id="78850" name="標題 5"/>
          <p:cNvSpPr>
            <a:spLocks noGrp="1"/>
          </p:cNvSpPr>
          <p:nvPr>
            <p:ph type="title"/>
          </p:nvPr>
        </p:nvSpPr>
        <p:spPr/>
        <p:txBody>
          <a:bodyPr/>
          <a:lstStyle/>
          <a:p>
            <a:r>
              <a:rPr lang="en-US" altLang="zh-TW"/>
              <a:t>Financial Statements Preparation</a:t>
            </a:r>
            <a:endParaRPr lang="zh-TW" altLang="en-US" dirty="0"/>
          </a:p>
        </p:txBody>
      </p:sp>
      <p:sp>
        <p:nvSpPr>
          <p:cNvPr id="78853" name="投影片編號版面配置區 3"/>
          <p:cNvSpPr txBox="1">
            <a:spLocks/>
          </p:cNvSpPr>
          <p:nvPr/>
        </p:nvSpPr>
        <p:spPr bwMode="auto">
          <a:xfrm>
            <a:off x="8839200" y="6553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12" name="矩形 7"/>
          <p:cNvSpPr>
            <a:spLocks noChangeArrowheads="1"/>
          </p:cNvSpPr>
          <p:nvPr/>
        </p:nvSpPr>
        <p:spPr bwMode="auto">
          <a:xfrm>
            <a:off x="336123" y="2087985"/>
            <a:ext cx="24308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r>
              <a:rPr kumimoji="0" lang="en-US" altLang="zh-TW" sz="1800" b="1" dirty="0">
                <a:solidFill>
                  <a:schemeClr val="accent2">
                    <a:lumMod val="75000"/>
                  </a:schemeClr>
                </a:solidFill>
                <a:latin typeface="Arial" pitchFamily="34" charset="0"/>
              </a:rPr>
              <a:t>Simplified Adjusted</a:t>
            </a:r>
          </a:p>
          <a:p>
            <a:pPr>
              <a:spcBef>
                <a:spcPct val="0"/>
              </a:spcBef>
              <a:buFontTx/>
              <a:buNone/>
            </a:pPr>
            <a:r>
              <a:rPr kumimoji="0" lang="en-US" altLang="zh-TW" sz="1800" b="1" dirty="0">
                <a:solidFill>
                  <a:schemeClr val="accent2">
                    <a:lumMod val="75000"/>
                  </a:schemeClr>
                </a:solidFill>
                <a:latin typeface="Arial" pitchFamily="34" charset="0"/>
              </a:rPr>
              <a:t>Trial Balance</a:t>
            </a:r>
            <a:endParaRPr kumimoji="0" lang="zh-TW" altLang="en-US" sz="1800" b="1" dirty="0">
              <a:solidFill>
                <a:schemeClr val="accent2">
                  <a:lumMod val="75000"/>
                </a:schemeClr>
              </a:solidFill>
              <a:latin typeface="Arial" pitchFamily="34" charset="0"/>
            </a:endParaRPr>
          </a:p>
        </p:txBody>
      </p:sp>
      <p:sp>
        <p:nvSpPr>
          <p:cNvPr id="3" name="文字方塊 2"/>
          <p:cNvSpPr txBox="1"/>
          <p:nvPr/>
        </p:nvSpPr>
        <p:spPr>
          <a:xfrm>
            <a:off x="476315" y="5807631"/>
            <a:ext cx="1261885" cy="369332"/>
          </a:xfrm>
          <a:prstGeom prst="rect">
            <a:avLst/>
          </a:prstGeom>
          <a:noFill/>
        </p:spPr>
        <p:txBody>
          <a:bodyPr wrap="none" rtlCol="0">
            <a:spAutoFit/>
          </a:bodyPr>
          <a:lstStyle/>
          <a:p>
            <a:pPr algn="ctr"/>
            <a:r>
              <a:rPr lang="en-US" altLang="zh-TW" dirty="0">
                <a:latin typeface="Arial" panose="020B0604020202020204" pitchFamily="34" charset="0"/>
                <a:cs typeface="Arial" panose="020B0604020202020204" pitchFamily="34" charset="0"/>
              </a:rPr>
              <a:t>Exhibit 4.3</a:t>
            </a:r>
            <a:endParaRPr lang="zh-TW" altLang="en-US" dirty="0">
              <a:latin typeface="Arial" panose="020B0604020202020204" pitchFamily="34" charset="0"/>
              <a:cs typeface="Arial" panose="020B0604020202020204" pitchFamily="34" charset="0"/>
            </a:endParaRPr>
          </a:p>
        </p:txBody>
      </p:sp>
      <p:sp>
        <p:nvSpPr>
          <p:cNvPr id="11" name="文字方塊 10"/>
          <p:cNvSpPr txBox="1"/>
          <p:nvPr/>
        </p:nvSpPr>
        <p:spPr>
          <a:xfrm>
            <a:off x="5773070" y="6176963"/>
            <a:ext cx="461665" cy="334853"/>
          </a:xfrm>
          <a:prstGeom prst="rect">
            <a:avLst/>
          </a:prstGeom>
          <a:noFill/>
        </p:spPr>
        <p:txBody>
          <a:bodyPr vert="eaVert" wrap="square" rtlCol="0">
            <a:spAutoFit/>
          </a:bodyPr>
          <a:lstStyle/>
          <a:p>
            <a:r>
              <a:rPr lang="en-US" altLang="zh-TW" b="1" dirty="0">
                <a:latin typeface="Arial" panose="020B0604020202020204" pitchFamily="34" charset="0"/>
                <a:cs typeface="Arial" panose="020B0604020202020204" pitchFamily="34" charset="0"/>
              </a:rPr>
              <a:t>…</a:t>
            </a:r>
            <a:endParaRPr lang="zh-TW" altLang="en-US" b="1" dirty="0">
              <a:latin typeface="Arial" panose="020B0604020202020204" pitchFamily="34" charset="0"/>
              <a:cs typeface="Arial" panose="020B0604020202020204" pitchFamily="34" charset="0"/>
            </a:endParaRPr>
          </a:p>
        </p:txBody>
      </p:sp>
      <p:sp>
        <p:nvSpPr>
          <p:cNvPr id="29" name="向左箭號 28"/>
          <p:cNvSpPr/>
          <p:nvPr/>
        </p:nvSpPr>
        <p:spPr>
          <a:xfrm>
            <a:off x="2669745" y="3723337"/>
            <a:ext cx="457200" cy="228600"/>
          </a:xfrm>
          <a:prstGeom prst="leftArrow">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0" name="矩形 7"/>
          <p:cNvSpPr>
            <a:spLocks noChangeArrowheads="1"/>
          </p:cNvSpPr>
          <p:nvPr/>
        </p:nvSpPr>
        <p:spPr bwMode="auto">
          <a:xfrm>
            <a:off x="1215853" y="3702476"/>
            <a:ext cx="1361783" cy="307777"/>
          </a:xfrm>
          <a:prstGeom prst="rect">
            <a:avLst/>
          </a:prstGeom>
          <a:solidFill>
            <a:schemeClr val="accent6">
              <a:lumMod val="40000"/>
              <a:lumOff val="60000"/>
            </a:schemeClr>
          </a:solidFill>
          <a:ln>
            <a:solidFill>
              <a:schemeClr val="tx1"/>
            </a:solidFill>
          </a:ln>
          <a:effectLst>
            <a:outerShdw blurRad="50800" dist="38100" dir="2700000" algn="tl" rotWithShape="0">
              <a:prstClr val="black">
                <a:alpha val="40000"/>
              </a:prstClr>
            </a:outerShdw>
          </a:effectLst>
          <a:extLst/>
        </p:spPr>
        <p:txBody>
          <a:bodyPr wrap="squar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r>
              <a:rPr kumimoji="0" lang="en-US" altLang="zh-TW" sz="1400" dirty="0">
                <a:latin typeface="Arial" pitchFamily="34" charset="0"/>
              </a:rPr>
              <a:t>Balance Sheet</a:t>
            </a:r>
            <a:endParaRPr kumimoji="0" lang="zh-TW" altLang="en-US" sz="1400" dirty="0">
              <a:latin typeface="Arial" pitchFamily="34" charset="0"/>
            </a:endParaRPr>
          </a:p>
        </p:txBody>
      </p:sp>
      <p:sp>
        <p:nvSpPr>
          <p:cNvPr id="31" name="向左箭號 30"/>
          <p:cNvSpPr/>
          <p:nvPr/>
        </p:nvSpPr>
        <p:spPr>
          <a:xfrm rot="5400000">
            <a:off x="1668144" y="4204909"/>
            <a:ext cx="457200" cy="228600"/>
          </a:xfrm>
          <a:prstGeom prst="leftArrow">
            <a:avLst/>
          </a:prstGeom>
          <a:solidFill>
            <a:schemeClr val="accent6">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5" name="圖片 4"/>
          <p:cNvPicPr>
            <a:picLocks noChangeAspect="1"/>
          </p:cNvPicPr>
          <p:nvPr/>
        </p:nvPicPr>
        <p:blipFill>
          <a:blip r:embed="rId2"/>
          <a:stretch>
            <a:fillRect/>
          </a:stretch>
        </p:blipFill>
        <p:spPr>
          <a:xfrm>
            <a:off x="3165043" y="1908176"/>
            <a:ext cx="4744112" cy="4268787"/>
          </a:xfrm>
          <a:prstGeom prst="rect">
            <a:avLst/>
          </a:prstGeom>
        </p:spPr>
      </p:pic>
      <p:sp>
        <p:nvSpPr>
          <p:cNvPr id="24" name="矩形 23"/>
          <p:cNvSpPr/>
          <p:nvPr/>
        </p:nvSpPr>
        <p:spPr>
          <a:xfrm>
            <a:off x="3219054" y="2850927"/>
            <a:ext cx="4690101" cy="3326036"/>
          </a:xfrm>
          <a:prstGeom prst="rect">
            <a:avLst/>
          </a:prstGeom>
          <a:noFill/>
          <a:ln w="38100">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3" name="矩形 7"/>
          <p:cNvSpPr>
            <a:spLocks noChangeArrowheads="1"/>
          </p:cNvSpPr>
          <p:nvPr/>
        </p:nvSpPr>
        <p:spPr bwMode="auto">
          <a:xfrm>
            <a:off x="1133447" y="4695118"/>
            <a:ext cx="1536298" cy="738664"/>
          </a:xfrm>
          <a:prstGeom prst="rect">
            <a:avLst/>
          </a:prstGeom>
          <a:solidFill>
            <a:schemeClr val="accent2">
              <a:lumMod val="40000"/>
              <a:lumOff val="60000"/>
            </a:schemeClr>
          </a:solidFill>
          <a:ln>
            <a:solidFill>
              <a:schemeClr val="tx1"/>
            </a:solidFill>
          </a:ln>
          <a:effectLst>
            <a:outerShdw blurRad="50800" dist="38100" dir="2700000" algn="tl" rotWithShape="0">
              <a:prstClr val="black">
                <a:alpha val="40000"/>
              </a:prstClr>
            </a:outerShdw>
          </a:effectLst>
          <a:extLst/>
        </p:spPr>
        <p:txBody>
          <a:bodyPr wrap="squar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r>
              <a:rPr kumimoji="0" lang="en-US" altLang="zh-TW" sz="1400" dirty="0">
                <a:latin typeface="Arial" pitchFamily="34" charset="0"/>
              </a:rPr>
              <a:t>Computing the ending retained earnings balance</a:t>
            </a:r>
            <a:endParaRPr kumimoji="0" lang="zh-TW" altLang="en-US" sz="1400" dirty="0">
              <a:latin typeface="Arial" pitchFamily="34" charset="0"/>
            </a:endParaRPr>
          </a:p>
        </p:txBody>
      </p:sp>
      <p:sp>
        <p:nvSpPr>
          <p:cNvPr id="16" name="文字方塊 15"/>
          <p:cNvSpPr txBox="1"/>
          <p:nvPr/>
        </p:nvSpPr>
        <p:spPr>
          <a:xfrm>
            <a:off x="8453311" y="61679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203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40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80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130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24" grpId="0" animBg="1"/>
      <p:bldP spid="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內容版面配置區 6"/>
          <p:cNvSpPr>
            <a:spLocks noGrp="1"/>
          </p:cNvSpPr>
          <p:nvPr>
            <p:ph idx="1"/>
          </p:nvPr>
        </p:nvSpPr>
        <p:spPr>
          <a:xfrm>
            <a:off x="248723" y="1355197"/>
            <a:ext cx="8415866" cy="4712230"/>
          </a:xfrm>
        </p:spPr>
        <p:txBody>
          <a:bodyPr/>
          <a:lstStyle/>
          <a:p>
            <a:pPr marL="0" indent="0">
              <a:buNone/>
            </a:pPr>
            <a:r>
              <a:rPr lang="en-US" altLang="zh-TW" b="1" dirty="0">
                <a:solidFill>
                  <a:srgbClr val="E09F22"/>
                </a:solidFill>
              </a:rPr>
              <a:t>Illustration</a:t>
            </a:r>
            <a:r>
              <a:rPr lang="en-US" altLang="zh-TW" b="1" dirty="0">
                <a:solidFill>
                  <a:srgbClr val="E09F22"/>
                </a:solidFill>
                <a:latin typeface="新細明體" panose="02020500000000000000" pitchFamily="18" charset="-120"/>
              </a:rPr>
              <a:t>—</a:t>
            </a:r>
            <a:r>
              <a:rPr lang="en-US" altLang="zh-TW" b="1" dirty="0">
                <a:solidFill>
                  <a:srgbClr val="E09F22"/>
                </a:solidFill>
              </a:rPr>
              <a:t>FedEx Corporation</a:t>
            </a: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47</a:t>
            </a:fld>
            <a:endParaRPr lang="zh-TW" altLang="en-US" dirty="0"/>
          </a:p>
        </p:txBody>
      </p:sp>
      <p:sp>
        <p:nvSpPr>
          <p:cNvPr id="78850" name="標題 5"/>
          <p:cNvSpPr>
            <a:spLocks noGrp="1"/>
          </p:cNvSpPr>
          <p:nvPr>
            <p:ph type="title"/>
          </p:nvPr>
        </p:nvSpPr>
        <p:spPr/>
        <p:txBody>
          <a:bodyPr/>
          <a:lstStyle/>
          <a:p>
            <a:r>
              <a:rPr lang="en-US" altLang="zh-TW"/>
              <a:t>Financial Statements Preparation</a:t>
            </a:r>
            <a:endParaRPr lang="zh-TW" altLang="en-US" dirty="0"/>
          </a:p>
        </p:txBody>
      </p:sp>
      <p:sp>
        <p:nvSpPr>
          <p:cNvPr id="78853" name="投影片編號版面配置區 3"/>
          <p:cNvSpPr txBox="1">
            <a:spLocks/>
          </p:cNvSpPr>
          <p:nvPr/>
        </p:nvSpPr>
        <p:spPr bwMode="auto">
          <a:xfrm>
            <a:off x="8839200" y="6553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12" name="矩形 7"/>
          <p:cNvSpPr>
            <a:spLocks noChangeArrowheads="1"/>
          </p:cNvSpPr>
          <p:nvPr/>
        </p:nvSpPr>
        <p:spPr bwMode="auto">
          <a:xfrm>
            <a:off x="355601" y="2077528"/>
            <a:ext cx="1905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r>
              <a:rPr kumimoji="0" lang="en-US" altLang="zh-TW" sz="1800" b="1" dirty="0">
                <a:solidFill>
                  <a:schemeClr val="accent2">
                    <a:lumMod val="75000"/>
                  </a:schemeClr>
                </a:solidFill>
                <a:latin typeface="Arial" pitchFamily="34" charset="0"/>
              </a:rPr>
              <a:t>Statement of</a:t>
            </a:r>
          </a:p>
          <a:p>
            <a:pPr>
              <a:spcBef>
                <a:spcPct val="0"/>
              </a:spcBef>
              <a:buFontTx/>
              <a:buNone/>
            </a:pPr>
            <a:r>
              <a:rPr kumimoji="0" lang="en-US" altLang="zh-TW" sz="1800" b="1" dirty="0">
                <a:solidFill>
                  <a:schemeClr val="accent2">
                    <a:lumMod val="75000"/>
                  </a:schemeClr>
                </a:solidFill>
                <a:latin typeface="Arial" pitchFamily="34" charset="0"/>
              </a:rPr>
              <a:t>Comprehensive Income</a:t>
            </a:r>
            <a:endParaRPr kumimoji="0" lang="zh-TW" altLang="en-US" sz="1800" b="1" dirty="0">
              <a:solidFill>
                <a:schemeClr val="accent2">
                  <a:lumMod val="75000"/>
                </a:schemeClr>
              </a:solidFill>
              <a:latin typeface="Arial" pitchFamily="34" charset="0"/>
            </a:endParaRPr>
          </a:p>
        </p:txBody>
      </p:sp>
      <p:sp>
        <p:nvSpPr>
          <p:cNvPr id="14" name="文字方塊 13"/>
          <p:cNvSpPr txBox="1"/>
          <p:nvPr/>
        </p:nvSpPr>
        <p:spPr>
          <a:xfrm>
            <a:off x="655821" y="5987019"/>
            <a:ext cx="1261885" cy="369332"/>
          </a:xfrm>
          <a:prstGeom prst="rect">
            <a:avLst/>
          </a:prstGeom>
          <a:noFill/>
        </p:spPr>
        <p:txBody>
          <a:bodyPr wrap="none" rtlCol="0">
            <a:spAutoFit/>
          </a:bodyPr>
          <a:lstStyle/>
          <a:p>
            <a:pPr algn="ctr"/>
            <a:r>
              <a:rPr lang="en-US" altLang="zh-TW" dirty="0">
                <a:latin typeface="Arial" panose="020B0604020202020204" pitchFamily="34" charset="0"/>
                <a:cs typeface="Arial" panose="020B0604020202020204" pitchFamily="34" charset="0"/>
              </a:rPr>
              <a:t>Exhibit 4.4</a:t>
            </a:r>
            <a:endParaRPr lang="zh-TW" altLang="en-US" dirty="0">
              <a:latin typeface="Arial" panose="020B0604020202020204" pitchFamily="34" charset="0"/>
              <a:cs typeface="Arial" panose="020B0604020202020204" pitchFamily="34" charset="0"/>
            </a:endParaRPr>
          </a:p>
        </p:txBody>
      </p:sp>
      <p:pic>
        <p:nvPicPr>
          <p:cNvPr id="2" name="圖片 1"/>
          <p:cNvPicPr>
            <a:picLocks noChangeAspect="1"/>
          </p:cNvPicPr>
          <p:nvPr/>
        </p:nvPicPr>
        <p:blipFill>
          <a:blip r:embed="rId2"/>
          <a:stretch>
            <a:fillRect/>
          </a:stretch>
        </p:blipFill>
        <p:spPr>
          <a:xfrm>
            <a:off x="2374515" y="1917411"/>
            <a:ext cx="6059505" cy="4438940"/>
          </a:xfrm>
          <a:prstGeom prst="rect">
            <a:avLst/>
          </a:prstGeom>
        </p:spPr>
      </p:pic>
      <p:sp>
        <p:nvSpPr>
          <p:cNvPr id="10" name="文字方塊 9"/>
          <p:cNvSpPr txBox="1"/>
          <p:nvPr/>
        </p:nvSpPr>
        <p:spPr>
          <a:xfrm>
            <a:off x="8453311" y="61679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426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3" y="2570451"/>
            <a:ext cx="8863502" cy="1498057"/>
          </a:xfrm>
          <a:prstGeom prst="rect">
            <a:avLst/>
          </a:prstGeom>
        </p:spPr>
      </p:pic>
      <p:sp>
        <p:nvSpPr>
          <p:cNvPr id="78851" name="內容版面配置區 6"/>
          <p:cNvSpPr>
            <a:spLocks noGrp="1"/>
          </p:cNvSpPr>
          <p:nvPr>
            <p:ph idx="1"/>
          </p:nvPr>
        </p:nvSpPr>
        <p:spPr/>
        <p:txBody>
          <a:bodyPr>
            <a:normAutofit/>
          </a:bodyPr>
          <a:lstStyle/>
          <a:p>
            <a:pPr marL="0" indent="0">
              <a:buNone/>
            </a:pPr>
            <a:r>
              <a:rPr lang="en-US" altLang="zh-TW" b="1" dirty="0">
                <a:solidFill>
                  <a:srgbClr val="E09F22"/>
                </a:solidFill>
              </a:rPr>
              <a:t>Illustration</a:t>
            </a:r>
            <a:r>
              <a:rPr lang="en-US" altLang="zh-TW" b="1" dirty="0">
                <a:solidFill>
                  <a:srgbClr val="E09F22"/>
                </a:solidFill>
                <a:latin typeface="新細明體" panose="02020500000000000000" pitchFamily="18" charset="-120"/>
              </a:rPr>
              <a:t>—</a:t>
            </a:r>
            <a:r>
              <a:rPr lang="en-US" altLang="zh-TW" b="1" dirty="0">
                <a:solidFill>
                  <a:srgbClr val="E09F22"/>
                </a:solidFill>
              </a:rPr>
              <a:t>FedEx Corporation</a:t>
            </a:r>
          </a:p>
          <a:p>
            <a:pPr lvl="1"/>
            <a:r>
              <a:rPr lang="en-US" altLang="zh-TW" dirty="0"/>
              <a:t>Computing the ending retained earnings balance</a:t>
            </a:r>
          </a:p>
          <a:p>
            <a:endParaRPr lang="en-US" altLang="zh-TW" dirty="0"/>
          </a:p>
          <a:p>
            <a:endParaRPr lang="en-US" altLang="zh-TW" dirty="0"/>
          </a:p>
          <a:p>
            <a:endParaRPr lang="en-US" altLang="zh-TW" dirty="0"/>
          </a:p>
          <a:p>
            <a:pPr lvl="1"/>
            <a:endParaRPr lang="en-US" altLang="zh-TW" dirty="0"/>
          </a:p>
          <a:p>
            <a:endParaRPr lang="en-US" altLang="zh-TW" dirty="0"/>
          </a:p>
          <a:p>
            <a:endParaRPr lang="zh-TW" altLang="en-US" dirty="0"/>
          </a:p>
          <a:p>
            <a:endParaRPr lang="en-US" altLang="zh-TW"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48</a:t>
            </a:fld>
            <a:endParaRPr lang="zh-TW" altLang="en-US" dirty="0"/>
          </a:p>
        </p:txBody>
      </p:sp>
      <p:sp>
        <p:nvSpPr>
          <p:cNvPr id="78850" name="標題 5"/>
          <p:cNvSpPr>
            <a:spLocks noGrp="1"/>
          </p:cNvSpPr>
          <p:nvPr>
            <p:ph type="title"/>
          </p:nvPr>
        </p:nvSpPr>
        <p:spPr/>
        <p:txBody>
          <a:bodyPr/>
          <a:lstStyle/>
          <a:p>
            <a:r>
              <a:rPr lang="en-US" altLang="zh-TW"/>
              <a:t>Financial Statements Preparation</a:t>
            </a:r>
            <a:endParaRPr lang="zh-TW" altLang="en-US" dirty="0"/>
          </a:p>
        </p:txBody>
      </p:sp>
      <p:sp>
        <p:nvSpPr>
          <p:cNvPr id="78853" name="投影片編號版面配置區 3"/>
          <p:cNvSpPr txBox="1">
            <a:spLocks/>
          </p:cNvSpPr>
          <p:nvPr/>
        </p:nvSpPr>
        <p:spPr bwMode="auto">
          <a:xfrm>
            <a:off x="8839200" y="6553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10" name="向左箭號 9"/>
          <p:cNvSpPr/>
          <p:nvPr/>
        </p:nvSpPr>
        <p:spPr>
          <a:xfrm rot="16200000">
            <a:off x="7785216" y="4159059"/>
            <a:ext cx="457200" cy="228600"/>
          </a:xfrm>
          <a:prstGeom prst="leftArrow">
            <a:avLst/>
          </a:prstGeom>
          <a:solidFill>
            <a:srgbClr val="C0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1" name="矩形 7"/>
          <p:cNvSpPr>
            <a:spLocks noChangeArrowheads="1"/>
          </p:cNvSpPr>
          <p:nvPr/>
        </p:nvSpPr>
        <p:spPr bwMode="auto">
          <a:xfrm>
            <a:off x="7258320" y="4568669"/>
            <a:ext cx="1395261" cy="307777"/>
          </a:xfrm>
          <a:prstGeom prst="rect">
            <a:avLst/>
          </a:prstGeom>
          <a:solidFill>
            <a:srgbClr val="FFD5B3"/>
          </a:solidFill>
          <a:ln>
            <a:solidFill>
              <a:schemeClr val="tx1"/>
            </a:solidFill>
          </a:ln>
          <a:effectLst>
            <a:outerShdw blurRad="50800" dist="38100" dir="2700000" algn="tl" rotWithShape="0">
              <a:prstClr val="black">
                <a:alpha val="40000"/>
              </a:prstClr>
            </a:outerShdw>
          </a:effectLst>
          <a:extLst/>
        </p:spPr>
        <p:txBody>
          <a:bodyPr wrap="squar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r>
              <a:rPr kumimoji="0" lang="en-US" altLang="zh-TW" sz="1400" dirty="0">
                <a:latin typeface="Arial" pitchFamily="34" charset="0"/>
              </a:rPr>
              <a:t>Balance Sheet</a:t>
            </a:r>
            <a:endParaRPr kumimoji="0" lang="zh-TW" altLang="en-US" sz="1400" dirty="0">
              <a:latin typeface="Arial" pitchFamily="34" charset="0"/>
            </a:endParaRPr>
          </a:p>
        </p:txBody>
      </p:sp>
      <p:sp>
        <p:nvSpPr>
          <p:cNvPr id="13" name="文字方塊 12"/>
          <p:cNvSpPr txBox="1"/>
          <p:nvPr/>
        </p:nvSpPr>
        <p:spPr>
          <a:xfrm>
            <a:off x="8453311" y="61679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867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內容版面配置區 6"/>
          <p:cNvSpPr>
            <a:spLocks noGrp="1"/>
          </p:cNvSpPr>
          <p:nvPr>
            <p:ph idx="1"/>
          </p:nvPr>
        </p:nvSpPr>
        <p:spPr/>
        <p:txBody>
          <a:bodyPr/>
          <a:lstStyle/>
          <a:p>
            <a:pPr marL="0" indent="0">
              <a:buNone/>
            </a:pPr>
            <a:r>
              <a:rPr lang="en-US" altLang="zh-TW" b="1" dirty="0">
                <a:solidFill>
                  <a:srgbClr val="E09F22"/>
                </a:solidFill>
              </a:rPr>
              <a:t>Illustration</a:t>
            </a:r>
            <a:r>
              <a:rPr lang="en-US" altLang="zh-TW" b="1" dirty="0">
                <a:solidFill>
                  <a:srgbClr val="E09F22"/>
                </a:solidFill>
                <a:latin typeface="新細明體" panose="02020500000000000000" pitchFamily="18" charset="-120"/>
              </a:rPr>
              <a:t>—</a:t>
            </a:r>
            <a:r>
              <a:rPr lang="en-US" altLang="zh-TW" b="1" dirty="0">
                <a:solidFill>
                  <a:srgbClr val="E09F22"/>
                </a:solidFill>
              </a:rPr>
              <a:t>FedEx Corporation</a:t>
            </a: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49</a:t>
            </a:fld>
            <a:endParaRPr lang="zh-TW" altLang="en-US" dirty="0"/>
          </a:p>
        </p:txBody>
      </p:sp>
      <p:sp>
        <p:nvSpPr>
          <p:cNvPr id="78850" name="標題 5"/>
          <p:cNvSpPr>
            <a:spLocks noGrp="1"/>
          </p:cNvSpPr>
          <p:nvPr>
            <p:ph type="title"/>
          </p:nvPr>
        </p:nvSpPr>
        <p:spPr/>
        <p:txBody>
          <a:bodyPr/>
          <a:lstStyle/>
          <a:p>
            <a:r>
              <a:rPr lang="en-US" altLang="zh-TW"/>
              <a:t>Financial Statements Preparation</a:t>
            </a:r>
            <a:endParaRPr lang="zh-TW" altLang="en-US" dirty="0"/>
          </a:p>
        </p:txBody>
      </p:sp>
      <p:sp>
        <p:nvSpPr>
          <p:cNvPr id="78853" name="投影片編號版面配置區 3"/>
          <p:cNvSpPr txBox="1">
            <a:spLocks/>
          </p:cNvSpPr>
          <p:nvPr/>
        </p:nvSpPr>
        <p:spPr bwMode="auto">
          <a:xfrm>
            <a:off x="8839200" y="6553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12" name="矩形 7"/>
          <p:cNvSpPr>
            <a:spLocks noChangeArrowheads="1"/>
          </p:cNvSpPr>
          <p:nvPr/>
        </p:nvSpPr>
        <p:spPr bwMode="auto">
          <a:xfrm>
            <a:off x="355601" y="2240371"/>
            <a:ext cx="175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r>
              <a:rPr kumimoji="0" lang="en-US" altLang="zh-TW" sz="1800" b="1" dirty="0">
                <a:solidFill>
                  <a:schemeClr val="accent2">
                    <a:lumMod val="75000"/>
                  </a:schemeClr>
                </a:solidFill>
                <a:latin typeface="Arial" pitchFamily="34" charset="0"/>
              </a:rPr>
              <a:t>Balance Sheet</a:t>
            </a:r>
            <a:endParaRPr kumimoji="0" lang="zh-TW" altLang="en-US" sz="1800" b="1" dirty="0">
              <a:solidFill>
                <a:schemeClr val="accent2">
                  <a:lumMod val="75000"/>
                </a:schemeClr>
              </a:solidFill>
              <a:latin typeface="Arial" pitchFamily="34" charset="0"/>
            </a:endParaRPr>
          </a:p>
        </p:txBody>
      </p:sp>
      <p:sp>
        <p:nvSpPr>
          <p:cNvPr id="9" name="文字方塊 8"/>
          <p:cNvSpPr txBox="1"/>
          <p:nvPr/>
        </p:nvSpPr>
        <p:spPr>
          <a:xfrm>
            <a:off x="355601" y="5712659"/>
            <a:ext cx="1261885" cy="369332"/>
          </a:xfrm>
          <a:prstGeom prst="rect">
            <a:avLst/>
          </a:prstGeom>
          <a:noFill/>
        </p:spPr>
        <p:txBody>
          <a:bodyPr wrap="none" rtlCol="0">
            <a:spAutoFit/>
          </a:bodyPr>
          <a:lstStyle/>
          <a:p>
            <a:pPr algn="ctr"/>
            <a:r>
              <a:rPr lang="en-US" altLang="zh-TW" dirty="0">
                <a:latin typeface="Arial" panose="020B0604020202020204" pitchFamily="34" charset="0"/>
                <a:cs typeface="Arial" panose="020B0604020202020204" pitchFamily="34" charset="0"/>
              </a:rPr>
              <a:t>Exhibit 4.5</a:t>
            </a:r>
            <a:endParaRPr lang="zh-TW" altLang="en-US" dirty="0">
              <a:latin typeface="Arial" panose="020B0604020202020204" pitchFamily="34" charset="0"/>
              <a:cs typeface="Arial" panose="020B0604020202020204" pitchFamily="34" charset="0"/>
            </a:endParaRPr>
          </a:p>
        </p:txBody>
      </p:sp>
      <p:pic>
        <p:nvPicPr>
          <p:cNvPr id="2" name="圖片 1"/>
          <p:cNvPicPr>
            <a:picLocks noChangeAspect="1"/>
          </p:cNvPicPr>
          <p:nvPr/>
        </p:nvPicPr>
        <p:blipFill>
          <a:blip r:embed="rId2"/>
          <a:stretch>
            <a:fillRect/>
          </a:stretch>
        </p:blipFill>
        <p:spPr>
          <a:xfrm>
            <a:off x="2123886" y="2240371"/>
            <a:ext cx="6816381" cy="3936592"/>
          </a:xfrm>
          <a:prstGeom prst="rect">
            <a:avLst/>
          </a:prstGeom>
        </p:spPr>
      </p:pic>
      <p:sp>
        <p:nvSpPr>
          <p:cNvPr id="11" name="文字方塊 10"/>
          <p:cNvSpPr txBox="1"/>
          <p:nvPr/>
        </p:nvSpPr>
        <p:spPr>
          <a:xfrm>
            <a:off x="8453311" y="61679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199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內容版面配置區 5"/>
          <p:cNvSpPr>
            <a:spLocks noGrp="1"/>
          </p:cNvSpPr>
          <p:nvPr>
            <p:ph idx="1"/>
          </p:nvPr>
        </p:nvSpPr>
        <p:spPr/>
        <p:txBody>
          <a:bodyPr>
            <a:normAutofit/>
          </a:bodyPr>
          <a:lstStyle/>
          <a:p>
            <a:pPr marL="0" indent="0">
              <a:buNone/>
            </a:pPr>
            <a:r>
              <a:rPr lang="en-US" altLang="zh-TW" b="1" dirty="0">
                <a:solidFill>
                  <a:srgbClr val="E09F22"/>
                </a:solidFill>
              </a:rPr>
              <a:t>Time-period Assumption</a:t>
            </a:r>
            <a:r>
              <a:rPr lang="zh-TW" altLang="en-US" b="1" dirty="0">
                <a:solidFill>
                  <a:srgbClr val="E09F22"/>
                </a:solidFill>
              </a:rPr>
              <a:t>  </a:t>
            </a:r>
            <a:endParaRPr lang="en-US" altLang="zh-TW" b="1" dirty="0">
              <a:solidFill>
                <a:srgbClr val="E09F22"/>
              </a:solidFill>
              <a:latin typeface="微軟正黑體" panose="020B0604030504040204" pitchFamily="34" charset="-120"/>
              <a:ea typeface="微軟正黑體" panose="020B0604030504040204" pitchFamily="34" charset="-120"/>
            </a:endParaRPr>
          </a:p>
          <a:p>
            <a:pPr lvl="1"/>
            <a:r>
              <a:rPr lang="en-US" altLang="zh-TW" dirty="0"/>
              <a:t>The idea that </a:t>
            </a:r>
            <a:r>
              <a:rPr lang="en-US" altLang="zh-TW" b="1" dirty="0">
                <a:solidFill>
                  <a:schemeClr val="accent2">
                    <a:lumMod val="75000"/>
                  </a:schemeClr>
                </a:solidFill>
              </a:rPr>
              <a:t>the life of a business is divided into distinct and relatively short time periods so that accounting information can be timely. </a:t>
            </a:r>
          </a:p>
          <a:p>
            <a:pPr lvl="1"/>
            <a:r>
              <a:rPr lang="en-US" altLang="zh-TW" dirty="0"/>
              <a:t>Companies issue a report to stockholders annually or even on a quarterly basis.</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5</a:t>
            </a:fld>
            <a:endParaRPr lang="zh-TW" altLang="en-US" dirty="0"/>
          </a:p>
        </p:txBody>
      </p:sp>
      <p:sp>
        <p:nvSpPr>
          <p:cNvPr id="31746" name="標題 4"/>
          <p:cNvSpPr>
            <a:spLocks noGrp="1"/>
          </p:cNvSpPr>
          <p:nvPr>
            <p:ph type="title"/>
          </p:nvPr>
        </p:nvSpPr>
        <p:spPr/>
        <p:txBody>
          <a:bodyPr/>
          <a:lstStyle/>
          <a:p>
            <a:r>
              <a:rPr lang="en-US" altLang="zh-TW" dirty="0"/>
              <a:t>Periodic Reporting</a:t>
            </a:r>
            <a:endParaRPr lang="zh-TW" altLang="en-US" dirty="0"/>
          </a:p>
        </p:txBody>
      </p:sp>
      <p:sp>
        <p:nvSpPr>
          <p:cNvPr id="6" name="文字方塊 5"/>
          <p:cNvSpPr txBox="1"/>
          <p:nvPr/>
        </p:nvSpPr>
        <p:spPr>
          <a:xfrm>
            <a:off x="8465186"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127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內容版面配置區 6"/>
          <p:cNvSpPr>
            <a:spLocks noGrp="1"/>
          </p:cNvSpPr>
          <p:nvPr>
            <p:ph idx="1"/>
          </p:nvPr>
        </p:nvSpPr>
        <p:spPr>
          <a:xfrm>
            <a:off x="355601" y="1369761"/>
            <a:ext cx="8415866" cy="4712230"/>
          </a:xfrm>
        </p:spPr>
        <p:txBody>
          <a:bodyPr/>
          <a:lstStyle/>
          <a:p>
            <a:pPr marL="0" indent="0">
              <a:buNone/>
            </a:pPr>
            <a:r>
              <a:rPr lang="en-US" altLang="zh-TW" b="1" dirty="0">
                <a:solidFill>
                  <a:srgbClr val="E09F22"/>
                </a:solidFill>
              </a:rPr>
              <a:t>Illustration</a:t>
            </a:r>
            <a:r>
              <a:rPr lang="en-US" altLang="zh-TW" b="1" dirty="0">
                <a:solidFill>
                  <a:srgbClr val="E09F22"/>
                </a:solidFill>
                <a:latin typeface="新細明體" panose="02020500000000000000" pitchFamily="18" charset="-120"/>
              </a:rPr>
              <a:t>—</a:t>
            </a:r>
            <a:r>
              <a:rPr lang="en-US" altLang="zh-TW" b="1" dirty="0">
                <a:solidFill>
                  <a:srgbClr val="E09F22"/>
                </a:solidFill>
              </a:rPr>
              <a:t>FedEx Corporation</a:t>
            </a: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50</a:t>
            </a:fld>
            <a:endParaRPr lang="zh-TW" altLang="en-US" dirty="0"/>
          </a:p>
        </p:txBody>
      </p:sp>
      <p:sp>
        <p:nvSpPr>
          <p:cNvPr id="78850" name="標題 5"/>
          <p:cNvSpPr>
            <a:spLocks noGrp="1"/>
          </p:cNvSpPr>
          <p:nvPr>
            <p:ph type="title"/>
          </p:nvPr>
        </p:nvSpPr>
        <p:spPr/>
        <p:txBody>
          <a:bodyPr/>
          <a:lstStyle/>
          <a:p>
            <a:r>
              <a:rPr lang="en-US" altLang="zh-TW"/>
              <a:t>Financial Statements Preparation</a:t>
            </a:r>
            <a:endParaRPr lang="zh-TW" altLang="en-US" dirty="0"/>
          </a:p>
        </p:txBody>
      </p:sp>
      <p:sp>
        <p:nvSpPr>
          <p:cNvPr id="78853" name="投影片編號版面配置區 3"/>
          <p:cNvSpPr txBox="1">
            <a:spLocks/>
          </p:cNvSpPr>
          <p:nvPr/>
        </p:nvSpPr>
        <p:spPr bwMode="auto">
          <a:xfrm>
            <a:off x="8839200" y="6553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12" name="矩形 7"/>
          <p:cNvSpPr>
            <a:spLocks noChangeArrowheads="1"/>
          </p:cNvSpPr>
          <p:nvPr/>
        </p:nvSpPr>
        <p:spPr bwMode="auto">
          <a:xfrm>
            <a:off x="438244" y="1927626"/>
            <a:ext cx="1752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r>
              <a:rPr kumimoji="0" lang="en-US" altLang="zh-TW" sz="1800" b="1" dirty="0">
                <a:solidFill>
                  <a:schemeClr val="accent2">
                    <a:lumMod val="75000"/>
                  </a:schemeClr>
                </a:solidFill>
                <a:latin typeface="Arial" pitchFamily="34" charset="0"/>
              </a:rPr>
              <a:t>Balance Sheet</a:t>
            </a:r>
          </a:p>
          <a:p>
            <a:pPr>
              <a:spcBef>
                <a:spcPct val="0"/>
              </a:spcBef>
              <a:buFontTx/>
              <a:buNone/>
            </a:pPr>
            <a:r>
              <a:rPr lang="en-US" altLang="zh-TW" sz="1800" b="1" dirty="0">
                <a:solidFill>
                  <a:schemeClr val="accent2">
                    <a:lumMod val="75000"/>
                  </a:schemeClr>
                </a:solidFill>
                <a:latin typeface="Arial" pitchFamily="34" charset="0"/>
              </a:rPr>
              <a:t>(Continued)</a:t>
            </a:r>
            <a:endParaRPr kumimoji="0" lang="zh-TW" altLang="en-US" sz="1800" b="1" dirty="0">
              <a:solidFill>
                <a:schemeClr val="accent2">
                  <a:lumMod val="75000"/>
                </a:schemeClr>
              </a:solidFill>
              <a:latin typeface="Arial" pitchFamily="34" charset="0"/>
            </a:endParaRPr>
          </a:p>
        </p:txBody>
      </p:sp>
      <p:sp>
        <p:nvSpPr>
          <p:cNvPr id="9" name="文字方塊 8"/>
          <p:cNvSpPr txBox="1"/>
          <p:nvPr/>
        </p:nvSpPr>
        <p:spPr>
          <a:xfrm>
            <a:off x="588783" y="5897325"/>
            <a:ext cx="1261885" cy="369332"/>
          </a:xfrm>
          <a:prstGeom prst="rect">
            <a:avLst/>
          </a:prstGeom>
          <a:noFill/>
        </p:spPr>
        <p:txBody>
          <a:bodyPr wrap="none" rtlCol="0">
            <a:spAutoFit/>
          </a:bodyPr>
          <a:lstStyle/>
          <a:p>
            <a:pPr algn="ctr"/>
            <a:r>
              <a:rPr lang="en-US" altLang="zh-TW" dirty="0">
                <a:latin typeface="Arial" panose="020B0604020202020204" pitchFamily="34" charset="0"/>
                <a:cs typeface="Arial" panose="020B0604020202020204" pitchFamily="34" charset="0"/>
              </a:rPr>
              <a:t>Exhibit 4.5</a:t>
            </a:r>
            <a:endParaRPr lang="zh-TW" altLang="en-US" dirty="0">
              <a:latin typeface="Arial" panose="020B0604020202020204" pitchFamily="34" charset="0"/>
              <a:cs typeface="Arial" panose="020B0604020202020204" pitchFamily="34" charset="0"/>
            </a:endParaRPr>
          </a:p>
        </p:txBody>
      </p:sp>
      <p:pic>
        <p:nvPicPr>
          <p:cNvPr id="2" name="圖片 1"/>
          <p:cNvPicPr>
            <a:picLocks noChangeAspect="1"/>
          </p:cNvPicPr>
          <p:nvPr/>
        </p:nvPicPr>
        <p:blipFill>
          <a:blip r:embed="rId2"/>
          <a:stretch>
            <a:fillRect/>
          </a:stretch>
        </p:blipFill>
        <p:spPr>
          <a:xfrm>
            <a:off x="2772375" y="1927626"/>
            <a:ext cx="5417561" cy="4428725"/>
          </a:xfrm>
          <a:prstGeom prst="rect">
            <a:avLst/>
          </a:prstGeom>
        </p:spPr>
      </p:pic>
      <p:sp>
        <p:nvSpPr>
          <p:cNvPr id="11" name="文字方塊 10"/>
          <p:cNvSpPr txBox="1"/>
          <p:nvPr/>
        </p:nvSpPr>
        <p:spPr>
          <a:xfrm>
            <a:off x="8453311" y="61679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0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內容版面配置區 6"/>
          <p:cNvSpPr>
            <a:spLocks noGrp="1"/>
          </p:cNvSpPr>
          <p:nvPr>
            <p:ph idx="1"/>
          </p:nvPr>
        </p:nvSpPr>
        <p:spPr/>
        <p:txBody>
          <a:bodyPr/>
          <a:lstStyle/>
          <a:p>
            <a:r>
              <a:rPr lang="en-US" altLang="zh-TW" dirty="0"/>
              <a:t>The notes to the financial statements tell about: </a:t>
            </a:r>
          </a:p>
          <a:p>
            <a:pPr lvl="1"/>
            <a:r>
              <a:rPr lang="en-US" altLang="zh-TW" dirty="0"/>
              <a:t>The assumptions and methods used in preparing the financial statements. </a:t>
            </a:r>
          </a:p>
          <a:p>
            <a:pPr lvl="1"/>
            <a:r>
              <a:rPr lang="en-US" altLang="zh-TW" dirty="0"/>
              <a:t>More detail about specific items. </a:t>
            </a:r>
          </a:p>
          <a:p>
            <a:r>
              <a:rPr lang="en-US" altLang="zh-TW" dirty="0"/>
              <a:t>To highlight the importance of the notes, many financial statements have the following message printed at the bottom:</a:t>
            </a:r>
            <a:r>
              <a:rPr lang="en-US" altLang="zh-TW" b="1" dirty="0">
                <a:solidFill>
                  <a:schemeClr val="tx2">
                    <a:lumMod val="60000"/>
                    <a:lumOff val="40000"/>
                  </a:schemeClr>
                </a:solidFill>
              </a:rPr>
              <a:t> </a:t>
            </a:r>
            <a:r>
              <a:rPr lang="en-US" altLang="zh-TW" b="1" dirty="0">
                <a:solidFill>
                  <a:schemeClr val="accent2">
                    <a:lumMod val="75000"/>
                  </a:schemeClr>
                </a:solidFill>
              </a:rPr>
              <a:t>“the notes are an integral part of these financial statements.”</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51</a:t>
            </a:fld>
            <a:endParaRPr lang="zh-TW" altLang="en-US" dirty="0"/>
          </a:p>
        </p:txBody>
      </p:sp>
      <p:sp>
        <p:nvSpPr>
          <p:cNvPr id="83970" name="標題 5"/>
          <p:cNvSpPr>
            <a:spLocks noGrp="1"/>
          </p:cNvSpPr>
          <p:nvPr>
            <p:ph type="title"/>
          </p:nvPr>
        </p:nvSpPr>
        <p:spPr/>
        <p:txBody>
          <a:bodyPr/>
          <a:lstStyle/>
          <a:p>
            <a:r>
              <a:rPr lang="en-US" altLang="zh-TW" dirty="0"/>
              <a:t>The Notes  </a:t>
            </a:r>
            <a:endParaRPr lang="zh-TW" altLang="en-US" dirty="0">
              <a:latin typeface="微軟正黑體" panose="020B0604030504040204" pitchFamily="34" charset="-120"/>
              <a:ea typeface="微軟正黑體" panose="020B0604030504040204" pitchFamily="34" charset="-120"/>
            </a:endParaRPr>
          </a:p>
        </p:txBody>
      </p:sp>
      <p:sp>
        <p:nvSpPr>
          <p:cNvPr id="83973" name="投影片編號版面配置區 3"/>
          <p:cNvSpPr txBox="1">
            <a:spLocks/>
          </p:cNvSpPr>
          <p:nvPr/>
        </p:nvSpPr>
        <p:spPr bwMode="auto">
          <a:xfrm>
            <a:off x="8839200" y="6553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8" name="文字方塊 7"/>
          <p:cNvSpPr txBox="1"/>
          <p:nvPr/>
        </p:nvSpPr>
        <p:spPr>
          <a:xfrm>
            <a:off x="8453311" y="61679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984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內容版面配置區 21"/>
          <p:cNvSpPr>
            <a:spLocks noGrp="1"/>
          </p:cNvSpPr>
          <p:nvPr>
            <p:ph idx="1"/>
          </p:nvPr>
        </p:nvSpPr>
        <p:spPr>
          <a:xfrm>
            <a:off x="355601" y="1369761"/>
            <a:ext cx="8415866" cy="4712230"/>
          </a:xfrm>
        </p:spPr>
        <p:txBody>
          <a:bodyPr/>
          <a:lstStyle/>
          <a:p>
            <a:pPr marL="0" indent="0">
              <a:buNone/>
            </a:pPr>
            <a:r>
              <a:rPr lang="en-US" altLang="zh-TW" b="1" dirty="0">
                <a:solidFill>
                  <a:srgbClr val="E09F22"/>
                </a:solidFill>
              </a:rPr>
              <a:t>Illustration</a:t>
            </a:r>
            <a:r>
              <a:rPr lang="en-US" altLang="zh-TW" b="1" dirty="0">
                <a:solidFill>
                  <a:srgbClr val="E09F22"/>
                </a:solidFill>
                <a:latin typeface="新細明體" panose="02020500000000000000" pitchFamily="18" charset="-120"/>
              </a:rPr>
              <a:t>—</a:t>
            </a:r>
            <a:r>
              <a:rPr lang="en-US" altLang="zh-TW" b="1" dirty="0">
                <a:solidFill>
                  <a:srgbClr val="E09F22"/>
                </a:solidFill>
              </a:rPr>
              <a:t>FedEx Corporation</a:t>
            </a:r>
          </a:p>
          <a:p>
            <a:endParaRPr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52</a:t>
            </a:fld>
            <a:endParaRPr lang="zh-TW" altLang="en-US" dirty="0"/>
          </a:p>
        </p:txBody>
      </p:sp>
      <p:sp>
        <p:nvSpPr>
          <p:cNvPr id="17" name="標題 16"/>
          <p:cNvSpPr>
            <a:spLocks noGrp="1"/>
          </p:cNvSpPr>
          <p:nvPr>
            <p:ph type="title"/>
          </p:nvPr>
        </p:nvSpPr>
        <p:spPr/>
        <p:txBody>
          <a:bodyPr/>
          <a:lstStyle/>
          <a:p>
            <a:r>
              <a:rPr lang="en-US" altLang="zh-TW" dirty="0"/>
              <a:t>The Notes</a:t>
            </a:r>
            <a:endParaRPr lang="zh-TW" altLang="en-US" dirty="0"/>
          </a:p>
        </p:txBody>
      </p:sp>
      <p:pic>
        <p:nvPicPr>
          <p:cNvPr id="2" name="圖片 1"/>
          <p:cNvPicPr>
            <a:picLocks noChangeAspect="1"/>
          </p:cNvPicPr>
          <p:nvPr/>
        </p:nvPicPr>
        <p:blipFill>
          <a:blip r:embed="rId2"/>
          <a:stretch>
            <a:fillRect/>
          </a:stretch>
        </p:blipFill>
        <p:spPr>
          <a:xfrm>
            <a:off x="3361851" y="1870887"/>
            <a:ext cx="4262319" cy="4383264"/>
          </a:xfrm>
          <a:prstGeom prst="rect">
            <a:avLst/>
          </a:prstGeom>
        </p:spPr>
      </p:pic>
      <p:sp>
        <p:nvSpPr>
          <p:cNvPr id="84999" name="矩形 7"/>
          <p:cNvSpPr>
            <a:spLocks noChangeArrowheads="1"/>
          </p:cNvSpPr>
          <p:nvPr/>
        </p:nvSpPr>
        <p:spPr bwMode="auto">
          <a:xfrm>
            <a:off x="355601" y="1945052"/>
            <a:ext cx="30062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r>
              <a:rPr kumimoji="0" lang="en-US" altLang="zh-TW" sz="1600" b="1" dirty="0">
                <a:solidFill>
                  <a:schemeClr val="accent2">
                    <a:lumMod val="75000"/>
                  </a:schemeClr>
                </a:solidFill>
                <a:latin typeface="Arial" pitchFamily="34" charset="0"/>
              </a:rPr>
              <a:t>Notes</a:t>
            </a:r>
          </a:p>
          <a:p>
            <a:pPr>
              <a:spcBef>
                <a:spcPct val="0"/>
              </a:spcBef>
              <a:buFontTx/>
              <a:buNone/>
            </a:pPr>
            <a:r>
              <a:rPr kumimoji="0" lang="en-US" altLang="zh-TW" sz="1600" b="1" dirty="0">
                <a:solidFill>
                  <a:schemeClr val="accent2">
                    <a:lumMod val="75000"/>
                  </a:schemeClr>
                </a:solidFill>
                <a:latin typeface="Arial" pitchFamily="34" charset="0"/>
              </a:rPr>
              <a:t>to the Financial Statements</a:t>
            </a:r>
            <a:endParaRPr kumimoji="0" lang="zh-TW" altLang="en-US" sz="1600" b="1" dirty="0">
              <a:solidFill>
                <a:schemeClr val="accent2">
                  <a:lumMod val="75000"/>
                </a:schemeClr>
              </a:solidFill>
              <a:latin typeface="Arial" pitchFamily="34" charset="0"/>
            </a:endParaRPr>
          </a:p>
        </p:txBody>
      </p:sp>
      <p:sp>
        <p:nvSpPr>
          <p:cNvPr id="8" name="矩形 7"/>
          <p:cNvSpPr>
            <a:spLocks noChangeArrowheads="1"/>
          </p:cNvSpPr>
          <p:nvPr/>
        </p:nvSpPr>
        <p:spPr bwMode="auto">
          <a:xfrm>
            <a:off x="3361851" y="2340925"/>
            <a:ext cx="4262319" cy="305973"/>
          </a:xfrm>
          <a:prstGeom prst="rect">
            <a:avLst/>
          </a:prstGeom>
          <a:noFill/>
          <a:ln w="28575" algn="ctr">
            <a:solidFill>
              <a:schemeClr val="accent4">
                <a:lumMod val="60000"/>
                <a:lumOff val="40000"/>
              </a:schemeClr>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zh-TW" altLang="en-US" sz="1800">
              <a:latin typeface="Arial" pitchFamily="34" charset="0"/>
            </a:endParaRPr>
          </a:p>
        </p:txBody>
      </p:sp>
      <p:cxnSp>
        <p:nvCxnSpPr>
          <p:cNvPr id="10" name="直線單箭頭接點 9"/>
          <p:cNvCxnSpPr>
            <a:stCxn id="8" idx="3"/>
          </p:cNvCxnSpPr>
          <p:nvPr/>
        </p:nvCxnSpPr>
        <p:spPr bwMode="auto">
          <a:xfrm>
            <a:off x="7624170" y="2493912"/>
            <a:ext cx="618650" cy="592655"/>
          </a:xfrm>
          <a:prstGeom prst="straightConnector1">
            <a:avLst/>
          </a:prstGeom>
          <a:ln>
            <a:solidFill>
              <a:schemeClr val="tx1"/>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11" name="矩形 16"/>
          <p:cNvSpPr>
            <a:spLocks noChangeArrowheads="1"/>
          </p:cNvSpPr>
          <p:nvPr/>
        </p:nvSpPr>
        <p:spPr bwMode="auto">
          <a:xfrm>
            <a:off x="3361851" y="2646898"/>
            <a:ext cx="4262319" cy="3607253"/>
          </a:xfrm>
          <a:prstGeom prst="rect">
            <a:avLst/>
          </a:prstGeom>
          <a:noFill/>
          <a:ln w="28575" algn="ctr">
            <a:solidFill>
              <a:schemeClr val="accent2">
                <a:lumMod val="60000"/>
                <a:lumOff val="40000"/>
              </a:schemeClr>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zh-TW" altLang="en-US" sz="1800">
              <a:latin typeface="Arial" pitchFamily="34" charset="0"/>
            </a:endParaRPr>
          </a:p>
        </p:txBody>
      </p:sp>
      <p:sp>
        <p:nvSpPr>
          <p:cNvPr id="9" name="矩形 8"/>
          <p:cNvSpPr>
            <a:spLocks noChangeArrowheads="1"/>
          </p:cNvSpPr>
          <p:nvPr/>
        </p:nvSpPr>
        <p:spPr bwMode="auto">
          <a:xfrm>
            <a:off x="2743201" y="3188767"/>
            <a:ext cx="6005170" cy="644331"/>
          </a:xfrm>
          <a:prstGeom prst="rect">
            <a:avLst/>
          </a:prstGeom>
          <a:solidFill>
            <a:schemeClr val="accent4">
              <a:lumMod val="40000"/>
              <a:lumOff val="60000"/>
            </a:schemeClr>
          </a:solidFill>
          <a:ln w="952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lstStyle>
            <a:lvl1pPr defTabSz="1165225">
              <a:defRPr>
                <a:solidFill>
                  <a:schemeClr val="tx1"/>
                </a:solidFill>
                <a:latin typeface="Arial" pitchFamily="34" charset="0"/>
              </a:defRPr>
            </a:lvl1pPr>
            <a:lvl2pPr marL="742950" indent="-285750" defTabSz="1165225">
              <a:defRPr>
                <a:solidFill>
                  <a:schemeClr val="tx1"/>
                </a:solidFill>
                <a:latin typeface="Arial" pitchFamily="34" charset="0"/>
              </a:defRPr>
            </a:lvl2pPr>
            <a:lvl3pPr marL="1143000" indent="-228600" defTabSz="1165225">
              <a:defRPr>
                <a:solidFill>
                  <a:schemeClr val="tx1"/>
                </a:solidFill>
                <a:latin typeface="Arial" pitchFamily="34" charset="0"/>
              </a:defRPr>
            </a:lvl3pPr>
            <a:lvl4pPr marL="1600200" indent="-228600" defTabSz="1165225">
              <a:defRPr>
                <a:solidFill>
                  <a:schemeClr val="tx1"/>
                </a:solidFill>
                <a:latin typeface="Arial" pitchFamily="34" charset="0"/>
              </a:defRPr>
            </a:lvl4pPr>
            <a:lvl5pPr marL="2057400" indent="-228600" defTabSz="1165225">
              <a:defRPr>
                <a:solidFill>
                  <a:schemeClr val="tx1"/>
                </a:solidFill>
                <a:latin typeface="Arial" pitchFamily="34" charset="0"/>
              </a:defRPr>
            </a:lvl5pPr>
            <a:lvl6pPr marL="2514600" indent="-228600" defTabSz="1165225" eaLnBrk="0" fontAlgn="base" hangingPunct="0">
              <a:spcBef>
                <a:spcPct val="0"/>
              </a:spcBef>
              <a:spcAft>
                <a:spcPct val="0"/>
              </a:spcAft>
              <a:defRPr>
                <a:solidFill>
                  <a:schemeClr val="tx1"/>
                </a:solidFill>
                <a:latin typeface="Arial" pitchFamily="34" charset="0"/>
              </a:defRPr>
            </a:lvl6pPr>
            <a:lvl7pPr marL="2971800" indent="-228600" defTabSz="1165225" eaLnBrk="0" fontAlgn="base" hangingPunct="0">
              <a:spcBef>
                <a:spcPct val="0"/>
              </a:spcBef>
              <a:spcAft>
                <a:spcPct val="0"/>
              </a:spcAft>
              <a:defRPr>
                <a:solidFill>
                  <a:schemeClr val="tx1"/>
                </a:solidFill>
                <a:latin typeface="Arial" pitchFamily="34" charset="0"/>
              </a:defRPr>
            </a:lvl7pPr>
            <a:lvl8pPr marL="3429000" indent="-228600" defTabSz="1165225" eaLnBrk="0" fontAlgn="base" hangingPunct="0">
              <a:spcBef>
                <a:spcPct val="0"/>
              </a:spcBef>
              <a:spcAft>
                <a:spcPct val="0"/>
              </a:spcAft>
              <a:defRPr>
                <a:solidFill>
                  <a:schemeClr val="tx1"/>
                </a:solidFill>
                <a:latin typeface="Arial" pitchFamily="34" charset="0"/>
              </a:defRPr>
            </a:lvl8pPr>
            <a:lvl9pPr marL="3886200" indent="-228600" defTabSz="1165225" eaLnBrk="0" fontAlgn="base" hangingPunct="0">
              <a:spcBef>
                <a:spcPct val="0"/>
              </a:spcBef>
              <a:spcAft>
                <a:spcPct val="0"/>
              </a:spcAft>
              <a:defRPr>
                <a:solidFill>
                  <a:schemeClr val="tx1"/>
                </a:solidFill>
                <a:latin typeface="Arial" pitchFamily="34" charset="0"/>
              </a:defRPr>
            </a:lvl9pPr>
          </a:lstStyle>
          <a:p>
            <a:pPr eaLnBrk="0" hangingPunct="0">
              <a:spcBef>
                <a:spcPts val="1200"/>
              </a:spcBef>
              <a:buClr>
                <a:schemeClr val="accent2"/>
              </a:buClr>
              <a:buSzPct val="120000"/>
              <a:defRPr/>
            </a:pPr>
            <a:r>
              <a:rPr kumimoji="0" lang="en-US" altLang="zh-TW" dirty="0"/>
              <a:t>The first note illustrates how financial statement notes can summarize the accounting policies and assumptions. </a:t>
            </a:r>
            <a:endParaRPr kumimoji="0" lang="zh-TW" altLang="en-US" dirty="0"/>
          </a:p>
        </p:txBody>
      </p:sp>
      <p:sp>
        <p:nvSpPr>
          <p:cNvPr id="20" name="文字方塊 19"/>
          <p:cNvSpPr txBox="1"/>
          <p:nvPr/>
        </p:nvSpPr>
        <p:spPr>
          <a:xfrm>
            <a:off x="429129" y="5897325"/>
            <a:ext cx="1261885" cy="369332"/>
          </a:xfrm>
          <a:prstGeom prst="rect">
            <a:avLst/>
          </a:prstGeom>
          <a:noFill/>
        </p:spPr>
        <p:txBody>
          <a:bodyPr wrap="none" rtlCol="0">
            <a:spAutoFit/>
          </a:bodyPr>
          <a:lstStyle/>
          <a:p>
            <a:pPr algn="ctr"/>
            <a:r>
              <a:rPr lang="en-US" altLang="zh-TW" dirty="0">
                <a:latin typeface="Arial" panose="020B0604020202020204" pitchFamily="34" charset="0"/>
                <a:cs typeface="Arial" panose="020B0604020202020204" pitchFamily="34" charset="0"/>
              </a:rPr>
              <a:t>Exhibit 4.6</a:t>
            </a:r>
            <a:endParaRPr lang="zh-TW" altLang="en-US" dirty="0">
              <a:latin typeface="Arial" panose="020B0604020202020204" pitchFamily="34" charset="0"/>
              <a:cs typeface="Arial" panose="020B0604020202020204" pitchFamily="34" charset="0"/>
            </a:endParaRPr>
          </a:p>
        </p:txBody>
      </p:sp>
      <p:sp>
        <p:nvSpPr>
          <p:cNvPr id="23" name="矩形 17"/>
          <p:cNvSpPr>
            <a:spLocks noChangeArrowheads="1"/>
          </p:cNvSpPr>
          <p:nvPr/>
        </p:nvSpPr>
        <p:spPr bwMode="auto">
          <a:xfrm>
            <a:off x="619126" y="4544357"/>
            <a:ext cx="5652440" cy="724326"/>
          </a:xfrm>
          <a:prstGeom prst="rect">
            <a:avLst/>
          </a:prstGeom>
          <a:solidFill>
            <a:schemeClr val="accent2">
              <a:lumMod val="40000"/>
              <a:lumOff val="60000"/>
            </a:schemeClr>
          </a:solidFill>
          <a:ln w="952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lstStyle>
            <a:lvl1pPr defTabSz="1165225">
              <a:defRPr>
                <a:solidFill>
                  <a:schemeClr val="tx1"/>
                </a:solidFill>
                <a:latin typeface="Arial" pitchFamily="34" charset="0"/>
              </a:defRPr>
            </a:lvl1pPr>
            <a:lvl2pPr marL="742950" indent="-285750" defTabSz="1165225">
              <a:defRPr>
                <a:solidFill>
                  <a:schemeClr val="tx1"/>
                </a:solidFill>
                <a:latin typeface="Arial" pitchFamily="34" charset="0"/>
              </a:defRPr>
            </a:lvl2pPr>
            <a:lvl3pPr marL="1143000" indent="-228600" defTabSz="1165225">
              <a:defRPr>
                <a:solidFill>
                  <a:schemeClr val="tx1"/>
                </a:solidFill>
                <a:latin typeface="Arial" pitchFamily="34" charset="0"/>
              </a:defRPr>
            </a:lvl3pPr>
            <a:lvl4pPr marL="1600200" indent="-228600" defTabSz="1165225">
              <a:defRPr>
                <a:solidFill>
                  <a:schemeClr val="tx1"/>
                </a:solidFill>
                <a:latin typeface="Arial" pitchFamily="34" charset="0"/>
              </a:defRPr>
            </a:lvl4pPr>
            <a:lvl5pPr marL="2057400" indent="-228600" defTabSz="1165225">
              <a:defRPr>
                <a:solidFill>
                  <a:schemeClr val="tx1"/>
                </a:solidFill>
                <a:latin typeface="Arial" pitchFamily="34" charset="0"/>
              </a:defRPr>
            </a:lvl5pPr>
            <a:lvl6pPr marL="2514600" indent="-228600" defTabSz="1165225" eaLnBrk="0" fontAlgn="base" hangingPunct="0">
              <a:spcBef>
                <a:spcPct val="0"/>
              </a:spcBef>
              <a:spcAft>
                <a:spcPct val="0"/>
              </a:spcAft>
              <a:defRPr>
                <a:solidFill>
                  <a:schemeClr val="tx1"/>
                </a:solidFill>
                <a:latin typeface="Arial" pitchFamily="34" charset="0"/>
              </a:defRPr>
            </a:lvl6pPr>
            <a:lvl7pPr marL="2971800" indent="-228600" defTabSz="1165225" eaLnBrk="0" fontAlgn="base" hangingPunct="0">
              <a:spcBef>
                <a:spcPct val="0"/>
              </a:spcBef>
              <a:spcAft>
                <a:spcPct val="0"/>
              </a:spcAft>
              <a:defRPr>
                <a:solidFill>
                  <a:schemeClr val="tx1"/>
                </a:solidFill>
                <a:latin typeface="Arial" pitchFamily="34" charset="0"/>
              </a:defRPr>
            </a:lvl7pPr>
            <a:lvl8pPr marL="3429000" indent="-228600" defTabSz="1165225" eaLnBrk="0" fontAlgn="base" hangingPunct="0">
              <a:spcBef>
                <a:spcPct val="0"/>
              </a:spcBef>
              <a:spcAft>
                <a:spcPct val="0"/>
              </a:spcAft>
              <a:defRPr>
                <a:solidFill>
                  <a:schemeClr val="tx1"/>
                </a:solidFill>
                <a:latin typeface="Arial" pitchFamily="34" charset="0"/>
              </a:defRPr>
            </a:lvl8pPr>
            <a:lvl9pPr marL="3886200" indent="-228600" defTabSz="1165225" eaLnBrk="0" fontAlgn="base" hangingPunct="0">
              <a:spcBef>
                <a:spcPct val="0"/>
              </a:spcBef>
              <a:spcAft>
                <a:spcPct val="0"/>
              </a:spcAft>
              <a:defRPr>
                <a:solidFill>
                  <a:schemeClr val="tx1"/>
                </a:solidFill>
                <a:latin typeface="Arial" pitchFamily="34" charset="0"/>
              </a:defRPr>
            </a:lvl9pPr>
          </a:lstStyle>
          <a:p>
            <a:pPr eaLnBrk="0" hangingPunct="0">
              <a:spcBef>
                <a:spcPts val="1200"/>
              </a:spcBef>
              <a:buClr>
                <a:schemeClr val="accent2"/>
              </a:buClr>
              <a:buSzPct val="120000"/>
              <a:defRPr/>
            </a:pPr>
            <a:r>
              <a:rPr kumimoji="0" lang="en-US" altLang="zh-TW" dirty="0"/>
              <a:t>This provides detailed information about a summary number that was reported in the financial statements. </a:t>
            </a:r>
            <a:endParaRPr kumimoji="0" lang="zh-TW" altLang="en-US" dirty="0"/>
          </a:p>
        </p:txBody>
      </p:sp>
      <p:cxnSp>
        <p:nvCxnSpPr>
          <p:cNvPr id="24" name="直線單箭頭接點 18"/>
          <p:cNvCxnSpPr/>
          <p:nvPr/>
        </p:nvCxnSpPr>
        <p:spPr bwMode="auto">
          <a:xfrm flipH="1" flipV="1">
            <a:off x="2854036" y="5421669"/>
            <a:ext cx="507815" cy="475657"/>
          </a:xfrm>
          <a:prstGeom prst="straightConnector1">
            <a:avLst/>
          </a:prstGeom>
          <a:ln>
            <a:solidFill>
              <a:schemeClr val="tx1"/>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15" name="文字方塊 14"/>
          <p:cNvSpPr txBox="1"/>
          <p:nvPr/>
        </p:nvSpPr>
        <p:spPr>
          <a:xfrm>
            <a:off x="8453311" y="61679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491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8"/>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0"/>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outVertical)">
                                      <p:cBhvr>
                                        <p:cTn id="28" dur="500"/>
                                        <p:tgtEl>
                                          <p:spTgt spid="11"/>
                                        </p:tgtEl>
                                      </p:cBhvr>
                                    </p:animEffect>
                                  </p:childTnLst>
                                </p:cTn>
                              </p:par>
                              <p:par>
                                <p:cTn id="29" presetID="22" presetClass="entr" presetSubtype="4" fill="hold" nodeType="withEffect">
                                  <p:stCondLst>
                                    <p:cond delay="60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00"/>
                                        <p:tgtEl>
                                          <p:spTgt spid="24"/>
                                        </p:tgtEl>
                                      </p:cBhvr>
                                    </p:animEffect>
                                  </p:childTnLst>
                                </p:cTn>
                              </p:par>
                              <p:par>
                                <p:cTn id="32" presetID="22" presetClass="entr" presetSubtype="4" fill="hold" grpId="0" nodeType="withEffect">
                                  <p:stCondLst>
                                    <p:cond delay="1100"/>
                                  </p:stCondLst>
                                  <p:childTnLst>
                                    <p:set>
                                      <p:cBhvr>
                                        <p:cTn id="33" dur="1" fill="hold">
                                          <p:stCondLst>
                                            <p:cond delay="0"/>
                                          </p:stCondLst>
                                        </p:cTn>
                                        <p:tgtEl>
                                          <p:spTgt spid="23"/>
                                        </p:tgtEl>
                                        <p:attrNameLst>
                                          <p:attrName>style.visibility</p:attrName>
                                        </p:attrNameLst>
                                      </p:cBhvr>
                                      <p:to>
                                        <p:strVal val="visible"/>
                                      </p:to>
                                    </p:set>
                                    <p:animEffect transition="in" filter="wipe(down)">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9" grpId="0" animBg="1"/>
      <p:bldP spid="9" grpId="1" animBg="1"/>
      <p:bldP spid="2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內容版面配置區 11"/>
          <p:cNvSpPr>
            <a:spLocks noGrp="1"/>
          </p:cNvSpPr>
          <p:nvPr>
            <p:ph idx="1"/>
          </p:nvPr>
        </p:nvSpPr>
        <p:spPr/>
        <p:txBody>
          <a:bodyPr/>
          <a:lstStyle/>
          <a:p>
            <a:r>
              <a:rPr lang="en-US" altLang="zh-TW" b="1" dirty="0"/>
              <a:t>Prepare a balance sheet and a statement of comprehensive income using the data in Newton Company’s adjusted trial balance below (as of December 31, 2017).</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53</a:t>
            </a:fld>
            <a:endParaRPr lang="zh-TW" altLang="en-US" dirty="0"/>
          </a:p>
        </p:txBody>
      </p:sp>
      <p:sp>
        <p:nvSpPr>
          <p:cNvPr id="94211" name="標題 10"/>
          <p:cNvSpPr>
            <a:spLocks noGrp="1"/>
          </p:cNvSpPr>
          <p:nvPr>
            <p:ph type="title"/>
          </p:nvPr>
        </p:nvSpPr>
        <p:spPr/>
        <p:txBody>
          <a:bodyPr/>
          <a:lstStyle/>
          <a:p>
            <a:r>
              <a:rPr lang="en-US" altLang="zh-TW" dirty="0"/>
              <a:t>Quiz Yourself</a:t>
            </a:r>
            <a:endParaRPr lang="zh-TW" altLang="en-US" dirty="0"/>
          </a:p>
        </p:txBody>
      </p:sp>
      <p:sp>
        <p:nvSpPr>
          <p:cNvPr id="94215" name="投影片編號版面配置區 2"/>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pic>
        <p:nvPicPr>
          <p:cNvPr id="3" name="圖片 2"/>
          <p:cNvPicPr>
            <a:picLocks noChangeAspect="1"/>
          </p:cNvPicPr>
          <p:nvPr/>
        </p:nvPicPr>
        <p:blipFill rotWithShape="1">
          <a:blip r:embed="rId2">
            <a:extLst>
              <a:ext uri="{28A0092B-C50C-407E-A947-70E740481C1C}">
                <a14:useLocalDpi xmlns:a14="http://schemas.microsoft.com/office/drawing/2010/main" val="0"/>
              </a:ext>
            </a:extLst>
          </a:blip>
          <a:srcRect r="1180"/>
          <a:stretch/>
        </p:blipFill>
        <p:spPr>
          <a:xfrm>
            <a:off x="1615043" y="3224731"/>
            <a:ext cx="6175170" cy="2995096"/>
          </a:xfrm>
          <a:prstGeom prst="rect">
            <a:avLst/>
          </a:prstGeom>
        </p:spPr>
      </p:pic>
      <p:sp>
        <p:nvSpPr>
          <p:cNvPr id="9" name="文字方塊 8"/>
          <p:cNvSpPr txBox="1"/>
          <p:nvPr/>
        </p:nvSpPr>
        <p:spPr>
          <a:xfrm>
            <a:off x="8453311" y="61679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446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128" y="1690718"/>
            <a:ext cx="4564203" cy="3327400"/>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1" y="2468157"/>
            <a:ext cx="3814796" cy="2304924"/>
          </a:xfrm>
          <a:prstGeom prst="rect">
            <a:avLst/>
          </a:prstGeom>
        </p:spPr>
      </p:pic>
      <p:sp>
        <p:nvSpPr>
          <p:cNvPr id="95239" name="內容版面配置區 15"/>
          <p:cNvSpPr>
            <a:spLocks noGrp="1"/>
          </p:cNvSpPr>
          <p:nvPr>
            <p:ph idx="1"/>
          </p:nvPr>
        </p:nvSpPr>
        <p:spPr/>
        <p:txBody>
          <a:bodyPr/>
          <a:lstStyle/>
          <a:p>
            <a:pPr marL="0" indent="0">
              <a:buNone/>
            </a:pPr>
            <a:r>
              <a:rPr lang="en-US" altLang="zh-TW" b="1" dirty="0">
                <a:solidFill>
                  <a:srgbClr val="E09F22"/>
                </a:solidFill>
              </a:rPr>
              <a:t>Solution</a:t>
            </a:r>
            <a:endParaRPr lang="zh-TW" altLang="en-US" b="1" dirty="0">
              <a:solidFill>
                <a:srgbClr val="E09F22"/>
              </a:solidFill>
            </a:endParaRP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54</a:t>
            </a:fld>
            <a:endParaRPr lang="zh-TW" altLang="en-US" dirty="0"/>
          </a:p>
        </p:txBody>
      </p:sp>
      <p:sp>
        <p:nvSpPr>
          <p:cNvPr id="95238" name="標題 14"/>
          <p:cNvSpPr>
            <a:spLocks noGrp="1"/>
          </p:cNvSpPr>
          <p:nvPr>
            <p:ph type="title"/>
          </p:nvPr>
        </p:nvSpPr>
        <p:spPr/>
        <p:txBody>
          <a:bodyPr/>
          <a:lstStyle/>
          <a:p>
            <a:r>
              <a:rPr lang="en-US" altLang="zh-TW" dirty="0"/>
              <a:t>Quiz Yourself</a:t>
            </a:r>
            <a:endParaRPr lang="zh-TW" altLang="en-US" dirty="0"/>
          </a:p>
        </p:txBody>
      </p:sp>
      <p:sp>
        <p:nvSpPr>
          <p:cNvPr id="95242" name="投影片編號版面配置區 2"/>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14" name="矩形 7"/>
          <p:cNvSpPr/>
          <p:nvPr/>
        </p:nvSpPr>
        <p:spPr>
          <a:xfrm>
            <a:off x="557981" y="5314950"/>
            <a:ext cx="8153400" cy="830263"/>
          </a:xfrm>
          <a:prstGeom prst="rect">
            <a:avLst/>
          </a:prstGeom>
          <a:solidFill>
            <a:srgbClr val="F3F5CF"/>
          </a:solidFill>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defRPr/>
            </a:pPr>
            <a:r>
              <a:rPr kumimoji="0" lang="en-US" altLang="zh-TW" sz="1600" i="1" dirty="0"/>
              <a:t>    Note that although net income equals comprehensive income in this case, it is net income, instead of comprehensive income, that is added to the beginning balance of retained earnings in determining the ending balance of retained earnings.</a:t>
            </a:r>
            <a:endParaRPr kumimoji="0" lang="zh-TW" altLang="en-US" sz="1600" i="1" dirty="0"/>
          </a:p>
        </p:txBody>
      </p:sp>
      <p:sp>
        <p:nvSpPr>
          <p:cNvPr id="6" name="矩形 5"/>
          <p:cNvSpPr/>
          <p:nvPr/>
        </p:nvSpPr>
        <p:spPr>
          <a:xfrm>
            <a:off x="441465" y="3283168"/>
            <a:ext cx="3657600" cy="1447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p:cNvSpPr/>
          <p:nvPr/>
        </p:nvSpPr>
        <p:spPr>
          <a:xfrm>
            <a:off x="4351867" y="2603403"/>
            <a:ext cx="4419600" cy="232232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8453311" y="616799"/>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LO3</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172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8"/>
                                        </p:tgtEl>
                                        <p:attrNameLst>
                                          <p:attrName>ppt_x</p:attrName>
                                        </p:attrNameLst>
                                      </p:cBhvr>
                                      <p:tavLst>
                                        <p:tav tm="0">
                                          <p:val>
                                            <p:strVal val="ppt_x"/>
                                          </p:val>
                                        </p:tav>
                                        <p:tav tm="100000">
                                          <p:val>
                                            <p:strVal val="ppt_x"/>
                                          </p:val>
                                        </p:tav>
                                      </p:tavLst>
                                    </p:anim>
                                    <p:anim calcmode="lin" valueType="num">
                                      <p:cBhvr additive="base">
                                        <p:cTn id="13" dur="500"/>
                                        <p:tgtEl>
                                          <p:spTgt spid="38"/>
                                        </p:tgtEl>
                                        <p:attrNameLst>
                                          <p:attrName>ppt_y</p:attrName>
                                        </p:attrNameLst>
                                      </p:cBhvr>
                                      <p:tavLst>
                                        <p:tav tm="0">
                                          <p:val>
                                            <p:strVal val="ppt_y"/>
                                          </p:val>
                                        </p:tav>
                                        <p:tav tm="100000">
                                          <p:val>
                                            <p:strVal val="1+ppt_h/2"/>
                                          </p:val>
                                        </p:tav>
                                      </p:tavLst>
                                    </p:anim>
                                    <p:set>
                                      <p:cBhvr>
                                        <p:cTn id="14" dur="1" fill="hold">
                                          <p:stCondLst>
                                            <p:cond delay="499"/>
                                          </p:stCondLst>
                                        </p:cTn>
                                        <p:tgtEl>
                                          <p:spTgt spid="3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P spid="3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DA11386E-2E42-49D8-8C02-8CA978E96E05}" type="slidenum">
              <a:rPr lang="zh-TW" altLang="en-US" smtClean="0"/>
              <a:t>55</a:t>
            </a:fld>
            <a:endParaRPr lang="zh-TW" altLang="en-US" dirty="0"/>
          </a:p>
        </p:txBody>
      </p:sp>
      <p:sp>
        <p:nvSpPr>
          <p:cNvPr id="97282" name="標題 6"/>
          <p:cNvSpPr>
            <a:spLocks noGrp="1"/>
          </p:cNvSpPr>
          <p:nvPr>
            <p:ph type="title"/>
          </p:nvPr>
        </p:nvSpPr>
        <p:spPr/>
        <p:txBody>
          <a:bodyPr/>
          <a:lstStyle/>
          <a:p>
            <a:r>
              <a:rPr lang="en-US" altLang="zh-TW" dirty="0"/>
              <a:t>Closing the Books  </a:t>
            </a:r>
            <a:endParaRPr lang="zh-TW" altLang="en-US" dirty="0">
              <a:latin typeface="微軟正黑體" panose="020B0604030504040204" pitchFamily="34" charset="-120"/>
              <a:ea typeface="微軟正黑體" panose="020B0604030504040204" pitchFamily="34" charset="-120"/>
            </a:endParaRPr>
          </a:p>
        </p:txBody>
      </p:sp>
      <p:sp>
        <p:nvSpPr>
          <p:cNvPr id="8" name="內容版面配置區 7"/>
          <p:cNvSpPr>
            <a:spLocks noGrp="1"/>
          </p:cNvSpPr>
          <p:nvPr>
            <p:ph idx="1"/>
          </p:nvPr>
        </p:nvSpPr>
        <p:spPr/>
        <p:txBody>
          <a:bodyPr/>
          <a:lstStyle/>
          <a:p>
            <a:pPr marL="0" indent="0">
              <a:buNone/>
            </a:pPr>
            <a:r>
              <a:rPr lang="en-US" altLang="zh-TW" b="1" dirty="0">
                <a:solidFill>
                  <a:srgbClr val="E09F22"/>
                </a:solidFill>
              </a:rPr>
              <a:t>The Accounting Cycle Has Included the Following:</a:t>
            </a:r>
            <a:r>
              <a:rPr lang="en-US" altLang="zh-TW" dirty="0">
                <a:solidFill>
                  <a:srgbClr val="E09F22"/>
                </a:solidFill>
              </a:rPr>
              <a:t>	</a:t>
            </a:r>
            <a:endParaRPr lang="zh-TW" altLang="en-US" dirty="0">
              <a:solidFill>
                <a:srgbClr val="E09F22"/>
              </a:solidFill>
            </a:endParaRPr>
          </a:p>
        </p:txBody>
      </p:sp>
      <p:sp>
        <p:nvSpPr>
          <p:cNvPr id="97285" name="投影片編號版面配置區 3"/>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7" name="文字方塊 6"/>
          <p:cNvSpPr txBox="1">
            <a:spLocks noChangeArrowheads="1"/>
          </p:cNvSpPr>
          <p:nvPr/>
        </p:nvSpPr>
        <p:spPr bwMode="auto">
          <a:xfrm>
            <a:off x="704056" y="4885514"/>
            <a:ext cx="7239000" cy="1200329"/>
          </a:xfrm>
          <a:prstGeom prst="rect">
            <a:avLst/>
          </a:prstGeom>
          <a:noFill/>
          <a:ln w="28575">
            <a:solidFill>
              <a:schemeClr val="accent2">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0000"/>
              <a:buFont typeface="Wingdings" pitchFamily="2" charset="2"/>
              <a:buChar char="l"/>
              <a:defRPr sz="3100">
                <a:solidFill>
                  <a:schemeClr val="tx1"/>
                </a:solidFill>
                <a:latin typeface="Arial" pitchFamily="34" charset="0"/>
              </a:defRPr>
            </a:lvl1pPr>
            <a:lvl2pPr marL="742950" indent="-285750">
              <a:spcBef>
                <a:spcPct val="20000"/>
              </a:spcBef>
              <a:buClr>
                <a:schemeClr val="accent1"/>
              </a:buClr>
              <a:buSzPct val="150000"/>
              <a:buChar char="•"/>
              <a:defRPr sz="2600">
                <a:solidFill>
                  <a:schemeClr val="tx1"/>
                </a:solidFill>
                <a:latin typeface="Arial" pitchFamily="34" charset="0"/>
              </a:defRPr>
            </a:lvl2pPr>
            <a:lvl3pPr marL="1143000" indent="-228600">
              <a:spcBef>
                <a:spcPct val="20000"/>
              </a:spcBef>
              <a:buClr>
                <a:schemeClr val="tx1"/>
              </a:buClr>
              <a:buSzPct val="150000"/>
              <a:buChar char="•"/>
              <a:defRPr sz="2200">
                <a:solidFill>
                  <a:schemeClr val="tx1"/>
                </a:solidFill>
                <a:latin typeface="Arial" pitchFamily="34" charset="0"/>
              </a:defRPr>
            </a:lvl3pPr>
            <a:lvl4pPr marL="1600200" indent="-228600">
              <a:spcBef>
                <a:spcPct val="20000"/>
              </a:spcBef>
              <a:buClr>
                <a:schemeClr val="tx2"/>
              </a:buClr>
              <a:buSzPct val="150000"/>
              <a:buChar char="•"/>
              <a:defRPr sz="2000">
                <a:solidFill>
                  <a:schemeClr val="tx1"/>
                </a:solidFill>
                <a:latin typeface="Arial" pitchFamily="34" charset="0"/>
              </a:defRPr>
            </a:lvl4pPr>
            <a:lvl5pPr marL="2057400" indent="-228600">
              <a:spcBef>
                <a:spcPct val="20000"/>
              </a:spcBef>
              <a:buClr>
                <a:schemeClr val="folHlink"/>
              </a:buClr>
              <a:buSzPct val="15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itchFamily="34" charset="0"/>
              </a:defRPr>
            </a:lvl9pPr>
          </a:lstStyle>
          <a:p>
            <a:pPr>
              <a:spcBef>
                <a:spcPct val="0"/>
              </a:spcBef>
              <a:buClr>
                <a:schemeClr val="accent6">
                  <a:lumMod val="75000"/>
                </a:schemeClr>
              </a:buClr>
              <a:buSzPct val="80000"/>
              <a:buFontTx/>
              <a:buNone/>
            </a:pPr>
            <a:r>
              <a:rPr lang="en-US" altLang="zh-TW" sz="2400" dirty="0">
                <a:cs typeface="Arial" panose="020B0604020202020204" pitchFamily="34" charset="0"/>
              </a:rPr>
              <a:t>Two additional steps are needed: </a:t>
            </a:r>
          </a:p>
          <a:p>
            <a:pPr marL="342900" indent="-342900">
              <a:spcBef>
                <a:spcPct val="0"/>
              </a:spcBef>
              <a:buClr>
                <a:schemeClr val="accent2"/>
              </a:buClr>
              <a:buSzPct val="80000"/>
              <a:buFont typeface="Wingdings" panose="05000000000000000000" pitchFamily="2" charset="2"/>
              <a:buChar char="n"/>
            </a:pPr>
            <a:r>
              <a:rPr lang="en-US" altLang="zh-TW" sz="2400" dirty="0">
                <a:cs typeface="Arial" panose="020B0604020202020204" pitchFamily="34" charset="0"/>
              </a:rPr>
              <a:t> Journalizing and posting closing entries</a:t>
            </a:r>
          </a:p>
          <a:p>
            <a:pPr marL="342900" indent="-342900">
              <a:spcBef>
                <a:spcPct val="0"/>
              </a:spcBef>
              <a:buClr>
                <a:schemeClr val="accent2"/>
              </a:buClr>
              <a:buSzPct val="80000"/>
              <a:buFont typeface="Wingdings" panose="05000000000000000000" pitchFamily="2" charset="2"/>
              <a:buChar char="n"/>
            </a:pPr>
            <a:r>
              <a:rPr lang="en-US" altLang="zh-TW" sz="2400" dirty="0">
                <a:cs typeface="Arial" panose="020B0604020202020204" pitchFamily="34" charset="0"/>
              </a:rPr>
              <a:t> Preparing a post-closing trial balance </a:t>
            </a:r>
            <a:endParaRPr lang="zh-TW" altLang="en-US" sz="2400" dirty="0">
              <a:cs typeface="Arial" panose="020B0604020202020204" pitchFamily="34" charset="0"/>
            </a:endParaRPr>
          </a:p>
        </p:txBody>
      </p:sp>
      <p:sp>
        <p:nvSpPr>
          <p:cNvPr id="11" name="矩形 10"/>
          <p:cNvSpPr/>
          <p:nvPr/>
        </p:nvSpPr>
        <p:spPr>
          <a:xfrm>
            <a:off x="7159161" y="120659"/>
            <a:ext cx="1984839"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Closing the Books</a:t>
            </a:r>
          </a:p>
        </p:txBody>
      </p:sp>
      <p:sp>
        <p:nvSpPr>
          <p:cNvPr id="19" name="矩形 18"/>
          <p:cNvSpPr/>
          <p:nvPr/>
        </p:nvSpPr>
        <p:spPr>
          <a:xfrm>
            <a:off x="316135" y="2187610"/>
            <a:ext cx="2441694" cy="369332"/>
          </a:xfrm>
          <a:prstGeom prst="rect">
            <a:avLst/>
          </a:prstGeom>
          <a:solidFill>
            <a:srgbClr val="FFD5B3"/>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altLang="zh-TW" dirty="0">
                <a:latin typeface="Arial" panose="020B0604020202020204" pitchFamily="34" charset="0"/>
                <a:cs typeface="Arial" panose="020B0604020202020204" pitchFamily="34" charset="0"/>
              </a:rPr>
              <a:t>Analyzing documents </a:t>
            </a:r>
            <a:endParaRPr lang="zh-TW" altLang="en-US" dirty="0">
              <a:latin typeface="Arial" panose="020B0604020202020204" pitchFamily="34" charset="0"/>
              <a:cs typeface="Arial" panose="020B0604020202020204" pitchFamily="34" charset="0"/>
            </a:endParaRPr>
          </a:p>
        </p:txBody>
      </p:sp>
      <p:sp>
        <p:nvSpPr>
          <p:cNvPr id="21" name="矩形 20"/>
          <p:cNvSpPr/>
          <p:nvPr/>
        </p:nvSpPr>
        <p:spPr>
          <a:xfrm>
            <a:off x="3581400" y="2187610"/>
            <a:ext cx="2723823" cy="369332"/>
          </a:xfrm>
          <a:prstGeom prst="rect">
            <a:avLst/>
          </a:prstGeom>
          <a:solidFill>
            <a:srgbClr val="FFD5B3"/>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altLang="zh-TW" dirty="0">
                <a:latin typeface="Arial" panose="020B0604020202020204" pitchFamily="34" charset="0"/>
                <a:cs typeface="Arial" panose="020B0604020202020204" pitchFamily="34" charset="0"/>
              </a:rPr>
              <a:t>Journalizing transactions</a:t>
            </a:r>
            <a:endParaRPr lang="zh-TW" altLang="en-US" dirty="0">
              <a:latin typeface="Arial" panose="020B0604020202020204" pitchFamily="34" charset="0"/>
              <a:cs typeface="Arial" panose="020B0604020202020204" pitchFamily="34" charset="0"/>
            </a:endParaRPr>
          </a:p>
        </p:txBody>
      </p:sp>
      <p:sp>
        <p:nvSpPr>
          <p:cNvPr id="27" name="矩形 26"/>
          <p:cNvSpPr/>
          <p:nvPr/>
        </p:nvSpPr>
        <p:spPr>
          <a:xfrm>
            <a:off x="1224104" y="2819400"/>
            <a:ext cx="3288080" cy="369332"/>
          </a:xfrm>
          <a:prstGeom prst="rect">
            <a:avLst/>
          </a:prstGeom>
          <a:solidFill>
            <a:srgbClr val="FFD5B3"/>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altLang="zh-TW" dirty="0">
                <a:latin typeface="Arial" panose="020B0604020202020204" pitchFamily="34" charset="0"/>
                <a:cs typeface="Arial" panose="020B0604020202020204" pitchFamily="34" charset="0"/>
              </a:rPr>
              <a:t>Posting to the ledger accounts</a:t>
            </a:r>
            <a:endParaRPr lang="zh-TW" altLang="en-US" dirty="0">
              <a:latin typeface="Arial" panose="020B0604020202020204" pitchFamily="34" charset="0"/>
              <a:cs typeface="Arial" panose="020B0604020202020204" pitchFamily="34" charset="0"/>
            </a:endParaRPr>
          </a:p>
        </p:txBody>
      </p:sp>
      <p:sp>
        <p:nvSpPr>
          <p:cNvPr id="29" name="矩形 28"/>
          <p:cNvSpPr/>
          <p:nvPr/>
        </p:nvSpPr>
        <p:spPr>
          <a:xfrm>
            <a:off x="324549" y="3493547"/>
            <a:ext cx="2685351" cy="369332"/>
          </a:xfrm>
          <a:prstGeom prst="rect">
            <a:avLst/>
          </a:prstGeom>
          <a:solidFill>
            <a:srgbClr val="FFD5B3"/>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altLang="zh-TW" dirty="0">
                <a:latin typeface="Arial" panose="020B0604020202020204" pitchFamily="34" charset="0"/>
                <a:cs typeface="Arial" panose="020B0604020202020204" pitchFamily="34" charset="0"/>
              </a:rPr>
              <a:t>Preparing a trial balance</a:t>
            </a:r>
            <a:endParaRPr lang="zh-TW" altLang="en-US" dirty="0">
              <a:latin typeface="Arial" panose="020B0604020202020204" pitchFamily="34" charset="0"/>
              <a:cs typeface="Arial" panose="020B0604020202020204" pitchFamily="34" charset="0"/>
            </a:endParaRPr>
          </a:p>
        </p:txBody>
      </p:sp>
      <p:sp>
        <p:nvSpPr>
          <p:cNvPr id="30" name="矩形 29"/>
          <p:cNvSpPr/>
          <p:nvPr/>
        </p:nvSpPr>
        <p:spPr>
          <a:xfrm>
            <a:off x="5398720" y="2822473"/>
            <a:ext cx="3288080" cy="369332"/>
          </a:xfrm>
          <a:prstGeom prst="rect">
            <a:avLst/>
          </a:prstGeom>
          <a:solidFill>
            <a:srgbClr val="FFD5B3"/>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altLang="zh-TW" dirty="0">
                <a:latin typeface="Arial" panose="020B0604020202020204" pitchFamily="34" charset="0"/>
                <a:cs typeface="Arial" panose="020B0604020202020204" pitchFamily="34" charset="0"/>
              </a:rPr>
              <a:t>Determining account balances</a:t>
            </a:r>
            <a:endParaRPr lang="zh-TW" altLang="en-US" dirty="0">
              <a:latin typeface="Arial" panose="020B0604020202020204" pitchFamily="34" charset="0"/>
              <a:cs typeface="Arial" panose="020B0604020202020204" pitchFamily="34" charset="0"/>
            </a:endParaRPr>
          </a:p>
        </p:txBody>
      </p:sp>
      <p:sp>
        <p:nvSpPr>
          <p:cNvPr id="31" name="矩形 30"/>
          <p:cNvSpPr/>
          <p:nvPr/>
        </p:nvSpPr>
        <p:spPr>
          <a:xfrm>
            <a:off x="3895953" y="3483559"/>
            <a:ext cx="2672526" cy="369332"/>
          </a:xfrm>
          <a:prstGeom prst="rect">
            <a:avLst/>
          </a:prstGeom>
          <a:solidFill>
            <a:srgbClr val="FFD5B3"/>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altLang="zh-TW" dirty="0">
                <a:latin typeface="Arial" panose="020B0604020202020204" pitchFamily="34" charset="0"/>
                <a:cs typeface="Arial" panose="020B0604020202020204" pitchFamily="34" charset="0"/>
              </a:rPr>
              <a:t>Making adjusting entries</a:t>
            </a:r>
            <a:endParaRPr lang="zh-TW" altLang="en-US" dirty="0">
              <a:latin typeface="Arial" panose="020B0604020202020204" pitchFamily="34" charset="0"/>
              <a:cs typeface="Arial" panose="020B0604020202020204" pitchFamily="34" charset="0"/>
            </a:endParaRPr>
          </a:p>
        </p:txBody>
      </p:sp>
      <p:sp>
        <p:nvSpPr>
          <p:cNvPr id="32" name="矩形 31"/>
          <p:cNvSpPr/>
          <p:nvPr/>
        </p:nvSpPr>
        <p:spPr>
          <a:xfrm>
            <a:off x="1224104" y="4167900"/>
            <a:ext cx="3672800" cy="369332"/>
          </a:xfrm>
          <a:prstGeom prst="rect">
            <a:avLst/>
          </a:prstGeom>
          <a:solidFill>
            <a:srgbClr val="FFD5B3"/>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altLang="zh-TW" dirty="0">
                <a:latin typeface="Arial" panose="020B0604020202020204" pitchFamily="34" charset="0"/>
                <a:cs typeface="Arial" panose="020B0604020202020204" pitchFamily="34" charset="0"/>
              </a:rPr>
              <a:t>Preparing the financial statements</a:t>
            </a:r>
            <a:endParaRPr lang="zh-TW" altLang="en-US" dirty="0">
              <a:latin typeface="Arial" panose="020B0604020202020204" pitchFamily="34" charset="0"/>
              <a:cs typeface="Arial" panose="020B0604020202020204" pitchFamily="34" charset="0"/>
            </a:endParaRPr>
          </a:p>
        </p:txBody>
      </p:sp>
      <p:sp>
        <p:nvSpPr>
          <p:cNvPr id="25" name="向右箭號 24"/>
          <p:cNvSpPr/>
          <p:nvPr/>
        </p:nvSpPr>
        <p:spPr>
          <a:xfrm>
            <a:off x="2851086" y="2224914"/>
            <a:ext cx="637056" cy="294724"/>
          </a:xfrm>
          <a:prstGeom prst="rightArrow">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4" name="向右箭號 33"/>
          <p:cNvSpPr/>
          <p:nvPr/>
        </p:nvSpPr>
        <p:spPr>
          <a:xfrm>
            <a:off x="457200" y="2837830"/>
            <a:ext cx="637056" cy="294724"/>
          </a:xfrm>
          <a:prstGeom prst="rightArrow">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5" name="向右箭號 34"/>
          <p:cNvSpPr/>
          <p:nvPr/>
        </p:nvSpPr>
        <p:spPr>
          <a:xfrm>
            <a:off x="446856" y="4181177"/>
            <a:ext cx="637056" cy="294724"/>
          </a:xfrm>
          <a:prstGeom prst="rightArrow">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6" name="向右箭號 35"/>
          <p:cNvSpPr/>
          <p:nvPr/>
        </p:nvSpPr>
        <p:spPr>
          <a:xfrm>
            <a:off x="3169614" y="3524844"/>
            <a:ext cx="637056" cy="294724"/>
          </a:xfrm>
          <a:prstGeom prst="rightArrow">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7" name="向右箭號 36"/>
          <p:cNvSpPr/>
          <p:nvPr/>
        </p:nvSpPr>
        <p:spPr>
          <a:xfrm>
            <a:off x="4653249" y="2871951"/>
            <a:ext cx="637056" cy="294724"/>
          </a:xfrm>
          <a:prstGeom prst="rightArrow">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3" name="文字方塊 22"/>
          <p:cNvSpPr txBox="1"/>
          <p:nvPr/>
        </p:nvSpPr>
        <p:spPr>
          <a:xfrm>
            <a:off x="8466250" y="743472"/>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918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500"/>
                                        <p:tgtEl>
                                          <p:spTgt spid="1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1500"/>
                                        <p:tgtEl>
                                          <p:spTgt spid="25"/>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500"/>
                                        <p:tgtEl>
                                          <p:spTgt spid="21"/>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500"/>
                                        <p:tgtEl>
                                          <p:spTgt spid="34"/>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500"/>
                                        <p:tgtEl>
                                          <p:spTgt spid="27"/>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500"/>
                                        <p:tgtEl>
                                          <p:spTgt spid="37"/>
                                        </p:tgtEl>
                                      </p:cBhvr>
                                    </p:animEffect>
                                  </p:childTnLst>
                                </p:cTn>
                              </p:par>
                              <p:par>
                                <p:cTn id="23" presetID="10" presetClass="entr" presetSubtype="0" fill="hold" grpId="0" nodeType="withEffect">
                                  <p:stCondLst>
                                    <p:cond delay="6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1500"/>
                                        <p:tgtEl>
                                          <p:spTgt spid="30"/>
                                        </p:tgtEl>
                                      </p:cBhvr>
                                    </p:animEffect>
                                  </p:childTnLst>
                                </p:cTn>
                              </p:par>
                              <p:par>
                                <p:cTn id="26" presetID="10" presetClass="entr" presetSubtype="0" fill="hold" grpId="0" nodeType="withEffect">
                                  <p:stCondLst>
                                    <p:cond delay="70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500"/>
                                        <p:tgtEl>
                                          <p:spTgt spid="29"/>
                                        </p:tgtEl>
                                      </p:cBhvr>
                                    </p:animEffect>
                                  </p:childTnLst>
                                </p:cTn>
                              </p:par>
                              <p:par>
                                <p:cTn id="29" presetID="10" presetClass="entr" presetSubtype="0" fill="hold" grpId="0" nodeType="withEffect">
                                  <p:stCondLst>
                                    <p:cond delay="80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1500"/>
                                        <p:tgtEl>
                                          <p:spTgt spid="36"/>
                                        </p:tgtEl>
                                      </p:cBhvr>
                                    </p:animEffect>
                                  </p:childTnLst>
                                </p:cTn>
                              </p:par>
                              <p:par>
                                <p:cTn id="32" presetID="10" presetClass="entr" presetSubtype="0" fill="hold" grpId="0" nodeType="withEffect">
                                  <p:stCondLst>
                                    <p:cond delay="90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500"/>
                                        <p:tgtEl>
                                          <p:spTgt spid="31"/>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500"/>
                                        <p:tgtEl>
                                          <p:spTgt spid="32"/>
                                        </p:tgtEl>
                                      </p:cBhvr>
                                    </p:animEffect>
                                  </p:childTnLst>
                                </p:cTn>
                              </p:par>
                              <p:par>
                                <p:cTn id="38" presetID="10" presetClass="entr" presetSubtype="0" fill="hold" grpId="0" nodeType="withEffect">
                                  <p:stCondLst>
                                    <p:cond delay="110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1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animBg="1"/>
      <p:bldP spid="21" grpId="0" animBg="1"/>
      <p:bldP spid="27" grpId="0" animBg="1"/>
      <p:bldP spid="29" grpId="0" animBg="1"/>
      <p:bldP spid="30" grpId="0" animBg="1"/>
      <p:bldP spid="31" grpId="0" animBg="1"/>
      <p:bldP spid="32" grpId="0" animBg="1"/>
      <p:bldP spid="25" grpId="0" animBg="1"/>
      <p:bldP spid="34" grpId="0" animBg="1"/>
      <p:bldP spid="35" grpId="0" animBg="1"/>
      <p:bldP spid="36" grpId="0" animBg="1"/>
      <p:bldP spid="3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內容版面配置區 9"/>
          <p:cNvSpPr>
            <a:spLocks noGrp="1"/>
          </p:cNvSpPr>
          <p:nvPr>
            <p:ph idx="1"/>
          </p:nvPr>
        </p:nvSpPr>
        <p:spPr>
          <a:xfrm>
            <a:off x="355601" y="1464733"/>
            <a:ext cx="4186698" cy="4712230"/>
          </a:xfrm>
        </p:spPr>
        <p:txBody>
          <a:bodyPr/>
          <a:lstStyle/>
          <a:p>
            <a:pPr marL="0" indent="0" eaLnBrk="1" hangingPunct="1">
              <a:buNone/>
            </a:pPr>
            <a:r>
              <a:rPr lang="en-US" altLang="zh-TW" b="1" dirty="0">
                <a:solidFill>
                  <a:srgbClr val="E09F22"/>
                </a:solidFill>
              </a:rPr>
              <a:t>Real Accounts</a:t>
            </a:r>
            <a:r>
              <a:rPr lang="zh-TW" altLang="en-US" b="1" dirty="0">
                <a:solidFill>
                  <a:srgbClr val="E09F22"/>
                </a:solidFill>
              </a:rPr>
              <a:t>  </a:t>
            </a:r>
            <a:endParaRPr lang="en-US" altLang="zh-TW" b="1" dirty="0">
              <a:solidFill>
                <a:srgbClr val="E09F22"/>
              </a:solidFill>
              <a:latin typeface="微軟正黑體" panose="020B0604030504040204" pitchFamily="34" charset="-120"/>
              <a:ea typeface="微軟正黑體" panose="020B0604030504040204" pitchFamily="34" charset="-120"/>
            </a:endParaRPr>
          </a:p>
          <a:p>
            <a:pPr lvl="1" eaLnBrk="1" hangingPunct="1"/>
            <a:r>
              <a:rPr lang="en-US" altLang="zh-TW" dirty="0"/>
              <a:t>Permanent: </a:t>
            </a:r>
          </a:p>
          <a:p>
            <a:pPr marL="457200" lvl="1" indent="0" eaLnBrk="1" hangingPunct="1">
              <a:buNone/>
            </a:pPr>
            <a:r>
              <a:rPr lang="en-US" altLang="zh-TW" b="1" dirty="0">
                <a:solidFill>
                  <a:schemeClr val="accent2">
                    <a:lumMod val="75000"/>
                  </a:schemeClr>
                </a:solidFill>
              </a:rPr>
              <a:t>Not closed at year end.</a:t>
            </a:r>
          </a:p>
          <a:p>
            <a:pPr marL="457200" lvl="1" indent="0" eaLnBrk="1" hangingPunct="1">
              <a:lnSpc>
                <a:spcPct val="50000"/>
              </a:lnSpc>
              <a:buNone/>
            </a:pPr>
            <a:endParaRPr lang="en-US" altLang="zh-TW" dirty="0"/>
          </a:p>
          <a:p>
            <a:pPr lvl="1" eaLnBrk="1" hangingPunct="1"/>
            <a:r>
              <a:rPr lang="en-US" altLang="zh-TW" dirty="0"/>
              <a:t>Balance sheet accounts</a:t>
            </a:r>
          </a:p>
          <a:p>
            <a:pPr lvl="1" eaLnBrk="1" hangingPunct="1">
              <a:lnSpc>
                <a:spcPct val="50000"/>
              </a:lnSpc>
            </a:pPr>
            <a:endParaRPr lang="en-US" altLang="zh-TW" dirty="0"/>
          </a:p>
          <a:p>
            <a:pPr lvl="1" eaLnBrk="1" hangingPunct="1"/>
            <a:r>
              <a:rPr lang="en-US" altLang="zh-TW" dirty="0"/>
              <a:t>Balances are carried forward to next period.</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56</a:t>
            </a:fld>
            <a:endParaRPr lang="zh-TW" altLang="en-US" dirty="0"/>
          </a:p>
        </p:txBody>
      </p:sp>
      <p:sp>
        <p:nvSpPr>
          <p:cNvPr id="98306" name="標題 7"/>
          <p:cNvSpPr>
            <a:spLocks noGrp="1"/>
          </p:cNvSpPr>
          <p:nvPr>
            <p:ph type="title"/>
          </p:nvPr>
        </p:nvSpPr>
        <p:spPr/>
        <p:txBody>
          <a:bodyPr/>
          <a:lstStyle/>
          <a:p>
            <a:r>
              <a:rPr lang="en-US" altLang="zh-TW" dirty="0"/>
              <a:t>Closing the Books</a:t>
            </a:r>
            <a:endParaRPr lang="zh-TW" altLang="en-US" dirty="0"/>
          </a:p>
        </p:txBody>
      </p:sp>
      <p:sp>
        <p:nvSpPr>
          <p:cNvPr id="98310" name="Slide Number Placeholder 6"/>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9" name="內容版面配置區 9"/>
          <p:cNvSpPr txBox="1">
            <a:spLocks/>
          </p:cNvSpPr>
          <p:nvPr/>
        </p:nvSpPr>
        <p:spPr bwMode="auto">
          <a:xfrm>
            <a:off x="4568150" y="1456926"/>
            <a:ext cx="4437856" cy="4981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00000"/>
              </a:lnSpc>
              <a:spcBef>
                <a:spcPts val="1200"/>
              </a:spcBef>
              <a:spcAft>
                <a:spcPts val="600"/>
              </a:spcAft>
              <a:buClr>
                <a:schemeClr val="accent6">
                  <a:lumMod val="75000"/>
                </a:schemeClr>
              </a:buClr>
              <a:buSzPct val="80000"/>
              <a:buFont typeface="Wingdings" panose="05000000000000000000" pitchFamily="2" charset="2"/>
              <a:buChar char="l"/>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lnSpc>
                <a:spcPct val="100000"/>
              </a:lnSpc>
              <a:spcBef>
                <a:spcPts val="1200"/>
              </a:spcBef>
              <a:spcAft>
                <a:spcPts val="600"/>
              </a:spcAft>
              <a:buClr>
                <a:schemeClr val="accent6">
                  <a:lumMod val="75000"/>
                </a:schemeClr>
              </a:buClr>
              <a:buSzPct val="80000"/>
              <a:buFont typeface="Wingdings" panose="05000000000000000000" pitchFamily="2" charset="2"/>
              <a:buChar char="n"/>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lnSpc>
                <a:spcPct val="100000"/>
              </a:lnSpc>
              <a:spcBef>
                <a:spcPts val="1200"/>
              </a:spcBef>
              <a:spcAft>
                <a:spcPts val="600"/>
              </a:spcAft>
              <a:buFont typeface="Arial" charset="0"/>
              <a:buChar char="•"/>
              <a:defRPr sz="2000" kern="1200">
                <a:solidFill>
                  <a:srgbClr val="C00000"/>
                </a:solidFill>
                <a:latin typeface="Calibri" pitchFamily="34" charset="0"/>
                <a:ea typeface="+mn-ea"/>
                <a:cs typeface="+mn-cs"/>
              </a:defRPr>
            </a:lvl3pPr>
            <a:lvl4pPr marL="1600200" indent="-228600" algn="l" rtl="0" eaLnBrk="1" fontAlgn="base" hangingPunct="1">
              <a:lnSpc>
                <a:spcPct val="100000"/>
              </a:lnSpc>
              <a:spcBef>
                <a:spcPts val="1200"/>
              </a:spcBef>
              <a:spcAft>
                <a:spcPts val="600"/>
              </a:spcAft>
              <a:buFont typeface="Arial" charset="0"/>
              <a:buChar char="–"/>
              <a:defRPr sz="2000" kern="1200">
                <a:solidFill>
                  <a:schemeClr val="tx1"/>
                </a:solidFill>
                <a:latin typeface="Calibri" pitchFamily="34" charset="0"/>
                <a:ea typeface="+mn-ea"/>
                <a:cs typeface="+mn-cs"/>
              </a:defRPr>
            </a:lvl4pPr>
            <a:lvl5pPr marL="2057400" indent="-228600" algn="l" rtl="0" eaLnBrk="1" fontAlgn="base" hangingPunct="1">
              <a:lnSpc>
                <a:spcPct val="100000"/>
              </a:lnSpc>
              <a:spcBef>
                <a:spcPts val="1200"/>
              </a:spcBef>
              <a:spcAft>
                <a:spcPts val="600"/>
              </a:spcAft>
              <a:buFont typeface="Arial" charset="0"/>
              <a:buChar char="»"/>
              <a:defRPr sz="20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b="1" dirty="0">
                <a:solidFill>
                  <a:srgbClr val="E09F22"/>
                </a:solidFill>
              </a:rPr>
              <a:t>Nominal Accounts</a:t>
            </a:r>
            <a:r>
              <a:rPr lang="zh-TW" altLang="en-US" b="1" dirty="0">
                <a:solidFill>
                  <a:srgbClr val="E09F22"/>
                </a:solidFill>
              </a:rPr>
              <a:t>  </a:t>
            </a:r>
            <a:endParaRPr lang="en-US" altLang="zh-TW" b="1" dirty="0">
              <a:solidFill>
                <a:srgbClr val="E09F22"/>
              </a:solidFill>
              <a:latin typeface="微軟正黑體" panose="020B0604030504040204" pitchFamily="34" charset="-120"/>
              <a:ea typeface="微軟正黑體" panose="020B0604030504040204" pitchFamily="34" charset="-120"/>
            </a:endParaRPr>
          </a:p>
          <a:p>
            <a:pPr lvl="1">
              <a:buClr>
                <a:srgbClr val="D22229"/>
              </a:buClr>
            </a:pPr>
            <a:r>
              <a:rPr lang="en-US" altLang="zh-TW" dirty="0"/>
              <a:t>Temporary </a:t>
            </a:r>
          </a:p>
          <a:p>
            <a:pPr marL="457200" lvl="1" indent="0">
              <a:buClr>
                <a:schemeClr val="accent2"/>
              </a:buClr>
              <a:buNone/>
            </a:pPr>
            <a:r>
              <a:rPr lang="en-US" altLang="zh-TW" b="1" dirty="0">
                <a:solidFill>
                  <a:schemeClr val="accent2">
                    <a:lumMod val="75000"/>
                  </a:schemeClr>
                </a:solidFill>
              </a:rPr>
              <a:t>Closed (brought to a zero</a:t>
            </a:r>
            <a:r>
              <a:rPr lang="zh-TW" altLang="en-US" b="1" dirty="0">
                <a:solidFill>
                  <a:schemeClr val="accent2">
                    <a:lumMod val="75000"/>
                  </a:schemeClr>
                </a:solidFill>
              </a:rPr>
              <a:t> </a:t>
            </a:r>
            <a:r>
              <a:rPr lang="en-US" altLang="zh-TW" b="1" dirty="0">
                <a:solidFill>
                  <a:schemeClr val="accent2">
                    <a:lumMod val="75000"/>
                  </a:schemeClr>
                </a:solidFill>
              </a:rPr>
              <a:t>balance) at year end.</a:t>
            </a:r>
          </a:p>
          <a:p>
            <a:pPr lvl="1">
              <a:buClr>
                <a:srgbClr val="D22229"/>
              </a:buClr>
            </a:pPr>
            <a:r>
              <a:rPr lang="en-US" altLang="zh-TW" dirty="0"/>
              <a:t>Subcategories of Retained Earnings</a:t>
            </a:r>
          </a:p>
          <a:p>
            <a:pPr lvl="1">
              <a:buClr>
                <a:srgbClr val="D22229"/>
              </a:buClr>
            </a:pPr>
            <a:r>
              <a:rPr lang="en-US" altLang="zh-TW" dirty="0"/>
              <a:t>Balances are </a:t>
            </a:r>
            <a:r>
              <a:rPr lang="en-US" altLang="zh-TW" b="1" dirty="0"/>
              <a:t>NOT </a:t>
            </a:r>
            <a:r>
              <a:rPr lang="en-US" altLang="zh-TW" dirty="0"/>
              <a:t>carried forward to next period.</a:t>
            </a:r>
          </a:p>
        </p:txBody>
      </p:sp>
      <p:sp>
        <p:nvSpPr>
          <p:cNvPr id="10" name="文字方塊 9"/>
          <p:cNvSpPr txBox="1"/>
          <p:nvPr/>
        </p:nvSpPr>
        <p:spPr>
          <a:xfrm>
            <a:off x="8453309"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5303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內容版面配置區 25"/>
          <p:cNvSpPr>
            <a:spLocks noGrp="1"/>
          </p:cNvSpPr>
          <p:nvPr>
            <p:ph idx="1"/>
          </p:nvPr>
        </p:nvSpPr>
        <p:spPr/>
        <p:txBody>
          <a:bodyPr/>
          <a:lstStyle/>
          <a:p>
            <a:pPr marL="0" indent="0" eaLnBrk="1" hangingPunct="1">
              <a:buNone/>
            </a:pPr>
            <a:r>
              <a:rPr lang="en-US" altLang="zh-TW" b="1" dirty="0">
                <a:solidFill>
                  <a:srgbClr val="E09F22"/>
                </a:solidFill>
              </a:rPr>
              <a:t>The Closing Process</a:t>
            </a: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57</a:t>
            </a:fld>
            <a:endParaRPr lang="zh-TW" altLang="en-US" dirty="0"/>
          </a:p>
        </p:txBody>
      </p:sp>
      <p:sp>
        <p:nvSpPr>
          <p:cNvPr id="99331" name="標題 24"/>
          <p:cNvSpPr>
            <a:spLocks noGrp="1"/>
          </p:cNvSpPr>
          <p:nvPr>
            <p:ph type="title"/>
          </p:nvPr>
        </p:nvSpPr>
        <p:spPr/>
        <p:txBody>
          <a:bodyPr/>
          <a:lstStyle/>
          <a:p>
            <a:r>
              <a:rPr lang="en-US" altLang="zh-TW" dirty="0"/>
              <a:t>Closing Entries  </a:t>
            </a:r>
            <a:endParaRPr lang="zh-TW" altLang="en-US" dirty="0">
              <a:latin typeface="微軟正黑體" panose="020B0604030504040204" pitchFamily="34" charset="-120"/>
              <a:ea typeface="微軟正黑體" panose="020B0604030504040204" pitchFamily="34" charset="-120"/>
            </a:endParaRPr>
          </a:p>
        </p:txBody>
      </p:sp>
      <p:grpSp>
        <p:nvGrpSpPr>
          <p:cNvPr id="2" name="群組 1"/>
          <p:cNvGrpSpPr/>
          <p:nvPr/>
        </p:nvGrpSpPr>
        <p:grpSpPr>
          <a:xfrm>
            <a:off x="488421" y="2047875"/>
            <a:ext cx="8150225" cy="3667125"/>
            <a:chOff x="506413" y="2428875"/>
            <a:chExt cx="8150225" cy="3667125"/>
          </a:xfrm>
        </p:grpSpPr>
        <p:pic>
          <p:nvPicPr>
            <p:cNvPr id="9933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63" y="2428875"/>
              <a:ext cx="795972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4" name="TextBox 6"/>
            <p:cNvSpPr txBox="1">
              <a:spLocks noChangeArrowheads="1"/>
            </p:cNvSpPr>
            <p:nvPr/>
          </p:nvSpPr>
          <p:spPr bwMode="auto">
            <a:xfrm>
              <a:off x="1457325" y="2509838"/>
              <a:ext cx="1514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b="1">
                  <a:latin typeface="Arial" pitchFamily="34" charset="0"/>
                </a:rPr>
                <a:t>Revenues </a:t>
              </a:r>
            </a:p>
            <a:p>
              <a:pPr algn="ctr">
                <a:spcBef>
                  <a:spcPct val="0"/>
                </a:spcBef>
                <a:buFontTx/>
                <a:buNone/>
              </a:pPr>
              <a:r>
                <a:rPr kumimoji="0" lang="en-US" altLang="zh-TW" sz="1200">
                  <a:latin typeface="Arial" pitchFamily="34" charset="0"/>
                </a:rPr>
                <a:t>(Nominal Accounts)</a:t>
              </a:r>
            </a:p>
          </p:txBody>
        </p:sp>
        <p:sp>
          <p:nvSpPr>
            <p:cNvPr id="99335" name="TextBox 7"/>
            <p:cNvSpPr txBox="1">
              <a:spLocks noChangeArrowheads="1"/>
            </p:cNvSpPr>
            <p:nvPr/>
          </p:nvSpPr>
          <p:spPr bwMode="auto">
            <a:xfrm>
              <a:off x="6391275" y="2667000"/>
              <a:ext cx="1579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b="1">
                  <a:latin typeface="Arial" pitchFamily="34" charset="0"/>
                </a:rPr>
                <a:t>Retained Earnings </a:t>
              </a:r>
            </a:p>
            <a:p>
              <a:pPr algn="ctr">
                <a:spcBef>
                  <a:spcPct val="0"/>
                </a:spcBef>
                <a:buFontTx/>
                <a:buNone/>
              </a:pPr>
              <a:r>
                <a:rPr kumimoji="0" lang="en-US" altLang="zh-TW" sz="1200">
                  <a:latin typeface="Arial" pitchFamily="34" charset="0"/>
                </a:rPr>
                <a:t>(Real Account)</a:t>
              </a:r>
            </a:p>
          </p:txBody>
        </p:sp>
        <p:sp>
          <p:nvSpPr>
            <p:cNvPr id="99336" name="TextBox 8"/>
            <p:cNvSpPr txBox="1">
              <a:spLocks noChangeArrowheads="1"/>
            </p:cNvSpPr>
            <p:nvPr/>
          </p:nvSpPr>
          <p:spPr bwMode="auto">
            <a:xfrm>
              <a:off x="4495800" y="3352800"/>
              <a:ext cx="747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a:latin typeface="Arial" pitchFamily="34" charset="0"/>
                </a:rPr>
                <a:t>To close</a:t>
              </a:r>
            </a:p>
          </p:txBody>
        </p:sp>
        <p:sp>
          <p:nvSpPr>
            <p:cNvPr id="99337" name="TextBox 9"/>
            <p:cNvSpPr txBox="1">
              <a:spLocks noChangeArrowheads="1"/>
            </p:cNvSpPr>
            <p:nvPr/>
          </p:nvSpPr>
          <p:spPr bwMode="auto">
            <a:xfrm rot="-424467">
              <a:off x="3505200" y="4083050"/>
              <a:ext cx="747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a:latin typeface="Arial" pitchFamily="34" charset="0"/>
                </a:rPr>
                <a:t>To close</a:t>
              </a:r>
            </a:p>
          </p:txBody>
        </p:sp>
        <p:sp>
          <p:nvSpPr>
            <p:cNvPr id="99338" name="TextBox 10"/>
            <p:cNvSpPr txBox="1">
              <a:spLocks noChangeArrowheads="1"/>
            </p:cNvSpPr>
            <p:nvPr/>
          </p:nvSpPr>
          <p:spPr bwMode="auto">
            <a:xfrm rot="-1195577">
              <a:off x="3530600" y="5224463"/>
              <a:ext cx="7477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a:latin typeface="Arial" pitchFamily="34" charset="0"/>
                </a:rPr>
                <a:t>To close</a:t>
              </a:r>
            </a:p>
          </p:txBody>
        </p:sp>
        <p:sp>
          <p:nvSpPr>
            <p:cNvPr id="99339" name="TextBox 11"/>
            <p:cNvSpPr txBox="1">
              <a:spLocks noChangeArrowheads="1"/>
            </p:cNvSpPr>
            <p:nvPr/>
          </p:nvSpPr>
          <p:spPr bwMode="auto">
            <a:xfrm>
              <a:off x="838200" y="3043238"/>
              <a:ext cx="2598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a:latin typeface="Arial" pitchFamily="34" charset="0"/>
                </a:rPr>
                <a:t>                    xxx       Bal.            xxx</a:t>
              </a:r>
            </a:p>
          </p:txBody>
        </p:sp>
        <p:sp>
          <p:nvSpPr>
            <p:cNvPr id="99340" name="TextBox 12"/>
            <p:cNvSpPr txBox="1">
              <a:spLocks noChangeArrowheads="1"/>
            </p:cNvSpPr>
            <p:nvPr/>
          </p:nvSpPr>
          <p:spPr bwMode="auto">
            <a:xfrm>
              <a:off x="1457325" y="3657600"/>
              <a:ext cx="1514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b="1" dirty="0">
                  <a:latin typeface="Arial" pitchFamily="34" charset="0"/>
                </a:rPr>
                <a:t>Expenses</a:t>
              </a:r>
            </a:p>
            <a:p>
              <a:pPr algn="ctr">
                <a:spcBef>
                  <a:spcPct val="0"/>
                </a:spcBef>
                <a:buFontTx/>
                <a:buNone/>
              </a:pPr>
              <a:r>
                <a:rPr kumimoji="0" lang="en-US" altLang="zh-TW" sz="1200" dirty="0">
                  <a:latin typeface="Arial" pitchFamily="34" charset="0"/>
                </a:rPr>
                <a:t>(Nominal Accounts)</a:t>
              </a:r>
            </a:p>
          </p:txBody>
        </p:sp>
        <p:sp>
          <p:nvSpPr>
            <p:cNvPr id="99341" name="TextBox 13"/>
            <p:cNvSpPr txBox="1">
              <a:spLocks noChangeArrowheads="1"/>
            </p:cNvSpPr>
            <p:nvPr/>
          </p:nvSpPr>
          <p:spPr bwMode="auto">
            <a:xfrm>
              <a:off x="5251450" y="3886200"/>
              <a:ext cx="1225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a:latin typeface="Arial" pitchFamily="34" charset="0"/>
                </a:rPr>
                <a:t>Total Expenses</a:t>
              </a:r>
            </a:p>
          </p:txBody>
        </p:sp>
        <p:sp>
          <p:nvSpPr>
            <p:cNvPr id="99342" name="TextBox 14"/>
            <p:cNvSpPr txBox="1">
              <a:spLocks noChangeArrowheads="1"/>
            </p:cNvSpPr>
            <p:nvPr/>
          </p:nvSpPr>
          <p:spPr bwMode="auto">
            <a:xfrm>
              <a:off x="5791200" y="4343400"/>
              <a:ext cx="8556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a:latin typeface="Arial" pitchFamily="34" charset="0"/>
                </a:rPr>
                <a:t>Dividends</a:t>
              </a:r>
            </a:p>
          </p:txBody>
        </p:sp>
        <p:sp>
          <p:nvSpPr>
            <p:cNvPr id="99343" name="TextBox 15"/>
            <p:cNvSpPr txBox="1">
              <a:spLocks noChangeArrowheads="1"/>
            </p:cNvSpPr>
            <p:nvPr/>
          </p:nvSpPr>
          <p:spPr bwMode="auto">
            <a:xfrm>
              <a:off x="533400" y="4267200"/>
              <a:ext cx="3074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a:latin typeface="Arial" pitchFamily="34" charset="0"/>
                </a:rPr>
                <a:t>       Bal.             xxx                             xxx</a:t>
              </a:r>
            </a:p>
          </p:txBody>
        </p:sp>
        <p:sp>
          <p:nvSpPr>
            <p:cNvPr id="99344" name="TextBox 16"/>
            <p:cNvSpPr txBox="1">
              <a:spLocks noChangeArrowheads="1"/>
            </p:cNvSpPr>
            <p:nvPr/>
          </p:nvSpPr>
          <p:spPr bwMode="auto">
            <a:xfrm>
              <a:off x="506413" y="5486400"/>
              <a:ext cx="3051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a:latin typeface="Arial" pitchFamily="34" charset="0"/>
                </a:rPr>
                <a:t>       Bal.                xx                              xx</a:t>
              </a:r>
            </a:p>
          </p:txBody>
        </p:sp>
        <p:sp>
          <p:nvSpPr>
            <p:cNvPr id="99345" name="TextBox 17"/>
            <p:cNvSpPr txBox="1">
              <a:spLocks noChangeArrowheads="1"/>
            </p:cNvSpPr>
            <p:nvPr/>
          </p:nvSpPr>
          <p:spPr bwMode="auto">
            <a:xfrm>
              <a:off x="1371600" y="4876800"/>
              <a:ext cx="1514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b="1">
                  <a:latin typeface="Arial" pitchFamily="34" charset="0"/>
                </a:rPr>
                <a:t>Dividends</a:t>
              </a:r>
            </a:p>
            <a:p>
              <a:pPr algn="ctr">
                <a:spcBef>
                  <a:spcPct val="0"/>
                </a:spcBef>
                <a:buFontTx/>
                <a:buNone/>
              </a:pPr>
              <a:r>
                <a:rPr kumimoji="0" lang="en-US" altLang="zh-TW" sz="1200">
                  <a:latin typeface="Arial" pitchFamily="34" charset="0"/>
                </a:rPr>
                <a:t>(Nominal Accounts)</a:t>
              </a:r>
            </a:p>
          </p:txBody>
        </p:sp>
        <p:sp>
          <p:nvSpPr>
            <p:cNvPr id="99346" name="TextBox 18"/>
            <p:cNvSpPr txBox="1">
              <a:spLocks noChangeArrowheads="1"/>
            </p:cNvSpPr>
            <p:nvPr/>
          </p:nvSpPr>
          <p:spPr bwMode="auto">
            <a:xfrm>
              <a:off x="7315200" y="3352800"/>
              <a:ext cx="13414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a:latin typeface="Arial" pitchFamily="34" charset="0"/>
                </a:rPr>
                <a:t>Beg.  Bal.     xxx</a:t>
              </a:r>
            </a:p>
          </p:txBody>
        </p:sp>
        <p:sp>
          <p:nvSpPr>
            <p:cNvPr id="99347" name="TextBox 19"/>
            <p:cNvSpPr txBox="1">
              <a:spLocks noChangeArrowheads="1"/>
            </p:cNvSpPr>
            <p:nvPr/>
          </p:nvSpPr>
          <p:spPr bwMode="auto">
            <a:xfrm>
              <a:off x="7391400" y="4191000"/>
              <a:ext cx="1241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a:latin typeface="Arial" pitchFamily="34" charset="0"/>
                </a:rPr>
                <a:t>Total Revenues</a:t>
              </a:r>
            </a:p>
          </p:txBody>
        </p:sp>
        <p:sp>
          <p:nvSpPr>
            <p:cNvPr id="99348" name="TextBox 20"/>
            <p:cNvSpPr txBox="1">
              <a:spLocks noChangeArrowheads="1"/>
            </p:cNvSpPr>
            <p:nvPr/>
          </p:nvSpPr>
          <p:spPr bwMode="auto">
            <a:xfrm>
              <a:off x="8194675" y="3990975"/>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a:latin typeface="Arial" pitchFamily="34" charset="0"/>
                </a:rPr>
                <a:t>xxx</a:t>
              </a:r>
            </a:p>
          </p:txBody>
        </p:sp>
        <p:sp>
          <p:nvSpPr>
            <p:cNvPr id="99349" name="TextBox 21"/>
            <p:cNvSpPr txBox="1">
              <a:spLocks noChangeArrowheads="1"/>
            </p:cNvSpPr>
            <p:nvPr/>
          </p:nvSpPr>
          <p:spPr bwMode="auto">
            <a:xfrm>
              <a:off x="7312025" y="4800600"/>
              <a:ext cx="13414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a:latin typeface="Arial" pitchFamily="34" charset="0"/>
                </a:rPr>
                <a:t>End.  Bal.      xxx</a:t>
              </a:r>
            </a:p>
          </p:txBody>
        </p:sp>
        <p:sp>
          <p:nvSpPr>
            <p:cNvPr id="99350" name="TextBox 22"/>
            <p:cNvSpPr txBox="1">
              <a:spLocks noChangeArrowheads="1"/>
            </p:cNvSpPr>
            <p:nvPr/>
          </p:nvSpPr>
          <p:spPr bwMode="auto">
            <a:xfrm>
              <a:off x="6670675" y="3962400"/>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a:latin typeface="Arial" pitchFamily="34" charset="0"/>
                </a:rPr>
                <a:t>xxx</a:t>
              </a:r>
            </a:p>
          </p:txBody>
        </p:sp>
        <p:sp>
          <p:nvSpPr>
            <p:cNvPr id="99351" name="TextBox 23"/>
            <p:cNvSpPr txBox="1">
              <a:spLocks noChangeArrowheads="1"/>
            </p:cNvSpPr>
            <p:nvPr/>
          </p:nvSpPr>
          <p:spPr bwMode="auto">
            <a:xfrm>
              <a:off x="6746875" y="4371975"/>
              <a:ext cx="339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0"/>
                </a:spcBef>
                <a:buFontTx/>
                <a:buNone/>
              </a:pPr>
              <a:r>
                <a:rPr kumimoji="0" lang="en-US" altLang="zh-TW" sz="1200">
                  <a:latin typeface="Arial" pitchFamily="34" charset="0"/>
                </a:rPr>
                <a:t>xx</a:t>
              </a:r>
            </a:p>
          </p:txBody>
        </p:sp>
      </p:grpSp>
      <p:sp>
        <p:nvSpPr>
          <p:cNvPr id="26" name="文字方塊 25"/>
          <p:cNvSpPr txBox="1"/>
          <p:nvPr/>
        </p:nvSpPr>
        <p:spPr>
          <a:xfrm>
            <a:off x="500743" y="5715000"/>
            <a:ext cx="1261885" cy="369332"/>
          </a:xfrm>
          <a:prstGeom prst="rect">
            <a:avLst/>
          </a:prstGeom>
          <a:noFill/>
        </p:spPr>
        <p:txBody>
          <a:bodyPr wrap="none" rtlCol="0">
            <a:spAutoFit/>
          </a:bodyPr>
          <a:lstStyle/>
          <a:p>
            <a:pPr algn="ctr"/>
            <a:r>
              <a:rPr lang="en-US" altLang="zh-TW" dirty="0">
                <a:latin typeface="Arial" panose="020B0604020202020204" pitchFamily="34" charset="0"/>
                <a:cs typeface="Arial" panose="020B0604020202020204" pitchFamily="34" charset="0"/>
              </a:rPr>
              <a:t>Exhibit 4.7</a:t>
            </a:r>
            <a:endParaRPr lang="zh-TW" altLang="en-US" dirty="0">
              <a:latin typeface="Arial" panose="020B0604020202020204" pitchFamily="34" charset="0"/>
              <a:cs typeface="Arial" panose="020B0604020202020204" pitchFamily="34" charset="0"/>
            </a:endParaRPr>
          </a:p>
        </p:txBody>
      </p:sp>
      <p:sp>
        <p:nvSpPr>
          <p:cNvPr id="28" name="文字方塊 27"/>
          <p:cNvSpPr txBox="1"/>
          <p:nvPr/>
        </p:nvSpPr>
        <p:spPr>
          <a:xfrm>
            <a:off x="8453309"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760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內容版面配置區 25"/>
          <p:cNvSpPr>
            <a:spLocks noGrp="1"/>
          </p:cNvSpPr>
          <p:nvPr>
            <p:ph idx="1"/>
          </p:nvPr>
        </p:nvSpPr>
        <p:spPr>
          <a:xfrm>
            <a:off x="355601" y="1322384"/>
            <a:ext cx="8415866" cy="4712230"/>
          </a:xfrm>
        </p:spPr>
        <p:txBody>
          <a:bodyPr/>
          <a:lstStyle/>
          <a:p>
            <a:pPr marL="0" indent="0" eaLnBrk="1" hangingPunct="1">
              <a:buNone/>
            </a:pPr>
            <a:r>
              <a:rPr lang="en-US" altLang="zh-TW" b="1" dirty="0">
                <a:solidFill>
                  <a:srgbClr val="E09F22"/>
                </a:solidFill>
              </a:rPr>
              <a:t>The Closing Entries of FedEx</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58</a:t>
            </a:fld>
            <a:endParaRPr lang="zh-TW" altLang="en-US" dirty="0"/>
          </a:p>
        </p:txBody>
      </p:sp>
      <p:sp>
        <p:nvSpPr>
          <p:cNvPr id="99331" name="標題 24"/>
          <p:cNvSpPr>
            <a:spLocks noGrp="1"/>
          </p:cNvSpPr>
          <p:nvPr>
            <p:ph type="title"/>
          </p:nvPr>
        </p:nvSpPr>
        <p:spPr/>
        <p:txBody>
          <a:bodyPr/>
          <a:lstStyle/>
          <a:p>
            <a:r>
              <a:rPr lang="en-US" altLang="zh-TW" dirty="0"/>
              <a:t>Closing Entries</a:t>
            </a:r>
            <a:endParaRPr lang="zh-TW" altLang="en-US" dirty="0"/>
          </a:p>
        </p:txBody>
      </p:sp>
      <p:graphicFrame>
        <p:nvGraphicFramePr>
          <p:cNvPr id="26" name="表格 25"/>
          <p:cNvGraphicFramePr>
            <a:graphicFrameLocks noGrp="1"/>
          </p:cNvGraphicFramePr>
          <p:nvPr>
            <p:extLst>
              <p:ext uri="{D42A27DB-BD31-4B8C-83A1-F6EECF244321}">
                <p14:modId xmlns:p14="http://schemas.microsoft.com/office/powerpoint/2010/main" val="866713806"/>
              </p:ext>
            </p:extLst>
          </p:nvPr>
        </p:nvGraphicFramePr>
        <p:xfrm>
          <a:off x="635386" y="1914537"/>
          <a:ext cx="7924800" cy="4206863"/>
        </p:xfrm>
        <a:graphic>
          <a:graphicData uri="http://schemas.openxmlformats.org/drawingml/2006/table">
            <a:tbl>
              <a:tblPr/>
              <a:tblGrid>
                <a:gridCol w="1341438">
                  <a:extLst>
                    <a:ext uri="{9D8B030D-6E8A-4147-A177-3AD203B41FA5}">
                      <a16:colId xmlns:a16="http://schemas.microsoft.com/office/drawing/2014/main" val="20000"/>
                    </a:ext>
                  </a:extLst>
                </a:gridCol>
                <a:gridCol w="4602162">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72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20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372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4"/>
                  </a:ext>
                </a:extLst>
              </a:tr>
              <a:tr h="372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5"/>
                  </a:ext>
                </a:extLst>
              </a:tr>
              <a:tr h="372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6"/>
                  </a:ext>
                </a:extLst>
              </a:tr>
              <a:tr h="372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7"/>
                  </a:ext>
                </a:extLst>
              </a:tr>
              <a:tr h="372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8"/>
                  </a:ext>
                </a:extLst>
              </a:tr>
              <a:tr h="372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9"/>
                  </a:ext>
                </a:extLst>
              </a:tr>
              <a:tr h="48830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sp>
        <p:nvSpPr>
          <p:cNvPr id="27" name="矩形 26"/>
          <p:cNvSpPr/>
          <p:nvPr/>
        </p:nvSpPr>
        <p:spPr>
          <a:xfrm>
            <a:off x="635386" y="1914796"/>
            <a:ext cx="988284"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May. 31</a:t>
            </a:r>
            <a:endParaRPr lang="zh-TW" altLang="en-US" dirty="0">
              <a:solidFill>
                <a:srgbClr val="000000"/>
              </a:solidFill>
              <a:latin typeface="Arial" panose="020B0604020202020204" pitchFamily="34" charset="0"/>
              <a:cs typeface="Arial" panose="020B0604020202020204" pitchFamily="34" charset="0"/>
            </a:endParaRPr>
          </a:p>
        </p:txBody>
      </p:sp>
      <p:sp>
        <p:nvSpPr>
          <p:cNvPr id="28" name="矩形 27"/>
          <p:cNvSpPr/>
          <p:nvPr/>
        </p:nvSpPr>
        <p:spPr>
          <a:xfrm>
            <a:off x="1760573" y="1914796"/>
            <a:ext cx="1223412" cy="369332"/>
          </a:xfrm>
          <a:prstGeom prst="rect">
            <a:avLst/>
          </a:prstGeom>
        </p:spPr>
        <p:txBody>
          <a:bodyPr wrap="none">
            <a:spAutoFit/>
          </a:bodyPr>
          <a:lstStyle/>
          <a:p>
            <a:pPr lvl="0">
              <a:defRPr/>
            </a:pPr>
            <a:r>
              <a:rPr lang="en-US" altLang="zh-TW" dirty="0">
                <a:solidFill>
                  <a:srgbClr val="000000"/>
                </a:solidFill>
                <a:latin typeface="Arial" panose="020B0604020202020204" pitchFamily="34" charset="0"/>
                <a:cs typeface="Arial" panose="020B0604020202020204" pitchFamily="34" charset="0"/>
              </a:rPr>
              <a:t>Revenues</a:t>
            </a:r>
            <a:endParaRPr lang="zh-TW" altLang="en-US" dirty="0">
              <a:solidFill>
                <a:srgbClr val="000000"/>
              </a:solidFill>
              <a:latin typeface="Arial" panose="020B0604020202020204" pitchFamily="34" charset="0"/>
              <a:cs typeface="Arial" panose="020B0604020202020204" pitchFamily="34" charset="0"/>
            </a:endParaRPr>
          </a:p>
        </p:txBody>
      </p:sp>
      <p:sp>
        <p:nvSpPr>
          <p:cNvPr id="29" name="矩形 28"/>
          <p:cNvSpPr/>
          <p:nvPr/>
        </p:nvSpPr>
        <p:spPr>
          <a:xfrm>
            <a:off x="1963443" y="2285842"/>
            <a:ext cx="461227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Salaries and Employee Benefits Expenses</a:t>
            </a:r>
            <a:endParaRPr lang="zh-TW" altLang="en-US" dirty="0">
              <a:solidFill>
                <a:srgbClr val="000000"/>
              </a:solidFill>
              <a:latin typeface="Arial" panose="020B0604020202020204" pitchFamily="34" charset="0"/>
              <a:cs typeface="Arial" panose="020B0604020202020204" pitchFamily="34" charset="0"/>
            </a:endParaRPr>
          </a:p>
        </p:txBody>
      </p:sp>
      <p:sp>
        <p:nvSpPr>
          <p:cNvPr id="30" name="矩形 29"/>
          <p:cNvSpPr/>
          <p:nvPr/>
        </p:nvSpPr>
        <p:spPr>
          <a:xfrm>
            <a:off x="6712618" y="1931836"/>
            <a:ext cx="889987" cy="369332"/>
          </a:xfrm>
          <a:prstGeom prst="rect">
            <a:avLst/>
          </a:prstGeom>
        </p:spPr>
        <p:txBody>
          <a:bodyPr wrap="none">
            <a:spAutoFit/>
          </a:bodyPr>
          <a:lstStyle/>
          <a:p>
            <a:pPr lvl="0" algn="r"/>
            <a:r>
              <a:rPr lang="en-US" altLang="zh-TW" dirty="0">
                <a:solidFill>
                  <a:srgbClr val="000000"/>
                </a:solidFill>
                <a:latin typeface="Arial" charset="0"/>
                <a:ea typeface="新細明體" charset="-120"/>
              </a:rPr>
              <a:t>50,365</a:t>
            </a:r>
            <a:endParaRPr kumimoji="0" lang="zh-TW" altLang="en-US" dirty="0">
              <a:solidFill>
                <a:srgbClr val="000000"/>
              </a:solidFill>
              <a:latin typeface="Arial" charset="0"/>
              <a:ea typeface="新細明體" charset="-120"/>
            </a:endParaRPr>
          </a:p>
        </p:txBody>
      </p:sp>
      <p:sp>
        <p:nvSpPr>
          <p:cNvPr id="31" name="矩形 30"/>
          <p:cNvSpPr/>
          <p:nvPr/>
        </p:nvSpPr>
        <p:spPr>
          <a:xfrm>
            <a:off x="7666715" y="2283148"/>
            <a:ext cx="8899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18,581</a:t>
            </a:r>
            <a:endParaRPr kumimoji="0" lang="zh-TW" altLang="en-US" dirty="0">
              <a:solidFill>
                <a:srgbClr val="000000"/>
              </a:solidFill>
              <a:latin typeface="Arial" charset="0"/>
              <a:ea typeface="新細明體" charset="-120"/>
            </a:endParaRPr>
          </a:p>
        </p:txBody>
      </p:sp>
      <p:sp>
        <p:nvSpPr>
          <p:cNvPr id="33" name="矩形 32"/>
          <p:cNvSpPr/>
          <p:nvPr/>
        </p:nvSpPr>
        <p:spPr>
          <a:xfrm>
            <a:off x="1963443" y="2652480"/>
            <a:ext cx="5072743"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Purchased Transportation Expenses</a:t>
            </a:r>
            <a:endParaRPr lang="zh-TW" altLang="en-US" dirty="0">
              <a:solidFill>
                <a:srgbClr val="000000"/>
              </a:solidFill>
              <a:latin typeface="Arial" panose="020B0604020202020204" pitchFamily="34" charset="0"/>
              <a:cs typeface="Arial" panose="020B0604020202020204" pitchFamily="34" charset="0"/>
            </a:endParaRPr>
          </a:p>
        </p:txBody>
      </p:sp>
      <p:sp>
        <p:nvSpPr>
          <p:cNvPr id="34" name="矩形 33"/>
          <p:cNvSpPr/>
          <p:nvPr/>
        </p:nvSpPr>
        <p:spPr>
          <a:xfrm>
            <a:off x="1970818" y="3043699"/>
            <a:ext cx="4015914"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Rentals and Landing Fees Expenses</a:t>
            </a:r>
            <a:endParaRPr lang="zh-TW" altLang="en-US" dirty="0">
              <a:solidFill>
                <a:srgbClr val="000000"/>
              </a:solidFill>
              <a:latin typeface="Arial" panose="020B0604020202020204" pitchFamily="34" charset="0"/>
              <a:cs typeface="Arial" panose="020B0604020202020204" pitchFamily="34" charset="0"/>
            </a:endParaRPr>
          </a:p>
        </p:txBody>
      </p:sp>
      <p:sp>
        <p:nvSpPr>
          <p:cNvPr id="35" name="矩形 34"/>
          <p:cNvSpPr/>
          <p:nvPr/>
        </p:nvSpPr>
        <p:spPr>
          <a:xfrm>
            <a:off x="1970818" y="3434918"/>
            <a:ext cx="4989168"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Depreciation and Amortization Expenses</a:t>
            </a:r>
            <a:endParaRPr lang="zh-TW" altLang="en-US" dirty="0">
              <a:solidFill>
                <a:srgbClr val="000000"/>
              </a:solidFill>
              <a:latin typeface="Arial" panose="020B0604020202020204" pitchFamily="34" charset="0"/>
              <a:cs typeface="Arial" panose="020B0604020202020204" pitchFamily="34" charset="0"/>
            </a:endParaRPr>
          </a:p>
        </p:txBody>
      </p:sp>
      <p:sp>
        <p:nvSpPr>
          <p:cNvPr id="36" name="矩形 35"/>
          <p:cNvSpPr/>
          <p:nvPr/>
        </p:nvSpPr>
        <p:spPr>
          <a:xfrm>
            <a:off x="1970693" y="3805707"/>
            <a:ext cx="37011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Fuel Expenses</a:t>
            </a:r>
            <a:endParaRPr lang="zh-TW" altLang="en-US" dirty="0">
              <a:solidFill>
                <a:srgbClr val="000000"/>
              </a:solidFill>
              <a:latin typeface="Arial" panose="020B0604020202020204" pitchFamily="34" charset="0"/>
              <a:cs typeface="Arial" panose="020B0604020202020204" pitchFamily="34" charset="0"/>
            </a:endParaRPr>
          </a:p>
        </p:txBody>
      </p:sp>
      <p:sp>
        <p:nvSpPr>
          <p:cNvPr id="37" name="矩形 36"/>
          <p:cNvSpPr/>
          <p:nvPr/>
        </p:nvSpPr>
        <p:spPr>
          <a:xfrm>
            <a:off x="1970818" y="5746296"/>
            <a:ext cx="37011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Retained Earnings</a:t>
            </a:r>
            <a:endParaRPr lang="zh-TW" altLang="en-US" dirty="0">
              <a:solidFill>
                <a:srgbClr val="000000"/>
              </a:solidFill>
              <a:latin typeface="Arial" panose="020B0604020202020204" pitchFamily="34" charset="0"/>
              <a:cs typeface="Arial" panose="020B0604020202020204" pitchFamily="34" charset="0"/>
            </a:endParaRPr>
          </a:p>
        </p:txBody>
      </p:sp>
      <p:sp>
        <p:nvSpPr>
          <p:cNvPr id="39" name="矩形 38"/>
          <p:cNvSpPr/>
          <p:nvPr/>
        </p:nvSpPr>
        <p:spPr>
          <a:xfrm>
            <a:off x="7799995" y="2662547"/>
            <a:ext cx="761748" cy="369332"/>
          </a:xfrm>
          <a:prstGeom prst="rect">
            <a:avLst/>
          </a:prstGeom>
        </p:spPr>
        <p:txBody>
          <a:bodyPr wrap="none">
            <a:spAutoFit/>
          </a:bodyPr>
          <a:lstStyle/>
          <a:p>
            <a:pPr lvl="0" algn="r"/>
            <a:r>
              <a:rPr lang="en-US" altLang="zh-TW" dirty="0">
                <a:solidFill>
                  <a:srgbClr val="000000"/>
                </a:solidFill>
                <a:latin typeface="Arial" charset="0"/>
                <a:ea typeface="新細明體" charset="-120"/>
              </a:rPr>
              <a:t>9,966</a:t>
            </a:r>
            <a:endParaRPr kumimoji="0" lang="zh-TW" altLang="en-US" dirty="0">
              <a:solidFill>
                <a:srgbClr val="000000"/>
              </a:solidFill>
              <a:latin typeface="Arial" charset="0"/>
              <a:ea typeface="新細明體" charset="-120"/>
            </a:endParaRPr>
          </a:p>
        </p:txBody>
      </p:sp>
      <p:sp>
        <p:nvSpPr>
          <p:cNvPr id="40" name="矩形 39"/>
          <p:cNvSpPr/>
          <p:nvPr/>
        </p:nvSpPr>
        <p:spPr>
          <a:xfrm>
            <a:off x="7794954" y="3045156"/>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2,854</a:t>
            </a:r>
            <a:endParaRPr kumimoji="0" lang="zh-TW" altLang="en-US" dirty="0">
              <a:solidFill>
                <a:srgbClr val="000000"/>
              </a:solidFill>
              <a:latin typeface="Arial" charset="0"/>
              <a:ea typeface="新細明體" charset="-120"/>
            </a:endParaRPr>
          </a:p>
        </p:txBody>
      </p:sp>
      <p:sp>
        <p:nvSpPr>
          <p:cNvPr id="41" name="矩形 40"/>
          <p:cNvSpPr/>
          <p:nvPr/>
        </p:nvSpPr>
        <p:spPr>
          <a:xfrm>
            <a:off x="7794954" y="3436375"/>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2,631</a:t>
            </a:r>
            <a:endParaRPr kumimoji="0" lang="zh-TW" altLang="en-US" dirty="0">
              <a:solidFill>
                <a:srgbClr val="000000"/>
              </a:solidFill>
              <a:latin typeface="Arial" charset="0"/>
              <a:ea typeface="新細明體" charset="-120"/>
            </a:endParaRPr>
          </a:p>
        </p:txBody>
      </p:sp>
      <p:sp>
        <p:nvSpPr>
          <p:cNvPr id="42" name="矩形 41"/>
          <p:cNvSpPr/>
          <p:nvPr/>
        </p:nvSpPr>
        <p:spPr>
          <a:xfrm>
            <a:off x="7789913" y="3802963"/>
            <a:ext cx="761748" cy="369332"/>
          </a:xfrm>
          <a:prstGeom prst="rect">
            <a:avLst/>
          </a:prstGeom>
        </p:spPr>
        <p:txBody>
          <a:bodyPr wrap="none">
            <a:spAutoFit/>
          </a:bodyPr>
          <a:lstStyle/>
          <a:p>
            <a:pPr lvl="0" algn="r"/>
            <a:r>
              <a:rPr lang="en-US" altLang="zh-TW" dirty="0">
                <a:solidFill>
                  <a:srgbClr val="000000"/>
                </a:solidFill>
                <a:latin typeface="Arial" charset="0"/>
                <a:ea typeface="新細明體" charset="-120"/>
              </a:rPr>
              <a:t>2,399</a:t>
            </a:r>
            <a:endParaRPr kumimoji="0" lang="zh-TW" altLang="en-US" dirty="0">
              <a:solidFill>
                <a:srgbClr val="000000"/>
              </a:solidFill>
              <a:latin typeface="Arial" charset="0"/>
              <a:ea typeface="新細明體" charset="-120"/>
            </a:endParaRPr>
          </a:p>
        </p:txBody>
      </p:sp>
      <p:sp>
        <p:nvSpPr>
          <p:cNvPr id="43" name="矩形 42"/>
          <p:cNvSpPr/>
          <p:nvPr/>
        </p:nvSpPr>
        <p:spPr>
          <a:xfrm>
            <a:off x="7799996" y="5781735"/>
            <a:ext cx="761748" cy="369332"/>
          </a:xfrm>
          <a:prstGeom prst="rect">
            <a:avLst/>
          </a:prstGeom>
        </p:spPr>
        <p:txBody>
          <a:bodyPr wrap="none">
            <a:spAutoFit/>
          </a:bodyPr>
          <a:lstStyle/>
          <a:p>
            <a:pPr lvl="0" algn="r"/>
            <a:r>
              <a:rPr lang="en-US" altLang="zh-TW" dirty="0">
                <a:solidFill>
                  <a:srgbClr val="000000"/>
                </a:solidFill>
                <a:latin typeface="Arial" charset="0"/>
                <a:ea typeface="新細明體" charset="-120"/>
              </a:rPr>
              <a:t>1,820</a:t>
            </a:r>
            <a:endParaRPr kumimoji="0" lang="zh-TW" altLang="en-US" dirty="0">
              <a:solidFill>
                <a:srgbClr val="000000"/>
              </a:solidFill>
              <a:latin typeface="Arial" charset="0"/>
              <a:ea typeface="新細明體" charset="-120"/>
            </a:endParaRPr>
          </a:p>
        </p:txBody>
      </p:sp>
      <p:sp>
        <p:nvSpPr>
          <p:cNvPr id="3" name="矩形 2"/>
          <p:cNvSpPr/>
          <p:nvPr/>
        </p:nvSpPr>
        <p:spPr>
          <a:xfrm>
            <a:off x="1760573" y="1931836"/>
            <a:ext cx="5842021" cy="36933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直線圖說文字 1 4"/>
          <p:cNvSpPr/>
          <p:nvPr/>
        </p:nvSpPr>
        <p:spPr>
          <a:xfrm>
            <a:off x="7886666" y="1320274"/>
            <a:ext cx="1021704" cy="734500"/>
          </a:xfrm>
          <a:prstGeom prst="borderCallout1">
            <a:avLst>
              <a:gd name="adj1" fmla="val 18750"/>
              <a:gd name="adj2" fmla="val -8333"/>
              <a:gd name="adj3" fmla="val 79272"/>
              <a:gd name="adj4" fmla="val -185443"/>
            </a:avLst>
          </a:prstGeom>
          <a:solidFill>
            <a:srgbClr val="FFD5B3"/>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1"/>
                </a:solidFill>
                <a:latin typeface="Arial" panose="020B0604020202020204" pitchFamily="34" charset="0"/>
                <a:cs typeface="Arial" panose="020B0604020202020204" pitchFamily="34" charset="0"/>
              </a:rPr>
              <a:t>Debit the</a:t>
            </a:r>
          </a:p>
          <a:p>
            <a:r>
              <a:rPr lang="en-US" altLang="zh-TW" sz="1600" dirty="0">
                <a:solidFill>
                  <a:schemeClr val="tx1"/>
                </a:solidFill>
                <a:latin typeface="Arial" panose="020B0604020202020204" pitchFamily="34" charset="0"/>
                <a:cs typeface="Arial" panose="020B0604020202020204" pitchFamily="34" charset="0"/>
              </a:rPr>
              <a:t>revenues</a:t>
            </a:r>
          </a:p>
        </p:txBody>
      </p:sp>
      <p:sp>
        <p:nvSpPr>
          <p:cNvPr id="49" name="矩形 48"/>
          <p:cNvSpPr/>
          <p:nvPr/>
        </p:nvSpPr>
        <p:spPr>
          <a:xfrm>
            <a:off x="1973276" y="2352425"/>
            <a:ext cx="6606986" cy="3402659"/>
          </a:xfrm>
          <a:prstGeom prst="rect">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直線圖說文字 1 49"/>
          <p:cNvSpPr/>
          <p:nvPr/>
        </p:nvSpPr>
        <p:spPr>
          <a:xfrm flipH="1">
            <a:off x="442925" y="2515988"/>
            <a:ext cx="1066615" cy="658533"/>
          </a:xfrm>
          <a:prstGeom prst="borderCallout1">
            <a:avLst>
              <a:gd name="adj1" fmla="val 18750"/>
              <a:gd name="adj2" fmla="val -8333"/>
              <a:gd name="adj3" fmla="val 56278"/>
              <a:gd name="adj4" fmla="val -36685"/>
            </a:avLst>
          </a:prstGeom>
          <a:solidFill>
            <a:schemeClr val="accent2">
              <a:lumMod val="40000"/>
              <a:lumOff val="60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1"/>
                </a:solidFill>
                <a:latin typeface="Arial" panose="020B0604020202020204" pitchFamily="34" charset="0"/>
                <a:cs typeface="Arial" panose="020B0604020202020204" pitchFamily="34" charset="0"/>
              </a:rPr>
              <a:t>Credit the</a:t>
            </a:r>
          </a:p>
          <a:p>
            <a:r>
              <a:rPr lang="en-US" altLang="zh-TW" sz="1600" dirty="0">
                <a:solidFill>
                  <a:schemeClr val="tx1"/>
                </a:solidFill>
                <a:latin typeface="Arial" panose="020B0604020202020204" pitchFamily="34" charset="0"/>
                <a:cs typeface="Arial" panose="020B0604020202020204" pitchFamily="34" charset="0"/>
              </a:rPr>
              <a:t>expenses</a:t>
            </a:r>
          </a:p>
        </p:txBody>
      </p:sp>
      <p:sp>
        <p:nvSpPr>
          <p:cNvPr id="51" name="直線圖說文字 1 50"/>
          <p:cNvSpPr/>
          <p:nvPr/>
        </p:nvSpPr>
        <p:spPr>
          <a:xfrm>
            <a:off x="114300" y="3520857"/>
            <a:ext cx="1668311" cy="2447101"/>
          </a:xfrm>
          <a:prstGeom prst="borderCallout1">
            <a:avLst>
              <a:gd name="adj1" fmla="val 92820"/>
              <a:gd name="adj2" fmla="val 100508"/>
              <a:gd name="adj3" fmla="val 97361"/>
              <a:gd name="adj4" fmla="val 116252"/>
            </a:avLst>
          </a:prstGeom>
          <a:solidFill>
            <a:srgbClr val="FFE382"/>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altLang="zh-TW" sz="1600" dirty="0">
                <a:solidFill>
                  <a:schemeClr val="tx1"/>
                </a:solidFill>
                <a:latin typeface="Arial" panose="020B0604020202020204" pitchFamily="34" charset="0"/>
                <a:cs typeface="Arial" panose="020B0604020202020204" pitchFamily="34" charset="0"/>
              </a:rPr>
              <a:t>A Net Income is closed (credited) to the Retained Earnings.</a:t>
            </a:r>
          </a:p>
          <a:p>
            <a:pPr>
              <a:spcBef>
                <a:spcPts val="600"/>
              </a:spcBef>
            </a:pPr>
            <a:r>
              <a:rPr lang="en-US" altLang="zh-TW" sz="1600" dirty="0">
                <a:solidFill>
                  <a:schemeClr val="tx1"/>
                </a:solidFill>
                <a:latin typeface="Arial" panose="020B0604020202020204" pitchFamily="34" charset="0"/>
                <a:cs typeface="Arial" panose="020B0604020202020204" pitchFamily="34" charset="0"/>
              </a:rPr>
              <a:t>A Net Loss is closed (debited) to the Retained Earnings.</a:t>
            </a:r>
          </a:p>
        </p:txBody>
      </p:sp>
      <p:sp>
        <p:nvSpPr>
          <p:cNvPr id="44" name="矩形 43"/>
          <p:cNvSpPr/>
          <p:nvPr/>
        </p:nvSpPr>
        <p:spPr>
          <a:xfrm>
            <a:off x="1960985" y="4168523"/>
            <a:ext cx="5072743"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Maintenance and Repairs Expenses</a:t>
            </a:r>
            <a:endParaRPr lang="zh-TW" altLang="en-US" dirty="0">
              <a:solidFill>
                <a:srgbClr val="000000"/>
              </a:solidFill>
              <a:latin typeface="Arial" panose="020B0604020202020204" pitchFamily="34" charset="0"/>
              <a:cs typeface="Arial" panose="020B0604020202020204" pitchFamily="34" charset="0"/>
            </a:endParaRPr>
          </a:p>
        </p:txBody>
      </p:sp>
      <p:sp>
        <p:nvSpPr>
          <p:cNvPr id="46" name="矩形 45"/>
          <p:cNvSpPr/>
          <p:nvPr/>
        </p:nvSpPr>
        <p:spPr>
          <a:xfrm>
            <a:off x="1968360" y="4559742"/>
            <a:ext cx="37011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Other Operating Expenses</a:t>
            </a:r>
            <a:endParaRPr lang="zh-TW" altLang="en-US" dirty="0">
              <a:solidFill>
                <a:srgbClr val="000000"/>
              </a:solidFill>
              <a:latin typeface="Arial" panose="020B0604020202020204" pitchFamily="34" charset="0"/>
              <a:cs typeface="Arial" panose="020B0604020202020204" pitchFamily="34" charset="0"/>
            </a:endParaRPr>
          </a:p>
        </p:txBody>
      </p:sp>
      <p:sp>
        <p:nvSpPr>
          <p:cNvPr id="47" name="矩形 46"/>
          <p:cNvSpPr/>
          <p:nvPr/>
        </p:nvSpPr>
        <p:spPr>
          <a:xfrm>
            <a:off x="1968360" y="4950961"/>
            <a:ext cx="4989168"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Other Expenses</a:t>
            </a:r>
            <a:endParaRPr lang="zh-TW" altLang="en-US" dirty="0">
              <a:solidFill>
                <a:srgbClr val="000000"/>
              </a:solidFill>
              <a:latin typeface="Arial" panose="020B0604020202020204" pitchFamily="34" charset="0"/>
              <a:cs typeface="Arial" panose="020B0604020202020204" pitchFamily="34" charset="0"/>
            </a:endParaRPr>
          </a:p>
        </p:txBody>
      </p:sp>
      <p:sp>
        <p:nvSpPr>
          <p:cNvPr id="48" name="矩形 47"/>
          <p:cNvSpPr/>
          <p:nvPr/>
        </p:nvSpPr>
        <p:spPr>
          <a:xfrm>
            <a:off x="1968360" y="5333010"/>
            <a:ext cx="37011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Provision for Income Taxes</a:t>
            </a:r>
            <a:endParaRPr lang="zh-TW" altLang="en-US" dirty="0">
              <a:solidFill>
                <a:srgbClr val="000000"/>
              </a:solidFill>
              <a:latin typeface="Arial" panose="020B0604020202020204" pitchFamily="34" charset="0"/>
              <a:cs typeface="Arial" panose="020B0604020202020204" pitchFamily="34" charset="0"/>
            </a:endParaRPr>
          </a:p>
        </p:txBody>
      </p:sp>
      <p:sp>
        <p:nvSpPr>
          <p:cNvPr id="60" name="矩形 59"/>
          <p:cNvSpPr/>
          <p:nvPr/>
        </p:nvSpPr>
        <p:spPr>
          <a:xfrm>
            <a:off x="7789913" y="4187142"/>
            <a:ext cx="761748" cy="369332"/>
          </a:xfrm>
          <a:prstGeom prst="rect">
            <a:avLst/>
          </a:prstGeom>
        </p:spPr>
        <p:txBody>
          <a:bodyPr wrap="none">
            <a:spAutoFit/>
          </a:bodyPr>
          <a:lstStyle/>
          <a:p>
            <a:pPr lvl="0" algn="r"/>
            <a:r>
              <a:rPr lang="en-US" altLang="zh-TW" dirty="0">
                <a:solidFill>
                  <a:srgbClr val="000000"/>
                </a:solidFill>
                <a:latin typeface="Arial" charset="0"/>
                <a:ea typeface="新細明體" charset="-120"/>
              </a:rPr>
              <a:t>2,108</a:t>
            </a:r>
            <a:endParaRPr kumimoji="0" lang="zh-TW" altLang="en-US" dirty="0">
              <a:solidFill>
                <a:srgbClr val="000000"/>
              </a:solidFill>
              <a:latin typeface="Arial" charset="0"/>
              <a:ea typeface="新細明體" charset="-120"/>
            </a:endParaRPr>
          </a:p>
        </p:txBody>
      </p:sp>
      <p:sp>
        <p:nvSpPr>
          <p:cNvPr id="61" name="矩形 60"/>
          <p:cNvSpPr/>
          <p:nvPr/>
        </p:nvSpPr>
        <p:spPr>
          <a:xfrm>
            <a:off x="7792496" y="4561199"/>
            <a:ext cx="761748" cy="369332"/>
          </a:xfrm>
          <a:prstGeom prst="rect">
            <a:avLst/>
          </a:prstGeom>
        </p:spPr>
        <p:txBody>
          <a:bodyPr wrap="none">
            <a:spAutoFit/>
          </a:bodyPr>
          <a:lstStyle/>
          <a:p>
            <a:pPr lvl="0" algn="r"/>
            <a:r>
              <a:rPr lang="en-US" altLang="zh-TW" dirty="0">
                <a:solidFill>
                  <a:srgbClr val="000000"/>
                </a:solidFill>
                <a:latin typeface="Arial" charset="0"/>
                <a:ea typeface="新細明體" charset="-120"/>
              </a:rPr>
              <a:t>8,749</a:t>
            </a:r>
            <a:endParaRPr kumimoji="0" lang="zh-TW" altLang="en-US" dirty="0">
              <a:solidFill>
                <a:srgbClr val="000000"/>
              </a:solidFill>
              <a:latin typeface="Arial" charset="0"/>
              <a:ea typeface="新細明體" charset="-120"/>
            </a:endParaRPr>
          </a:p>
        </p:txBody>
      </p:sp>
      <p:sp>
        <p:nvSpPr>
          <p:cNvPr id="62" name="矩形 61"/>
          <p:cNvSpPr/>
          <p:nvPr/>
        </p:nvSpPr>
        <p:spPr>
          <a:xfrm>
            <a:off x="7984857" y="4952418"/>
            <a:ext cx="569387" cy="369332"/>
          </a:xfrm>
          <a:prstGeom prst="rect">
            <a:avLst/>
          </a:prstGeom>
        </p:spPr>
        <p:txBody>
          <a:bodyPr wrap="none">
            <a:spAutoFit/>
          </a:bodyPr>
          <a:lstStyle/>
          <a:p>
            <a:pPr lvl="0" algn="r"/>
            <a:r>
              <a:rPr lang="en-US" altLang="zh-TW" dirty="0">
                <a:solidFill>
                  <a:srgbClr val="000000"/>
                </a:solidFill>
                <a:latin typeface="Arial" charset="0"/>
                <a:ea typeface="新細明體" charset="-120"/>
              </a:rPr>
              <a:t>337</a:t>
            </a:r>
            <a:endParaRPr kumimoji="0" lang="zh-TW" altLang="en-US" dirty="0">
              <a:solidFill>
                <a:srgbClr val="000000"/>
              </a:solidFill>
              <a:latin typeface="Arial" charset="0"/>
              <a:ea typeface="新細明體" charset="-120"/>
            </a:endParaRPr>
          </a:p>
        </p:txBody>
      </p:sp>
      <p:sp>
        <p:nvSpPr>
          <p:cNvPr id="63" name="矩形 62"/>
          <p:cNvSpPr/>
          <p:nvPr/>
        </p:nvSpPr>
        <p:spPr>
          <a:xfrm>
            <a:off x="7982274" y="5338450"/>
            <a:ext cx="569387" cy="369332"/>
          </a:xfrm>
          <a:prstGeom prst="rect">
            <a:avLst/>
          </a:prstGeom>
        </p:spPr>
        <p:txBody>
          <a:bodyPr wrap="none">
            <a:spAutoFit/>
          </a:bodyPr>
          <a:lstStyle/>
          <a:p>
            <a:pPr lvl="0" algn="r"/>
            <a:r>
              <a:rPr lang="en-US" altLang="zh-TW" dirty="0">
                <a:solidFill>
                  <a:srgbClr val="000000"/>
                </a:solidFill>
                <a:latin typeface="Arial" charset="0"/>
                <a:ea typeface="新細明體" charset="-120"/>
              </a:rPr>
              <a:t>920</a:t>
            </a:r>
            <a:endParaRPr kumimoji="0" lang="zh-TW" altLang="en-US" dirty="0">
              <a:solidFill>
                <a:srgbClr val="000000"/>
              </a:solidFill>
              <a:latin typeface="Arial" charset="0"/>
              <a:ea typeface="新細明體" charset="-120"/>
            </a:endParaRPr>
          </a:p>
        </p:txBody>
      </p:sp>
      <p:sp>
        <p:nvSpPr>
          <p:cNvPr id="45" name="文字方塊 44"/>
          <p:cNvSpPr txBox="1"/>
          <p:nvPr/>
        </p:nvSpPr>
        <p:spPr>
          <a:xfrm>
            <a:off x="8453309"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240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fade">
                                      <p:cBhvr>
                                        <p:cTn id="75" dur="500"/>
                                        <p:tgtEl>
                                          <p:spTgt spid="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fade">
                                      <p:cBhvr>
                                        <p:cTn id="78" dur="500"/>
                                        <p:tgtEl>
                                          <p:spTgt spid="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fade">
                                      <p:cBhvr>
                                        <p:cTn id="83" dur="500"/>
                                        <p:tgtEl>
                                          <p:spTgt spid="5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3" grpId="0"/>
      <p:bldP spid="34" grpId="0"/>
      <p:bldP spid="35" grpId="0"/>
      <p:bldP spid="36" grpId="0"/>
      <p:bldP spid="37" grpId="0"/>
      <p:bldP spid="39" grpId="0"/>
      <p:bldP spid="40" grpId="0"/>
      <p:bldP spid="41" grpId="0"/>
      <p:bldP spid="42" grpId="0"/>
      <p:bldP spid="43" grpId="0"/>
      <p:bldP spid="3" grpId="0" animBg="1"/>
      <p:bldP spid="5" grpId="0" animBg="1"/>
      <p:bldP spid="49" grpId="0" animBg="1"/>
      <p:bldP spid="50" grpId="0" animBg="1"/>
      <p:bldP spid="51" grpId="0" animBg="1"/>
      <p:bldP spid="44" grpId="0"/>
      <p:bldP spid="46" grpId="0"/>
      <p:bldP spid="47" grpId="0"/>
      <p:bldP spid="48" grpId="0"/>
      <p:bldP spid="60" grpId="0"/>
      <p:bldP spid="61" grpId="0"/>
      <p:bldP spid="62" grpId="0"/>
      <p:bldP spid="6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內容版面配置區 7"/>
          <p:cNvSpPr>
            <a:spLocks noGrp="1"/>
          </p:cNvSpPr>
          <p:nvPr>
            <p:ph idx="1"/>
          </p:nvPr>
        </p:nvSpPr>
        <p:spPr/>
        <p:txBody>
          <a:bodyPr/>
          <a:lstStyle/>
          <a:p>
            <a:pPr marL="0" indent="0" eaLnBrk="1" hangingPunct="1">
              <a:buNone/>
            </a:pPr>
            <a:r>
              <a:rPr lang="en-US" altLang="zh-TW" b="1" dirty="0">
                <a:solidFill>
                  <a:srgbClr val="E09F22"/>
                </a:solidFill>
              </a:rPr>
              <a:t>Closing the Dividends</a:t>
            </a:r>
          </a:p>
          <a:p>
            <a:pPr lvl="1"/>
            <a:r>
              <a:rPr lang="en-US" altLang="zh-TW" dirty="0"/>
              <a:t>Nominal account but NOT an expense.</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59</a:t>
            </a:fld>
            <a:endParaRPr lang="zh-TW" altLang="en-US" dirty="0"/>
          </a:p>
        </p:txBody>
      </p:sp>
      <p:sp>
        <p:nvSpPr>
          <p:cNvPr id="101380" name="標題 6"/>
          <p:cNvSpPr>
            <a:spLocks noGrp="1"/>
          </p:cNvSpPr>
          <p:nvPr>
            <p:ph type="title"/>
          </p:nvPr>
        </p:nvSpPr>
        <p:spPr/>
        <p:txBody>
          <a:bodyPr/>
          <a:lstStyle/>
          <a:p>
            <a:r>
              <a:rPr lang="en-US" altLang="zh-TW" dirty="0"/>
              <a:t>Closing Entries</a:t>
            </a:r>
            <a:endParaRPr lang="zh-TW" altLang="en-US" dirty="0"/>
          </a:p>
        </p:txBody>
      </p:sp>
      <p:sp>
        <p:nvSpPr>
          <p:cNvPr id="101382" name="Slide Number Placeholder 3"/>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10" name="Rectangle 4"/>
          <p:cNvSpPr>
            <a:spLocks noChangeArrowheads="1"/>
          </p:cNvSpPr>
          <p:nvPr/>
        </p:nvSpPr>
        <p:spPr bwMode="auto">
          <a:xfrm>
            <a:off x="1668732" y="2763981"/>
            <a:ext cx="5334000" cy="3200400"/>
          </a:xfrm>
          <a:prstGeom prst="rect">
            <a:avLst/>
          </a:prstGeom>
          <a:solidFill>
            <a:schemeClr val="accent4">
              <a:lumMod val="20000"/>
              <a:lumOff val="80000"/>
            </a:schemeClr>
          </a:solidFill>
          <a:ln>
            <a:noFill/>
          </a:ln>
          <a:extLst/>
        </p:spPr>
        <p:txBody>
          <a:bodyPr wrap="none" anchor="ctr"/>
          <a:lstStyle>
            <a:lvl1pPr eaLnBrk="0" hangingPunct="0">
              <a:spcBef>
                <a:spcPct val="20000"/>
              </a:spcBef>
              <a:buFont typeface="Arial" pitchFamily="34" charset="0"/>
              <a:buChar char="•"/>
              <a:tabLst>
                <a:tab pos="461963" algn="l"/>
                <a:tab pos="914400" algn="l"/>
              </a:tabLst>
              <a:defRPr sz="2400">
                <a:solidFill>
                  <a:schemeClr val="tx1"/>
                </a:solidFill>
                <a:latin typeface="Calibri" pitchFamily="34" charset="0"/>
              </a:defRPr>
            </a:lvl1pPr>
            <a:lvl2pPr marL="742950" indent="-285750" eaLnBrk="0" hangingPunct="0">
              <a:spcBef>
                <a:spcPct val="20000"/>
              </a:spcBef>
              <a:buFont typeface="Arial" pitchFamily="34" charset="0"/>
              <a:buChar char="–"/>
              <a:tabLst>
                <a:tab pos="461963" algn="l"/>
                <a:tab pos="914400" algn="l"/>
              </a:tabLst>
              <a:defRPr sz="2400">
                <a:solidFill>
                  <a:srgbClr val="7030A0"/>
                </a:solidFill>
                <a:latin typeface="Calibri" pitchFamily="34" charset="0"/>
              </a:defRPr>
            </a:lvl2pPr>
            <a:lvl3pPr marL="1143000" indent="-228600" eaLnBrk="0" hangingPunct="0">
              <a:spcBef>
                <a:spcPct val="20000"/>
              </a:spcBef>
              <a:buFont typeface="Arial" pitchFamily="34" charset="0"/>
              <a:buChar char="•"/>
              <a:tabLst>
                <a:tab pos="461963" algn="l"/>
                <a:tab pos="914400" algn="l"/>
              </a:tabLst>
              <a:defRPr sz="2400">
                <a:solidFill>
                  <a:srgbClr val="C00000"/>
                </a:solidFill>
                <a:latin typeface="Calibri" pitchFamily="34" charset="0"/>
              </a:defRPr>
            </a:lvl3pPr>
            <a:lvl4pPr marL="1600200" indent="-228600" eaLnBrk="0" hangingPunct="0">
              <a:spcBef>
                <a:spcPct val="20000"/>
              </a:spcBef>
              <a:buFont typeface="Arial" pitchFamily="34" charset="0"/>
              <a:buChar char="–"/>
              <a:tabLst>
                <a:tab pos="461963" algn="l"/>
                <a:tab pos="914400" algn="l"/>
              </a:tabLst>
              <a:defRPr sz="2400">
                <a:solidFill>
                  <a:schemeClr val="tx1"/>
                </a:solidFill>
                <a:latin typeface="Calibri" pitchFamily="34" charset="0"/>
              </a:defRPr>
            </a:lvl4pPr>
            <a:lvl5pPr marL="2057400" indent="-228600" eaLnBrk="0" hangingPunct="0">
              <a:spcBef>
                <a:spcPct val="20000"/>
              </a:spcBef>
              <a:buFont typeface="Arial" pitchFamily="34" charset="0"/>
              <a:buChar char="»"/>
              <a:tabLst>
                <a:tab pos="461963" algn="l"/>
                <a:tab pos="914400" algn="l"/>
              </a:tabLst>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tabLst>
                <a:tab pos="461963" algn="l"/>
                <a:tab pos="914400" algn="l"/>
              </a:tabLst>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tabLst>
                <a:tab pos="461963" algn="l"/>
                <a:tab pos="914400" algn="l"/>
              </a:tabLst>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tabLst>
                <a:tab pos="461963" algn="l"/>
                <a:tab pos="914400" algn="l"/>
              </a:tabLst>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tabLst>
                <a:tab pos="461963" algn="l"/>
                <a:tab pos="914400" algn="l"/>
              </a:tabLst>
              <a:defRPr sz="2400">
                <a:solidFill>
                  <a:schemeClr val="tx1"/>
                </a:solidFill>
                <a:latin typeface="Calibri" pitchFamily="34" charset="0"/>
              </a:defRPr>
            </a:lvl9pPr>
          </a:lstStyle>
          <a:p>
            <a:pPr>
              <a:spcBef>
                <a:spcPct val="0"/>
              </a:spcBef>
              <a:buFontTx/>
              <a:buNone/>
            </a:pPr>
            <a:r>
              <a:rPr kumimoji="0" lang="en-US" altLang="zh-TW" sz="2000" b="1" dirty="0">
                <a:latin typeface="Arial" pitchFamily="34" charset="0"/>
              </a:rPr>
              <a:t>When dividends are first declared: </a:t>
            </a:r>
          </a:p>
          <a:p>
            <a:pPr>
              <a:spcBef>
                <a:spcPct val="0"/>
              </a:spcBef>
              <a:buFontTx/>
              <a:buNone/>
            </a:pPr>
            <a:r>
              <a:rPr kumimoji="0" lang="en-US" altLang="zh-TW" sz="2000" dirty="0">
                <a:latin typeface="Arial" pitchFamily="34" charset="0"/>
              </a:rPr>
              <a:t>	Dividends 			XXX</a:t>
            </a:r>
          </a:p>
          <a:p>
            <a:pPr>
              <a:spcBef>
                <a:spcPct val="0"/>
              </a:spcBef>
              <a:buFontTx/>
              <a:buNone/>
            </a:pPr>
            <a:r>
              <a:rPr kumimoji="0" lang="en-US" altLang="zh-TW" sz="2000" dirty="0">
                <a:latin typeface="Arial" pitchFamily="34" charset="0"/>
              </a:rPr>
              <a:t>		Dividends Payable 		XXX</a:t>
            </a:r>
          </a:p>
          <a:p>
            <a:pPr>
              <a:spcBef>
                <a:spcPts val="1200"/>
              </a:spcBef>
              <a:buFontTx/>
              <a:buNone/>
            </a:pPr>
            <a:r>
              <a:rPr kumimoji="0" lang="en-US" altLang="zh-TW" sz="2000" b="1" dirty="0">
                <a:latin typeface="Arial" pitchFamily="34" charset="0"/>
              </a:rPr>
              <a:t>When dividends are paid:</a:t>
            </a:r>
          </a:p>
          <a:p>
            <a:pPr>
              <a:spcBef>
                <a:spcPct val="0"/>
              </a:spcBef>
              <a:buFontTx/>
              <a:buNone/>
            </a:pPr>
            <a:r>
              <a:rPr kumimoji="0" lang="en-US" altLang="zh-TW" sz="2000" dirty="0">
                <a:latin typeface="Arial" pitchFamily="34" charset="0"/>
              </a:rPr>
              <a:t>	Dividends Payable          	XXX</a:t>
            </a:r>
          </a:p>
          <a:p>
            <a:pPr>
              <a:spcBef>
                <a:spcPct val="0"/>
              </a:spcBef>
              <a:buFontTx/>
              <a:buNone/>
            </a:pPr>
            <a:r>
              <a:rPr kumimoji="0" lang="en-US" altLang="zh-TW" sz="2000" dirty="0">
                <a:latin typeface="Arial" pitchFamily="34" charset="0"/>
              </a:rPr>
              <a:t>		Cash 		 		XXX</a:t>
            </a:r>
          </a:p>
          <a:p>
            <a:pPr>
              <a:spcBef>
                <a:spcPts val="1200"/>
              </a:spcBef>
              <a:buFontTx/>
              <a:buNone/>
            </a:pPr>
            <a:r>
              <a:rPr kumimoji="0" lang="en-US" altLang="zh-TW" sz="2000" b="1" dirty="0">
                <a:latin typeface="Arial" pitchFamily="34" charset="0"/>
              </a:rPr>
              <a:t>To close dividends at year end:</a:t>
            </a:r>
          </a:p>
          <a:p>
            <a:pPr>
              <a:spcBef>
                <a:spcPct val="0"/>
              </a:spcBef>
              <a:buFontTx/>
              <a:buNone/>
            </a:pPr>
            <a:r>
              <a:rPr kumimoji="0" lang="en-US" altLang="zh-TW" sz="2000" dirty="0">
                <a:latin typeface="Arial" pitchFamily="34" charset="0"/>
              </a:rPr>
              <a:t>	Retained Earnings		XXX</a:t>
            </a:r>
          </a:p>
          <a:p>
            <a:pPr>
              <a:spcBef>
                <a:spcPct val="0"/>
              </a:spcBef>
              <a:buFontTx/>
              <a:buNone/>
            </a:pPr>
            <a:r>
              <a:rPr kumimoji="0" lang="en-US" altLang="zh-TW" sz="2000" dirty="0">
                <a:latin typeface="Arial" pitchFamily="34" charset="0"/>
              </a:rPr>
              <a:t>		Dividends 			XXX</a:t>
            </a:r>
          </a:p>
        </p:txBody>
      </p:sp>
      <p:sp>
        <p:nvSpPr>
          <p:cNvPr id="8" name="文字方塊 7"/>
          <p:cNvSpPr txBox="1"/>
          <p:nvPr/>
        </p:nvSpPr>
        <p:spPr>
          <a:xfrm>
            <a:off x="8453309"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5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wipe(up)">
                                      <p:cBhvr>
                                        <p:cTn id="10" dur="500"/>
                                        <p:tgtEl>
                                          <p:spTgt spid="10">
                                            <p:txEl>
                                              <p:pRg st="1" end="1"/>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wipe(up)">
                                      <p:cBhvr>
                                        <p:cTn id="13" dur="500"/>
                                        <p:tgtEl>
                                          <p:spTgt spid="10">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wipe(up)">
                                      <p:cBhvr>
                                        <p:cTn id="18" dur="500"/>
                                        <p:tgtEl>
                                          <p:spTgt spid="10">
                                            <p:txEl>
                                              <p:pRg st="3" end="3"/>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wipe(up)">
                                      <p:cBhvr>
                                        <p:cTn id="21" dur="500"/>
                                        <p:tgtEl>
                                          <p:spTgt spid="10">
                                            <p:txEl>
                                              <p:pRg st="4" end="4"/>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wipe(up)">
                                      <p:cBhvr>
                                        <p:cTn id="24" dur="500"/>
                                        <p:tgtEl>
                                          <p:spTgt spid="10">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animEffect transition="in" filter="wipe(up)">
                                      <p:cBhvr>
                                        <p:cTn id="29" dur="500"/>
                                        <p:tgtEl>
                                          <p:spTgt spid="10">
                                            <p:txEl>
                                              <p:pRg st="6" end="6"/>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wipe(up)">
                                      <p:cBhvr>
                                        <p:cTn id="32" dur="500"/>
                                        <p:tgtEl>
                                          <p:spTgt spid="10">
                                            <p:txEl>
                                              <p:pRg st="7" end="7"/>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10">
                                            <p:txEl>
                                              <p:pRg st="8" end="8"/>
                                            </p:txEl>
                                          </p:spTgt>
                                        </p:tgtEl>
                                        <p:attrNameLst>
                                          <p:attrName>style.visibility</p:attrName>
                                        </p:attrNameLst>
                                      </p:cBhvr>
                                      <p:to>
                                        <p:strVal val="visible"/>
                                      </p:to>
                                    </p:set>
                                    <p:animEffect transition="in" filter="wipe(up)">
                                      <p:cBhvr>
                                        <p:cTn id="35"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lstStyle/>
          <a:p>
            <a:pPr marL="0" indent="0">
              <a:buNone/>
            </a:pPr>
            <a:r>
              <a:rPr lang="en-US" altLang="zh-TW" b="1" dirty="0">
                <a:solidFill>
                  <a:srgbClr val="E09F22"/>
                </a:solidFill>
              </a:rPr>
              <a:t>Fiscal Year  </a:t>
            </a:r>
            <a:endParaRPr lang="en-US" altLang="zh-TW" b="1" dirty="0">
              <a:solidFill>
                <a:srgbClr val="E09F22"/>
              </a:solidFill>
              <a:latin typeface="微軟正黑體" panose="020B0604030504040204" pitchFamily="34" charset="-120"/>
              <a:ea typeface="微軟正黑體" panose="020B0604030504040204" pitchFamily="34" charset="-120"/>
            </a:endParaRPr>
          </a:p>
          <a:p>
            <a:pPr lvl="1"/>
            <a:r>
              <a:rPr lang="en-US" altLang="zh-TW" dirty="0"/>
              <a:t>An entity’s reporting year, covering a 12-month accounting period.</a:t>
            </a:r>
          </a:p>
          <a:p>
            <a:pPr marL="0" indent="0">
              <a:buNone/>
            </a:pPr>
            <a:r>
              <a:rPr lang="en-US" altLang="zh-TW" b="1" dirty="0">
                <a:solidFill>
                  <a:srgbClr val="E09F22"/>
                </a:solidFill>
              </a:rPr>
              <a:t>Calendar Year  </a:t>
            </a:r>
            <a:endParaRPr lang="en-US" altLang="zh-TW" b="1" dirty="0">
              <a:solidFill>
                <a:srgbClr val="E09F22"/>
              </a:solidFill>
              <a:latin typeface="微軟正黑體" panose="020B0604030504040204" pitchFamily="34" charset="-120"/>
              <a:ea typeface="微軟正黑體" panose="020B0604030504040204" pitchFamily="34" charset="-120"/>
            </a:endParaRPr>
          </a:p>
          <a:p>
            <a:pPr lvl="1"/>
            <a:r>
              <a:rPr lang="en-US" altLang="zh-TW" dirty="0"/>
              <a:t>Reporting year that is from January 1 to December 31.</a:t>
            </a:r>
          </a:p>
          <a:p>
            <a:endParaRPr lang="en-US" altLang="zh-TW" dirty="0"/>
          </a:p>
          <a:p>
            <a:endParaRPr lang="en-US" altLang="zh-TW" dirty="0"/>
          </a:p>
          <a:p>
            <a:endParaRPr lang="zh-TW" altLang="en-US"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6</a:t>
            </a:fld>
            <a:endParaRPr lang="zh-TW" altLang="en-US" dirty="0"/>
          </a:p>
        </p:txBody>
      </p:sp>
      <p:sp>
        <p:nvSpPr>
          <p:cNvPr id="33794" name="標題 19"/>
          <p:cNvSpPr>
            <a:spLocks noGrp="1"/>
          </p:cNvSpPr>
          <p:nvPr>
            <p:ph type="title"/>
          </p:nvPr>
        </p:nvSpPr>
        <p:spPr/>
        <p:txBody>
          <a:bodyPr/>
          <a:lstStyle/>
          <a:p>
            <a:r>
              <a:rPr lang="en-US" altLang="zh-TW" dirty="0"/>
              <a:t>Periodic Reporting</a:t>
            </a:r>
            <a:endParaRPr lang="zh-TW" altLang="en-US" dirty="0"/>
          </a:p>
        </p:txBody>
      </p:sp>
      <p:grpSp>
        <p:nvGrpSpPr>
          <p:cNvPr id="3" name="Group 16"/>
          <p:cNvGrpSpPr>
            <a:grpSpLocks/>
          </p:cNvGrpSpPr>
          <p:nvPr/>
        </p:nvGrpSpPr>
        <p:grpSpPr bwMode="auto">
          <a:xfrm>
            <a:off x="694407" y="4538932"/>
            <a:ext cx="7980363" cy="1284287"/>
            <a:chOff x="689576" y="4812268"/>
            <a:chExt cx="7979118" cy="1283579"/>
          </a:xfrm>
        </p:grpSpPr>
        <p:sp>
          <p:nvSpPr>
            <p:cNvPr id="33802" name="Line 5"/>
            <p:cNvSpPr>
              <a:spLocks noChangeShapeType="1"/>
            </p:cNvSpPr>
            <p:nvPr/>
          </p:nvSpPr>
          <p:spPr bwMode="auto">
            <a:xfrm>
              <a:off x="1371600" y="5193268"/>
              <a:ext cx="6324600" cy="0"/>
            </a:xfrm>
            <a:prstGeom prst="line">
              <a:avLst/>
            </a:prstGeom>
            <a:noFill/>
            <a:ln w="50800">
              <a:solidFill>
                <a:srgbClr val="7030A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3803" name="Line 6"/>
            <p:cNvSpPr>
              <a:spLocks noChangeShapeType="1"/>
            </p:cNvSpPr>
            <p:nvPr/>
          </p:nvSpPr>
          <p:spPr bwMode="auto">
            <a:xfrm>
              <a:off x="1371600" y="4812268"/>
              <a:ext cx="0" cy="838200"/>
            </a:xfrm>
            <a:prstGeom prst="line">
              <a:avLst/>
            </a:prstGeom>
            <a:noFill/>
            <a:ln w="50800">
              <a:solidFill>
                <a:srgbClr val="7030A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3804" name="Line 7"/>
            <p:cNvSpPr>
              <a:spLocks noChangeShapeType="1"/>
            </p:cNvSpPr>
            <p:nvPr/>
          </p:nvSpPr>
          <p:spPr bwMode="auto">
            <a:xfrm>
              <a:off x="7696200" y="4812268"/>
              <a:ext cx="0" cy="838200"/>
            </a:xfrm>
            <a:prstGeom prst="line">
              <a:avLst/>
            </a:prstGeom>
            <a:noFill/>
            <a:ln w="50800">
              <a:solidFill>
                <a:srgbClr val="7030A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3805" name="Text Box 8"/>
            <p:cNvSpPr txBox="1">
              <a:spLocks noChangeArrowheads="1"/>
            </p:cNvSpPr>
            <p:nvPr/>
          </p:nvSpPr>
          <p:spPr bwMode="auto">
            <a:xfrm>
              <a:off x="689576" y="5726674"/>
              <a:ext cx="1371600" cy="369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50000"/>
                </a:spcBef>
                <a:buFontTx/>
                <a:buNone/>
              </a:pPr>
              <a:r>
                <a:rPr kumimoji="0" lang="en-US" altLang="zh-TW" sz="1800" dirty="0">
                  <a:latin typeface="Arial" pitchFamily="34" charset="0"/>
                  <a:cs typeface="Arial" pitchFamily="34" charset="0"/>
                </a:rPr>
                <a:t>January 1</a:t>
              </a:r>
            </a:p>
          </p:txBody>
        </p:sp>
        <p:sp>
          <p:nvSpPr>
            <p:cNvPr id="33806" name="Text Box 9"/>
            <p:cNvSpPr txBox="1">
              <a:spLocks noChangeArrowheads="1"/>
            </p:cNvSpPr>
            <p:nvPr/>
          </p:nvSpPr>
          <p:spPr bwMode="auto">
            <a:xfrm>
              <a:off x="6763694" y="5715006"/>
              <a:ext cx="1905000" cy="369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lgn="ctr">
                <a:spcBef>
                  <a:spcPct val="50000"/>
                </a:spcBef>
                <a:buFontTx/>
                <a:buNone/>
              </a:pPr>
              <a:r>
                <a:rPr kumimoji="0" lang="en-US" altLang="zh-TW" sz="1800" dirty="0">
                  <a:latin typeface="Arial" pitchFamily="34" charset="0"/>
                  <a:cs typeface="Arial" pitchFamily="34" charset="0"/>
                </a:rPr>
                <a:t>December 31</a:t>
              </a:r>
            </a:p>
          </p:txBody>
        </p:sp>
      </p:grpSp>
      <p:sp>
        <p:nvSpPr>
          <p:cNvPr id="13" name="文字方塊 12"/>
          <p:cNvSpPr txBox="1"/>
          <p:nvPr/>
        </p:nvSpPr>
        <p:spPr>
          <a:xfrm>
            <a:off x="8465186"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018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格 51"/>
          <p:cNvGraphicFramePr>
            <a:graphicFrameLocks noGrp="1"/>
          </p:cNvGraphicFramePr>
          <p:nvPr>
            <p:extLst>
              <p:ext uri="{D42A27DB-BD31-4B8C-83A1-F6EECF244321}">
                <p14:modId xmlns:p14="http://schemas.microsoft.com/office/powerpoint/2010/main" val="3326665464"/>
              </p:ext>
            </p:extLst>
          </p:nvPr>
        </p:nvGraphicFramePr>
        <p:xfrm>
          <a:off x="684751" y="2476804"/>
          <a:ext cx="7924800" cy="745066"/>
        </p:xfrm>
        <a:graphic>
          <a:graphicData uri="http://schemas.openxmlformats.org/drawingml/2006/table">
            <a:tbl>
              <a:tblPr/>
              <a:tblGrid>
                <a:gridCol w="1341438">
                  <a:extLst>
                    <a:ext uri="{9D8B030D-6E8A-4147-A177-3AD203B41FA5}">
                      <a16:colId xmlns:a16="http://schemas.microsoft.com/office/drawing/2014/main" val="20000"/>
                    </a:ext>
                  </a:extLst>
                </a:gridCol>
                <a:gridCol w="4602162">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99330" name="內容版面配置區 25"/>
          <p:cNvSpPr>
            <a:spLocks noGrp="1"/>
          </p:cNvSpPr>
          <p:nvPr>
            <p:ph idx="1"/>
          </p:nvPr>
        </p:nvSpPr>
        <p:spPr/>
        <p:txBody>
          <a:bodyPr/>
          <a:lstStyle/>
          <a:p>
            <a:pPr marL="0" indent="0" eaLnBrk="1" hangingPunct="1">
              <a:buNone/>
            </a:pPr>
            <a:r>
              <a:rPr lang="en-US" altLang="zh-TW" b="1" dirty="0">
                <a:solidFill>
                  <a:srgbClr val="E09F22"/>
                </a:solidFill>
              </a:rPr>
              <a:t>The Closing Entries of FedEx</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60</a:t>
            </a:fld>
            <a:endParaRPr lang="zh-TW" altLang="en-US" dirty="0"/>
          </a:p>
        </p:txBody>
      </p:sp>
      <p:sp>
        <p:nvSpPr>
          <p:cNvPr id="99331" name="標題 24"/>
          <p:cNvSpPr>
            <a:spLocks noGrp="1"/>
          </p:cNvSpPr>
          <p:nvPr>
            <p:ph type="title"/>
          </p:nvPr>
        </p:nvSpPr>
        <p:spPr/>
        <p:txBody>
          <a:bodyPr/>
          <a:lstStyle/>
          <a:p>
            <a:r>
              <a:rPr lang="en-US" altLang="zh-TW" dirty="0"/>
              <a:t>Closing Entries</a:t>
            </a:r>
            <a:endParaRPr lang="zh-TW" altLang="en-US" dirty="0"/>
          </a:p>
        </p:txBody>
      </p:sp>
      <p:sp>
        <p:nvSpPr>
          <p:cNvPr id="53" name="矩形 52"/>
          <p:cNvSpPr/>
          <p:nvPr/>
        </p:nvSpPr>
        <p:spPr>
          <a:xfrm>
            <a:off x="684751" y="2486426"/>
            <a:ext cx="988284"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May. 31</a:t>
            </a:r>
            <a:endParaRPr lang="zh-TW" altLang="en-US" dirty="0">
              <a:solidFill>
                <a:srgbClr val="000000"/>
              </a:solidFill>
              <a:latin typeface="Arial" panose="020B0604020202020204" pitchFamily="34" charset="0"/>
              <a:cs typeface="Arial" panose="020B0604020202020204" pitchFamily="34" charset="0"/>
            </a:endParaRPr>
          </a:p>
        </p:txBody>
      </p:sp>
      <p:sp>
        <p:nvSpPr>
          <p:cNvPr id="54" name="矩形 53"/>
          <p:cNvSpPr/>
          <p:nvPr/>
        </p:nvSpPr>
        <p:spPr>
          <a:xfrm>
            <a:off x="2051389" y="2853388"/>
            <a:ext cx="1197764" cy="369332"/>
          </a:xfrm>
          <a:prstGeom prst="rect">
            <a:avLst/>
          </a:prstGeom>
        </p:spPr>
        <p:txBody>
          <a:bodyPr wrap="none">
            <a:spAutoFit/>
          </a:bodyPr>
          <a:lstStyle/>
          <a:p>
            <a:pPr lvl="0">
              <a:defRPr/>
            </a:pPr>
            <a:r>
              <a:rPr lang="en-US" altLang="zh-TW" dirty="0">
                <a:solidFill>
                  <a:srgbClr val="000000"/>
                </a:solidFill>
                <a:latin typeface="Arial" panose="020B0604020202020204" pitchFamily="34" charset="0"/>
                <a:cs typeface="Arial" panose="020B0604020202020204" pitchFamily="34" charset="0"/>
              </a:rPr>
              <a:t>Dividends</a:t>
            </a:r>
            <a:endParaRPr lang="zh-TW" altLang="en-US" dirty="0">
              <a:solidFill>
                <a:srgbClr val="000000"/>
              </a:solidFill>
              <a:latin typeface="Arial" panose="020B0604020202020204" pitchFamily="34" charset="0"/>
              <a:cs typeface="Arial" panose="020B0604020202020204" pitchFamily="34" charset="0"/>
            </a:endParaRPr>
          </a:p>
        </p:txBody>
      </p:sp>
      <p:sp>
        <p:nvSpPr>
          <p:cNvPr id="55" name="矩形 54"/>
          <p:cNvSpPr/>
          <p:nvPr/>
        </p:nvSpPr>
        <p:spPr>
          <a:xfrm>
            <a:off x="1809938" y="2486426"/>
            <a:ext cx="37011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Retained Earnings</a:t>
            </a:r>
            <a:endParaRPr lang="zh-TW" altLang="en-US" dirty="0">
              <a:solidFill>
                <a:srgbClr val="000000"/>
              </a:solidFill>
              <a:latin typeface="Arial" panose="020B0604020202020204" pitchFamily="34" charset="0"/>
              <a:cs typeface="Arial" panose="020B0604020202020204" pitchFamily="34" charset="0"/>
            </a:endParaRPr>
          </a:p>
        </p:txBody>
      </p:sp>
      <p:sp>
        <p:nvSpPr>
          <p:cNvPr id="57" name="矩形 56"/>
          <p:cNvSpPr/>
          <p:nvPr/>
        </p:nvSpPr>
        <p:spPr>
          <a:xfrm>
            <a:off x="7109565" y="2483206"/>
            <a:ext cx="569387" cy="369332"/>
          </a:xfrm>
          <a:prstGeom prst="rect">
            <a:avLst/>
          </a:prstGeom>
        </p:spPr>
        <p:txBody>
          <a:bodyPr wrap="none">
            <a:spAutoFit/>
          </a:bodyPr>
          <a:lstStyle/>
          <a:p>
            <a:pPr lvl="0" algn="r"/>
            <a:r>
              <a:rPr lang="en-US" altLang="zh-TW" dirty="0">
                <a:solidFill>
                  <a:srgbClr val="000000"/>
                </a:solidFill>
                <a:latin typeface="Arial" charset="0"/>
                <a:ea typeface="新細明體" charset="-120"/>
              </a:rPr>
              <a:t>277</a:t>
            </a:r>
            <a:endParaRPr kumimoji="0" lang="zh-TW" altLang="en-US" dirty="0">
              <a:solidFill>
                <a:srgbClr val="000000"/>
              </a:solidFill>
              <a:latin typeface="Arial" charset="0"/>
              <a:ea typeface="新細明體" charset="-120"/>
            </a:endParaRPr>
          </a:p>
        </p:txBody>
      </p:sp>
      <p:sp>
        <p:nvSpPr>
          <p:cNvPr id="58" name="矩形 57"/>
          <p:cNvSpPr/>
          <p:nvPr/>
        </p:nvSpPr>
        <p:spPr>
          <a:xfrm>
            <a:off x="7841861" y="2852538"/>
            <a:ext cx="569387" cy="369332"/>
          </a:xfrm>
          <a:prstGeom prst="rect">
            <a:avLst/>
          </a:prstGeom>
        </p:spPr>
        <p:txBody>
          <a:bodyPr wrap="none">
            <a:spAutoFit/>
          </a:bodyPr>
          <a:lstStyle/>
          <a:p>
            <a:pPr lvl="0" algn="r"/>
            <a:r>
              <a:rPr lang="en-US" altLang="zh-TW" dirty="0">
                <a:solidFill>
                  <a:srgbClr val="000000"/>
                </a:solidFill>
                <a:latin typeface="Arial" charset="0"/>
                <a:ea typeface="新細明體" charset="-120"/>
              </a:rPr>
              <a:t>27</a:t>
            </a:r>
            <a:r>
              <a:rPr kumimoji="0" lang="en-US" altLang="zh-TW" dirty="0">
                <a:solidFill>
                  <a:srgbClr val="000000"/>
                </a:solidFill>
                <a:latin typeface="Arial" charset="0"/>
                <a:ea typeface="新細明體" charset="-120"/>
              </a:rPr>
              <a:t>7</a:t>
            </a:r>
            <a:endParaRPr kumimoji="0" lang="zh-TW" altLang="en-US" dirty="0">
              <a:solidFill>
                <a:srgbClr val="000000"/>
              </a:solidFill>
              <a:latin typeface="Arial" charset="0"/>
              <a:ea typeface="新細明體" charset="-120"/>
            </a:endParaRPr>
          </a:p>
        </p:txBody>
      </p:sp>
      <p:sp>
        <p:nvSpPr>
          <p:cNvPr id="59" name="直線圖說文字 1 58"/>
          <p:cNvSpPr/>
          <p:nvPr/>
        </p:nvSpPr>
        <p:spPr>
          <a:xfrm flipH="1">
            <a:off x="226205" y="3819027"/>
            <a:ext cx="1090206" cy="613430"/>
          </a:xfrm>
          <a:prstGeom prst="borderCallout1">
            <a:avLst>
              <a:gd name="adj1" fmla="val 18750"/>
              <a:gd name="adj2" fmla="val -8333"/>
              <a:gd name="adj3" fmla="val -109512"/>
              <a:gd name="adj4" fmla="val -71563"/>
            </a:avLst>
          </a:prstGeom>
          <a:solidFill>
            <a:srgbClr val="FFE382"/>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1"/>
                </a:solidFill>
                <a:latin typeface="Arial" panose="020B0604020202020204" pitchFamily="34" charset="0"/>
                <a:cs typeface="Arial" panose="020B0604020202020204" pitchFamily="34" charset="0"/>
              </a:rPr>
              <a:t>Credit the</a:t>
            </a:r>
          </a:p>
          <a:p>
            <a:r>
              <a:rPr lang="en-US" altLang="zh-TW" sz="1600" dirty="0">
                <a:solidFill>
                  <a:schemeClr val="tx1"/>
                </a:solidFill>
                <a:latin typeface="Arial" panose="020B0604020202020204" pitchFamily="34" charset="0"/>
                <a:cs typeface="Arial" panose="020B0604020202020204" pitchFamily="34" charset="0"/>
              </a:rPr>
              <a:t>dividends</a:t>
            </a:r>
          </a:p>
        </p:txBody>
      </p:sp>
      <p:sp>
        <p:nvSpPr>
          <p:cNvPr id="13" name="文字方塊 12"/>
          <p:cNvSpPr txBox="1"/>
          <p:nvPr/>
        </p:nvSpPr>
        <p:spPr>
          <a:xfrm>
            <a:off x="8453309"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178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7" grpId="0"/>
      <p:bldP spid="58" grpId="0"/>
      <p:bldP spid="5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內容版面配置區 6"/>
          <p:cNvSpPr>
            <a:spLocks noGrp="1"/>
          </p:cNvSpPr>
          <p:nvPr>
            <p:ph idx="1"/>
          </p:nvPr>
        </p:nvSpPr>
        <p:spPr/>
        <p:txBody>
          <a:bodyPr/>
          <a:lstStyle/>
          <a:p>
            <a:pPr marL="0" indent="0">
              <a:buNone/>
            </a:pPr>
            <a:r>
              <a:rPr lang="en-US" altLang="zh-TW" b="1" dirty="0">
                <a:solidFill>
                  <a:srgbClr val="E09F22"/>
                </a:solidFill>
              </a:rPr>
              <a:t>Post-Closing Trial Balance</a:t>
            </a:r>
          </a:p>
          <a:p>
            <a:pPr lvl="1"/>
            <a:r>
              <a:rPr lang="en-US" altLang="zh-TW" dirty="0"/>
              <a:t>A listing of all real account balances after the closing process has been completed. </a:t>
            </a:r>
          </a:p>
          <a:p>
            <a:pPr lvl="1"/>
            <a:r>
              <a:rPr lang="en-US" altLang="zh-TW" dirty="0"/>
              <a:t>Testing whether total debits equal total credits prior to beginning a new accounting cycle. </a:t>
            </a:r>
          </a:p>
          <a:p>
            <a:pPr lvl="1"/>
            <a:r>
              <a:rPr lang="en-US" altLang="zh-TW" dirty="0"/>
              <a:t>For internal purpose only and is designed to provide assurance that previous steps performed properly.</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61</a:t>
            </a:fld>
            <a:endParaRPr lang="zh-TW" altLang="en-US" dirty="0"/>
          </a:p>
        </p:txBody>
      </p:sp>
      <p:sp>
        <p:nvSpPr>
          <p:cNvPr id="102402" name="標題 5"/>
          <p:cNvSpPr>
            <a:spLocks noGrp="1"/>
          </p:cNvSpPr>
          <p:nvPr>
            <p:ph type="title"/>
          </p:nvPr>
        </p:nvSpPr>
        <p:spPr/>
        <p:txBody>
          <a:bodyPr/>
          <a:lstStyle/>
          <a:p>
            <a:r>
              <a:rPr lang="en-US" altLang="zh-TW" dirty="0"/>
              <a:t>Preparing a Post-Closing Trial Balance</a:t>
            </a:r>
            <a:endParaRPr lang="zh-TW" altLang="en-US" dirty="0"/>
          </a:p>
        </p:txBody>
      </p:sp>
      <p:sp>
        <p:nvSpPr>
          <p:cNvPr id="102405" name="投影片編號版面配置區 3"/>
          <p:cNvSpPr txBox="1">
            <a:spLocks/>
          </p:cNvSpPr>
          <p:nvPr/>
        </p:nvSpPr>
        <p:spPr bwMode="auto">
          <a:xfrm>
            <a:off x="8839200" y="6553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8" name="文字方塊 7"/>
          <p:cNvSpPr txBox="1"/>
          <p:nvPr/>
        </p:nvSpPr>
        <p:spPr>
          <a:xfrm>
            <a:off x="8453309"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382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55601" y="1464733"/>
            <a:ext cx="3169047" cy="4712230"/>
          </a:xfrm>
        </p:spPr>
        <p:txBody>
          <a:bodyPr/>
          <a:lstStyle/>
          <a:p>
            <a:pPr marL="0" indent="0">
              <a:buNone/>
            </a:pPr>
            <a:r>
              <a:rPr lang="en-US" altLang="zh-TW" b="1" dirty="0">
                <a:solidFill>
                  <a:srgbClr val="E09F22"/>
                </a:solidFill>
              </a:rPr>
              <a:t>Illustration</a:t>
            </a:r>
            <a:r>
              <a:rPr lang="en-US" altLang="zh-TW" b="1" dirty="0">
                <a:solidFill>
                  <a:srgbClr val="E09F22"/>
                </a:solidFill>
                <a:latin typeface="新細明體" panose="02020500000000000000" pitchFamily="18" charset="-120"/>
              </a:rPr>
              <a:t>—</a:t>
            </a:r>
            <a:r>
              <a:rPr lang="en-US" altLang="zh-TW" b="1" dirty="0">
                <a:solidFill>
                  <a:srgbClr val="E09F22"/>
                </a:solidFill>
              </a:rPr>
              <a:t>FedEx Corporation</a:t>
            </a: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62</a:t>
            </a:fld>
            <a:endParaRPr lang="zh-TW" altLang="en-US" dirty="0"/>
          </a:p>
        </p:txBody>
      </p:sp>
      <p:sp>
        <p:nvSpPr>
          <p:cNvPr id="103428" name="標題 10"/>
          <p:cNvSpPr>
            <a:spLocks noGrp="1"/>
          </p:cNvSpPr>
          <p:nvPr>
            <p:ph type="title"/>
          </p:nvPr>
        </p:nvSpPr>
        <p:spPr/>
        <p:txBody>
          <a:bodyPr/>
          <a:lstStyle/>
          <a:p>
            <a:pPr eaLnBrk="1" hangingPunct="1"/>
            <a:r>
              <a:rPr lang="en-US" altLang="zh-TW" dirty="0"/>
              <a:t>Post-Closing Trial Balance</a:t>
            </a:r>
            <a:endParaRPr lang="zh-TW" altLang="en-US" dirty="0"/>
          </a:p>
        </p:txBody>
      </p:sp>
      <p:sp>
        <p:nvSpPr>
          <p:cNvPr id="103479" name="Slide Number Placeholder 3"/>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8" name="文字方塊 7"/>
          <p:cNvSpPr txBox="1"/>
          <p:nvPr/>
        </p:nvSpPr>
        <p:spPr>
          <a:xfrm>
            <a:off x="1940124" y="5852478"/>
            <a:ext cx="1261885" cy="369332"/>
          </a:xfrm>
          <a:prstGeom prst="rect">
            <a:avLst/>
          </a:prstGeom>
          <a:noFill/>
        </p:spPr>
        <p:txBody>
          <a:bodyPr wrap="none" rtlCol="0">
            <a:spAutoFit/>
          </a:bodyPr>
          <a:lstStyle/>
          <a:p>
            <a:pPr algn="ctr"/>
            <a:r>
              <a:rPr lang="en-US" altLang="zh-TW" dirty="0">
                <a:latin typeface="Arial" panose="020B0604020202020204" pitchFamily="34" charset="0"/>
                <a:cs typeface="Arial" panose="020B0604020202020204" pitchFamily="34" charset="0"/>
              </a:rPr>
              <a:t>Exhibit 4.8</a:t>
            </a:r>
            <a:endParaRPr lang="zh-TW" altLang="en-US" dirty="0">
              <a:latin typeface="Arial" panose="020B0604020202020204" pitchFamily="34" charset="0"/>
              <a:cs typeface="Arial" panose="020B0604020202020204" pitchFamily="34" charset="0"/>
            </a:endParaRPr>
          </a:p>
        </p:txBody>
      </p:sp>
      <p:pic>
        <p:nvPicPr>
          <p:cNvPr id="3" name="圖片 2"/>
          <p:cNvPicPr>
            <a:picLocks noChangeAspect="1"/>
          </p:cNvPicPr>
          <p:nvPr/>
        </p:nvPicPr>
        <p:blipFill>
          <a:blip r:embed="rId2"/>
          <a:stretch>
            <a:fillRect/>
          </a:stretch>
        </p:blipFill>
        <p:spPr>
          <a:xfrm>
            <a:off x="3524648" y="1234308"/>
            <a:ext cx="5310594" cy="5177058"/>
          </a:xfrm>
          <a:prstGeom prst="rect">
            <a:avLst/>
          </a:prstGeom>
        </p:spPr>
      </p:pic>
      <p:sp>
        <p:nvSpPr>
          <p:cNvPr id="10" name="文字方塊 9"/>
          <p:cNvSpPr txBox="1"/>
          <p:nvPr/>
        </p:nvSpPr>
        <p:spPr>
          <a:xfrm>
            <a:off x="8453309"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180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內容版面配置區 3"/>
          <p:cNvSpPr>
            <a:spLocks noGrp="1"/>
          </p:cNvSpPr>
          <p:nvPr>
            <p:ph idx="1"/>
          </p:nvPr>
        </p:nvSpPr>
        <p:spPr/>
        <p:txBody>
          <a:bodyPr/>
          <a:lstStyle/>
          <a:p>
            <a:r>
              <a:rPr lang="en-US" altLang="zh-TW" b="1" dirty="0"/>
              <a:t>Prepare all necessary closing entries for Joyce Company, which had the following account balances on December 31.</a:t>
            </a:r>
            <a:endParaRPr lang="zh-TW" altLang="en-US" b="1"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63</a:t>
            </a:fld>
            <a:endParaRPr lang="zh-TW" altLang="en-US" dirty="0"/>
          </a:p>
        </p:txBody>
      </p:sp>
      <p:sp>
        <p:nvSpPr>
          <p:cNvPr id="104451" name="標題 2"/>
          <p:cNvSpPr>
            <a:spLocks noGrp="1"/>
          </p:cNvSpPr>
          <p:nvPr>
            <p:ph type="title"/>
          </p:nvPr>
        </p:nvSpPr>
        <p:spPr/>
        <p:txBody>
          <a:bodyPr/>
          <a:lstStyle/>
          <a:p>
            <a:r>
              <a:rPr lang="en-US" altLang="zh-TW" dirty="0"/>
              <a:t>Quiz Yourself</a:t>
            </a:r>
            <a:endParaRPr lang="zh-TW" altLang="en-US" dirty="0"/>
          </a:p>
        </p:txBody>
      </p:sp>
      <p:pic>
        <p:nvPicPr>
          <p:cNvPr id="3" name="圖片 2"/>
          <p:cNvPicPr>
            <a:picLocks noChangeAspect="1"/>
          </p:cNvPicPr>
          <p:nvPr/>
        </p:nvPicPr>
        <p:blipFill rotWithShape="1">
          <a:blip r:embed="rId2"/>
          <a:srcRect l="461" t="1227" r="356" b="615"/>
          <a:stretch/>
        </p:blipFill>
        <p:spPr>
          <a:xfrm>
            <a:off x="1104900" y="2781300"/>
            <a:ext cx="6924676" cy="3552825"/>
          </a:xfrm>
          <a:prstGeom prst="rect">
            <a:avLst/>
          </a:prstGeom>
          <a:ln>
            <a:solidFill>
              <a:schemeClr val="tx1"/>
            </a:solidFill>
          </a:ln>
        </p:spPr>
      </p:pic>
      <p:sp>
        <p:nvSpPr>
          <p:cNvPr id="8" name="文字方塊 7"/>
          <p:cNvSpPr txBox="1"/>
          <p:nvPr/>
        </p:nvSpPr>
        <p:spPr>
          <a:xfrm>
            <a:off x="8453309"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524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內容版面配置區 3"/>
          <p:cNvSpPr>
            <a:spLocks noGrp="1"/>
          </p:cNvSpPr>
          <p:nvPr>
            <p:ph idx="1"/>
          </p:nvPr>
        </p:nvSpPr>
        <p:spPr/>
        <p:txBody>
          <a:bodyPr>
            <a:normAutofit/>
          </a:bodyPr>
          <a:lstStyle/>
          <a:p>
            <a:pPr marL="0" indent="0">
              <a:buNone/>
            </a:pPr>
            <a:r>
              <a:rPr lang="en-US" altLang="zh-TW" b="1" dirty="0">
                <a:solidFill>
                  <a:srgbClr val="E09F22"/>
                </a:solidFill>
              </a:rPr>
              <a:t>Solution</a:t>
            </a:r>
          </a:p>
          <a:p>
            <a:pPr marL="0" indent="0">
              <a:buNone/>
            </a:pPr>
            <a:endParaRPr lang="en-US" altLang="zh-TW" b="1" dirty="0">
              <a:solidFill>
                <a:schemeClr val="tx2">
                  <a:lumMod val="60000"/>
                  <a:lumOff val="40000"/>
                </a:schemeClr>
              </a:solidFill>
            </a:endParaRPr>
          </a:p>
          <a:p>
            <a:pPr marL="0" indent="0">
              <a:buNone/>
            </a:pPr>
            <a:endParaRPr lang="en-US" altLang="zh-TW" b="1" dirty="0">
              <a:solidFill>
                <a:schemeClr val="tx2">
                  <a:lumMod val="60000"/>
                  <a:lumOff val="40000"/>
                </a:schemeClr>
              </a:solidFill>
            </a:endParaRPr>
          </a:p>
          <a:p>
            <a:pPr marL="0" indent="0">
              <a:buNone/>
            </a:pPr>
            <a:endParaRPr lang="en-US" altLang="zh-TW" b="1" dirty="0">
              <a:solidFill>
                <a:schemeClr val="tx2">
                  <a:lumMod val="60000"/>
                  <a:lumOff val="40000"/>
                </a:schemeClr>
              </a:solidFill>
            </a:endParaRPr>
          </a:p>
          <a:p>
            <a:pPr marL="0" indent="0">
              <a:buNone/>
            </a:pPr>
            <a:endParaRPr lang="en-US" altLang="zh-TW" b="1" dirty="0">
              <a:solidFill>
                <a:schemeClr val="tx2">
                  <a:lumMod val="60000"/>
                  <a:lumOff val="40000"/>
                </a:schemeClr>
              </a:solidFill>
            </a:endParaRPr>
          </a:p>
          <a:p>
            <a:pPr marL="0" indent="0">
              <a:buNone/>
            </a:pPr>
            <a:endParaRPr lang="en-US" altLang="zh-TW" sz="1800" dirty="0"/>
          </a:p>
          <a:p>
            <a:pPr marL="0" indent="0">
              <a:buNone/>
            </a:pPr>
            <a:endParaRPr lang="en-US" altLang="zh-TW" b="1" dirty="0">
              <a:solidFill>
                <a:schemeClr val="tx2">
                  <a:lumMod val="60000"/>
                  <a:lumOff val="40000"/>
                </a:schemeClr>
              </a:solidFill>
            </a:endParaRP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64</a:t>
            </a:fld>
            <a:endParaRPr lang="zh-TW" altLang="en-US" dirty="0"/>
          </a:p>
        </p:txBody>
      </p:sp>
      <p:sp>
        <p:nvSpPr>
          <p:cNvPr id="104451" name="標題 2"/>
          <p:cNvSpPr>
            <a:spLocks noGrp="1"/>
          </p:cNvSpPr>
          <p:nvPr>
            <p:ph type="title"/>
          </p:nvPr>
        </p:nvSpPr>
        <p:spPr/>
        <p:txBody>
          <a:bodyPr/>
          <a:lstStyle/>
          <a:p>
            <a:r>
              <a:rPr lang="en-US" altLang="zh-TW" dirty="0"/>
              <a:t>Quiz Yourself</a:t>
            </a:r>
            <a:endParaRPr lang="zh-TW" altLang="en-US" dirty="0"/>
          </a:p>
        </p:txBody>
      </p:sp>
      <p:pic>
        <p:nvPicPr>
          <p:cNvPr id="4" name="圖片 3"/>
          <p:cNvPicPr>
            <a:picLocks noChangeAspect="1"/>
          </p:cNvPicPr>
          <p:nvPr/>
        </p:nvPicPr>
        <p:blipFill>
          <a:blip r:embed="rId2"/>
          <a:stretch>
            <a:fillRect/>
          </a:stretch>
        </p:blipFill>
        <p:spPr>
          <a:xfrm>
            <a:off x="742190" y="2135688"/>
            <a:ext cx="6934200" cy="2276475"/>
          </a:xfrm>
          <a:prstGeom prst="rect">
            <a:avLst/>
          </a:prstGeom>
          <a:ln>
            <a:solidFill>
              <a:schemeClr val="tx1"/>
            </a:solidFill>
          </a:ln>
        </p:spPr>
      </p:pic>
      <p:sp>
        <p:nvSpPr>
          <p:cNvPr id="34" name="矩形 33"/>
          <p:cNvSpPr/>
          <p:nvPr/>
        </p:nvSpPr>
        <p:spPr>
          <a:xfrm>
            <a:off x="835660" y="2194585"/>
            <a:ext cx="6765290" cy="34131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835659" y="2562732"/>
            <a:ext cx="6765290" cy="34131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835659" y="2931343"/>
            <a:ext cx="6765290" cy="34131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p:cNvSpPr/>
          <p:nvPr/>
        </p:nvSpPr>
        <p:spPr>
          <a:xfrm>
            <a:off x="835660" y="3296937"/>
            <a:ext cx="6765290" cy="34131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p:cNvSpPr/>
          <p:nvPr/>
        </p:nvSpPr>
        <p:spPr>
          <a:xfrm>
            <a:off x="835659" y="3665084"/>
            <a:ext cx="6765290" cy="34131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835659" y="4033695"/>
            <a:ext cx="6765290" cy="34131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781048" y="4804591"/>
            <a:ext cx="6877050" cy="1077218"/>
          </a:xfrm>
          <a:prstGeom prst="rect">
            <a:avLst/>
          </a:prstGeom>
          <a:solidFill>
            <a:schemeClr val="accent4">
              <a:lumMod val="20000"/>
              <a:lumOff val="80000"/>
            </a:schemeClr>
          </a:solidFill>
        </p:spPr>
        <p:txBody>
          <a:bodyPr wrap="square">
            <a:spAutoFit/>
          </a:bodyPr>
          <a:lstStyle/>
          <a:p>
            <a:pPr eaLnBrk="0" hangingPunct="0"/>
            <a:r>
              <a:rPr lang="en-US" altLang="zh-TW" sz="1600" i="1" dirty="0">
                <a:latin typeface="Arial" pitchFamily="34" charset="0"/>
              </a:rPr>
              <a:t>Remember that only the nominal accounts (revenues, expenses, and dividends) are closed to Retained Earnings. The real accounts (cash, supplies, accounts payable, and paid-in capital) are maintained and their balances are carried forward to the next year.</a:t>
            </a:r>
            <a:endParaRPr lang="zh-TW" altLang="en-US" sz="1600" i="1" dirty="0">
              <a:latin typeface="Arial" pitchFamily="34" charset="0"/>
            </a:endParaRPr>
          </a:p>
        </p:txBody>
      </p:sp>
      <p:sp>
        <p:nvSpPr>
          <p:cNvPr id="14" name="文字方塊 13"/>
          <p:cNvSpPr txBox="1"/>
          <p:nvPr/>
        </p:nvSpPr>
        <p:spPr>
          <a:xfrm>
            <a:off x="8453309"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LO4</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722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1" nodeType="clickEffect">
                                  <p:stCondLst>
                                    <p:cond delay="0"/>
                                  </p:stCondLst>
                                  <p:childTnLst>
                                    <p:anim calcmode="lin" valueType="num">
                                      <p:cBhvr additive="base">
                                        <p:cTn id="6" dur="500"/>
                                        <p:tgtEl>
                                          <p:spTgt spid="34"/>
                                        </p:tgtEl>
                                        <p:attrNameLst>
                                          <p:attrName>ppt_x</p:attrName>
                                        </p:attrNameLst>
                                      </p:cBhvr>
                                      <p:tavLst>
                                        <p:tav tm="0">
                                          <p:val>
                                            <p:strVal val="ppt_x"/>
                                          </p:val>
                                        </p:tav>
                                        <p:tav tm="100000">
                                          <p:val>
                                            <p:strVal val="ppt_x"/>
                                          </p:val>
                                        </p:tav>
                                      </p:tavLst>
                                    </p:anim>
                                    <p:anim calcmode="lin" valueType="num">
                                      <p:cBhvr additive="base">
                                        <p:cTn id="7" dur="500"/>
                                        <p:tgtEl>
                                          <p:spTgt spid="34"/>
                                        </p:tgtEl>
                                        <p:attrNameLst>
                                          <p:attrName>ppt_y</p:attrName>
                                        </p:attrNameLst>
                                      </p:cBhvr>
                                      <p:tavLst>
                                        <p:tav tm="0">
                                          <p:val>
                                            <p:strVal val="ppt_y"/>
                                          </p:val>
                                        </p:tav>
                                        <p:tav tm="100000">
                                          <p:val>
                                            <p:strVal val="1+ppt_h/2"/>
                                          </p:val>
                                        </p:tav>
                                      </p:tavLst>
                                    </p:anim>
                                    <p:set>
                                      <p:cBhvr>
                                        <p:cTn id="8" dur="1" fill="hold">
                                          <p:stCondLst>
                                            <p:cond delay="499"/>
                                          </p:stCondLst>
                                        </p:cTn>
                                        <p:tgtEl>
                                          <p:spTgt spid="3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5"/>
                                        </p:tgtEl>
                                        <p:attrNameLst>
                                          <p:attrName>ppt_x</p:attrName>
                                        </p:attrNameLst>
                                      </p:cBhvr>
                                      <p:tavLst>
                                        <p:tav tm="0">
                                          <p:val>
                                            <p:strVal val="ppt_x"/>
                                          </p:val>
                                        </p:tav>
                                        <p:tav tm="100000">
                                          <p:val>
                                            <p:strVal val="ppt_x"/>
                                          </p:val>
                                        </p:tav>
                                      </p:tavLst>
                                    </p:anim>
                                    <p:anim calcmode="lin" valueType="num">
                                      <p:cBhvr additive="base">
                                        <p:cTn id="13" dur="500"/>
                                        <p:tgtEl>
                                          <p:spTgt spid="35"/>
                                        </p:tgtEl>
                                        <p:attrNameLst>
                                          <p:attrName>ppt_y</p:attrName>
                                        </p:attrNameLst>
                                      </p:cBhvr>
                                      <p:tavLst>
                                        <p:tav tm="0">
                                          <p:val>
                                            <p:strVal val="ppt_y"/>
                                          </p:val>
                                        </p:tav>
                                        <p:tav tm="100000">
                                          <p:val>
                                            <p:strVal val="1+ppt_h/2"/>
                                          </p:val>
                                        </p:tav>
                                      </p:tavLst>
                                    </p:anim>
                                    <p:set>
                                      <p:cBhvr>
                                        <p:cTn id="14" dur="1" fill="hold">
                                          <p:stCondLst>
                                            <p:cond delay="499"/>
                                          </p:stCondLst>
                                        </p:cTn>
                                        <p:tgtEl>
                                          <p:spTgt spid="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36"/>
                                        </p:tgtEl>
                                        <p:attrNameLst>
                                          <p:attrName>ppt_x</p:attrName>
                                        </p:attrNameLst>
                                      </p:cBhvr>
                                      <p:tavLst>
                                        <p:tav tm="0">
                                          <p:val>
                                            <p:strVal val="ppt_x"/>
                                          </p:val>
                                        </p:tav>
                                        <p:tav tm="100000">
                                          <p:val>
                                            <p:strVal val="ppt_x"/>
                                          </p:val>
                                        </p:tav>
                                      </p:tavLst>
                                    </p:anim>
                                    <p:anim calcmode="lin" valueType="num">
                                      <p:cBhvr additive="base">
                                        <p:cTn id="19" dur="500"/>
                                        <p:tgtEl>
                                          <p:spTgt spid="36"/>
                                        </p:tgtEl>
                                        <p:attrNameLst>
                                          <p:attrName>ppt_y</p:attrName>
                                        </p:attrNameLst>
                                      </p:cBhvr>
                                      <p:tavLst>
                                        <p:tav tm="0">
                                          <p:val>
                                            <p:strVal val="ppt_y"/>
                                          </p:val>
                                        </p:tav>
                                        <p:tav tm="100000">
                                          <p:val>
                                            <p:strVal val="1+ppt_h/2"/>
                                          </p:val>
                                        </p:tav>
                                      </p:tavLst>
                                    </p:anim>
                                    <p:set>
                                      <p:cBhvr>
                                        <p:cTn id="20" dur="1" fill="hold">
                                          <p:stCondLst>
                                            <p:cond delay="499"/>
                                          </p:stCondLst>
                                        </p:cTn>
                                        <p:tgtEl>
                                          <p:spTgt spid="3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37"/>
                                        </p:tgtEl>
                                        <p:attrNameLst>
                                          <p:attrName>ppt_x</p:attrName>
                                        </p:attrNameLst>
                                      </p:cBhvr>
                                      <p:tavLst>
                                        <p:tav tm="0">
                                          <p:val>
                                            <p:strVal val="ppt_x"/>
                                          </p:val>
                                        </p:tav>
                                        <p:tav tm="100000">
                                          <p:val>
                                            <p:strVal val="ppt_x"/>
                                          </p:val>
                                        </p:tav>
                                      </p:tavLst>
                                    </p:anim>
                                    <p:anim calcmode="lin" valueType="num">
                                      <p:cBhvr additive="base">
                                        <p:cTn id="25" dur="500"/>
                                        <p:tgtEl>
                                          <p:spTgt spid="37"/>
                                        </p:tgtEl>
                                        <p:attrNameLst>
                                          <p:attrName>ppt_y</p:attrName>
                                        </p:attrNameLst>
                                      </p:cBhvr>
                                      <p:tavLst>
                                        <p:tav tm="0">
                                          <p:val>
                                            <p:strVal val="ppt_y"/>
                                          </p:val>
                                        </p:tav>
                                        <p:tav tm="100000">
                                          <p:val>
                                            <p:strVal val="1+ppt_h/2"/>
                                          </p:val>
                                        </p:tav>
                                      </p:tavLst>
                                    </p:anim>
                                    <p:set>
                                      <p:cBhvr>
                                        <p:cTn id="26" dur="1" fill="hold">
                                          <p:stCondLst>
                                            <p:cond delay="499"/>
                                          </p:stCondLst>
                                        </p:cTn>
                                        <p:tgtEl>
                                          <p:spTgt spid="3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38"/>
                                        </p:tgtEl>
                                        <p:attrNameLst>
                                          <p:attrName>ppt_x</p:attrName>
                                        </p:attrNameLst>
                                      </p:cBhvr>
                                      <p:tavLst>
                                        <p:tav tm="0">
                                          <p:val>
                                            <p:strVal val="ppt_x"/>
                                          </p:val>
                                        </p:tav>
                                        <p:tav tm="100000">
                                          <p:val>
                                            <p:strVal val="ppt_x"/>
                                          </p:val>
                                        </p:tav>
                                      </p:tavLst>
                                    </p:anim>
                                    <p:anim calcmode="lin" valueType="num">
                                      <p:cBhvr additive="base">
                                        <p:cTn id="31" dur="500"/>
                                        <p:tgtEl>
                                          <p:spTgt spid="38"/>
                                        </p:tgtEl>
                                        <p:attrNameLst>
                                          <p:attrName>ppt_y</p:attrName>
                                        </p:attrNameLst>
                                      </p:cBhvr>
                                      <p:tavLst>
                                        <p:tav tm="0">
                                          <p:val>
                                            <p:strVal val="ppt_y"/>
                                          </p:val>
                                        </p:tav>
                                        <p:tav tm="100000">
                                          <p:val>
                                            <p:strVal val="1+ppt_h/2"/>
                                          </p:val>
                                        </p:tav>
                                      </p:tavLst>
                                    </p:anim>
                                    <p:set>
                                      <p:cBhvr>
                                        <p:cTn id="32" dur="1" fill="hold">
                                          <p:stCondLst>
                                            <p:cond delay="499"/>
                                          </p:stCondLst>
                                        </p:cTn>
                                        <p:tgtEl>
                                          <p:spTgt spid="3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39"/>
                                        </p:tgtEl>
                                        <p:attrNameLst>
                                          <p:attrName>ppt_x</p:attrName>
                                        </p:attrNameLst>
                                      </p:cBhvr>
                                      <p:tavLst>
                                        <p:tav tm="0">
                                          <p:val>
                                            <p:strVal val="ppt_x"/>
                                          </p:val>
                                        </p:tav>
                                        <p:tav tm="100000">
                                          <p:val>
                                            <p:strVal val="ppt_x"/>
                                          </p:val>
                                        </p:tav>
                                      </p:tavLst>
                                    </p:anim>
                                    <p:anim calcmode="lin" valueType="num">
                                      <p:cBhvr additive="base">
                                        <p:cTn id="37" dur="500"/>
                                        <p:tgtEl>
                                          <p:spTgt spid="39"/>
                                        </p:tgtEl>
                                        <p:attrNameLst>
                                          <p:attrName>ppt_y</p:attrName>
                                        </p:attrNameLst>
                                      </p:cBhvr>
                                      <p:tavLst>
                                        <p:tav tm="0">
                                          <p:val>
                                            <p:strVal val="ppt_y"/>
                                          </p:val>
                                        </p:tav>
                                        <p:tav tm="100000">
                                          <p:val>
                                            <p:strVal val="1+ppt_h/2"/>
                                          </p:val>
                                        </p:tav>
                                      </p:tavLst>
                                    </p:anim>
                                    <p:set>
                                      <p:cBhvr>
                                        <p:cTn id="38" dur="1" fill="hold">
                                          <p:stCondLst>
                                            <p:cond delay="499"/>
                                          </p:stCondLst>
                                        </p:cTn>
                                        <p:tgtEl>
                                          <p:spTgt spid="3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1" animBg="1"/>
      <p:bldP spid="35" grpId="0" animBg="1"/>
      <p:bldP spid="36" grpId="0" animBg="1"/>
      <p:bldP spid="37" grpId="0" animBg="1"/>
      <p:bldP spid="38" grpId="0" animBg="1"/>
      <p:bldP spid="39" grpId="0" animBg="1"/>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DA11386E-2E42-49D8-8C02-8CA978E96E05}" type="slidenum">
              <a:rPr lang="zh-TW" altLang="en-US" smtClean="0"/>
              <a:t>65</a:t>
            </a:fld>
            <a:endParaRPr lang="zh-TW" altLang="en-US" dirty="0"/>
          </a:p>
        </p:txBody>
      </p:sp>
      <p:sp>
        <p:nvSpPr>
          <p:cNvPr id="107522" name="標題 5"/>
          <p:cNvSpPr>
            <a:spLocks noGrp="1"/>
          </p:cNvSpPr>
          <p:nvPr>
            <p:ph type="title"/>
          </p:nvPr>
        </p:nvSpPr>
        <p:spPr/>
        <p:txBody>
          <a:bodyPr/>
          <a:lstStyle/>
          <a:p>
            <a:r>
              <a:rPr lang="en-US" altLang="zh-TW" dirty="0"/>
              <a:t>A Summary of the Accounting Cycle </a:t>
            </a:r>
            <a:endParaRPr lang="zh-TW" altLang="en-US" dirty="0"/>
          </a:p>
        </p:txBody>
      </p:sp>
      <p:sp>
        <p:nvSpPr>
          <p:cNvPr id="11" name="內容版面配置區 2"/>
          <p:cNvSpPr>
            <a:spLocks noGrp="1"/>
          </p:cNvSpPr>
          <p:nvPr>
            <p:ph idx="1"/>
          </p:nvPr>
        </p:nvSpPr>
        <p:spPr/>
        <p:txBody>
          <a:bodyPr/>
          <a:lstStyle/>
          <a:p>
            <a:pPr marL="0" indent="0">
              <a:buNone/>
            </a:pPr>
            <a:r>
              <a:rPr lang="en-US" altLang="zh-TW" b="1" dirty="0">
                <a:solidFill>
                  <a:srgbClr val="E09F22"/>
                </a:solidFill>
              </a:rPr>
              <a:t>Accounting Cycle</a:t>
            </a:r>
          </a:p>
          <a:p>
            <a:endParaRPr lang="zh-TW" altLang="en-US" dirty="0"/>
          </a:p>
        </p:txBody>
      </p:sp>
      <p:sp>
        <p:nvSpPr>
          <p:cNvPr id="107525" name="投影片編號版面配置區 3"/>
          <p:cNvSpPr txBox="1">
            <a:spLocks/>
          </p:cNvSpPr>
          <p:nvPr/>
        </p:nvSpPr>
        <p:spPr bwMode="auto">
          <a:xfrm>
            <a:off x="8839200" y="6553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9" name="矩形 8"/>
          <p:cNvSpPr/>
          <p:nvPr/>
        </p:nvSpPr>
        <p:spPr>
          <a:xfrm>
            <a:off x="5428752" y="101835"/>
            <a:ext cx="3715248" cy="338554"/>
          </a:xfrm>
          <a:prstGeom prst="rect">
            <a:avLst/>
          </a:prstGeom>
        </p:spPr>
        <p:txBody>
          <a:bodyPr wrap="none">
            <a:spAutoFit/>
          </a:bodyPr>
          <a:lstStyle/>
          <a:p>
            <a:r>
              <a:rPr lang="en-US" altLang="zh-TW" sz="1600" b="1" dirty="0">
                <a:latin typeface="Arial" panose="020B0604020202020204" pitchFamily="34" charset="0"/>
                <a:cs typeface="Arial" panose="020B0604020202020204" pitchFamily="34" charset="0"/>
              </a:rPr>
              <a:t>A Summary of the Accounting Cycle</a:t>
            </a:r>
          </a:p>
        </p:txBody>
      </p:sp>
      <p:sp>
        <p:nvSpPr>
          <p:cNvPr id="25" name="文字方塊 24"/>
          <p:cNvSpPr txBox="1"/>
          <p:nvPr/>
        </p:nvSpPr>
        <p:spPr>
          <a:xfrm>
            <a:off x="500744" y="5715000"/>
            <a:ext cx="1261885" cy="369332"/>
          </a:xfrm>
          <a:prstGeom prst="rect">
            <a:avLst/>
          </a:prstGeom>
          <a:noFill/>
        </p:spPr>
        <p:txBody>
          <a:bodyPr wrap="none" rtlCol="0">
            <a:spAutoFit/>
          </a:bodyPr>
          <a:lstStyle/>
          <a:p>
            <a:pPr algn="ctr"/>
            <a:r>
              <a:rPr lang="en-US" altLang="zh-TW" dirty="0">
                <a:latin typeface="Arial" panose="020B0604020202020204" pitchFamily="34" charset="0"/>
                <a:cs typeface="Arial" panose="020B0604020202020204" pitchFamily="34" charset="0"/>
              </a:rPr>
              <a:t>Exhibit 4.9</a:t>
            </a:r>
            <a:endParaRPr lang="zh-TW" altLang="en-US" dirty="0">
              <a:latin typeface="Arial" panose="020B0604020202020204" pitchFamily="34" charset="0"/>
              <a:cs typeface="Arial" panose="020B0604020202020204" pitchFamily="34" charset="0"/>
            </a:endParaRPr>
          </a:p>
        </p:txBody>
      </p:sp>
      <p:sp>
        <p:nvSpPr>
          <p:cNvPr id="26" name="文字方塊 25"/>
          <p:cNvSpPr txBox="1"/>
          <p:nvPr/>
        </p:nvSpPr>
        <p:spPr>
          <a:xfrm>
            <a:off x="8441436" y="793021"/>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
        <p:nvSpPr>
          <p:cNvPr id="48" name="TextBox 6"/>
          <p:cNvSpPr txBox="1">
            <a:spLocks noChangeArrowheads="1"/>
          </p:cNvSpPr>
          <p:nvPr/>
        </p:nvSpPr>
        <p:spPr bwMode="auto">
          <a:xfrm>
            <a:off x="4596218" y="3317620"/>
            <a:ext cx="44919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hangingPunct="0"/>
            <a:r>
              <a:rPr kumimoji="0" lang="en-US" altLang="zh-TW" sz="1600" b="1" dirty="0">
                <a:solidFill>
                  <a:srgbClr val="000000"/>
                </a:solidFill>
              </a:rPr>
              <a:t>Exchange Transactions</a:t>
            </a:r>
          </a:p>
          <a:p>
            <a:pPr algn="ctr" eaLnBrk="0" hangingPunct="0"/>
            <a:r>
              <a:rPr kumimoji="0" lang="en-US" altLang="zh-TW" sz="1600" dirty="0">
                <a:solidFill>
                  <a:srgbClr val="000000"/>
                </a:solidFill>
              </a:rPr>
              <a:t>(Business enter into exchange transactions </a:t>
            </a:r>
          </a:p>
          <a:p>
            <a:pPr algn="ctr" eaLnBrk="0" hangingPunct="0"/>
            <a:r>
              <a:rPr kumimoji="0" lang="en-US" altLang="zh-TW" sz="1600" dirty="0">
                <a:solidFill>
                  <a:srgbClr val="000000"/>
                </a:solidFill>
              </a:rPr>
              <a:t>signaling the beginning of the accounting cycle)</a:t>
            </a:r>
          </a:p>
        </p:txBody>
      </p:sp>
      <p:grpSp>
        <p:nvGrpSpPr>
          <p:cNvPr id="49" name="群組 48"/>
          <p:cNvGrpSpPr/>
          <p:nvPr/>
        </p:nvGrpSpPr>
        <p:grpSpPr>
          <a:xfrm>
            <a:off x="186955" y="2276872"/>
            <a:ext cx="2080790" cy="2334375"/>
            <a:chOff x="186955" y="2276872"/>
            <a:chExt cx="2080790" cy="2334375"/>
          </a:xfrm>
        </p:grpSpPr>
        <p:pic>
          <p:nvPicPr>
            <p:cNvPr id="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289" r="80730" b="38300"/>
            <a:stretch/>
          </p:blipFill>
          <p:spPr bwMode="auto">
            <a:xfrm>
              <a:off x="186955" y="2276872"/>
              <a:ext cx="2080790" cy="1058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6"/>
            <p:cNvSpPr txBox="1">
              <a:spLocks noChangeArrowheads="1"/>
            </p:cNvSpPr>
            <p:nvPr/>
          </p:nvSpPr>
          <p:spPr bwMode="auto">
            <a:xfrm>
              <a:off x="335206" y="2658602"/>
              <a:ext cx="1765227" cy="276999"/>
            </a:xfrm>
            <a:prstGeom prst="rect">
              <a:avLst/>
            </a:prstGeom>
            <a:noFill/>
            <a:ln w="9525">
              <a:noFill/>
              <a:miter lim="800000"/>
              <a:headEnd/>
              <a:tailEnd/>
            </a:ln>
          </p:spPr>
          <p:txBody>
            <a:bodyPr wrap="none">
              <a:spAutoFit/>
            </a:bodyPr>
            <a:lstStyle/>
            <a:p>
              <a:pPr eaLnBrk="0" hangingPunct="0">
                <a:defRPr/>
              </a:pPr>
              <a:r>
                <a:rPr kumimoji="0" lang="en-US" sz="1200" b="1" dirty="0">
                  <a:solidFill>
                    <a:srgbClr val="000000"/>
                  </a:solidFill>
                  <a:latin typeface="Arial" charset="0"/>
                </a:rPr>
                <a:t>Analyze transactions.</a:t>
              </a:r>
            </a:p>
          </p:txBody>
        </p:sp>
        <p:sp>
          <p:nvSpPr>
            <p:cNvPr id="52" name="TextBox 6"/>
            <p:cNvSpPr txBox="1">
              <a:spLocks noChangeArrowheads="1"/>
            </p:cNvSpPr>
            <p:nvPr/>
          </p:nvSpPr>
          <p:spPr bwMode="auto">
            <a:xfrm>
              <a:off x="717362" y="3800142"/>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1200" dirty="0">
                  <a:solidFill>
                    <a:srgbClr val="000000"/>
                  </a:solidFill>
                </a:rPr>
                <a:t>Step</a:t>
              </a:r>
            </a:p>
          </p:txBody>
        </p:sp>
        <p:sp>
          <p:nvSpPr>
            <p:cNvPr id="53" name="文字方塊 52"/>
            <p:cNvSpPr txBox="1"/>
            <p:nvPr/>
          </p:nvSpPr>
          <p:spPr>
            <a:xfrm>
              <a:off x="658186" y="3164697"/>
              <a:ext cx="1193006" cy="1446550"/>
            </a:xfrm>
            <a:prstGeom prst="rect">
              <a:avLst/>
            </a:prstGeom>
            <a:noFill/>
            <a:ln>
              <a:noFill/>
            </a:ln>
          </p:spPr>
          <p:txBody>
            <a:bodyPr wrap="square" rtlCol="0">
              <a:spAutoFit/>
            </a:bodyPr>
            <a:lstStyle/>
            <a:p>
              <a:pPr algn="ctr"/>
              <a:r>
                <a:rPr lang="en-US" altLang="zh-TW" sz="8800" b="1" dirty="0">
                  <a:solidFill>
                    <a:srgbClr val="00AAB5"/>
                  </a:solidFill>
                  <a:latin typeface="Arial" panose="020B0604020202020204" pitchFamily="34" charset="0"/>
                  <a:ea typeface="MS UI Gothic" panose="020B0600070205080204" pitchFamily="34" charset="-128"/>
                  <a:cs typeface="Arial" panose="020B0604020202020204" pitchFamily="34" charset="0"/>
                </a:rPr>
                <a:t>1</a:t>
              </a:r>
              <a:endParaRPr lang="zh-TW" altLang="en-US" sz="6600" b="1" dirty="0">
                <a:solidFill>
                  <a:srgbClr val="00AAB5"/>
                </a:solidFill>
                <a:latin typeface="Arial" panose="020B0604020202020204" pitchFamily="34" charset="0"/>
                <a:ea typeface="MS UI Gothic" panose="020B0600070205080204" pitchFamily="34" charset="-128"/>
                <a:cs typeface="Arial" panose="020B0604020202020204" pitchFamily="34" charset="0"/>
              </a:endParaRPr>
            </a:p>
          </p:txBody>
        </p:sp>
      </p:grpSp>
      <p:grpSp>
        <p:nvGrpSpPr>
          <p:cNvPr id="54" name="群組 53"/>
          <p:cNvGrpSpPr/>
          <p:nvPr/>
        </p:nvGrpSpPr>
        <p:grpSpPr>
          <a:xfrm>
            <a:off x="2308659" y="2276872"/>
            <a:ext cx="2680066" cy="2334376"/>
            <a:chOff x="2251975" y="2344604"/>
            <a:chExt cx="2680065" cy="2334375"/>
          </a:xfrm>
        </p:grpSpPr>
        <p:pic>
          <p:nvPicPr>
            <p:cNvPr id="5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600" t="27289" r="55579" b="37474"/>
            <a:stretch/>
          </p:blipFill>
          <p:spPr bwMode="auto">
            <a:xfrm>
              <a:off x="2251975" y="2344604"/>
              <a:ext cx="2680065" cy="10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6"/>
            <p:cNvSpPr txBox="1">
              <a:spLocks noChangeArrowheads="1"/>
            </p:cNvSpPr>
            <p:nvPr/>
          </p:nvSpPr>
          <p:spPr bwMode="auto">
            <a:xfrm>
              <a:off x="3051614" y="2647150"/>
              <a:ext cx="1713931" cy="461665"/>
            </a:xfrm>
            <a:prstGeom prst="rect">
              <a:avLst/>
            </a:prstGeom>
            <a:noFill/>
            <a:ln w="9525">
              <a:noFill/>
              <a:miter lim="800000"/>
              <a:headEnd/>
              <a:tailEnd/>
            </a:ln>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kumimoji="0" lang="en-US" sz="1200" b="1" dirty="0">
                  <a:solidFill>
                    <a:srgbClr val="000000"/>
                  </a:solidFill>
                </a:rPr>
                <a:t>Record the effects of</a:t>
              </a:r>
            </a:p>
            <a:p>
              <a:pPr>
                <a:defRPr/>
              </a:pPr>
              <a:r>
                <a:rPr kumimoji="0" lang="en-US" sz="1200" b="1" dirty="0">
                  <a:solidFill>
                    <a:srgbClr val="000000"/>
                  </a:solidFill>
                </a:rPr>
                <a:t>transactions.</a:t>
              </a:r>
            </a:p>
          </p:txBody>
        </p:sp>
        <p:sp>
          <p:nvSpPr>
            <p:cNvPr id="57" name="TextBox 6"/>
            <p:cNvSpPr txBox="1">
              <a:spLocks noChangeArrowheads="1"/>
            </p:cNvSpPr>
            <p:nvPr/>
          </p:nvSpPr>
          <p:spPr bwMode="auto">
            <a:xfrm>
              <a:off x="3286866" y="3850902"/>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1200" dirty="0">
                  <a:solidFill>
                    <a:srgbClr val="000000"/>
                  </a:solidFill>
                </a:rPr>
                <a:t>Step</a:t>
              </a:r>
            </a:p>
          </p:txBody>
        </p:sp>
        <p:sp>
          <p:nvSpPr>
            <p:cNvPr id="58" name="文字方塊 57"/>
            <p:cNvSpPr txBox="1"/>
            <p:nvPr/>
          </p:nvSpPr>
          <p:spPr>
            <a:xfrm>
              <a:off x="3417029" y="3232429"/>
              <a:ext cx="1193006" cy="1446550"/>
            </a:xfrm>
            <a:prstGeom prst="rect">
              <a:avLst/>
            </a:prstGeom>
            <a:noFill/>
            <a:ln>
              <a:noFill/>
            </a:ln>
          </p:spPr>
          <p:txBody>
            <a:bodyPr wrap="square" rtlCol="0">
              <a:spAutoFit/>
            </a:bodyPr>
            <a:lstStyle/>
            <a:p>
              <a:pPr algn="ctr"/>
              <a:r>
                <a:rPr lang="en-US" altLang="zh-TW" sz="8800" b="1" dirty="0">
                  <a:solidFill>
                    <a:srgbClr val="30923D"/>
                  </a:solidFill>
                  <a:latin typeface="Arial" panose="020B0604020202020204" pitchFamily="34" charset="0"/>
                  <a:ea typeface="MS UI Gothic" panose="020B0600070205080204" pitchFamily="34" charset="-128"/>
                  <a:cs typeface="Arial" panose="020B0604020202020204" pitchFamily="34" charset="0"/>
                </a:rPr>
                <a:t>2</a:t>
              </a:r>
              <a:endParaRPr lang="zh-TW" altLang="en-US" sz="6600" b="1" dirty="0">
                <a:solidFill>
                  <a:srgbClr val="30923D"/>
                </a:solidFill>
                <a:latin typeface="Arial" panose="020B0604020202020204" pitchFamily="34" charset="0"/>
                <a:ea typeface="MS UI Gothic" panose="020B0600070205080204" pitchFamily="34" charset="-128"/>
                <a:cs typeface="Arial" panose="020B0604020202020204" pitchFamily="34" charset="0"/>
              </a:endParaRPr>
            </a:p>
          </p:txBody>
        </p:sp>
      </p:grpSp>
      <p:grpSp>
        <p:nvGrpSpPr>
          <p:cNvPr id="59" name="群組 58"/>
          <p:cNvGrpSpPr/>
          <p:nvPr/>
        </p:nvGrpSpPr>
        <p:grpSpPr>
          <a:xfrm>
            <a:off x="2597032" y="4330070"/>
            <a:ext cx="2929670" cy="2483059"/>
            <a:chOff x="3200400" y="4343582"/>
            <a:chExt cx="2708246" cy="2295390"/>
          </a:xfrm>
        </p:grpSpPr>
        <p:pic>
          <p:nvPicPr>
            <p:cNvPr id="6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5029" t="26151" r="29751" b="37959"/>
            <a:stretch/>
          </p:blipFill>
          <p:spPr bwMode="auto">
            <a:xfrm>
              <a:off x="3200400" y="4343582"/>
              <a:ext cx="2708246" cy="1125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6"/>
            <p:cNvSpPr txBox="1">
              <a:spLocks noChangeArrowheads="1"/>
            </p:cNvSpPr>
            <p:nvPr/>
          </p:nvSpPr>
          <p:spPr bwMode="auto">
            <a:xfrm>
              <a:off x="3807927" y="4491489"/>
              <a:ext cx="2011030" cy="84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1200" b="1" dirty="0">
                  <a:solidFill>
                    <a:srgbClr val="000000"/>
                  </a:solidFill>
                </a:rPr>
                <a:t>Summarize the effects of</a:t>
              </a:r>
            </a:p>
            <a:p>
              <a:pPr eaLnBrk="0" hangingPunct="0"/>
              <a:r>
                <a:rPr kumimoji="0" lang="en-US" altLang="zh-TW" sz="1200" b="1" dirty="0">
                  <a:solidFill>
                    <a:srgbClr val="000000"/>
                  </a:solidFill>
                </a:rPr>
                <a:t>transactions.</a:t>
              </a:r>
            </a:p>
            <a:p>
              <a:pPr eaLnBrk="0" hangingPunct="0"/>
              <a:r>
                <a:rPr kumimoji="0" lang="en-US" altLang="zh-TW" sz="1200" dirty="0">
                  <a:solidFill>
                    <a:srgbClr val="000000"/>
                  </a:solidFill>
                </a:rPr>
                <a:t>1 Posting journal entries.</a:t>
              </a:r>
            </a:p>
            <a:p>
              <a:pPr eaLnBrk="0" hangingPunct="0"/>
              <a:r>
                <a:rPr kumimoji="0" lang="en-US" altLang="zh-TW" sz="1200" dirty="0">
                  <a:solidFill>
                    <a:srgbClr val="000000"/>
                  </a:solidFill>
                </a:rPr>
                <a:t>2 Preparing a trial balance.</a:t>
              </a:r>
            </a:p>
          </p:txBody>
        </p:sp>
        <p:sp>
          <p:nvSpPr>
            <p:cNvPr id="62" name="TextBox 6"/>
            <p:cNvSpPr txBox="1">
              <a:spLocks noChangeArrowheads="1"/>
            </p:cNvSpPr>
            <p:nvPr/>
          </p:nvSpPr>
          <p:spPr bwMode="auto">
            <a:xfrm>
              <a:off x="4321771" y="5802819"/>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1200" dirty="0">
                  <a:solidFill>
                    <a:srgbClr val="000000"/>
                  </a:solidFill>
                </a:rPr>
                <a:t>Step</a:t>
              </a:r>
            </a:p>
          </p:txBody>
        </p:sp>
        <p:sp>
          <p:nvSpPr>
            <p:cNvPr id="63" name="文字方塊 62"/>
            <p:cNvSpPr txBox="1"/>
            <p:nvPr/>
          </p:nvSpPr>
          <p:spPr>
            <a:xfrm>
              <a:off x="4376251" y="5192422"/>
              <a:ext cx="1193006" cy="1446550"/>
            </a:xfrm>
            <a:prstGeom prst="rect">
              <a:avLst/>
            </a:prstGeom>
            <a:noFill/>
            <a:ln>
              <a:noFill/>
            </a:ln>
          </p:spPr>
          <p:txBody>
            <a:bodyPr wrap="square" rtlCol="0">
              <a:spAutoFit/>
            </a:bodyPr>
            <a:lstStyle/>
            <a:p>
              <a:pPr algn="ctr"/>
              <a:r>
                <a:rPr lang="en-US" altLang="zh-TW" sz="8800" b="1" dirty="0">
                  <a:solidFill>
                    <a:srgbClr val="23408E"/>
                  </a:solidFill>
                  <a:latin typeface="Arial" panose="020B0604020202020204" pitchFamily="34" charset="0"/>
                  <a:ea typeface="MS UI Gothic" panose="020B0600070205080204" pitchFamily="34" charset="-128"/>
                  <a:cs typeface="Arial" panose="020B0604020202020204" pitchFamily="34" charset="0"/>
                </a:rPr>
                <a:t>3</a:t>
              </a:r>
              <a:endParaRPr lang="zh-TW" altLang="en-US" sz="6600" b="1" dirty="0">
                <a:solidFill>
                  <a:srgbClr val="23408E"/>
                </a:solidFill>
                <a:latin typeface="Arial" panose="020B0604020202020204" pitchFamily="34" charset="0"/>
                <a:ea typeface="MS UI Gothic" panose="020B0600070205080204" pitchFamily="34" charset="-128"/>
                <a:cs typeface="Arial" panose="020B0604020202020204" pitchFamily="34" charset="0"/>
              </a:endParaRPr>
            </a:p>
          </p:txBody>
        </p:sp>
      </p:grpSp>
      <p:grpSp>
        <p:nvGrpSpPr>
          <p:cNvPr id="64" name="群組 63"/>
          <p:cNvGrpSpPr/>
          <p:nvPr/>
        </p:nvGrpSpPr>
        <p:grpSpPr>
          <a:xfrm>
            <a:off x="5525164" y="4398611"/>
            <a:ext cx="3236891" cy="2226850"/>
            <a:chOff x="5907108" y="4412122"/>
            <a:chExt cx="3236891" cy="2226850"/>
          </a:xfrm>
        </p:grpSpPr>
        <p:pic>
          <p:nvPicPr>
            <p:cNvPr id="6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0874" t="26151" r="-1" b="35694"/>
            <a:stretch/>
          </p:blipFill>
          <p:spPr bwMode="auto">
            <a:xfrm>
              <a:off x="5907108" y="4412122"/>
              <a:ext cx="3236891" cy="1110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6"/>
            <p:cNvSpPr txBox="1">
              <a:spLocks noChangeArrowheads="1"/>
            </p:cNvSpPr>
            <p:nvPr/>
          </p:nvSpPr>
          <p:spPr bwMode="auto">
            <a:xfrm>
              <a:off x="6679257" y="4518557"/>
              <a:ext cx="2412212" cy="84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1200" b="1" dirty="0">
                  <a:solidFill>
                    <a:srgbClr val="000000"/>
                  </a:solidFill>
                </a:rPr>
                <a:t>Prepare reports.</a:t>
              </a:r>
            </a:p>
            <a:p>
              <a:pPr eaLnBrk="0" hangingPunct="0"/>
              <a:r>
                <a:rPr kumimoji="0" lang="en-US" altLang="zh-TW" sz="1200" dirty="0">
                  <a:solidFill>
                    <a:srgbClr val="000000"/>
                  </a:solidFill>
                </a:rPr>
                <a:t>1 Adjusting entries.</a:t>
              </a:r>
            </a:p>
            <a:p>
              <a:pPr eaLnBrk="0" hangingPunct="0"/>
              <a:r>
                <a:rPr kumimoji="0" lang="en-US" altLang="zh-TW" sz="1200" dirty="0">
                  <a:solidFill>
                    <a:srgbClr val="000000"/>
                  </a:solidFill>
                </a:rPr>
                <a:t>2 Preparing financial statements.</a:t>
              </a:r>
            </a:p>
            <a:p>
              <a:pPr eaLnBrk="0" hangingPunct="0"/>
              <a:r>
                <a:rPr kumimoji="0" lang="en-US" altLang="zh-TW" sz="1200" dirty="0">
                  <a:solidFill>
                    <a:srgbClr val="000000"/>
                  </a:solidFill>
                </a:rPr>
                <a:t>3 Closing the books.</a:t>
              </a:r>
            </a:p>
          </p:txBody>
        </p:sp>
        <p:sp>
          <p:nvSpPr>
            <p:cNvPr id="67" name="TextBox 6"/>
            <p:cNvSpPr txBox="1">
              <a:spLocks noChangeArrowheads="1"/>
            </p:cNvSpPr>
            <p:nvPr/>
          </p:nvSpPr>
          <p:spPr bwMode="auto">
            <a:xfrm>
              <a:off x="7047494" y="5799073"/>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kumimoji="0" lang="en-US" altLang="zh-TW" sz="1200" dirty="0">
                  <a:solidFill>
                    <a:srgbClr val="000000"/>
                  </a:solidFill>
                </a:rPr>
                <a:t>Step</a:t>
              </a:r>
            </a:p>
          </p:txBody>
        </p:sp>
        <p:sp>
          <p:nvSpPr>
            <p:cNvPr id="68" name="文字方塊 67"/>
            <p:cNvSpPr txBox="1"/>
            <p:nvPr/>
          </p:nvSpPr>
          <p:spPr>
            <a:xfrm>
              <a:off x="7257854" y="5192422"/>
              <a:ext cx="1193006" cy="1446550"/>
            </a:xfrm>
            <a:prstGeom prst="rect">
              <a:avLst/>
            </a:prstGeom>
            <a:noFill/>
            <a:ln>
              <a:noFill/>
            </a:ln>
          </p:spPr>
          <p:txBody>
            <a:bodyPr wrap="square" rtlCol="0">
              <a:spAutoFit/>
            </a:bodyPr>
            <a:lstStyle/>
            <a:p>
              <a:pPr algn="ctr"/>
              <a:r>
                <a:rPr lang="en-US" altLang="zh-TW" sz="8800" b="1" dirty="0">
                  <a:solidFill>
                    <a:srgbClr val="FDAF18"/>
                  </a:solidFill>
                  <a:latin typeface="Arial" panose="020B0604020202020204" pitchFamily="34" charset="0"/>
                  <a:ea typeface="MS UI Gothic" panose="020B0600070205080204" pitchFamily="34" charset="-128"/>
                  <a:cs typeface="Arial" panose="020B0604020202020204" pitchFamily="34" charset="0"/>
                </a:rPr>
                <a:t>4</a:t>
              </a:r>
              <a:endParaRPr lang="zh-TW" altLang="en-US" sz="6600" b="1" dirty="0">
                <a:solidFill>
                  <a:srgbClr val="FDAF18"/>
                </a:solidFill>
                <a:latin typeface="Arial" panose="020B0604020202020204" pitchFamily="34" charset="0"/>
                <a:ea typeface="MS UI Gothic" panose="020B0600070205080204" pitchFamily="34" charset="-128"/>
                <a:cs typeface="Arial" panose="020B0604020202020204" pitchFamily="34" charset="0"/>
              </a:endParaRPr>
            </a:p>
          </p:txBody>
        </p:sp>
      </p:grpSp>
    </p:spTree>
    <p:extLst>
      <p:ext uri="{BB962C8B-B14F-4D97-AF65-F5344CB8AC3E}">
        <p14:creationId xmlns:p14="http://schemas.microsoft.com/office/powerpoint/2010/main" val="118185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3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3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3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3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355601" y="1464733"/>
            <a:ext cx="2233220" cy="4712230"/>
          </a:xfrm>
        </p:spPr>
        <p:txBody>
          <a:bodyPr/>
          <a:lstStyle/>
          <a:p>
            <a:pPr marL="0" indent="0">
              <a:buNone/>
            </a:pPr>
            <a:r>
              <a:rPr lang="en-US" altLang="zh-TW" b="1" dirty="0">
                <a:solidFill>
                  <a:srgbClr val="E09F22"/>
                </a:solidFill>
              </a:rPr>
              <a:t>Unadjusted Trial Balance</a:t>
            </a:r>
            <a:endParaRPr lang="zh-TW" altLang="en-US" b="1" dirty="0">
              <a:solidFill>
                <a:srgbClr val="E09F22"/>
              </a:solidFill>
            </a:endParaRP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66</a:t>
            </a:fld>
            <a:endParaRPr lang="zh-TW" altLang="en-US" dirty="0"/>
          </a:p>
        </p:txBody>
      </p:sp>
      <p:sp>
        <p:nvSpPr>
          <p:cNvPr id="109572" name="標題 11"/>
          <p:cNvSpPr>
            <a:spLocks noGrp="1"/>
          </p:cNvSpPr>
          <p:nvPr>
            <p:ph type="title"/>
          </p:nvPr>
        </p:nvSpPr>
        <p:spPr/>
        <p:txBody>
          <a:bodyPr>
            <a:normAutofit fontScale="90000"/>
          </a:bodyPr>
          <a:lstStyle/>
          <a:p>
            <a:r>
              <a:rPr lang="en-US" altLang="zh-TW" dirty="0"/>
              <a:t>Illustration of the Last Step in the Accounting Cycle</a:t>
            </a:r>
            <a:endParaRPr lang="zh-TW" altLang="en-US" dirty="0"/>
          </a:p>
        </p:txBody>
      </p:sp>
      <p:sp>
        <p:nvSpPr>
          <p:cNvPr id="109574" name="投影片編號版面配置區 3"/>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pic>
        <p:nvPicPr>
          <p:cNvPr id="2" name="圖片 1"/>
          <p:cNvPicPr>
            <a:picLocks noChangeAspect="1"/>
          </p:cNvPicPr>
          <p:nvPr/>
        </p:nvPicPr>
        <p:blipFill>
          <a:blip r:embed="rId3"/>
          <a:stretch>
            <a:fillRect/>
          </a:stretch>
        </p:blipFill>
        <p:spPr>
          <a:xfrm>
            <a:off x="2784259" y="1316566"/>
            <a:ext cx="5902541" cy="5008564"/>
          </a:xfrm>
          <a:prstGeom prst="rect">
            <a:avLst/>
          </a:prstGeom>
        </p:spPr>
      </p:pic>
      <p:sp>
        <p:nvSpPr>
          <p:cNvPr id="10" name="文字方塊 9"/>
          <p:cNvSpPr txBox="1"/>
          <p:nvPr/>
        </p:nvSpPr>
        <p:spPr>
          <a:xfrm>
            <a:off x="8441435" y="60492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90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內容版面配置區 12"/>
          <p:cNvSpPr>
            <a:spLocks noGrp="1"/>
          </p:cNvSpPr>
          <p:nvPr>
            <p:ph idx="1"/>
          </p:nvPr>
        </p:nvSpPr>
        <p:spPr/>
        <p:txBody>
          <a:bodyPr>
            <a:normAutofit/>
          </a:bodyPr>
          <a:lstStyle/>
          <a:p>
            <a:pPr marL="0" indent="0">
              <a:buNone/>
            </a:pPr>
            <a:r>
              <a:rPr lang="en-US" altLang="zh-TW" sz="2200" b="1" dirty="0">
                <a:solidFill>
                  <a:srgbClr val="E09F22"/>
                </a:solidFill>
              </a:rPr>
              <a:t>Preparing Adjusting Entries </a:t>
            </a:r>
          </a:p>
          <a:p>
            <a:pPr marL="457200" indent="-457200">
              <a:buFont typeface="+mj-lt"/>
              <a:buAutoNum type="alphaLcPeriod"/>
            </a:pPr>
            <a:r>
              <a:rPr lang="en-US" altLang="zh-TW" sz="2200" dirty="0"/>
              <a:t>A physical count at December 31 shows that NT$5,895 of supplies is still on hand. </a:t>
            </a:r>
          </a:p>
          <a:p>
            <a:pPr marL="457200" indent="-457200">
              <a:buFont typeface="+mj-lt"/>
              <a:buAutoNum type="alphaLcPeriod"/>
            </a:pPr>
            <a:endParaRPr lang="en-US" altLang="zh-TW" sz="2200" dirty="0"/>
          </a:p>
          <a:p>
            <a:pPr marL="457200" indent="-457200">
              <a:buFont typeface="+mj-lt"/>
              <a:buAutoNum type="alphaLcPeriod"/>
            </a:pPr>
            <a:endParaRPr lang="en-US" altLang="zh-TW" sz="2200" dirty="0"/>
          </a:p>
          <a:p>
            <a:pPr marL="457200" indent="-457200">
              <a:buFont typeface="+mj-lt"/>
              <a:buAutoNum type="alphaLcPeriod"/>
            </a:pPr>
            <a:r>
              <a:rPr lang="en-US" altLang="zh-TW" sz="2200" dirty="0"/>
              <a:t>The company rented an office for a year and paid a full rental fee of NT$27,000 in cash on October 1.</a:t>
            </a:r>
          </a:p>
          <a:p>
            <a:endParaRPr lang="en-US" altLang="zh-TW" sz="2200" dirty="0"/>
          </a:p>
          <a:p>
            <a:endParaRPr lang="zh-TW" altLang="en-US" sz="2200"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67</a:t>
            </a:fld>
            <a:endParaRPr lang="zh-TW" altLang="en-US" dirty="0"/>
          </a:p>
        </p:txBody>
      </p:sp>
      <p:sp>
        <p:nvSpPr>
          <p:cNvPr id="110596" name="標題 11"/>
          <p:cNvSpPr>
            <a:spLocks noGrp="1"/>
          </p:cNvSpPr>
          <p:nvPr>
            <p:ph type="title"/>
          </p:nvPr>
        </p:nvSpPr>
        <p:spPr/>
        <p:txBody>
          <a:bodyPr>
            <a:normAutofit fontScale="90000"/>
          </a:bodyPr>
          <a:lstStyle/>
          <a:p>
            <a:r>
              <a:rPr lang="en-US" altLang="zh-TW"/>
              <a:t>Illustration the Last Step in the Accounting Cycle</a:t>
            </a:r>
            <a:endParaRPr lang="zh-TW" altLang="en-US" dirty="0"/>
          </a:p>
        </p:txBody>
      </p:sp>
      <p:sp>
        <p:nvSpPr>
          <p:cNvPr id="110599" name="投影片編號版面配置區 3"/>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110605" name="文字方塊 13"/>
          <p:cNvSpPr txBox="1">
            <a:spLocks noChangeArrowheads="1"/>
          </p:cNvSpPr>
          <p:nvPr/>
        </p:nvSpPr>
        <p:spPr bwMode="auto">
          <a:xfrm>
            <a:off x="908386" y="5705383"/>
            <a:ext cx="7803344"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marL="0" indent="0">
              <a:lnSpc>
                <a:spcPct val="110000"/>
              </a:lnSpc>
              <a:spcBef>
                <a:spcPct val="0"/>
              </a:spcBef>
              <a:buNone/>
            </a:pPr>
            <a:r>
              <a:rPr kumimoji="0" lang="en-US" altLang="zh-TW" sz="1400" i="1" dirty="0">
                <a:solidFill>
                  <a:schemeClr val="accent2">
                    <a:lumMod val="75000"/>
                  </a:schemeClr>
                </a:solidFill>
                <a:latin typeface="Arial" panose="020B0604020202020204" pitchFamily="34" charset="0"/>
                <a:cs typeface="Arial" panose="020B0604020202020204" pitchFamily="34" charset="0"/>
              </a:rPr>
              <a:t>At the end of the year, 3-month rent expense must be recognized (NT$27,000 ÷ 12 months ⨉ 3 months = NT$6,750) and at the same time, the prepaid rent is to be decreased by NT$6,750.</a:t>
            </a:r>
          </a:p>
        </p:txBody>
      </p:sp>
      <p:graphicFrame>
        <p:nvGraphicFramePr>
          <p:cNvPr id="20" name="表格 19"/>
          <p:cNvGraphicFramePr>
            <a:graphicFrameLocks noGrp="1"/>
          </p:cNvGraphicFramePr>
          <p:nvPr>
            <p:extLst>
              <p:ext uri="{D42A27DB-BD31-4B8C-83A1-F6EECF244321}">
                <p14:modId xmlns:p14="http://schemas.microsoft.com/office/powerpoint/2010/main" val="4161231685"/>
              </p:ext>
            </p:extLst>
          </p:nvPr>
        </p:nvGraphicFramePr>
        <p:xfrm>
          <a:off x="846667" y="2793250"/>
          <a:ext cx="7924800" cy="745066"/>
        </p:xfrm>
        <a:graphic>
          <a:graphicData uri="http://schemas.openxmlformats.org/drawingml/2006/table">
            <a:tbl>
              <a:tblPr/>
              <a:tblGrid>
                <a:gridCol w="1341438">
                  <a:extLst>
                    <a:ext uri="{9D8B030D-6E8A-4147-A177-3AD203B41FA5}">
                      <a16:colId xmlns:a16="http://schemas.microsoft.com/office/drawing/2014/main" val="20000"/>
                    </a:ext>
                  </a:extLst>
                </a:gridCol>
                <a:gridCol w="4602162">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21" name="矩形 20"/>
          <p:cNvSpPr/>
          <p:nvPr/>
        </p:nvSpPr>
        <p:spPr>
          <a:xfrm>
            <a:off x="878097" y="2803540"/>
            <a:ext cx="979755"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Dec. 31</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2" name="矩形 21"/>
          <p:cNvSpPr/>
          <p:nvPr/>
        </p:nvSpPr>
        <p:spPr>
          <a:xfrm>
            <a:off x="2244735" y="3170502"/>
            <a:ext cx="2005677" cy="369332"/>
          </a:xfrm>
          <a:prstGeom prst="rect">
            <a:avLst/>
          </a:prstGeom>
        </p:spPr>
        <p:txBody>
          <a:bodyPr wrap="none">
            <a:spAutoFit/>
          </a:bodyPr>
          <a:lstStyle/>
          <a:p>
            <a:pPr>
              <a:defRPr/>
            </a:pPr>
            <a:r>
              <a:rPr lang="en-US" altLang="zh-TW" dirty="0">
                <a:solidFill>
                  <a:srgbClr val="000000"/>
                </a:solidFill>
                <a:latin typeface="Arial" panose="020B0604020202020204" pitchFamily="34" charset="0"/>
                <a:cs typeface="Arial" panose="020B0604020202020204" pitchFamily="34" charset="0"/>
              </a:rPr>
              <a:t>Supplies on Hand</a:t>
            </a:r>
            <a:endParaRPr lang="zh-TW" altLang="en-US" dirty="0">
              <a:solidFill>
                <a:srgbClr val="000000"/>
              </a:solidFill>
              <a:latin typeface="Arial" panose="020B0604020202020204" pitchFamily="34" charset="0"/>
              <a:cs typeface="Arial" panose="020B0604020202020204" pitchFamily="34" charset="0"/>
            </a:endParaRPr>
          </a:p>
        </p:txBody>
      </p:sp>
      <p:sp>
        <p:nvSpPr>
          <p:cNvPr id="23" name="矩形 22"/>
          <p:cNvSpPr/>
          <p:nvPr/>
        </p:nvSpPr>
        <p:spPr>
          <a:xfrm>
            <a:off x="2003284" y="2803540"/>
            <a:ext cx="37011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Supplies Expense</a:t>
            </a:r>
            <a:endParaRPr lang="zh-TW" altLang="en-US" dirty="0">
              <a:solidFill>
                <a:srgbClr val="000000"/>
              </a:solidFill>
              <a:latin typeface="Arial" panose="020B0604020202020204" pitchFamily="34" charset="0"/>
              <a:cs typeface="Arial" panose="020B0604020202020204" pitchFamily="34" charset="0"/>
            </a:endParaRPr>
          </a:p>
        </p:txBody>
      </p:sp>
      <p:sp>
        <p:nvSpPr>
          <p:cNvPr id="25" name="矩形 24"/>
          <p:cNvSpPr/>
          <p:nvPr/>
        </p:nvSpPr>
        <p:spPr>
          <a:xfrm>
            <a:off x="7110550" y="2800320"/>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1,950</a:t>
            </a:r>
            <a:endParaRPr kumimoji="0" lang="zh-TW" altLang="en-US" dirty="0">
              <a:solidFill>
                <a:srgbClr val="000000"/>
              </a:solidFill>
              <a:latin typeface="Arial" charset="0"/>
              <a:ea typeface="新細明體" charset="-120"/>
            </a:endParaRPr>
          </a:p>
        </p:txBody>
      </p:sp>
      <p:sp>
        <p:nvSpPr>
          <p:cNvPr id="26" name="矩形 25"/>
          <p:cNvSpPr/>
          <p:nvPr/>
        </p:nvSpPr>
        <p:spPr>
          <a:xfrm>
            <a:off x="7842846" y="3169652"/>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1,950</a:t>
            </a:r>
            <a:endParaRPr kumimoji="0" lang="zh-TW" altLang="en-US" dirty="0">
              <a:solidFill>
                <a:srgbClr val="000000"/>
              </a:solidFill>
              <a:latin typeface="Arial" charset="0"/>
              <a:ea typeface="新細明體" charset="-120"/>
            </a:endParaRPr>
          </a:p>
        </p:txBody>
      </p:sp>
      <p:sp>
        <p:nvSpPr>
          <p:cNvPr id="14" name="矩形 13"/>
          <p:cNvSpPr/>
          <p:nvPr/>
        </p:nvSpPr>
        <p:spPr>
          <a:xfrm>
            <a:off x="2003284" y="2849203"/>
            <a:ext cx="6678157" cy="29549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p:cNvSpPr/>
          <p:nvPr/>
        </p:nvSpPr>
        <p:spPr>
          <a:xfrm>
            <a:off x="2003284" y="3181421"/>
            <a:ext cx="6678157" cy="29549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p:cNvSpPr/>
          <p:nvPr/>
        </p:nvSpPr>
        <p:spPr>
          <a:xfrm>
            <a:off x="892690" y="3591223"/>
            <a:ext cx="7834736" cy="523220"/>
          </a:xfrm>
          <a:prstGeom prst="rect">
            <a:avLst/>
          </a:prstGeom>
        </p:spPr>
        <p:txBody>
          <a:bodyPr wrap="square">
            <a:spAutoFit/>
          </a:bodyPr>
          <a:lstStyle/>
          <a:p>
            <a:r>
              <a:rPr lang="en-US" altLang="zh-TW" sz="1400" i="1" dirty="0">
                <a:solidFill>
                  <a:schemeClr val="accent2">
                    <a:lumMod val="75000"/>
                  </a:schemeClr>
                </a:solidFill>
                <a:latin typeface="Arial" panose="020B0604020202020204" pitchFamily="34" charset="0"/>
                <a:cs typeface="Arial" panose="020B0604020202020204" pitchFamily="34" charset="0"/>
              </a:rPr>
              <a:t>The account “Supplies on Hand” has a debit balance of NT$7,845 before adjustment; it suggests that Supplies on Hand should be reduced by NT$1,950.</a:t>
            </a:r>
            <a:endParaRPr kumimoji="0" lang="zh-TW" altLang="en-US" sz="1400" i="1" dirty="0">
              <a:solidFill>
                <a:schemeClr val="accent2">
                  <a:lumMod val="75000"/>
                </a:schemeClr>
              </a:solidFill>
              <a:latin typeface="Arial" panose="020B0604020202020204" pitchFamily="34" charset="0"/>
              <a:ea typeface="新細明體" charset="-120"/>
              <a:cs typeface="Arial" panose="020B0604020202020204" pitchFamily="34" charset="0"/>
            </a:endParaRPr>
          </a:p>
        </p:txBody>
      </p:sp>
      <p:graphicFrame>
        <p:nvGraphicFramePr>
          <p:cNvPr id="35" name="表格 34"/>
          <p:cNvGraphicFramePr>
            <a:graphicFrameLocks noGrp="1"/>
          </p:cNvGraphicFramePr>
          <p:nvPr>
            <p:extLst>
              <p:ext uri="{D42A27DB-BD31-4B8C-83A1-F6EECF244321}">
                <p14:modId xmlns:p14="http://schemas.microsoft.com/office/powerpoint/2010/main" val="2237487876"/>
              </p:ext>
            </p:extLst>
          </p:nvPr>
        </p:nvGraphicFramePr>
        <p:xfrm>
          <a:off x="876956" y="4910180"/>
          <a:ext cx="7924800" cy="745066"/>
        </p:xfrm>
        <a:graphic>
          <a:graphicData uri="http://schemas.openxmlformats.org/drawingml/2006/table">
            <a:tbl>
              <a:tblPr/>
              <a:tblGrid>
                <a:gridCol w="1341438">
                  <a:extLst>
                    <a:ext uri="{9D8B030D-6E8A-4147-A177-3AD203B41FA5}">
                      <a16:colId xmlns:a16="http://schemas.microsoft.com/office/drawing/2014/main" val="20000"/>
                    </a:ext>
                  </a:extLst>
                </a:gridCol>
                <a:gridCol w="4602162">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36" name="矩形 35"/>
          <p:cNvSpPr/>
          <p:nvPr/>
        </p:nvSpPr>
        <p:spPr>
          <a:xfrm>
            <a:off x="908386" y="4920470"/>
            <a:ext cx="979755"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Dec. 31</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37" name="矩形 36"/>
          <p:cNvSpPr/>
          <p:nvPr/>
        </p:nvSpPr>
        <p:spPr>
          <a:xfrm>
            <a:off x="2275024" y="5287432"/>
            <a:ext cx="1531188" cy="369332"/>
          </a:xfrm>
          <a:prstGeom prst="rect">
            <a:avLst/>
          </a:prstGeom>
        </p:spPr>
        <p:txBody>
          <a:bodyPr wrap="none">
            <a:spAutoFit/>
          </a:bodyPr>
          <a:lstStyle/>
          <a:p>
            <a:pPr>
              <a:defRPr/>
            </a:pPr>
            <a:r>
              <a:rPr lang="en-US" altLang="zh-TW" dirty="0">
                <a:solidFill>
                  <a:srgbClr val="000000"/>
                </a:solidFill>
                <a:latin typeface="Arial" panose="020B0604020202020204" pitchFamily="34" charset="0"/>
                <a:cs typeface="Arial" panose="020B0604020202020204" pitchFamily="34" charset="0"/>
              </a:rPr>
              <a:t>Prepaid Rent</a:t>
            </a:r>
            <a:endParaRPr lang="zh-TW" altLang="en-US" dirty="0">
              <a:solidFill>
                <a:srgbClr val="000000"/>
              </a:solidFill>
              <a:latin typeface="Arial" panose="020B0604020202020204" pitchFamily="34" charset="0"/>
              <a:cs typeface="Arial" panose="020B0604020202020204" pitchFamily="34" charset="0"/>
            </a:endParaRPr>
          </a:p>
        </p:txBody>
      </p:sp>
      <p:sp>
        <p:nvSpPr>
          <p:cNvPr id="38" name="矩形 37"/>
          <p:cNvSpPr/>
          <p:nvPr/>
        </p:nvSpPr>
        <p:spPr>
          <a:xfrm>
            <a:off x="2033573" y="4920470"/>
            <a:ext cx="37011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Rent Expense</a:t>
            </a:r>
            <a:endParaRPr lang="zh-TW" altLang="en-US" dirty="0">
              <a:solidFill>
                <a:srgbClr val="000000"/>
              </a:solidFill>
              <a:latin typeface="Arial" panose="020B0604020202020204" pitchFamily="34" charset="0"/>
              <a:cs typeface="Arial" panose="020B0604020202020204" pitchFamily="34" charset="0"/>
            </a:endParaRPr>
          </a:p>
        </p:txBody>
      </p:sp>
      <p:sp>
        <p:nvSpPr>
          <p:cNvPr id="39" name="矩形 38"/>
          <p:cNvSpPr/>
          <p:nvPr/>
        </p:nvSpPr>
        <p:spPr>
          <a:xfrm>
            <a:off x="7140839" y="4917250"/>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6,750</a:t>
            </a:r>
            <a:endParaRPr kumimoji="0" lang="zh-TW" altLang="en-US" dirty="0">
              <a:solidFill>
                <a:srgbClr val="000000"/>
              </a:solidFill>
              <a:latin typeface="Arial" charset="0"/>
              <a:ea typeface="新細明體" charset="-120"/>
            </a:endParaRPr>
          </a:p>
        </p:txBody>
      </p:sp>
      <p:sp>
        <p:nvSpPr>
          <p:cNvPr id="40" name="矩形 39"/>
          <p:cNvSpPr/>
          <p:nvPr/>
        </p:nvSpPr>
        <p:spPr>
          <a:xfrm>
            <a:off x="7873135" y="5286582"/>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6,750</a:t>
            </a:r>
            <a:endParaRPr kumimoji="0" lang="zh-TW" altLang="en-US" dirty="0">
              <a:solidFill>
                <a:srgbClr val="000000"/>
              </a:solidFill>
              <a:latin typeface="Arial" charset="0"/>
              <a:ea typeface="新細明體" charset="-120"/>
            </a:endParaRPr>
          </a:p>
        </p:txBody>
      </p:sp>
      <p:sp>
        <p:nvSpPr>
          <p:cNvPr id="41" name="矩形 40"/>
          <p:cNvSpPr/>
          <p:nvPr/>
        </p:nvSpPr>
        <p:spPr>
          <a:xfrm>
            <a:off x="2018981" y="4946998"/>
            <a:ext cx="6678157" cy="29549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41"/>
          <p:cNvSpPr/>
          <p:nvPr/>
        </p:nvSpPr>
        <p:spPr>
          <a:xfrm>
            <a:off x="2018981" y="5313110"/>
            <a:ext cx="6678157" cy="29549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p:cNvSpPr txBox="1"/>
          <p:nvPr/>
        </p:nvSpPr>
        <p:spPr>
          <a:xfrm>
            <a:off x="8441435" y="60492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030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14"/>
                                        </p:tgtEl>
                                        <p:attrNameLst>
                                          <p:attrName>ppt_x</p:attrName>
                                        </p:attrNameLst>
                                      </p:cBhvr>
                                      <p:tavLst>
                                        <p:tav tm="0">
                                          <p:val>
                                            <p:strVal val="ppt_x"/>
                                          </p:val>
                                        </p:tav>
                                        <p:tav tm="100000">
                                          <p:val>
                                            <p:strVal val="ppt_x"/>
                                          </p:val>
                                        </p:tav>
                                      </p:tavLst>
                                    </p:anim>
                                    <p:anim calcmode="lin" valueType="num">
                                      <p:cBhvr additive="base">
                                        <p:cTn id="27" dur="500"/>
                                        <p:tgtEl>
                                          <p:spTgt spid="14"/>
                                        </p:tgtEl>
                                        <p:attrNameLst>
                                          <p:attrName>ppt_y</p:attrName>
                                        </p:attrNameLst>
                                      </p:cBhvr>
                                      <p:tavLst>
                                        <p:tav tm="0">
                                          <p:val>
                                            <p:strVal val="ppt_y"/>
                                          </p:val>
                                        </p:tav>
                                        <p:tav tm="100000">
                                          <p:val>
                                            <p:strVal val="1+ppt_h/2"/>
                                          </p:val>
                                        </p:tav>
                                      </p:tavLst>
                                    </p:anim>
                                    <p:set>
                                      <p:cBhvr>
                                        <p:cTn id="28" dur="1" fill="hold">
                                          <p:stCondLst>
                                            <p:cond delay="499"/>
                                          </p:stCondLst>
                                        </p:cTn>
                                        <p:tgtEl>
                                          <p:spTgt spid="1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31"/>
                                        </p:tgtEl>
                                        <p:attrNameLst>
                                          <p:attrName>ppt_x</p:attrName>
                                        </p:attrNameLst>
                                      </p:cBhvr>
                                      <p:tavLst>
                                        <p:tav tm="0">
                                          <p:val>
                                            <p:strVal val="ppt_x"/>
                                          </p:val>
                                        </p:tav>
                                        <p:tav tm="100000">
                                          <p:val>
                                            <p:strVal val="ppt_x"/>
                                          </p:val>
                                        </p:tav>
                                      </p:tavLst>
                                    </p:anim>
                                    <p:anim calcmode="lin" valueType="num">
                                      <p:cBhvr additive="base">
                                        <p:cTn id="33" dur="500"/>
                                        <p:tgtEl>
                                          <p:spTgt spid="31"/>
                                        </p:tgtEl>
                                        <p:attrNameLst>
                                          <p:attrName>ppt_y</p:attrName>
                                        </p:attrNameLst>
                                      </p:cBhvr>
                                      <p:tavLst>
                                        <p:tav tm="0">
                                          <p:val>
                                            <p:strVal val="ppt_y"/>
                                          </p:val>
                                        </p:tav>
                                        <p:tav tm="100000">
                                          <p:val>
                                            <p:strVal val="1+ppt_h/2"/>
                                          </p:val>
                                        </p:tav>
                                      </p:tavLst>
                                    </p:anim>
                                    <p:set>
                                      <p:cBhvr>
                                        <p:cTn id="34" dur="1" fill="hold">
                                          <p:stCondLst>
                                            <p:cond delay="499"/>
                                          </p:stCondLst>
                                        </p:cTn>
                                        <p:tgtEl>
                                          <p:spTgt spid="3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grpId="1" nodeType="clickEffect">
                                  <p:stCondLst>
                                    <p:cond delay="0"/>
                                  </p:stCondLst>
                                  <p:childTnLst>
                                    <p:anim calcmode="lin" valueType="num">
                                      <p:cBhvr additive="base">
                                        <p:cTn id="62" dur="500"/>
                                        <p:tgtEl>
                                          <p:spTgt spid="41"/>
                                        </p:tgtEl>
                                        <p:attrNameLst>
                                          <p:attrName>ppt_x</p:attrName>
                                        </p:attrNameLst>
                                      </p:cBhvr>
                                      <p:tavLst>
                                        <p:tav tm="0">
                                          <p:val>
                                            <p:strVal val="ppt_x"/>
                                          </p:val>
                                        </p:tav>
                                        <p:tav tm="100000">
                                          <p:val>
                                            <p:strVal val="ppt_x"/>
                                          </p:val>
                                        </p:tav>
                                      </p:tavLst>
                                    </p:anim>
                                    <p:anim calcmode="lin" valueType="num">
                                      <p:cBhvr additive="base">
                                        <p:cTn id="63" dur="500"/>
                                        <p:tgtEl>
                                          <p:spTgt spid="41"/>
                                        </p:tgtEl>
                                        <p:attrNameLst>
                                          <p:attrName>ppt_y</p:attrName>
                                        </p:attrNameLst>
                                      </p:cBhvr>
                                      <p:tavLst>
                                        <p:tav tm="0">
                                          <p:val>
                                            <p:strVal val="ppt_y"/>
                                          </p:val>
                                        </p:tav>
                                        <p:tav tm="100000">
                                          <p:val>
                                            <p:strVal val="1+ppt_h/2"/>
                                          </p:val>
                                        </p:tav>
                                      </p:tavLst>
                                    </p:anim>
                                    <p:set>
                                      <p:cBhvr>
                                        <p:cTn id="64" dur="1" fill="hold">
                                          <p:stCondLst>
                                            <p:cond delay="499"/>
                                          </p:stCondLst>
                                        </p:cTn>
                                        <p:tgtEl>
                                          <p:spTgt spid="4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xit" presetSubtype="4" fill="hold" grpId="1" nodeType="clickEffect">
                                  <p:stCondLst>
                                    <p:cond delay="0"/>
                                  </p:stCondLst>
                                  <p:childTnLst>
                                    <p:anim calcmode="lin" valueType="num">
                                      <p:cBhvr additive="base">
                                        <p:cTn id="68" dur="500"/>
                                        <p:tgtEl>
                                          <p:spTgt spid="42"/>
                                        </p:tgtEl>
                                        <p:attrNameLst>
                                          <p:attrName>ppt_x</p:attrName>
                                        </p:attrNameLst>
                                      </p:cBhvr>
                                      <p:tavLst>
                                        <p:tav tm="0">
                                          <p:val>
                                            <p:strVal val="ppt_x"/>
                                          </p:val>
                                        </p:tav>
                                        <p:tav tm="100000">
                                          <p:val>
                                            <p:strVal val="ppt_x"/>
                                          </p:val>
                                        </p:tav>
                                      </p:tavLst>
                                    </p:anim>
                                    <p:anim calcmode="lin" valueType="num">
                                      <p:cBhvr additive="base">
                                        <p:cTn id="69" dur="500"/>
                                        <p:tgtEl>
                                          <p:spTgt spid="42"/>
                                        </p:tgtEl>
                                        <p:attrNameLst>
                                          <p:attrName>ppt_y</p:attrName>
                                        </p:attrNameLst>
                                      </p:cBhvr>
                                      <p:tavLst>
                                        <p:tav tm="0">
                                          <p:val>
                                            <p:strVal val="ppt_y"/>
                                          </p:val>
                                        </p:tav>
                                        <p:tav tm="100000">
                                          <p:val>
                                            <p:strVal val="1+ppt_h/2"/>
                                          </p:val>
                                        </p:tav>
                                      </p:tavLst>
                                    </p:anim>
                                    <p:set>
                                      <p:cBhvr>
                                        <p:cTn id="70" dur="1" fill="hold">
                                          <p:stCondLst>
                                            <p:cond delay="499"/>
                                          </p:stCondLst>
                                        </p:cTn>
                                        <p:tgtEl>
                                          <p:spTgt spid="4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0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5" grpId="0"/>
      <p:bldP spid="21" grpId="0"/>
      <p:bldP spid="22" grpId="0"/>
      <p:bldP spid="23" grpId="0"/>
      <p:bldP spid="25" grpId="0"/>
      <p:bldP spid="26" grpId="0"/>
      <p:bldP spid="14" grpId="0" animBg="1"/>
      <p:bldP spid="14" grpId="1" animBg="1"/>
      <p:bldP spid="31" grpId="0" animBg="1"/>
      <p:bldP spid="31" grpId="1" animBg="1"/>
      <p:bldP spid="32" grpId="0"/>
      <p:bldP spid="36" grpId="0"/>
      <p:bldP spid="37" grpId="0"/>
      <p:bldP spid="38" grpId="0"/>
      <p:bldP spid="39" grpId="0"/>
      <p:bldP spid="40" grpId="0"/>
      <p:bldP spid="41" grpId="0" animBg="1"/>
      <p:bldP spid="41" grpId="1" animBg="1"/>
      <p:bldP spid="42" grpId="0" animBg="1"/>
      <p:bldP spid="42"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內容版面配置區 12"/>
          <p:cNvSpPr>
            <a:spLocks noGrp="1"/>
          </p:cNvSpPr>
          <p:nvPr>
            <p:ph idx="1"/>
          </p:nvPr>
        </p:nvSpPr>
        <p:spPr/>
        <p:txBody>
          <a:bodyPr>
            <a:normAutofit/>
          </a:bodyPr>
          <a:lstStyle/>
          <a:p>
            <a:pPr marL="0" indent="0">
              <a:buNone/>
            </a:pPr>
            <a:r>
              <a:rPr lang="en-US" altLang="zh-TW" sz="2200" b="1" dirty="0">
                <a:solidFill>
                  <a:srgbClr val="E09F22"/>
                </a:solidFill>
              </a:rPr>
              <a:t>Preparing Adjusting Entries </a:t>
            </a:r>
          </a:p>
          <a:p>
            <a:pPr marL="457200" indent="-457200">
              <a:buFont typeface="+mj-lt"/>
              <a:buAutoNum type="alphaLcPeriod" startAt="3"/>
            </a:pPr>
            <a:r>
              <a:rPr lang="en-US" altLang="zh-TW" sz="2200" dirty="0"/>
              <a:t>The company purchased a one-year fire insurance for NT$3,120 and paid in advance on July 1.</a:t>
            </a:r>
          </a:p>
          <a:p>
            <a:pPr marL="457200" indent="-457200">
              <a:buFont typeface="+mj-lt"/>
              <a:buAutoNum type="alphaLcPeriod" startAt="3"/>
            </a:pPr>
            <a:endParaRPr lang="en-US" altLang="zh-TW" sz="2200" dirty="0"/>
          </a:p>
          <a:p>
            <a:pPr marL="457200" indent="-457200">
              <a:lnSpc>
                <a:spcPct val="150000"/>
              </a:lnSpc>
              <a:buFont typeface="+mj-lt"/>
              <a:buAutoNum type="alphaLcPeriod" startAt="3"/>
            </a:pPr>
            <a:endParaRPr lang="en-US" altLang="zh-TW" sz="2200" dirty="0"/>
          </a:p>
          <a:p>
            <a:pPr marL="457200" indent="-457200">
              <a:buFont typeface="+mj-lt"/>
              <a:buAutoNum type="alphaLcPeriod" startAt="3"/>
            </a:pPr>
            <a:r>
              <a:rPr lang="en-US" altLang="zh-TW" sz="2200" dirty="0"/>
              <a:t>Wages earned by employees in December 2017 are NT$7,500, and yet they will not be paid until January 5, 2018.</a:t>
            </a:r>
            <a:endParaRPr lang="zh-TW" altLang="en-US" sz="2200"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68</a:t>
            </a:fld>
            <a:endParaRPr lang="zh-TW" altLang="en-US" dirty="0"/>
          </a:p>
        </p:txBody>
      </p:sp>
      <p:sp>
        <p:nvSpPr>
          <p:cNvPr id="110596" name="標題 11"/>
          <p:cNvSpPr>
            <a:spLocks noGrp="1"/>
          </p:cNvSpPr>
          <p:nvPr>
            <p:ph type="title"/>
          </p:nvPr>
        </p:nvSpPr>
        <p:spPr/>
        <p:txBody>
          <a:bodyPr>
            <a:normAutofit fontScale="90000"/>
          </a:bodyPr>
          <a:lstStyle/>
          <a:p>
            <a:r>
              <a:rPr lang="en-US" altLang="zh-TW"/>
              <a:t>Illustration the Last Step in the Accounting Cycle</a:t>
            </a:r>
            <a:endParaRPr lang="zh-TW" altLang="en-US" dirty="0"/>
          </a:p>
        </p:txBody>
      </p:sp>
      <p:sp>
        <p:nvSpPr>
          <p:cNvPr id="110599" name="投影片編號版面配置區 3"/>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graphicFrame>
        <p:nvGraphicFramePr>
          <p:cNvPr id="20" name="表格 19"/>
          <p:cNvGraphicFramePr>
            <a:graphicFrameLocks noGrp="1"/>
          </p:cNvGraphicFramePr>
          <p:nvPr>
            <p:extLst>
              <p:ext uri="{D42A27DB-BD31-4B8C-83A1-F6EECF244321}">
                <p14:modId xmlns:p14="http://schemas.microsoft.com/office/powerpoint/2010/main" val="779466628"/>
              </p:ext>
            </p:extLst>
          </p:nvPr>
        </p:nvGraphicFramePr>
        <p:xfrm>
          <a:off x="927293" y="2860346"/>
          <a:ext cx="7924800" cy="745066"/>
        </p:xfrm>
        <a:graphic>
          <a:graphicData uri="http://schemas.openxmlformats.org/drawingml/2006/table">
            <a:tbl>
              <a:tblPr/>
              <a:tblGrid>
                <a:gridCol w="1341438">
                  <a:extLst>
                    <a:ext uri="{9D8B030D-6E8A-4147-A177-3AD203B41FA5}">
                      <a16:colId xmlns:a16="http://schemas.microsoft.com/office/drawing/2014/main" val="20000"/>
                    </a:ext>
                  </a:extLst>
                </a:gridCol>
                <a:gridCol w="4602162">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zh-TW" altLang="en-US" sz="1800" kern="1200" dirty="0">
                        <a:solidFill>
                          <a:srgbClr val="000000"/>
                        </a:solidFill>
                        <a:latin typeface="Arial" panose="020B0604020202020204" pitchFamily="34" charset="0"/>
                        <a:ea typeface="+mn-ea"/>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21" name="矩形 20"/>
          <p:cNvSpPr/>
          <p:nvPr/>
        </p:nvSpPr>
        <p:spPr>
          <a:xfrm>
            <a:off x="958723" y="2870636"/>
            <a:ext cx="97975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Dec. 31</a:t>
            </a:r>
            <a:endParaRPr lang="zh-TW" altLang="en-US"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2325361" y="3237598"/>
            <a:ext cx="2056973" cy="369332"/>
          </a:xfrm>
          <a:prstGeom prst="rect">
            <a:avLst/>
          </a:prstGeom>
        </p:spPr>
        <p:txBody>
          <a:bodyPr wrap="none">
            <a:spAutoFit/>
          </a:bodyPr>
          <a:lstStyle/>
          <a:p>
            <a:pPr lvl="0">
              <a:defRPr/>
            </a:pPr>
            <a:r>
              <a:rPr lang="en-US" altLang="zh-TW" dirty="0">
                <a:solidFill>
                  <a:srgbClr val="000000"/>
                </a:solidFill>
                <a:latin typeface="Arial" panose="020B0604020202020204" pitchFamily="34" charset="0"/>
                <a:cs typeface="Arial" panose="020B0604020202020204" pitchFamily="34" charset="0"/>
              </a:rPr>
              <a:t>Prepaid Insurance</a:t>
            </a:r>
            <a:endParaRPr lang="zh-TW" altLang="en-US" dirty="0">
              <a:solidFill>
                <a:srgbClr val="000000"/>
              </a:solidFill>
              <a:latin typeface="Arial" panose="020B0604020202020204" pitchFamily="34" charset="0"/>
              <a:cs typeface="Arial" panose="020B0604020202020204" pitchFamily="34" charset="0"/>
            </a:endParaRPr>
          </a:p>
        </p:txBody>
      </p:sp>
      <p:sp>
        <p:nvSpPr>
          <p:cNvPr id="23" name="矩形 22"/>
          <p:cNvSpPr/>
          <p:nvPr/>
        </p:nvSpPr>
        <p:spPr>
          <a:xfrm>
            <a:off x="2083910" y="2870636"/>
            <a:ext cx="37011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Insurance Expense</a:t>
            </a:r>
            <a:endParaRPr lang="zh-TW" altLang="en-US" dirty="0">
              <a:solidFill>
                <a:srgbClr val="000000"/>
              </a:solidFill>
              <a:latin typeface="Arial" panose="020B0604020202020204" pitchFamily="34" charset="0"/>
              <a:cs typeface="Arial" panose="020B0604020202020204" pitchFamily="34" charset="0"/>
            </a:endParaRPr>
          </a:p>
        </p:txBody>
      </p:sp>
      <p:sp>
        <p:nvSpPr>
          <p:cNvPr id="25" name="矩形 24"/>
          <p:cNvSpPr/>
          <p:nvPr/>
        </p:nvSpPr>
        <p:spPr>
          <a:xfrm>
            <a:off x="7191176" y="2867416"/>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1,560</a:t>
            </a:r>
            <a:endParaRPr kumimoji="0" lang="zh-TW" altLang="en-US" dirty="0">
              <a:solidFill>
                <a:srgbClr val="000000"/>
              </a:solidFill>
              <a:latin typeface="Arial" charset="0"/>
              <a:ea typeface="新細明體" charset="-120"/>
            </a:endParaRPr>
          </a:p>
        </p:txBody>
      </p:sp>
      <p:sp>
        <p:nvSpPr>
          <p:cNvPr id="26" name="矩形 25"/>
          <p:cNvSpPr/>
          <p:nvPr/>
        </p:nvSpPr>
        <p:spPr>
          <a:xfrm>
            <a:off x="7923472" y="3236748"/>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1,560</a:t>
            </a:r>
            <a:endParaRPr kumimoji="0" lang="zh-TW" altLang="en-US" dirty="0">
              <a:solidFill>
                <a:srgbClr val="000000"/>
              </a:solidFill>
              <a:latin typeface="Arial" charset="0"/>
              <a:ea typeface="新細明體" charset="-120"/>
            </a:endParaRPr>
          </a:p>
        </p:txBody>
      </p:sp>
      <p:sp>
        <p:nvSpPr>
          <p:cNvPr id="14" name="矩形 13"/>
          <p:cNvSpPr/>
          <p:nvPr/>
        </p:nvSpPr>
        <p:spPr>
          <a:xfrm>
            <a:off x="2089266" y="2915693"/>
            <a:ext cx="6678157" cy="29549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p:cNvSpPr/>
          <p:nvPr/>
        </p:nvSpPr>
        <p:spPr>
          <a:xfrm>
            <a:off x="2089266" y="3257006"/>
            <a:ext cx="6678157" cy="29549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p:cNvSpPr/>
          <p:nvPr/>
        </p:nvSpPr>
        <p:spPr>
          <a:xfrm>
            <a:off x="896483" y="3645161"/>
            <a:ext cx="7878777" cy="566309"/>
          </a:xfrm>
          <a:prstGeom prst="rect">
            <a:avLst/>
          </a:prstGeom>
        </p:spPr>
        <p:txBody>
          <a:bodyPr wrap="square">
            <a:spAutoFit/>
          </a:bodyPr>
          <a:lstStyle/>
          <a:p>
            <a:pPr eaLnBrk="1" fontAlgn="auto" hangingPunct="1">
              <a:lnSpc>
                <a:spcPct val="110000"/>
              </a:lnSpc>
              <a:spcAft>
                <a:spcPts val="0"/>
              </a:spcAft>
              <a:defRPr/>
            </a:pPr>
            <a:r>
              <a:rPr lang="en-US" altLang="zh-TW" sz="1400" i="1" dirty="0">
                <a:solidFill>
                  <a:schemeClr val="accent2">
                    <a:lumMod val="75000"/>
                  </a:schemeClr>
                </a:solidFill>
                <a:latin typeface="Arial" panose="020B0604020202020204" pitchFamily="34" charset="0"/>
                <a:cs typeface="Arial" panose="020B0604020202020204" pitchFamily="34" charset="0"/>
              </a:rPr>
              <a:t>At the end of the year, six months of insurance expense (NT$3,120 ÷ 2 = NT$1,560) should be recognized and at the same time, the prepaid insurance is to be decreased by NT$1,560.</a:t>
            </a:r>
          </a:p>
        </p:txBody>
      </p:sp>
      <p:graphicFrame>
        <p:nvGraphicFramePr>
          <p:cNvPr id="35" name="表格 34"/>
          <p:cNvGraphicFramePr>
            <a:graphicFrameLocks noGrp="1"/>
          </p:cNvGraphicFramePr>
          <p:nvPr>
            <p:extLst>
              <p:ext uri="{D42A27DB-BD31-4B8C-83A1-F6EECF244321}">
                <p14:modId xmlns:p14="http://schemas.microsoft.com/office/powerpoint/2010/main" val="2432149177"/>
              </p:ext>
            </p:extLst>
          </p:nvPr>
        </p:nvGraphicFramePr>
        <p:xfrm>
          <a:off x="921449" y="5044318"/>
          <a:ext cx="7924800" cy="745066"/>
        </p:xfrm>
        <a:graphic>
          <a:graphicData uri="http://schemas.openxmlformats.org/drawingml/2006/table">
            <a:tbl>
              <a:tblPr/>
              <a:tblGrid>
                <a:gridCol w="1341438">
                  <a:extLst>
                    <a:ext uri="{9D8B030D-6E8A-4147-A177-3AD203B41FA5}">
                      <a16:colId xmlns:a16="http://schemas.microsoft.com/office/drawing/2014/main" val="20000"/>
                    </a:ext>
                  </a:extLst>
                </a:gridCol>
                <a:gridCol w="4602162">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36" name="矩形 35"/>
          <p:cNvSpPr/>
          <p:nvPr/>
        </p:nvSpPr>
        <p:spPr>
          <a:xfrm>
            <a:off x="952879" y="5054608"/>
            <a:ext cx="979755"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endParaRPr lang="zh-TW" altLang="en-US" dirty="0">
              <a:solidFill>
                <a:srgbClr val="000000"/>
              </a:solidFill>
              <a:latin typeface="Arial" panose="020B0604020202020204" pitchFamily="34" charset="0"/>
              <a:cs typeface="Arial" panose="020B0604020202020204" pitchFamily="34" charset="0"/>
            </a:endParaRPr>
          </a:p>
        </p:txBody>
      </p:sp>
      <p:sp>
        <p:nvSpPr>
          <p:cNvPr id="37" name="矩形 36"/>
          <p:cNvSpPr/>
          <p:nvPr/>
        </p:nvSpPr>
        <p:spPr>
          <a:xfrm>
            <a:off x="2319517" y="5421570"/>
            <a:ext cx="1791901" cy="369332"/>
          </a:xfrm>
          <a:prstGeom prst="rect">
            <a:avLst/>
          </a:prstGeom>
        </p:spPr>
        <p:txBody>
          <a:bodyPr wrap="none">
            <a:spAutoFit/>
          </a:bodyPr>
          <a:lstStyle/>
          <a:p>
            <a:pPr lvl="0">
              <a:defRPr/>
            </a:pPr>
            <a:r>
              <a:rPr lang="en-US" altLang="zh-TW" dirty="0">
                <a:solidFill>
                  <a:srgbClr val="000000"/>
                </a:solidFill>
                <a:latin typeface="Arial" panose="020B0604020202020204" pitchFamily="34" charset="0"/>
                <a:cs typeface="Arial" panose="020B0604020202020204" pitchFamily="34" charset="0"/>
              </a:rPr>
              <a:t>Wages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38" name="矩形 37"/>
          <p:cNvSpPr/>
          <p:nvPr/>
        </p:nvSpPr>
        <p:spPr>
          <a:xfrm>
            <a:off x="2078066" y="5054608"/>
            <a:ext cx="37011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Wages Expense</a:t>
            </a:r>
            <a:endParaRPr lang="zh-TW" altLang="en-US" dirty="0">
              <a:solidFill>
                <a:srgbClr val="000000"/>
              </a:solidFill>
              <a:latin typeface="Arial" panose="020B0604020202020204" pitchFamily="34" charset="0"/>
              <a:cs typeface="Arial" panose="020B0604020202020204" pitchFamily="34" charset="0"/>
            </a:endParaRPr>
          </a:p>
        </p:txBody>
      </p:sp>
      <p:sp>
        <p:nvSpPr>
          <p:cNvPr id="39" name="矩形 38"/>
          <p:cNvSpPr/>
          <p:nvPr/>
        </p:nvSpPr>
        <p:spPr>
          <a:xfrm>
            <a:off x="7185332" y="5051388"/>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7,500</a:t>
            </a:r>
            <a:endParaRPr kumimoji="0" lang="zh-TW" altLang="en-US" dirty="0">
              <a:solidFill>
                <a:srgbClr val="000000"/>
              </a:solidFill>
              <a:latin typeface="Arial" charset="0"/>
              <a:ea typeface="新細明體" charset="-120"/>
            </a:endParaRPr>
          </a:p>
        </p:txBody>
      </p:sp>
      <p:sp>
        <p:nvSpPr>
          <p:cNvPr id="40" name="矩形 39"/>
          <p:cNvSpPr/>
          <p:nvPr/>
        </p:nvSpPr>
        <p:spPr>
          <a:xfrm>
            <a:off x="7917628" y="5420720"/>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7,500</a:t>
            </a:r>
            <a:endParaRPr kumimoji="0" lang="zh-TW" altLang="en-US" dirty="0">
              <a:solidFill>
                <a:srgbClr val="000000"/>
              </a:solidFill>
              <a:latin typeface="Arial" charset="0"/>
              <a:ea typeface="新細明體" charset="-120"/>
            </a:endParaRPr>
          </a:p>
        </p:txBody>
      </p:sp>
      <p:sp>
        <p:nvSpPr>
          <p:cNvPr id="41" name="矩形 40"/>
          <p:cNvSpPr/>
          <p:nvPr/>
        </p:nvSpPr>
        <p:spPr>
          <a:xfrm>
            <a:off x="2095051" y="5107863"/>
            <a:ext cx="6678157" cy="29549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41"/>
          <p:cNvSpPr/>
          <p:nvPr/>
        </p:nvSpPr>
        <p:spPr>
          <a:xfrm>
            <a:off x="2095051" y="5473975"/>
            <a:ext cx="6678157" cy="29549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952878" y="5786508"/>
            <a:ext cx="7893369" cy="566309"/>
          </a:xfrm>
          <a:prstGeom prst="rect">
            <a:avLst/>
          </a:prstGeom>
        </p:spPr>
        <p:txBody>
          <a:bodyPr wrap="square">
            <a:spAutoFit/>
          </a:bodyPr>
          <a:lstStyle/>
          <a:p>
            <a:pPr eaLnBrk="0" hangingPunct="0">
              <a:lnSpc>
                <a:spcPct val="110000"/>
              </a:lnSpc>
              <a:spcBef>
                <a:spcPts val="750"/>
              </a:spcBef>
              <a:buSzPct val="100000"/>
              <a:defRPr/>
            </a:pPr>
            <a:r>
              <a:rPr kumimoji="0" lang="en-US" altLang="zh-TW" sz="1400" i="1" dirty="0">
                <a:solidFill>
                  <a:schemeClr val="accent2">
                    <a:lumMod val="75000"/>
                  </a:schemeClr>
                </a:solidFill>
                <a:latin typeface="Arial" panose="020B0604020202020204" pitchFamily="34" charset="0"/>
                <a:cs typeface="Arial" panose="020B0604020202020204" pitchFamily="34" charset="0"/>
              </a:rPr>
              <a:t>The wages earned by the employees should be recognized as an expense and an increase in liabilities is also to be recorded at the end of 2017.</a:t>
            </a:r>
            <a:endParaRPr kumimoji="0" lang="zh-TW" altLang="en-US" sz="1400" i="1" dirty="0">
              <a:solidFill>
                <a:schemeClr val="accent2">
                  <a:lumMod val="75000"/>
                </a:schemeClr>
              </a:solidFill>
              <a:latin typeface="Arial" panose="020B0604020202020204" pitchFamily="34" charset="0"/>
              <a:cs typeface="Arial" panose="020B0604020202020204" pitchFamily="34" charset="0"/>
            </a:endParaRPr>
          </a:p>
        </p:txBody>
      </p:sp>
      <p:sp>
        <p:nvSpPr>
          <p:cNvPr id="28" name="文字方塊 27"/>
          <p:cNvSpPr txBox="1"/>
          <p:nvPr/>
        </p:nvSpPr>
        <p:spPr>
          <a:xfrm>
            <a:off x="8441435" y="60492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412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0" nodeType="clickEffect">
                                  <p:stCondLst>
                                    <p:cond delay="0"/>
                                  </p:stCondLst>
                                  <p:childTnLst>
                                    <p:anim calcmode="lin" valueType="num">
                                      <p:cBhvr additive="base">
                                        <p:cTn id="26" dur="500"/>
                                        <p:tgtEl>
                                          <p:spTgt spid="14"/>
                                        </p:tgtEl>
                                        <p:attrNameLst>
                                          <p:attrName>ppt_x</p:attrName>
                                        </p:attrNameLst>
                                      </p:cBhvr>
                                      <p:tavLst>
                                        <p:tav tm="0">
                                          <p:val>
                                            <p:strVal val="ppt_x"/>
                                          </p:val>
                                        </p:tav>
                                        <p:tav tm="100000">
                                          <p:val>
                                            <p:strVal val="ppt_x"/>
                                          </p:val>
                                        </p:tav>
                                      </p:tavLst>
                                    </p:anim>
                                    <p:anim calcmode="lin" valueType="num">
                                      <p:cBhvr additive="base">
                                        <p:cTn id="27" dur="500"/>
                                        <p:tgtEl>
                                          <p:spTgt spid="14"/>
                                        </p:tgtEl>
                                        <p:attrNameLst>
                                          <p:attrName>ppt_y</p:attrName>
                                        </p:attrNameLst>
                                      </p:cBhvr>
                                      <p:tavLst>
                                        <p:tav tm="0">
                                          <p:val>
                                            <p:strVal val="ppt_y"/>
                                          </p:val>
                                        </p:tav>
                                        <p:tav tm="100000">
                                          <p:val>
                                            <p:strVal val="1+ppt_h/2"/>
                                          </p:val>
                                        </p:tav>
                                      </p:tavLst>
                                    </p:anim>
                                    <p:set>
                                      <p:cBhvr>
                                        <p:cTn id="28" dur="1" fill="hold">
                                          <p:stCondLst>
                                            <p:cond delay="499"/>
                                          </p:stCondLst>
                                        </p:cTn>
                                        <p:tgtEl>
                                          <p:spTgt spid="1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31"/>
                                        </p:tgtEl>
                                        <p:attrNameLst>
                                          <p:attrName>ppt_x</p:attrName>
                                        </p:attrNameLst>
                                      </p:cBhvr>
                                      <p:tavLst>
                                        <p:tav tm="0">
                                          <p:val>
                                            <p:strVal val="ppt_x"/>
                                          </p:val>
                                        </p:tav>
                                        <p:tav tm="100000">
                                          <p:val>
                                            <p:strVal val="ppt_x"/>
                                          </p:val>
                                        </p:tav>
                                      </p:tavLst>
                                    </p:anim>
                                    <p:anim calcmode="lin" valueType="num">
                                      <p:cBhvr additive="base">
                                        <p:cTn id="33" dur="500"/>
                                        <p:tgtEl>
                                          <p:spTgt spid="31"/>
                                        </p:tgtEl>
                                        <p:attrNameLst>
                                          <p:attrName>ppt_y</p:attrName>
                                        </p:attrNameLst>
                                      </p:cBhvr>
                                      <p:tavLst>
                                        <p:tav tm="0">
                                          <p:val>
                                            <p:strVal val="ppt_y"/>
                                          </p:val>
                                        </p:tav>
                                        <p:tav tm="100000">
                                          <p:val>
                                            <p:strVal val="1+ppt_h/2"/>
                                          </p:val>
                                        </p:tav>
                                      </p:tavLst>
                                    </p:anim>
                                    <p:set>
                                      <p:cBhvr>
                                        <p:cTn id="34" dur="1" fill="hold">
                                          <p:stCondLst>
                                            <p:cond delay="499"/>
                                          </p:stCondLst>
                                        </p:cTn>
                                        <p:tgtEl>
                                          <p:spTgt spid="3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grpId="1" nodeType="clickEffect">
                                  <p:stCondLst>
                                    <p:cond delay="0"/>
                                  </p:stCondLst>
                                  <p:childTnLst>
                                    <p:anim calcmode="lin" valueType="num">
                                      <p:cBhvr additive="base">
                                        <p:cTn id="62" dur="500"/>
                                        <p:tgtEl>
                                          <p:spTgt spid="41"/>
                                        </p:tgtEl>
                                        <p:attrNameLst>
                                          <p:attrName>ppt_x</p:attrName>
                                        </p:attrNameLst>
                                      </p:cBhvr>
                                      <p:tavLst>
                                        <p:tav tm="0">
                                          <p:val>
                                            <p:strVal val="ppt_x"/>
                                          </p:val>
                                        </p:tav>
                                        <p:tav tm="100000">
                                          <p:val>
                                            <p:strVal val="ppt_x"/>
                                          </p:val>
                                        </p:tav>
                                      </p:tavLst>
                                    </p:anim>
                                    <p:anim calcmode="lin" valueType="num">
                                      <p:cBhvr additive="base">
                                        <p:cTn id="63" dur="500"/>
                                        <p:tgtEl>
                                          <p:spTgt spid="41"/>
                                        </p:tgtEl>
                                        <p:attrNameLst>
                                          <p:attrName>ppt_y</p:attrName>
                                        </p:attrNameLst>
                                      </p:cBhvr>
                                      <p:tavLst>
                                        <p:tav tm="0">
                                          <p:val>
                                            <p:strVal val="ppt_y"/>
                                          </p:val>
                                        </p:tav>
                                        <p:tav tm="100000">
                                          <p:val>
                                            <p:strVal val="1+ppt_h/2"/>
                                          </p:val>
                                        </p:tav>
                                      </p:tavLst>
                                    </p:anim>
                                    <p:set>
                                      <p:cBhvr>
                                        <p:cTn id="64" dur="1" fill="hold">
                                          <p:stCondLst>
                                            <p:cond delay="499"/>
                                          </p:stCondLst>
                                        </p:cTn>
                                        <p:tgtEl>
                                          <p:spTgt spid="4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xit" presetSubtype="4" fill="hold" grpId="1" nodeType="clickEffect">
                                  <p:stCondLst>
                                    <p:cond delay="0"/>
                                  </p:stCondLst>
                                  <p:childTnLst>
                                    <p:anim calcmode="lin" valueType="num">
                                      <p:cBhvr additive="base">
                                        <p:cTn id="68" dur="500"/>
                                        <p:tgtEl>
                                          <p:spTgt spid="42"/>
                                        </p:tgtEl>
                                        <p:attrNameLst>
                                          <p:attrName>ppt_x</p:attrName>
                                        </p:attrNameLst>
                                      </p:cBhvr>
                                      <p:tavLst>
                                        <p:tav tm="0">
                                          <p:val>
                                            <p:strVal val="ppt_x"/>
                                          </p:val>
                                        </p:tav>
                                        <p:tav tm="100000">
                                          <p:val>
                                            <p:strVal val="ppt_x"/>
                                          </p:val>
                                        </p:tav>
                                      </p:tavLst>
                                    </p:anim>
                                    <p:anim calcmode="lin" valueType="num">
                                      <p:cBhvr additive="base">
                                        <p:cTn id="69" dur="500"/>
                                        <p:tgtEl>
                                          <p:spTgt spid="42"/>
                                        </p:tgtEl>
                                        <p:attrNameLst>
                                          <p:attrName>ppt_y</p:attrName>
                                        </p:attrNameLst>
                                      </p:cBhvr>
                                      <p:tavLst>
                                        <p:tav tm="0">
                                          <p:val>
                                            <p:strVal val="ppt_y"/>
                                          </p:val>
                                        </p:tav>
                                        <p:tav tm="100000">
                                          <p:val>
                                            <p:strVal val="1+ppt_h/2"/>
                                          </p:val>
                                        </p:tav>
                                      </p:tavLst>
                                    </p:anim>
                                    <p:set>
                                      <p:cBhvr>
                                        <p:cTn id="70" dur="1" fill="hold">
                                          <p:stCondLst>
                                            <p:cond delay="499"/>
                                          </p:stCondLst>
                                        </p:cTn>
                                        <p:tgtEl>
                                          <p:spTgt spid="4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5" grpId="0"/>
      <p:bldP spid="26" grpId="0"/>
      <p:bldP spid="14" grpId="0" animBg="1"/>
      <p:bldP spid="14" grpId="1" animBg="1"/>
      <p:bldP spid="31" grpId="0" animBg="1"/>
      <p:bldP spid="31" grpId="1" animBg="1"/>
      <p:bldP spid="32" grpId="0"/>
      <p:bldP spid="36" grpId="0"/>
      <p:bldP spid="37" grpId="0"/>
      <p:bldP spid="38" grpId="0"/>
      <p:bldP spid="39" grpId="0"/>
      <p:bldP spid="40" grpId="0"/>
      <p:bldP spid="41" grpId="0" animBg="1"/>
      <p:bldP spid="41" grpId="1" animBg="1"/>
      <p:bldP spid="42" grpId="0" animBg="1"/>
      <p:bldP spid="42" grpId="1" animBg="1"/>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內容版面配置區 12"/>
          <p:cNvSpPr>
            <a:spLocks noGrp="1"/>
          </p:cNvSpPr>
          <p:nvPr>
            <p:ph idx="1"/>
          </p:nvPr>
        </p:nvSpPr>
        <p:spPr/>
        <p:txBody>
          <a:bodyPr>
            <a:normAutofit/>
          </a:bodyPr>
          <a:lstStyle/>
          <a:p>
            <a:pPr marL="0" indent="0">
              <a:buNone/>
            </a:pPr>
            <a:r>
              <a:rPr lang="en-US" altLang="zh-TW" sz="2200" b="1" dirty="0">
                <a:solidFill>
                  <a:srgbClr val="E09F22"/>
                </a:solidFill>
              </a:rPr>
              <a:t>Preparing Adjusting Entries </a:t>
            </a:r>
          </a:p>
          <a:p>
            <a:pPr marL="457200" indent="-457200">
              <a:buFont typeface="+mj-lt"/>
              <a:buAutoNum type="alphaLcPeriod" startAt="5"/>
            </a:pPr>
            <a:r>
              <a:rPr lang="en-US" altLang="zh-TW" sz="2200" dirty="0"/>
              <a:t>On December 15, 2017, a bill for NT$235 was received for utilities, but it will not be paid until January 15, 2018. </a:t>
            </a:r>
          </a:p>
          <a:p>
            <a:pPr marL="457200" indent="-457200">
              <a:buFont typeface="+mj-lt"/>
              <a:buAutoNum type="alphaLcPeriod" startAt="5"/>
            </a:pPr>
            <a:endParaRPr lang="en-US" altLang="zh-TW" sz="2200" dirty="0"/>
          </a:p>
          <a:p>
            <a:pPr marL="457200" indent="-457200">
              <a:lnSpc>
                <a:spcPct val="150000"/>
              </a:lnSpc>
              <a:buFont typeface="+mj-lt"/>
              <a:buAutoNum type="alphaLcPeriod" startAt="5"/>
            </a:pPr>
            <a:endParaRPr lang="en-US" altLang="zh-TW" sz="2200" dirty="0"/>
          </a:p>
          <a:p>
            <a:pPr marL="457200" indent="-457200">
              <a:buFont typeface="+mj-lt"/>
              <a:buAutoNum type="alphaLcPeriod" startAt="5"/>
            </a:pPr>
            <a:r>
              <a:rPr lang="en-US" altLang="zh-TW" sz="2200" dirty="0"/>
              <a:t>On September 1, the company rented its land to Fox Co. for a year and received a full year rent of NT$132,000 in cash.</a:t>
            </a:r>
          </a:p>
          <a:p>
            <a:endParaRPr lang="zh-TW" altLang="en-US" sz="2200"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69</a:t>
            </a:fld>
            <a:endParaRPr lang="zh-TW" altLang="en-US" dirty="0"/>
          </a:p>
        </p:txBody>
      </p:sp>
      <p:sp>
        <p:nvSpPr>
          <p:cNvPr id="110596" name="標題 11"/>
          <p:cNvSpPr>
            <a:spLocks noGrp="1"/>
          </p:cNvSpPr>
          <p:nvPr>
            <p:ph type="title"/>
          </p:nvPr>
        </p:nvSpPr>
        <p:spPr/>
        <p:txBody>
          <a:bodyPr>
            <a:normAutofit fontScale="90000"/>
          </a:bodyPr>
          <a:lstStyle/>
          <a:p>
            <a:r>
              <a:rPr lang="en-US" altLang="zh-TW"/>
              <a:t>Illustration the Last Step in the Accounting Cycle</a:t>
            </a:r>
            <a:endParaRPr lang="zh-TW" altLang="en-US" dirty="0"/>
          </a:p>
        </p:txBody>
      </p:sp>
      <p:sp>
        <p:nvSpPr>
          <p:cNvPr id="110599" name="投影片編號版面配置區 3"/>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110605" name="文字方塊 13"/>
          <p:cNvSpPr txBox="1">
            <a:spLocks noChangeArrowheads="1"/>
          </p:cNvSpPr>
          <p:nvPr/>
        </p:nvSpPr>
        <p:spPr bwMode="auto">
          <a:xfrm>
            <a:off x="895682" y="5851450"/>
            <a:ext cx="8153401"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marL="0" indent="0">
              <a:lnSpc>
                <a:spcPct val="110000"/>
              </a:lnSpc>
              <a:spcBef>
                <a:spcPct val="0"/>
              </a:spcBef>
              <a:buNone/>
            </a:pPr>
            <a:r>
              <a:rPr kumimoji="0" lang="en-US" altLang="zh-TW" sz="1400" i="1" dirty="0">
                <a:solidFill>
                  <a:schemeClr val="accent2">
                    <a:lumMod val="75000"/>
                  </a:schemeClr>
                </a:solidFill>
                <a:latin typeface="Arial" panose="020B0604020202020204" pitchFamily="34" charset="0"/>
                <a:cs typeface="Arial" panose="020B0604020202020204" pitchFamily="34" charset="0"/>
              </a:rPr>
              <a:t>At the end of the year, a 4-month rent revenue (NT$132,000 ÷ 12 months ⨉ 4 months = NT$44,000) should be recognized and at the same time, the liability is decreased.</a:t>
            </a:r>
          </a:p>
        </p:txBody>
      </p:sp>
      <p:graphicFrame>
        <p:nvGraphicFramePr>
          <p:cNvPr id="20" name="表格 19"/>
          <p:cNvGraphicFramePr>
            <a:graphicFrameLocks noGrp="1"/>
          </p:cNvGraphicFramePr>
          <p:nvPr>
            <p:extLst>
              <p:ext uri="{D42A27DB-BD31-4B8C-83A1-F6EECF244321}">
                <p14:modId xmlns:p14="http://schemas.microsoft.com/office/powerpoint/2010/main" val="34970690"/>
              </p:ext>
            </p:extLst>
          </p:nvPr>
        </p:nvGraphicFramePr>
        <p:xfrm>
          <a:off x="855834" y="2909638"/>
          <a:ext cx="7924800" cy="745066"/>
        </p:xfrm>
        <a:graphic>
          <a:graphicData uri="http://schemas.openxmlformats.org/drawingml/2006/table">
            <a:tbl>
              <a:tblPr/>
              <a:tblGrid>
                <a:gridCol w="1341438">
                  <a:extLst>
                    <a:ext uri="{9D8B030D-6E8A-4147-A177-3AD203B41FA5}">
                      <a16:colId xmlns:a16="http://schemas.microsoft.com/office/drawing/2014/main" val="20000"/>
                    </a:ext>
                  </a:extLst>
                </a:gridCol>
                <a:gridCol w="4602162">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21" name="矩形 20"/>
          <p:cNvSpPr/>
          <p:nvPr/>
        </p:nvSpPr>
        <p:spPr>
          <a:xfrm>
            <a:off x="887264" y="2919928"/>
            <a:ext cx="979755" cy="369332"/>
          </a:xfrm>
          <a:prstGeom prst="rect">
            <a:avLst/>
          </a:prstGeom>
        </p:spPr>
        <p:txBody>
          <a:bodyPr wrap="none">
            <a:spAutoFit/>
          </a:bodyPr>
          <a:lstStyle/>
          <a:p>
            <a:pPr lvl="0"/>
            <a:r>
              <a:rPr lang="en-US" altLang="zh-TW" dirty="0">
                <a:solidFill>
                  <a:srgbClr val="000000"/>
                </a:solidFill>
                <a:latin typeface="Arial" panose="020B0604020202020204" pitchFamily="34" charset="0"/>
                <a:cs typeface="Arial" panose="020B0604020202020204" pitchFamily="34" charset="0"/>
              </a:rPr>
              <a:t>Dec. 31</a:t>
            </a:r>
            <a:endParaRPr lang="zh-TW" altLang="en-US" dirty="0">
              <a:solidFill>
                <a:srgbClr val="000000"/>
              </a:solidFill>
              <a:latin typeface="Arial" panose="020B0604020202020204" pitchFamily="34" charset="0"/>
              <a:cs typeface="Arial" panose="020B0604020202020204" pitchFamily="34" charset="0"/>
            </a:endParaRPr>
          </a:p>
        </p:txBody>
      </p:sp>
      <p:sp>
        <p:nvSpPr>
          <p:cNvPr id="22" name="矩形 21"/>
          <p:cNvSpPr/>
          <p:nvPr/>
        </p:nvSpPr>
        <p:spPr>
          <a:xfrm>
            <a:off x="2253902" y="3286890"/>
            <a:ext cx="1826141" cy="369332"/>
          </a:xfrm>
          <a:prstGeom prst="rect">
            <a:avLst/>
          </a:prstGeom>
        </p:spPr>
        <p:txBody>
          <a:bodyPr wrap="none">
            <a:spAutoFit/>
          </a:bodyPr>
          <a:lstStyle/>
          <a:p>
            <a:pPr>
              <a:defRPr/>
            </a:pPr>
            <a:r>
              <a:rPr lang="en-US" altLang="zh-TW" dirty="0">
                <a:solidFill>
                  <a:srgbClr val="000000"/>
                </a:solidFill>
                <a:latin typeface="Arial" panose="020B0604020202020204" pitchFamily="34" charset="0"/>
                <a:cs typeface="Arial" panose="020B0604020202020204" pitchFamily="34" charset="0"/>
              </a:rPr>
              <a:t>Utilities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23" name="矩形 22"/>
          <p:cNvSpPr/>
          <p:nvPr/>
        </p:nvSpPr>
        <p:spPr>
          <a:xfrm>
            <a:off x="2012451" y="2919928"/>
            <a:ext cx="37011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Utilities Expense</a:t>
            </a:r>
            <a:endParaRPr lang="zh-TW" altLang="en-US" dirty="0">
              <a:solidFill>
                <a:srgbClr val="000000"/>
              </a:solidFill>
              <a:latin typeface="Arial" panose="020B0604020202020204" pitchFamily="34" charset="0"/>
              <a:cs typeface="Arial" panose="020B0604020202020204" pitchFamily="34" charset="0"/>
            </a:endParaRPr>
          </a:p>
        </p:txBody>
      </p:sp>
      <p:sp>
        <p:nvSpPr>
          <p:cNvPr id="25" name="矩形 24"/>
          <p:cNvSpPr/>
          <p:nvPr/>
        </p:nvSpPr>
        <p:spPr>
          <a:xfrm>
            <a:off x="7312078" y="2916708"/>
            <a:ext cx="5693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235</a:t>
            </a:r>
            <a:endParaRPr kumimoji="0" lang="zh-TW" altLang="en-US" dirty="0">
              <a:solidFill>
                <a:srgbClr val="000000"/>
              </a:solidFill>
              <a:latin typeface="Arial" charset="0"/>
              <a:ea typeface="新細明體" charset="-120"/>
            </a:endParaRPr>
          </a:p>
        </p:txBody>
      </p:sp>
      <p:sp>
        <p:nvSpPr>
          <p:cNvPr id="26" name="矩形 25"/>
          <p:cNvSpPr/>
          <p:nvPr/>
        </p:nvSpPr>
        <p:spPr>
          <a:xfrm>
            <a:off x="8044374" y="3286040"/>
            <a:ext cx="5693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235</a:t>
            </a:r>
            <a:endParaRPr kumimoji="0" lang="zh-TW" altLang="en-US" dirty="0">
              <a:solidFill>
                <a:srgbClr val="000000"/>
              </a:solidFill>
              <a:latin typeface="Arial" charset="0"/>
              <a:ea typeface="新細明體" charset="-120"/>
            </a:endParaRPr>
          </a:p>
        </p:txBody>
      </p:sp>
      <p:sp>
        <p:nvSpPr>
          <p:cNvPr id="14" name="矩形 13"/>
          <p:cNvSpPr/>
          <p:nvPr/>
        </p:nvSpPr>
        <p:spPr>
          <a:xfrm>
            <a:off x="1964639" y="2979680"/>
            <a:ext cx="6678157" cy="29549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p:cNvSpPr/>
          <p:nvPr/>
        </p:nvSpPr>
        <p:spPr>
          <a:xfrm>
            <a:off x="1964639" y="3312641"/>
            <a:ext cx="6678157" cy="29549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p:cNvSpPr/>
          <p:nvPr/>
        </p:nvSpPr>
        <p:spPr>
          <a:xfrm>
            <a:off x="887264" y="3667807"/>
            <a:ext cx="7878777" cy="566309"/>
          </a:xfrm>
          <a:prstGeom prst="rect">
            <a:avLst/>
          </a:prstGeom>
        </p:spPr>
        <p:txBody>
          <a:bodyPr wrap="square">
            <a:spAutoFit/>
          </a:bodyPr>
          <a:lstStyle/>
          <a:p>
            <a:pPr eaLnBrk="1" fontAlgn="auto" hangingPunct="1">
              <a:lnSpc>
                <a:spcPct val="110000"/>
              </a:lnSpc>
              <a:spcAft>
                <a:spcPts val="0"/>
              </a:spcAft>
              <a:defRPr/>
            </a:pPr>
            <a:r>
              <a:rPr lang="en-US" altLang="zh-TW" sz="1400" i="1" dirty="0">
                <a:solidFill>
                  <a:schemeClr val="accent2">
                    <a:lumMod val="75000"/>
                  </a:schemeClr>
                </a:solidFill>
                <a:latin typeface="Arial" panose="020B0604020202020204" pitchFamily="34" charset="0"/>
                <a:cs typeface="Arial" panose="020B0604020202020204" pitchFamily="34" charset="0"/>
              </a:rPr>
              <a:t>The utilities expense should be recognized as an expense in 2017 and an increase in liabilities is also to be recorded at </a:t>
            </a:r>
            <a:r>
              <a:rPr lang="en-CA" altLang="zh-TW" sz="1400" i="1" dirty="0">
                <a:solidFill>
                  <a:schemeClr val="accent2">
                    <a:lumMod val="75000"/>
                  </a:schemeClr>
                </a:solidFill>
                <a:latin typeface="Arial" panose="020B0604020202020204" pitchFamily="34" charset="0"/>
                <a:cs typeface="Arial" panose="020B0604020202020204" pitchFamily="34" charset="0"/>
              </a:rPr>
              <a:t>the end of 2017.</a:t>
            </a:r>
            <a:endParaRPr lang="zh-TW" altLang="en-US" sz="1400" i="1" dirty="0">
              <a:solidFill>
                <a:schemeClr val="accent2">
                  <a:lumMod val="75000"/>
                </a:schemeClr>
              </a:solidFill>
              <a:latin typeface="Arial" panose="020B0604020202020204" pitchFamily="34" charset="0"/>
              <a:cs typeface="Arial" panose="020B0604020202020204" pitchFamily="34" charset="0"/>
            </a:endParaRPr>
          </a:p>
        </p:txBody>
      </p:sp>
      <p:graphicFrame>
        <p:nvGraphicFramePr>
          <p:cNvPr id="35" name="表格 34"/>
          <p:cNvGraphicFramePr>
            <a:graphicFrameLocks noGrp="1"/>
          </p:cNvGraphicFramePr>
          <p:nvPr>
            <p:extLst>
              <p:ext uri="{D42A27DB-BD31-4B8C-83A1-F6EECF244321}">
                <p14:modId xmlns:p14="http://schemas.microsoft.com/office/powerpoint/2010/main" val="2389705603"/>
              </p:ext>
            </p:extLst>
          </p:nvPr>
        </p:nvGraphicFramePr>
        <p:xfrm>
          <a:off x="864252" y="5105716"/>
          <a:ext cx="7924800" cy="745066"/>
        </p:xfrm>
        <a:graphic>
          <a:graphicData uri="http://schemas.openxmlformats.org/drawingml/2006/table">
            <a:tbl>
              <a:tblPr/>
              <a:tblGrid>
                <a:gridCol w="1341438">
                  <a:extLst>
                    <a:ext uri="{9D8B030D-6E8A-4147-A177-3AD203B41FA5}">
                      <a16:colId xmlns:a16="http://schemas.microsoft.com/office/drawing/2014/main" val="20000"/>
                    </a:ext>
                  </a:extLst>
                </a:gridCol>
                <a:gridCol w="4602162">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36" name="矩形 35"/>
          <p:cNvSpPr/>
          <p:nvPr/>
        </p:nvSpPr>
        <p:spPr>
          <a:xfrm>
            <a:off x="895682" y="5116006"/>
            <a:ext cx="979755" cy="369332"/>
          </a:xfrm>
          <a:prstGeom prst="rect">
            <a:avLst/>
          </a:prstGeom>
        </p:spPr>
        <p:txBody>
          <a:bodyPr wrap="none">
            <a:spAutoFit/>
          </a:bodyPr>
          <a:lstStyle/>
          <a:p>
            <a:r>
              <a:rPr lang="en-US" altLang="zh-TW" dirty="0">
                <a:solidFill>
                  <a:srgbClr val="000000"/>
                </a:solidFill>
                <a:latin typeface="Arial" panose="020B0604020202020204" pitchFamily="34" charset="0"/>
                <a:cs typeface="Arial" panose="020B0604020202020204" pitchFamily="34" charset="0"/>
              </a:rPr>
              <a:t>Dec. 31</a:t>
            </a:r>
            <a:endParaRPr lang="zh-TW" altLang="en-US" dirty="0">
              <a:solidFill>
                <a:srgbClr val="000000"/>
              </a:solidFill>
              <a:latin typeface="Arial" panose="020B0604020202020204" pitchFamily="34" charset="0"/>
              <a:cs typeface="Arial" panose="020B0604020202020204" pitchFamily="34" charset="0"/>
            </a:endParaRPr>
          </a:p>
        </p:txBody>
      </p:sp>
      <p:sp>
        <p:nvSpPr>
          <p:cNvPr id="37" name="矩形 36"/>
          <p:cNvSpPr/>
          <p:nvPr/>
        </p:nvSpPr>
        <p:spPr>
          <a:xfrm>
            <a:off x="2262320" y="5482968"/>
            <a:ext cx="1659429" cy="369332"/>
          </a:xfrm>
          <a:prstGeom prst="rect">
            <a:avLst/>
          </a:prstGeom>
        </p:spPr>
        <p:txBody>
          <a:bodyPr wrap="none">
            <a:spAutoFit/>
          </a:bodyPr>
          <a:lstStyle/>
          <a:p>
            <a:pPr lvl="0">
              <a:defRPr/>
            </a:pPr>
            <a:r>
              <a:rPr lang="en-US" altLang="zh-TW" dirty="0">
                <a:solidFill>
                  <a:srgbClr val="000000"/>
                </a:solidFill>
                <a:latin typeface="Arial" panose="020B0604020202020204" pitchFamily="34" charset="0"/>
                <a:cs typeface="Arial" panose="020B0604020202020204" pitchFamily="34" charset="0"/>
              </a:rPr>
              <a:t>Rent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38" name="矩形 37"/>
          <p:cNvSpPr/>
          <p:nvPr/>
        </p:nvSpPr>
        <p:spPr>
          <a:xfrm>
            <a:off x="2020869" y="5116006"/>
            <a:ext cx="37011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Unearned Rent Revenue</a:t>
            </a:r>
            <a:endParaRPr lang="zh-TW" altLang="en-US" dirty="0">
              <a:solidFill>
                <a:srgbClr val="000000"/>
              </a:solidFill>
              <a:latin typeface="Arial" panose="020B0604020202020204" pitchFamily="34" charset="0"/>
              <a:cs typeface="Arial" panose="020B0604020202020204" pitchFamily="34" charset="0"/>
            </a:endParaRPr>
          </a:p>
        </p:txBody>
      </p:sp>
      <p:sp>
        <p:nvSpPr>
          <p:cNvPr id="39" name="矩形 38"/>
          <p:cNvSpPr/>
          <p:nvPr/>
        </p:nvSpPr>
        <p:spPr>
          <a:xfrm>
            <a:off x="6999896" y="5112786"/>
            <a:ext cx="889987"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44,000</a:t>
            </a:r>
            <a:endParaRPr kumimoji="0" lang="zh-TW" altLang="en-US" dirty="0">
              <a:solidFill>
                <a:srgbClr val="000000"/>
              </a:solidFill>
              <a:latin typeface="Arial" charset="0"/>
              <a:ea typeface="新細明體" charset="-120"/>
            </a:endParaRPr>
          </a:p>
        </p:txBody>
      </p:sp>
      <p:sp>
        <p:nvSpPr>
          <p:cNvPr id="40" name="矩形 39"/>
          <p:cNvSpPr/>
          <p:nvPr/>
        </p:nvSpPr>
        <p:spPr>
          <a:xfrm>
            <a:off x="7732191" y="5482118"/>
            <a:ext cx="88998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44,000</a:t>
            </a:r>
            <a:endParaRPr kumimoji="0" lang="zh-TW" altLang="en-US" dirty="0">
              <a:solidFill>
                <a:srgbClr val="000000"/>
              </a:solidFill>
              <a:latin typeface="Arial" charset="0"/>
              <a:ea typeface="新細明體" charset="-120"/>
            </a:endParaRPr>
          </a:p>
        </p:txBody>
      </p:sp>
      <p:sp>
        <p:nvSpPr>
          <p:cNvPr id="41" name="矩形 40"/>
          <p:cNvSpPr/>
          <p:nvPr/>
        </p:nvSpPr>
        <p:spPr>
          <a:xfrm>
            <a:off x="1964640" y="5157936"/>
            <a:ext cx="6678157" cy="29549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41"/>
          <p:cNvSpPr/>
          <p:nvPr/>
        </p:nvSpPr>
        <p:spPr>
          <a:xfrm>
            <a:off x="1964639" y="5513758"/>
            <a:ext cx="6678157" cy="29549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8441435" y="60492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011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14"/>
                                        </p:tgtEl>
                                        <p:attrNameLst>
                                          <p:attrName>ppt_x</p:attrName>
                                        </p:attrNameLst>
                                      </p:cBhvr>
                                      <p:tavLst>
                                        <p:tav tm="0">
                                          <p:val>
                                            <p:strVal val="ppt_x"/>
                                          </p:val>
                                        </p:tav>
                                        <p:tav tm="100000">
                                          <p:val>
                                            <p:strVal val="ppt_x"/>
                                          </p:val>
                                        </p:tav>
                                      </p:tavLst>
                                    </p:anim>
                                    <p:anim calcmode="lin" valueType="num">
                                      <p:cBhvr additive="base">
                                        <p:cTn id="27" dur="500"/>
                                        <p:tgtEl>
                                          <p:spTgt spid="14"/>
                                        </p:tgtEl>
                                        <p:attrNameLst>
                                          <p:attrName>ppt_y</p:attrName>
                                        </p:attrNameLst>
                                      </p:cBhvr>
                                      <p:tavLst>
                                        <p:tav tm="0">
                                          <p:val>
                                            <p:strVal val="ppt_y"/>
                                          </p:val>
                                        </p:tav>
                                        <p:tav tm="100000">
                                          <p:val>
                                            <p:strVal val="1+ppt_h/2"/>
                                          </p:val>
                                        </p:tav>
                                      </p:tavLst>
                                    </p:anim>
                                    <p:set>
                                      <p:cBhvr>
                                        <p:cTn id="28" dur="1" fill="hold">
                                          <p:stCondLst>
                                            <p:cond delay="499"/>
                                          </p:stCondLst>
                                        </p:cTn>
                                        <p:tgtEl>
                                          <p:spTgt spid="1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31"/>
                                        </p:tgtEl>
                                        <p:attrNameLst>
                                          <p:attrName>ppt_x</p:attrName>
                                        </p:attrNameLst>
                                      </p:cBhvr>
                                      <p:tavLst>
                                        <p:tav tm="0">
                                          <p:val>
                                            <p:strVal val="ppt_x"/>
                                          </p:val>
                                        </p:tav>
                                        <p:tav tm="100000">
                                          <p:val>
                                            <p:strVal val="ppt_x"/>
                                          </p:val>
                                        </p:tav>
                                      </p:tavLst>
                                    </p:anim>
                                    <p:anim calcmode="lin" valueType="num">
                                      <p:cBhvr additive="base">
                                        <p:cTn id="33" dur="500"/>
                                        <p:tgtEl>
                                          <p:spTgt spid="31"/>
                                        </p:tgtEl>
                                        <p:attrNameLst>
                                          <p:attrName>ppt_y</p:attrName>
                                        </p:attrNameLst>
                                      </p:cBhvr>
                                      <p:tavLst>
                                        <p:tav tm="0">
                                          <p:val>
                                            <p:strVal val="ppt_y"/>
                                          </p:val>
                                        </p:tav>
                                        <p:tav tm="100000">
                                          <p:val>
                                            <p:strVal val="1+ppt_h/2"/>
                                          </p:val>
                                        </p:tav>
                                      </p:tavLst>
                                    </p:anim>
                                    <p:set>
                                      <p:cBhvr>
                                        <p:cTn id="34" dur="1" fill="hold">
                                          <p:stCondLst>
                                            <p:cond delay="499"/>
                                          </p:stCondLst>
                                        </p:cTn>
                                        <p:tgtEl>
                                          <p:spTgt spid="3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4" end="4"/>
                                            </p:txEl>
                                          </p:spTgt>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grpId="0" nodeType="clickEffect">
                                  <p:stCondLst>
                                    <p:cond delay="0"/>
                                  </p:stCondLst>
                                  <p:childTnLst>
                                    <p:anim calcmode="lin" valueType="num">
                                      <p:cBhvr additive="base">
                                        <p:cTn id="62" dur="500"/>
                                        <p:tgtEl>
                                          <p:spTgt spid="41"/>
                                        </p:tgtEl>
                                        <p:attrNameLst>
                                          <p:attrName>ppt_x</p:attrName>
                                        </p:attrNameLst>
                                      </p:cBhvr>
                                      <p:tavLst>
                                        <p:tav tm="0">
                                          <p:val>
                                            <p:strVal val="ppt_x"/>
                                          </p:val>
                                        </p:tav>
                                        <p:tav tm="100000">
                                          <p:val>
                                            <p:strVal val="ppt_x"/>
                                          </p:val>
                                        </p:tav>
                                      </p:tavLst>
                                    </p:anim>
                                    <p:anim calcmode="lin" valueType="num">
                                      <p:cBhvr additive="base">
                                        <p:cTn id="63" dur="500"/>
                                        <p:tgtEl>
                                          <p:spTgt spid="41"/>
                                        </p:tgtEl>
                                        <p:attrNameLst>
                                          <p:attrName>ppt_y</p:attrName>
                                        </p:attrNameLst>
                                      </p:cBhvr>
                                      <p:tavLst>
                                        <p:tav tm="0">
                                          <p:val>
                                            <p:strVal val="ppt_y"/>
                                          </p:val>
                                        </p:tav>
                                        <p:tav tm="100000">
                                          <p:val>
                                            <p:strVal val="1+ppt_h/2"/>
                                          </p:val>
                                        </p:tav>
                                      </p:tavLst>
                                    </p:anim>
                                    <p:set>
                                      <p:cBhvr>
                                        <p:cTn id="64" dur="1" fill="hold">
                                          <p:stCondLst>
                                            <p:cond delay="499"/>
                                          </p:stCondLst>
                                        </p:cTn>
                                        <p:tgtEl>
                                          <p:spTgt spid="4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xit" presetSubtype="4" fill="hold" grpId="0" nodeType="clickEffect">
                                  <p:stCondLst>
                                    <p:cond delay="0"/>
                                  </p:stCondLst>
                                  <p:childTnLst>
                                    <p:anim calcmode="lin" valueType="num">
                                      <p:cBhvr additive="base">
                                        <p:cTn id="68" dur="500"/>
                                        <p:tgtEl>
                                          <p:spTgt spid="42"/>
                                        </p:tgtEl>
                                        <p:attrNameLst>
                                          <p:attrName>ppt_x</p:attrName>
                                        </p:attrNameLst>
                                      </p:cBhvr>
                                      <p:tavLst>
                                        <p:tav tm="0">
                                          <p:val>
                                            <p:strVal val="ppt_x"/>
                                          </p:val>
                                        </p:tav>
                                        <p:tav tm="100000">
                                          <p:val>
                                            <p:strVal val="ppt_x"/>
                                          </p:val>
                                        </p:tav>
                                      </p:tavLst>
                                    </p:anim>
                                    <p:anim calcmode="lin" valueType="num">
                                      <p:cBhvr additive="base">
                                        <p:cTn id="69" dur="500"/>
                                        <p:tgtEl>
                                          <p:spTgt spid="42"/>
                                        </p:tgtEl>
                                        <p:attrNameLst>
                                          <p:attrName>ppt_y</p:attrName>
                                        </p:attrNameLst>
                                      </p:cBhvr>
                                      <p:tavLst>
                                        <p:tav tm="0">
                                          <p:val>
                                            <p:strVal val="ppt_y"/>
                                          </p:val>
                                        </p:tav>
                                        <p:tav tm="100000">
                                          <p:val>
                                            <p:strVal val="1+ppt_h/2"/>
                                          </p:val>
                                        </p:tav>
                                      </p:tavLst>
                                    </p:anim>
                                    <p:set>
                                      <p:cBhvr>
                                        <p:cTn id="70" dur="1" fill="hold">
                                          <p:stCondLst>
                                            <p:cond delay="499"/>
                                          </p:stCondLst>
                                        </p:cTn>
                                        <p:tgtEl>
                                          <p:spTgt spid="4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0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5" grpId="0"/>
      <p:bldP spid="21" grpId="0"/>
      <p:bldP spid="22" grpId="0"/>
      <p:bldP spid="23" grpId="0"/>
      <p:bldP spid="25" grpId="0"/>
      <p:bldP spid="26" grpId="0"/>
      <p:bldP spid="14" grpId="0" animBg="1"/>
      <p:bldP spid="14" grpId="1" animBg="1"/>
      <p:bldP spid="31" grpId="0" animBg="1"/>
      <p:bldP spid="31" grpId="1" animBg="1"/>
      <p:bldP spid="36" grpId="0"/>
      <p:bldP spid="37" grpId="0"/>
      <p:bldP spid="38" grpId="0"/>
      <p:bldP spid="39" grpId="0"/>
      <p:bldP spid="40" grpId="0"/>
      <p:bldP spid="41" grpId="0" animBg="1"/>
      <p:bldP spid="41" grpId="1" animBg="1"/>
      <p:bldP spid="42" grpId="0" animBg="1"/>
      <p:bldP spid="4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DA11386E-2E42-49D8-8C02-8CA978E96E05}" type="slidenum">
              <a:rPr lang="zh-TW" altLang="en-US" smtClean="0"/>
              <a:t>7</a:t>
            </a:fld>
            <a:endParaRPr lang="zh-TW" altLang="en-US" dirty="0"/>
          </a:p>
        </p:txBody>
      </p:sp>
      <p:sp>
        <p:nvSpPr>
          <p:cNvPr id="2" name="標題 1"/>
          <p:cNvSpPr>
            <a:spLocks noGrp="1"/>
          </p:cNvSpPr>
          <p:nvPr>
            <p:ph type="title"/>
          </p:nvPr>
        </p:nvSpPr>
        <p:spPr/>
        <p:txBody>
          <a:bodyPr/>
          <a:lstStyle/>
          <a:p>
            <a:r>
              <a:rPr lang="en-US" altLang="zh-TW" dirty="0"/>
              <a:t>Periodic Reporting</a:t>
            </a:r>
            <a:endParaRPr lang="zh-TW" altLang="en-US" dirty="0"/>
          </a:p>
        </p:txBody>
      </p:sp>
      <p:pic>
        <p:nvPicPr>
          <p:cNvPr id="3" name="圖片 2"/>
          <p:cNvPicPr>
            <a:picLocks noChangeAspect="1"/>
          </p:cNvPicPr>
          <p:nvPr/>
        </p:nvPicPr>
        <p:blipFill rotWithShape="1">
          <a:blip r:embed="rId2"/>
          <a:srcRect l="1996" t="1574" r="12223"/>
          <a:stretch/>
        </p:blipFill>
        <p:spPr>
          <a:xfrm>
            <a:off x="110836" y="1593273"/>
            <a:ext cx="8646036" cy="4593688"/>
          </a:xfrm>
          <a:prstGeom prst="rect">
            <a:avLst/>
          </a:prstGeom>
        </p:spPr>
      </p:pic>
      <p:sp>
        <p:nvSpPr>
          <p:cNvPr id="8" name="文字方塊 7"/>
          <p:cNvSpPr txBox="1"/>
          <p:nvPr/>
        </p:nvSpPr>
        <p:spPr>
          <a:xfrm>
            <a:off x="8465186"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82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內容版面配置區 12"/>
          <p:cNvSpPr>
            <a:spLocks noGrp="1"/>
          </p:cNvSpPr>
          <p:nvPr>
            <p:ph idx="1"/>
          </p:nvPr>
        </p:nvSpPr>
        <p:spPr/>
        <p:txBody>
          <a:bodyPr>
            <a:normAutofit/>
          </a:bodyPr>
          <a:lstStyle/>
          <a:p>
            <a:pPr marL="0" indent="0">
              <a:buNone/>
            </a:pPr>
            <a:r>
              <a:rPr lang="en-US" altLang="zh-TW" sz="2200" b="1" dirty="0">
                <a:solidFill>
                  <a:srgbClr val="E09F22"/>
                </a:solidFill>
              </a:rPr>
              <a:t>Preparing Adjusting Entries </a:t>
            </a:r>
          </a:p>
          <a:p>
            <a:pPr marL="457200" indent="-457200">
              <a:buFont typeface="+mj-lt"/>
              <a:buAutoNum type="alphaLcPeriod" startAt="7"/>
            </a:pPr>
            <a:r>
              <a:rPr lang="en-US" altLang="zh-TW" sz="2200" dirty="0"/>
              <a:t>The company's income is taxed at a rate of 5%.</a:t>
            </a:r>
          </a:p>
          <a:p>
            <a:pPr marL="457200" indent="-457200">
              <a:buFont typeface="+mj-lt"/>
              <a:buAutoNum type="alphaLcPeriod" startAt="7"/>
            </a:pPr>
            <a:endParaRPr lang="en-US" altLang="zh-TW" sz="2200" dirty="0"/>
          </a:p>
          <a:p>
            <a:endParaRPr lang="zh-TW" altLang="en-US" sz="2200" dirty="0"/>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70</a:t>
            </a:fld>
            <a:endParaRPr lang="zh-TW" altLang="en-US" dirty="0"/>
          </a:p>
        </p:txBody>
      </p:sp>
      <p:sp>
        <p:nvSpPr>
          <p:cNvPr id="110596" name="標題 11"/>
          <p:cNvSpPr>
            <a:spLocks noGrp="1"/>
          </p:cNvSpPr>
          <p:nvPr>
            <p:ph type="title"/>
          </p:nvPr>
        </p:nvSpPr>
        <p:spPr/>
        <p:txBody>
          <a:bodyPr>
            <a:normAutofit fontScale="90000"/>
          </a:bodyPr>
          <a:lstStyle/>
          <a:p>
            <a:r>
              <a:rPr lang="en-US" altLang="zh-TW" dirty="0"/>
              <a:t>Illustration the Last Step in the Accounting Cycle</a:t>
            </a:r>
            <a:endParaRPr lang="zh-TW" altLang="en-US" dirty="0"/>
          </a:p>
        </p:txBody>
      </p:sp>
      <p:sp>
        <p:nvSpPr>
          <p:cNvPr id="110599" name="投影片編號版面配置區 3"/>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graphicFrame>
        <p:nvGraphicFramePr>
          <p:cNvPr id="20" name="表格 19"/>
          <p:cNvGraphicFramePr>
            <a:graphicFrameLocks noGrp="1"/>
          </p:cNvGraphicFramePr>
          <p:nvPr>
            <p:extLst>
              <p:ext uri="{D42A27DB-BD31-4B8C-83A1-F6EECF244321}">
                <p14:modId xmlns:p14="http://schemas.microsoft.com/office/powerpoint/2010/main" val="2605176662"/>
              </p:ext>
            </p:extLst>
          </p:nvPr>
        </p:nvGraphicFramePr>
        <p:xfrm>
          <a:off x="846667" y="2589355"/>
          <a:ext cx="7924800" cy="745066"/>
        </p:xfrm>
        <a:graphic>
          <a:graphicData uri="http://schemas.openxmlformats.org/drawingml/2006/table">
            <a:tbl>
              <a:tblPr/>
              <a:tblGrid>
                <a:gridCol w="1341438">
                  <a:extLst>
                    <a:ext uri="{9D8B030D-6E8A-4147-A177-3AD203B41FA5}">
                      <a16:colId xmlns:a16="http://schemas.microsoft.com/office/drawing/2014/main" val="20000"/>
                    </a:ext>
                  </a:extLst>
                </a:gridCol>
                <a:gridCol w="4602162">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372533">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kern="1200" cap="none" normalizeH="0" baseline="0" dirty="0">
                        <a:ln>
                          <a:noFill/>
                        </a:ln>
                        <a:solidFill>
                          <a:srgbClr val="000000"/>
                        </a:solidFill>
                        <a:effectLst/>
                        <a:latin typeface="Arial" charset="0"/>
                        <a:ea typeface="新細明體" charset="-120"/>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buClr>
                          <a:schemeClr val="bg2"/>
                        </a:buClr>
                        <a:buSzPct val="70000"/>
                        <a:buFont typeface="Wingdings" pitchFamily="2" charset="2"/>
                        <a:defRPr sz="2700">
                          <a:solidFill>
                            <a:schemeClr val="tx1"/>
                          </a:solidFill>
                          <a:latin typeface="Arial" charset="0"/>
                        </a:defRPr>
                      </a:lvl1pPr>
                      <a:lvl2pPr marL="742950" indent="-285750">
                        <a:spcBef>
                          <a:spcPct val="20000"/>
                        </a:spcBef>
                        <a:buClr>
                          <a:schemeClr val="accent1"/>
                        </a:buClr>
                        <a:buSzPct val="150000"/>
                        <a:defRPr sz="2200">
                          <a:solidFill>
                            <a:schemeClr val="tx1"/>
                          </a:solidFill>
                          <a:latin typeface="Arial" charset="0"/>
                        </a:defRPr>
                      </a:lvl2pPr>
                      <a:lvl3pPr marL="1143000" indent="-228600">
                        <a:spcBef>
                          <a:spcPct val="20000"/>
                        </a:spcBef>
                        <a:buClr>
                          <a:schemeClr val="tx1"/>
                        </a:buClr>
                        <a:buSzPct val="150000"/>
                        <a:defRPr sz="2000">
                          <a:solidFill>
                            <a:schemeClr val="tx1"/>
                          </a:solidFill>
                          <a:latin typeface="Arial" charset="0"/>
                        </a:defRPr>
                      </a:lvl3pPr>
                      <a:lvl4pPr marL="1600200" indent="-228600">
                        <a:spcBef>
                          <a:spcPct val="20000"/>
                        </a:spcBef>
                        <a:buClr>
                          <a:schemeClr val="tx2"/>
                        </a:buClr>
                        <a:buSzPct val="150000"/>
                        <a:defRPr>
                          <a:solidFill>
                            <a:schemeClr val="tx1"/>
                          </a:solidFill>
                          <a:latin typeface="Arial" charset="0"/>
                        </a:defRPr>
                      </a:lvl4pPr>
                      <a:lvl5pPr marL="2057400" indent="-228600">
                        <a:spcBef>
                          <a:spcPct val="20000"/>
                        </a:spcBef>
                        <a:buClr>
                          <a:schemeClr val="folHlink"/>
                        </a:buClr>
                        <a:buSzPct val="150000"/>
                        <a:defRPr>
                          <a:solidFill>
                            <a:schemeClr val="tx1"/>
                          </a:solidFill>
                          <a:latin typeface="Arial" charset="0"/>
                        </a:defRPr>
                      </a:lvl5pPr>
                      <a:lvl6pPr marL="2514600" indent="-228600" eaLnBrk="0" fontAlgn="base" hangingPunct="0">
                        <a:spcBef>
                          <a:spcPct val="20000"/>
                        </a:spcBef>
                        <a:spcAft>
                          <a:spcPct val="0"/>
                        </a:spcAft>
                        <a:buClr>
                          <a:schemeClr val="folHlink"/>
                        </a:buClr>
                        <a:buSzPct val="150000"/>
                        <a:defRPr>
                          <a:solidFill>
                            <a:schemeClr val="tx1"/>
                          </a:solidFill>
                          <a:latin typeface="Arial" charset="0"/>
                        </a:defRPr>
                      </a:lvl6pPr>
                      <a:lvl7pPr marL="2971800" indent="-228600" eaLnBrk="0" fontAlgn="base" hangingPunct="0">
                        <a:spcBef>
                          <a:spcPct val="20000"/>
                        </a:spcBef>
                        <a:spcAft>
                          <a:spcPct val="0"/>
                        </a:spcAft>
                        <a:buClr>
                          <a:schemeClr val="folHlink"/>
                        </a:buClr>
                        <a:buSzPct val="150000"/>
                        <a:defRPr>
                          <a:solidFill>
                            <a:schemeClr val="tx1"/>
                          </a:solidFill>
                          <a:latin typeface="Arial" charset="0"/>
                        </a:defRPr>
                      </a:lvl7pPr>
                      <a:lvl8pPr marL="3429000" indent="-228600" eaLnBrk="0" fontAlgn="base" hangingPunct="0">
                        <a:spcBef>
                          <a:spcPct val="20000"/>
                        </a:spcBef>
                        <a:spcAft>
                          <a:spcPct val="0"/>
                        </a:spcAft>
                        <a:buClr>
                          <a:schemeClr val="folHlink"/>
                        </a:buClr>
                        <a:buSzPct val="150000"/>
                        <a:defRPr>
                          <a:solidFill>
                            <a:schemeClr val="tx1"/>
                          </a:solidFill>
                          <a:latin typeface="Arial" charset="0"/>
                        </a:defRPr>
                      </a:lvl8pPr>
                      <a:lvl9pPr marL="3886200" indent="-228600" eaLnBrk="0" fontAlgn="base" hangingPunct="0">
                        <a:spcBef>
                          <a:spcPct val="20000"/>
                        </a:spcBef>
                        <a:spcAft>
                          <a:spcPct val="0"/>
                        </a:spcAft>
                        <a:buClr>
                          <a:schemeClr val="folHlink"/>
                        </a:buClr>
                        <a:buSzPct val="150000"/>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TW" altLang="en-US" sz="1800" b="0" i="0" u="none" strike="noStrike" cap="none" normalizeH="0" baseline="0" dirty="0">
                        <a:ln>
                          <a:noFill/>
                        </a:ln>
                        <a:solidFill>
                          <a:srgbClr val="000000"/>
                        </a:solidFill>
                        <a:effectLst/>
                        <a:latin typeface="Arial" charset="0"/>
                        <a:ea typeface="新細明體" charset="-12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21" name="矩形 20"/>
          <p:cNvSpPr/>
          <p:nvPr/>
        </p:nvSpPr>
        <p:spPr>
          <a:xfrm>
            <a:off x="878097" y="2599645"/>
            <a:ext cx="979755" cy="369332"/>
          </a:xfrm>
          <a:prstGeom prst="rect">
            <a:avLst/>
          </a:prstGeom>
        </p:spPr>
        <p:txBody>
          <a:bodyPr wrap="none">
            <a:spAutoFit/>
          </a:bodyPr>
          <a:lstStyle/>
          <a:p>
            <a:pPr lvl="0"/>
            <a:r>
              <a:rPr kumimoji="0" lang="en-US" altLang="zh-TW" dirty="0">
                <a:solidFill>
                  <a:srgbClr val="000000"/>
                </a:solidFill>
                <a:latin typeface="Arial" panose="020B0604020202020204" pitchFamily="34" charset="0"/>
                <a:cs typeface="Arial" panose="020B0604020202020204" pitchFamily="34" charset="0"/>
              </a:rPr>
              <a:t>Dec. 31</a:t>
            </a:r>
            <a:endParaRPr kumimoji="0" lang="zh-TW" altLang="en-US" dirty="0">
              <a:solidFill>
                <a:srgbClr val="000000"/>
              </a:solidFill>
              <a:latin typeface="Arial" panose="020B0604020202020204" pitchFamily="34" charset="0"/>
              <a:ea typeface="新細明體" charset="-120"/>
              <a:cs typeface="Arial" panose="020B0604020202020204" pitchFamily="34" charset="0"/>
            </a:endParaRPr>
          </a:p>
        </p:txBody>
      </p:sp>
      <p:sp>
        <p:nvSpPr>
          <p:cNvPr id="22" name="矩形 21"/>
          <p:cNvSpPr/>
          <p:nvPr/>
        </p:nvSpPr>
        <p:spPr>
          <a:xfrm>
            <a:off x="2244735" y="2966607"/>
            <a:ext cx="2258054" cy="369332"/>
          </a:xfrm>
          <a:prstGeom prst="rect">
            <a:avLst/>
          </a:prstGeom>
        </p:spPr>
        <p:txBody>
          <a:bodyPr wrap="none">
            <a:spAutoFit/>
          </a:bodyPr>
          <a:lstStyle/>
          <a:p>
            <a:pPr>
              <a:defRPr/>
            </a:pPr>
            <a:r>
              <a:rPr lang="en-US" altLang="zh-TW" dirty="0">
                <a:solidFill>
                  <a:srgbClr val="000000"/>
                </a:solidFill>
                <a:latin typeface="Arial" panose="020B0604020202020204" pitchFamily="34" charset="0"/>
                <a:cs typeface="Arial" panose="020B0604020202020204" pitchFamily="34" charset="0"/>
              </a:rPr>
              <a:t>Income Tax Payable</a:t>
            </a:r>
            <a:endParaRPr lang="zh-TW" altLang="en-US" dirty="0">
              <a:solidFill>
                <a:srgbClr val="000000"/>
              </a:solidFill>
              <a:latin typeface="Arial" panose="020B0604020202020204" pitchFamily="34" charset="0"/>
              <a:cs typeface="Arial" panose="020B0604020202020204" pitchFamily="34" charset="0"/>
            </a:endParaRPr>
          </a:p>
        </p:txBody>
      </p:sp>
      <p:sp>
        <p:nvSpPr>
          <p:cNvPr id="23" name="矩形 22"/>
          <p:cNvSpPr/>
          <p:nvPr/>
        </p:nvSpPr>
        <p:spPr>
          <a:xfrm>
            <a:off x="2003284" y="2599645"/>
            <a:ext cx="3701142" cy="369332"/>
          </a:xfrm>
          <a:prstGeom prst="rect">
            <a:avLst/>
          </a:prstGeom>
        </p:spPr>
        <p:txBody>
          <a:bodyPr wrap="square">
            <a:spAutoFit/>
          </a:bodyPr>
          <a:lstStyle/>
          <a:p>
            <a:r>
              <a:rPr lang="en-US" altLang="zh-TW" dirty="0">
                <a:solidFill>
                  <a:srgbClr val="000000"/>
                </a:solidFill>
                <a:latin typeface="Arial" panose="020B0604020202020204" pitchFamily="34" charset="0"/>
                <a:cs typeface="Arial" panose="020B0604020202020204" pitchFamily="34" charset="0"/>
              </a:rPr>
              <a:t>Income Tax Expense</a:t>
            </a:r>
            <a:endParaRPr lang="zh-TW" altLang="en-US" dirty="0">
              <a:solidFill>
                <a:srgbClr val="000000"/>
              </a:solidFill>
              <a:latin typeface="Arial" panose="020B0604020202020204" pitchFamily="34" charset="0"/>
              <a:cs typeface="Arial" panose="020B0604020202020204" pitchFamily="34" charset="0"/>
            </a:endParaRPr>
          </a:p>
        </p:txBody>
      </p:sp>
      <p:sp>
        <p:nvSpPr>
          <p:cNvPr id="25" name="矩形 24"/>
          <p:cNvSpPr/>
          <p:nvPr/>
        </p:nvSpPr>
        <p:spPr>
          <a:xfrm>
            <a:off x="7110550" y="2596425"/>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2,088</a:t>
            </a:r>
            <a:endParaRPr kumimoji="0" lang="zh-TW" altLang="en-US" dirty="0">
              <a:solidFill>
                <a:srgbClr val="000000"/>
              </a:solidFill>
              <a:latin typeface="Arial" charset="0"/>
              <a:ea typeface="新細明體" charset="-120"/>
            </a:endParaRPr>
          </a:p>
        </p:txBody>
      </p:sp>
      <p:sp>
        <p:nvSpPr>
          <p:cNvPr id="26" name="矩形 25"/>
          <p:cNvSpPr/>
          <p:nvPr/>
        </p:nvSpPr>
        <p:spPr>
          <a:xfrm>
            <a:off x="7842846" y="2965757"/>
            <a:ext cx="761748" cy="369332"/>
          </a:xfrm>
          <a:prstGeom prst="rect">
            <a:avLst/>
          </a:prstGeom>
        </p:spPr>
        <p:txBody>
          <a:bodyPr wrap="none">
            <a:spAutoFit/>
          </a:bodyPr>
          <a:lstStyle/>
          <a:p>
            <a:pPr lvl="0" algn="r"/>
            <a:r>
              <a:rPr kumimoji="0" lang="en-US" altLang="zh-TW" dirty="0">
                <a:solidFill>
                  <a:srgbClr val="000000"/>
                </a:solidFill>
                <a:latin typeface="Arial" charset="0"/>
                <a:ea typeface="新細明體" charset="-120"/>
              </a:rPr>
              <a:t>2,088</a:t>
            </a:r>
            <a:endParaRPr kumimoji="0" lang="zh-TW" altLang="en-US" dirty="0">
              <a:solidFill>
                <a:srgbClr val="000000"/>
              </a:solidFill>
              <a:latin typeface="Arial" charset="0"/>
              <a:ea typeface="新細明體" charset="-120"/>
            </a:endParaRPr>
          </a:p>
        </p:txBody>
      </p:sp>
      <p:sp>
        <p:nvSpPr>
          <p:cNvPr id="14" name="矩形 13"/>
          <p:cNvSpPr/>
          <p:nvPr/>
        </p:nvSpPr>
        <p:spPr>
          <a:xfrm>
            <a:off x="2008643" y="2644368"/>
            <a:ext cx="6678157" cy="29549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p:cNvSpPr/>
          <p:nvPr/>
        </p:nvSpPr>
        <p:spPr>
          <a:xfrm>
            <a:off x="2008643" y="2997397"/>
            <a:ext cx="6678157" cy="29549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p:cNvSpPr/>
          <p:nvPr/>
        </p:nvSpPr>
        <p:spPr>
          <a:xfrm>
            <a:off x="793430" y="3414535"/>
            <a:ext cx="7878777" cy="803297"/>
          </a:xfrm>
          <a:prstGeom prst="rect">
            <a:avLst/>
          </a:prstGeom>
        </p:spPr>
        <p:txBody>
          <a:bodyPr wrap="square">
            <a:spAutoFit/>
          </a:bodyPr>
          <a:lstStyle/>
          <a:p>
            <a:pPr eaLnBrk="1" fontAlgn="auto" hangingPunct="1">
              <a:lnSpc>
                <a:spcPct val="110000"/>
              </a:lnSpc>
              <a:spcAft>
                <a:spcPts val="0"/>
              </a:spcAft>
              <a:defRPr/>
            </a:pPr>
            <a:r>
              <a:rPr lang="en-US" altLang="zh-TW" sz="1400" i="1" dirty="0">
                <a:solidFill>
                  <a:schemeClr val="accent2">
                    <a:lumMod val="75000"/>
                  </a:schemeClr>
                </a:solidFill>
                <a:latin typeface="Arial" panose="020B0604020202020204" pitchFamily="34" charset="0"/>
                <a:cs typeface="Arial" panose="020B0604020202020204" pitchFamily="34" charset="0"/>
              </a:rPr>
              <a:t>After making the above adjusting entries, the difference between total revenues and total expenses is NT$41,760, which is income before income tax. Therefore, income tax expense of NT$2,088 should be recognized and an increase in liabilities is also to be recorded.</a:t>
            </a:r>
          </a:p>
        </p:txBody>
      </p:sp>
      <p:sp>
        <p:nvSpPr>
          <p:cNvPr id="17" name="文字方塊 16"/>
          <p:cNvSpPr txBox="1"/>
          <p:nvPr/>
        </p:nvSpPr>
        <p:spPr>
          <a:xfrm>
            <a:off x="8441435" y="60492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594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14"/>
                                        </p:tgtEl>
                                        <p:attrNameLst>
                                          <p:attrName>ppt_x</p:attrName>
                                        </p:attrNameLst>
                                      </p:cBhvr>
                                      <p:tavLst>
                                        <p:tav tm="0">
                                          <p:val>
                                            <p:strVal val="ppt_x"/>
                                          </p:val>
                                        </p:tav>
                                        <p:tav tm="100000">
                                          <p:val>
                                            <p:strVal val="ppt_x"/>
                                          </p:val>
                                        </p:tav>
                                      </p:tavLst>
                                    </p:anim>
                                    <p:anim calcmode="lin" valueType="num">
                                      <p:cBhvr additive="base">
                                        <p:cTn id="27" dur="500"/>
                                        <p:tgtEl>
                                          <p:spTgt spid="14"/>
                                        </p:tgtEl>
                                        <p:attrNameLst>
                                          <p:attrName>ppt_y</p:attrName>
                                        </p:attrNameLst>
                                      </p:cBhvr>
                                      <p:tavLst>
                                        <p:tav tm="0">
                                          <p:val>
                                            <p:strVal val="ppt_y"/>
                                          </p:val>
                                        </p:tav>
                                        <p:tav tm="100000">
                                          <p:val>
                                            <p:strVal val="1+ppt_h/2"/>
                                          </p:val>
                                        </p:tav>
                                      </p:tavLst>
                                    </p:anim>
                                    <p:set>
                                      <p:cBhvr>
                                        <p:cTn id="28" dur="1" fill="hold">
                                          <p:stCondLst>
                                            <p:cond delay="499"/>
                                          </p:stCondLst>
                                        </p:cTn>
                                        <p:tgtEl>
                                          <p:spTgt spid="1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31"/>
                                        </p:tgtEl>
                                        <p:attrNameLst>
                                          <p:attrName>ppt_x</p:attrName>
                                        </p:attrNameLst>
                                      </p:cBhvr>
                                      <p:tavLst>
                                        <p:tav tm="0">
                                          <p:val>
                                            <p:strVal val="ppt_x"/>
                                          </p:val>
                                        </p:tav>
                                        <p:tav tm="100000">
                                          <p:val>
                                            <p:strVal val="ppt_x"/>
                                          </p:val>
                                        </p:tav>
                                      </p:tavLst>
                                    </p:anim>
                                    <p:anim calcmode="lin" valueType="num">
                                      <p:cBhvr additive="base">
                                        <p:cTn id="33" dur="500"/>
                                        <p:tgtEl>
                                          <p:spTgt spid="31"/>
                                        </p:tgtEl>
                                        <p:attrNameLst>
                                          <p:attrName>ppt_y</p:attrName>
                                        </p:attrNameLst>
                                      </p:cBhvr>
                                      <p:tavLst>
                                        <p:tav tm="0">
                                          <p:val>
                                            <p:strVal val="ppt_y"/>
                                          </p:val>
                                        </p:tav>
                                        <p:tav tm="100000">
                                          <p:val>
                                            <p:strVal val="1+ppt_h/2"/>
                                          </p:val>
                                        </p:tav>
                                      </p:tavLst>
                                    </p:anim>
                                    <p:set>
                                      <p:cBhvr>
                                        <p:cTn id="34" dur="1" fill="hold">
                                          <p:stCondLst>
                                            <p:cond delay="499"/>
                                          </p:stCondLst>
                                        </p:cTn>
                                        <p:tgtEl>
                                          <p:spTgt spid="3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5" grpId="0"/>
      <p:bldP spid="26" grpId="0"/>
      <p:bldP spid="14" grpId="0" animBg="1"/>
      <p:bldP spid="14" grpId="1" animBg="1"/>
      <p:bldP spid="31" grpId="0" animBg="1"/>
      <p:bldP spid="31" grpId="1" animBg="1"/>
      <p:bldP spid="3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stretch>
            <a:fillRect/>
          </a:stretch>
        </p:blipFill>
        <p:spPr>
          <a:xfrm>
            <a:off x="1081664" y="2048760"/>
            <a:ext cx="6753225" cy="4353058"/>
          </a:xfrm>
          <a:prstGeom prst="rect">
            <a:avLst/>
          </a:prstGeom>
        </p:spPr>
      </p:pic>
      <p:sp>
        <p:nvSpPr>
          <p:cNvPr id="114691" name="內容版面配置區 49"/>
          <p:cNvSpPr>
            <a:spLocks noGrp="1"/>
          </p:cNvSpPr>
          <p:nvPr>
            <p:ph idx="1"/>
          </p:nvPr>
        </p:nvSpPr>
        <p:spPr/>
        <p:txBody>
          <a:bodyPr/>
          <a:lstStyle/>
          <a:p>
            <a:pPr marL="0" indent="0" eaLnBrk="1" hangingPunct="1">
              <a:buNone/>
            </a:pPr>
            <a:r>
              <a:rPr lang="en-US" altLang="zh-TW" b="1" dirty="0">
                <a:solidFill>
                  <a:srgbClr val="E09F22"/>
                </a:solidFill>
              </a:rPr>
              <a:t>Posting to the Ledger Accounts</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71</a:t>
            </a:fld>
            <a:endParaRPr lang="zh-TW" altLang="en-US" dirty="0"/>
          </a:p>
        </p:txBody>
      </p:sp>
      <p:sp>
        <p:nvSpPr>
          <p:cNvPr id="114690" name="標題 48"/>
          <p:cNvSpPr>
            <a:spLocks noGrp="1"/>
          </p:cNvSpPr>
          <p:nvPr>
            <p:ph type="title"/>
          </p:nvPr>
        </p:nvSpPr>
        <p:spPr/>
        <p:txBody>
          <a:bodyPr>
            <a:normAutofit fontScale="90000"/>
          </a:bodyPr>
          <a:lstStyle/>
          <a:p>
            <a:r>
              <a:rPr lang="en-US" altLang="zh-TW" dirty="0"/>
              <a:t>Illustration the Last Step in the Accounting Cycle</a:t>
            </a:r>
            <a:endParaRPr lang="zh-TW" altLang="en-US" dirty="0"/>
          </a:p>
        </p:txBody>
      </p:sp>
      <p:sp>
        <p:nvSpPr>
          <p:cNvPr id="114693" name="投影片編號版面配置區 3"/>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5" name="矩形 4"/>
          <p:cNvSpPr/>
          <p:nvPr/>
        </p:nvSpPr>
        <p:spPr>
          <a:xfrm>
            <a:off x="2668640" y="3015284"/>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4" name="矩形 173"/>
          <p:cNvSpPr/>
          <p:nvPr/>
        </p:nvSpPr>
        <p:spPr>
          <a:xfrm>
            <a:off x="1164858" y="3291509"/>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7" name="矩形 176"/>
          <p:cNvSpPr/>
          <p:nvPr/>
        </p:nvSpPr>
        <p:spPr>
          <a:xfrm>
            <a:off x="6335120" y="3015284"/>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8" name="矩形 177"/>
          <p:cNvSpPr/>
          <p:nvPr/>
        </p:nvSpPr>
        <p:spPr>
          <a:xfrm>
            <a:off x="4831338" y="3291509"/>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9" name="矩形 178"/>
          <p:cNvSpPr/>
          <p:nvPr/>
        </p:nvSpPr>
        <p:spPr>
          <a:xfrm>
            <a:off x="2668213" y="3946352"/>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0" name="矩形 179"/>
          <p:cNvSpPr/>
          <p:nvPr/>
        </p:nvSpPr>
        <p:spPr>
          <a:xfrm>
            <a:off x="1164431" y="4222577"/>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1" name="矩形 180"/>
          <p:cNvSpPr/>
          <p:nvPr/>
        </p:nvSpPr>
        <p:spPr>
          <a:xfrm>
            <a:off x="6335120" y="4870277"/>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2" name="矩形 181"/>
          <p:cNvSpPr/>
          <p:nvPr/>
        </p:nvSpPr>
        <p:spPr>
          <a:xfrm>
            <a:off x="6335120" y="5146985"/>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3" name="矩形 182"/>
          <p:cNvSpPr/>
          <p:nvPr/>
        </p:nvSpPr>
        <p:spPr>
          <a:xfrm>
            <a:off x="2668213" y="5802934"/>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4" name="矩形 183"/>
          <p:cNvSpPr/>
          <p:nvPr/>
        </p:nvSpPr>
        <p:spPr>
          <a:xfrm>
            <a:off x="2668213" y="6079642"/>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5" name="矩形 184"/>
          <p:cNvSpPr/>
          <p:nvPr/>
        </p:nvSpPr>
        <p:spPr>
          <a:xfrm>
            <a:off x="4831338" y="5802933"/>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6" name="矩形 185"/>
          <p:cNvSpPr/>
          <p:nvPr/>
        </p:nvSpPr>
        <p:spPr>
          <a:xfrm>
            <a:off x="6325168" y="6113050"/>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8441435" y="60492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40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74"/>
                                        </p:tgtEl>
                                        <p:attrNameLst>
                                          <p:attrName>ppt_x</p:attrName>
                                        </p:attrNameLst>
                                      </p:cBhvr>
                                      <p:tavLst>
                                        <p:tav tm="0">
                                          <p:val>
                                            <p:strVal val="ppt_x"/>
                                          </p:val>
                                        </p:tav>
                                        <p:tav tm="100000">
                                          <p:val>
                                            <p:strVal val="ppt_x"/>
                                          </p:val>
                                        </p:tav>
                                      </p:tavLst>
                                    </p:anim>
                                    <p:anim calcmode="lin" valueType="num">
                                      <p:cBhvr additive="base">
                                        <p:cTn id="13" dur="500"/>
                                        <p:tgtEl>
                                          <p:spTgt spid="174"/>
                                        </p:tgtEl>
                                        <p:attrNameLst>
                                          <p:attrName>ppt_y</p:attrName>
                                        </p:attrNameLst>
                                      </p:cBhvr>
                                      <p:tavLst>
                                        <p:tav tm="0">
                                          <p:val>
                                            <p:strVal val="ppt_y"/>
                                          </p:val>
                                        </p:tav>
                                        <p:tav tm="100000">
                                          <p:val>
                                            <p:strVal val="1+ppt_h/2"/>
                                          </p:val>
                                        </p:tav>
                                      </p:tavLst>
                                    </p:anim>
                                    <p:set>
                                      <p:cBhvr>
                                        <p:cTn id="14" dur="1" fill="hold">
                                          <p:stCondLst>
                                            <p:cond delay="499"/>
                                          </p:stCondLst>
                                        </p:cTn>
                                        <p:tgtEl>
                                          <p:spTgt spid="17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77"/>
                                        </p:tgtEl>
                                        <p:attrNameLst>
                                          <p:attrName>ppt_x</p:attrName>
                                        </p:attrNameLst>
                                      </p:cBhvr>
                                      <p:tavLst>
                                        <p:tav tm="0">
                                          <p:val>
                                            <p:strVal val="ppt_x"/>
                                          </p:val>
                                        </p:tav>
                                        <p:tav tm="100000">
                                          <p:val>
                                            <p:strVal val="ppt_x"/>
                                          </p:val>
                                        </p:tav>
                                      </p:tavLst>
                                    </p:anim>
                                    <p:anim calcmode="lin" valueType="num">
                                      <p:cBhvr additive="base">
                                        <p:cTn id="19" dur="500"/>
                                        <p:tgtEl>
                                          <p:spTgt spid="177"/>
                                        </p:tgtEl>
                                        <p:attrNameLst>
                                          <p:attrName>ppt_y</p:attrName>
                                        </p:attrNameLst>
                                      </p:cBhvr>
                                      <p:tavLst>
                                        <p:tav tm="0">
                                          <p:val>
                                            <p:strVal val="ppt_y"/>
                                          </p:val>
                                        </p:tav>
                                        <p:tav tm="100000">
                                          <p:val>
                                            <p:strVal val="1+ppt_h/2"/>
                                          </p:val>
                                        </p:tav>
                                      </p:tavLst>
                                    </p:anim>
                                    <p:set>
                                      <p:cBhvr>
                                        <p:cTn id="20" dur="1" fill="hold">
                                          <p:stCondLst>
                                            <p:cond delay="499"/>
                                          </p:stCondLst>
                                        </p:cTn>
                                        <p:tgtEl>
                                          <p:spTgt spid="17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78"/>
                                        </p:tgtEl>
                                        <p:attrNameLst>
                                          <p:attrName>ppt_x</p:attrName>
                                        </p:attrNameLst>
                                      </p:cBhvr>
                                      <p:tavLst>
                                        <p:tav tm="0">
                                          <p:val>
                                            <p:strVal val="ppt_x"/>
                                          </p:val>
                                        </p:tav>
                                        <p:tav tm="100000">
                                          <p:val>
                                            <p:strVal val="ppt_x"/>
                                          </p:val>
                                        </p:tav>
                                      </p:tavLst>
                                    </p:anim>
                                    <p:anim calcmode="lin" valueType="num">
                                      <p:cBhvr additive="base">
                                        <p:cTn id="25" dur="500"/>
                                        <p:tgtEl>
                                          <p:spTgt spid="178"/>
                                        </p:tgtEl>
                                        <p:attrNameLst>
                                          <p:attrName>ppt_y</p:attrName>
                                        </p:attrNameLst>
                                      </p:cBhvr>
                                      <p:tavLst>
                                        <p:tav tm="0">
                                          <p:val>
                                            <p:strVal val="ppt_y"/>
                                          </p:val>
                                        </p:tav>
                                        <p:tav tm="100000">
                                          <p:val>
                                            <p:strVal val="1+ppt_h/2"/>
                                          </p:val>
                                        </p:tav>
                                      </p:tavLst>
                                    </p:anim>
                                    <p:set>
                                      <p:cBhvr>
                                        <p:cTn id="26" dur="1" fill="hold">
                                          <p:stCondLst>
                                            <p:cond delay="499"/>
                                          </p:stCondLst>
                                        </p:cTn>
                                        <p:tgtEl>
                                          <p:spTgt spid="17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79"/>
                                        </p:tgtEl>
                                        <p:attrNameLst>
                                          <p:attrName>ppt_x</p:attrName>
                                        </p:attrNameLst>
                                      </p:cBhvr>
                                      <p:tavLst>
                                        <p:tav tm="0">
                                          <p:val>
                                            <p:strVal val="ppt_x"/>
                                          </p:val>
                                        </p:tav>
                                        <p:tav tm="100000">
                                          <p:val>
                                            <p:strVal val="ppt_x"/>
                                          </p:val>
                                        </p:tav>
                                      </p:tavLst>
                                    </p:anim>
                                    <p:anim calcmode="lin" valueType="num">
                                      <p:cBhvr additive="base">
                                        <p:cTn id="31" dur="500"/>
                                        <p:tgtEl>
                                          <p:spTgt spid="179"/>
                                        </p:tgtEl>
                                        <p:attrNameLst>
                                          <p:attrName>ppt_y</p:attrName>
                                        </p:attrNameLst>
                                      </p:cBhvr>
                                      <p:tavLst>
                                        <p:tav tm="0">
                                          <p:val>
                                            <p:strVal val="ppt_y"/>
                                          </p:val>
                                        </p:tav>
                                        <p:tav tm="100000">
                                          <p:val>
                                            <p:strVal val="1+ppt_h/2"/>
                                          </p:val>
                                        </p:tav>
                                      </p:tavLst>
                                    </p:anim>
                                    <p:set>
                                      <p:cBhvr>
                                        <p:cTn id="32" dur="1" fill="hold">
                                          <p:stCondLst>
                                            <p:cond delay="499"/>
                                          </p:stCondLst>
                                        </p:cTn>
                                        <p:tgtEl>
                                          <p:spTgt spid="17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80"/>
                                        </p:tgtEl>
                                        <p:attrNameLst>
                                          <p:attrName>ppt_x</p:attrName>
                                        </p:attrNameLst>
                                      </p:cBhvr>
                                      <p:tavLst>
                                        <p:tav tm="0">
                                          <p:val>
                                            <p:strVal val="ppt_x"/>
                                          </p:val>
                                        </p:tav>
                                        <p:tav tm="100000">
                                          <p:val>
                                            <p:strVal val="ppt_x"/>
                                          </p:val>
                                        </p:tav>
                                      </p:tavLst>
                                    </p:anim>
                                    <p:anim calcmode="lin" valueType="num">
                                      <p:cBhvr additive="base">
                                        <p:cTn id="37" dur="500"/>
                                        <p:tgtEl>
                                          <p:spTgt spid="180"/>
                                        </p:tgtEl>
                                        <p:attrNameLst>
                                          <p:attrName>ppt_y</p:attrName>
                                        </p:attrNameLst>
                                      </p:cBhvr>
                                      <p:tavLst>
                                        <p:tav tm="0">
                                          <p:val>
                                            <p:strVal val="ppt_y"/>
                                          </p:val>
                                        </p:tav>
                                        <p:tav tm="100000">
                                          <p:val>
                                            <p:strVal val="1+ppt_h/2"/>
                                          </p:val>
                                        </p:tav>
                                      </p:tavLst>
                                    </p:anim>
                                    <p:set>
                                      <p:cBhvr>
                                        <p:cTn id="38" dur="1" fill="hold">
                                          <p:stCondLst>
                                            <p:cond delay="499"/>
                                          </p:stCondLst>
                                        </p:cTn>
                                        <p:tgtEl>
                                          <p:spTgt spid="18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81"/>
                                        </p:tgtEl>
                                        <p:attrNameLst>
                                          <p:attrName>ppt_x</p:attrName>
                                        </p:attrNameLst>
                                      </p:cBhvr>
                                      <p:tavLst>
                                        <p:tav tm="0">
                                          <p:val>
                                            <p:strVal val="ppt_x"/>
                                          </p:val>
                                        </p:tav>
                                        <p:tav tm="100000">
                                          <p:val>
                                            <p:strVal val="ppt_x"/>
                                          </p:val>
                                        </p:tav>
                                      </p:tavLst>
                                    </p:anim>
                                    <p:anim calcmode="lin" valueType="num">
                                      <p:cBhvr additive="base">
                                        <p:cTn id="43" dur="500"/>
                                        <p:tgtEl>
                                          <p:spTgt spid="181"/>
                                        </p:tgtEl>
                                        <p:attrNameLst>
                                          <p:attrName>ppt_y</p:attrName>
                                        </p:attrNameLst>
                                      </p:cBhvr>
                                      <p:tavLst>
                                        <p:tav tm="0">
                                          <p:val>
                                            <p:strVal val="ppt_y"/>
                                          </p:val>
                                        </p:tav>
                                        <p:tav tm="100000">
                                          <p:val>
                                            <p:strVal val="1+ppt_h/2"/>
                                          </p:val>
                                        </p:tav>
                                      </p:tavLst>
                                    </p:anim>
                                    <p:set>
                                      <p:cBhvr>
                                        <p:cTn id="44" dur="1" fill="hold">
                                          <p:stCondLst>
                                            <p:cond delay="499"/>
                                          </p:stCondLst>
                                        </p:cTn>
                                        <p:tgtEl>
                                          <p:spTgt spid="18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82"/>
                                        </p:tgtEl>
                                        <p:attrNameLst>
                                          <p:attrName>ppt_x</p:attrName>
                                        </p:attrNameLst>
                                      </p:cBhvr>
                                      <p:tavLst>
                                        <p:tav tm="0">
                                          <p:val>
                                            <p:strVal val="ppt_x"/>
                                          </p:val>
                                        </p:tav>
                                        <p:tav tm="100000">
                                          <p:val>
                                            <p:strVal val="ppt_x"/>
                                          </p:val>
                                        </p:tav>
                                      </p:tavLst>
                                    </p:anim>
                                    <p:anim calcmode="lin" valueType="num">
                                      <p:cBhvr additive="base">
                                        <p:cTn id="49" dur="500"/>
                                        <p:tgtEl>
                                          <p:spTgt spid="182"/>
                                        </p:tgtEl>
                                        <p:attrNameLst>
                                          <p:attrName>ppt_y</p:attrName>
                                        </p:attrNameLst>
                                      </p:cBhvr>
                                      <p:tavLst>
                                        <p:tav tm="0">
                                          <p:val>
                                            <p:strVal val="ppt_y"/>
                                          </p:val>
                                        </p:tav>
                                        <p:tav tm="100000">
                                          <p:val>
                                            <p:strVal val="1+ppt_h/2"/>
                                          </p:val>
                                        </p:tav>
                                      </p:tavLst>
                                    </p:anim>
                                    <p:set>
                                      <p:cBhvr>
                                        <p:cTn id="50" dur="1" fill="hold">
                                          <p:stCondLst>
                                            <p:cond delay="499"/>
                                          </p:stCondLst>
                                        </p:cTn>
                                        <p:tgtEl>
                                          <p:spTgt spid="18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83"/>
                                        </p:tgtEl>
                                        <p:attrNameLst>
                                          <p:attrName>ppt_x</p:attrName>
                                        </p:attrNameLst>
                                      </p:cBhvr>
                                      <p:tavLst>
                                        <p:tav tm="0">
                                          <p:val>
                                            <p:strVal val="ppt_x"/>
                                          </p:val>
                                        </p:tav>
                                        <p:tav tm="100000">
                                          <p:val>
                                            <p:strVal val="ppt_x"/>
                                          </p:val>
                                        </p:tav>
                                      </p:tavLst>
                                    </p:anim>
                                    <p:anim calcmode="lin" valueType="num">
                                      <p:cBhvr additive="base">
                                        <p:cTn id="55" dur="500"/>
                                        <p:tgtEl>
                                          <p:spTgt spid="183"/>
                                        </p:tgtEl>
                                        <p:attrNameLst>
                                          <p:attrName>ppt_y</p:attrName>
                                        </p:attrNameLst>
                                      </p:cBhvr>
                                      <p:tavLst>
                                        <p:tav tm="0">
                                          <p:val>
                                            <p:strVal val="ppt_y"/>
                                          </p:val>
                                        </p:tav>
                                        <p:tav tm="100000">
                                          <p:val>
                                            <p:strVal val="1+ppt_h/2"/>
                                          </p:val>
                                        </p:tav>
                                      </p:tavLst>
                                    </p:anim>
                                    <p:set>
                                      <p:cBhvr>
                                        <p:cTn id="56" dur="1" fill="hold">
                                          <p:stCondLst>
                                            <p:cond delay="499"/>
                                          </p:stCondLst>
                                        </p:cTn>
                                        <p:tgtEl>
                                          <p:spTgt spid="18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184"/>
                                        </p:tgtEl>
                                        <p:attrNameLst>
                                          <p:attrName>ppt_x</p:attrName>
                                        </p:attrNameLst>
                                      </p:cBhvr>
                                      <p:tavLst>
                                        <p:tav tm="0">
                                          <p:val>
                                            <p:strVal val="ppt_x"/>
                                          </p:val>
                                        </p:tav>
                                        <p:tav tm="100000">
                                          <p:val>
                                            <p:strVal val="ppt_x"/>
                                          </p:val>
                                        </p:tav>
                                      </p:tavLst>
                                    </p:anim>
                                    <p:anim calcmode="lin" valueType="num">
                                      <p:cBhvr additive="base">
                                        <p:cTn id="61" dur="500"/>
                                        <p:tgtEl>
                                          <p:spTgt spid="184"/>
                                        </p:tgtEl>
                                        <p:attrNameLst>
                                          <p:attrName>ppt_y</p:attrName>
                                        </p:attrNameLst>
                                      </p:cBhvr>
                                      <p:tavLst>
                                        <p:tav tm="0">
                                          <p:val>
                                            <p:strVal val="ppt_y"/>
                                          </p:val>
                                        </p:tav>
                                        <p:tav tm="100000">
                                          <p:val>
                                            <p:strVal val="1+ppt_h/2"/>
                                          </p:val>
                                        </p:tav>
                                      </p:tavLst>
                                    </p:anim>
                                    <p:set>
                                      <p:cBhvr>
                                        <p:cTn id="62" dur="1" fill="hold">
                                          <p:stCondLst>
                                            <p:cond delay="499"/>
                                          </p:stCondLst>
                                        </p:cTn>
                                        <p:tgtEl>
                                          <p:spTgt spid="18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0" nodeType="clickEffect">
                                  <p:stCondLst>
                                    <p:cond delay="0"/>
                                  </p:stCondLst>
                                  <p:childTnLst>
                                    <p:anim calcmode="lin" valueType="num">
                                      <p:cBhvr additive="base">
                                        <p:cTn id="66" dur="500"/>
                                        <p:tgtEl>
                                          <p:spTgt spid="185"/>
                                        </p:tgtEl>
                                        <p:attrNameLst>
                                          <p:attrName>ppt_x</p:attrName>
                                        </p:attrNameLst>
                                      </p:cBhvr>
                                      <p:tavLst>
                                        <p:tav tm="0">
                                          <p:val>
                                            <p:strVal val="ppt_x"/>
                                          </p:val>
                                        </p:tav>
                                        <p:tav tm="100000">
                                          <p:val>
                                            <p:strVal val="ppt_x"/>
                                          </p:val>
                                        </p:tav>
                                      </p:tavLst>
                                    </p:anim>
                                    <p:anim calcmode="lin" valueType="num">
                                      <p:cBhvr additive="base">
                                        <p:cTn id="67" dur="500"/>
                                        <p:tgtEl>
                                          <p:spTgt spid="185"/>
                                        </p:tgtEl>
                                        <p:attrNameLst>
                                          <p:attrName>ppt_y</p:attrName>
                                        </p:attrNameLst>
                                      </p:cBhvr>
                                      <p:tavLst>
                                        <p:tav tm="0">
                                          <p:val>
                                            <p:strVal val="ppt_y"/>
                                          </p:val>
                                        </p:tav>
                                        <p:tav tm="100000">
                                          <p:val>
                                            <p:strVal val="1+ppt_h/2"/>
                                          </p:val>
                                        </p:tav>
                                      </p:tavLst>
                                    </p:anim>
                                    <p:set>
                                      <p:cBhvr>
                                        <p:cTn id="68" dur="1" fill="hold">
                                          <p:stCondLst>
                                            <p:cond delay="499"/>
                                          </p:stCondLst>
                                        </p:cTn>
                                        <p:tgtEl>
                                          <p:spTgt spid="18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186"/>
                                        </p:tgtEl>
                                        <p:attrNameLst>
                                          <p:attrName>ppt_x</p:attrName>
                                        </p:attrNameLst>
                                      </p:cBhvr>
                                      <p:tavLst>
                                        <p:tav tm="0">
                                          <p:val>
                                            <p:strVal val="ppt_x"/>
                                          </p:val>
                                        </p:tav>
                                        <p:tav tm="100000">
                                          <p:val>
                                            <p:strVal val="ppt_x"/>
                                          </p:val>
                                        </p:tav>
                                      </p:tavLst>
                                    </p:anim>
                                    <p:anim calcmode="lin" valueType="num">
                                      <p:cBhvr additive="base">
                                        <p:cTn id="73" dur="500"/>
                                        <p:tgtEl>
                                          <p:spTgt spid="186"/>
                                        </p:tgtEl>
                                        <p:attrNameLst>
                                          <p:attrName>ppt_y</p:attrName>
                                        </p:attrNameLst>
                                      </p:cBhvr>
                                      <p:tavLst>
                                        <p:tav tm="0">
                                          <p:val>
                                            <p:strVal val="ppt_y"/>
                                          </p:val>
                                        </p:tav>
                                        <p:tav tm="100000">
                                          <p:val>
                                            <p:strVal val="1+ppt_h/2"/>
                                          </p:val>
                                        </p:tav>
                                      </p:tavLst>
                                    </p:anim>
                                    <p:set>
                                      <p:cBhvr>
                                        <p:cTn id="74" dur="1" fill="hold">
                                          <p:stCondLst>
                                            <p:cond delay="499"/>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4"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內容版面配置區 51"/>
          <p:cNvSpPr>
            <a:spLocks noGrp="1"/>
          </p:cNvSpPr>
          <p:nvPr>
            <p:ph idx="1"/>
          </p:nvPr>
        </p:nvSpPr>
        <p:spPr/>
        <p:txBody>
          <a:bodyPr/>
          <a:lstStyle/>
          <a:p>
            <a:pPr marL="0" indent="0">
              <a:buNone/>
            </a:pPr>
            <a:r>
              <a:rPr lang="en-US" altLang="zh-TW" b="1" dirty="0">
                <a:solidFill>
                  <a:srgbClr val="E09F22"/>
                </a:solidFill>
              </a:rPr>
              <a:t>Posting to the Ledger Accounts</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72</a:t>
            </a:fld>
            <a:endParaRPr lang="zh-TW" altLang="en-US" dirty="0"/>
          </a:p>
        </p:txBody>
      </p:sp>
      <p:sp>
        <p:nvSpPr>
          <p:cNvPr id="115714" name="標題 50"/>
          <p:cNvSpPr>
            <a:spLocks noGrp="1"/>
          </p:cNvSpPr>
          <p:nvPr>
            <p:ph type="title"/>
          </p:nvPr>
        </p:nvSpPr>
        <p:spPr/>
        <p:txBody>
          <a:bodyPr>
            <a:normAutofit fontScale="90000"/>
          </a:bodyPr>
          <a:lstStyle/>
          <a:p>
            <a:r>
              <a:rPr lang="en-US" altLang="zh-TW" dirty="0"/>
              <a:t>Illustration the Last Step in the Accounting Cycle</a:t>
            </a:r>
            <a:endParaRPr lang="zh-TW" altLang="en-US" dirty="0"/>
          </a:p>
        </p:txBody>
      </p:sp>
      <p:sp>
        <p:nvSpPr>
          <p:cNvPr id="115718" name="投影片編號版面配置區 3"/>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pic>
        <p:nvPicPr>
          <p:cNvPr id="3" name="圖片 2"/>
          <p:cNvPicPr>
            <a:picLocks noChangeAspect="1"/>
          </p:cNvPicPr>
          <p:nvPr/>
        </p:nvPicPr>
        <p:blipFill>
          <a:blip r:embed="rId2"/>
          <a:stretch>
            <a:fillRect/>
          </a:stretch>
        </p:blipFill>
        <p:spPr>
          <a:xfrm>
            <a:off x="975518" y="2077875"/>
            <a:ext cx="6919913" cy="4278476"/>
          </a:xfrm>
          <a:prstGeom prst="rect">
            <a:avLst/>
          </a:prstGeom>
        </p:spPr>
      </p:pic>
      <p:sp>
        <p:nvSpPr>
          <p:cNvPr id="167" name="矩形 166"/>
          <p:cNvSpPr/>
          <p:nvPr/>
        </p:nvSpPr>
        <p:spPr>
          <a:xfrm>
            <a:off x="2601320" y="2384252"/>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8" name="矩形 167"/>
          <p:cNvSpPr/>
          <p:nvPr/>
        </p:nvSpPr>
        <p:spPr>
          <a:xfrm>
            <a:off x="2601320" y="2660960"/>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9" name="矩形 168"/>
          <p:cNvSpPr/>
          <p:nvPr/>
        </p:nvSpPr>
        <p:spPr>
          <a:xfrm>
            <a:off x="2601320" y="4946477"/>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1" name="矩形 170"/>
          <p:cNvSpPr/>
          <p:nvPr/>
        </p:nvSpPr>
        <p:spPr>
          <a:xfrm>
            <a:off x="1058270" y="5783884"/>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2" name="矩形 171"/>
          <p:cNvSpPr/>
          <p:nvPr/>
        </p:nvSpPr>
        <p:spPr>
          <a:xfrm>
            <a:off x="1058270" y="6079642"/>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3" name="矩形 172"/>
          <p:cNvSpPr/>
          <p:nvPr/>
        </p:nvSpPr>
        <p:spPr>
          <a:xfrm>
            <a:off x="4877795" y="5605428"/>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8441435" y="60492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059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67"/>
                                        </p:tgtEl>
                                        <p:attrNameLst>
                                          <p:attrName>ppt_x</p:attrName>
                                        </p:attrNameLst>
                                      </p:cBhvr>
                                      <p:tavLst>
                                        <p:tav tm="0">
                                          <p:val>
                                            <p:strVal val="ppt_x"/>
                                          </p:val>
                                        </p:tav>
                                        <p:tav tm="100000">
                                          <p:val>
                                            <p:strVal val="ppt_x"/>
                                          </p:val>
                                        </p:tav>
                                      </p:tavLst>
                                    </p:anim>
                                    <p:anim calcmode="lin" valueType="num">
                                      <p:cBhvr additive="base">
                                        <p:cTn id="7" dur="500"/>
                                        <p:tgtEl>
                                          <p:spTgt spid="167"/>
                                        </p:tgtEl>
                                        <p:attrNameLst>
                                          <p:attrName>ppt_y</p:attrName>
                                        </p:attrNameLst>
                                      </p:cBhvr>
                                      <p:tavLst>
                                        <p:tav tm="0">
                                          <p:val>
                                            <p:strVal val="ppt_y"/>
                                          </p:val>
                                        </p:tav>
                                        <p:tav tm="100000">
                                          <p:val>
                                            <p:strVal val="1+ppt_h/2"/>
                                          </p:val>
                                        </p:tav>
                                      </p:tavLst>
                                    </p:anim>
                                    <p:set>
                                      <p:cBhvr>
                                        <p:cTn id="8" dur="1" fill="hold">
                                          <p:stCondLst>
                                            <p:cond delay="499"/>
                                          </p:stCondLst>
                                        </p:cTn>
                                        <p:tgtEl>
                                          <p:spTgt spid="16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68"/>
                                        </p:tgtEl>
                                        <p:attrNameLst>
                                          <p:attrName>ppt_x</p:attrName>
                                        </p:attrNameLst>
                                      </p:cBhvr>
                                      <p:tavLst>
                                        <p:tav tm="0">
                                          <p:val>
                                            <p:strVal val="ppt_x"/>
                                          </p:val>
                                        </p:tav>
                                        <p:tav tm="100000">
                                          <p:val>
                                            <p:strVal val="ppt_x"/>
                                          </p:val>
                                        </p:tav>
                                      </p:tavLst>
                                    </p:anim>
                                    <p:anim calcmode="lin" valueType="num">
                                      <p:cBhvr additive="base">
                                        <p:cTn id="13" dur="500"/>
                                        <p:tgtEl>
                                          <p:spTgt spid="168"/>
                                        </p:tgtEl>
                                        <p:attrNameLst>
                                          <p:attrName>ppt_y</p:attrName>
                                        </p:attrNameLst>
                                      </p:cBhvr>
                                      <p:tavLst>
                                        <p:tav tm="0">
                                          <p:val>
                                            <p:strVal val="ppt_y"/>
                                          </p:val>
                                        </p:tav>
                                        <p:tav tm="100000">
                                          <p:val>
                                            <p:strVal val="1+ppt_h/2"/>
                                          </p:val>
                                        </p:tav>
                                      </p:tavLst>
                                    </p:anim>
                                    <p:set>
                                      <p:cBhvr>
                                        <p:cTn id="14" dur="1" fill="hold">
                                          <p:stCondLst>
                                            <p:cond delay="499"/>
                                          </p:stCondLst>
                                        </p:cTn>
                                        <p:tgtEl>
                                          <p:spTgt spid="16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69"/>
                                        </p:tgtEl>
                                        <p:attrNameLst>
                                          <p:attrName>ppt_x</p:attrName>
                                        </p:attrNameLst>
                                      </p:cBhvr>
                                      <p:tavLst>
                                        <p:tav tm="0">
                                          <p:val>
                                            <p:strVal val="ppt_x"/>
                                          </p:val>
                                        </p:tav>
                                        <p:tav tm="100000">
                                          <p:val>
                                            <p:strVal val="ppt_x"/>
                                          </p:val>
                                        </p:tav>
                                      </p:tavLst>
                                    </p:anim>
                                    <p:anim calcmode="lin" valueType="num">
                                      <p:cBhvr additive="base">
                                        <p:cTn id="19" dur="500"/>
                                        <p:tgtEl>
                                          <p:spTgt spid="169"/>
                                        </p:tgtEl>
                                        <p:attrNameLst>
                                          <p:attrName>ppt_y</p:attrName>
                                        </p:attrNameLst>
                                      </p:cBhvr>
                                      <p:tavLst>
                                        <p:tav tm="0">
                                          <p:val>
                                            <p:strVal val="ppt_y"/>
                                          </p:val>
                                        </p:tav>
                                        <p:tav tm="100000">
                                          <p:val>
                                            <p:strVal val="1+ppt_h/2"/>
                                          </p:val>
                                        </p:tav>
                                      </p:tavLst>
                                    </p:anim>
                                    <p:set>
                                      <p:cBhvr>
                                        <p:cTn id="20" dur="1" fill="hold">
                                          <p:stCondLst>
                                            <p:cond delay="499"/>
                                          </p:stCondLst>
                                        </p:cTn>
                                        <p:tgtEl>
                                          <p:spTgt spid="16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71"/>
                                        </p:tgtEl>
                                        <p:attrNameLst>
                                          <p:attrName>ppt_x</p:attrName>
                                        </p:attrNameLst>
                                      </p:cBhvr>
                                      <p:tavLst>
                                        <p:tav tm="0">
                                          <p:val>
                                            <p:strVal val="ppt_x"/>
                                          </p:val>
                                        </p:tav>
                                        <p:tav tm="100000">
                                          <p:val>
                                            <p:strVal val="ppt_x"/>
                                          </p:val>
                                        </p:tav>
                                      </p:tavLst>
                                    </p:anim>
                                    <p:anim calcmode="lin" valueType="num">
                                      <p:cBhvr additive="base">
                                        <p:cTn id="25" dur="500"/>
                                        <p:tgtEl>
                                          <p:spTgt spid="171"/>
                                        </p:tgtEl>
                                        <p:attrNameLst>
                                          <p:attrName>ppt_y</p:attrName>
                                        </p:attrNameLst>
                                      </p:cBhvr>
                                      <p:tavLst>
                                        <p:tav tm="0">
                                          <p:val>
                                            <p:strVal val="ppt_y"/>
                                          </p:val>
                                        </p:tav>
                                        <p:tav tm="100000">
                                          <p:val>
                                            <p:strVal val="1+ppt_h/2"/>
                                          </p:val>
                                        </p:tav>
                                      </p:tavLst>
                                    </p:anim>
                                    <p:set>
                                      <p:cBhvr>
                                        <p:cTn id="26" dur="1" fill="hold">
                                          <p:stCondLst>
                                            <p:cond delay="499"/>
                                          </p:stCondLst>
                                        </p:cTn>
                                        <p:tgtEl>
                                          <p:spTgt spid="17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72"/>
                                        </p:tgtEl>
                                        <p:attrNameLst>
                                          <p:attrName>ppt_x</p:attrName>
                                        </p:attrNameLst>
                                      </p:cBhvr>
                                      <p:tavLst>
                                        <p:tav tm="0">
                                          <p:val>
                                            <p:strVal val="ppt_x"/>
                                          </p:val>
                                        </p:tav>
                                        <p:tav tm="100000">
                                          <p:val>
                                            <p:strVal val="ppt_x"/>
                                          </p:val>
                                        </p:tav>
                                      </p:tavLst>
                                    </p:anim>
                                    <p:anim calcmode="lin" valueType="num">
                                      <p:cBhvr additive="base">
                                        <p:cTn id="31" dur="500"/>
                                        <p:tgtEl>
                                          <p:spTgt spid="172"/>
                                        </p:tgtEl>
                                        <p:attrNameLst>
                                          <p:attrName>ppt_y</p:attrName>
                                        </p:attrNameLst>
                                      </p:cBhvr>
                                      <p:tavLst>
                                        <p:tav tm="0">
                                          <p:val>
                                            <p:strVal val="ppt_y"/>
                                          </p:val>
                                        </p:tav>
                                        <p:tav tm="100000">
                                          <p:val>
                                            <p:strVal val="1+ppt_h/2"/>
                                          </p:val>
                                        </p:tav>
                                      </p:tavLst>
                                    </p:anim>
                                    <p:set>
                                      <p:cBhvr>
                                        <p:cTn id="32" dur="1" fill="hold">
                                          <p:stCondLst>
                                            <p:cond delay="499"/>
                                          </p:stCondLst>
                                        </p:cTn>
                                        <p:tgtEl>
                                          <p:spTgt spid="17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73"/>
                                        </p:tgtEl>
                                        <p:attrNameLst>
                                          <p:attrName>ppt_x</p:attrName>
                                        </p:attrNameLst>
                                      </p:cBhvr>
                                      <p:tavLst>
                                        <p:tav tm="0">
                                          <p:val>
                                            <p:strVal val="ppt_x"/>
                                          </p:val>
                                        </p:tav>
                                        <p:tav tm="100000">
                                          <p:val>
                                            <p:strVal val="ppt_x"/>
                                          </p:val>
                                        </p:tav>
                                      </p:tavLst>
                                    </p:anim>
                                    <p:anim calcmode="lin" valueType="num">
                                      <p:cBhvr additive="base">
                                        <p:cTn id="37" dur="500"/>
                                        <p:tgtEl>
                                          <p:spTgt spid="173"/>
                                        </p:tgtEl>
                                        <p:attrNameLst>
                                          <p:attrName>ppt_y</p:attrName>
                                        </p:attrNameLst>
                                      </p:cBhvr>
                                      <p:tavLst>
                                        <p:tav tm="0">
                                          <p:val>
                                            <p:strVal val="ppt_y"/>
                                          </p:val>
                                        </p:tav>
                                        <p:tav tm="100000">
                                          <p:val>
                                            <p:strVal val="1+ppt_h/2"/>
                                          </p:val>
                                        </p:tav>
                                      </p:tavLst>
                                    </p:anim>
                                    <p:set>
                                      <p:cBhvr>
                                        <p:cTn id="38" dur="1" fill="hold">
                                          <p:stCondLst>
                                            <p:cond delay="499"/>
                                          </p:stCondLst>
                                        </p:cTn>
                                        <p:tgtEl>
                                          <p:spTgt spid="1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168" grpId="0" animBg="1"/>
      <p:bldP spid="169" grpId="0" animBg="1"/>
      <p:bldP spid="171" grpId="0" animBg="1"/>
      <p:bldP spid="172" grpId="0" animBg="1"/>
      <p:bldP spid="17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內容版面配置區 63"/>
          <p:cNvSpPr>
            <a:spLocks noGrp="1"/>
          </p:cNvSpPr>
          <p:nvPr>
            <p:ph idx="1"/>
          </p:nvPr>
        </p:nvSpPr>
        <p:spPr/>
        <p:txBody>
          <a:bodyPr/>
          <a:lstStyle/>
          <a:p>
            <a:pPr marL="0" indent="0">
              <a:buNone/>
            </a:pPr>
            <a:r>
              <a:rPr lang="en-US" altLang="zh-TW" b="1" dirty="0">
                <a:solidFill>
                  <a:srgbClr val="E09F22"/>
                </a:solidFill>
              </a:rPr>
              <a:t>Posting to the Ledger Accounts</a:t>
            </a:r>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73</a:t>
            </a:fld>
            <a:endParaRPr lang="zh-TW" altLang="en-US" dirty="0"/>
          </a:p>
        </p:txBody>
      </p:sp>
      <p:sp>
        <p:nvSpPr>
          <p:cNvPr id="117762" name="標題 62"/>
          <p:cNvSpPr>
            <a:spLocks noGrp="1"/>
          </p:cNvSpPr>
          <p:nvPr>
            <p:ph type="title"/>
          </p:nvPr>
        </p:nvSpPr>
        <p:spPr/>
        <p:txBody>
          <a:bodyPr>
            <a:normAutofit fontScale="90000"/>
          </a:bodyPr>
          <a:lstStyle/>
          <a:p>
            <a:r>
              <a:rPr lang="en-US" altLang="zh-TW" dirty="0"/>
              <a:t>Illustration the Last Step in the Accounting Cycle</a:t>
            </a:r>
            <a:endParaRPr lang="zh-TW" altLang="en-US" dirty="0"/>
          </a:p>
        </p:txBody>
      </p:sp>
      <p:sp>
        <p:nvSpPr>
          <p:cNvPr id="117766" name="投影片編號版面配置區 3"/>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pic>
        <p:nvPicPr>
          <p:cNvPr id="75" name="圖片 74"/>
          <p:cNvPicPr>
            <a:picLocks noChangeAspect="1"/>
          </p:cNvPicPr>
          <p:nvPr/>
        </p:nvPicPr>
        <p:blipFill>
          <a:blip r:embed="rId2"/>
          <a:stretch>
            <a:fillRect/>
          </a:stretch>
        </p:blipFill>
        <p:spPr>
          <a:xfrm>
            <a:off x="1057393" y="2488268"/>
            <a:ext cx="6919913" cy="2282791"/>
          </a:xfrm>
          <a:prstGeom prst="rect">
            <a:avLst/>
          </a:prstGeom>
        </p:spPr>
      </p:pic>
      <p:sp>
        <p:nvSpPr>
          <p:cNvPr id="76" name="矩形 75"/>
          <p:cNvSpPr/>
          <p:nvPr/>
        </p:nvSpPr>
        <p:spPr>
          <a:xfrm>
            <a:off x="1153520" y="3003377"/>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p:nvSpPr>
        <p:spPr>
          <a:xfrm>
            <a:off x="1153520" y="3280085"/>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p:nvSpPr>
        <p:spPr>
          <a:xfrm>
            <a:off x="4963520" y="3003377"/>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p:nvSpPr>
        <p:spPr>
          <a:xfrm>
            <a:off x="4963520" y="3280085"/>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p:nvSpPr>
        <p:spPr>
          <a:xfrm>
            <a:off x="1153520" y="4162504"/>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p:nvSpPr>
        <p:spPr>
          <a:xfrm>
            <a:off x="1153520" y="4439212"/>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91"/>
          <p:cNvSpPr/>
          <p:nvPr/>
        </p:nvSpPr>
        <p:spPr>
          <a:xfrm>
            <a:off x="4963520" y="3983036"/>
            <a:ext cx="1369960" cy="19464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8441435" y="60492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71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6"/>
                                        </p:tgtEl>
                                        <p:attrNameLst>
                                          <p:attrName>ppt_x</p:attrName>
                                        </p:attrNameLst>
                                      </p:cBhvr>
                                      <p:tavLst>
                                        <p:tav tm="0">
                                          <p:val>
                                            <p:strVal val="ppt_x"/>
                                          </p:val>
                                        </p:tav>
                                        <p:tav tm="100000">
                                          <p:val>
                                            <p:strVal val="ppt_x"/>
                                          </p:val>
                                        </p:tav>
                                      </p:tavLst>
                                    </p:anim>
                                    <p:anim calcmode="lin" valueType="num">
                                      <p:cBhvr additive="base">
                                        <p:cTn id="7" dur="500"/>
                                        <p:tgtEl>
                                          <p:spTgt spid="76"/>
                                        </p:tgtEl>
                                        <p:attrNameLst>
                                          <p:attrName>ppt_y</p:attrName>
                                        </p:attrNameLst>
                                      </p:cBhvr>
                                      <p:tavLst>
                                        <p:tav tm="0">
                                          <p:val>
                                            <p:strVal val="ppt_y"/>
                                          </p:val>
                                        </p:tav>
                                        <p:tav tm="100000">
                                          <p:val>
                                            <p:strVal val="1+ppt_h/2"/>
                                          </p:val>
                                        </p:tav>
                                      </p:tavLst>
                                    </p:anim>
                                    <p:set>
                                      <p:cBhvr>
                                        <p:cTn id="8" dur="1" fill="hold">
                                          <p:stCondLst>
                                            <p:cond delay="499"/>
                                          </p:stCondLst>
                                        </p:cTn>
                                        <p:tgtEl>
                                          <p:spTgt spid="7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77"/>
                                        </p:tgtEl>
                                        <p:attrNameLst>
                                          <p:attrName>ppt_x</p:attrName>
                                        </p:attrNameLst>
                                      </p:cBhvr>
                                      <p:tavLst>
                                        <p:tav tm="0">
                                          <p:val>
                                            <p:strVal val="ppt_x"/>
                                          </p:val>
                                        </p:tav>
                                        <p:tav tm="100000">
                                          <p:val>
                                            <p:strVal val="ppt_x"/>
                                          </p:val>
                                        </p:tav>
                                      </p:tavLst>
                                    </p:anim>
                                    <p:anim calcmode="lin" valueType="num">
                                      <p:cBhvr additive="base">
                                        <p:cTn id="13" dur="500"/>
                                        <p:tgtEl>
                                          <p:spTgt spid="77"/>
                                        </p:tgtEl>
                                        <p:attrNameLst>
                                          <p:attrName>ppt_y</p:attrName>
                                        </p:attrNameLst>
                                      </p:cBhvr>
                                      <p:tavLst>
                                        <p:tav tm="0">
                                          <p:val>
                                            <p:strVal val="ppt_y"/>
                                          </p:val>
                                        </p:tav>
                                        <p:tav tm="100000">
                                          <p:val>
                                            <p:strVal val="1+ppt_h/2"/>
                                          </p:val>
                                        </p:tav>
                                      </p:tavLst>
                                    </p:anim>
                                    <p:set>
                                      <p:cBhvr>
                                        <p:cTn id="14" dur="1" fill="hold">
                                          <p:stCondLst>
                                            <p:cond delay="499"/>
                                          </p:stCondLst>
                                        </p:cTn>
                                        <p:tgtEl>
                                          <p:spTgt spid="7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78"/>
                                        </p:tgtEl>
                                        <p:attrNameLst>
                                          <p:attrName>ppt_x</p:attrName>
                                        </p:attrNameLst>
                                      </p:cBhvr>
                                      <p:tavLst>
                                        <p:tav tm="0">
                                          <p:val>
                                            <p:strVal val="ppt_x"/>
                                          </p:val>
                                        </p:tav>
                                        <p:tav tm="100000">
                                          <p:val>
                                            <p:strVal val="ppt_x"/>
                                          </p:val>
                                        </p:tav>
                                      </p:tavLst>
                                    </p:anim>
                                    <p:anim calcmode="lin" valueType="num">
                                      <p:cBhvr additive="base">
                                        <p:cTn id="19" dur="500"/>
                                        <p:tgtEl>
                                          <p:spTgt spid="78"/>
                                        </p:tgtEl>
                                        <p:attrNameLst>
                                          <p:attrName>ppt_y</p:attrName>
                                        </p:attrNameLst>
                                      </p:cBhvr>
                                      <p:tavLst>
                                        <p:tav tm="0">
                                          <p:val>
                                            <p:strVal val="ppt_y"/>
                                          </p:val>
                                        </p:tav>
                                        <p:tav tm="100000">
                                          <p:val>
                                            <p:strVal val="1+ppt_h/2"/>
                                          </p:val>
                                        </p:tav>
                                      </p:tavLst>
                                    </p:anim>
                                    <p:set>
                                      <p:cBhvr>
                                        <p:cTn id="20" dur="1" fill="hold">
                                          <p:stCondLst>
                                            <p:cond delay="499"/>
                                          </p:stCondLst>
                                        </p:cTn>
                                        <p:tgtEl>
                                          <p:spTgt spid="7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79"/>
                                        </p:tgtEl>
                                        <p:attrNameLst>
                                          <p:attrName>ppt_x</p:attrName>
                                        </p:attrNameLst>
                                      </p:cBhvr>
                                      <p:tavLst>
                                        <p:tav tm="0">
                                          <p:val>
                                            <p:strVal val="ppt_x"/>
                                          </p:val>
                                        </p:tav>
                                        <p:tav tm="100000">
                                          <p:val>
                                            <p:strVal val="ppt_x"/>
                                          </p:val>
                                        </p:tav>
                                      </p:tavLst>
                                    </p:anim>
                                    <p:anim calcmode="lin" valueType="num">
                                      <p:cBhvr additive="base">
                                        <p:cTn id="25" dur="500"/>
                                        <p:tgtEl>
                                          <p:spTgt spid="79"/>
                                        </p:tgtEl>
                                        <p:attrNameLst>
                                          <p:attrName>ppt_y</p:attrName>
                                        </p:attrNameLst>
                                      </p:cBhvr>
                                      <p:tavLst>
                                        <p:tav tm="0">
                                          <p:val>
                                            <p:strVal val="ppt_y"/>
                                          </p:val>
                                        </p:tav>
                                        <p:tav tm="100000">
                                          <p:val>
                                            <p:strVal val="1+ppt_h/2"/>
                                          </p:val>
                                        </p:tav>
                                      </p:tavLst>
                                    </p:anim>
                                    <p:set>
                                      <p:cBhvr>
                                        <p:cTn id="26" dur="1" fill="hold">
                                          <p:stCondLst>
                                            <p:cond delay="499"/>
                                          </p:stCondLst>
                                        </p:cTn>
                                        <p:tgtEl>
                                          <p:spTgt spid="7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80"/>
                                        </p:tgtEl>
                                        <p:attrNameLst>
                                          <p:attrName>ppt_x</p:attrName>
                                        </p:attrNameLst>
                                      </p:cBhvr>
                                      <p:tavLst>
                                        <p:tav tm="0">
                                          <p:val>
                                            <p:strVal val="ppt_x"/>
                                          </p:val>
                                        </p:tav>
                                        <p:tav tm="100000">
                                          <p:val>
                                            <p:strVal val="ppt_x"/>
                                          </p:val>
                                        </p:tav>
                                      </p:tavLst>
                                    </p:anim>
                                    <p:anim calcmode="lin" valueType="num">
                                      <p:cBhvr additive="base">
                                        <p:cTn id="31" dur="500"/>
                                        <p:tgtEl>
                                          <p:spTgt spid="80"/>
                                        </p:tgtEl>
                                        <p:attrNameLst>
                                          <p:attrName>ppt_y</p:attrName>
                                        </p:attrNameLst>
                                      </p:cBhvr>
                                      <p:tavLst>
                                        <p:tav tm="0">
                                          <p:val>
                                            <p:strVal val="ppt_y"/>
                                          </p:val>
                                        </p:tav>
                                        <p:tav tm="100000">
                                          <p:val>
                                            <p:strVal val="1+ppt_h/2"/>
                                          </p:val>
                                        </p:tav>
                                      </p:tavLst>
                                    </p:anim>
                                    <p:set>
                                      <p:cBhvr>
                                        <p:cTn id="32" dur="1" fill="hold">
                                          <p:stCondLst>
                                            <p:cond delay="499"/>
                                          </p:stCondLst>
                                        </p:cTn>
                                        <p:tgtEl>
                                          <p:spTgt spid="8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81"/>
                                        </p:tgtEl>
                                        <p:attrNameLst>
                                          <p:attrName>ppt_x</p:attrName>
                                        </p:attrNameLst>
                                      </p:cBhvr>
                                      <p:tavLst>
                                        <p:tav tm="0">
                                          <p:val>
                                            <p:strVal val="ppt_x"/>
                                          </p:val>
                                        </p:tav>
                                        <p:tav tm="100000">
                                          <p:val>
                                            <p:strVal val="ppt_x"/>
                                          </p:val>
                                        </p:tav>
                                      </p:tavLst>
                                    </p:anim>
                                    <p:anim calcmode="lin" valueType="num">
                                      <p:cBhvr additive="base">
                                        <p:cTn id="37" dur="500"/>
                                        <p:tgtEl>
                                          <p:spTgt spid="81"/>
                                        </p:tgtEl>
                                        <p:attrNameLst>
                                          <p:attrName>ppt_y</p:attrName>
                                        </p:attrNameLst>
                                      </p:cBhvr>
                                      <p:tavLst>
                                        <p:tav tm="0">
                                          <p:val>
                                            <p:strVal val="ppt_y"/>
                                          </p:val>
                                        </p:tav>
                                        <p:tav tm="100000">
                                          <p:val>
                                            <p:strVal val="1+ppt_h/2"/>
                                          </p:val>
                                        </p:tav>
                                      </p:tavLst>
                                    </p:anim>
                                    <p:set>
                                      <p:cBhvr>
                                        <p:cTn id="38" dur="1" fill="hold">
                                          <p:stCondLst>
                                            <p:cond delay="499"/>
                                          </p:stCondLst>
                                        </p:cTn>
                                        <p:tgtEl>
                                          <p:spTgt spid="8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92"/>
                                        </p:tgtEl>
                                        <p:attrNameLst>
                                          <p:attrName>ppt_x</p:attrName>
                                        </p:attrNameLst>
                                      </p:cBhvr>
                                      <p:tavLst>
                                        <p:tav tm="0">
                                          <p:val>
                                            <p:strVal val="ppt_x"/>
                                          </p:val>
                                        </p:tav>
                                        <p:tav tm="100000">
                                          <p:val>
                                            <p:strVal val="ppt_x"/>
                                          </p:val>
                                        </p:tav>
                                      </p:tavLst>
                                    </p:anim>
                                    <p:anim calcmode="lin" valueType="num">
                                      <p:cBhvr additive="base">
                                        <p:cTn id="43" dur="500"/>
                                        <p:tgtEl>
                                          <p:spTgt spid="92"/>
                                        </p:tgtEl>
                                        <p:attrNameLst>
                                          <p:attrName>ppt_y</p:attrName>
                                        </p:attrNameLst>
                                      </p:cBhvr>
                                      <p:tavLst>
                                        <p:tav tm="0">
                                          <p:val>
                                            <p:strVal val="ppt_y"/>
                                          </p:val>
                                        </p:tav>
                                        <p:tav tm="100000">
                                          <p:val>
                                            <p:strVal val="1+ppt_h/2"/>
                                          </p:val>
                                        </p:tav>
                                      </p:tavLst>
                                    </p:anim>
                                    <p:set>
                                      <p:cBhvr>
                                        <p:cTn id="44" dur="1" fill="hold">
                                          <p:stCondLst>
                                            <p:cond delay="499"/>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P spid="81" grpId="0" animBg="1"/>
      <p:bldP spid="9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355601" y="1464733"/>
            <a:ext cx="2150093" cy="4712230"/>
          </a:xfrm>
        </p:spPr>
        <p:txBody>
          <a:bodyPr/>
          <a:lstStyle/>
          <a:p>
            <a:pPr marL="0" indent="0">
              <a:buNone/>
            </a:pPr>
            <a:r>
              <a:rPr lang="en-US" altLang="zh-TW" b="1" dirty="0">
                <a:solidFill>
                  <a:srgbClr val="E09F22"/>
                </a:solidFill>
              </a:rPr>
              <a:t>Adjusted Trial Balance</a:t>
            </a:r>
            <a:endParaRPr lang="zh-TW" altLang="en-US" b="1" dirty="0">
              <a:solidFill>
                <a:srgbClr val="E09F22"/>
              </a:solidFill>
            </a:endParaRPr>
          </a:p>
          <a:p>
            <a:endParaRPr lang="zh-TW" altLang="en-US" dirty="0"/>
          </a:p>
        </p:txBody>
      </p:sp>
      <p:sp>
        <p:nvSpPr>
          <p:cNvPr id="3" name="投影片編號版面配置區 2"/>
          <p:cNvSpPr>
            <a:spLocks noGrp="1"/>
          </p:cNvSpPr>
          <p:nvPr>
            <p:ph type="sldNum" sz="quarter" idx="12"/>
          </p:nvPr>
        </p:nvSpPr>
        <p:spPr/>
        <p:txBody>
          <a:bodyPr/>
          <a:lstStyle/>
          <a:p>
            <a:fld id="{DA11386E-2E42-49D8-8C02-8CA978E96E05}" type="slidenum">
              <a:rPr lang="zh-TW" altLang="en-US" smtClean="0"/>
              <a:t>74</a:t>
            </a:fld>
            <a:endParaRPr lang="zh-TW" altLang="en-US" dirty="0"/>
          </a:p>
        </p:txBody>
      </p:sp>
      <p:sp>
        <p:nvSpPr>
          <p:cNvPr id="118788" name="標題 11"/>
          <p:cNvSpPr>
            <a:spLocks noGrp="1"/>
          </p:cNvSpPr>
          <p:nvPr>
            <p:ph type="title"/>
          </p:nvPr>
        </p:nvSpPr>
        <p:spPr/>
        <p:txBody>
          <a:bodyPr>
            <a:normAutofit fontScale="90000"/>
          </a:bodyPr>
          <a:lstStyle/>
          <a:p>
            <a:r>
              <a:rPr lang="en-US" altLang="zh-TW" dirty="0"/>
              <a:t>Illustration the Last Step in the Accounting Cycle</a:t>
            </a:r>
            <a:endParaRPr lang="zh-TW" altLang="en-US" dirty="0"/>
          </a:p>
        </p:txBody>
      </p:sp>
      <p:sp>
        <p:nvSpPr>
          <p:cNvPr id="118790" name="投影片編號版面配置區 3"/>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pic>
        <p:nvPicPr>
          <p:cNvPr id="2" name="圖片 1"/>
          <p:cNvPicPr>
            <a:picLocks noChangeAspect="1"/>
          </p:cNvPicPr>
          <p:nvPr/>
        </p:nvPicPr>
        <p:blipFill>
          <a:blip r:embed="rId2"/>
          <a:stretch>
            <a:fillRect/>
          </a:stretch>
        </p:blipFill>
        <p:spPr>
          <a:xfrm>
            <a:off x="2947674" y="1324390"/>
            <a:ext cx="5198799" cy="5057472"/>
          </a:xfrm>
          <a:prstGeom prst="rect">
            <a:avLst/>
          </a:prstGeom>
        </p:spPr>
      </p:pic>
      <p:sp>
        <p:nvSpPr>
          <p:cNvPr id="9" name="文字方塊 8"/>
          <p:cNvSpPr txBox="1"/>
          <p:nvPr/>
        </p:nvSpPr>
        <p:spPr>
          <a:xfrm>
            <a:off x="8441435" y="60492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859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4" name="內容版面配置區 16"/>
          <p:cNvSpPr>
            <a:spLocks noGrp="1"/>
          </p:cNvSpPr>
          <p:nvPr>
            <p:ph idx="1"/>
          </p:nvPr>
        </p:nvSpPr>
        <p:spPr/>
        <p:txBody>
          <a:bodyPr/>
          <a:lstStyle/>
          <a:p>
            <a:pPr marL="0" indent="0">
              <a:buNone/>
            </a:pPr>
            <a:r>
              <a:rPr lang="en-US" altLang="zh-TW" b="1" dirty="0">
                <a:solidFill>
                  <a:srgbClr val="E09F22"/>
                </a:solidFill>
              </a:rPr>
              <a:t>Statement of Comprehensive Income </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75</a:t>
            </a:fld>
            <a:endParaRPr lang="zh-TW" altLang="en-US" dirty="0"/>
          </a:p>
        </p:txBody>
      </p:sp>
      <p:sp>
        <p:nvSpPr>
          <p:cNvPr id="119812" name="標題 15"/>
          <p:cNvSpPr>
            <a:spLocks noGrp="1"/>
          </p:cNvSpPr>
          <p:nvPr>
            <p:ph type="title"/>
          </p:nvPr>
        </p:nvSpPr>
        <p:spPr/>
        <p:txBody>
          <a:bodyPr>
            <a:normAutofit fontScale="90000"/>
          </a:bodyPr>
          <a:lstStyle/>
          <a:p>
            <a:r>
              <a:rPr lang="en-US" altLang="zh-TW" dirty="0"/>
              <a:t>Illustration the Last Step in the Accounting Cycle</a:t>
            </a:r>
            <a:endParaRPr lang="zh-TW" altLang="en-US" dirty="0"/>
          </a:p>
        </p:txBody>
      </p:sp>
      <p:sp>
        <p:nvSpPr>
          <p:cNvPr id="119815" name="投影片編號版面配置區 3"/>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026" y="1985035"/>
            <a:ext cx="7618021" cy="4371316"/>
          </a:xfrm>
          <a:prstGeom prst="rect">
            <a:avLst/>
          </a:prstGeom>
        </p:spPr>
      </p:pic>
      <p:sp>
        <p:nvSpPr>
          <p:cNvPr id="9" name="文字方塊 8"/>
          <p:cNvSpPr txBox="1"/>
          <p:nvPr/>
        </p:nvSpPr>
        <p:spPr>
          <a:xfrm>
            <a:off x="8441435" y="60492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005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b="1" dirty="0">
                <a:solidFill>
                  <a:srgbClr val="E09F22"/>
                </a:solidFill>
              </a:rPr>
              <a:t>Balance Sheet</a:t>
            </a:r>
            <a:endParaRPr lang="zh-TW" altLang="en-US" b="1" dirty="0">
              <a:solidFill>
                <a:srgbClr val="E09F22"/>
              </a:solidFill>
            </a:endParaRP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76</a:t>
            </a:fld>
            <a:endParaRPr lang="zh-TW" altLang="en-US" dirty="0"/>
          </a:p>
        </p:txBody>
      </p:sp>
      <p:sp>
        <p:nvSpPr>
          <p:cNvPr id="120836" name="標題 19"/>
          <p:cNvSpPr>
            <a:spLocks noGrp="1"/>
          </p:cNvSpPr>
          <p:nvPr>
            <p:ph type="title"/>
          </p:nvPr>
        </p:nvSpPr>
        <p:spPr/>
        <p:txBody>
          <a:bodyPr>
            <a:normAutofit fontScale="90000"/>
          </a:bodyPr>
          <a:lstStyle/>
          <a:p>
            <a:r>
              <a:rPr lang="en-US" altLang="zh-TW" dirty="0"/>
              <a:t>Illustration the Last Step in the Accounting Cycle</a:t>
            </a:r>
            <a:endParaRPr lang="zh-TW" altLang="en-US" dirty="0"/>
          </a:p>
        </p:txBody>
      </p:sp>
      <p:pic>
        <p:nvPicPr>
          <p:cNvPr id="7" name="圖片 6"/>
          <p:cNvPicPr>
            <a:picLocks noChangeAspect="1"/>
          </p:cNvPicPr>
          <p:nvPr/>
        </p:nvPicPr>
        <p:blipFill>
          <a:blip r:embed="rId2"/>
          <a:stretch>
            <a:fillRect/>
          </a:stretch>
        </p:blipFill>
        <p:spPr>
          <a:xfrm>
            <a:off x="2932421" y="1365779"/>
            <a:ext cx="5583405" cy="4990572"/>
          </a:xfrm>
          <a:prstGeom prst="rect">
            <a:avLst/>
          </a:prstGeom>
        </p:spPr>
      </p:pic>
      <p:sp>
        <p:nvSpPr>
          <p:cNvPr id="120838" name="投影片編號版面配置區 3"/>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4" name="矩形 3"/>
          <p:cNvSpPr/>
          <p:nvPr/>
        </p:nvSpPr>
        <p:spPr>
          <a:xfrm>
            <a:off x="2932422" y="5676900"/>
            <a:ext cx="4779593" cy="18716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5" name="文字方塊 4"/>
          <p:cNvSpPr txBox="1"/>
          <p:nvPr/>
        </p:nvSpPr>
        <p:spPr>
          <a:xfrm>
            <a:off x="477074" y="5443542"/>
            <a:ext cx="2333875" cy="646331"/>
          </a:xfrm>
          <a:prstGeom prst="rect">
            <a:avLst/>
          </a:prstGeom>
          <a:solidFill>
            <a:srgbClr val="FFD5B3"/>
          </a:solidFill>
          <a:ln w="9525">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TW" dirty="0">
                <a:latin typeface="Arial" panose="020B0604020202020204" pitchFamily="34" charset="0"/>
                <a:cs typeface="Arial" panose="020B0604020202020204" pitchFamily="34" charset="0"/>
              </a:rPr>
              <a:t>net income</a:t>
            </a:r>
          </a:p>
          <a:p>
            <a:r>
              <a:rPr lang="en-US" altLang="zh-TW" dirty="0">
                <a:latin typeface="Arial" panose="020B0604020202020204" pitchFamily="34" charset="0"/>
                <a:cs typeface="Arial" panose="020B0604020202020204" pitchFamily="34" charset="0"/>
              </a:rPr>
              <a:t>$208,390 + $39,672</a:t>
            </a:r>
          </a:p>
        </p:txBody>
      </p:sp>
      <p:sp>
        <p:nvSpPr>
          <p:cNvPr id="11" name="文字方塊 10"/>
          <p:cNvSpPr txBox="1"/>
          <p:nvPr/>
        </p:nvSpPr>
        <p:spPr>
          <a:xfrm>
            <a:off x="8441435" y="60492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45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內容版面配置區 14"/>
          <p:cNvSpPr>
            <a:spLocks noGrp="1"/>
          </p:cNvSpPr>
          <p:nvPr>
            <p:ph idx="1"/>
          </p:nvPr>
        </p:nvSpPr>
        <p:spPr/>
        <p:txBody>
          <a:bodyPr/>
          <a:lstStyle/>
          <a:p>
            <a:pPr marL="0" indent="0">
              <a:buNone/>
            </a:pPr>
            <a:r>
              <a:rPr lang="en-US" altLang="zh-TW" b="1" dirty="0">
                <a:solidFill>
                  <a:srgbClr val="E09F22"/>
                </a:solidFill>
              </a:rPr>
              <a:t>Preparing Closing Entries</a:t>
            </a:r>
            <a:endParaRPr lang="zh-TW" altLang="en-US" b="1" dirty="0">
              <a:solidFill>
                <a:srgbClr val="E09F22"/>
              </a:solidFill>
            </a:endParaRP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77</a:t>
            </a:fld>
            <a:endParaRPr lang="zh-TW" altLang="en-US" dirty="0"/>
          </a:p>
        </p:txBody>
      </p:sp>
      <p:sp>
        <p:nvSpPr>
          <p:cNvPr id="121859" name="標題 14"/>
          <p:cNvSpPr>
            <a:spLocks noGrp="1"/>
          </p:cNvSpPr>
          <p:nvPr>
            <p:ph type="title"/>
          </p:nvPr>
        </p:nvSpPr>
        <p:spPr/>
        <p:txBody>
          <a:bodyPr>
            <a:normAutofit fontScale="90000"/>
          </a:bodyPr>
          <a:lstStyle/>
          <a:p>
            <a:r>
              <a:rPr lang="en-US" altLang="zh-TW" dirty="0"/>
              <a:t>Illustration the Last Step in the Accounting Cycle</a:t>
            </a:r>
            <a:endParaRPr lang="zh-TW" altLang="en-US" dirty="0"/>
          </a:p>
        </p:txBody>
      </p:sp>
      <p:sp>
        <p:nvSpPr>
          <p:cNvPr id="121861" name="投影片編號版面配置區 3"/>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pic>
        <p:nvPicPr>
          <p:cNvPr id="5" name="圖片 4"/>
          <p:cNvPicPr>
            <a:picLocks noChangeAspect="1"/>
          </p:cNvPicPr>
          <p:nvPr/>
        </p:nvPicPr>
        <p:blipFill>
          <a:blip r:embed="rId2"/>
          <a:stretch>
            <a:fillRect/>
          </a:stretch>
        </p:blipFill>
        <p:spPr>
          <a:xfrm>
            <a:off x="424510" y="2366407"/>
            <a:ext cx="8346957" cy="2715791"/>
          </a:xfrm>
          <a:prstGeom prst="rect">
            <a:avLst/>
          </a:prstGeom>
        </p:spPr>
      </p:pic>
      <p:sp>
        <p:nvSpPr>
          <p:cNvPr id="20" name="矩形 19"/>
          <p:cNvSpPr/>
          <p:nvPr/>
        </p:nvSpPr>
        <p:spPr>
          <a:xfrm>
            <a:off x="1534326" y="2528338"/>
            <a:ext cx="7152474" cy="24343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1534326" y="2811988"/>
            <a:ext cx="7152474" cy="24343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1534326" y="3078146"/>
            <a:ext cx="7152474" cy="24343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1534326" y="3353857"/>
            <a:ext cx="7152474" cy="24343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41"/>
          <p:cNvSpPr/>
          <p:nvPr/>
        </p:nvSpPr>
        <p:spPr>
          <a:xfrm>
            <a:off x="1534326" y="3634279"/>
            <a:ext cx="7152474" cy="24343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p:cNvSpPr/>
          <p:nvPr/>
        </p:nvSpPr>
        <p:spPr>
          <a:xfrm>
            <a:off x="1534326" y="3909990"/>
            <a:ext cx="7152474" cy="24343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p:cNvSpPr/>
          <p:nvPr/>
        </p:nvSpPr>
        <p:spPr>
          <a:xfrm>
            <a:off x="1534326" y="4176148"/>
            <a:ext cx="7152474" cy="24343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1534326" y="4451859"/>
            <a:ext cx="7152474" cy="24343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1534326" y="4728401"/>
            <a:ext cx="7152474" cy="24343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8441435" y="60492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48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0"/>
                                        </p:tgtEl>
                                        <p:attrNameLst>
                                          <p:attrName>ppt_x</p:attrName>
                                        </p:attrNameLst>
                                      </p:cBhvr>
                                      <p:tavLst>
                                        <p:tav tm="0">
                                          <p:val>
                                            <p:strVal val="ppt_x"/>
                                          </p:val>
                                        </p:tav>
                                        <p:tav tm="100000">
                                          <p:val>
                                            <p:strVal val="ppt_x"/>
                                          </p:val>
                                        </p:tav>
                                      </p:tavLst>
                                    </p:anim>
                                    <p:anim calcmode="lin" valueType="num">
                                      <p:cBhvr additive="base">
                                        <p:cTn id="7" dur="500"/>
                                        <p:tgtEl>
                                          <p:spTgt spid="20"/>
                                        </p:tgtEl>
                                        <p:attrNameLst>
                                          <p:attrName>ppt_y</p:attrName>
                                        </p:attrNameLst>
                                      </p:cBhvr>
                                      <p:tavLst>
                                        <p:tav tm="0">
                                          <p:val>
                                            <p:strVal val="ppt_y"/>
                                          </p:val>
                                        </p:tav>
                                        <p:tav tm="100000">
                                          <p:val>
                                            <p:strVal val="1+ppt_h/2"/>
                                          </p:val>
                                        </p:tav>
                                      </p:tavLst>
                                    </p:anim>
                                    <p:set>
                                      <p:cBhvr>
                                        <p:cTn id="8" dur="1" fill="hold">
                                          <p:stCondLst>
                                            <p:cond delay="499"/>
                                          </p:stCondLst>
                                        </p:cTn>
                                        <p:tgtEl>
                                          <p:spTgt spid="2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9"/>
                                        </p:tgtEl>
                                        <p:attrNameLst>
                                          <p:attrName>ppt_x</p:attrName>
                                        </p:attrNameLst>
                                      </p:cBhvr>
                                      <p:tavLst>
                                        <p:tav tm="0">
                                          <p:val>
                                            <p:strVal val="ppt_x"/>
                                          </p:val>
                                        </p:tav>
                                        <p:tav tm="100000">
                                          <p:val>
                                            <p:strVal val="ppt_x"/>
                                          </p:val>
                                        </p:tav>
                                      </p:tavLst>
                                    </p:anim>
                                    <p:anim calcmode="lin" valueType="num">
                                      <p:cBhvr additive="base">
                                        <p:cTn id="13" dur="500"/>
                                        <p:tgtEl>
                                          <p:spTgt spid="39"/>
                                        </p:tgtEl>
                                        <p:attrNameLst>
                                          <p:attrName>ppt_y</p:attrName>
                                        </p:attrNameLst>
                                      </p:cBhvr>
                                      <p:tavLst>
                                        <p:tav tm="0">
                                          <p:val>
                                            <p:strVal val="ppt_y"/>
                                          </p:val>
                                        </p:tav>
                                        <p:tav tm="100000">
                                          <p:val>
                                            <p:strVal val="1+ppt_h/2"/>
                                          </p:val>
                                        </p:tav>
                                      </p:tavLst>
                                    </p:anim>
                                    <p:set>
                                      <p:cBhvr>
                                        <p:cTn id="14" dur="1" fill="hold">
                                          <p:stCondLst>
                                            <p:cond delay="499"/>
                                          </p:stCondLst>
                                        </p:cTn>
                                        <p:tgtEl>
                                          <p:spTgt spid="3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40"/>
                                        </p:tgtEl>
                                        <p:attrNameLst>
                                          <p:attrName>ppt_x</p:attrName>
                                        </p:attrNameLst>
                                      </p:cBhvr>
                                      <p:tavLst>
                                        <p:tav tm="0">
                                          <p:val>
                                            <p:strVal val="ppt_x"/>
                                          </p:val>
                                        </p:tav>
                                        <p:tav tm="100000">
                                          <p:val>
                                            <p:strVal val="ppt_x"/>
                                          </p:val>
                                        </p:tav>
                                      </p:tavLst>
                                    </p:anim>
                                    <p:anim calcmode="lin" valueType="num">
                                      <p:cBhvr additive="base">
                                        <p:cTn id="19" dur="500"/>
                                        <p:tgtEl>
                                          <p:spTgt spid="40"/>
                                        </p:tgtEl>
                                        <p:attrNameLst>
                                          <p:attrName>ppt_y</p:attrName>
                                        </p:attrNameLst>
                                      </p:cBhvr>
                                      <p:tavLst>
                                        <p:tav tm="0">
                                          <p:val>
                                            <p:strVal val="ppt_y"/>
                                          </p:val>
                                        </p:tav>
                                        <p:tav tm="100000">
                                          <p:val>
                                            <p:strVal val="1+ppt_h/2"/>
                                          </p:val>
                                        </p:tav>
                                      </p:tavLst>
                                    </p:anim>
                                    <p:set>
                                      <p:cBhvr>
                                        <p:cTn id="20" dur="1" fill="hold">
                                          <p:stCondLst>
                                            <p:cond delay="499"/>
                                          </p:stCondLst>
                                        </p:cTn>
                                        <p:tgtEl>
                                          <p:spTgt spid="4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41"/>
                                        </p:tgtEl>
                                        <p:attrNameLst>
                                          <p:attrName>ppt_x</p:attrName>
                                        </p:attrNameLst>
                                      </p:cBhvr>
                                      <p:tavLst>
                                        <p:tav tm="0">
                                          <p:val>
                                            <p:strVal val="ppt_x"/>
                                          </p:val>
                                        </p:tav>
                                        <p:tav tm="100000">
                                          <p:val>
                                            <p:strVal val="ppt_x"/>
                                          </p:val>
                                        </p:tav>
                                      </p:tavLst>
                                    </p:anim>
                                    <p:anim calcmode="lin" valueType="num">
                                      <p:cBhvr additive="base">
                                        <p:cTn id="25" dur="500"/>
                                        <p:tgtEl>
                                          <p:spTgt spid="41"/>
                                        </p:tgtEl>
                                        <p:attrNameLst>
                                          <p:attrName>ppt_y</p:attrName>
                                        </p:attrNameLst>
                                      </p:cBhvr>
                                      <p:tavLst>
                                        <p:tav tm="0">
                                          <p:val>
                                            <p:strVal val="ppt_y"/>
                                          </p:val>
                                        </p:tav>
                                        <p:tav tm="100000">
                                          <p:val>
                                            <p:strVal val="1+ppt_h/2"/>
                                          </p:val>
                                        </p:tav>
                                      </p:tavLst>
                                    </p:anim>
                                    <p:set>
                                      <p:cBhvr>
                                        <p:cTn id="26" dur="1" fill="hold">
                                          <p:stCondLst>
                                            <p:cond delay="499"/>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42"/>
                                        </p:tgtEl>
                                        <p:attrNameLst>
                                          <p:attrName>ppt_x</p:attrName>
                                        </p:attrNameLst>
                                      </p:cBhvr>
                                      <p:tavLst>
                                        <p:tav tm="0">
                                          <p:val>
                                            <p:strVal val="ppt_x"/>
                                          </p:val>
                                        </p:tav>
                                        <p:tav tm="100000">
                                          <p:val>
                                            <p:strVal val="ppt_x"/>
                                          </p:val>
                                        </p:tav>
                                      </p:tavLst>
                                    </p:anim>
                                    <p:anim calcmode="lin" valueType="num">
                                      <p:cBhvr additive="base">
                                        <p:cTn id="31" dur="500"/>
                                        <p:tgtEl>
                                          <p:spTgt spid="42"/>
                                        </p:tgtEl>
                                        <p:attrNameLst>
                                          <p:attrName>ppt_y</p:attrName>
                                        </p:attrNameLst>
                                      </p:cBhvr>
                                      <p:tavLst>
                                        <p:tav tm="0">
                                          <p:val>
                                            <p:strVal val="ppt_y"/>
                                          </p:val>
                                        </p:tav>
                                        <p:tav tm="100000">
                                          <p:val>
                                            <p:strVal val="1+ppt_h/2"/>
                                          </p:val>
                                        </p:tav>
                                      </p:tavLst>
                                    </p:anim>
                                    <p:set>
                                      <p:cBhvr>
                                        <p:cTn id="32" dur="1" fill="hold">
                                          <p:stCondLst>
                                            <p:cond delay="499"/>
                                          </p:stCondLst>
                                        </p:cTn>
                                        <p:tgtEl>
                                          <p:spTgt spid="4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43"/>
                                        </p:tgtEl>
                                        <p:attrNameLst>
                                          <p:attrName>ppt_x</p:attrName>
                                        </p:attrNameLst>
                                      </p:cBhvr>
                                      <p:tavLst>
                                        <p:tav tm="0">
                                          <p:val>
                                            <p:strVal val="ppt_x"/>
                                          </p:val>
                                        </p:tav>
                                        <p:tav tm="100000">
                                          <p:val>
                                            <p:strVal val="ppt_x"/>
                                          </p:val>
                                        </p:tav>
                                      </p:tavLst>
                                    </p:anim>
                                    <p:anim calcmode="lin" valueType="num">
                                      <p:cBhvr additive="base">
                                        <p:cTn id="37" dur="500"/>
                                        <p:tgtEl>
                                          <p:spTgt spid="43"/>
                                        </p:tgtEl>
                                        <p:attrNameLst>
                                          <p:attrName>ppt_y</p:attrName>
                                        </p:attrNameLst>
                                      </p:cBhvr>
                                      <p:tavLst>
                                        <p:tav tm="0">
                                          <p:val>
                                            <p:strVal val="ppt_y"/>
                                          </p:val>
                                        </p:tav>
                                        <p:tav tm="100000">
                                          <p:val>
                                            <p:strVal val="1+ppt_h/2"/>
                                          </p:val>
                                        </p:tav>
                                      </p:tavLst>
                                    </p:anim>
                                    <p:set>
                                      <p:cBhvr>
                                        <p:cTn id="38" dur="1" fill="hold">
                                          <p:stCondLst>
                                            <p:cond delay="499"/>
                                          </p:stCondLst>
                                        </p:cTn>
                                        <p:tgtEl>
                                          <p:spTgt spid="4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46"/>
                                        </p:tgtEl>
                                        <p:attrNameLst>
                                          <p:attrName>ppt_x</p:attrName>
                                        </p:attrNameLst>
                                      </p:cBhvr>
                                      <p:tavLst>
                                        <p:tav tm="0">
                                          <p:val>
                                            <p:strVal val="ppt_x"/>
                                          </p:val>
                                        </p:tav>
                                        <p:tav tm="100000">
                                          <p:val>
                                            <p:strVal val="ppt_x"/>
                                          </p:val>
                                        </p:tav>
                                      </p:tavLst>
                                    </p:anim>
                                    <p:anim calcmode="lin" valueType="num">
                                      <p:cBhvr additive="base">
                                        <p:cTn id="43" dur="500"/>
                                        <p:tgtEl>
                                          <p:spTgt spid="46"/>
                                        </p:tgtEl>
                                        <p:attrNameLst>
                                          <p:attrName>ppt_y</p:attrName>
                                        </p:attrNameLst>
                                      </p:cBhvr>
                                      <p:tavLst>
                                        <p:tav tm="0">
                                          <p:val>
                                            <p:strVal val="ppt_y"/>
                                          </p:val>
                                        </p:tav>
                                        <p:tav tm="100000">
                                          <p:val>
                                            <p:strVal val="1+ppt_h/2"/>
                                          </p:val>
                                        </p:tav>
                                      </p:tavLst>
                                    </p:anim>
                                    <p:set>
                                      <p:cBhvr>
                                        <p:cTn id="44" dur="1" fill="hold">
                                          <p:stCondLst>
                                            <p:cond delay="499"/>
                                          </p:stCondLst>
                                        </p:cTn>
                                        <p:tgtEl>
                                          <p:spTgt spid="4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55"/>
                                        </p:tgtEl>
                                        <p:attrNameLst>
                                          <p:attrName>ppt_x</p:attrName>
                                        </p:attrNameLst>
                                      </p:cBhvr>
                                      <p:tavLst>
                                        <p:tav tm="0">
                                          <p:val>
                                            <p:strVal val="ppt_x"/>
                                          </p:val>
                                        </p:tav>
                                        <p:tav tm="100000">
                                          <p:val>
                                            <p:strVal val="ppt_x"/>
                                          </p:val>
                                        </p:tav>
                                      </p:tavLst>
                                    </p:anim>
                                    <p:anim calcmode="lin" valueType="num">
                                      <p:cBhvr additive="base">
                                        <p:cTn id="49" dur="500"/>
                                        <p:tgtEl>
                                          <p:spTgt spid="55"/>
                                        </p:tgtEl>
                                        <p:attrNameLst>
                                          <p:attrName>ppt_y</p:attrName>
                                        </p:attrNameLst>
                                      </p:cBhvr>
                                      <p:tavLst>
                                        <p:tav tm="0">
                                          <p:val>
                                            <p:strVal val="ppt_y"/>
                                          </p:val>
                                        </p:tav>
                                        <p:tav tm="100000">
                                          <p:val>
                                            <p:strVal val="1+ppt_h/2"/>
                                          </p:val>
                                        </p:tav>
                                      </p:tavLst>
                                    </p:anim>
                                    <p:set>
                                      <p:cBhvr>
                                        <p:cTn id="50" dur="1" fill="hold">
                                          <p:stCondLst>
                                            <p:cond delay="499"/>
                                          </p:stCondLst>
                                        </p:cTn>
                                        <p:tgtEl>
                                          <p:spTgt spid="5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56"/>
                                        </p:tgtEl>
                                        <p:attrNameLst>
                                          <p:attrName>ppt_x</p:attrName>
                                        </p:attrNameLst>
                                      </p:cBhvr>
                                      <p:tavLst>
                                        <p:tav tm="0">
                                          <p:val>
                                            <p:strVal val="ppt_x"/>
                                          </p:val>
                                        </p:tav>
                                        <p:tav tm="100000">
                                          <p:val>
                                            <p:strVal val="ppt_x"/>
                                          </p:val>
                                        </p:tav>
                                      </p:tavLst>
                                    </p:anim>
                                    <p:anim calcmode="lin" valueType="num">
                                      <p:cBhvr additive="base">
                                        <p:cTn id="55" dur="500"/>
                                        <p:tgtEl>
                                          <p:spTgt spid="56"/>
                                        </p:tgtEl>
                                        <p:attrNameLst>
                                          <p:attrName>ppt_y</p:attrName>
                                        </p:attrNameLst>
                                      </p:cBhvr>
                                      <p:tavLst>
                                        <p:tav tm="0">
                                          <p:val>
                                            <p:strVal val="ppt_y"/>
                                          </p:val>
                                        </p:tav>
                                        <p:tav tm="100000">
                                          <p:val>
                                            <p:strVal val="1+ppt_h/2"/>
                                          </p:val>
                                        </p:tav>
                                      </p:tavLst>
                                    </p:anim>
                                    <p:set>
                                      <p:cBhvr>
                                        <p:cTn id="56"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9" grpId="0" animBg="1"/>
      <p:bldP spid="40" grpId="0" animBg="1"/>
      <p:bldP spid="41" grpId="0" animBg="1"/>
      <p:bldP spid="42" grpId="0" animBg="1"/>
      <p:bldP spid="43" grpId="0" animBg="1"/>
      <p:bldP spid="46" grpId="0" animBg="1"/>
      <p:bldP spid="55" grpId="0" animBg="1"/>
      <p:bldP spid="5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內容版面配置區 57"/>
          <p:cNvSpPr>
            <a:spLocks noGrp="1"/>
          </p:cNvSpPr>
          <p:nvPr>
            <p:ph idx="1"/>
          </p:nvPr>
        </p:nvSpPr>
        <p:spPr>
          <a:xfrm>
            <a:off x="355601" y="1361573"/>
            <a:ext cx="8415866" cy="4712230"/>
          </a:xfrm>
        </p:spPr>
        <p:txBody>
          <a:bodyPr/>
          <a:lstStyle/>
          <a:p>
            <a:pPr marL="0" indent="0">
              <a:buNone/>
            </a:pPr>
            <a:r>
              <a:rPr lang="en-US" altLang="zh-TW" b="1" dirty="0">
                <a:solidFill>
                  <a:srgbClr val="E09F22"/>
                </a:solidFill>
              </a:rPr>
              <a:t>Preparing Closing Entries</a:t>
            </a:r>
            <a:endParaRPr lang="zh-TW" altLang="en-US" b="1" dirty="0">
              <a:solidFill>
                <a:srgbClr val="E09F22"/>
              </a:solidFill>
            </a:endParaRPr>
          </a:p>
        </p:txBody>
      </p:sp>
      <p:sp>
        <p:nvSpPr>
          <p:cNvPr id="9" name="投影片編號版面配置區 8"/>
          <p:cNvSpPr>
            <a:spLocks noGrp="1"/>
          </p:cNvSpPr>
          <p:nvPr>
            <p:ph type="sldNum" sz="quarter" idx="12"/>
          </p:nvPr>
        </p:nvSpPr>
        <p:spPr/>
        <p:txBody>
          <a:bodyPr/>
          <a:lstStyle/>
          <a:p>
            <a:fld id="{DA11386E-2E42-49D8-8C02-8CA978E96E05}" type="slidenum">
              <a:rPr lang="zh-TW" altLang="en-US" smtClean="0"/>
              <a:t>78</a:t>
            </a:fld>
            <a:endParaRPr lang="zh-TW" altLang="en-US" dirty="0"/>
          </a:p>
        </p:txBody>
      </p:sp>
      <p:sp>
        <p:nvSpPr>
          <p:cNvPr id="122882" name="標題 56"/>
          <p:cNvSpPr>
            <a:spLocks noGrp="1"/>
          </p:cNvSpPr>
          <p:nvPr>
            <p:ph type="title"/>
          </p:nvPr>
        </p:nvSpPr>
        <p:spPr/>
        <p:txBody>
          <a:bodyPr>
            <a:normAutofit fontScale="90000"/>
          </a:bodyPr>
          <a:lstStyle/>
          <a:p>
            <a:r>
              <a:rPr lang="en-US" altLang="zh-TW" dirty="0"/>
              <a:t>Illustration the Last Step in the Accounting Cycle</a:t>
            </a:r>
            <a:endParaRPr lang="zh-TW" altLang="en-US" dirty="0"/>
          </a:p>
        </p:txBody>
      </p:sp>
      <p:pic>
        <p:nvPicPr>
          <p:cNvPr id="10" name="圖片 9"/>
          <p:cNvPicPr>
            <a:picLocks noChangeAspect="1"/>
          </p:cNvPicPr>
          <p:nvPr/>
        </p:nvPicPr>
        <p:blipFill>
          <a:blip r:embed="rId2"/>
          <a:stretch>
            <a:fillRect/>
          </a:stretch>
        </p:blipFill>
        <p:spPr>
          <a:xfrm>
            <a:off x="1355213" y="2044463"/>
            <a:ext cx="6501376" cy="4311888"/>
          </a:xfrm>
          <a:prstGeom prst="rect">
            <a:avLst/>
          </a:prstGeom>
        </p:spPr>
      </p:pic>
      <p:sp>
        <p:nvSpPr>
          <p:cNvPr id="122885" name="投影片編號版面配置區 3"/>
          <p:cNvSpPr txBox="1">
            <a:spLocks/>
          </p:cNvSpPr>
          <p:nvPr/>
        </p:nvSpPr>
        <p:spPr bwMode="auto">
          <a:xfrm>
            <a:off x="8686800" y="6400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endParaRPr kumimoji="0" lang="en-US" altLang="zh-TW" sz="1800">
              <a:latin typeface="Arial" pitchFamily="34" charset="0"/>
            </a:endParaRPr>
          </a:p>
        </p:txBody>
      </p:sp>
      <p:sp>
        <p:nvSpPr>
          <p:cNvPr id="93" name="矩形 92"/>
          <p:cNvSpPr/>
          <p:nvPr/>
        </p:nvSpPr>
        <p:spPr>
          <a:xfrm>
            <a:off x="2853142" y="2537811"/>
            <a:ext cx="1318808" cy="24427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102"/>
          <p:cNvSpPr/>
          <p:nvPr/>
        </p:nvSpPr>
        <p:spPr>
          <a:xfrm>
            <a:off x="6392966" y="2329949"/>
            <a:ext cx="1318808" cy="24427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4" name="矩形 103"/>
          <p:cNvSpPr/>
          <p:nvPr/>
        </p:nvSpPr>
        <p:spPr>
          <a:xfrm>
            <a:off x="2853142" y="3421304"/>
            <a:ext cx="1318808" cy="24427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矩形 104"/>
          <p:cNvSpPr/>
          <p:nvPr/>
        </p:nvSpPr>
        <p:spPr>
          <a:xfrm>
            <a:off x="6392966" y="3421304"/>
            <a:ext cx="1318808" cy="24427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矩形 105"/>
          <p:cNvSpPr/>
          <p:nvPr/>
        </p:nvSpPr>
        <p:spPr>
          <a:xfrm>
            <a:off x="2853142" y="4304797"/>
            <a:ext cx="1318808" cy="24427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矩形 106"/>
          <p:cNvSpPr/>
          <p:nvPr/>
        </p:nvSpPr>
        <p:spPr>
          <a:xfrm>
            <a:off x="4981900" y="4078270"/>
            <a:ext cx="1318808" cy="24427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矩形 107"/>
          <p:cNvSpPr/>
          <p:nvPr/>
        </p:nvSpPr>
        <p:spPr>
          <a:xfrm>
            <a:off x="2853142" y="4958507"/>
            <a:ext cx="1318808" cy="24427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矩形 108"/>
          <p:cNvSpPr/>
          <p:nvPr/>
        </p:nvSpPr>
        <p:spPr>
          <a:xfrm>
            <a:off x="4981900" y="4958506"/>
            <a:ext cx="1318808" cy="24427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2853142" y="5769104"/>
            <a:ext cx="1318808" cy="24427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矩形 110"/>
          <p:cNvSpPr/>
          <p:nvPr/>
        </p:nvSpPr>
        <p:spPr>
          <a:xfrm>
            <a:off x="2853142" y="6073803"/>
            <a:ext cx="1318808" cy="24427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8441435" y="60492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189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93"/>
                                        </p:tgtEl>
                                        <p:attrNameLst>
                                          <p:attrName>ppt_x</p:attrName>
                                        </p:attrNameLst>
                                      </p:cBhvr>
                                      <p:tavLst>
                                        <p:tav tm="0">
                                          <p:val>
                                            <p:strVal val="ppt_x"/>
                                          </p:val>
                                        </p:tav>
                                        <p:tav tm="100000">
                                          <p:val>
                                            <p:strVal val="ppt_x"/>
                                          </p:val>
                                        </p:tav>
                                      </p:tavLst>
                                    </p:anim>
                                    <p:anim calcmode="lin" valueType="num">
                                      <p:cBhvr additive="base">
                                        <p:cTn id="7" dur="500"/>
                                        <p:tgtEl>
                                          <p:spTgt spid="93"/>
                                        </p:tgtEl>
                                        <p:attrNameLst>
                                          <p:attrName>ppt_y</p:attrName>
                                        </p:attrNameLst>
                                      </p:cBhvr>
                                      <p:tavLst>
                                        <p:tav tm="0">
                                          <p:val>
                                            <p:strVal val="ppt_y"/>
                                          </p:val>
                                        </p:tav>
                                        <p:tav tm="100000">
                                          <p:val>
                                            <p:strVal val="1+ppt_h/2"/>
                                          </p:val>
                                        </p:tav>
                                      </p:tavLst>
                                    </p:anim>
                                    <p:set>
                                      <p:cBhvr>
                                        <p:cTn id="8" dur="1" fill="hold">
                                          <p:stCondLst>
                                            <p:cond delay="499"/>
                                          </p:stCondLst>
                                        </p:cTn>
                                        <p:tgtEl>
                                          <p:spTgt spid="9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03"/>
                                        </p:tgtEl>
                                        <p:attrNameLst>
                                          <p:attrName>ppt_x</p:attrName>
                                        </p:attrNameLst>
                                      </p:cBhvr>
                                      <p:tavLst>
                                        <p:tav tm="0">
                                          <p:val>
                                            <p:strVal val="ppt_x"/>
                                          </p:val>
                                        </p:tav>
                                        <p:tav tm="100000">
                                          <p:val>
                                            <p:strVal val="ppt_x"/>
                                          </p:val>
                                        </p:tav>
                                      </p:tavLst>
                                    </p:anim>
                                    <p:anim calcmode="lin" valueType="num">
                                      <p:cBhvr additive="base">
                                        <p:cTn id="13" dur="500"/>
                                        <p:tgtEl>
                                          <p:spTgt spid="103"/>
                                        </p:tgtEl>
                                        <p:attrNameLst>
                                          <p:attrName>ppt_y</p:attrName>
                                        </p:attrNameLst>
                                      </p:cBhvr>
                                      <p:tavLst>
                                        <p:tav tm="0">
                                          <p:val>
                                            <p:strVal val="ppt_y"/>
                                          </p:val>
                                        </p:tav>
                                        <p:tav tm="100000">
                                          <p:val>
                                            <p:strVal val="1+ppt_h/2"/>
                                          </p:val>
                                        </p:tav>
                                      </p:tavLst>
                                    </p:anim>
                                    <p:set>
                                      <p:cBhvr>
                                        <p:cTn id="14" dur="1" fill="hold">
                                          <p:stCondLst>
                                            <p:cond delay="499"/>
                                          </p:stCondLst>
                                        </p:cTn>
                                        <p:tgtEl>
                                          <p:spTgt spid="10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04"/>
                                        </p:tgtEl>
                                        <p:attrNameLst>
                                          <p:attrName>ppt_x</p:attrName>
                                        </p:attrNameLst>
                                      </p:cBhvr>
                                      <p:tavLst>
                                        <p:tav tm="0">
                                          <p:val>
                                            <p:strVal val="ppt_x"/>
                                          </p:val>
                                        </p:tav>
                                        <p:tav tm="100000">
                                          <p:val>
                                            <p:strVal val="ppt_x"/>
                                          </p:val>
                                        </p:tav>
                                      </p:tavLst>
                                    </p:anim>
                                    <p:anim calcmode="lin" valueType="num">
                                      <p:cBhvr additive="base">
                                        <p:cTn id="19" dur="500"/>
                                        <p:tgtEl>
                                          <p:spTgt spid="104"/>
                                        </p:tgtEl>
                                        <p:attrNameLst>
                                          <p:attrName>ppt_y</p:attrName>
                                        </p:attrNameLst>
                                      </p:cBhvr>
                                      <p:tavLst>
                                        <p:tav tm="0">
                                          <p:val>
                                            <p:strVal val="ppt_y"/>
                                          </p:val>
                                        </p:tav>
                                        <p:tav tm="100000">
                                          <p:val>
                                            <p:strVal val="1+ppt_h/2"/>
                                          </p:val>
                                        </p:tav>
                                      </p:tavLst>
                                    </p:anim>
                                    <p:set>
                                      <p:cBhvr>
                                        <p:cTn id="20" dur="1" fill="hold">
                                          <p:stCondLst>
                                            <p:cond delay="499"/>
                                          </p:stCondLst>
                                        </p:cTn>
                                        <p:tgtEl>
                                          <p:spTgt spid="10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05"/>
                                        </p:tgtEl>
                                        <p:attrNameLst>
                                          <p:attrName>ppt_x</p:attrName>
                                        </p:attrNameLst>
                                      </p:cBhvr>
                                      <p:tavLst>
                                        <p:tav tm="0">
                                          <p:val>
                                            <p:strVal val="ppt_x"/>
                                          </p:val>
                                        </p:tav>
                                        <p:tav tm="100000">
                                          <p:val>
                                            <p:strVal val="ppt_x"/>
                                          </p:val>
                                        </p:tav>
                                      </p:tavLst>
                                    </p:anim>
                                    <p:anim calcmode="lin" valueType="num">
                                      <p:cBhvr additive="base">
                                        <p:cTn id="25" dur="500"/>
                                        <p:tgtEl>
                                          <p:spTgt spid="105"/>
                                        </p:tgtEl>
                                        <p:attrNameLst>
                                          <p:attrName>ppt_y</p:attrName>
                                        </p:attrNameLst>
                                      </p:cBhvr>
                                      <p:tavLst>
                                        <p:tav tm="0">
                                          <p:val>
                                            <p:strVal val="ppt_y"/>
                                          </p:val>
                                        </p:tav>
                                        <p:tav tm="100000">
                                          <p:val>
                                            <p:strVal val="1+ppt_h/2"/>
                                          </p:val>
                                        </p:tav>
                                      </p:tavLst>
                                    </p:anim>
                                    <p:set>
                                      <p:cBhvr>
                                        <p:cTn id="26" dur="1" fill="hold">
                                          <p:stCondLst>
                                            <p:cond delay="499"/>
                                          </p:stCondLst>
                                        </p:cTn>
                                        <p:tgtEl>
                                          <p:spTgt spid="10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06"/>
                                        </p:tgtEl>
                                        <p:attrNameLst>
                                          <p:attrName>ppt_x</p:attrName>
                                        </p:attrNameLst>
                                      </p:cBhvr>
                                      <p:tavLst>
                                        <p:tav tm="0">
                                          <p:val>
                                            <p:strVal val="ppt_x"/>
                                          </p:val>
                                        </p:tav>
                                        <p:tav tm="100000">
                                          <p:val>
                                            <p:strVal val="ppt_x"/>
                                          </p:val>
                                        </p:tav>
                                      </p:tavLst>
                                    </p:anim>
                                    <p:anim calcmode="lin" valueType="num">
                                      <p:cBhvr additive="base">
                                        <p:cTn id="31" dur="500"/>
                                        <p:tgtEl>
                                          <p:spTgt spid="106"/>
                                        </p:tgtEl>
                                        <p:attrNameLst>
                                          <p:attrName>ppt_y</p:attrName>
                                        </p:attrNameLst>
                                      </p:cBhvr>
                                      <p:tavLst>
                                        <p:tav tm="0">
                                          <p:val>
                                            <p:strVal val="ppt_y"/>
                                          </p:val>
                                        </p:tav>
                                        <p:tav tm="100000">
                                          <p:val>
                                            <p:strVal val="1+ppt_h/2"/>
                                          </p:val>
                                        </p:tav>
                                      </p:tavLst>
                                    </p:anim>
                                    <p:set>
                                      <p:cBhvr>
                                        <p:cTn id="32" dur="1" fill="hold">
                                          <p:stCondLst>
                                            <p:cond delay="499"/>
                                          </p:stCondLst>
                                        </p:cTn>
                                        <p:tgtEl>
                                          <p:spTgt spid="10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07"/>
                                        </p:tgtEl>
                                        <p:attrNameLst>
                                          <p:attrName>ppt_x</p:attrName>
                                        </p:attrNameLst>
                                      </p:cBhvr>
                                      <p:tavLst>
                                        <p:tav tm="0">
                                          <p:val>
                                            <p:strVal val="ppt_x"/>
                                          </p:val>
                                        </p:tav>
                                        <p:tav tm="100000">
                                          <p:val>
                                            <p:strVal val="ppt_x"/>
                                          </p:val>
                                        </p:tav>
                                      </p:tavLst>
                                    </p:anim>
                                    <p:anim calcmode="lin" valueType="num">
                                      <p:cBhvr additive="base">
                                        <p:cTn id="37" dur="500"/>
                                        <p:tgtEl>
                                          <p:spTgt spid="107"/>
                                        </p:tgtEl>
                                        <p:attrNameLst>
                                          <p:attrName>ppt_y</p:attrName>
                                        </p:attrNameLst>
                                      </p:cBhvr>
                                      <p:tavLst>
                                        <p:tav tm="0">
                                          <p:val>
                                            <p:strVal val="ppt_y"/>
                                          </p:val>
                                        </p:tav>
                                        <p:tav tm="100000">
                                          <p:val>
                                            <p:strVal val="1+ppt_h/2"/>
                                          </p:val>
                                        </p:tav>
                                      </p:tavLst>
                                    </p:anim>
                                    <p:set>
                                      <p:cBhvr>
                                        <p:cTn id="38" dur="1" fill="hold">
                                          <p:stCondLst>
                                            <p:cond delay="499"/>
                                          </p:stCondLst>
                                        </p:cTn>
                                        <p:tgtEl>
                                          <p:spTgt spid="10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8"/>
                                        </p:tgtEl>
                                        <p:attrNameLst>
                                          <p:attrName>ppt_x</p:attrName>
                                        </p:attrNameLst>
                                      </p:cBhvr>
                                      <p:tavLst>
                                        <p:tav tm="0">
                                          <p:val>
                                            <p:strVal val="ppt_x"/>
                                          </p:val>
                                        </p:tav>
                                        <p:tav tm="100000">
                                          <p:val>
                                            <p:strVal val="ppt_x"/>
                                          </p:val>
                                        </p:tav>
                                      </p:tavLst>
                                    </p:anim>
                                    <p:anim calcmode="lin" valueType="num">
                                      <p:cBhvr additive="base">
                                        <p:cTn id="43" dur="500"/>
                                        <p:tgtEl>
                                          <p:spTgt spid="108"/>
                                        </p:tgtEl>
                                        <p:attrNameLst>
                                          <p:attrName>ppt_y</p:attrName>
                                        </p:attrNameLst>
                                      </p:cBhvr>
                                      <p:tavLst>
                                        <p:tav tm="0">
                                          <p:val>
                                            <p:strVal val="ppt_y"/>
                                          </p:val>
                                        </p:tav>
                                        <p:tav tm="100000">
                                          <p:val>
                                            <p:strVal val="1+ppt_h/2"/>
                                          </p:val>
                                        </p:tav>
                                      </p:tavLst>
                                    </p:anim>
                                    <p:set>
                                      <p:cBhvr>
                                        <p:cTn id="44" dur="1" fill="hold">
                                          <p:stCondLst>
                                            <p:cond delay="499"/>
                                          </p:stCondLst>
                                        </p:cTn>
                                        <p:tgtEl>
                                          <p:spTgt spid="10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09"/>
                                        </p:tgtEl>
                                        <p:attrNameLst>
                                          <p:attrName>ppt_x</p:attrName>
                                        </p:attrNameLst>
                                      </p:cBhvr>
                                      <p:tavLst>
                                        <p:tav tm="0">
                                          <p:val>
                                            <p:strVal val="ppt_x"/>
                                          </p:val>
                                        </p:tav>
                                        <p:tav tm="100000">
                                          <p:val>
                                            <p:strVal val="ppt_x"/>
                                          </p:val>
                                        </p:tav>
                                      </p:tavLst>
                                    </p:anim>
                                    <p:anim calcmode="lin" valueType="num">
                                      <p:cBhvr additive="base">
                                        <p:cTn id="49" dur="500"/>
                                        <p:tgtEl>
                                          <p:spTgt spid="109"/>
                                        </p:tgtEl>
                                        <p:attrNameLst>
                                          <p:attrName>ppt_y</p:attrName>
                                        </p:attrNameLst>
                                      </p:cBhvr>
                                      <p:tavLst>
                                        <p:tav tm="0">
                                          <p:val>
                                            <p:strVal val="ppt_y"/>
                                          </p:val>
                                        </p:tav>
                                        <p:tav tm="100000">
                                          <p:val>
                                            <p:strVal val="1+ppt_h/2"/>
                                          </p:val>
                                        </p:tav>
                                      </p:tavLst>
                                    </p:anim>
                                    <p:set>
                                      <p:cBhvr>
                                        <p:cTn id="50" dur="1" fill="hold">
                                          <p:stCondLst>
                                            <p:cond delay="499"/>
                                          </p:stCondLst>
                                        </p:cTn>
                                        <p:tgtEl>
                                          <p:spTgt spid="10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10"/>
                                        </p:tgtEl>
                                        <p:attrNameLst>
                                          <p:attrName>ppt_x</p:attrName>
                                        </p:attrNameLst>
                                      </p:cBhvr>
                                      <p:tavLst>
                                        <p:tav tm="0">
                                          <p:val>
                                            <p:strVal val="ppt_x"/>
                                          </p:val>
                                        </p:tav>
                                        <p:tav tm="100000">
                                          <p:val>
                                            <p:strVal val="ppt_x"/>
                                          </p:val>
                                        </p:tav>
                                      </p:tavLst>
                                    </p:anim>
                                    <p:anim calcmode="lin" valueType="num">
                                      <p:cBhvr additive="base">
                                        <p:cTn id="55" dur="500"/>
                                        <p:tgtEl>
                                          <p:spTgt spid="110"/>
                                        </p:tgtEl>
                                        <p:attrNameLst>
                                          <p:attrName>ppt_y</p:attrName>
                                        </p:attrNameLst>
                                      </p:cBhvr>
                                      <p:tavLst>
                                        <p:tav tm="0">
                                          <p:val>
                                            <p:strVal val="ppt_y"/>
                                          </p:val>
                                        </p:tav>
                                        <p:tav tm="100000">
                                          <p:val>
                                            <p:strVal val="1+ppt_h/2"/>
                                          </p:val>
                                        </p:tav>
                                      </p:tavLst>
                                    </p:anim>
                                    <p:set>
                                      <p:cBhvr>
                                        <p:cTn id="56" dur="1" fill="hold">
                                          <p:stCondLst>
                                            <p:cond delay="499"/>
                                          </p:stCondLst>
                                        </p:cTn>
                                        <p:tgtEl>
                                          <p:spTgt spid="11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111"/>
                                        </p:tgtEl>
                                        <p:attrNameLst>
                                          <p:attrName>ppt_x</p:attrName>
                                        </p:attrNameLst>
                                      </p:cBhvr>
                                      <p:tavLst>
                                        <p:tav tm="0">
                                          <p:val>
                                            <p:strVal val="ppt_x"/>
                                          </p:val>
                                        </p:tav>
                                        <p:tav tm="100000">
                                          <p:val>
                                            <p:strVal val="ppt_x"/>
                                          </p:val>
                                        </p:tav>
                                      </p:tavLst>
                                    </p:anim>
                                    <p:anim calcmode="lin" valueType="num">
                                      <p:cBhvr additive="base">
                                        <p:cTn id="61" dur="500"/>
                                        <p:tgtEl>
                                          <p:spTgt spid="111"/>
                                        </p:tgtEl>
                                        <p:attrNameLst>
                                          <p:attrName>ppt_y</p:attrName>
                                        </p:attrNameLst>
                                      </p:cBhvr>
                                      <p:tavLst>
                                        <p:tav tm="0">
                                          <p:val>
                                            <p:strVal val="ppt_y"/>
                                          </p:val>
                                        </p:tav>
                                        <p:tav tm="100000">
                                          <p:val>
                                            <p:strVal val="1+ppt_h/2"/>
                                          </p:val>
                                        </p:tav>
                                      </p:tavLst>
                                    </p:anim>
                                    <p:set>
                                      <p:cBhvr>
                                        <p:cTn id="62" dur="1" fill="hold">
                                          <p:stCondLst>
                                            <p:cond delay="499"/>
                                          </p:stCondLst>
                                        </p:cTn>
                                        <p:tgtEl>
                                          <p:spTgt spid="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36848" y="1405827"/>
            <a:ext cx="2074411" cy="4712230"/>
          </a:xfrm>
        </p:spPr>
        <p:txBody>
          <a:bodyPr/>
          <a:lstStyle/>
          <a:p>
            <a:pPr marL="0" indent="0">
              <a:buNone/>
            </a:pPr>
            <a:r>
              <a:rPr lang="en-US" altLang="zh-TW" b="1" dirty="0">
                <a:solidFill>
                  <a:srgbClr val="E09F22"/>
                </a:solidFill>
              </a:rPr>
              <a:t>Post-Closing Trial Balance </a:t>
            </a:r>
          </a:p>
          <a:p>
            <a:endParaRPr lang="zh-TW" altLang="en-US" dirty="0">
              <a:solidFill>
                <a:srgbClr val="E09F22"/>
              </a:solidFill>
            </a:endParaRPr>
          </a:p>
        </p:txBody>
      </p:sp>
      <p:sp>
        <p:nvSpPr>
          <p:cNvPr id="4" name="投影片編號版面配置區 3"/>
          <p:cNvSpPr>
            <a:spLocks noGrp="1"/>
          </p:cNvSpPr>
          <p:nvPr>
            <p:ph type="sldNum" sz="quarter" idx="12"/>
          </p:nvPr>
        </p:nvSpPr>
        <p:spPr/>
        <p:txBody>
          <a:bodyPr/>
          <a:lstStyle/>
          <a:p>
            <a:fld id="{DA11386E-2E42-49D8-8C02-8CA978E96E05}" type="slidenum">
              <a:rPr lang="zh-TW" altLang="en-US" smtClean="0"/>
              <a:t>79</a:t>
            </a:fld>
            <a:endParaRPr lang="zh-TW" altLang="en-US" dirty="0"/>
          </a:p>
        </p:txBody>
      </p:sp>
      <p:sp>
        <p:nvSpPr>
          <p:cNvPr id="124932" name="標題 13"/>
          <p:cNvSpPr>
            <a:spLocks noGrp="1"/>
          </p:cNvSpPr>
          <p:nvPr>
            <p:ph type="title"/>
          </p:nvPr>
        </p:nvSpPr>
        <p:spPr/>
        <p:txBody>
          <a:bodyPr>
            <a:normAutofit fontScale="90000"/>
          </a:bodyPr>
          <a:lstStyle/>
          <a:p>
            <a:r>
              <a:rPr lang="en-US" altLang="zh-TW" dirty="0"/>
              <a:t>Illustration the Last Step in the Accounting Cycle</a:t>
            </a:r>
            <a:endParaRPr lang="zh-TW" altLang="en-US" dirty="0"/>
          </a:p>
        </p:txBody>
      </p:sp>
      <p:sp>
        <p:nvSpPr>
          <p:cNvPr id="124934" name="TextBox 6"/>
          <p:cNvSpPr txBox="1">
            <a:spLocks noChangeArrowheads="1"/>
          </p:cNvSpPr>
          <p:nvPr/>
        </p:nvSpPr>
        <p:spPr bwMode="auto">
          <a:xfrm>
            <a:off x="6629400" y="1673225"/>
            <a:ext cx="161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2400">
                <a:solidFill>
                  <a:schemeClr val="tx1"/>
                </a:solidFill>
                <a:latin typeface="Calibri" pitchFamily="34" charset="0"/>
              </a:defRPr>
            </a:lvl1pPr>
            <a:lvl2pPr marL="742950" indent="-285750" eaLnBrk="0" hangingPunct="0">
              <a:spcBef>
                <a:spcPct val="20000"/>
              </a:spcBef>
              <a:buFont typeface="Arial" pitchFamily="34" charset="0"/>
              <a:buChar char="–"/>
              <a:defRPr sz="2400">
                <a:solidFill>
                  <a:srgbClr val="7030A0"/>
                </a:solidFill>
                <a:latin typeface="Calibri" pitchFamily="34" charset="0"/>
              </a:defRPr>
            </a:lvl2pPr>
            <a:lvl3pPr marL="1143000" indent="-228600" eaLnBrk="0" hangingPunct="0">
              <a:spcBef>
                <a:spcPct val="20000"/>
              </a:spcBef>
              <a:buFont typeface="Arial" pitchFamily="34" charset="0"/>
              <a:buChar char="•"/>
              <a:defRPr sz="2400">
                <a:solidFill>
                  <a:srgbClr val="C00000"/>
                </a:solidFill>
                <a:latin typeface="Calibri" pitchFamily="34" charset="0"/>
              </a:defRPr>
            </a:lvl3pPr>
            <a:lvl4pPr marL="1600200" indent="-228600" eaLnBrk="0" hangingPunct="0">
              <a:spcBef>
                <a:spcPct val="20000"/>
              </a:spcBef>
              <a:buFont typeface="Arial" pitchFamily="34" charset="0"/>
              <a:buChar char="–"/>
              <a:defRPr sz="2400">
                <a:solidFill>
                  <a:schemeClr val="tx1"/>
                </a:solidFill>
                <a:latin typeface="Calibri" pitchFamily="34" charset="0"/>
              </a:defRPr>
            </a:lvl4pPr>
            <a:lvl5pPr marL="2057400" indent="-228600" eaLnBrk="0" hangingPunct="0">
              <a:spcBef>
                <a:spcPct val="20000"/>
              </a:spcBef>
              <a:buFont typeface="Arial" pitchFamily="34" charset="0"/>
              <a:buChar char="»"/>
              <a:defRPr sz="2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defRPr>
            </a:lvl9pPr>
          </a:lstStyle>
          <a:p>
            <a:pPr>
              <a:spcBef>
                <a:spcPct val="0"/>
              </a:spcBef>
              <a:buFontTx/>
              <a:buNone/>
            </a:pPr>
            <a:r>
              <a:rPr kumimoji="0" lang="en-US" altLang="zh-TW" sz="1400" b="1" dirty="0">
                <a:solidFill>
                  <a:schemeClr val="bg1"/>
                </a:solidFill>
                <a:latin typeface="Arial" pitchFamily="34" charset="0"/>
              </a:rPr>
              <a:t>Units: NT dollars</a:t>
            </a:r>
          </a:p>
        </p:txBody>
      </p:sp>
      <p:pic>
        <p:nvPicPr>
          <p:cNvPr id="3" name="圖片 2"/>
          <p:cNvPicPr>
            <a:picLocks noChangeAspect="1"/>
          </p:cNvPicPr>
          <p:nvPr/>
        </p:nvPicPr>
        <p:blipFill>
          <a:blip r:embed="rId2"/>
          <a:stretch>
            <a:fillRect/>
          </a:stretch>
        </p:blipFill>
        <p:spPr>
          <a:xfrm>
            <a:off x="2430012" y="1346921"/>
            <a:ext cx="6575994" cy="4830042"/>
          </a:xfrm>
          <a:prstGeom prst="rect">
            <a:avLst/>
          </a:prstGeom>
        </p:spPr>
      </p:pic>
      <p:sp>
        <p:nvSpPr>
          <p:cNvPr id="9" name="文字方塊 8"/>
          <p:cNvSpPr txBox="1"/>
          <p:nvPr/>
        </p:nvSpPr>
        <p:spPr>
          <a:xfrm>
            <a:off x="8441435" y="604924"/>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LO5</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752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內容版面配置區 19"/>
          <p:cNvSpPr>
            <a:spLocks noGrp="1"/>
          </p:cNvSpPr>
          <p:nvPr>
            <p:ph idx="1"/>
          </p:nvPr>
        </p:nvSpPr>
        <p:spPr/>
        <p:txBody>
          <a:bodyPr/>
          <a:lstStyle/>
          <a:p>
            <a:r>
              <a:rPr lang="en-US" altLang="zh-TW" dirty="0"/>
              <a:t>Revenues: Recognized (recorded) when certain criteria are satisfied without regard for when cash is received.</a:t>
            </a:r>
          </a:p>
          <a:p>
            <a:r>
              <a:rPr lang="en-US" altLang="zh-TW" dirty="0"/>
              <a:t>Expenses:</a:t>
            </a:r>
            <a:r>
              <a:rPr lang="zh-TW" altLang="en-US" dirty="0"/>
              <a:t> </a:t>
            </a:r>
            <a:r>
              <a:rPr lang="en-US" altLang="zh-TW" dirty="0"/>
              <a:t>Recorded as incurred without regard for when they are paid. </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8</a:t>
            </a:fld>
            <a:endParaRPr lang="zh-TW" altLang="en-US" dirty="0"/>
          </a:p>
        </p:txBody>
      </p:sp>
      <p:sp>
        <p:nvSpPr>
          <p:cNvPr id="34819" name="標題 15"/>
          <p:cNvSpPr>
            <a:spLocks noGrp="1"/>
          </p:cNvSpPr>
          <p:nvPr>
            <p:ph type="title"/>
          </p:nvPr>
        </p:nvSpPr>
        <p:spPr/>
        <p:txBody>
          <a:bodyPr/>
          <a:lstStyle/>
          <a:p>
            <a:r>
              <a:rPr lang="en-US" altLang="zh-TW" dirty="0"/>
              <a:t>Accrual Accounting</a:t>
            </a:r>
            <a:endParaRPr lang="zh-TW" altLang="en-US" dirty="0"/>
          </a:p>
        </p:txBody>
      </p:sp>
      <p:sp>
        <p:nvSpPr>
          <p:cNvPr id="7" name="文字方塊 6"/>
          <p:cNvSpPr txBox="1"/>
          <p:nvPr/>
        </p:nvSpPr>
        <p:spPr>
          <a:xfrm>
            <a:off x="8465186"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211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內容版面配置區 7"/>
          <p:cNvSpPr>
            <a:spLocks noGrp="1"/>
          </p:cNvSpPr>
          <p:nvPr>
            <p:ph idx="1"/>
          </p:nvPr>
        </p:nvSpPr>
        <p:spPr/>
        <p:txBody>
          <a:bodyPr>
            <a:normAutofit/>
          </a:bodyPr>
          <a:lstStyle/>
          <a:p>
            <a:pPr marL="0" indent="0">
              <a:buNone/>
            </a:pPr>
            <a:r>
              <a:rPr lang="en-US" altLang="zh-TW" b="1" dirty="0">
                <a:solidFill>
                  <a:srgbClr val="E09F22"/>
                </a:solidFill>
              </a:rPr>
              <a:t>Revenue Recognition  </a:t>
            </a:r>
            <a:endParaRPr lang="en-US" altLang="zh-TW" b="1" dirty="0">
              <a:solidFill>
                <a:srgbClr val="E09F22"/>
              </a:solidFill>
              <a:latin typeface="微軟正黑體" panose="020B0604030504040204" pitchFamily="34" charset="-120"/>
              <a:ea typeface="微軟正黑體" panose="020B0604030504040204" pitchFamily="34" charset="-120"/>
            </a:endParaRPr>
          </a:p>
          <a:p>
            <a:pPr marL="0" indent="0">
              <a:buNone/>
            </a:pPr>
            <a:r>
              <a:rPr lang="en-US" altLang="zh-TW" dirty="0"/>
              <a:t>For a </a:t>
            </a:r>
            <a:r>
              <a:rPr lang="en-US" altLang="zh-TW" b="1" dirty="0">
                <a:solidFill>
                  <a:schemeClr val="accent2">
                    <a:lumMod val="75000"/>
                  </a:schemeClr>
                </a:solidFill>
              </a:rPr>
              <a:t>sale of goods </a:t>
            </a:r>
            <a:r>
              <a:rPr lang="en-US" altLang="zh-TW" dirty="0"/>
              <a:t>to be recognized as revenue, while: </a:t>
            </a:r>
          </a:p>
        </p:txBody>
      </p:sp>
      <p:sp>
        <p:nvSpPr>
          <p:cNvPr id="2" name="投影片編號版面配置區 1"/>
          <p:cNvSpPr>
            <a:spLocks noGrp="1"/>
          </p:cNvSpPr>
          <p:nvPr>
            <p:ph type="sldNum" sz="quarter" idx="12"/>
          </p:nvPr>
        </p:nvSpPr>
        <p:spPr/>
        <p:txBody>
          <a:bodyPr/>
          <a:lstStyle/>
          <a:p>
            <a:fld id="{DA11386E-2E42-49D8-8C02-8CA978E96E05}" type="slidenum">
              <a:rPr lang="zh-TW" altLang="en-US" smtClean="0"/>
              <a:t>9</a:t>
            </a:fld>
            <a:endParaRPr lang="zh-TW" altLang="en-US" dirty="0"/>
          </a:p>
        </p:txBody>
      </p:sp>
      <p:sp>
        <p:nvSpPr>
          <p:cNvPr id="36867" name="標題 6"/>
          <p:cNvSpPr>
            <a:spLocks noGrp="1"/>
          </p:cNvSpPr>
          <p:nvPr>
            <p:ph type="title"/>
          </p:nvPr>
        </p:nvSpPr>
        <p:spPr/>
        <p:txBody>
          <a:bodyPr/>
          <a:lstStyle/>
          <a:p>
            <a:r>
              <a:rPr lang="en-US" altLang="zh-TW" dirty="0"/>
              <a:t>Accrual Accounting</a:t>
            </a:r>
            <a:endParaRPr lang="zh-TW" altLang="en-US" dirty="0"/>
          </a:p>
        </p:txBody>
      </p:sp>
      <p:sp>
        <p:nvSpPr>
          <p:cNvPr id="3" name="文字方塊 2"/>
          <p:cNvSpPr txBox="1"/>
          <p:nvPr/>
        </p:nvSpPr>
        <p:spPr>
          <a:xfrm>
            <a:off x="622301" y="2645447"/>
            <a:ext cx="7658099" cy="830997"/>
          </a:xfrm>
          <a:prstGeom prst="rect">
            <a:avLst/>
          </a:prstGeom>
          <a:solidFill>
            <a:srgbClr val="FFE382"/>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0" lvl="1"/>
            <a:r>
              <a:rPr lang="en-US" altLang="zh-TW" sz="2400" dirty="0">
                <a:latin typeface="Arial" panose="020B0604020202020204" pitchFamily="34" charset="0"/>
                <a:cs typeface="Arial" panose="020B0604020202020204" pitchFamily="34" charset="0"/>
              </a:rPr>
              <a:t>The amount of revenue and the costs incurred or to be incurred should be reliably measurable.</a:t>
            </a:r>
          </a:p>
        </p:txBody>
      </p:sp>
      <p:sp>
        <p:nvSpPr>
          <p:cNvPr id="7" name="文字方塊 6"/>
          <p:cNvSpPr txBox="1"/>
          <p:nvPr/>
        </p:nvSpPr>
        <p:spPr>
          <a:xfrm>
            <a:off x="622301" y="3602814"/>
            <a:ext cx="7658099" cy="830997"/>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sz="2400" dirty="0">
                <a:latin typeface="Arial" panose="020B0604020202020204" pitchFamily="34" charset="0"/>
                <a:cs typeface="Arial" panose="020B0604020202020204" pitchFamily="34" charset="0"/>
              </a:rPr>
              <a:t>It is probable that the economic benefits (in most cases, cash) from the sale will flow to the seller. </a:t>
            </a:r>
          </a:p>
        </p:txBody>
      </p:sp>
      <p:sp>
        <p:nvSpPr>
          <p:cNvPr id="8" name="文字方塊 7"/>
          <p:cNvSpPr txBox="1"/>
          <p:nvPr/>
        </p:nvSpPr>
        <p:spPr>
          <a:xfrm>
            <a:off x="622301" y="4543175"/>
            <a:ext cx="7658099" cy="852647"/>
          </a:xfrm>
          <a:prstGeom prst="rect">
            <a:avLst/>
          </a:prstGeom>
          <a:solidFill>
            <a:srgbClr val="FFD5B3"/>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sz="2400" dirty="0">
                <a:latin typeface="Arial" panose="020B0604020202020204" pitchFamily="34" charset="0"/>
                <a:cs typeface="Arial" panose="020B0604020202020204" pitchFamily="34" charset="0"/>
              </a:rPr>
              <a:t>The seller should not continue managerial involvement in or maintain control over the goods. </a:t>
            </a:r>
          </a:p>
        </p:txBody>
      </p:sp>
      <p:sp>
        <p:nvSpPr>
          <p:cNvPr id="9" name="文字方塊 8"/>
          <p:cNvSpPr txBox="1"/>
          <p:nvPr/>
        </p:nvSpPr>
        <p:spPr>
          <a:xfrm>
            <a:off x="622301" y="5511368"/>
            <a:ext cx="7658099" cy="844983"/>
          </a:xfrm>
          <a:prstGeom prst="rect">
            <a:avLst/>
          </a:prstGeom>
          <a:solidFill>
            <a:srgbClr val="F3F5CF"/>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TW" sz="2400" dirty="0">
                <a:latin typeface="Arial" panose="020B0604020202020204" pitchFamily="34" charset="0"/>
                <a:cs typeface="Arial" panose="020B0604020202020204" pitchFamily="34" charset="0"/>
              </a:rPr>
              <a:t>The rewards and significant risks associated with owning the goods should be transferred to the buyer.</a:t>
            </a:r>
          </a:p>
        </p:txBody>
      </p:sp>
      <p:sp>
        <p:nvSpPr>
          <p:cNvPr id="10" name="文字方塊 9"/>
          <p:cNvSpPr txBox="1"/>
          <p:nvPr/>
        </p:nvSpPr>
        <p:spPr>
          <a:xfrm>
            <a:off x="8465186" y="616800"/>
            <a:ext cx="583814" cy="338554"/>
          </a:xfrm>
          <a:prstGeom prst="rect">
            <a:avLst/>
          </a:prstGeom>
          <a:noFill/>
        </p:spPr>
        <p:txBody>
          <a:bodyPr wrap="none" rtlCol="0">
            <a:spAutoFit/>
          </a:bodyPr>
          <a:lstStyle/>
          <a:p>
            <a:r>
              <a:rPr lang="en-US" altLang="zh-TW" sz="1600" b="1" dirty="0">
                <a:solidFill>
                  <a:schemeClr val="bg1"/>
                </a:solidFill>
                <a:latin typeface="Arial" panose="020B0604020202020204" pitchFamily="34" charset="0"/>
                <a:cs typeface="Arial" panose="020B0604020202020204" pitchFamily="34" charset="0"/>
              </a:rPr>
              <a:t>LO1</a:t>
            </a:r>
            <a:endParaRPr lang="zh-TW" alt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616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Lst>
  </p:timing>
</p:sld>
</file>

<file path=ppt/theme/theme1.xml><?xml version="1.0" encoding="utf-8"?>
<a:theme xmlns:a="http://schemas.openxmlformats.org/drawingml/2006/main" name="Office 佈景主題">
  <a:themeElements>
    <a:clrScheme name="自訂 4">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11202</TotalTime>
  <Words>3877</Words>
  <Application>Microsoft Office PowerPoint</Application>
  <PresentationFormat>On-screen Show (4:3)</PresentationFormat>
  <Paragraphs>814</Paragraphs>
  <Slides>79</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微軟正黑體</vt:lpstr>
      <vt:lpstr>MS UI Gothic</vt:lpstr>
      <vt:lpstr>新細明體</vt:lpstr>
      <vt:lpstr>Arial</vt:lpstr>
      <vt:lpstr>Arial Black</vt:lpstr>
      <vt:lpstr>Calibri</vt:lpstr>
      <vt:lpstr>Calibri Light</vt:lpstr>
      <vt:lpstr>Franklin Gothic Medium Cond</vt:lpstr>
      <vt:lpstr>Wingdings</vt:lpstr>
      <vt:lpstr>Office 佈景主題</vt:lpstr>
      <vt:lpstr>PowerPoint Presentation</vt:lpstr>
      <vt:lpstr>Completing the Accounting Cycle</vt:lpstr>
      <vt:lpstr>Accrual Accounting  </vt:lpstr>
      <vt:lpstr>Accrual Accounting </vt:lpstr>
      <vt:lpstr>Periodic Reporting</vt:lpstr>
      <vt:lpstr>Periodic Reporting</vt:lpstr>
      <vt:lpstr>Periodic Reporting</vt:lpstr>
      <vt:lpstr>Accrual Accounting</vt:lpstr>
      <vt:lpstr>Accrual Accounting</vt:lpstr>
      <vt:lpstr>Accrual Accounting</vt:lpstr>
      <vt:lpstr>Accrual Accounting</vt:lpstr>
      <vt:lpstr>Accrual Accounting</vt:lpstr>
      <vt:lpstr>Accrual- versus Cash-Basis Accounting </vt:lpstr>
      <vt:lpstr>Accrual- versus Cash-Basis Accounting </vt:lpstr>
      <vt:lpstr>Accrual- versus Cash-Basis Accounting </vt:lpstr>
      <vt:lpstr>Quiz Yourself</vt:lpstr>
      <vt:lpstr>Quiz Yourself</vt:lpstr>
      <vt:lpstr>Quiz Yourself</vt:lpstr>
      <vt:lpstr>Adjusting Entries  </vt:lpstr>
      <vt:lpstr>Adjusting Entries</vt:lpstr>
      <vt:lpstr>Adjusting Entries</vt:lpstr>
      <vt:lpstr>Unrecorded Receivables</vt:lpstr>
      <vt:lpstr>Unrecorded Receivables</vt:lpstr>
      <vt:lpstr>Unrecorded Receivables</vt:lpstr>
      <vt:lpstr>Unrecorded Liabilities</vt:lpstr>
      <vt:lpstr>Unrecorded Liabilities</vt:lpstr>
      <vt:lpstr>Unrecorded Liabilities</vt:lpstr>
      <vt:lpstr>Unrecorded Liabilities</vt:lpstr>
      <vt:lpstr>Prepaid Expenses</vt:lpstr>
      <vt:lpstr>Prepaid Expenses</vt:lpstr>
      <vt:lpstr>Prepaid Expenses</vt:lpstr>
      <vt:lpstr>Prepaid Expenses</vt:lpstr>
      <vt:lpstr>Prepaid Expenses</vt:lpstr>
      <vt:lpstr>Prepaid Expenses</vt:lpstr>
      <vt:lpstr>Unearned Revenues</vt:lpstr>
      <vt:lpstr>Unearned Revenues</vt:lpstr>
      <vt:lpstr>Unearned Revenues</vt:lpstr>
      <vt:lpstr>Unearned Revenues</vt:lpstr>
      <vt:lpstr>Adjusting Entries</vt:lpstr>
      <vt:lpstr>Quiz Yourself</vt:lpstr>
      <vt:lpstr>Quiz Yourself</vt:lpstr>
      <vt:lpstr>Quiz Yourself</vt:lpstr>
      <vt:lpstr>Quiz Yourself</vt:lpstr>
      <vt:lpstr>Financial Statements Preparation</vt:lpstr>
      <vt:lpstr>Financial Statements Preparation</vt:lpstr>
      <vt:lpstr>Financial Statements Preparation</vt:lpstr>
      <vt:lpstr>Financial Statements Preparation</vt:lpstr>
      <vt:lpstr>Financial Statements Preparation</vt:lpstr>
      <vt:lpstr>Financial Statements Preparation</vt:lpstr>
      <vt:lpstr>Financial Statements Preparation</vt:lpstr>
      <vt:lpstr>The Notes  </vt:lpstr>
      <vt:lpstr>The Notes</vt:lpstr>
      <vt:lpstr>Quiz Yourself</vt:lpstr>
      <vt:lpstr>Quiz Yourself</vt:lpstr>
      <vt:lpstr>Closing the Books  </vt:lpstr>
      <vt:lpstr>Closing the Books</vt:lpstr>
      <vt:lpstr>Closing Entries  </vt:lpstr>
      <vt:lpstr>Closing Entries</vt:lpstr>
      <vt:lpstr>Closing Entries</vt:lpstr>
      <vt:lpstr>Closing Entries</vt:lpstr>
      <vt:lpstr>Preparing a Post-Closing Trial Balance</vt:lpstr>
      <vt:lpstr>Post-Closing Trial Balance</vt:lpstr>
      <vt:lpstr>Quiz Yourself</vt:lpstr>
      <vt:lpstr>Quiz Yourself</vt:lpstr>
      <vt:lpstr>A Summary of the Accounting Cycle </vt:lpstr>
      <vt:lpstr>Illustration of the Last Step in the Accounting Cycle</vt:lpstr>
      <vt:lpstr>Illustration the Last Step in the Accounting Cycle</vt:lpstr>
      <vt:lpstr>Illustration the Last Step in the Accounting Cycle</vt:lpstr>
      <vt:lpstr>Illustration the Last Step in the Accounting Cycle</vt:lpstr>
      <vt:lpstr>Illustration the Last Step in the Accounting Cycle</vt:lpstr>
      <vt:lpstr>Illustration the Last Step in the Accounting Cycle</vt:lpstr>
      <vt:lpstr>Illustration the Last Step in the Accounting Cycle</vt:lpstr>
      <vt:lpstr>Illustration the Last Step in the Accounting Cycle</vt:lpstr>
      <vt:lpstr>Illustration the Last Step in the Accounting Cycle</vt:lpstr>
      <vt:lpstr>Illustration the Last Step in the Accounting Cycle</vt:lpstr>
      <vt:lpstr>Illustration the Last Step in the Accounting Cycle</vt:lpstr>
      <vt:lpstr>Illustration the Last Step in the Accounting Cycle</vt:lpstr>
      <vt:lpstr>Illustration the Last Step in the Accounting Cycle</vt:lpstr>
      <vt:lpstr>Illustration the Last Step in the Accounting Cycle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Controls and Cash</dc:title>
  <dc:creator>鄧雨賢</dc:creator>
  <cp:lastModifiedBy>Ong, Willie</cp:lastModifiedBy>
  <cp:revision>235</cp:revision>
  <dcterms:created xsi:type="dcterms:W3CDTF">2015-04-13T13:14:44Z</dcterms:created>
  <dcterms:modified xsi:type="dcterms:W3CDTF">2017-08-11T09:15:27Z</dcterms:modified>
</cp:coreProperties>
</file>