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0"/>
  </p:notesMasterIdLst>
  <p:sldIdLst>
    <p:sldId id="325" r:id="rId2"/>
    <p:sldId id="256" r:id="rId3"/>
    <p:sldId id="326" r:id="rId4"/>
    <p:sldId id="259" r:id="rId5"/>
    <p:sldId id="261" r:id="rId6"/>
    <p:sldId id="262" r:id="rId7"/>
    <p:sldId id="263" r:id="rId8"/>
    <p:sldId id="285" r:id="rId9"/>
    <p:sldId id="286" r:id="rId10"/>
    <p:sldId id="265" r:id="rId11"/>
    <p:sldId id="266" r:id="rId12"/>
    <p:sldId id="268" r:id="rId13"/>
    <p:sldId id="269" r:id="rId14"/>
    <p:sldId id="279" r:id="rId15"/>
    <p:sldId id="280" r:id="rId16"/>
    <p:sldId id="281" r:id="rId17"/>
    <p:sldId id="282" r:id="rId18"/>
    <p:sldId id="327" r:id="rId19"/>
    <p:sldId id="328" r:id="rId20"/>
    <p:sldId id="294" r:id="rId21"/>
    <p:sldId id="295" r:id="rId22"/>
    <p:sldId id="296" r:id="rId23"/>
    <p:sldId id="297" r:id="rId24"/>
    <p:sldId id="290" r:id="rId25"/>
    <p:sldId id="291" r:id="rId26"/>
    <p:sldId id="292" r:id="rId27"/>
    <p:sldId id="293"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275" r:id="rId56"/>
    <p:sldId id="276" r:id="rId57"/>
    <p:sldId id="277" r:id="rId58"/>
    <p:sldId id="278" r:id="rId5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9F52"/>
    <a:srgbClr val="FFFFCC"/>
    <a:srgbClr val="8E52A0"/>
    <a:srgbClr val="55AADF"/>
    <a:srgbClr val="F9F9F9"/>
    <a:srgbClr val="88919E"/>
    <a:srgbClr val="CC0000"/>
    <a:srgbClr val="33CCCC"/>
    <a:srgbClr val="04ACDA"/>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5" autoAdjust="0"/>
    <p:restoredTop sz="95833"/>
  </p:normalViewPr>
  <p:slideViewPr>
    <p:cSldViewPr snapToGrid="0">
      <p:cViewPr varScale="1">
        <p:scale>
          <a:sx n="102" d="100"/>
          <a:sy n="102" d="100"/>
        </p:scale>
        <p:origin x="414"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5BCC-1EEB-4EB9-82AC-13C9F3F02B73}" type="datetimeFigureOut">
              <a:rPr lang="zh-TW" altLang="en-US" smtClean="0"/>
              <a:pPr/>
              <a:t>2017/8/11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62812-1337-4CB4-A3D5-E4E5209A0AEB}" type="slidenum">
              <a:rPr lang="zh-TW" altLang="en-US" smtClean="0"/>
              <a:pPr/>
              <a:t>‹#›</a:t>
            </a:fld>
            <a:endParaRPr lang="zh-TW" altLang="en-US"/>
          </a:p>
        </p:txBody>
      </p:sp>
    </p:spTree>
    <p:extLst>
      <p:ext uri="{BB962C8B-B14F-4D97-AF65-F5344CB8AC3E}">
        <p14:creationId xmlns:p14="http://schemas.microsoft.com/office/powerpoint/2010/main" val="266874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981C21F1-4F59-4B65-BB14-FF00F66B2931}" type="slidenum">
              <a:rPr lang="en-US" altLang="zh-TW"/>
              <a:pPr/>
              <a:t>4</a:t>
            </a:fld>
            <a:endParaRPr lang="en-US" altLang="zh-TW"/>
          </a:p>
        </p:txBody>
      </p:sp>
      <p:sp>
        <p:nvSpPr>
          <p:cNvPr id="4608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93630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B73EF8FF-5ACF-45CF-8FDB-5C9200DB7AF0}" type="slidenum">
              <a:rPr lang="en-US" altLang="zh-TW" smtClean="0"/>
              <a:pPr>
                <a:defRPr/>
              </a:pPr>
              <a:t>34</a:t>
            </a:fld>
            <a:endParaRPr lang="en-US" altLang="zh-TW"/>
          </a:p>
        </p:txBody>
      </p:sp>
    </p:spTree>
    <p:extLst>
      <p:ext uri="{BB962C8B-B14F-4D97-AF65-F5344CB8AC3E}">
        <p14:creationId xmlns:p14="http://schemas.microsoft.com/office/powerpoint/2010/main" val="2944062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359C5A-0250-4344-A4D2-92EFD2B27C20}" type="slidenum">
              <a:rPr lang="en-US" altLang="zh-TW" smtClean="0"/>
              <a:pPr/>
              <a:t>45</a:t>
            </a:fld>
            <a:endParaRPr lang="en-US" altLang="zh-TW"/>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446181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D47A4B-60FA-4B1F-9478-41C4977DFB26}" type="slidenum">
              <a:rPr lang="en-US" altLang="zh-TW" smtClean="0"/>
              <a:pPr/>
              <a:t>47</a:t>
            </a:fld>
            <a:endParaRPr lang="en-US" altLang="zh-TW"/>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53792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a:lstStyle/>
          <a:p>
            <a:fld id="{63DAEA52-4708-4E88-AE81-1A4F77474261}" type="slidenum">
              <a:rPr lang="en-US" altLang="zh-TW"/>
              <a:pPr/>
              <a:t>55</a:t>
            </a:fld>
            <a:endParaRPr lang="en-US" altLang="zh-TW"/>
          </a:p>
        </p:txBody>
      </p:sp>
      <p:sp>
        <p:nvSpPr>
          <p:cNvPr id="5734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4048350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a:lstStyle/>
          <a:p>
            <a:fld id="{63DAEA52-4708-4E88-AE81-1A4F77474261}" type="slidenum">
              <a:rPr lang="en-US" altLang="zh-TW"/>
              <a:pPr/>
              <a:t>56</a:t>
            </a:fld>
            <a:endParaRPr lang="en-US" altLang="zh-TW"/>
          </a:p>
        </p:txBody>
      </p:sp>
      <p:sp>
        <p:nvSpPr>
          <p:cNvPr id="5734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458785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a:lstStyle/>
          <a:p>
            <a:fld id="{63DAEA52-4708-4E88-AE81-1A4F77474261}" type="slidenum">
              <a:rPr lang="en-US" altLang="zh-TW"/>
              <a:pPr/>
              <a:t>57</a:t>
            </a:fld>
            <a:endParaRPr lang="en-US" altLang="zh-TW"/>
          </a:p>
        </p:txBody>
      </p:sp>
      <p:sp>
        <p:nvSpPr>
          <p:cNvPr id="5734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89918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12613FBE-26DB-491D-8250-C0CB00A90F50}" type="slidenum">
              <a:rPr lang="en-US" altLang="zh-TW" smtClean="0"/>
              <a:pPr>
                <a:defRPr/>
              </a:pPr>
              <a:t>58</a:t>
            </a:fld>
            <a:endParaRPr lang="en-US" altLang="zh-TW"/>
          </a:p>
        </p:txBody>
      </p:sp>
    </p:spTree>
    <p:extLst>
      <p:ext uri="{BB962C8B-B14F-4D97-AF65-F5344CB8AC3E}">
        <p14:creationId xmlns:p14="http://schemas.microsoft.com/office/powerpoint/2010/main" val="354779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a:lstStyle/>
          <a:p>
            <a:fld id="{099C3AFE-99DC-4680-AD1E-D5C9C88E7EA8}" type="slidenum">
              <a:rPr lang="en-US" altLang="zh-TW"/>
              <a:pPr/>
              <a:t>5</a:t>
            </a:fld>
            <a:endParaRPr lang="en-US" altLang="zh-TW"/>
          </a:p>
        </p:txBody>
      </p:sp>
      <p:sp>
        <p:nvSpPr>
          <p:cNvPr id="4710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318924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3B253CC4-12C1-45D3-B327-29CF94B50619}" type="slidenum">
              <a:rPr lang="en-US" altLang="zh-TW"/>
              <a:pPr/>
              <a:t>6</a:t>
            </a:fld>
            <a:endParaRPr lang="en-US" altLang="zh-TW"/>
          </a:p>
        </p:txBody>
      </p:sp>
      <p:sp>
        <p:nvSpPr>
          <p:cNvPr id="4813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1605613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F662812-1337-4CB4-A3D5-E4E5209A0AEB}" type="slidenum">
              <a:rPr lang="zh-TW" altLang="en-US" smtClean="0"/>
              <a:pPr/>
              <a:t>9</a:t>
            </a:fld>
            <a:endParaRPr lang="zh-TW" altLang="en-US"/>
          </a:p>
        </p:txBody>
      </p:sp>
    </p:spTree>
    <p:extLst>
      <p:ext uri="{BB962C8B-B14F-4D97-AF65-F5344CB8AC3E}">
        <p14:creationId xmlns:p14="http://schemas.microsoft.com/office/powerpoint/2010/main" val="2052067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6E9026FD-DC9E-4949-B458-E91BCEA5E4B2}" type="slidenum">
              <a:rPr lang="en-US" altLang="zh-TW"/>
              <a:pPr/>
              <a:t>10</a:t>
            </a:fld>
            <a:endParaRPr lang="en-US" altLang="zh-TW"/>
          </a:p>
        </p:txBody>
      </p:sp>
      <p:sp>
        <p:nvSpPr>
          <p:cNvPr id="501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679081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a:lstStyle/>
          <a:p>
            <a:fld id="{6817CA39-53D3-4383-ACEA-DAC912D8F26E}" type="slidenum">
              <a:rPr lang="en-US" altLang="zh-TW"/>
              <a:pPr/>
              <a:t>12</a:t>
            </a:fld>
            <a:endParaRPr lang="en-US" altLang="zh-TW"/>
          </a:p>
        </p:txBody>
      </p:sp>
      <p:sp>
        <p:nvSpPr>
          <p:cNvPr id="5120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511914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81A71245-5DC8-4465-8C91-2E004334CE49}" type="slidenum">
              <a:rPr lang="en-US" altLang="zh-TW"/>
              <a:pPr/>
              <a:t>13</a:t>
            </a:fld>
            <a:endParaRPr lang="en-US" altLang="zh-TW"/>
          </a:p>
        </p:txBody>
      </p:sp>
      <p:sp>
        <p:nvSpPr>
          <p:cNvPr id="5222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596144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a:lstStyle/>
          <a:p>
            <a:fld id="{51A326F6-152A-4EFC-A11C-C835D8909A37}" type="slidenum">
              <a:rPr lang="en-US" altLang="zh-TW"/>
              <a:pPr/>
              <a:t>14</a:t>
            </a:fld>
            <a:endParaRPr lang="en-US" altLang="zh-TW"/>
          </a:p>
        </p:txBody>
      </p:sp>
      <p:sp>
        <p:nvSpPr>
          <p:cNvPr id="5939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3146070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a:lstStyle/>
          <a:p>
            <a:fld id="{0582CD50-6C10-420F-9AF2-56FD0091B145}" type="slidenum">
              <a:rPr lang="en-US" altLang="zh-TW"/>
              <a:pPr/>
              <a:t>15</a:t>
            </a:fld>
            <a:endParaRPr lang="en-US" altLang="zh-TW"/>
          </a:p>
        </p:txBody>
      </p:sp>
      <p:sp>
        <p:nvSpPr>
          <p:cNvPr id="6041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194558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91702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3525646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691187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bg>
      <p:bgPr>
        <a:solidFill>
          <a:srgbClr val="197088"/>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2221707" y="298247"/>
            <a:ext cx="5747543" cy="1174954"/>
          </a:xfrm>
        </p:spPr>
        <p:txBody>
          <a:bodyPr anchor="ctr">
            <a:normAutofit/>
          </a:bodyPr>
          <a:lstStyle>
            <a:lvl1pPr algn="ctr">
              <a:defRPr sz="3000">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a:t>
            </a:fld>
            <a:endParaRPr lang="zh-TW" altLang="en-US"/>
          </a:p>
        </p:txBody>
      </p:sp>
      <p:sp>
        <p:nvSpPr>
          <p:cNvPr id="8" name="矩形 7"/>
          <p:cNvSpPr/>
          <p:nvPr userDrawn="1"/>
        </p:nvSpPr>
        <p:spPr>
          <a:xfrm>
            <a:off x="1" y="-9524"/>
            <a:ext cx="1701799" cy="1711324"/>
          </a:xfrm>
          <a:custGeom>
            <a:avLst/>
            <a:gdLst>
              <a:gd name="connsiteX0" fmla="*/ 0 w 3095625"/>
              <a:gd name="connsiteY0" fmla="*/ 0 h 3143250"/>
              <a:gd name="connsiteX1" fmla="*/ 3095625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095625"/>
              <a:gd name="connsiteY0" fmla="*/ 0 h 3143250"/>
              <a:gd name="connsiteX1" fmla="*/ 2533650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219450"/>
              <a:gd name="connsiteY0" fmla="*/ 0 h 3238500"/>
              <a:gd name="connsiteX1" fmla="*/ 2533650 w 3219450"/>
              <a:gd name="connsiteY1" fmla="*/ 0 h 3238500"/>
              <a:gd name="connsiteX2" fmla="*/ 3219450 w 3219450"/>
              <a:gd name="connsiteY2" fmla="*/ 3238500 h 3238500"/>
              <a:gd name="connsiteX3" fmla="*/ 0 w 3219450"/>
              <a:gd name="connsiteY3" fmla="*/ 3143250 h 3238500"/>
              <a:gd name="connsiteX4" fmla="*/ 0 w 3219450"/>
              <a:gd name="connsiteY4" fmla="*/ 0 h 3238500"/>
              <a:gd name="connsiteX0" fmla="*/ 0 w 3219450"/>
              <a:gd name="connsiteY0" fmla="*/ 21590 h 3260090"/>
              <a:gd name="connsiteX1" fmla="*/ 2933700 w 3219450"/>
              <a:gd name="connsiteY1" fmla="*/ 0 h 3260090"/>
              <a:gd name="connsiteX2" fmla="*/ 3219450 w 3219450"/>
              <a:gd name="connsiteY2" fmla="*/ 3260090 h 3260090"/>
              <a:gd name="connsiteX3" fmla="*/ 0 w 3219450"/>
              <a:gd name="connsiteY3" fmla="*/ 3164840 h 3260090"/>
              <a:gd name="connsiteX4" fmla="*/ 0 w 3219450"/>
              <a:gd name="connsiteY4" fmla="*/ 21590 h 3260090"/>
              <a:gd name="connsiteX0" fmla="*/ 0 w 3219450"/>
              <a:gd name="connsiteY0" fmla="*/ 0 h 3238500"/>
              <a:gd name="connsiteX1" fmla="*/ 2933700 w 3219450"/>
              <a:gd name="connsiteY1" fmla="*/ 10795 h 3238500"/>
              <a:gd name="connsiteX2" fmla="*/ 3219450 w 3219450"/>
              <a:gd name="connsiteY2" fmla="*/ 3238500 h 3238500"/>
              <a:gd name="connsiteX3" fmla="*/ 0 w 3219450"/>
              <a:gd name="connsiteY3" fmla="*/ 3143250 h 3238500"/>
              <a:gd name="connsiteX4" fmla="*/ 0 w 3219450"/>
              <a:gd name="connsiteY4" fmla="*/ 0 h 323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3238500">
                <a:moveTo>
                  <a:pt x="0" y="0"/>
                </a:moveTo>
                <a:lnTo>
                  <a:pt x="2933700" y="10795"/>
                </a:lnTo>
                <a:lnTo>
                  <a:pt x="3219450" y="3238500"/>
                </a:lnTo>
                <a:lnTo>
                  <a:pt x="0" y="3143250"/>
                </a:lnTo>
                <a:lnTo>
                  <a:pt x="0" y="0"/>
                </a:lnTo>
                <a:close/>
              </a:path>
            </a:pathLst>
          </a:cu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文字方塊 8"/>
          <p:cNvSpPr txBox="1"/>
          <p:nvPr userDrawn="1"/>
        </p:nvSpPr>
        <p:spPr>
          <a:xfrm>
            <a:off x="275035" y="194733"/>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0" name="文字方塊 9"/>
          <p:cNvSpPr txBox="1"/>
          <p:nvPr userDrawn="1"/>
        </p:nvSpPr>
        <p:spPr>
          <a:xfrm>
            <a:off x="135335" y="439409"/>
            <a:ext cx="1193006" cy="854080"/>
          </a:xfrm>
          <a:prstGeom prst="rect">
            <a:avLst/>
          </a:prstGeom>
          <a:noFill/>
          <a:ln>
            <a:noFill/>
          </a:ln>
        </p:spPr>
        <p:txBody>
          <a:bodyPr wrap="square" rtlCol="0">
            <a:spAutoFit/>
          </a:bodyPr>
          <a:lstStyle/>
          <a:p>
            <a:pPr algn="ctr"/>
            <a:r>
              <a:rPr lang="en-US" altLang="zh-TW" sz="4950" b="1" dirty="0">
                <a:solidFill>
                  <a:schemeClr val="bg1"/>
                </a:solidFill>
                <a:latin typeface="Franklin Gothic Medium Cond" panose="020B0606030402020204" pitchFamily="34" charset="0"/>
                <a:ea typeface="MS UI Gothic" panose="020B0600070205080204" pitchFamily="34" charset="-128"/>
              </a:rPr>
              <a:t>5</a:t>
            </a:r>
            <a:endParaRPr lang="zh-TW" altLang="en-US" sz="3600" b="1" dirty="0">
              <a:solidFill>
                <a:schemeClr val="bg1"/>
              </a:solidFill>
              <a:latin typeface="Franklin Gothic Medium Cond" panose="020B0606030402020204" pitchFamily="34" charset="0"/>
              <a:ea typeface="MS UI Gothic" panose="020B0600070205080204" pitchFamily="34" charset="-128"/>
            </a:endParaRPr>
          </a:p>
        </p:txBody>
      </p:sp>
      <p:sp>
        <p:nvSpPr>
          <p:cNvPr id="3" name="五邊形 2"/>
          <p:cNvSpPr/>
          <p:nvPr userDrawn="1"/>
        </p:nvSpPr>
        <p:spPr>
          <a:xfrm>
            <a:off x="0" y="1854200"/>
            <a:ext cx="8928100" cy="4502150"/>
          </a:xfrm>
          <a:prstGeom prst="homePlate">
            <a:avLst/>
          </a:prstGeom>
          <a:solidFill>
            <a:srgbClr val="FFF9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Tree>
    <p:extLst>
      <p:ext uri="{BB962C8B-B14F-4D97-AF65-F5344CB8AC3E}">
        <p14:creationId xmlns:p14="http://schemas.microsoft.com/office/powerpoint/2010/main" val="4248763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p>
            <a:fld id="{DA11386E-2E42-49D8-8C02-8CA978E96E05}" type="slidenum">
              <a:rPr lang="zh-TW" altLang="en-US" smtClean="0"/>
              <a:pPr/>
              <a:t>‹#›</a:t>
            </a:fld>
            <a:endParaRPr lang="zh-TW" altLang="en-US"/>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4" name="五邊形 3"/>
          <p:cNvSpPr/>
          <p:nvPr userDrawn="1"/>
        </p:nvSpPr>
        <p:spPr>
          <a:xfrm flipH="1">
            <a:off x="400050" y="80426"/>
            <a:ext cx="8743950" cy="36406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cxnSp>
        <p:nvCxnSpPr>
          <p:cNvPr id="8" name="直線接點 7"/>
          <p:cNvCxnSpPr/>
          <p:nvPr userDrawn="1"/>
        </p:nvCxnSpPr>
        <p:spPr>
          <a:xfrm>
            <a:off x="0" y="1346202"/>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9" name="剪去單一角落矩形 8"/>
          <p:cNvSpPr/>
          <p:nvPr userDrawn="1"/>
        </p:nvSpPr>
        <p:spPr>
          <a:xfrm flipH="1">
            <a:off x="8559801" y="5503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dirty="0"/>
          </a:p>
        </p:txBody>
      </p: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2421848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6" y="6356351"/>
            <a:ext cx="2057400" cy="365125"/>
          </a:xfrm>
        </p:spPr>
        <p:txBody>
          <a:bodyPr/>
          <a:lstStyle/>
          <a:p>
            <a:fld id="{DA11386E-2E42-49D8-8C02-8CA978E96E05}" type="slidenum">
              <a:rPr lang="zh-TW" altLang="en-US" smtClean="0"/>
              <a:pPr/>
              <a:t>‹#›</a:t>
            </a:fld>
            <a:endParaRPr lang="zh-TW" altLang="en-US"/>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12" name="剪去單一角落矩形 11"/>
          <p:cNvSpPr/>
          <p:nvPr userDrawn="1"/>
        </p:nvSpPr>
        <p:spPr>
          <a:xfrm flipH="1">
            <a:off x="8559801" y="2455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9"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874673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hasCustomPrompt="1"/>
          </p:nvPr>
        </p:nvSpPr>
        <p:spPr>
          <a:xfrm>
            <a:off x="2221707" y="298247"/>
            <a:ext cx="5747543" cy="1174954"/>
          </a:xfrm>
        </p:spPr>
        <p:txBody>
          <a:bodyPr anchor="ctr">
            <a:normAutofit/>
          </a:bodyPr>
          <a:lstStyle>
            <a:lvl1pPr algn="ctr">
              <a:defRPr sz="3000" b="1" baseline="0">
                <a:solidFill>
                  <a:schemeClr val="accent6">
                    <a:lumMod val="50000"/>
                  </a:schemeClr>
                </a:solidFill>
                <a:latin typeface="Franklin Gothic Medium Cond" panose="020B0606030402020204" pitchFamily="34" charset="0"/>
              </a:defRPr>
            </a:lvl1pPr>
          </a:lstStyle>
          <a:p>
            <a:r>
              <a:rPr lang="en-US" altLang="zh-TW" dirty="0"/>
              <a:t>Internal Controls and Cash</a:t>
            </a:r>
            <a:endParaRPr lang="zh-TW" altLang="en-US" dirty="0"/>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5</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7"/>
            <a:ext cx="8153041" cy="4417906"/>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圓角矩形圖說文字 15"/>
          <p:cNvSpPr/>
          <p:nvPr userDrawn="1"/>
        </p:nvSpPr>
        <p:spPr>
          <a:xfrm>
            <a:off x="961744" y="2349214"/>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388244"/>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61744" y="3285224"/>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61744" y="4317079"/>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974383" y="5315074"/>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3345096"/>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LO2</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82516" y="439788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LO3</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1082516" y="5375191"/>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LO4</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307704" y="2449003"/>
            <a:ext cx="5745193" cy="4001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The Types of Problems That Can Occur</a:t>
            </a:r>
            <a:endParaRPr lang="zh-TW" altLang="en-US" sz="2000" b="1" dirty="0">
              <a:solidFill>
                <a:schemeClr val="bg1"/>
              </a:solidFill>
              <a:latin typeface="Arial" panose="020B0604020202020204" pitchFamily="34" charset="0"/>
              <a:cs typeface="Arial" panose="020B0604020202020204" pitchFamily="34" charset="0"/>
            </a:endParaRPr>
          </a:p>
        </p:txBody>
      </p:sp>
      <p:sp>
        <p:nvSpPr>
          <p:cNvPr id="28" name="文字方塊 27"/>
          <p:cNvSpPr txBox="1"/>
          <p:nvPr userDrawn="1"/>
        </p:nvSpPr>
        <p:spPr>
          <a:xfrm>
            <a:off x="2307703" y="3379786"/>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Safeguards</a:t>
            </a:r>
            <a:r>
              <a:rPr kumimoji="1" lang="en-US" altLang="zh-TW" sz="2000" b="1" baseline="0" dirty="0">
                <a:solidFill>
                  <a:schemeClr val="bg1"/>
                </a:solidFill>
                <a:latin typeface="Arial" charset="0"/>
                <a:ea typeface="Arial" charset="0"/>
                <a:cs typeface="Arial" charset="0"/>
              </a:rPr>
              <a:t> Designed to Minimize Problems</a:t>
            </a:r>
            <a:endParaRPr kumimoji="1" lang="zh-TW" altLang="en-US" sz="2000" b="1" dirty="0">
              <a:solidFill>
                <a:schemeClr val="bg1"/>
              </a:solidFill>
              <a:latin typeface="Arial" charset="0"/>
              <a:ea typeface="Arial" charset="0"/>
              <a:cs typeface="Arial" charset="0"/>
            </a:endParaRPr>
          </a:p>
        </p:txBody>
      </p:sp>
      <p:sp>
        <p:nvSpPr>
          <p:cNvPr id="29" name="文字方塊 28"/>
          <p:cNvSpPr txBox="1"/>
          <p:nvPr userDrawn="1"/>
        </p:nvSpPr>
        <p:spPr>
          <a:xfrm>
            <a:off x="2307704" y="4388653"/>
            <a:ext cx="5955763" cy="400110"/>
          </a:xfrm>
          <a:prstGeom prst="rect">
            <a:avLst/>
          </a:prstGeom>
          <a:noFill/>
        </p:spPr>
        <p:txBody>
          <a:bodyPr wrap="square" rtlCol="0">
            <a:spAutoFit/>
          </a:bodyPr>
          <a:lstStyle/>
          <a:p>
            <a:pPr>
              <a:lnSpc>
                <a:spcPct val="100000"/>
              </a:lnSpc>
            </a:pPr>
            <a:r>
              <a:rPr kumimoji="1" lang="en-US" altLang="zh-TW" sz="2000" b="1" dirty="0">
                <a:solidFill>
                  <a:schemeClr val="bg1"/>
                </a:solidFill>
                <a:latin typeface="Arial" charset="0"/>
                <a:ea typeface="Arial" charset="0"/>
                <a:cs typeface="Arial" charset="0"/>
              </a:rPr>
              <a:t>The</a:t>
            </a:r>
            <a:r>
              <a:rPr kumimoji="1" lang="en-US" altLang="zh-TW" sz="2000" b="1" baseline="0" dirty="0">
                <a:solidFill>
                  <a:schemeClr val="bg1"/>
                </a:solidFill>
                <a:latin typeface="Arial" charset="0"/>
                <a:ea typeface="Arial" charset="0"/>
                <a:cs typeface="Arial" charset="0"/>
              </a:rPr>
              <a:t> Role of Auditors in the Accounting Process</a:t>
            </a:r>
            <a:endParaRPr kumimoji="1" lang="zh-TW" altLang="en-US" sz="2000" b="1" dirty="0">
              <a:solidFill>
                <a:schemeClr val="bg1"/>
              </a:solidFill>
              <a:latin typeface="Arial" charset="0"/>
              <a:ea typeface="Arial" charset="0"/>
              <a:cs typeface="Arial" charset="0"/>
            </a:endParaRPr>
          </a:p>
        </p:txBody>
      </p:sp>
      <p:sp>
        <p:nvSpPr>
          <p:cNvPr id="30" name="文字方塊 29"/>
          <p:cNvSpPr txBox="1"/>
          <p:nvPr userDrawn="1"/>
        </p:nvSpPr>
        <p:spPr>
          <a:xfrm>
            <a:off x="2307702" y="5339522"/>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Cash</a:t>
            </a:r>
            <a:r>
              <a:rPr kumimoji="1" lang="en-US" altLang="zh-TW" sz="2000" b="1" baseline="0" dirty="0">
                <a:solidFill>
                  <a:schemeClr val="bg1"/>
                </a:solidFill>
                <a:latin typeface="Arial" charset="0"/>
                <a:ea typeface="Arial" charset="0"/>
                <a:cs typeface="Arial" charset="0"/>
              </a:rPr>
              <a:t> and Internal Control</a:t>
            </a:r>
            <a:endParaRPr kumimoji="1" lang="zh-TW" altLang="en-US" sz="20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236682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hasCustomPrompt="1"/>
          </p:nvPr>
        </p:nvSpPr>
        <p:spPr>
          <a:xfrm>
            <a:off x="2221707" y="298247"/>
            <a:ext cx="5747543" cy="1174954"/>
          </a:xfrm>
        </p:spPr>
        <p:txBody>
          <a:bodyPr anchor="ctr">
            <a:normAutofit/>
          </a:bodyPr>
          <a:lstStyle>
            <a:lvl1pPr algn="ctr">
              <a:defRPr sz="3000" b="1" baseline="0">
                <a:solidFill>
                  <a:schemeClr val="accent6">
                    <a:lumMod val="50000"/>
                  </a:schemeClr>
                </a:solidFill>
                <a:latin typeface="Franklin Gothic Medium Cond" panose="020B0606030402020204" pitchFamily="34" charset="0"/>
              </a:defRPr>
            </a:lvl1pPr>
          </a:lstStyle>
          <a:p>
            <a:r>
              <a:rPr lang="en-US" altLang="zh-TW" dirty="0"/>
              <a:t>Internal Controls and Cash</a:t>
            </a:r>
            <a:endParaRPr lang="zh-TW" altLang="en-US" dirty="0"/>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5</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7"/>
            <a:ext cx="8153041" cy="4417906"/>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5" name="圓角矩形圖說文字 24"/>
          <p:cNvSpPr/>
          <p:nvPr userDrawn="1"/>
        </p:nvSpPr>
        <p:spPr>
          <a:xfrm>
            <a:off x="974383" y="2532371"/>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p:cNvSpPr txBox="1"/>
          <p:nvPr userDrawn="1"/>
        </p:nvSpPr>
        <p:spPr>
          <a:xfrm>
            <a:off x="1082516" y="2592488"/>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LO5</a:t>
            </a:r>
            <a:endParaRPr kumimoji="1" lang="zh-TW" altLang="en-US" sz="2000" b="1" dirty="0">
              <a:solidFill>
                <a:schemeClr val="accent6">
                  <a:lumMod val="50000"/>
                </a:schemeClr>
              </a:solidFill>
              <a:latin typeface="Arial" charset="0"/>
              <a:ea typeface="Arial" charset="0"/>
              <a:cs typeface="Arial" charset="0"/>
            </a:endParaRPr>
          </a:p>
        </p:txBody>
      </p:sp>
      <p:sp>
        <p:nvSpPr>
          <p:cNvPr id="31" name="文字方塊 30"/>
          <p:cNvSpPr txBox="1"/>
          <p:nvPr userDrawn="1"/>
        </p:nvSpPr>
        <p:spPr>
          <a:xfrm>
            <a:off x="2307702" y="2556819"/>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Accounting</a:t>
            </a:r>
            <a:r>
              <a:rPr kumimoji="1" lang="en-US" altLang="zh-TW" sz="2000" b="1" baseline="0" dirty="0">
                <a:solidFill>
                  <a:schemeClr val="bg1"/>
                </a:solidFill>
                <a:latin typeface="Arial" charset="0"/>
                <a:ea typeface="Arial" charset="0"/>
                <a:cs typeface="Arial" charset="0"/>
              </a:rPr>
              <a:t> for Cash Payments</a:t>
            </a:r>
            <a:endParaRPr kumimoji="1" lang="zh-TW" altLang="en-US" sz="2000" b="1" dirty="0">
              <a:solidFill>
                <a:schemeClr val="bg1"/>
              </a:solidFill>
              <a:latin typeface="Arial" charset="0"/>
              <a:ea typeface="Arial" charset="0"/>
              <a:cs typeface="Arial" charset="0"/>
            </a:endParaRPr>
          </a:p>
        </p:txBody>
      </p:sp>
      <p:sp>
        <p:nvSpPr>
          <p:cNvPr id="32" name="圓角矩形圖說文字 31"/>
          <p:cNvSpPr/>
          <p:nvPr userDrawn="1"/>
        </p:nvSpPr>
        <p:spPr>
          <a:xfrm>
            <a:off x="976883" y="3509225"/>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文字方塊 32"/>
          <p:cNvSpPr txBox="1"/>
          <p:nvPr userDrawn="1"/>
        </p:nvSpPr>
        <p:spPr>
          <a:xfrm>
            <a:off x="1085016" y="356934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LO6</a:t>
            </a:r>
            <a:endParaRPr kumimoji="1" lang="zh-TW" altLang="en-US" sz="2000" b="1" dirty="0">
              <a:solidFill>
                <a:schemeClr val="accent6">
                  <a:lumMod val="50000"/>
                </a:schemeClr>
              </a:solidFill>
              <a:latin typeface="Arial" charset="0"/>
              <a:ea typeface="Arial" charset="0"/>
              <a:cs typeface="Arial" charset="0"/>
            </a:endParaRPr>
          </a:p>
        </p:txBody>
      </p:sp>
      <p:sp>
        <p:nvSpPr>
          <p:cNvPr id="34" name="文字方塊 33"/>
          <p:cNvSpPr txBox="1"/>
          <p:nvPr userDrawn="1"/>
        </p:nvSpPr>
        <p:spPr>
          <a:xfrm>
            <a:off x="2310202" y="3533673"/>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Reconciling</a:t>
            </a:r>
            <a:r>
              <a:rPr kumimoji="1" lang="en-US" altLang="zh-TW" sz="2000" b="1" baseline="0" dirty="0">
                <a:solidFill>
                  <a:schemeClr val="bg1"/>
                </a:solidFill>
                <a:latin typeface="Arial" charset="0"/>
                <a:ea typeface="Arial" charset="0"/>
                <a:cs typeface="Arial" charset="0"/>
              </a:rPr>
              <a:t> the Bank Account</a:t>
            </a:r>
            <a:endParaRPr kumimoji="1" lang="zh-TW" altLang="en-US" sz="2000" b="1" dirty="0">
              <a:solidFill>
                <a:schemeClr val="bg1"/>
              </a:solidFill>
              <a:latin typeface="Arial" charset="0"/>
              <a:ea typeface="Arial" charset="0"/>
              <a:cs typeface="Arial" charset="0"/>
            </a:endParaRPr>
          </a:p>
        </p:txBody>
      </p:sp>
      <p:sp>
        <p:nvSpPr>
          <p:cNvPr id="35" name="圓角矩形圖說文字 34"/>
          <p:cNvSpPr/>
          <p:nvPr userDrawn="1"/>
        </p:nvSpPr>
        <p:spPr>
          <a:xfrm>
            <a:off x="974383" y="520756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6" name="文字方塊 35"/>
          <p:cNvSpPr txBox="1"/>
          <p:nvPr userDrawn="1"/>
        </p:nvSpPr>
        <p:spPr>
          <a:xfrm>
            <a:off x="1082516" y="5267679"/>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LO7</a:t>
            </a:r>
            <a:endParaRPr kumimoji="1" lang="zh-TW" altLang="en-US" sz="2000" b="1" dirty="0">
              <a:solidFill>
                <a:schemeClr val="accent6">
                  <a:lumMod val="50000"/>
                </a:schemeClr>
              </a:solidFill>
              <a:latin typeface="Arial" charset="0"/>
              <a:ea typeface="Arial" charset="0"/>
              <a:cs typeface="Arial" charset="0"/>
            </a:endParaRPr>
          </a:p>
        </p:txBody>
      </p:sp>
      <p:sp>
        <p:nvSpPr>
          <p:cNvPr id="37" name="文字方塊 36"/>
          <p:cNvSpPr txBox="1"/>
          <p:nvPr userDrawn="1"/>
        </p:nvSpPr>
        <p:spPr>
          <a:xfrm>
            <a:off x="2307702" y="5232010"/>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The</a:t>
            </a:r>
            <a:r>
              <a:rPr kumimoji="1" lang="en-US" altLang="zh-TW" sz="2000" b="1" baseline="0" dirty="0">
                <a:solidFill>
                  <a:schemeClr val="bg1"/>
                </a:solidFill>
                <a:latin typeface="Arial" charset="0"/>
                <a:ea typeface="Arial" charset="0"/>
                <a:cs typeface="Arial" charset="0"/>
              </a:rPr>
              <a:t> Sarbanes-Oxley Act</a:t>
            </a:r>
            <a:endParaRPr kumimoji="1" lang="zh-TW" altLang="en-US" sz="2000" b="1" dirty="0">
              <a:solidFill>
                <a:schemeClr val="bg1"/>
              </a:solidFill>
              <a:latin typeface="Arial" charset="0"/>
              <a:ea typeface="Arial" charset="0"/>
              <a:cs typeface="Arial" charset="0"/>
            </a:endParaRPr>
          </a:p>
        </p:txBody>
      </p:sp>
      <p:sp>
        <p:nvSpPr>
          <p:cNvPr id="38" name="文字方塊 37"/>
          <p:cNvSpPr txBox="1"/>
          <p:nvPr userDrawn="1"/>
        </p:nvSpPr>
        <p:spPr>
          <a:xfrm>
            <a:off x="1060411" y="4434719"/>
            <a:ext cx="2322592" cy="400110"/>
          </a:xfrm>
          <a:prstGeom prst="rect">
            <a:avLst/>
          </a:prstGeom>
          <a:solidFill>
            <a:srgbClr val="FFC000"/>
          </a:solidFill>
          <a:ln w="19050">
            <a:noFill/>
          </a:ln>
        </p:spPr>
        <p:txBody>
          <a:bodyPr wrap="square" rtlCol="0">
            <a:spAutoFit/>
          </a:bodyPr>
          <a:lstStyle/>
          <a:p>
            <a:r>
              <a:rPr lang="en-US" altLang="zh-TW" sz="2000" dirty="0">
                <a:solidFill>
                  <a:schemeClr val="tx1"/>
                </a:solidFill>
                <a:latin typeface="Arial" panose="020B0604020202020204" pitchFamily="34" charset="0"/>
                <a:cs typeface="Arial" panose="020B0604020202020204" pitchFamily="34" charset="0"/>
              </a:rPr>
              <a:t>Expanded Material</a:t>
            </a:r>
            <a:endParaRPr lang="zh-TW" alt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26364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cxnSp>
        <p:nvCxnSpPr>
          <p:cNvPr id="8" name="直線接點 7"/>
          <p:cNvCxnSpPr/>
          <p:nvPr userDrawn="1"/>
        </p:nvCxnSpPr>
        <p:spPr>
          <a:xfrm flipV="1">
            <a:off x="0" y="1342589"/>
            <a:ext cx="8515350" cy="3614"/>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a:noFill/>
        </p:spPr>
        <p:txBody>
          <a:bodyPr/>
          <a:lstStyle>
            <a:lvl1pPr marL="268288" indent="-268288">
              <a:lnSpc>
                <a:spcPct val="100000"/>
              </a:lnSpc>
              <a:spcBef>
                <a:spcPts val="1200"/>
              </a:spcBef>
              <a:spcAft>
                <a:spcPts val="600"/>
              </a:spcAft>
              <a:buClr>
                <a:srgbClr val="D22229"/>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800100" indent="-457200">
              <a:lnSpc>
                <a:spcPct val="100000"/>
              </a:lnSpc>
              <a:spcBef>
                <a:spcPts val="1200"/>
              </a:spcBef>
              <a:spcAft>
                <a:spcPts val="600"/>
              </a:spcAft>
              <a:buClr>
                <a:srgbClr val="D22229"/>
              </a:buClr>
              <a:buSzPct val="80000"/>
              <a:buFont typeface="Wingdings"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 name="矩形 2"/>
          <p:cNvSpPr/>
          <p:nvPr userDrawn="1"/>
        </p:nvSpPr>
        <p:spPr>
          <a:xfrm>
            <a:off x="0" y="69012"/>
            <a:ext cx="9144000" cy="3546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水滴形 3"/>
          <p:cNvSpPr/>
          <p:nvPr userDrawn="1"/>
        </p:nvSpPr>
        <p:spPr>
          <a:xfrm rot="10800000">
            <a:off x="8308610" y="567716"/>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p:cNvSpPr/>
          <p:nvPr userDrawn="1"/>
        </p:nvSpPr>
        <p:spPr>
          <a:xfrm>
            <a:off x="4257675" y="1814732"/>
            <a:ext cx="1397537" cy="33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p:cNvSpPr/>
          <p:nvPr userDrawn="1"/>
        </p:nvSpPr>
        <p:spPr>
          <a:xfrm>
            <a:off x="3275164" y="4521086"/>
            <a:ext cx="1732934" cy="916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p:cNvSpPr/>
          <p:nvPr userDrawn="1"/>
        </p:nvSpPr>
        <p:spPr>
          <a:xfrm>
            <a:off x="3747736" y="5015295"/>
            <a:ext cx="1738664" cy="101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0" name="圖片 19"/>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Tree>
    <p:extLst>
      <p:ext uri="{BB962C8B-B14F-4D97-AF65-F5344CB8AC3E}">
        <p14:creationId xmlns:p14="http://schemas.microsoft.com/office/powerpoint/2010/main" val="869813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rgbClr val="D22229"/>
              </a:buClr>
              <a:buSzPct val="80000"/>
              <a:buFont typeface="Wingdings"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rgbClr val="D22229"/>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8496886"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7960263"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pic>
        <p:nvPicPr>
          <p:cNvPr id="9" name="圖片 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
        <p:nvSpPr>
          <p:cNvPr id="12" name="水滴形 11"/>
          <p:cNvSpPr/>
          <p:nvPr userDrawn="1"/>
        </p:nvSpPr>
        <p:spPr>
          <a:xfrm rot="10800000">
            <a:off x="8315864" y="413421"/>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401542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425529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245246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2083036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391201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213306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203257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735786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D753B61-CFC8-4B54-8317-AA36A71DFCAB}" type="datetimeFigureOut">
              <a:rPr lang="zh-TW" altLang="en-US" smtClean="0"/>
              <a:pPr/>
              <a:t>2017/8/11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4222147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53B61-CFC8-4B54-8317-AA36A71DFCAB}" type="datetimeFigureOut">
              <a:rPr lang="zh-TW" altLang="en-US" smtClean="0"/>
              <a:pPr/>
              <a:t>2017/8/11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22556976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50" r:id="rId14"/>
    <p:sldLayoutId id="2147483677" r:id="rId15"/>
    <p:sldLayoutId id="2147483680" r:id="rId16"/>
    <p:sldLayoutId id="2147483678" r:id="rId17"/>
    <p:sldLayoutId id="2147483679" r:id="rId1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082" y="0"/>
            <a:ext cx="5362631" cy="6858000"/>
          </a:xfrm>
          <a:prstGeom prst="rect">
            <a:avLst/>
          </a:prstGeom>
        </p:spPr>
      </p:pic>
    </p:spTree>
    <p:extLst>
      <p:ext uri="{BB962C8B-B14F-4D97-AF65-F5344CB8AC3E}">
        <p14:creationId xmlns:p14="http://schemas.microsoft.com/office/powerpoint/2010/main" val="4077162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Five Basic Categories of Internal Control Structure</a:t>
            </a:r>
          </a:p>
          <a:p>
            <a:pPr lvl="1"/>
            <a:r>
              <a:rPr lang="en-US" altLang="zh-TW" dirty="0">
                <a:solidFill>
                  <a:schemeClr val="accent2">
                    <a:lumMod val="50000"/>
                  </a:schemeClr>
                </a:solidFill>
              </a:rPr>
              <a:t>The control environment</a:t>
            </a:r>
            <a:r>
              <a:rPr lang="zh-TW" altLang="en-US" dirty="0">
                <a:solidFill>
                  <a:schemeClr val="accent2">
                    <a:lumMod val="50000"/>
                  </a:schemeClr>
                </a:solidFill>
              </a:rPr>
              <a:t>  </a:t>
            </a:r>
            <a:endParaRPr lang="en-US" altLang="zh-TW" dirty="0">
              <a:latin typeface="微軟正黑體" panose="020B0604030504040204" pitchFamily="34" charset="-120"/>
              <a:ea typeface="微軟正黑體" panose="020B0604030504040204" pitchFamily="34" charset="-120"/>
            </a:endParaRPr>
          </a:p>
          <a:p>
            <a:pPr lvl="1"/>
            <a:r>
              <a:rPr lang="en-US" altLang="zh-TW" dirty="0">
                <a:solidFill>
                  <a:schemeClr val="accent2">
                    <a:lumMod val="50000"/>
                  </a:schemeClr>
                </a:solidFill>
              </a:rPr>
              <a:t>Risk Assessment</a:t>
            </a:r>
            <a:r>
              <a:rPr lang="zh-TW" altLang="en-US" dirty="0">
                <a:solidFill>
                  <a:schemeClr val="accent2">
                    <a:lumMod val="50000"/>
                  </a:schemeClr>
                </a:solidFill>
              </a:rPr>
              <a:t>  </a:t>
            </a:r>
            <a:endParaRPr lang="en-US" altLang="zh-TW" dirty="0">
              <a:latin typeface="微軟正黑體" panose="020B0604030504040204" pitchFamily="34" charset="-120"/>
              <a:ea typeface="微軟正黑體" panose="020B0604030504040204" pitchFamily="34" charset="-120"/>
            </a:endParaRPr>
          </a:p>
          <a:p>
            <a:pPr lvl="1"/>
            <a:r>
              <a:rPr lang="en-US" altLang="zh-TW" dirty="0">
                <a:solidFill>
                  <a:schemeClr val="accent2">
                    <a:lumMod val="50000"/>
                  </a:schemeClr>
                </a:solidFill>
              </a:rPr>
              <a:t>Control activities</a:t>
            </a:r>
            <a:r>
              <a:rPr lang="zh-TW" altLang="en-US" dirty="0">
                <a:solidFill>
                  <a:schemeClr val="accent2">
                    <a:lumMod val="50000"/>
                  </a:schemeClr>
                </a:solidFill>
              </a:rPr>
              <a:t>  </a:t>
            </a:r>
            <a:endParaRPr lang="en-US" altLang="zh-TW" dirty="0">
              <a:latin typeface="微軟正黑體" panose="020B0604030504040204" pitchFamily="34" charset="-120"/>
              <a:ea typeface="微軟正黑體" panose="020B0604030504040204" pitchFamily="34" charset="-120"/>
            </a:endParaRPr>
          </a:p>
          <a:p>
            <a:pPr lvl="1"/>
            <a:r>
              <a:rPr lang="en-US" altLang="zh-TW" dirty="0">
                <a:solidFill>
                  <a:schemeClr val="accent2">
                    <a:lumMod val="50000"/>
                  </a:schemeClr>
                </a:solidFill>
              </a:rPr>
              <a:t>Information and communication</a:t>
            </a:r>
            <a:r>
              <a:rPr lang="zh-TW" altLang="en-US" dirty="0">
                <a:solidFill>
                  <a:schemeClr val="accent2">
                    <a:lumMod val="50000"/>
                  </a:schemeClr>
                </a:solidFill>
              </a:rPr>
              <a:t>  </a:t>
            </a:r>
            <a:endParaRPr lang="en-US" altLang="zh-TW" dirty="0">
              <a:latin typeface="微軟正黑體" panose="020B0604030504040204" pitchFamily="34" charset="-120"/>
              <a:ea typeface="微軟正黑體" panose="020B0604030504040204" pitchFamily="34" charset="-120"/>
            </a:endParaRPr>
          </a:p>
          <a:p>
            <a:pPr lvl="1"/>
            <a:r>
              <a:rPr lang="en-US" altLang="zh-TW" dirty="0">
                <a:solidFill>
                  <a:schemeClr val="accent2">
                    <a:lumMod val="50000"/>
                  </a:schemeClr>
                </a:solidFill>
              </a:rPr>
              <a:t>Monitoring</a:t>
            </a:r>
            <a:r>
              <a:rPr lang="zh-TW" altLang="en-US" dirty="0">
                <a:solidFill>
                  <a:srgbClr val="0070C0"/>
                </a:solidFill>
              </a:rPr>
              <a:t> </a:t>
            </a:r>
            <a:r>
              <a:rPr lang="zh-TW" altLang="en-US" dirty="0"/>
              <a:t> </a:t>
            </a:r>
            <a:endParaRPr lang="en-US" altLang="zh-TW" dirty="0">
              <a:latin typeface="微軟正黑體" panose="020B0604030504040204" pitchFamily="34" charset="-120"/>
              <a:ea typeface="微軟正黑體" panose="020B0604030504040204" pitchFamily="34" charset="-120"/>
            </a:endParaRPr>
          </a:p>
          <a:p>
            <a:endParaRPr lang="zh-TW" altLang="en-US" dirty="0"/>
          </a:p>
        </p:txBody>
      </p:sp>
      <p:sp>
        <p:nvSpPr>
          <p:cNvPr id="2" name="投影片編號版面配置區 1"/>
          <p:cNvSpPr>
            <a:spLocks noGrp="1"/>
          </p:cNvSpPr>
          <p:nvPr>
            <p:ph type="sldNum" sz="quarter" idx="12"/>
          </p:nvPr>
        </p:nvSpPr>
        <p:spPr/>
        <p:txBody>
          <a:bodyPr/>
          <a:lstStyle/>
          <a:p>
            <a:fld id="{2620EB3E-FE8B-4A07-95D4-05123C25A639}" type="slidenum">
              <a:rPr lang="zh-TW" altLang="en-US" smtClean="0"/>
              <a:pPr/>
              <a:t>10</a:t>
            </a:fld>
            <a:endParaRPr lang="zh-TW" altLang="en-US" dirty="0"/>
          </a:p>
        </p:txBody>
      </p:sp>
      <p:sp>
        <p:nvSpPr>
          <p:cNvPr id="13314" name="Rectangle 2"/>
          <p:cNvSpPr>
            <a:spLocks noGrp="1" noChangeArrowheads="1"/>
          </p:cNvSpPr>
          <p:nvPr>
            <p:ph type="title"/>
          </p:nvPr>
        </p:nvSpPr>
        <p:spPr/>
        <p:txBody>
          <a:bodyPr/>
          <a:lstStyle/>
          <a:p>
            <a:r>
              <a:rPr lang="en-US" altLang="zh-TW" dirty="0"/>
              <a:t>Internal Control</a:t>
            </a:r>
            <a:r>
              <a:rPr lang="zh-TW" altLang="en-US" dirty="0"/>
              <a:t>　</a:t>
            </a:r>
            <a:endParaRPr lang="en-US" altLang="zh-TW"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421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內容版面配置區 2"/>
          <p:cNvSpPr>
            <a:spLocks noGrp="1"/>
          </p:cNvSpPr>
          <p:nvPr>
            <p:ph idx="1"/>
          </p:nvPr>
        </p:nvSpPr>
        <p:spPr/>
        <p:txBody>
          <a:bodyPr/>
          <a:lstStyle/>
          <a:p>
            <a:r>
              <a:rPr lang="en-US" altLang="zh-TW" dirty="0"/>
              <a:t>The actions, policies, and procedures that reflect the overall attitudes of top management about control and its importance to the company.</a:t>
            </a:r>
          </a:p>
          <a:p>
            <a:r>
              <a:rPr lang="en-US" altLang="zh-TW" b="1" dirty="0">
                <a:solidFill>
                  <a:schemeClr val="accent2">
                    <a:lumMod val="75000"/>
                  </a:schemeClr>
                </a:solidFill>
              </a:rPr>
              <a:t>Organizational structure: </a:t>
            </a:r>
            <a:r>
              <a:rPr lang="en-US" altLang="zh-TW" dirty="0"/>
              <a:t>Lines of authority and responsibility making companies easier to conceal dishonest transaction.</a:t>
            </a:r>
          </a:p>
          <a:p>
            <a:r>
              <a:rPr lang="en-US" altLang="zh-TW" dirty="0"/>
              <a:t>Independent oversight by establishing an </a:t>
            </a:r>
            <a:r>
              <a:rPr lang="en-US" altLang="zh-TW" b="1" dirty="0">
                <a:solidFill>
                  <a:schemeClr val="accent2">
                    <a:lumMod val="75000"/>
                  </a:schemeClr>
                </a:solidFill>
              </a:rPr>
              <a:t>audit committee</a:t>
            </a:r>
            <a:r>
              <a:rPr lang="en-US" altLang="zh-TW" dirty="0"/>
              <a:t>.</a:t>
            </a:r>
          </a:p>
          <a:p>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11</a:t>
            </a:fld>
            <a:endParaRPr lang="zh-TW" altLang="en-US" dirty="0"/>
          </a:p>
        </p:txBody>
      </p:sp>
      <p:sp>
        <p:nvSpPr>
          <p:cNvPr id="14338" name="標題 1"/>
          <p:cNvSpPr>
            <a:spLocks noGrp="1"/>
          </p:cNvSpPr>
          <p:nvPr>
            <p:ph type="title"/>
          </p:nvPr>
        </p:nvSpPr>
        <p:spPr/>
        <p:txBody>
          <a:bodyPr/>
          <a:lstStyle/>
          <a:p>
            <a:r>
              <a:rPr lang="en-US" altLang="zh-TW"/>
              <a:t>The Control Environment</a:t>
            </a:r>
            <a:endParaRPr lang="en-US" altLang="zh-TW" dirty="0"/>
          </a:p>
        </p:txBody>
      </p:sp>
      <p:sp>
        <p:nvSpPr>
          <p:cNvPr id="7" name="文字方塊 6"/>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0875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altLang="zh-TW" dirty="0"/>
              <a:t>Policies and procedures used by management to meet their objectives.</a:t>
            </a:r>
          </a:p>
          <a:p>
            <a:r>
              <a:rPr lang="en-US" altLang="zh-TW" dirty="0"/>
              <a:t>Control activities fall into five categories</a:t>
            </a:r>
            <a:r>
              <a:rPr lang="zh-TW" altLang="en-US" dirty="0"/>
              <a:t>：</a:t>
            </a:r>
            <a:endParaRPr lang="en-US" altLang="zh-TW" dirty="0"/>
          </a:p>
          <a:p>
            <a:pPr lvl="1"/>
            <a:r>
              <a:rPr lang="en-US" altLang="zh-TW" dirty="0">
                <a:solidFill>
                  <a:schemeClr val="accent2">
                    <a:lumMod val="50000"/>
                  </a:schemeClr>
                </a:solidFill>
              </a:rPr>
              <a:t>Segregation of duties</a:t>
            </a:r>
          </a:p>
          <a:p>
            <a:pPr lvl="1"/>
            <a:r>
              <a:rPr lang="en-US" altLang="zh-TW" dirty="0">
                <a:solidFill>
                  <a:schemeClr val="accent2">
                    <a:lumMod val="50000"/>
                  </a:schemeClr>
                </a:solidFill>
              </a:rPr>
              <a:t>Proper procedures for authorization</a:t>
            </a:r>
          </a:p>
          <a:p>
            <a:pPr lvl="1"/>
            <a:r>
              <a:rPr lang="en-US" altLang="zh-TW" dirty="0">
                <a:solidFill>
                  <a:schemeClr val="accent2">
                    <a:lumMod val="50000"/>
                  </a:schemeClr>
                </a:solidFill>
              </a:rPr>
              <a:t>Physical control over assets and records</a:t>
            </a:r>
          </a:p>
          <a:p>
            <a:pPr lvl="1"/>
            <a:r>
              <a:rPr lang="en-US" altLang="zh-TW" dirty="0">
                <a:solidFill>
                  <a:schemeClr val="accent2">
                    <a:lumMod val="50000"/>
                  </a:schemeClr>
                </a:solidFill>
              </a:rPr>
              <a:t>Adequate documents and records</a:t>
            </a:r>
          </a:p>
          <a:p>
            <a:pPr lvl="1"/>
            <a:r>
              <a:rPr lang="en-US" altLang="zh-TW" dirty="0">
                <a:solidFill>
                  <a:schemeClr val="accent2">
                    <a:lumMod val="50000"/>
                  </a:schemeClr>
                </a:solidFill>
              </a:rPr>
              <a:t>Independent checks on performance</a:t>
            </a:r>
          </a:p>
          <a:p>
            <a:pPr lvl="2"/>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12</a:t>
            </a:fld>
            <a:endParaRPr lang="zh-TW" altLang="en-US" dirty="0"/>
          </a:p>
        </p:txBody>
      </p:sp>
      <p:sp>
        <p:nvSpPr>
          <p:cNvPr id="15362" name="Rectangle 2"/>
          <p:cNvSpPr>
            <a:spLocks noGrp="1" noChangeArrowheads="1"/>
          </p:cNvSpPr>
          <p:nvPr>
            <p:ph type="title"/>
          </p:nvPr>
        </p:nvSpPr>
        <p:spPr/>
        <p:txBody>
          <a:bodyPr/>
          <a:lstStyle/>
          <a:p>
            <a:r>
              <a:rPr lang="en-US" altLang="zh-TW"/>
              <a:t>Control Activities (Procedures)</a:t>
            </a:r>
            <a:endParaRPr lang="en-US" altLang="zh-TW" dirty="0"/>
          </a:p>
        </p:txBody>
      </p:sp>
      <p:sp>
        <p:nvSpPr>
          <p:cNvPr id="7" name="右大括弧 6"/>
          <p:cNvSpPr/>
          <p:nvPr/>
        </p:nvSpPr>
        <p:spPr bwMode="auto">
          <a:xfrm>
            <a:off x="7247468" y="3087088"/>
            <a:ext cx="228600" cy="1383310"/>
          </a:xfrm>
          <a:prstGeom prst="rightBrace">
            <a:avLst/>
          </a:prstGeom>
          <a:noFill/>
          <a:ln w="28575" cap="flat" cmpd="sng" algn="ctr">
            <a:solidFill>
              <a:schemeClr val="accent2">
                <a:lumMod val="75000"/>
              </a:schemeClr>
            </a:solidFill>
            <a:prstDash val="solid"/>
            <a:round/>
            <a:headEnd type="none" w="med" len="med"/>
            <a:tailEnd type="none" w="med" len="med"/>
          </a:ln>
          <a:effec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TW" altLang="en-US" sz="1350" dirty="0">
              <a:solidFill>
                <a:schemeClr val="accent2">
                  <a:lumMod val="75000"/>
                </a:schemeClr>
              </a:solidFill>
              <a:ea typeface="新細明體" charset="-120"/>
            </a:endParaRPr>
          </a:p>
        </p:txBody>
      </p:sp>
      <p:sp>
        <p:nvSpPr>
          <p:cNvPr id="8" name="矩形 7"/>
          <p:cNvSpPr/>
          <p:nvPr/>
        </p:nvSpPr>
        <p:spPr bwMode="auto">
          <a:xfrm>
            <a:off x="7560245" y="3493841"/>
            <a:ext cx="1414421" cy="637892"/>
          </a:xfrm>
          <a:prstGeom prst="rect">
            <a:avLst/>
          </a:prstGeom>
          <a:ln>
            <a:solidFill>
              <a:schemeClr val="accent2">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zh-TW" sz="1600" b="1" dirty="0">
                <a:ea typeface="新細明體" charset="-120"/>
              </a:rPr>
              <a:t>Preventative Controls</a:t>
            </a:r>
          </a:p>
          <a:p>
            <a:pPr>
              <a:defRPr/>
            </a:pPr>
            <a:endParaRPr lang="zh-TW" altLang="en-US" sz="1600" dirty="0">
              <a:ea typeface="新細明體" charset="-120"/>
            </a:endParaRPr>
          </a:p>
        </p:txBody>
      </p:sp>
      <p:sp>
        <p:nvSpPr>
          <p:cNvPr id="9" name="右大括弧 8"/>
          <p:cNvSpPr/>
          <p:nvPr/>
        </p:nvSpPr>
        <p:spPr bwMode="auto">
          <a:xfrm>
            <a:off x="7247468" y="5012267"/>
            <a:ext cx="228600" cy="671073"/>
          </a:xfrm>
          <a:prstGeom prst="rightBrace">
            <a:avLst/>
          </a:prstGeom>
          <a:noFill/>
          <a:ln w="28575" cap="flat" cmpd="sng" algn="ctr">
            <a:solidFill>
              <a:schemeClr val="accent2">
                <a:lumMod val="75000"/>
              </a:schemeClr>
            </a:solidFill>
            <a:prstDash val="solid"/>
            <a:round/>
            <a:headEnd type="none" w="med" len="med"/>
            <a:tailEnd type="none" w="med" len="med"/>
          </a:ln>
          <a:effec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TW" altLang="en-US" sz="1350">
              <a:ea typeface="新細明體" charset="-120"/>
            </a:endParaRPr>
          </a:p>
        </p:txBody>
      </p:sp>
      <p:sp>
        <p:nvSpPr>
          <p:cNvPr id="11" name="矩形 10"/>
          <p:cNvSpPr/>
          <p:nvPr/>
        </p:nvSpPr>
        <p:spPr bwMode="auto">
          <a:xfrm>
            <a:off x="7560245" y="5012267"/>
            <a:ext cx="1313975" cy="628724"/>
          </a:xfrm>
          <a:prstGeom prst="rect">
            <a:avLst/>
          </a:prstGeom>
          <a:ln>
            <a:solidFill>
              <a:schemeClr val="accent2">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buFont typeface="Arial" charset="0"/>
              <a:buNone/>
              <a:defRPr/>
            </a:pPr>
            <a:r>
              <a:rPr lang="en-US" altLang="zh-TW" sz="1600" b="1" dirty="0">
                <a:ea typeface="新細明體" charset="-120"/>
              </a:rPr>
              <a:t>Detective Controls</a:t>
            </a:r>
          </a:p>
          <a:p>
            <a:pPr>
              <a:defRPr/>
            </a:pPr>
            <a:endParaRPr lang="zh-TW" altLang="en-US" sz="1200" dirty="0">
              <a:ea typeface="新細明體" charset="-120"/>
            </a:endParaRPr>
          </a:p>
        </p:txBody>
      </p:sp>
      <p:sp>
        <p:nvSpPr>
          <p:cNvPr id="10" name="文字方塊 9"/>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4764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marL="0" indent="0">
              <a:buNone/>
            </a:pPr>
            <a:r>
              <a:rPr lang="en-US" altLang="zh-TW" b="1" dirty="0">
                <a:solidFill>
                  <a:srgbClr val="E09F52"/>
                </a:solidFill>
              </a:rPr>
              <a:t>Adequate Segregation of Duties</a:t>
            </a:r>
          </a:p>
          <a:p>
            <a:pPr lvl="1"/>
            <a:r>
              <a:rPr lang="en-US" altLang="zh-TW" dirty="0"/>
              <a:t>No one department or individual should be responsible for handling</a:t>
            </a:r>
            <a:r>
              <a:rPr lang="zh-TW" altLang="en-US" dirty="0"/>
              <a:t> </a:t>
            </a:r>
            <a:r>
              <a:rPr lang="en-US" altLang="zh-TW" dirty="0"/>
              <a:t>all or conflicting phases of a transaction</a:t>
            </a:r>
          </a:p>
          <a:p>
            <a:pPr lvl="1"/>
            <a:r>
              <a:rPr lang="en-US" altLang="zh-TW" dirty="0"/>
              <a:t>Three functions should be performed by separate departments or by different people:</a:t>
            </a:r>
          </a:p>
          <a:p>
            <a:pPr marL="800100" lvl="1" indent="-457200">
              <a:buFont typeface="+mj-lt"/>
              <a:buAutoNum type="arabicPeriod"/>
            </a:pPr>
            <a:r>
              <a:rPr lang="en-US" altLang="zh-TW" dirty="0">
                <a:solidFill>
                  <a:srgbClr val="002060"/>
                </a:solidFill>
              </a:rPr>
              <a:t>Authorization</a:t>
            </a:r>
          </a:p>
          <a:p>
            <a:pPr marL="800100" lvl="1" indent="-457200">
              <a:buFont typeface="+mj-lt"/>
              <a:buAutoNum type="arabicPeriod"/>
            </a:pPr>
            <a:r>
              <a:rPr lang="en-US" altLang="zh-TW" dirty="0">
                <a:solidFill>
                  <a:srgbClr val="002060"/>
                </a:solidFill>
              </a:rPr>
              <a:t>Record keeping</a:t>
            </a:r>
          </a:p>
          <a:p>
            <a:pPr marL="800100" lvl="1" indent="-457200">
              <a:buFont typeface="+mj-lt"/>
              <a:buAutoNum type="arabicPeriod"/>
            </a:pPr>
            <a:r>
              <a:rPr lang="en-US" altLang="zh-TW" dirty="0">
                <a:solidFill>
                  <a:srgbClr val="002060"/>
                </a:solidFill>
              </a:rPr>
              <a:t>Custody of assets</a:t>
            </a:r>
          </a:p>
        </p:txBody>
      </p:sp>
      <p:sp>
        <p:nvSpPr>
          <p:cNvPr id="3" name="投影片編號版面配置區 2"/>
          <p:cNvSpPr>
            <a:spLocks noGrp="1"/>
          </p:cNvSpPr>
          <p:nvPr>
            <p:ph type="sldNum" sz="quarter" idx="12"/>
          </p:nvPr>
        </p:nvSpPr>
        <p:spPr/>
        <p:txBody>
          <a:bodyPr/>
          <a:lstStyle/>
          <a:p>
            <a:endParaRPr lang="en-US" altLang="zh-TW"/>
          </a:p>
          <a:p>
            <a:fld id="{7EC5196E-6DE0-413B-B515-7F1EDB6EC62F}" type="slidenum">
              <a:rPr lang="zh-TW" altLang="en-US" smtClean="0"/>
              <a:pPr/>
              <a:t>13</a:t>
            </a:fld>
            <a:endParaRPr lang="zh-TW" altLang="en-US" dirty="0"/>
          </a:p>
        </p:txBody>
      </p:sp>
      <p:sp>
        <p:nvSpPr>
          <p:cNvPr id="16386" name="Rectangle 2"/>
          <p:cNvSpPr>
            <a:spLocks noGrp="1" noChangeArrowheads="1"/>
          </p:cNvSpPr>
          <p:nvPr>
            <p:ph type="title"/>
          </p:nvPr>
        </p:nvSpPr>
        <p:spPr/>
        <p:txBody>
          <a:bodyPr/>
          <a:lstStyle/>
          <a:p>
            <a:r>
              <a:rPr lang="en-US" altLang="zh-TW"/>
              <a:t>Control Activities (Procedures)</a:t>
            </a:r>
            <a:endParaRPr lang="en-US" altLang="zh-TW" dirty="0"/>
          </a:p>
        </p:txBody>
      </p:sp>
      <p:sp>
        <p:nvSpPr>
          <p:cNvPr id="7" name="文字方塊 6"/>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4389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14</a:t>
            </a:fld>
            <a:endParaRPr lang="zh-TW" altLang="en-US" dirty="0"/>
          </a:p>
        </p:txBody>
      </p:sp>
      <p:sp>
        <p:nvSpPr>
          <p:cNvPr id="30722" name="Rectangle 2"/>
          <p:cNvSpPr>
            <a:spLocks noGrp="1" noChangeArrowheads="1"/>
          </p:cNvSpPr>
          <p:nvPr>
            <p:ph type="title"/>
          </p:nvPr>
        </p:nvSpPr>
        <p:spPr/>
        <p:txBody>
          <a:bodyPr>
            <a:normAutofit fontScale="90000"/>
          </a:bodyPr>
          <a:lstStyle/>
          <a:p>
            <a:r>
              <a:rPr lang="en-US" altLang="zh-TW"/>
              <a:t>The Role of Auditors in the Accounting Process</a:t>
            </a:r>
            <a:endParaRPr lang="en-US" altLang="zh-TW" dirty="0"/>
          </a:p>
        </p:txBody>
      </p:sp>
      <p:sp>
        <p:nvSpPr>
          <p:cNvPr id="13315" name="Rectangle 3"/>
          <p:cNvSpPr>
            <a:spLocks noGrp="1" noChangeArrowheads="1"/>
          </p:cNvSpPr>
          <p:nvPr>
            <p:ph idx="1"/>
          </p:nvPr>
        </p:nvSpPr>
        <p:spPr/>
        <p:txBody>
          <a:bodyPr/>
          <a:lstStyle/>
          <a:p>
            <a:r>
              <a:rPr lang="en-US" altLang="zh-TW" dirty="0"/>
              <a:t>Auditors provide management</a:t>
            </a:r>
            <a:r>
              <a:rPr lang="zh-TW" altLang="en-US" dirty="0"/>
              <a:t> </a:t>
            </a:r>
            <a:r>
              <a:rPr lang="en-US" altLang="zh-TW" dirty="0"/>
              <a:t>(and stockholders) with some assurance that </a:t>
            </a:r>
          </a:p>
          <a:p>
            <a:pPr lvl="1"/>
            <a:r>
              <a:rPr lang="en-US" altLang="zh-TW" dirty="0"/>
              <a:t>The internal control system is functioning</a:t>
            </a:r>
            <a:r>
              <a:rPr lang="zh-TW" altLang="en-US" dirty="0"/>
              <a:t> </a:t>
            </a:r>
            <a:r>
              <a:rPr lang="en-US" altLang="zh-TW" dirty="0"/>
              <a:t>properly. </a:t>
            </a:r>
          </a:p>
          <a:p>
            <a:pPr lvl="1"/>
            <a:r>
              <a:rPr lang="en-US" altLang="zh-TW" dirty="0"/>
              <a:t>The financial statements fairly represent the financial performance of</a:t>
            </a:r>
            <a:r>
              <a:rPr lang="zh-TW" altLang="en-US" dirty="0"/>
              <a:t> </a:t>
            </a:r>
            <a:r>
              <a:rPr lang="en-US" altLang="zh-TW" dirty="0"/>
              <a:t>the firm.</a:t>
            </a:r>
          </a:p>
          <a:p>
            <a:endParaRPr lang="en-US" altLang="zh-TW" dirty="0"/>
          </a:p>
        </p:txBody>
      </p:sp>
      <p:sp>
        <p:nvSpPr>
          <p:cNvPr id="9" name="矩形 8"/>
          <p:cNvSpPr/>
          <p:nvPr/>
        </p:nvSpPr>
        <p:spPr>
          <a:xfrm>
            <a:off x="4311459" y="93246"/>
            <a:ext cx="4832541"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The Role of Auditors in the Accounting</a:t>
            </a:r>
            <a:r>
              <a:rPr lang="zh-TW" altLang="en-US" sz="1600" b="1" dirty="0">
                <a:latin typeface="Arial" panose="020B0604020202020204" pitchFamily="34" charset="0"/>
                <a:cs typeface="Arial" panose="020B0604020202020204" pitchFamily="34" charset="0"/>
              </a:rPr>
              <a:t> </a:t>
            </a:r>
            <a:r>
              <a:rPr lang="en-US" altLang="zh-TW" sz="1600" b="1" dirty="0">
                <a:latin typeface="Arial" panose="020B0604020202020204" pitchFamily="34" charset="0"/>
                <a:cs typeface="Arial" panose="020B0604020202020204" pitchFamily="34" charset="0"/>
              </a:rPr>
              <a:t>Process</a:t>
            </a:r>
          </a:p>
        </p:txBody>
      </p:sp>
      <p:sp>
        <p:nvSpPr>
          <p:cNvPr id="11" name="文字方塊 10"/>
          <p:cNvSpPr txBox="1"/>
          <p:nvPr/>
        </p:nvSpPr>
        <p:spPr>
          <a:xfrm>
            <a:off x="8447452" y="76982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5608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marL="0" indent="0">
              <a:buNone/>
            </a:pPr>
            <a:r>
              <a:rPr lang="en-US" altLang="zh-TW" b="1" dirty="0">
                <a:solidFill>
                  <a:srgbClr val="E09F52"/>
                </a:solidFill>
              </a:rPr>
              <a:t>Internal Auditors  </a:t>
            </a:r>
            <a:endParaRPr lang="en-US" altLang="zh-TW" b="1" dirty="0">
              <a:solidFill>
                <a:srgbClr val="E09F52"/>
              </a:solidFill>
              <a:latin typeface="微軟正黑體" panose="020B0604030504040204" pitchFamily="34" charset="-120"/>
              <a:ea typeface="微軟正黑體" panose="020B0604030504040204" pitchFamily="34" charset="-120"/>
            </a:endParaRPr>
          </a:p>
          <a:p>
            <a:pPr lvl="1"/>
            <a:r>
              <a:rPr lang="en-US" altLang="zh-TW" dirty="0"/>
              <a:t>An independent group of experts in controls, accounting, and operations</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15</a:t>
            </a:fld>
            <a:endParaRPr lang="zh-TW" altLang="en-US" dirty="0"/>
          </a:p>
        </p:txBody>
      </p:sp>
      <p:sp>
        <p:nvSpPr>
          <p:cNvPr id="31746" name="Rectangle 2"/>
          <p:cNvSpPr>
            <a:spLocks noGrp="1" noChangeArrowheads="1"/>
          </p:cNvSpPr>
          <p:nvPr>
            <p:ph type="title"/>
          </p:nvPr>
        </p:nvSpPr>
        <p:spPr/>
        <p:txBody>
          <a:bodyPr/>
          <a:lstStyle/>
          <a:p>
            <a:r>
              <a:rPr lang="en-US" altLang="zh-TW"/>
              <a:t>Types of Auditors</a:t>
            </a:r>
            <a:endParaRPr lang="en-US" altLang="zh-TW" dirty="0"/>
          </a:p>
        </p:txBody>
      </p:sp>
      <p:sp>
        <p:nvSpPr>
          <p:cNvPr id="6" name="文字方塊 5"/>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426451503"/>
              </p:ext>
            </p:extLst>
          </p:nvPr>
        </p:nvGraphicFramePr>
        <p:xfrm>
          <a:off x="990600" y="3158064"/>
          <a:ext cx="7738533" cy="2377440"/>
        </p:xfrm>
        <a:graphic>
          <a:graphicData uri="http://schemas.openxmlformats.org/drawingml/2006/table">
            <a:tbl>
              <a:tblPr firstRow="1" bandRow="1">
                <a:tableStyleId>{21E4AEA4-8DFA-4A89-87EB-49C32662AFE0}</a:tableStyleId>
              </a:tblPr>
              <a:tblGrid>
                <a:gridCol w="7738533">
                  <a:extLst>
                    <a:ext uri="{9D8B030D-6E8A-4147-A177-3AD203B41FA5}">
                      <a16:colId xmlns:a16="http://schemas.microsoft.com/office/drawing/2014/main" val="20000"/>
                    </a:ext>
                  </a:extLst>
                </a:gridCol>
              </a:tblGrid>
              <a:tr h="370840">
                <a:tc>
                  <a:txBody>
                    <a:bodyPr/>
                    <a:lstStyle/>
                    <a:p>
                      <a:pPr algn="ctr"/>
                      <a:r>
                        <a:rPr lang="en-US" altLang="zh-TW" sz="2000" dirty="0">
                          <a:latin typeface="Arial" charset="0"/>
                          <a:ea typeface="Arial" charset="0"/>
                          <a:cs typeface="Arial" charset="0"/>
                        </a:rPr>
                        <a:t>Works of Internal Auditors</a:t>
                      </a:r>
                      <a:endParaRPr lang="zh-TW" altLang="en-US" sz="2000" dirty="0">
                        <a:latin typeface="Arial" charset="0"/>
                        <a:ea typeface="Arial" charset="0"/>
                        <a:cs typeface="Arial" charset="0"/>
                      </a:endParaRPr>
                    </a:p>
                  </a:txBody>
                  <a:tcPr/>
                </a:tc>
                <a:extLst>
                  <a:ext uri="{0D108BD9-81ED-4DB2-BD59-A6C34878D82A}">
                    <a16:rowId xmlns:a16="http://schemas.microsoft.com/office/drawing/2014/main" val="10000"/>
                  </a:ext>
                </a:extLst>
              </a:tr>
              <a:tr h="370840">
                <a:tc>
                  <a:txBody>
                    <a:bodyPr/>
                    <a:lstStyle/>
                    <a:p>
                      <a:r>
                        <a:rPr lang="en-US" altLang="zh-TW" sz="2000" dirty="0">
                          <a:latin typeface="Arial" charset="0"/>
                          <a:ea typeface="Arial" charset="0"/>
                          <a:cs typeface="Arial" charset="0"/>
                        </a:rPr>
                        <a:t>Monitor operating results and financial records</a:t>
                      </a:r>
                      <a:endParaRPr lang="zh-TW" altLang="en-US" sz="2000" dirty="0">
                        <a:latin typeface="Arial" charset="0"/>
                        <a:ea typeface="Arial" charset="0"/>
                        <a:cs typeface="Arial" charset="0"/>
                      </a:endParaRPr>
                    </a:p>
                  </a:txBody>
                  <a:tcPr/>
                </a:tc>
                <a:extLst>
                  <a:ext uri="{0D108BD9-81ED-4DB2-BD59-A6C34878D82A}">
                    <a16:rowId xmlns:a16="http://schemas.microsoft.com/office/drawing/2014/main" val="10001"/>
                  </a:ext>
                </a:extLst>
              </a:tr>
              <a:tr h="370840">
                <a:tc>
                  <a:txBody>
                    <a:bodyPr/>
                    <a:lstStyle/>
                    <a:p>
                      <a:r>
                        <a:rPr lang="en-US" altLang="zh-TW" sz="2000" dirty="0">
                          <a:latin typeface="Arial" charset="0"/>
                          <a:ea typeface="Arial" charset="0"/>
                          <a:cs typeface="Arial" charset="0"/>
                        </a:rPr>
                        <a:t>Evaluate internal controls</a:t>
                      </a:r>
                      <a:endParaRPr lang="zh-TW" altLang="en-US" sz="2000" dirty="0">
                        <a:latin typeface="Arial" charset="0"/>
                        <a:ea typeface="Arial" charset="0"/>
                        <a:cs typeface="Arial" charset="0"/>
                      </a:endParaRPr>
                    </a:p>
                  </a:txBody>
                  <a:tcPr/>
                </a:tc>
                <a:extLst>
                  <a:ext uri="{0D108BD9-81ED-4DB2-BD59-A6C34878D82A}">
                    <a16:rowId xmlns:a16="http://schemas.microsoft.com/office/drawing/2014/main" val="10002"/>
                  </a:ext>
                </a:extLst>
              </a:tr>
              <a:tr h="370840">
                <a:tc>
                  <a:txBody>
                    <a:bodyPr/>
                    <a:lstStyle/>
                    <a:p>
                      <a:r>
                        <a:rPr lang="en-US" altLang="zh-TW" sz="2000" dirty="0">
                          <a:latin typeface="Arial" charset="0"/>
                          <a:ea typeface="Arial" charset="0"/>
                          <a:cs typeface="Arial" charset="0"/>
                        </a:rPr>
                        <a:t>Assist with increasing the efficiency and effectiveness of operations</a:t>
                      </a:r>
                      <a:endParaRPr lang="zh-TW" altLang="en-US" sz="2000" dirty="0">
                        <a:latin typeface="Arial" charset="0"/>
                        <a:ea typeface="Arial" charset="0"/>
                        <a:cs typeface="Arial" charset="0"/>
                      </a:endParaRPr>
                    </a:p>
                  </a:txBody>
                  <a:tcPr/>
                </a:tc>
                <a:extLst>
                  <a:ext uri="{0D108BD9-81ED-4DB2-BD59-A6C34878D82A}">
                    <a16:rowId xmlns:a16="http://schemas.microsoft.com/office/drawing/2014/main" val="10003"/>
                  </a:ext>
                </a:extLst>
              </a:tr>
              <a:tr h="370840">
                <a:tc>
                  <a:txBody>
                    <a:bodyPr/>
                    <a:lstStyle/>
                    <a:p>
                      <a:r>
                        <a:rPr lang="en-US" altLang="zh-TW" sz="2000" dirty="0">
                          <a:latin typeface="Arial" charset="0"/>
                          <a:ea typeface="Arial" charset="0"/>
                          <a:cs typeface="Arial" charset="0"/>
                        </a:rPr>
                        <a:t>Make sure that laws and regulations are complied</a:t>
                      </a:r>
                      <a:endParaRPr lang="zh-TW" altLang="en-US" sz="2000" dirty="0">
                        <a:latin typeface="Arial" charset="0"/>
                        <a:ea typeface="Arial" charset="0"/>
                        <a:cs typeface="Arial" charset="0"/>
                      </a:endParaRPr>
                    </a:p>
                  </a:txBody>
                  <a:tcPr/>
                </a:tc>
                <a:extLst>
                  <a:ext uri="{0D108BD9-81ED-4DB2-BD59-A6C34878D82A}">
                    <a16:rowId xmlns:a16="http://schemas.microsoft.com/office/drawing/2014/main" val="10004"/>
                  </a:ext>
                </a:extLst>
              </a:tr>
              <a:tr h="370840">
                <a:tc>
                  <a:txBody>
                    <a:bodyPr/>
                    <a:lstStyle/>
                    <a:p>
                      <a:r>
                        <a:rPr lang="en-US" altLang="zh-TW" sz="2000" dirty="0">
                          <a:latin typeface="Arial" charset="0"/>
                          <a:ea typeface="Arial" charset="0"/>
                          <a:cs typeface="Arial" charset="0"/>
                        </a:rPr>
                        <a:t>Detect fraud</a:t>
                      </a:r>
                      <a:endParaRPr lang="zh-TW" altLang="en-US" sz="2000" dirty="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4794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內容版面配置區 2"/>
          <p:cNvSpPr>
            <a:spLocks noGrp="1"/>
          </p:cNvSpPr>
          <p:nvPr>
            <p:ph idx="1"/>
          </p:nvPr>
        </p:nvSpPr>
        <p:spPr/>
        <p:txBody>
          <a:bodyPr/>
          <a:lstStyle/>
          <a:p>
            <a:pPr marL="0" indent="0">
              <a:buNone/>
            </a:pPr>
            <a:r>
              <a:rPr lang="en-US" altLang="zh-TW" b="1" dirty="0">
                <a:solidFill>
                  <a:srgbClr val="E09F52"/>
                </a:solidFill>
              </a:rPr>
              <a:t>External Auditors </a:t>
            </a:r>
            <a:r>
              <a:rPr lang="en-US" altLang="zh-TW" b="1" dirty="0">
                <a:solidFill>
                  <a:srgbClr val="E09F52"/>
                </a:solidFill>
                <a:latin typeface="微軟正黑體" panose="020B0604030504040204" pitchFamily="34" charset="-120"/>
                <a:ea typeface="微軟正黑體" panose="020B0604030504040204" pitchFamily="34" charset="-120"/>
              </a:rPr>
              <a:t> </a:t>
            </a:r>
          </a:p>
          <a:p>
            <a:pPr lvl="1"/>
            <a:r>
              <a:rPr lang="en-US" altLang="zh-TW" dirty="0"/>
              <a:t>Independent CPAs examine an organization’s financial statements to determine if they are prepared and presented in accordance with GAAP and are free from material (significant) misstatement.</a:t>
            </a:r>
          </a:p>
          <a:p>
            <a:pPr lvl="1"/>
            <a:r>
              <a:rPr lang="en-US" altLang="zh-TW" dirty="0"/>
              <a:t>Issue opinions about the reliability of an organization’s internal controls.</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16</a:t>
            </a:fld>
            <a:endParaRPr lang="zh-TW" altLang="en-US" dirty="0"/>
          </a:p>
        </p:txBody>
      </p:sp>
      <p:sp>
        <p:nvSpPr>
          <p:cNvPr id="32770" name="標題 1"/>
          <p:cNvSpPr>
            <a:spLocks noGrp="1"/>
          </p:cNvSpPr>
          <p:nvPr>
            <p:ph type="title"/>
          </p:nvPr>
        </p:nvSpPr>
        <p:spPr/>
        <p:txBody>
          <a:bodyPr/>
          <a:lstStyle/>
          <a:p>
            <a:r>
              <a:rPr lang="en-US" altLang="zh-TW"/>
              <a:t>Types of Auditors</a:t>
            </a:r>
            <a:endParaRPr lang="zh-TW" altLang="en-US" dirty="0"/>
          </a:p>
        </p:txBody>
      </p:sp>
      <p:sp>
        <p:nvSpPr>
          <p:cNvPr id="6" name="文字方塊 5"/>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39218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內容版面配置區 2"/>
          <p:cNvSpPr>
            <a:spLocks noGrp="1"/>
          </p:cNvSpPr>
          <p:nvPr>
            <p:ph idx="1"/>
          </p:nvPr>
        </p:nvSpPr>
        <p:spPr/>
        <p:txBody>
          <a:bodyPr/>
          <a:lstStyle/>
          <a:p>
            <a:pPr marL="0" indent="0">
              <a:buNone/>
            </a:pPr>
            <a:r>
              <a:rPr lang="en-US" altLang="zh-TW" b="1" dirty="0">
                <a:solidFill>
                  <a:srgbClr val="E09F52"/>
                </a:solidFill>
              </a:rPr>
              <a:t>External Auditors </a:t>
            </a:r>
          </a:p>
          <a:p>
            <a:pPr lvl="1"/>
            <a:r>
              <a:rPr lang="en-US" altLang="zh-TW" dirty="0"/>
              <a:t>CPAs are required by generally accepted auditing standards (GAAS) to provide reasonable assurance that significant fraud or misstatement is not present in financial statements.</a:t>
            </a:r>
          </a:p>
          <a:p>
            <a:pPr lvl="1"/>
            <a:r>
              <a:rPr lang="en-US" altLang="zh-TW" dirty="0"/>
              <a:t>It is not possible for auditors to guarantee that financial statements are “correct.”</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17</a:t>
            </a:fld>
            <a:endParaRPr lang="zh-TW" altLang="en-US" dirty="0"/>
          </a:p>
        </p:txBody>
      </p:sp>
      <p:sp>
        <p:nvSpPr>
          <p:cNvPr id="32770" name="標題 1"/>
          <p:cNvSpPr>
            <a:spLocks noGrp="1"/>
          </p:cNvSpPr>
          <p:nvPr>
            <p:ph type="title"/>
          </p:nvPr>
        </p:nvSpPr>
        <p:spPr/>
        <p:txBody>
          <a:bodyPr/>
          <a:lstStyle/>
          <a:p>
            <a:r>
              <a:rPr lang="en-US" altLang="zh-TW" dirty="0"/>
              <a:t>Types of Auditors</a:t>
            </a:r>
            <a:endParaRPr lang="zh-TW" altLang="en-US" dirty="0"/>
          </a:p>
        </p:txBody>
      </p:sp>
      <p:sp>
        <p:nvSpPr>
          <p:cNvPr id="5" name="矩形 4"/>
          <p:cNvSpPr/>
          <p:nvPr/>
        </p:nvSpPr>
        <p:spPr bwMode="auto">
          <a:xfrm>
            <a:off x="1702857" y="4855632"/>
            <a:ext cx="6340475" cy="935567"/>
          </a:xfrm>
          <a:prstGeom prst="rect">
            <a:avLst/>
          </a:prstGeom>
          <a:solidFill>
            <a:srgbClr val="FFFFCC"/>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algn="ctr"/>
            <a:r>
              <a:rPr lang="en-US" altLang="zh-TW" sz="2400" dirty="0">
                <a:solidFill>
                  <a:schemeClr val="tx1"/>
                </a:solidFill>
                <a:latin typeface="Arial" charset="0"/>
                <a:ea typeface="新細明體" charset="-120"/>
              </a:rPr>
              <a:t>Can only provide </a:t>
            </a:r>
            <a:r>
              <a:rPr lang="en-US" altLang="zh-TW" sz="2400" b="1" dirty="0">
                <a:solidFill>
                  <a:schemeClr val="accent2">
                    <a:lumMod val="75000"/>
                  </a:schemeClr>
                </a:solidFill>
                <a:latin typeface="Arial" charset="0"/>
                <a:ea typeface="新細明體" charset="-120"/>
              </a:rPr>
              <a:t>reasonable assurance </a:t>
            </a:r>
            <a:r>
              <a:rPr lang="en-US" altLang="zh-TW" sz="2400" dirty="0">
                <a:solidFill>
                  <a:schemeClr val="tx1"/>
                </a:solidFill>
                <a:latin typeface="Arial" charset="0"/>
                <a:ea typeface="新細明體" charset="-120"/>
              </a:rPr>
              <a:t>that financial statements are “presented fairly.”</a:t>
            </a:r>
            <a:endParaRPr lang="zh-TW" altLang="en-US" sz="2400" dirty="0">
              <a:solidFill>
                <a:schemeClr val="tx1"/>
              </a:solidFill>
              <a:latin typeface="Arial" charset="0"/>
              <a:ea typeface="新細明體" charset="-120"/>
            </a:endParaRPr>
          </a:p>
        </p:txBody>
      </p:sp>
      <p:sp>
        <p:nvSpPr>
          <p:cNvPr id="8" name="文字方塊 7"/>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8581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ppt_x"/>
                                          </p:val>
                                        </p:tav>
                                        <p:tav tm="100000">
                                          <p:val>
                                            <p:strVal val="#ppt_x"/>
                                          </p:val>
                                        </p:tav>
                                      </p:tavLst>
                                    </p:anim>
                                    <p:anim calcmode="lin" valueType="num">
                                      <p:cBhvr additive="base">
                                        <p:cTn id="8" dur="3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b="49730"/>
          <a:stretch/>
        </p:blipFill>
        <p:spPr>
          <a:xfrm>
            <a:off x="355601" y="1908416"/>
            <a:ext cx="8160679" cy="4202598"/>
          </a:xfrm>
        </p:spPr>
      </p:pic>
      <p:sp>
        <p:nvSpPr>
          <p:cNvPr id="3" name="標題 2"/>
          <p:cNvSpPr>
            <a:spLocks noGrp="1"/>
          </p:cNvSpPr>
          <p:nvPr>
            <p:ph type="title"/>
          </p:nvPr>
        </p:nvSpPr>
        <p:spPr/>
        <p:txBody>
          <a:bodyPr/>
          <a:lstStyle/>
          <a:p>
            <a:r>
              <a:rPr lang="en-US" altLang="zh-TW" dirty="0"/>
              <a:t>Types of Auditors</a:t>
            </a:r>
            <a:endParaRPr kumimoji="1" lang="zh-TW" altLang="en-US" dirty="0"/>
          </a:p>
        </p:txBody>
      </p:sp>
      <p:sp>
        <p:nvSpPr>
          <p:cNvPr id="6" name="文字方塊 5"/>
          <p:cNvSpPr txBox="1"/>
          <p:nvPr/>
        </p:nvSpPr>
        <p:spPr>
          <a:xfrm>
            <a:off x="355601" y="1402915"/>
            <a:ext cx="4709786" cy="461665"/>
          </a:xfrm>
          <a:prstGeom prst="rect">
            <a:avLst/>
          </a:prstGeom>
          <a:noFill/>
        </p:spPr>
        <p:txBody>
          <a:bodyPr wrap="square" rtlCol="0">
            <a:spAutoFit/>
          </a:bodyPr>
          <a:lstStyle/>
          <a:p>
            <a:r>
              <a:rPr kumimoji="1" lang="en-US" altLang="zh-TW" sz="2400" b="1" dirty="0">
                <a:solidFill>
                  <a:srgbClr val="E09F52"/>
                </a:solidFill>
                <a:latin typeface="Arial" charset="0"/>
                <a:ea typeface="Arial" charset="0"/>
                <a:cs typeface="Arial" charset="0"/>
              </a:rPr>
              <a:t>Independent Auditors’ Report</a:t>
            </a:r>
            <a:endParaRPr kumimoji="1" lang="zh-TW" altLang="en-US" sz="2400" b="1" dirty="0">
              <a:solidFill>
                <a:srgbClr val="E09F52"/>
              </a:solidFill>
              <a:latin typeface="Arial" charset="0"/>
              <a:ea typeface="Arial" charset="0"/>
              <a:cs typeface="Arial" charset="0"/>
            </a:endParaRPr>
          </a:p>
        </p:txBody>
      </p:sp>
      <p:sp>
        <p:nvSpPr>
          <p:cNvPr id="7" name="文字方塊 6"/>
          <p:cNvSpPr txBox="1"/>
          <p:nvPr/>
        </p:nvSpPr>
        <p:spPr>
          <a:xfrm>
            <a:off x="7684922" y="6111014"/>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5.3</a:t>
            </a:r>
            <a:endParaRPr lang="zh-TW" altLang="en-US" dirty="0">
              <a:latin typeface="Arial" panose="020B0604020202020204" pitchFamily="34" charset="0"/>
              <a:cs typeface="Arial" panose="020B0604020202020204" pitchFamily="34" charset="0"/>
            </a:endParaRPr>
          </a:p>
        </p:txBody>
      </p:sp>
      <p:sp>
        <p:nvSpPr>
          <p:cNvPr id="8" name="文字方塊 7"/>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7254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Types of Auditors</a:t>
            </a:r>
            <a:endParaRPr kumimoji="1" lang="zh-TW" altLang="en-US" dirty="0"/>
          </a:p>
        </p:txBody>
      </p:sp>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t="50776"/>
          <a:stretch/>
        </p:blipFill>
        <p:spPr>
          <a:xfrm>
            <a:off x="154488" y="1453021"/>
            <a:ext cx="8867998" cy="4471790"/>
          </a:xfrm>
          <a:prstGeom prst="rect">
            <a:avLst/>
          </a:prstGeom>
        </p:spPr>
      </p:pic>
      <p:sp>
        <p:nvSpPr>
          <p:cNvPr id="5" name="文字方塊 4"/>
          <p:cNvSpPr txBox="1"/>
          <p:nvPr/>
        </p:nvSpPr>
        <p:spPr>
          <a:xfrm>
            <a:off x="7882116" y="5960376"/>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5.3</a:t>
            </a:r>
            <a:endParaRPr lang="zh-TW" altLang="en-US" dirty="0">
              <a:latin typeface="Arial" panose="020B0604020202020204" pitchFamily="34" charset="0"/>
              <a:cs typeface="Arial" panose="020B0604020202020204" pitchFamily="34" charset="0"/>
            </a:endParaRPr>
          </a:p>
        </p:txBody>
      </p:sp>
      <p:sp>
        <p:nvSpPr>
          <p:cNvPr id="6" name="矩形 5"/>
          <p:cNvSpPr/>
          <p:nvPr/>
        </p:nvSpPr>
        <p:spPr>
          <a:xfrm>
            <a:off x="154486" y="1417456"/>
            <a:ext cx="8867999" cy="81217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文字方塊 6"/>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205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200" dirty="0">
                <a:solidFill>
                  <a:schemeClr val="tx1"/>
                </a:solidFill>
              </a:rPr>
              <a:t>Internal Controls and Cash</a:t>
            </a:r>
            <a:endParaRPr lang="zh-TW" altLang="en-US" sz="3200" dirty="0">
              <a:solidFill>
                <a:schemeClr val="tx1"/>
              </a:solidFill>
            </a:endParaRPr>
          </a:p>
        </p:txBody>
      </p:sp>
    </p:spTree>
    <p:extLst>
      <p:ext uri="{BB962C8B-B14F-4D97-AF65-F5344CB8AC3E}">
        <p14:creationId xmlns:p14="http://schemas.microsoft.com/office/powerpoint/2010/main" val="2111745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7D13A2E-2C45-404E-ACF4-98A1A6CE28F2}" type="slidenum">
              <a:rPr lang="en-US" altLang="zh-TW" smtClean="0"/>
              <a:pPr/>
              <a:t>20</a:t>
            </a:fld>
            <a:endParaRPr lang="en-US" altLang="zh-TW"/>
          </a:p>
        </p:txBody>
      </p:sp>
      <p:sp>
        <p:nvSpPr>
          <p:cNvPr id="2" name="標題 1"/>
          <p:cNvSpPr>
            <a:spLocks noGrp="1"/>
          </p:cNvSpPr>
          <p:nvPr>
            <p:ph type="title"/>
          </p:nvPr>
        </p:nvSpPr>
        <p:spPr/>
        <p:txBody>
          <a:bodyPr/>
          <a:lstStyle/>
          <a:p>
            <a:r>
              <a:rPr lang="en-US" altLang="zh-TW"/>
              <a:t>Major Activities of a Business</a:t>
            </a:r>
            <a:endParaRPr lang="zh-TW" altLang="en-US" dirty="0"/>
          </a:p>
        </p:txBody>
      </p:sp>
      <p:sp>
        <p:nvSpPr>
          <p:cNvPr id="3" name="內容版面配置區 2"/>
          <p:cNvSpPr>
            <a:spLocks noGrp="1"/>
          </p:cNvSpPr>
          <p:nvPr>
            <p:ph idx="1"/>
          </p:nvPr>
        </p:nvSpPr>
        <p:spPr/>
        <p:txBody>
          <a:bodyPr/>
          <a:lstStyle/>
          <a:p>
            <a:pPr marL="0" indent="0">
              <a:buNone/>
            </a:pPr>
            <a:r>
              <a:rPr lang="en-US" altLang="zh-TW" b="1" dirty="0">
                <a:solidFill>
                  <a:srgbClr val="E09F52"/>
                </a:solidFill>
              </a:rPr>
              <a:t>Operating Activities</a:t>
            </a:r>
          </a:p>
          <a:p>
            <a:pPr lvl="1"/>
            <a:r>
              <a:rPr lang="en-US" altLang="zh-TW" dirty="0"/>
              <a:t>Selling products or services </a:t>
            </a:r>
          </a:p>
          <a:p>
            <a:pPr lvl="1"/>
            <a:r>
              <a:rPr lang="en-US" altLang="zh-TW" dirty="0"/>
              <a:t>Buying inventory for resale</a:t>
            </a:r>
          </a:p>
          <a:p>
            <a:pPr lvl="1"/>
            <a:r>
              <a:rPr lang="en-US" altLang="zh-TW" dirty="0"/>
              <a:t>Incurring and paying for necessary expenses</a:t>
            </a:r>
          </a:p>
          <a:p>
            <a:pPr lvl="1"/>
            <a:r>
              <a:rPr lang="en-US" altLang="zh-TW" dirty="0"/>
              <a:t>Always be associated with the primary purpose of a business.</a:t>
            </a:r>
          </a:p>
        </p:txBody>
      </p:sp>
      <p:sp>
        <p:nvSpPr>
          <p:cNvPr id="9" name="矩形 8"/>
          <p:cNvSpPr/>
          <p:nvPr/>
        </p:nvSpPr>
        <p:spPr>
          <a:xfrm>
            <a:off x="6450634" y="21801"/>
            <a:ext cx="2693366" cy="461665"/>
          </a:xfrm>
          <a:prstGeom prst="rect">
            <a:avLst/>
          </a:prstGeom>
        </p:spPr>
        <p:txBody>
          <a:bodyPr wrap="none" anchor="ctr">
            <a:spAutoFit/>
          </a:bodyPr>
          <a:lstStyle/>
          <a:p>
            <a:pPr>
              <a:lnSpc>
                <a:spcPct val="150000"/>
              </a:lnSpc>
            </a:pPr>
            <a:r>
              <a:rPr lang="en-US" altLang="zh-TW" sz="1600" b="1" dirty="0">
                <a:latin typeface="Arial" panose="020B0604020202020204" pitchFamily="34" charset="0"/>
                <a:cs typeface="Arial" panose="020B0604020202020204" pitchFamily="34" charset="0"/>
              </a:rPr>
              <a:t>Cash and Internal Control</a:t>
            </a:r>
          </a:p>
        </p:txBody>
      </p:sp>
      <p:sp>
        <p:nvSpPr>
          <p:cNvPr id="10" name="文字方塊 9"/>
          <p:cNvSpPr txBox="1"/>
          <p:nvPr/>
        </p:nvSpPr>
        <p:spPr>
          <a:xfrm>
            <a:off x="8434926" y="78235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973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Investing Activities</a:t>
            </a:r>
          </a:p>
          <a:p>
            <a:pPr lvl="1"/>
            <a:r>
              <a:rPr lang="en-US" altLang="zh-TW" dirty="0"/>
              <a:t>Purchase of assets for use in the business.</a:t>
            </a:r>
          </a:p>
          <a:p>
            <a:pPr lvl="1"/>
            <a:r>
              <a:rPr lang="en-US" altLang="zh-TW" dirty="0"/>
              <a:t>Assets purchased includes property, plant, and equipment, and financial assets.</a:t>
            </a:r>
          </a:p>
          <a:p>
            <a:pPr lvl="1"/>
            <a:r>
              <a:rPr lang="en-US" altLang="zh-TW" dirty="0"/>
              <a:t>Occur less frequently and the amounts involved in each transaction are usually quite large.</a:t>
            </a:r>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21</a:t>
            </a:fld>
            <a:endParaRPr lang="en-US" altLang="zh-TW"/>
          </a:p>
        </p:txBody>
      </p:sp>
      <p:sp>
        <p:nvSpPr>
          <p:cNvPr id="2" name="標題 1"/>
          <p:cNvSpPr>
            <a:spLocks noGrp="1"/>
          </p:cNvSpPr>
          <p:nvPr>
            <p:ph type="title"/>
          </p:nvPr>
        </p:nvSpPr>
        <p:spPr/>
        <p:txBody>
          <a:bodyPr/>
          <a:lstStyle/>
          <a:p>
            <a:r>
              <a:rPr lang="en-US" altLang="zh-TW"/>
              <a:t>Major Activities of a Business</a:t>
            </a:r>
            <a:endParaRPr lang="zh-TW" altLang="en-US" dirty="0"/>
          </a:p>
        </p:txBody>
      </p:sp>
      <p:sp>
        <p:nvSpPr>
          <p:cNvPr id="6" name="文字方塊 5"/>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9255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Financial Activities</a:t>
            </a:r>
          </a:p>
          <a:p>
            <a:pPr lvl="1"/>
            <a:r>
              <a:rPr lang="en-US" altLang="zh-TW" dirty="0"/>
              <a:t>Raising money to finance a business by means other than operations.</a:t>
            </a:r>
          </a:p>
          <a:p>
            <a:pPr lvl="1"/>
            <a:r>
              <a:rPr lang="en-US" altLang="zh-TW" dirty="0"/>
              <a:t>Money can be borrowed from creditors (debt financing).</a:t>
            </a:r>
          </a:p>
          <a:p>
            <a:pPr lvl="1"/>
            <a:r>
              <a:rPr lang="en-US" altLang="zh-TW" dirty="0"/>
              <a:t>Money can be raised by selling stock or ownership interests in the business to investors (equity financing).</a:t>
            </a:r>
            <a:endParaRPr lang="zh-TW" altLang="en-US"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22</a:t>
            </a:fld>
            <a:endParaRPr lang="en-US" altLang="zh-TW"/>
          </a:p>
        </p:txBody>
      </p:sp>
      <p:sp>
        <p:nvSpPr>
          <p:cNvPr id="2" name="標題 1"/>
          <p:cNvSpPr>
            <a:spLocks noGrp="1"/>
          </p:cNvSpPr>
          <p:nvPr>
            <p:ph type="title"/>
          </p:nvPr>
        </p:nvSpPr>
        <p:spPr/>
        <p:txBody>
          <a:bodyPr/>
          <a:lstStyle/>
          <a:p>
            <a:r>
              <a:rPr lang="en-US" altLang="zh-TW"/>
              <a:t>Major Activities of a Business</a:t>
            </a:r>
            <a:endParaRPr lang="zh-TW" altLang="en-US" dirty="0"/>
          </a:p>
        </p:txBody>
      </p:sp>
      <p:sp>
        <p:nvSpPr>
          <p:cNvPr id="7" name="文字方塊 6"/>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132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7D13A2E-2C45-404E-ACF4-98A1A6CE28F2}" type="slidenum">
              <a:rPr lang="en-US" altLang="zh-TW" smtClean="0"/>
              <a:pPr/>
              <a:t>23</a:t>
            </a:fld>
            <a:endParaRPr lang="en-US" altLang="zh-TW"/>
          </a:p>
        </p:txBody>
      </p:sp>
      <p:sp>
        <p:nvSpPr>
          <p:cNvPr id="2" name="標題 1"/>
          <p:cNvSpPr>
            <a:spLocks noGrp="1"/>
          </p:cNvSpPr>
          <p:nvPr>
            <p:ph type="title"/>
          </p:nvPr>
        </p:nvSpPr>
        <p:spPr/>
        <p:txBody>
          <a:bodyPr/>
          <a:lstStyle/>
          <a:p>
            <a:r>
              <a:rPr lang="en-US" altLang="zh-TW" dirty="0"/>
              <a:t>Major Activities of a Business</a:t>
            </a:r>
            <a:endParaRPr lang="zh-TW" altLang="en-US" dirty="0"/>
          </a:p>
        </p:txBody>
      </p:sp>
      <p:pic>
        <p:nvPicPr>
          <p:cNvPr id="14" name="Picture 2"/>
          <p:cNvPicPr>
            <a:picLocks noChangeAspect="1" noChangeArrowheads="1"/>
          </p:cNvPicPr>
          <p:nvPr/>
        </p:nvPicPr>
        <p:blipFill>
          <a:blip r:embed="rId2" cstate="print"/>
          <a:stretch>
            <a:fillRect/>
          </a:stretch>
        </p:blipFill>
        <p:spPr bwMode="auto">
          <a:xfrm>
            <a:off x="60112" y="1676400"/>
            <a:ext cx="9075615" cy="4343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64137" y="2001559"/>
            <a:ext cx="1867563"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Operating Activities</a:t>
            </a:r>
          </a:p>
        </p:txBody>
      </p:sp>
      <p:sp>
        <p:nvSpPr>
          <p:cNvPr id="6" name="TextBox 5"/>
          <p:cNvSpPr txBox="1"/>
          <p:nvPr/>
        </p:nvSpPr>
        <p:spPr>
          <a:xfrm>
            <a:off x="6457950" y="3276600"/>
            <a:ext cx="1806648"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Investing Activities</a:t>
            </a:r>
          </a:p>
        </p:txBody>
      </p:sp>
      <p:sp>
        <p:nvSpPr>
          <p:cNvPr id="7" name="TextBox 6"/>
          <p:cNvSpPr txBox="1"/>
          <p:nvPr/>
        </p:nvSpPr>
        <p:spPr>
          <a:xfrm>
            <a:off x="914400" y="3276600"/>
            <a:ext cx="1865960"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Financing Activities</a:t>
            </a:r>
          </a:p>
        </p:txBody>
      </p:sp>
      <p:sp>
        <p:nvSpPr>
          <p:cNvPr id="8" name="TextBox 7"/>
          <p:cNvSpPr txBox="1"/>
          <p:nvPr/>
        </p:nvSpPr>
        <p:spPr>
          <a:xfrm>
            <a:off x="3525352" y="4415135"/>
            <a:ext cx="2037738" cy="523220"/>
          </a:xfrm>
          <a:prstGeom prst="rect">
            <a:avLst/>
          </a:prstGeom>
          <a:noFill/>
        </p:spPr>
        <p:txBody>
          <a:bodyPr wrap="none" rtlCol="0">
            <a:spAutoFit/>
          </a:bodyPr>
          <a:lstStyle/>
          <a:p>
            <a:pPr algn="ctr"/>
            <a:r>
              <a:rPr lang="en-US" sz="1400" b="1" dirty="0">
                <a:latin typeface="Arial" panose="020B0604020202020204" pitchFamily="34" charset="0"/>
                <a:cs typeface="Arial" panose="020B0604020202020204" pitchFamily="34" charset="0"/>
              </a:rPr>
              <a:t>Financial Statement</a:t>
            </a:r>
          </a:p>
          <a:p>
            <a:pPr algn="ctr"/>
            <a:r>
              <a:rPr lang="en-US" sz="1400" b="1" dirty="0">
                <a:latin typeface="Arial" panose="020B0604020202020204" pitchFamily="34" charset="0"/>
                <a:cs typeface="Arial" panose="020B0604020202020204" pitchFamily="34" charset="0"/>
              </a:rPr>
              <a:t>Summary and Review</a:t>
            </a:r>
          </a:p>
        </p:txBody>
      </p:sp>
      <p:sp>
        <p:nvSpPr>
          <p:cNvPr id="9" name="TextBox 8"/>
          <p:cNvSpPr txBox="1"/>
          <p:nvPr/>
        </p:nvSpPr>
        <p:spPr>
          <a:xfrm>
            <a:off x="609600" y="3581400"/>
            <a:ext cx="1883849" cy="495007"/>
          </a:xfrm>
          <a:prstGeom prst="rect">
            <a:avLst/>
          </a:prstGeom>
          <a:noFill/>
        </p:spPr>
        <p:txBody>
          <a:bodyPr wrap="none" rtlCol="0">
            <a:spAutoFit/>
          </a:bodyPr>
          <a:lstStyle/>
          <a:p>
            <a:r>
              <a:rPr lang="en-US" sz="1050" dirty="0">
                <a:latin typeface="Arial" panose="020B0604020202020204" pitchFamily="34" charset="0"/>
                <a:cs typeface="Arial" panose="020B0604020202020204" pitchFamily="34" charset="0"/>
              </a:rPr>
              <a:t>1. Debt financing (Ch. 10)</a:t>
            </a:r>
          </a:p>
          <a:p>
            <a:pPr>
              <a:spcBef>
                <a:spcPts val="500"/>
              </a:spcBef>
            </a:pPr>
            <a:r>
              <a:rPr lang="en-US" sz="1050" dirty="0">
                <a:latin typeface="Arial" panose="020B0604020202020204" pitchFamily="34" charset="0"/>
                <a:cs typeface="Arial" panose="020B0604020202020204" pitchFamily="34" charset="0"/>
              </a:rPr>
              <a:t>2. Equity financing (Ch. 11)</a:t>
            </a:r>
          </a:p>
        </p:txBody>
      </p:sp>
      <p:sp>
        <p:nvSpPr>
          <p:cNvPr id="10" name="TextBox 9"/>
          <p:cNvSpPr txBox="1"/>
          <p:nvPr/>
        </p:nvSpPr>
        <p:spPr>
          <a:xfrm>
            <a:off x="3352800" y="2309336"/>
            <a:ext cx="2438400" cy="1092607"/>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1. Sell products and services (Ch. 6)</a:t>
            </a:r>
          </a:p>
          <a:p>
            <a:pPr>
              <a:spcBef>
                <a:spcPts val="500"/>
              </a:spcBef>
            </a:pPr>
            <a:r>
              <a:rPr lang="en-US" sz="1050" dirty="0">
                <a:latin typeface="Arial" panose="020B0604020202020204" pitchFamily="34" charset="0"/>
                <a:cs typeface="Arial" panose="020B0604020202020204" pitchFamily="34" charset="0"/>
              </a:rPr>
              <a:t>2. Acquire inventory for resale </a:t>
            </a:r>
          </a:p>
          <a:p>
            <a:pPr>
              <a:spcBef>
                <a:spcPts val="500"/>
              </a:spcBef>
            </a:pPr>
            <a:r>
              <a:rPr lang="en-US" sz="1050" dirty="0">
                <a:latin typeface="Arial" panose="020B0604020202020204" pitchFamily="34" charset="0"/>
                <a:cs typeface="Arial" panose="020B0604020202020204" pitchFamily="34" charset="0"/>
              </a:rPr>
              <a:t>    (</a:t>
            </a:r>
            <a:r>
              <a:rPr lang="en-US" altLang="zh-TW" sz="1050" dirty="0">
                <a:latin typeface="Arial" panose="020B0604020202020204" pitchFamily="34" charset="0"/>
                <a:cs typeface="Arial" panose="020B0604020202020204" pitchFamily="34" charset="0"/>
              </a:rPr>
              <a:t>Ch. 5 and </a:t>
            </a:r>
            <a:r>
              <a:rPr lang="en-US" sz="1050" dirty="0">
                <a:latin typeface="Arial" panose="020B0604020202020204" pitchFamily="34" charset="0"/>
                <a:cs typeface="Arial" panose="020B0604020202020204" pitchFamily="34" charset="0"/>
              </a:rPr>
              <a:t>Ch. 7)</a:t>
            </a:r>
          </a:p>
          <a:p>
            <a:pPr>
              <a:spcBef>
                <a:spcPts val="500"/>
              </a:spcBef>
            </a:pPr>
            <a:r>
              <a:rPr lang="en-US" sz="1050" dirty="0">
                <a:latin typeface="Arial" panose="020B0604020202020204" pitchFamily="34" charset="0"/>
                <a:cs typeface="Arial" panose="020B0604020202020204" pitchFamily="34" charset="0"/>
              </a:rPr>
              <a:t>3. Acquire and pay for other operating </a:t>
            </a:r>
          </a:p>
          <a:p>
            <a:r>
              <a:rPr lang="en-US" sz="1050" dirty="0">
                <a:latin typeface="Arial" panose="020B0604020202020204" pitchFamily="34" charset="0"/>
                <a:cs typeface="Arial" panose="020B0604020202020204" pitchFamily="34" charset="0"/>
              </a:rPr>
              <a:t>    items and report profitability (Ch. 8)</a:t>
            </a:r>
          </a:p>
        </p:txBody>
      </p:sp>
      <p:sp>
        <p:nvSpPr>
          <p:cNvPr id="11" name="TextBox 10"/>
          <p:cNvSpPr txBox="1"/>
          <p:nvPr/>
        </p:nvSpPr>
        <p:spPr>
          <a:xfrm>
            <a:off x="3429000" y="4876800"/>
            <a:ext cx="2438400" cy="664284"/>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1. Statement of cash flows (Ch. 13)</a:t>
            </a:r>
          </a:p>
          <a:p>
            <a:pPr>
              <a:spcBef>
                <a:spcPts val="500"/>
              </a:spcBef>
            </a:pPr>
            <a:r>
              <a:rPr lang="en-US" sz="1050" dirty="0">
                <a:latin typeface="Arial" panose="020B0604020202020204" pitchFamily="34" charset="0"/>
                <a:cs typeface="Arial" panose="020B0604020202020204" pitchFamily="34" charset="0"/>
              </a:rPr>
              <a:t>2. Financial statements analysis </a:t>
            </a:r>
          </a:p>
          <a:p>
            <a:r>
              <a:rPr lang="en-US" sz="1050" dirty="0">
                <a:latin typeface="Arial" panose="020B0604020202020204" pitchFamily="34" charset="0"/>
                <a:cs typeface="Arial" panose="020B0604020202020204" pitchFamily="34" charset="0"/>
              </a:rPr>
              <a:t>    (Ch. 14)</a:t>
            </a:r>
          </a:p>
        </p:txBody>
      </p:sp>
      <p:sp>
        <p:nvSpPr>
          <p:cNvPr id="12" name="TextBox 11"/>
          <p:cNvSpPr txBox="1"/>
          <p:nvPr/>
        </p:nvSpPr>
        <p:spPr>
          <a:xfrm>
            <a:off x="6096000" y="3581400"/>
            <a:ext cx="2438400" cy="802784"/>
          </a:xfrm>
          <a:prstGeom prst="rect">
            <a:avLst/>
          </a:prstGeom>
          <a:noFill/>
        </p:spPr>
        <p:txBody>
          <a:bodyPr wrap="square" rtlCol="0">
            <a:spAutoFit/>
          </a:bodyPr>
          <a:lstStyle/>
          <a:p>
            <a:pPr marL="228600" indent="-228600"/>
            <a:r>
              <a:rPr lang="en-US" sz="1050" dirty="0">
                <a:latin typeface="Arial" panose="020B0604020202020204" pitchFamily="34" charset="0"/>
                <a:cs typeface="Arial" panose="020B0604020202020204" pitchFamily="34" charset="0"/>
              </a:rPr>
              <a:t>1.  Buying and selling property, plant,    </a:t>
            </a:r>
          </a:p>
          <a:p>
            <a:pPr marL="228600" indent="-228600"/>
            <a:r>
              <a:rPr lang="en-US" sz="1050" dirty="0">
                <a:latin typeface="Arial" panose="020B0604020202020204" pitchFamily="34" charset="0"/>
                <a:cs typeface="Arial" panose="020B0604020202020204" pitchFamily="34" charset="0"/>
              </a:rPr>
              <a:t>     and equipment (Ch. 9)</a:t>
            </a:r>
          </a:p>
          <a:p>
            <a:pPr>
              <a:spcBef>
                <a:spcPts val="500"/>
              </a:spcBef>
            </a:pPr>
            <a:r>
              <a:rPr lang="en-US" sz="1050" dirty="0">
                <a:latin typeface="Arial" panose="020B0604020202020204" pitchFamily="34" charset="0"/>
                <a:cs typeface="Arial" panose="020B0604020202020204" pitchFamily="34" charset="0"/>
              </a:rPr>
              <a:t>2.  Buying and selling stocks and  </a:t>
            </a:r>
          </a:p>
          <a:p>
            <a:r>
              <a:rPr lang="en-US" sz="1050" dirty="0">
                <a:latin typeface="Arial" panose="020B0604020202020204" pitchFamily="34" charset="0"/>
                <a:cs typeface="Arial" panose="020B0604020202020204" pitchFamily="34" charset="0"/>
              </a:rPr>
              <a:t>     bonds of other companies (Ch. 12)</a:t>
            </a:r>
          </a:p>
        </p:txBody>
      </p:sp>
      <p:sp>
        <p:nvSpPr>
          <p:cNvPr id="3" name="文字方塊 2"/>
          <p:cNvSpPr txBox="1"/>
          <p:nvPr/>
        </p:nvSpPr>
        <p:spPr>
          <a:xfrm>
            <a:off x="283458" y="5862933"/>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5.5</a:t>
            </a:r>
            <a:endParaRPr lang="zh-TW" altLang="en-US" dirty="0">
              <a:latin typeface="Arial" panose="020B0604020202020204" pitchFamily="34" charset="0"/>
              <a:cs typeface="Arial" panose="020B0604020202020204" pitchFamily="34" charset="0"/>
            </a:endParaRPr>
          </a:p>
        </p:txBody>
      </p:sp>
      <p:sp>
        <p:nvSpPr>
          <p:cNvPr id="16" name="文字方塊 15"/>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363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Operating Activities</a:t>
            </a:r>
          </a:p>
          <a:p>
            <a:pPr lvl="1"/>
            <a:r>
              <a:rPr lang="en-US" altLang="zh-TW" dirty="0"/>
              <a:t>Selling products or providing services will bring cash to the company.</a:t>
            </a:r>
          </a:p>
          <a:p>
            <a:pPr lvl="1"/>
            <a:r>
              <a:rPr lang="en-US" altLang="zh-TW" dirty="0"/>
              <a:t>Purchasing inventory for resale and incurring salary expenses, rent expenses will cause cash outflows.</a:t>
            </a:r>
          </a:p>
          <a:p>
            <a:pPr lvl="1"/>
            <a:r>
              <a:rPr lang="en-US" altLang="zh-TW" dirty="0"/>
              <a:t>Even credit sales or credit purchases will cause cash flows because of collecting cash or paying cash subsequently.</a:t>
            </a:r>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24</a:t>
            </a:fld>
            <a:endParaRPr lang="en-US" altLang="zh-TW"/>
          </a:p>
        </p:txBody>
      </p:sp>
      <p:sp>
        <p:nvSpPr>
          <p:cNvPr id="2" name="標題 1"/>
          <p:cNvSpPr>
            <a:spLocks noGrp="1"/>
          </p:cNvSpPr>
          <p:nvPr>
            <p:ph type="title"/>
          </p:nvPr>
        </p:nvSpPr>
        <p:spPr/>
        <p:txBody>
          <a:bodyPr/>
          <a:lstStyle/>
          <a:p>
            <a:r>
              <a:rPr lang="en-US" altLang="zh-TW"/>
              <a:t>Cash and Business Activities</a:t>
            </a:r>
            <a:endParaRPr lang="zh-TW" altLang="en-US" dirty="0"/>
          </a:p>
        </p:txBody>
      </p:sp>
      <p:sp>
        <p:nvSpPr>
          <p:cNvPr id="6" name="文字方塊 5"/>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17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pPr marL="0" indent="0">
              <a:buNone/>
            </a:pPr>
            <a:r>
              <a:rPr lang="en-US" altLang="zh-TW" b="1" dirty="0">
                <a:solidFill>
                  <a:srgbClr val="E09F52"/>
                </a:solidFill>
              </a:rPr>
              <a:t>Investing</a:t>
            </a:r>
            <a:r>
              <a:rPr lang="en-US" altLang="zh-TW" dirty="0">
                <a:solidFill>
                  <a:srgbClr val="E09F52"/>
                </a:solidFill>
              </a:rPr>
              <a:t> </a:t>
            </a:r>
            <a:r>
              <a:rPr lang="en-US" altLang="zh-TW" b="1" dirty="0">
                <a:solidFill>
                  <a:srgbClr val="E09F52"/>
                </a:solidFill>
              </a:rPr>
              <a:t>Activities</a:t>
            </a:r>
          </a:p>
          <a:p>
            <a:pPr lvl="1"/>
            <a:r>
              <a:rPr lang="en-US" altLang="zh-TW" dirty="0"/>
              <a:t>Purchasing property, plant and equipment for the use in operation will use cash.</a:t>
            </a:r>
          </a:p>
          <a:p>
            <a:pPr lvl="1"/>
            <a:r>
              <a:rPr lang="en-US" altLang="zh-TW" dirty="0"/>
              <a:t>Disposal of property, plant and equipment will cause cash inflows.</a:t>
            </a:r>
          </a:p>
          <a:p>
            <a:pPr marL="0" indent="0">
              <a:buNone/>
            </a:pPr>
            <a:r>
              <a:rPr lang="en-US" altLang="zh-TW" b="1" dirty="0">
                <a:solidFill>
                  <a:srgbClr val="E09F52"/>
                </a:solidFill>
              </a:rPr>
              <a:t>Financing Activities</a:t>
            </a:r>
          </a:p>
          <a:p>
            <a:pPr lvl="1"/>
            <a:r>
              <a:rPr lang="en-US" altLang="zh-TW" dirty="0"/>
              <a:t>Borrowing money from creditors or raising money from investors will bring money in.</a:t>
            </a:r>
          </a:p>
          <a:p>
            <a:pPr lvl="1"/>
            <a:r>
              <a:rPr lang="en-US" altLang="zh-TW" dirty="0"/>
              <a:t>Repayment of debts or distributing cash dividends to shareholders will cause cash outflows.</a:t>
            </a:r>
            <a:endParaRPr lang="zh-TW" altLang="en-US"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25</a:t>
            </a:fld>
            <a:endParaRPr lang="en-US" altLang="zh-TW"/>
          </a:p>
        </p:txBody>
      </p:sp>
      <p:sp>
        <p:nvSpPr>
          <p:cNvPr id="2" name="標題 1"/>
          <p:cNvSpPr>
            <a:spLocks noGrp="1"/>
          </p:cNvSpPr>
          <p:nvPr>
            <p:ph type="title"/>
          </p:nvPr>
        </p:nvSpPr>
        <p:spPr/>
        <p:txBody>
          <a:bodyPr/>
          <a:lstStyle/>
          <a:p>
            <a:r>
              <a:rPr lang="en-US" altLang="zh-TW"/>
              <a:t>Cash and Business Activities</a:t>
            </a:r>
            <a:endParaRPr lang="zh-TW" altLang="en-US" dirty="0"/>
          </a:p>
        </p:txBody>
      </p:sp>
      <p:sp>
        <p:nvSpPr>
          <p:cNvPr id="7" name="文字方塊 6"/>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428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9567" y="4185917"/>
            <a:ext cx="3226900" cy="2151536"/>
          </a:xfrm>
          <a:prstGeom prst="rect">
            <a:avLst/>
          </a:prstGeom>
          <a:ln>
            <a:noFill/>
          </a:ln>
          <a:effectLst>
            <a:softEdge rad="112500"/>
          </a:effectLst>
        </p:spPr>
      </p:pic>
      <p:sp>
        <p:nvSpPr>
          <p:cNvPr id="3" name="內容版面配置區 2"/>
          <p:cNvSpPr>
            <a:spLocks noGrp="1"/>
          </p:cNvSpPr>
          <p:nvPr>
            <p:ph idx="1"/>
          </p:nvPr>
        </p:nvSpPr>
        <p:spPr/>
        <p:txBody>
          <a:bodyPr/>
          <a:lstStyle/>
          <a:p>
            <a:pPr marL="0" indent="0">
              <a:buNone/>
            </a:pPr>
            <a:r>
              <a:rPr lang="en-US" altLang="zh-TW" b="1" dirty="0">
                <a:solidFill>
                  <a:srgbClr val="E09F52"/>
                </a:solidFill>
              </a:rPr>
              <a:t>Definition of Cash</a:t>
            </a:r>
          </a:p>
          <a:p>
            <a:pPr lvl="1"/>
            <a:r>
              <a:rPr lang="en-US" altLang="zh-TW" dirty="0"/>
              <a:t>Includes coins, currency, money orders and checks,</a:t>
            </a:r>
          </a:p>
          <a:p>
            <a:pPr lvl="1"/>
            <a:r>
              <a:rPr lang="en-US" altLang="zh-TW" dirty="0"/>
              <a:t>And money on deposit</a:t>
            </a:r>
            <a:r>
              <a:rPr lang="zh-TW" altLang="en-US" dirty="0">
                <a:latin typeface="微軟正黑體" panose="020B0604030504040204" pitchFamily="34" charset="-120"/>
                <a:ea typeface="微軟正黑體" panose="020B0604030504040204" pitchFamily="34" charset="-120"/>
              </a:rPr>
              <a:t> </a:t>
            </a:r>
            <a:r>
              <a:rPr lang="en-US" altLang="zh-TW" dirty="0"/>
              <a:t>with banks or savings institutions that are available for use to satisfy the company’s obligations.</a:t>
            </a:r>
          </a:p>
          <a:p>
            <a:endParaRPr lang="zh-TW" altLang="en-US"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26</a:t>
            </a:fld>
            <a:endParaRPr lang="en-US" altLang="zh-TW"/>
          </a:p>
        </p:txBody>
      </p:sp>
      <p:sp>
        <p:nvSpPr>
          <p:cNvPr id="2" name="標題 1"/>
          <p:cNvSpPr>
            <a:spLocks noGrp="1"/>
          </p:cNvSpPr>
          <p:nvPr>
            <p:ph type="title"/>
          </p:nvPr>
        </p:nvSpPr>
        <p:spPr/>
        <p:txBody>
          <a:bodyPr/>
          <a:lstStyle/>
          <a:p>
            <a:r>
              <a:rPr lang="en-US" altLang="zh-TW"/>
              <a:t>Internal Control of Cash</a:t>
            </a:r>
            <a:endParaRPr lang="zh-TW" altLang="en-US" dirty="0"/>
          </a:p>
        </p:txBody>
      </p:sp>
      <p:sp>
        <p:nvSpPr>
          <p:cNvPr id="8" name="文字方塊 7"/>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5933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Cash Control Procedures</a:t>
            </a:r>
          </a:p>
          <a:p>
            <a:pPr lvl="1"/>
            <a:r>
              <a:rPr lang="en-US" altLang="zh-TW" dirty="0"/>
              <a:t>Separating duties in handling of cash and accounting for cash.</a:t>
            </a:r>
          </a:p>
          <a:p>
            <a:pPr lvl="1"/>
            <a:r>
              <a:rPr lang="en-US" altLang="zh-TW" dirty="0"/>
              <a:t>Cash receipts are deposited in banks.</a:t>
            </a:r>
          </a:p>
          <a:p>
            <a:pPr lvl="1"/>
            <a:r>
              <a:rPr lang="en-US" altLang="zh-TW" dirty="0"/>
              <a:t>Except for small-amount payments, all payments are made with </a:t>
            </a:r>
            <a:r>
              <a:rPr lang="en-US" altLang="zh-TW" dirty="0" err="1"/>
              <a:t>prenumbered</a:t>
            </a:r>
            <a:r>
              <a:rPr lang="en-US" altLang="zh-TW" dirty="0"/>
              <a:t> checks.</a:t>
            </a:r>
          </a:p>
          <a:p>
            <a:pPr lvl="1"/>
            <a:r>
              <a:rPr lang="en-US" altLang="zh-TW" dirty="0"/>
              <a:t>Prepare a bank reconciliation periodically.</a:t>
            </a:r>
          </a:p>
          <a:p>
            <a:endParaRPr lang="zh-TW" altLang="en-US"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27</a:t>
            </a:fld>
            <a:endParaRPr lang="en-US" altLang="zh-TW"/>
          </a:p>
        </p:txBody>
      </p:sp>
      <p:sp>
        <p:nvSpPr>
          <p:cNvPr id="2" name="標題 1"/>
          <p:cNvSpPr>
            <a:spLocks noGrp="1"/>
          </p:cNvSpPr>
          <p:nvPr>
            <p:ph type="title"/>
          </p:nvPr>
        </p:nvSpPr>
        <p:spPr/>
        <p:txBody>
          <a:bodyPr/>
          <a:lstStyle/>
          <a:p>
            <a:r>
              <a:rPr lang="en-US" altLang="zh-TW"/>
              <a:t>Internal Control of Cash</a:t>
            </a:r>
            <a:endParaRPr lang="zh-TW" altLang="en-US" dirty="0"/>
          </a:p>
        </p:txBody>
      </p:sp>
      <p:sp>
        <p:nvSpPr>
          <p:cNvPr id="7" name="文字方塊 6"/>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61612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7D13A2E-2C45-404E-ACF4-98A1A6CE28F2}" type="slidenum">
              <a:rPr lang="en-US" altLang="zh-TW" smtClean="0"/>
              <a:pPr/>
              <a:t>28</a:t>
            </a:fld>
            <a:endParaRPr lang="en-US" altLang="zh-TW"/>
          </a:p>
        </p:txBody>
      </p:sp>
      <p:sp>
        <p:nvSpPr>
          <p:cNvPr id="2" name="標題 1"/>
          <p:cNvSpPr>
            <a:spLocks noGrp="1"/>
          </p:cNvSpPr>
          <p:nvPr>
            <p:ph type="title"/>
          </p:nvPr>
        </p:nvSpPr>
        <p:spPr/>
        <p:txBody>
          <a:bodyPr/>
          <a:lstStyle/>
          <a:p>
            <a:r>
              <a:rPr lang="en-US" altLang="zh-TW"/>
              <a:t>Payment by Checks	</a:t>
            </a:r>
            <a:endParaRPr lang="zh-TW" altLang="en-US" dirty="0"/>
          </a:p>
        </p:txBody>
      </p:sp>
      <p:sp>
        <p:nvSpPr>
          <p:cNvPr id="3" name="內容版面配置區 2"/>
          <p:cNvSpPr>
            <a:spLocks noGrp="1"/>
          </p:cNvSpPr>
          <p:nvPr>
            <p:ph idx="1"/>
          </p:nvPr>
        </p:nvSpPr>
        <p:spPr/>
        <p:txBody>
          <a:bodyPr/>
          <a:lstStyle/>
          <a:p>
            <a:pPr marL="0" indent="0">
              <a:buNone/>
            </a:pPr>
            <a:r>
              <a:rPr lang="en-US" altLang="zh-TW" b="1" dirty="0">
                <a:solidFill>
                  <a:srgbClr val="E09F52"/>
                </a:solidFill>
              </a:rPr>
              <a:t>Payment for Purchasing Inventory</a:t>
            </a:r>
          </a:p>
          <a:p>
            <a:pPr lvl="1"/>
            <a:r>
              <a:rPr lang="en-US" altLang="zh-TW" dirty="0"/>
              <a:t>Hot Pot Bakery purchased inventory with cash NT$2,000 and NT$3,000 on account.</a:t>
            </a:r>
          </a:p>
          <a:p>
            <a:pPr lvl="1"/>
            <a:endParaRPr lang="en-US" altLang="zh-TW" dirty="0"/>
          </a:p>
          <a:p>
            <a:pPr lvl="1">
              <a:lnSpc>
                <a:spcPct val="200000"/>
              </a:lnSpc>
            </a:pPr>
            <a:endParaRPr lang="en-US" altLang="zh-TW" dirty="0"/>
          </a:p>
          <a:p>
            <a:pPr lvl="1"/>
            <a:r>
              <a:rPr lang="en-US" altLang="zh-TW" dirty="0"/>
              <a:t>Hot Pot Bakery paid NT$3,000 one month later.</a:t>
            </a:r>
          </a:p>
          <a:p>
            <a:pPr lvl="1"/>
            <a:endParaRPr lang="en-US" altLang="zh-TW" dirty="0"/>
          </a:p>
          <a:p>
            <a:pPr lvl="1"/>
            <a:endParaRPr lang="en-US" altLang="zh-TW" dirty="0"/>
          </a:p>
        </p:txBody>
      </p:sp>
      <p:sp>
        <p:nvSpPr>
          <p:cNvPr id="8" name="矩形 7"/>
          <p:cNvSpPr/>
          <p:nvPr/>
        </p:nvSpPr>
        <p:spPr>
          <a:xfrm>
            <a:off x="5916835" y="26368"/>
            <a:ext cx="3227165" cy="461665"/>
          </a:xfrm>
          <a:prstGeom prst="rect">
            <a:avLst/>
          </a:prstGeom>
        </p:spPr>
        <p:txBody>
          <a:bodyPr wrap="none">
            <a:spAutoFit/>
          </a:bodyPr>
          <a:lstStyle/>
          <a:p>
            <a:pPr>
              <a:lnSpc>
                <a:spcPct val="150000"/>
              </a:lnSpc>
            </a:pPr>
            <a:r>
              <a:rPr lang="en-US" altLang="zh-TW" sz="1600" b="1" dirty="0">
                <a:latin typeface="Arial" panose="020B0604020202020204" pitchFamily="34" charset="0"/>
                <a:cs typeface="Arial" panose="020B0604020202020204" pitchFamily="34" charset="0"/>
              </a:rPr>
              <a:t>Accounting for Cash Payments</a:t>
            </a:r>
          </a:p>
        </p:txBody>
      </p:sp>
      <p:graphicFrame>
        <p:nvGraphicFramePr>
          <p:cNvPr id="12" name="表格 11"/>
          <p:cNvGraphicFramePr>
            <a:graphicFrameLocks noGrp="1"/>
          </p:cNvGraphicFramePr>
          <p:nvPr>
            <p:extLst>
              <p:ext uri="{D42A27DB-BD31-4B8C-83A1-F6EECF244321}">
                <p14:modId xmlns:p14="http://schemas.microsoft.com/office/powerpoint/2010/main" val="3165236398"/>
              </p:ext>
            </p:extLst>
          </p:nvPr>
        </p:nvGraphicFramePr>
        <p:xfrm>
          <a:off x="1426825" y="2937522"/>
          <a:ext cx="5622472" cy="148590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4" name="矩形 13"/>
          <p:cNvSpPr/>
          <p:nvPr/>
        </p:nvSpPr>
        <p:spPr>
          <a:xfrm>
            <a:off x="1429221" y="2937522"/>
            <a:ext cx="1110560" cy="369332"/>
          </a:xfrm>
          <a:prstGeom prst="rect">
            <a:avLst/>
          </a:prstGeom>
        </p:spPr>
        <p:txBody>
          <a:bodyPr wrap="none">
            <a:spAutoFit/>
          </a:bodyPr>
          <a:lstStyle/>
          <a:p>
            <a:pPr lvl="0">
              <a:defRPr/>
            </a:pPr>
            <a:r>
              <a:rPr lang="en-US" altLang="zh-TW" spc="-20" dirty="0">
                <a:solidFill>
                  <a:srgbClr val="000000"/>
                </a:solidFill>
                <a:latin typeface="Arial"/>
              </a:rPr>
              <a:t>Inventory</a:t>
            </a:r>
            <a:endParaRPr kumimoji="0" lang="zh-TW" altLang="en-US" dirty="0">
              <a:solidFill>
                <a:srgbClr val="000000"/>
              </a:solidFill>
              <a:latin typeface="Arial" charset="0"/>
              <a:ea typeface="新細明體" charset="-120"/>
            </a:endParaRPr>
          </a:p>
        </p:txBody>
      </p:sp>
      <p:sp>
        <p:nvSpPr>
          <p:cNvPr id="15" name="矩形 14"/>
          <p:cNvSpPr/>
          <p:nvPr/>
        </p:nvSpPr>
        <p:spPr>
          <a:xfrm>
            <a:off x="1632092" y="3308568"/>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16" name="矩形 15"/>
          <p:cNvSpPr/>
          <p:nvPr/>
        </p:nvSpPr>
        <p:spPr>
          <a:xfrm>
            <a:off x="5264717" y="2938222"/>
            <a:ext cx="761748" cy="369332"/>
          </a:xfrm>
          <a:prstGeom prst="rect">
            <a:avLst/>
          </a:prstGeom>
        </p:spPr>
        <p:txBody>
          <a:bodyPr wrap="none">
            <a:spAutoFit/>
          </a:bodyPr>
          <a:lstStyle/>
          <a:p>
            <a:pPr lvl="0" algn="r"/>
            <a:r>
              <a:rPr lang="en-US" altLang="zh-TW" spc="-20" dirty="0">
                <a:solidFill>
                  <a:srgbClr val="000000"/>
                </a:solidFill>
                <a:latin typeface="Arial"/>
              </a:rPr>
              <a:t>5,000</a:t>
            </a:r>
            <a:endParaRPr lang="zh-TW" altLang="en-US" spc="-20" dirty="0">
              <a:solidFill>
                <a:srgbClr val="000000"/>
              </a:solidFill>
              <a:latin typeface="Arial"/>
            </a:endParaRPr>
          </a:p>
        </p:txBody>
      </p:sp>
      <p:sp>
        <p:nvSpPr>
          <p:cNvPr id="17" name="矩形 16"/>
          <p:cNvSpPr/>
          <p:nvPr/>
        </p:nvSpPr>
        <p:spPr>
          <a:xfrm>
            <a:off x="6275640" y="3306854"/>
            <a:ext cx="761748" cy="369332"/>
          </a:xfrm>
          <a:prstGeom prst="rect">
            <a:avLst/>
          </a:prstGeom>
        </p:spPr>
        <p:txBody>
          <a:bodyPr wrap="none">
            <a:spAutoFit/>
          </a:bodyPr>
          <a:lstStyle/>
          <a:p>
            <a:pPr lvl="0" algn="r"/>
            <a:r>
              <a:rPr lang="en-US" altLang="zh-TW" spc="-20" dirty="0">
                <a:solidFill>
                  <a:srgbClr val="000000"/>
                </a:solidFill>
                <a:latin typeface="Arial"/>
              </a:rPr>
              <a:t>2,000</a:t>
            </a:r>
            <a:endParaRPr lang="zh-TW" altLang="en-US" spc="-20" dirty="0">
              <a:solidFill>
                <a:srgbClr val="000000"/>
              </a:solidFill>
              <a:latin typeface="Arial"/>
            </a:endParaRPr>
          </a:p>
        </p:txBody>
      </p:sp>
      <p:sp>
        <p:nvSpPr>
          <p:cNvPr id="18" name="矩形 17"/>
          <p:cNvSpPr/>
          <p:nvPr/>
        </p:nvSpPr>
        <p:spPr>
          <a:xfrm>
            <a:off x="1828800" y="4038600"/>
            <a:ext cx="4953000" cy="307777"/>
          </a:xfrm>
          <a:prstGeom prst="rect">
            <a:avLst/>
          </a:prstGeom>
        </p:spPr>
        <p:txBody>
          <a:bodyPr wrap="square">
            <a:spAutoFit/>
          </a:bodyPr>
          <a:lstStyle/>
          <a:p>
            <a:pPr eaLnBrk="0" fontAlgn="base" hangingPunct="0">
              <a:spcBef>
                <a:spcPct val="50000"/>
              </a:spcBef>
              <a:spcAft>
                <a:spcPct val="0"/>
              </a:spcAft>
            </a:pPr>
            <a:r>
              <a:rPr lang="en-US" altLang="zh-TW" sz="1400" i="1" dirty="0">
                <a:latin typeface="Arial" charset="0"/>
              </a:rPr>
              <a:t> To record cash and credit purchases of inventory.</a:t>
            </a:r>
            <a:endParaRPr lang="zh-TW" altLang="en-US" sz="1400" i="1" dirty="0">
              <a:latin typeface="Arial" charset="0"/>
            </a:endParaRPr>
          </a:p>
        </p:txBody>
      </p:sp>
      <p:sp>
        <p:nvSpPr>
          <p:cNvPr id="19" name="矩形 18"/>
          <p:cNvSpPr/>
          <p:nvPr/>
        </p:nvSpPr>
        <p:spPr>
          <a:xfrm>
            <a:off x="1632091" y="3667554"/>
            <a:ext cx="2385534" cy="369332"/>
          </a:xfrm>
          <a:prstGeom prst="rect">
            <a:avLst/>
          </a:prstGeom>
        </p:spPr>
        <p:txBody>
          <a:bodyPr wrap="square">
            <a:spAutoFit/>
          </a:bodyPr>
          <a:lstStyle/>
          <a:p>
            <a:r>
              <a:rPr lang="en-US" altLang="zh-TW" spc="-20" dirty="0">
                <a:solidFill>
                  <a:srgbClr val="000000"/>
                </a:solidFill>
                <a:latin typeface="Arial"/>
              </a:rPr>
              <a:t>Accounts Payable</a:t>
            </a:r>
            <a:endParaRPr lang="zh-TW" altLang="en-US" spc="-20" dirty="0">
              <a:solidFill>
                <a:srgbClr val="000000"/>
              </a:solidFill>
              <a:latin typeface="Arial"/>
            </a:endParaRPr>
          </a:p>
        </p:txBody>
      </p:sp>
      <p:sp>
        <p:nvSpPr>
          <p:cNvPr id="20" name="矩形 19"/>
          <p:cNvSpPr/>
          <p:nvPr/>
        </p:nvSpPr>
        <p:spPr>
          <a:xfrm>
            <a:off x="6275640" y="3667554"/>
            <a:ext cx="761748" cy="369332"/>
          </a:xfrm>
          <a:prstGeom prst="rect">
            <a:avLst/>
          </a:prstGeom>
        </p:spPr>
        <p:txBody>
          <a:bodyPr wrap="none">
            <a:spAutoFit/>
          </a:bodyPr>
          <a:lstStyle/>
          <a:p>
            <a:pPr lvl="0" algn="r"/>
            <a:r>
              <a:rPr lang="en-US" altLang="zh-TW" spc="-20" dirty="0">
                <a:solidFill>
                  <a:srgbClr val="000000"/>
                </a:solidFill>
                <a:latin typeface="Arial"/>
              </a:rPr>
              <a:t>3,000</a:t>
            </a:r>
            <a:endParaRPr lang="zh-TW" altLang="en-US" spc="-20" dirty="0">
              <a:solidFill>
                <a:srgbClr val="000000"/>
              </a:solidFill>
              <a:latin typeface="Arial"/>
            </a:endParaRPr>
          </a:p>
        </p:txBody>
      </p:sp>
      <p:graphicFrame>
        <p:nvGraphicFramePr>
          <p:cNvPr id="21" name="表格 20"/>
          <p:cNvGraphicFramePr>
            <a:graphicFrameLocks noGrp="1"/>
          </p:cNvGraphicFramePr>
          <p:nvPr>
            <p:extLst>
              <p:ext uri="{D42A27DB-BD31-4B8C-83A1-F6EECF244321}">
                <p14:modId xmlns:p14="http://schemas.microsoft.com/office/powerpoint/2010/main" val="962599162"/>
              </p:ext>
            </p:extLst>
          </p:nvPr>
        </p:nvGraphicFramePr>
        <p:xfrm>
          <a:off x="1426825" y="5044135"/>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2" name="矩形 21"/>
          <p:cNvSpPr/>
          <p:nvPr/>
        </p:nvSpPr>
        <p:spPr>
          <a:xfrm>
            <a:off x="1429221" y="5044135"/>
            <a:ext cx="1990288" cy="369332"/>
          </a:xfrm>
          <a:prstGeom prst="rect">
            <a:avLst/>
          </a:prstGeom>
        </p:spPr>
        <p:txBody>
          <a:bodyPr wrap="none">
            <a:spAutoFit/>
          </a:bodyPr>
          <a:lstStyle/>
          <a:p>
            <a:r>
              <a:rPr lang="en-US" altLang="zh-TW" spc="-20" dirty="0">
                <a:solidFill>
                  <a:srgbClr val="000000"/>
                </a:solidFill>
                <a:latin typeface="Arial"/>
              </a:rPr>
              <a:t>Accounts Payable</a:t>
            </a:r>
            <a:endParaRPr lang="zh-TW" altLang="en-US" spc="-20" dirty="0">
              <a:solidFill>
                <a:srgbClr val="000000"/>
              </a:solidFill>
              <a:latin typeface="Arial"/>
            </a:endParaRPr>
          </a:p>
        </p:txBody>
      </p:sp>
      <p:sp>
        <p:nvSpPr>
          <p:cNvPr id="23" name="矩形 22"/>
          <p:cNvSpPr/>
          <p:nvPr/>
        </p:nvSpPr>
        <p:spPr>
          <a:xfrm>
            <a:off x="1632092" y="5415181"/>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24" name="矩形 23"/>
          <p:cNvSpPr/>
          <p:nvPr/>
        </p:nvSpPr>
        <p:spPr>
          <a:xfrm>
            <a:off x="5264717" y="5044835"/>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3,000</a:t>
            </a:r>
            <a:endParaRPr kumimoji="0" lang="zh-TW" altLang="en-US" dirty="0">
              <a:solidFill>
                <a:srgbClr val="000000"/>
              </a:solidFill>
              <a:latin typeface="Arial" charset="0"/>
              <a:ea typeface="新細明體" charset="-120"/>
            </a:endParaRPr>
          </a:p>
        </p:txBody>
      </p:sp>
      <p:sp>
        <p:nvSpPr>
          <p:cNvPr id="25" name="矩形 24"/>
          <p:cNvSpPr/>
          <p:nvPr/>
        </p:nvSpPr>
        <p:spPr>
          <a:xfrm>
            <a:off x="6275640" y="5413467"/>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3,000</a:t>
            </a:r>
            <a:endParaRPr kumimoji="0" lang="zh-TW" altLang="en-US" dirty="0">
              <a:solidFill>
                <a:srgbClr val="000000"/>
              </a:solidFill>
              <a:latin typeface="Arial" charset="0"/>
              <a:ea typeface="新細明體" charset="-120"/>
            </a:endParaRPr>
          </a:p>
        </p:txBody>
      </p:sp>
      <p:sp>
        <p:nvSpPr>
          <p:cNvPr id="26" name="矩形 25"/>
          <p:cNvSpPr/>
          <p:nvPr/>
        </p:nvSpPr>
        <p:spPr>
          <a:xfrm>
            <a:off x="1828800" y="5830399"/>
            <a:ext cx="4953000" cy="307777"/>
          </a:xfrm>
          <a:prstGeom prst="rect">
            <a:avLst/>
          </a:prstGeom>
        </p:spPr>
        <p:txBody>
          <a:bodyPr wrap="square">
            <a:spAutoFit/>
          </a:bodyPr>
          <a:lstStyle/>
          <a:p>
            <a:pPr eaLnBrk="0" fontAlgn="base" hangingPunct="0">
              <a:spcBef>
                <a:spcPct val="50000"/>
              </a:spcBef>
              <a:spcAft>
                <a:spcPct val="0"/>
              </a:spcAft>
            </a:pPr>
            <a:r>
              <a:rPr lang="en-US" altLang="zh-TW" sz="1400" i="1" dirty="0">
                <a:latin typeface="Arial" charset="0"/>
              </a:rPr>
              <a:t>To record payment for previous credit purchase.</a:t>
            </a:r>
            <a:endParaRPr lang="zh-TW" altLang="en-US" sz="1400" i="1" dirty="0">
              <a:latin typeface="Arial" charset="0"/>
            </a:endParaRPr>
          </a:p>
        </p:txBody>
      </p:sp>
      <p:sp>
        <p:nvSpPr>
          <p:cNvPr id="27" name="文字方塊 26"/>
          <p:cNvSpPr txBox="1"/>
          <p:nvPr/>
        </p:nvSpPr>
        <p:spPr>
          <a:xfrm>
            <a:off x="8422400" y="79487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8674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2" grpId="0"/>
      <p:bldP spid="23" grpId="0"/>
      <p:bldP spid="24" grpId="0"/>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8"/>
          <p:cNvSpPr>
            <a:spLocks noGrp="1"/>
          </p:cNvSpPr>
          <p:nvPr>
            <p:ph idx="1"/>
          </p:nvPr>
        </p:nvSpPr>
        <p:spPr/>
        <p:txBody>
          <a:bodyPr/>
          <a:lstStyle/>
          <a:p>
            <a:pPr marL="0" indent="0">
              <a:buNone/>
            </a:pPr>
            <a:r>
              <a:rPr lang="en-US" altLang="zh-TW" b="1" dirty="0">
                <a:solidFill>
                  <a:srgbClr val="E09F52"/>
                </a:solidFill>
              </a:rPr>
              <a:t>Purchases Discounts</a:t>
            </a:r>
            <a:r>
              <a:rPr lang="zh-TW" altLang="en-US" b="1" dirty="0">
                <a:solidFill>
                  <a:srgbClr val="E09F52"/>
                </a:solidFill>
              </a:rPr>
              <a:t>  </a:t>
            </a:r>
            <a:endParaRPr lang="en-US" altLang="zh-TW" b="1" dirty="0">
              <a:solidFill>
                <a:srgbClr val="E09F52"/>
              </a:solidFill>
              <a:latin typeface="微軟正黑體" panose="020B0604030504040204" pitchFamily="34" charset="-120"/>
              <a:ea typeface="微軟正黑體" panose="020B0604030504040204" pitchFamily="34" charset="-120"/>
            </a:endParaRPr>
          </a:p>
          <a:p>
            <a:r>
              <a:rPr lang="en-US" altLang="zh-TW" dirty="0"/>
              <a:t>A seller may offer a discount to encourage its customer to pay earlier.  </a:t>
            </a:r>
          </a:p>
          <a:p>
            <a:pPr lvl="1"/>
            <a:r>
              <a:rPr lang="en-US" altLang="zh-TW" b="1" dirty="0">
                <a:solidFill>
                  <a:schemeClr val="accent2">
                    <a:lumMod val="75000"/>
                  </a:schemeClr>
                </a:solidFill>
              </a:rPr>
              <a:t>“2/10, n/30” </a:t>
            </a:r>
            <a:r>
              <a:rPr lang="en-US" altLang="zh-TW" dirty="0"/>
              <a:t>means if the customer paid within 10 days, the customer will get 2% discount, and the amount is due in 30 days without any discount.</a:t>
            </a:r>
          </a:p>
          <a:p>
            <a:pPr lvl="1"/>
            <a:r>
              <a:rPr lang="en-US" altLang="zh-TW" dirty="0"/>
              <a:t>Suppose Hot Pot Bakery purchased some flour for NT$1,000 on March 1, 2017:</a:t>
            </a:r>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29</a:t>
            </a:fld>
            <a:endParaRPr lang="en-US" altLang="zh-TW"/>
          </a:p>
        </p:txBody>
      </p:sp>
      <p:sp>
        <p:nvSpPr>
          <p:cNvPr id="2" name="標題 1"/>
          <p:cNvSpPr>
            <a:spLocks noGrp="1"/>
          </p:cNvSpPr>
          <p:nvPr>
            <p:ph type="title"/>
          </p:nvPr>
        </p:nvSpPr>
        <p:spPr/>
        <p:txBody>
          <a:bodyPr/>
          <a:lstStyle/>
          <a:p>
            <a:r>
              <a:rPr lang="en-US" altLang="zh-TW"/>
              <a:t>Payment by Checks	</a:t>
            </a:r>
            <a:endParaRPr lang="zh-TW" altLang="en-US" dirty="0"/>
          </a:p>
        </p:txBody>
      </p:sp>
      <p:graphicFrame>
        <p:nvGraphicFramePr>
          <p:cNvPr id="21" name="表格 20"/>
          <p:cNvGraphicFramePr>
            <a:graphicFrameLocks noGrp="1"/>
          </p:cNvGraphicFramePr>
          <p:nvPr>
            <p:extLst>
              <p:ext uri="{D42A27DB-BD31-4B8C-83A1-F6EECF244321}">
                <p14:modId xmlns:p14="http://schemas.microsoft.com/office/powerpoint/2010/main" val="17584346"/>
              </p:ext>
            </p:extLst>
          </p:nvPr>
        </p:nvGraphicFramePr>
        <p:xfrm>
          <a:off x="1321416" y="5255156"/>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2" name="矩形 21"/>
          <p:cNvSpPr/>
          <p:nvPr/>
        </p:nvSpPr>
        <p:spPr>
          <a:xfrm>
            <a:off x="1321416" y="5255415"/>
            <a:ext cx="1436355" cy="369332"/>
          </a:xfrm>
          <a:prstGeom prst="rect">
            <a:avLst/>
          </a:prstGeom>
        </p:spPr>
        <p:txBody>
          <a:bodyPr wrap="none">
            <a:spAutoFit/>
          </a:bodyPr>
          <a:lstStyle/>
          <a:p>
            <a:pPr lvl="0"/>
            <a:r>
              <a:rPr lang="en-US" altLang="zh-TW" spc="-20" dirty="0">
                <a:solidFill>
                  <a:srgbClr val="000000"/>
                </a:solidFill>
                <a:latin typeface="Arial"/>
              </a:rPr>
              <a:t>Mar. 1, 2017</a:t>
            </a:r>
            <a:endParaRPr lang="zh-TW" altLang="en-US" spc="-20" dirty="0">
              <a:solidFill>
                <a:srgbClr val="000000"/>
              </a:solidFill>
              <a:latin typeface="Arial"/>
            </a:endParaRPr>
          </a:p>
        </p:txBody>
      </p:sp>
      <p:sp>
        <p:nvSpPr>
          <p:cNvPr id="23" name="矩形 22"/>
          <p:cNvSpPr/>
          <p:nvPr/>
        </p:nvSpPr>
        <p:spPr>
          <a:xfrm>
            <a:off x="2696216" y="5255415"/>
            <a:ext cx="1133644" cy="369332"/>
          </a:xfrm>
          <a:prstGeom prst="rect">
            <a:avLst/>
          </a:prstGeom>
        </p:spPr>
        <p:txBody>
          <a:bodyPr wrap="none">
            <a:spAutoFit/>
          </a:bodyPr>
          <a:lstStyle/>
          <a:p>
            <a:r>
              <a:rPr lang="en-US" altLang="zh-TW" spc="-20" dirty="0">
                <a:solidFill>
                  <a:srgbClr val="000000"/>
                </a:solidFill>
                <a:latin typeface="Arial"/>
              </a:rPr>
              <a:t>Inventory</a:t>
            </a:r>
            <a:endParaRPr lang="zh-TW" altLang="en-US" spc="-20" dirty="0">
              <a:solidFill>
                <a:srgbClr val="000000"/>
              </a:solidFill>
              <a:latin typeface="Arial"/>
            </a:endParaRPr>
          </a:p>
        </p:txBody>
      </p:sp>
      <p:sp>
        <p:nvSpPr>
          <p:cNvPr id="24" name="矩形 23"/>
          <p:cNvSpPr/>
          <p:nvPr/>
        </p:nvSpPr>
        <p:spPr>
          <a:xfrm>
            <a:off x="3034418" y="5626461"/>
            <a:ext cx="1990288" cy="369332"/>
          </a:xfrm>
          <a:prstGeom prst="rect">
            <a:avLst/>
          </a:prstGeom>
        </p:spPr>
        <p:txBody>
          <a:bodyPr wrap="none">
            <a:spAutoFit/>
          </a:bodyPr>
          <a:lstStyle/>
          <a:p>
            <a:r>
              <a:rPr lang="en-US" altLang="zh-TW" spc="-20" dirty="0">
                <a:solidFill>
                  <a:srgbClr val="000000"/>
                </a:solidFill>
                <a:latin typeface="Arial"/>
              </a:rPr>
              <a:t>Accounts Payable</a:t>
            </a:r>
            <a:endParaRPr lang="zh-TW" altLang="en-US" spc="-20" dirty="0">
              <a:solidFill>
                <a:srgbClr val="000000"/>
              </a:solidFill>
              <a:latin typeface="Arial"/>
            </a:endParaRPr>
          </a:p>
        </p:txBody>
      </p:sp>
      <p:sp>
        <p:nvSpPr>
          <p:cNvPr id="25" name="矩形 24"/>
          <p:cNvSpPr/>
          <p:nvPr/>
        </p:nvSpPr>
        <p:spPr>
          <a:xfrm>
            <a:off x="6282100" y="5256115"/>
            <a:ext cx="761747" cy="369332"/>
          </a:xfrm>
          <a:prstGeom prst="rect">
            <a:avLst/>
          </a:prstGeom>
        </p:spPr>
        <p:txBody>
          <a:bodyPr wrap="none">
            <a:spAutoFit/>
          </a:bodyPr>
          <a:lstStyle/>
          <a:p>
            <a:pPr algn="r"/>
            <a:r>
              <a:rPr lang="en-US" altLang="zh-TW" spc="-20" dirty="0">
                <a:solidFill>
                  <a:srgbClr val="000000"/>
                </a:solidFill>
                <a:latin typeface="Arial"/>
              </a:rPr>
              <a:t>1,000</a:t>
            </a:r>
            <a:endParaRPr lang="zh-TW" altLang="en-US" spc="-20" dirty="0">
              <a:solidFill>
                <a:srgbClr val="000000"/>
              </a:solidFill>
              <a:latin typeface="Arial"/>
            </a:endParaRPr>
          </a:p>
        </p:txBody>
      </p:sp>
      <p:sp>
        <p:nvSpPr>
          <p:cNvPr id="26" name="矩形 25"/>
          <p:cNvSpPr/>
          <p:nvPr/>
        </p:nvSpPr>
        <p:spPr>
          <a:xfrm>
            <a:off x="7322129" y="5624747"/>
            <a:ext cx="761747" cy="369332"/>
          </a:xfrm>
          <a:prstGeom prst="rect">
            <a:avLst/>
          </a:prstGeom>
        </p:spPr>
        <p:txBody>
          <a:bodyPr wrap="none">
            <a:spAutoFit/>
          </a:bodyPr>
          <a:lstStyle/>
          <a:p>
            <a:pPr algn="r"/>
            <a:r>
              <a:rPr lang="en-US" altLang="zh-TW" spc="-20" dirty="0">
                <a:solidFill>
                  <a:srgbClr val="000000"/>
                </a:solidFill>
                <a:latin typeface="Arial"/>
              </a:rPr>
              <a:t>1,000</a:t>
            </a:r>
            <a:endParaRPr lang="zh-TW" altLang="en-US" spc="-20" dirty="0">
              <a:solidFill>
                <a:srgbClr val="000000"/>
              </a:solidFill>
              <a:latin typeface="Arial"/>
            </a:endParaRPr>
          </a:p>
        </p:txBody>
      </p:sp>
      <p:sp>
        <p:nvSpPr>
          <p:cNvPr id="27" name="矩形 26"/>
          <p:cNvSpPr/>
          <p:nvPr/>
        </p:nvSpPr>
        <p:spPr>
          <a:xfrm>
            <a:off x="2861733" y="6027615"/>
            <a:ext cx="4953000" cy="307777"/>
          </a:xfrm>
          <a:prstGeom prst="rect">
            <a:avLst/>
          </a:prstGeom>
        </p:spPr>
        <p:txBody>
          <a:bodyPr wrap="square">
            <a:spAutoFit/>
          </a:bodyPr>
          <a:lstStyle/>
          <a:p>
            <a:pPr>
              <a:spcBef>
                <a:spcPct val="50000"/>
              </a:spcBef>
              <a:buFontTx/>
              <a:buNone/>
            </a:pPr>
            <a:r>
              <a:rPr lang="en-US" altLang="zh-TW" sz="1400" i="1" dirty="0">
                <a:latin typeface="Arial" charset="0"/>
              </a:rPr>
              <a:t> To record credit purchase of inventory.</a:t>
            </a:r>
            <a:endParaRPr lang="zh-TW" altLang="en-US" sz="1400" i="1" dirty="0">
              <a:latin typeface="Arial" charset="0"/>
            </a:endParaRPr>
          </a:p>
        </p:txBody>
      </p:sp>
      <p:sp>
        <p:nvSpPr>
          <p:cNvPr id="13" name="文字方塊 12"/>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8708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3200" dirty="0">
                <a:solidFill>
                  <a:schemeClr val="tx1"/>
                </a:solidFill>
              </a:rPr>
              <a:t>Internal Controls and Cash</a:t>
            </a:r>
            <a:endParaRPr kumimoji="1" lang="zh-TW" altLang="en-US" dirty="0"/>
          </a:p>
        </p:txBody>
      </p:sp>
    </p:spTree>
    <p:extLst>
      <p:ext uri="{BB962C8B-B14F-4D97-AF65-F5344CB8AC3E}">
        <p14:creationId xmlns:p14="http://schemas.microsoft.com/office/powerpoint/2010/main" val="1310062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8"/>
          <p:cNvSpPr>
            <a:spLocks noGrp="1"/>
          </p:cNvSpPr>
          <p:nvPr>
            <p:ph idx="1"/>
          </p:nvPr>
        </p:nvSpPr>
        <p:spPr/>
        <p:txBody>
          <a:bodyPr/>
          <a:lstStyle/>
          <a:p>
            <a:pPr marL="0" indent="0">
              <a:buNone/>
            </a:pPr>
            <a:r>
              <a:rPr lang="en-US" altLang="zh-TW" b="1" dirty="0">
                <a:solidFill>
                  <a:srgbClr val="E09F52"/>
                </a:solidFill>
              </a:rPr>
              <a:t>Purchases Discounts</a:t>
            </a:r>
          </a:p>
          <a:p>
            <a:pPr lvl="1"/>
            <a:r>
              <a:rPr lang="en-US" altLang="zh-TW" dirty="0"/>
              <a:t>These purchases discounts can be seen as savings or interests during the period.</a:t>
            </a:r>
          </a:p>
          <a:p>
            <a:pPr lvl="1"/>
            <a:r>
              <a:rPr lang="en-US" altLang="zh-TW" dirty="0"/>
              <a:t>If Hot Pot Bakery paid on March 6, 2017 to earn the discount, then Hot Pot Bakery can save NT$20.</a:t>
            </a:r>
          </a:p>
          <a:p>
            <a:pPr marL="0" indent="0">
              <a:buNone/>
            </a:pPr>
            <a:r>
              <a:rPr lang="en-US" altLang="zh-TW" dirty="0"/>
              <a:t>		NT$1,000 x 2% = NT$20</a:t>
            </a:r>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30</a:t>
            </a:fld>
            <a:endParaRPr lang="en-US" altLang="zh-TW"/>
          </a:p>
        </p:txBody>
      </p:sp>
      <p:sp>
        <p:nvSpPr>
          <p:cNvPr id="2" name="標題 1"/>
          <p:cNvSpPr>
            <a:spLocks noGrp="1"/>
          </p:cNvSpPr>
          <p:nvPr>
            <p:ph type="title"/>
          </p:nvPr>
        </p:nvSpPr>
        <p:spPr/>
        <p:txBody>
          <a:bodyPr/>
          <a:lstStyle/>
          <a:p>
            <a:r>
              <a:rPr lang="en-US" altLang="zh-TW"/>
              <a:t>Payment by Checks	</a:t>
            </a:r>
            <a:endParaRPr lang="zh-TW" altLang="en-US" dirty="0"/>
          </a:p>
        </p:txBody>
      </p:sp>
      <p:graphicFrame>
        <p:nvGraphicFramePr>
          <p:cNvPr id="26" name="表格 25"/>
          <p:cNvGraphicFramePr>
            <a:graphicFrameLocks noGrp="1"/>
          </p:cNvGraphicFramePr>
          <p:nvPr>
            <p:extLst>
              <p:ext uri="{D42A27DB-BD31-4B8C-83A1-F6EECF244321}">
                <p14:modId xmlns:p14="http://schemas.microsoft.com/office/powerpoint/2010/main" val="2131384958"/>
              </p:ext>
            </p:extLst>
          </p:nvPr>
        </p:nvGraphicFramePr>
        <p:xfrm>
          <a:off x="1066800" y="4495800"/>
          <a:ext cx="6768117" cy="148590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spc="-20" dirty="0">
                        <a:solidFill>
                          <a:srgbClr val="000000"/>
                        </a:solidFill>
                        <a:latin typeface="Arial"/>
                        <a:ea typeface="+mn-ea"/>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27" name="矩形 26"/>
          <p:cNvSpPr/>
          <p:nvPr/>
        </p:nvSpPr>
        <p:spPr>
          <a:xfrm>
            <a:off x="1066800" y="4496059"/>
            <a:ext cx="1436355" cy="369332"/>
          </a:xfrm>
          <a:prstGeom prst="rect">
            <a:avLst/>
          </a:prstGeom>
        </p:spPr>
        <p:txBody>
          <a:bodyPr wrap="none">
            <a:spAutoFit/>
          </a:bodyPr>
          <a:lstStyle/>
          <a:p>
            <a:pPr lvl="0"/>
            <a:r>
              <a:rPr lang="en-US" altLang="zh-TW" spc="-20" dirty="0">
                <a:solidFill>
                  <a:srgbClr val="000000"/>
                </a:solidFill>
                <a:latin typeface="Arial"/>
              </a:rPr>
              <a:t>Mar. 6, 2017</a:t>
            </a:r>
            <a:endParaRPr lang="zh-TW" altLang="en-US" spc="-20" dirty="0">
              <a:solidFill>
                <a:srgbClr val="000000"/>
              </a:solidFill>
              <a:latin typeface="Arial"/>
            </a:endParaRPr>
          </a:p>
        </p:txBody>
      </p:sp>
      <p:sp>
        <p:nvSpPr>
          <p:cNvPr id="28" name="矩形 27"/>
          <p:cNvSpPr/>
          <p:nvPr/>
        </p:nvSpPr>
        <p:spPr>
          <a:xfrm>
            <a:off x="2191987" y="4496059"/>
            <a:ext cx="2223750" cy="369332"/>
          </a:xfrm>
          <a:prstGeom prst="rect">
            <a:avLst/>
          </a:prstGeom>
        </p:spPr>
        <p:txBody>
          <a:bodyPr wrap="none">
            <a:spAutoFit/>
          </a:bodyPr>
          <a:lstStyle/>
          <a:p>
            <a:r>
              <a:rPr lang="en-US" altLang="zh-TW" spc="-20" dirty="0">
                <a:solidFill>
                  <a:srgbClr val="000000"/>
                </a:solidFill>
                <a:latin typeface="Arial"/>
              </a:rPr>
              <a:t>   Accounts Payable</a:t>
            </a:r>
            <a:endParaRPr lang="zh-TW" altLang="en-US" spc="-20" dirty="0">
              <a:solidFill>
                <a:srgbClr val="000000"/>
              </a:solidFill>
              <a:latin typeface="Arial"/>
            </a:endParaRPr>
          </a:p>
        </p:txBody>
      </p:sp>
      <p:sp>
        <p:nvSpPr>
          <p:cNvPr id="29" name="矩形 28"/>
          <p:cNvSpPr/>
          <p:nvPr/>
        </p:nvSpPr>
        <p:spPr>
          <a:xfrm>
            <a:off x="2858320" y="4867105"/>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30" name="矩形 29"/>
          <p:cNvSpPr/>
          <p:nvPr/>
        </p:nvSpPr>
        <p:spPr>
          <a:xfrm>
            <a:off x="6027484" y="4496759"/>
            <a:ext cx="761747" cy="369332"/>
          </a:xfrm>
          <a:prstGeom prst="rect">
            <a:avLst/>
          </a:prstGeom>
        </p:spPr>
        <p:txBody>
          <a:bodyPr wrap="none">
            <a:spAutoFit/>
          </a:bodyPr>
          <a:lstStyle/>
          <a:p>
            <a:pPr algn="r"/>
            <a:r>
              <a:rPr lang="en-US" altLang="zh-TW" spc="-20" dirty="0">
                <a:solidFill>
                  <a:srgbClr val="000000"/>
                </a:solidFill>
                <a:latin typeface="Arial"/>
              </a:rPr>
              <a:t>1,000</a:t>
            </a:r>
            <a:endParaRPr lang="zh-TW" altLang="en-US" spc="-20" dirty="0">
              <a:solidFill>
                <a:srgbClr val="000000"/>
              </a:solidFill>
              <a:latin typeface="Arial"/>
            </a:endParaRPr>
          </a:p>
        </p:txBody>
      </p:sp>
      <p:sp>
        <p:nvSpPr>
          <p:cNvPr id="31" name="矩形 30"/>
          <p:cNvSpPr/>
          <p:nvPr/>
        </p:nvSpPr>
        <p:spPr>
          <a:xfrm>
            <a:off x="7259873" y="4865391"/>
            <a:ext cx="569387" cy="369332"/>
          </a:xfrm>
          <a:prstGeom prst="rect">
            <a:avLst/>
          </a:prstGeom>
        </p:spPr>
        <p:txBody>
          <a:bodyPr wrap="none">
            <a:spAutoFit/>
          </a:bodyPr>
          <a:lstStyle/>
          <a:p>
            <a:pPr algn="r"/>
            <a:r>
              <a:rPr lang="en-US" altLang="zh-TW" spc="-20" dirty="0">
                <a:solidFill>
                  <a:srgbClr val="000000"/>
                </a:solidFill>
                <a:latin typeface="Arial"/>
              </a:rPr>
              <a:t>980</a:t>
            </a:r>
            <a:endParaRPr lang="zh-TW" altLang="en-US" spc="-20" dirty="0">
              <a:solidFill>
                <a:srgbClr val="000000"/>
              </a:solidFill>
              <a:latin typeface="Arial"/>
            </a:endParaRPr>
          </a:p>
        </p:txBody>
      </p:sp>
      <p:sp>
        <p:nvSpPr>
          <p:cNvPr id="32" name="矩形 31"/>
          <p:cNvSpPr/>
          <p:nvPr/>
        </p:nvSpPr>
        <p:spPr>
          <a:xfrm>
            <a:off x="2638489" y="5589928"/>
            <a:ext cx="4953000" cy="307777"/>
          </a:xfrm>
          <a:prstGeom prst="rect">
            <a:avLst/>
          </a:prstGeom>
        </p:spPr>
        <p:txBody>
          <a:bodyPr wrap="square">
            <a:spAutoFit/>
          </a:bodyPr>
          <a:lstStyle/>
          <a:p>
            <a:pPr>
              <a:spcBef>
                <a:spcPct val="50000"/>
              </a:spcBef>
              <a:buFontTx/>
              <a:buNone/>
            </a:pPr>
            <a:r>
              <a:rPr lang="en-US" altLang="zh-TW" sz="1400" i="1" dirty="0">
                <a:latin typeface="Arial" charset="0"/>
              </a:rPr>
              <a:t> To record the earned discount and payment for inventory.</a:t>
            </a:r>
            <a:endParaRPr lang="zh-TW" altLang="en-US" sz="1400" i="1" dirty="0">
              <a:latin typeface="Arial" charset="0"/>
            </a:endParaRPr>
          </a:p>
        </p:txBody>
      </p:sp>
      <p:sp>
        <p:nvSpPr>
          <p:cNvPr id="33" name="矩形 32"/>
          <p:cNvSpPr/>
          <p:nvPr/>
        </p:nvSpPr>
        <p:spPr>
          <a:xfrm>
            <a:off x="2858319" y="5268015"/>
            <a:ext cx="1133644" cy="369332"/>
          </a:xfrm>
          <a:prstGeom prst="rect">
            <a:avLst/>
          </a:prstGeom>
        </p:spPr>
        <p:txBody>
          <a:bodyPr wrap="none">
            <a:spAutoFit/>
          </a:bodyPr>
          <a:lstStyle/>
          <a:p>
            <a:r>
              <a:rPr lang="en-US" altLang="zh-TW" spc="-20" dirty="0">
                <a:solidFill>
                  <a:srgbClr val="000000"/>
                </a:solidFill>
                <a:latin typeface="Arial"/>
              </a:rPr>
              <a:t>Inventory</a:t>
            </a:r>
            <a:endParaRPr lang="zh-TW" altLang="en-US" spc="-20" dirty="0">
              <a:solidFill>
                <a:srgbClr val="000000"/>
              </a:solidFill>
              <a:latin typeface="Arial"/>
            </a:endParaRPr>
          </a:p>
        </p:txBody>
      </p:sp>
      <p:sp>
        <p:nvSpPr>
          <p:cNvPr id="34" name="矩形 33"/>
          <p:cNvSpPr/>
          <p:nvPr/>
        </p:nvSpPr>
        <p:spPr>
          <a:xfrm>
            <a:off x="7388113" y="5217116"/>
            <a:ext cx="441147" cy="369332"/>
          </a:xfrm>
          <a:prstGeom prst="rect">
            <a:avLst/>
          </a:prstGeom>
        </p:spPr>
        <p:txBody>
          <a:bodyPr wrap="none">
            <a:spAutoFit/>
          </a:bodyPr>
          <a:lstStyle/>
          <a:p>
            <a:pPr algn="r"/>
            <a:r>
              <a:rPr lang="en-US" altLang="zh-TW" spc="-20" dirty="0">
                <a:solidFill>
                  <a:srgbClr val="000000"/>
                </a:solidFill>
                <a:latin typeface="Arial"/>
              </a:rPr>
              <a:t>20</a:t>
            </a:r>
            <a:endParaRPr lang="zh-TW" altLang="en-US" spc="-20" dirty="0">
              <a:solidFill>
                <a:srgbClr val="000000"/>
              </a:solidFill>
              <a:latin typeface="Arial"/>
            </a:endParaRPr>
          </a:p>
        </p:txBody>
      </p:sp>
      <p:sp>
        <p:nvSpPr>
          <p:cNvPr id="15" name="文字方塊 14"/>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50325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8"/>
          <p:cNvSpPr>
            <a:spLocks noGrp="1"/>
          </p:cNvSpPr>
          <p:nvPr>
            <p:ph idx="1"/>
          </p:nvPr>
        </p:nvSpPr>
        <p:spPr/>
        <p:txBody>
          <a:bodyPr/>
          <a:lstStyle/>
          <a:p>
            <a:pPr marL="0" indent="0">
              <a:buNone/>
            </a:pPr>
            <a:r>
              <a:rPr lang="en-US" altLang="zh-TW" b="1" dirty="0">
                <a:solidFill>
                  <a:srgbClr val="E09F52"/>
                </a:solidFill>
              </a:rPr>
              <a:t>Purchases Discounts</a:t>
            </a:r>
          </a:p>
          <a:p>
            <a:pPr lvl="1"/>
            <a:r>
              <a:rPr lang="en-US" altLang="zh-TW" dirty="0"/>
              <a:t>If Hot Pot Bakery didn’t pay within 10 days, it has to pay NT$20 more because of the interests of 20 days, which means that the interest rate for the 20 days is about 37%.</a:t>
            </a:r>
          </a:p>
          <a:p>
            <a:pPr marL="0" indent="0">
              <a:buNone/>
            </a:pPr>
            <a:r>
              <a:rPr lang="en-US" altLang="zh-TW" dirty="0"/>
              <a:t>		NT$980 x </a:t>
            </a:r>
            <a:r>
              <a:rPr lang="en-US" altLang="zh-TW" dirty="0">
                <a:solidFill>
                  <a:srgbClr val="C00000"/>
                </a:solidFill>
              </a:rPr>
              <a:t>37%</a:t>
            </a:r>
            <a:r>
              <a:rPr lang="en-US" altLang="zh-TW" dirty="0"/>
              <a:t> x 20/360 = NT$20</a:t>
            </a:r>
          </a:p>
          <a:p>
            <a:pPr lvl="1"/>
            <a:r>
              <a:rPr lang="en-US" altLang="zh-TW" dirty="0"/>
              <a:t>Hot Pot Bakery missed the discount benefits and recorded the payments:</a:t>
            </a:r>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31</a:t>
            </a:fld>
            <a:endParaRPr lang="en-US" altLang="zh-TW"/>
          </a:p>
        </p:txBody>
      </p:sp>
      <p:sp>
        <p:nvSpPr>
          <p:cNvPr id="2" name="標題 1"/>
          <p:cNvSpPr>
            <a:spLocks noGrp="1"/>
          </p:cNvSpPr>
          <p:nvPr>
            <p:ph type="title"/>
          </p:nvPr>
        </p:nvSpPr>
        <p:spPr/>
        <p:txBody>
          <a:bodyPr/>
          <a:lstStyle/>
          <a:p>
            <a:r>
              <a:rPr lang="en-US" altLang="zh-TW"/>
              <a:t>Payment by Checks	</a:t>
            </a:r>
            <a:endParaRPr lang="zh-TW"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1200041767"/>
              </p:ext>
            </p:extLst>
          </p:nvPr>
        </p:nvGraphicFramePr>
        <p:xfrm>
          <a:off x="1332345" y="5211332"/>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5" name="矩形 14"/>
          <p:cNvSpPr/>
          <p:nvPr/>
        </p:nvSpPr>
        <p:spPr>
          <a:xfrm>
            <a:off x="1332345" y="5211591"/>
            <a:ext cx="1562031" cy="369332"/>
          </a:xfrm>
          <a:prstGeom prst="rect">
            <a:avLst/>
          </a:prstGeom>
        </p:spPr>
        <p:txBody>
          <a:bodyPr wrap="none">
            <a:spAutoFit/>
          </a:bodyPr>
          <a:lstStyle/>
          <a:p>
            <a:r>
              <a:rPr lang="en-US" altLang="zh-TW" spc="-20" dirty="0">
                <a:solidFill>
                  <a:srgbClr val="000000"/>
                </a:solidFill>
                <a:latin typeface="Arial"/>
              </a:rPr>
              <a:t>Mar. 15, 2017</a:t>
            </a:r>
            <a:endParaRPr lang="zh-TW" altLang="en-US" spc="-20" dirty="0">
              <a:solidFill>
                <a:srgbClr val="000000"/>
              </a:solidFill>
              <a:latin typeface="Arial"/>
            </a:endParaRPr>
          </a:p>
        </p:txBody>
      </p:sp>
      <p:sp>
        <p:nvSpPr>
          <p:cNvPr id="16" name="矩形 15"/>
          <p:cNvSpPr/>
          <p:nvPr/>
        </p:nvSpPr>
        <p:spPr>
          <a:xfrm>
            <a:off x="2832820" y="5211591"/>
            <a:ext cx="1990288" cy="369332"/>
          </a:xfrm>
          <a:prstGeom prst="rect">
            <a:avLst/>
          </a:prstGeom>
        </p:spPr>
        <p:txBody>
          <a:bodyPr wrap="none">
            <a:spAutoFit/>
          </a:bodyPr>
          <a:lstStyle/>
          <a:p>
            <a:r>
              <a:rPr lang="en-US" altLang="zh-TW" spc="-20" dirty="0">
                <a:solidFill>
                  <a:srgbClr val="000000"/>
                </a:solidFill>
                <a:latin typeface="Arial"/>
              </a:rPr>
              <a:t>Accounts Payable</a:t>
            </a:r>
            <a:endParaRPr lang="zh-TW" altLang="en-US" spc="-20" dirty="0">
              <a:solidFill>
                <a:srgbClr val="000000"/>
              </a:solidFill>
              <a:latin typeface="Arial"/>
            </a:endParaRPr>
          </a:p>
        </p:txBody>
      </p:sp>
      <p:sp>
        <p:nvSpPr>
          <p:cNvPr id="17" name="矩形 16"/>
          <p:cNvSpPr/>
          <p:nvPr/>
        </p:nvSpPr>
        <p:spPr>
          <a:xfrm>
            <a:off x="3223390" y="5580923"/>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18" name="矩形 17"/>
          <p:cNvSpPr/>
          <p:nvPr/>
        </p:nvSpPr>
        <p:spPr>
          <a:xfrm>
            <a:off x="6293029" y="5212291"/>
            <a:ext cx="761747" cy="369332"/>
          </a:xfrm>
          <a:prstGeom prst="rect">
            <a:avLst/>
          </a:prstGeom>
        </p:spPr>
        <p:txBody>
          <a:bodyPr wrap="none">
            <a:spAutoFit/>
          </a:bodyPr>
          <a:lstStyle/>
          <a:p>
            <a:pPr algn="r"/>
            <a:r>
              <a:rPr lang="en-US" altLang="zh-TW" spc="-20" dirty="0">
                <a:solidFill>
                  <a:srgbClr val="000000"/>
                </a:solidFill>
                <a:latin typeface="Arial"/>
              </a:rPr>
              <a:t>1,000</a:t>
            </a:r>
            <a:endParaRPr lang="zh-TW" altLang="en-US" spc="-20" dirty="0">
              <a:solidFill>
                <a:srgbClr val="000000"/>
              </a:solidFill>
              <a:latin typeface="Arial"/>
            </a:endParaRPr>
          </a:p>
        </p:txBody>
      </p:sp>
      <p:sp>
        <p:nvSpPr>
          <p:cNvPr id="19" name="矩形 18"/>
          <p:cNvSpPr/>
          <p:nvPr/>
        </p:nvSpPr>
        <p:spPr>
          <a:xfrm>
            <a:off x="7333058" y="5580923"/>
            <a:ext cx="761747" cy="369332"/>
          </a:xfrm>
          <a:prstGeom prst="rect">
            <a:avLst/>
          </a:prstGeom>
        </p:spPr>
        <p:txBody>
          <a:bodyPr wrap="none">
            <a:spAutoFit/>
          </a:bodyPr>
          <a:lstStyle/>
          <a:p>
            <a:r>
              <a:rPr lang="en-US" altLang="zh-TW" spc="-20" dirty="0">
                <a:solidFill>
                  <a:srgbClr val="000000"/>
                </a:solidFill>
                <a:latin typeface="Arial"/>
              </a:rPr>
              <a:t>1,000</a:t>
            </a:r>
            <a:endParaRPr lang="zh-TW" altLang="en-US" spc="-20" dirty="0">
              <a:solidFill>
                <a:srgbClr val="000000"/>
              </a:solidFill>
              <a:latin typeface="Arial"/>
            </a:endParaRPr>
          </a:p>
        </p:txBody>
      </p:sp>
      <p:sp>
        <p:nvSpPr>
          <p:cNvPr id="26" name="矩形 25"/>
          <p:cNvSpPr/>
          <p:nvPr/>
        </p:nvSpPr>
        <p:spPr>
          <a:xfrm>
            <a:off x="2872662" y="5983791"/>
            <a:ext cx="4953000" cy="307777"/>
          </a:xfrm>
          <a:prstGeom prst="rect">
            <a:avLst/>
          </a:prstGeom>
        </p:spPr>
        <p:txBody>
          <a:bodyPr wrap="square">
            <a:spAutoFit/>
          </a:bodyPr>
          <a:lstStyle/>
          <a:p>
            <a:pPr>
              <a:spcBef>
                <a:spcPct val="50000"/>
              </a:spcBef>
            </a:pPr>
            <a:r>
              <a:rPr lang="en-US" altLang="zh-TW" sz="1400" i="1" dirty="0">
                <a:latin typeface="Arial" charset="0"/>
              </a:rPr>
              <a:t> To record the payment for inventory.</a:t>
            </a:r>
            <a:endParaRPr lang="zh-TW" altLang="en-US" sz="1400" i="1" dirty="0">
              <a:latin typeface="Arial" charset="0"/>
            </a:endParaRPr>
          </a:p>
        </p:txBody>
      </p:sp>
      <p:sp>
        <p:nvSpPr>
          <p:cNvPr id="20" name="文字方塊 19"/>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4102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Purchases Returns and Allowances</a:t>
            </a:r>
            <a:r>
              <a:rPr lang="zh-TW" altLang="en-US" b="1" dirty="0">
                <a:solidFill>
                  <a:srgbClr val="E09F52"/>
                </a:solidFill>
              </a:rPr>
              <a:t>  </a:t>
            </a:r>
            <a:endParaRPr lang="en-US" altLang="zh-TW" b="1" dirty="0">
              <a:solidFill>
                <a:srgbClr val="E09F52"/>
              </a:solidFill>
              <a:latin typeface="微軟正黑體" panose="020B0604030504040204" pitchFamily="34" charset="-120"/>
              <a:ea typeface="微軟正黑體" panose="020B0604030504040204" pitchFamily="34" charset="-120"/>
            </a:endParaRPr>
          </a:p>
          <a:p>
            <a:pPr lvl="1"/>
            <a:r>
              <a:rPr lang="en-US" altLang="zh-TW" dirty="0"/>
              <a:t>When the merchandise is damaged or defective, a buyer often ask for returns or allowance.</a:t>
            </a:r>
          </a:p>
          <a:p>
            <a:pPr lvl="1"/>
            <a:r>
              <a:rPr lang="en-US" altLang="zh-TW" dirty="0"/>
              <a:t>The buyer will send the seller a debit memorandum, called </a:t>
            </a:r>
            <a:r>
              <a:rPr lang="en-US" altLang="zh-TW" b="1" dirty="0">
                <a:solidFill>
                  <a:schemeClr val="accent2">
                    <a:lumMod val="75000"/>
                  </a:schemeClr>
                </a:solidFill>
              </a:rPr>
              <a:t>debit memo</a:t>
            </a:r>
            <a:r>
              <a:rPr lang="en-US" altLang="zh-TW" dirty="0"/>
              <a:t>, to notify the seller for the return or to request for the allowance. </a:t>
            </a:r>
          </a:p>
          <a:p>
            <a:pPr lvl="1"/>
            <a:r>
              <a:rPr lang="en-US" altLang="zh-TW" dirty="0"/>
              <a:t>Based on the debit memo, the buyer debits Accounts Payable and credits Inventory.</a:t>
            </a:r>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32</a:t>
            </a:fld>
            <a:endParaRPr lang="en-US" altLang="zh-TW"/>
          </a:p>
        </p:txBody>
      </p:sp>
      <p:sp>
        <p:nvSpPr>
          <p:cNvPr id="2" name="標題 1"/>
          <p:cNvSpPr>
            <a:spLocks noGrp="1"/>
          </p:cNvSpPr>
          <p:nvPr>
            <p:ph type="title"/>
          </p:nvPr>
        </p:nvSpPr>
        <p:spPr/>
        <p:txBody>
          <a:bodyPr/>
          <a:lstStyle/>
          <a:p>
            <a:r>
              <a:rPr lang="en-US" altLang="zh-TW"/>
              <a:t>Payment by Checks	</a:t>
            </a:r>
            <a:endParaRPr lang="zh-TW" altLang="en-US" dirty="0"/>
          </a:p>
        </p:txBody>
      </p:sp>
      <p:sp>
        <p:nvSpPr>
          <p:cNvPr id="7" name="文字方塊 6"/>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601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Purchase Returns and Allowances</a:t>
            </a:r>
          </a:p>
          <a:p>
            <a:pPr lvl="1"/>
            <a:r>
              <a:rPr lang="en-US" altLang="zh-TW" dirty="0"/>
              <a:t>Assume that after purchasing, Hot Pot Bakery found some flours of poor quality and returned NT$200 of the merchandise at the second day:</a:t>
            </a:r>
          </a:p>
          <a:p>
            <a:pPr lvl="1">
              <a:lnSpc>
                <a:spcPct val="200000"/>
              </a:lnSpc>
            </a:pPr>
            <a:endParaRPr lang="en-US" altLang="zh-TW" dirty="0"/>
          </a:p>
          <a:p>
            <a:pPr lvl="1"/>
            <a:r>
              <a:rPr lang="en-US" altLang="zh-TW" dirty="0"/>
              <a:t>Then Hot Pot Bakery paid cash on March 7.</a:t>
            </a:r>
          </a:p>
          <a:p>
            <a:pPr lvl="1"/>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33</a:t>
            </a:fld>
            <a:endParaRPr lang="en-US" altLang="zh-TW"/>
          </a:p>
        </p:txBody>
      </p:sp>
      <p:sp>
        <p:nvSpPr>
          <p:cNvPr id="2" name="標題 1"/>
          <p:cNvSpPr>
            <a:spLocks noGrp="1"/>
          </p:cNvSpPr>
          <p:nvPr>
            <p:ph type="title"/>
          </p:nvPr>
        </p:nvSpPr>
        <p:spPr/>
        <p:txBody>
          <a:bodyPr/>
          <a:lstStyle/>
          <a:p>
            <a:r>
              <a:rPr lang="en-US" altLang="zh-TW"/>
              <a:t>Payment by Checks	</a:t>
            </a:r>
            <a:endParaRPr lang="zh-TW"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3146250452"/>
              </p:ext>
            </p:extLst>
          </p:nvPr>
        </p:nvGraphicFramePr>
        <p:xfrm>
          <a:off x="1210733" y="3259667"/>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400" i="1" kern="1200" dirty="0">
                        <a:solidFill>
                          <a:schemeClr val="tx1"/>
                        </a:solidFill>
                        <a:latin typeface="Arial" charset="0"/>
                        <a:ea typeface="+mn-ea"/>
                        <a:cs typeface="+mn-cs"/>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2" name="矩形 11"/>
          <p:cNvSpPr/>
          <p:nvPr/>
        </p:nvSpPr>
        <p:spPr>
          <a:xfrm>
            <a:off x="1210733" y="3259926"/>
            <a:ext cx="1436355" cy="369332"/>
          </a:xfrm>
          <a:prstGeom prst="rect">
            <a:avLst/>
          </a:prstGeom>
        </p:spPr>
        <p:txBody>
          <a:bodyPr wrap="none">
            <a:spAutoFit/>
          </a:bodyPr>
          <a:lstStyle/>
          <a:p>
            <a:pPr lvl="0"/>
            <a:r>
              <a:rPr lang="en-US" altLang="zh-TW" spc="-20" dirty="0">
                <a:solidFill>
                  <a:srgbClr val="000000"/>
                </a:solidFill>
                <a:latin typeface="Arial"/>
              </a:rPr>
              <a:t>Mar. 2, 2017</a:t>
            </a:r>
            <a:endParaRPr lang="zh-TW" altLang="en-US" spc="-20" dirty="0">
              <a:solidFill>
                <a:srgbClr val="000000"/>
              </a:solidFill>
              <a:latin typeface="Arial"/>
            </a:endParaRPr>
          </a:p>
        </p:txBody>
      </p:sp>
      <p:sp>
        <p:nvSpPr>
          <p:cNvPr id="13" name="矩形 12"/>
          <p:cNvSpPr/>
          <p:nvPr/>
        </p:nvSpPr>
        <p:spPr>
          <a:xfrm>
            <a:off x="2538791" y="3261640"/>
            <a:ext cx="1990288" cy="369332"/>
          </a:xfrm>
          <a:prstGeom prst="rect">
            <a:avLst/>
          </a:prstGeom>
        </p:spPr>
        <p:txBody>
          <a:bodyPr wrap="none">
            <a:spAutoFit/>
          </a:bodyPr>
          <a:lstStyle/>
          <a:p>
            <a:r>
              <a:rPr lang="en-US" altLang="zh-TW" spc="-20" dirty="0">
                <a:solidFill>
                  <a:srgbClr val="000000"/>
                </a:solidFill>
                <a:latin typeface="Arial"/>
              </a:rPr>
              <a:t>Accounts Payable</a:t>
            </a:r>
            <a:endParaRPr lang="zh-TW" altLang="en-US" spc="-20" dirty="0">
              <a:solidFill>
                <a:srgbClr val="000000"/>
              </a:solidFill>
              <a:latin typeface="Arial"/>
            </a:endParaRPr>
          </a:p>
        </p:txBody>
      </p:sp>
      <p:sp>
        <p:nvSpPr>
          <p:cNvPr id="14" name="矩形 13"/>
          <p:cNvSpPr/>
          <p:nvPr/>
        </p:nvSpPr>
        <p:spPr>
          <a:xfrm>
            <a:off x="2967113" y="3630972"/>
            <a:ext cx="1133644" cy="369332"/>
          </a:xfrm>
          <a:prstGeom prst="rect">
            <a:avLst/>
          </a:prstGeom>
        </p:spPr>
        <p:txBody>
          <a:bodyPr wrap="none">
            <a:spAutoFit/>
          </a:bodyPr>
          <a:lstStyle/>
          <a:p>
            <a:r>
              <a:rPr lang="en-US" altLang="zh-TW" spc="-20" dirty="0">
                <a:solidFill>
                  <a:srgbClr val="000000"/>
                </a:solidFill>
                <a:latin typeface="Arial"/>
              </a:rPr>
              <a:t>Inventory</a:t>
            </a:r>
            <a:endParaRPr lang="zh-TW" altLang="en-US" spc="-20" dirty="0">
              <a:solidFill>
                <a:srgbClr val="000000"/>
              </a:solidFill>
              <a:latin typeface="Arial"/>
            </a:endParaRPr>
          </a:p>
        </p:txBody>
      </p:sp>
      <p:sp>
        <p:nvSpPr>
          <p:cNvPr id="15" name="矩形 14"/>
          <p:cNvSpPr/>
          <p:nvPr/>
        </p:nvSpPr>
        <p:spPr>
          <a:xfrm>
            <a:off x="6363777" y="3260626"/>
            <a:ext cx="569387" cy="369332"/>
          </a:xfrm>
          <a:prstGeom prst="rect">
            <a:avLst/>
          </a:prstGeom>
        </p:spPr>
        <p:txBody>
          <a:bodyPr wrap="none">
            <a:spAutoFit/>
          </a:bodyPr>
          <a:lstStyle/>
          <a:p>
            <a:r>
              <a:rPr lang="en-US" altLang="zh-TW" spc="-20" dirty="0">
                <a:solidFill>
                  <a:srgbClr val="000000"/>
                </a:solidFill>
                <a:latin typeface="Arial"/>
              </a:rPr>
              <a:t>200</a:t>
            </a:r>
            <a:endParaRPr lang="zh-TW" altLang="en-US" spc="-20" dirty="0">
              <a:solidFill>
                <a:srgbClr val="000000"/>
              </a:solidFill>
              <a:latin typeface="Arial"/>
            </a:endParaRPr>
          </a:p>
        </p:txBody>
      </p:sp>
      <p:sp>
        <p:nvSpPr>
          <p:cNvPr id="16" name="矩形 15"/>
          <p:cNvSpPr/>
          <p:nvPr/>
        </p:nvSpPr>
        <p:spPr>
          <a:xfrm>
            <a:off x="7403806" y="3629258"/>
            <a:ext cx="569387" cy="369332"/>
          </a:xfrm>
          <a:prstGeom prst="rect">
            <a:avLst/>
          </a:prstGeom>
        </p:spPr>
        <p:txBody>
          <a:bodyPr wrap="none">
            <a:spAutoFit/>
          </a:bodyPr>
          <a:lstStyle/>
          <a:p>
            <a:r>
              <a:rPr lang="en-US" altLang="zh-TW" spc="-20" dirty="0">
                <a:solidFill>
                  <a:srgbClr val="000000"/>
                </a:solidFill>
                <a:latin typeface="Arial"/>
              </a:rPr>
              <a:t>200</a:t>
            </a:r>
            <a:endParaRPr lang="zh-TW" altLang="en-US" spc="-20" dirty="0">
              <a:solidFill>
                <a:srgbClr val="000000"/>
              </a:solidFill>
              <a:latin typeface="Arial"/>
            </a:endParaRPr>
          </a:p>
        </p:txBody>
      </p:sp>
      <p:sp>
        <p:nvSpPr>
          <p:cNvPr id="17" name="矩形 16"/>
          <p:cNvSpPr/>
          <p:nvPr/>
        </p:nvSpPr>
        <p:spPr>
          <a:xfrm>
            <a:off x="2751050" y="4032126"/>
            <a:ext cx="4953000" cy="307777"/>
          </a:xfrm>
          <a:prstGeom prst="rect">
            <a:avLst/>
          </a:prstGeom>
        </p:spPr>
        <p:txBody>
          <a:bodyPr wrap="square">
            <a:spAutoFit/>
          </a:bodyPr>
          <a:lstStyle/>
          <a:p>
            <a:pPr>
              <a:spcBef>
                <a:spcPct val="50000"/>
              </a:spcBef>
              <a:buFontTx/>
              <a:buNone/>
            </a:pPr>
            <a:r>
              <a:rPr lang="en-US" altLang="zh-TW" sz="1400" i="1" dirty="0">
                <a:latin typeface="Arial" charset="0"/>
              </a:rPr>
              <a:t> To record the return of inventory to the vendor.</a:t>
            </a:r>
            <a:endParaRPr lang="zh-TW" altLang="en-US" sz="1400" i="1" dirty="0">
              <a:latin typeface="Arial"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2063988488"/>
              </p:ext>
            </p:extLst>
          </p:nvPr>
        </p:nvGraphicFramePr>
        <p:xfrm>
          <a:off x="1205076" y="4870451"/>
          <a:ext cx="6768117" cy="148590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spc="-20" dirty="0">
                        <a:solidFill>
                          <a:srgbClr val="000000"/>
                        </a:solidFill>
                        <a:latin typeface="Arial"/>
                        <a:ea typeface="+mn-ea"/>
                        <a:cs typeface="+mn-cs"/>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spc="-20" dirty="0">
                        <a:solidFill>
                          <a:srgbClr val="000000"/>
                        </a:solidFill>
                        <a:latin typeface="Arial"/>
                        <a:ea typeface="+mn-ea"/>
                        <a:cs typeface="+mn-cs"/>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9" name="矩形 18"/>
          <p:cNvSpPr/>
          <p:nvPr/>
        </p:nvSpPr>
        <p:spPr>
          <a:xfrm>
            <a:off x="1205076" y="4870710"/>
            <a:ext cx="1436355" cy="369332"/>
          </a:xfrm>
          <a:prstGeom prst="rect">
            <a:avLst/>
          </a:prstGeom>
        </p:spPr>
        <p:txBody>
          <a:bodyPr wrap="none">
            <a:spAutoFit/>
          </a:bodyPr>
          <a:lstStyle/>
          <a:p>
            <a:pPr lvl="0"/>
            <a:r>
              <a:rPr lang="en-US" altLang="zh-TW" spc="-20" dirty="0">
                <a:solidFill>
                  <a:srgbClr val="000000"/>
                </a:solidFill>
                <a:latin typeface="Arial"/>
              </a:rPr>
              <a:t>Mar. 7, 2017</a:t>
            </a:r>
            <a:endParaRPr lang="zh-TW" altLang="en-US" spc="-20" dirty="0">
              <a:solidFill>
                <a:srgbClr val="000000"/>
              </a:solidFill>
              <a:latin typeface="Arial"/>
            </a:endParaRPr>
          </a:p>
        </p:txBody>
      </p:sp>
      <p:sp>
        <p:nvSpPr>
          <p:cNvPr id="20" name="矩形 19"/>
          <p:cNvSpPr/>
          <p:nvPr/>
        </p:nvSpPr>
        <p:spPr>
          <a:xfrm>
            <a:off x="2579876" y="4884163"/>
            <a:ext cx="1990288" cy="369332"/>
          </a:xfrm>
          <a:prstGeom prst="rect">
            <a:avLst/>
          </a:prstGeom>
        </p:spPr>
        <p:txBody>
          <a:bodyPr wrap="none">
            <a:spAutoFit/>
          </a:bodyPr>
          <a:lstStyle/>
          <a:p>
            <a:r>
              <a:rPr lang="en-US" altLang="zh-TW" spc="-20" dirty="0">
                <a:solidFill>
                  <a:srgbClr val="000000"/>
                </a:solidFill>
                <a:latin typeface="Arial"/>
              </a:rPr>
              <a:t>Accounts Payable</a:t>
            </a:r>
            <a:endParaRPr lang="zh-TW" altLang="en-US" spc="-20" dirty="0">
              <a:solidFill>
                <a:srgbClr val="000000"/>
              </a:solidFill>
              <a:latin typeface="Arial"/>
            </a:endParaRPr>
          </a:p>
        </p:txBody>
      </p:sp>
      <p:sp>
        <p:nvSpPr>
          <p:cNvPr id="21" name="矩形 20"/>
          <p:cNvSpPr/>
          <p:nvPr/>
        </p:nvSpPr>
        <p:spPr>
          <a:xfrm>
            <a:off x="2943502" y="5253495"/>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22" name="矩形 21"/>
          <p:cNvSpPr/>
          <p:nvPr/>
        </p:nvSpPr>
        <p:spPr>
          <a:xfrm>
            <a:off x="6358120" y="4871410"/>
            <a:ext cx="569387" cy="369332"/>
          </a:xfrm>
          <a:prstGeom prst="rect">
            <a:avLst/>
          </a:prstGeom>
        </p:spPr>
        <p:txBody>
          <a:bodyPr wrap="none">
            <a:spAutoFit/>
          </a:bodyPr>
          <a:lstStyle/>
          <a:p>
            <a:r>
              <a:rPr lang="en-US" altLang="zh-TW" spc="-20" dirty="0">
                <a:solidFill>
                  <a:srgbClr val="000000"/>
                </a:solidFill>
                <a:latin typeface="Arial"/>
              </a:rPr>
              <a:t>800</a:t>
            </a:r>
            <a:endParaRPr lang="zh-TW" altLang="en-US" spc="-20" dirty="0">
              <a:solidFill>
                <a:srgbClr val="000000"/>
              </a:solidFill>
              <a:latin typeface="Arial"/>
            </a:endParaRPr>
          </a:p>
        </p:txBody>
      </p:sp>
      <p:sp>
        <p:nvSpPr>
          <p:cNvPr id="23" name="矩形 22"/>
          <p:cNvSpPr/>
          <p:nvPr/>
        </p:nvSpPr>
        <p:spPr>
          <a:xfrm>
            <a:off x="7398149" y="5240042"/>
            <a:ext cx="569387" cy="369332"/>
          </a:xfrm>
          <a:prstGeom prst="rect">
            <a:avLst/>
          </a:prstGeom>
        </p:spPr>
        <p:txBody>
          <a:bodyPr wrap="none">
            <a:spAutoFit/>
          </a:bodyPr>
          <a:lstStyle/>
          <a:p>
            <a:pPr algn="r"/>
            <a:r>
              <a:rPr lang="en-US" altLang="zh-TW" spc="-20" dirty="0">
                <a:solidFill>
                  <a:srgbClr val="000000"/>
                </a:solidFill>
                <a:latin typeface="Arial"/>
              </a:rPr>
              <a:t>784</a:t>
            </a:r>
            <a:endParaRPr lang="zh-TW" altLang="en-US" spc="-20" dirty="0">
              <a:solidFill>
                <a:srgbClr val="000000"/>
              </a:solidFill>
              <a:latin typeface="Arial"/>
            </a:endParaRPr>
          </a:p>
        </p:txBody>
      </p:sp>
      <p:sp>
        <p:nvSpPr>
          <p:cNvPr id="24" name="矩形 23"/>
          <p:cNvSpPr/>
          <p:nvPr/>
        </p:nvSpPr>
        <p:spPr>
          <a:xfrm>
            <a:off x="2751050" y="6011998"/>
            <a:ext cx="4953000" cy="307777"/>
          </a:xfrm>
          <a:prstGeom prst="rect">
            <a:avLst/>
          </a:prstGeom>
        </p:spPr>
        <p:txBody>
          <a:bodyPr wrap="square">
            <a:spAutoFit/>
          </a:bodyPr>
          <a:lstStyle/>
          <a:p>
            <a:pPr>
              <a:spcBef>
                <a:spcPct val="50000"/>
              </a:spcBef>
              <a:buFontTx/>
              <a:buNone/>
            </a:pPr>
            <a:r>
              <a:rPr lang="en-US" altLang="zh-TW" sz="1400" i="1" dirty="0">
                <a:latin typeface="Arial" charset="0"/>
              </a:rPr>
              <a:t> To record the earned discount and payment for inventory.</a:t>
            </a:r>
            <a:endParaRPr lang="zh-TW" altLang="en-US" sz="1400" i="1" dirty="0">
              <a:latin typeface="Arial" charset="0"/>
            </a:endParaRPr>
          </a:p>
        </p:txBody>
      </p:sp>
      <p:sp>
        <p:nvSpPr>
          <p:cNvPr id="25" name="矩形 24"/>
          <p:cNvSpPr/>
          <p:nvPr/>
        </p:nvSpPr>
        <p:spPr>
          <a:xfrm>
            <a:off x="3008198" y="5642666"/>
            <a:ext cx="1133644" cy="369332"/>
          </a:xfrm>
          <a:prstGeom prst="rect">
            <a:avLst/>
          </a:prstGeom>
        </p:spPr>
        <p:txBody>
          <a:bodyPr wrap="none">
            <a:spAutoFit/>
          </a:bodyPr>
          <a:lstStyle/>
          <a:p>
            <a:r>
              <a:rPr lang="en-US" altLang="zh-TW" spc="-20" dirty="0">
                <a:solidFill>
                  <a:srgbClr val="000000"/>
                </a:solidFill>
                <a:latin typeface="Arial"/>
              </a:rPr>
              <a:t>Inventory</a:t>
            </a:r>
            <a:endParaRPr lang="zh-TW" altLang="en-US" spc="-20" dirty="0">
              <a:solidFill>
                <a:srgbClr val="000000"/>
              </a:solidFill>
              <a:latin typeface="Arial"/>
            </a:endParaRPr>
          </a:p>
        </p:txBody>
      </p:sp>
      <p:sp>
        <p:nvSpPr>
          <p:cNvPr id="26" name="矩形 25"/>
          <p:cNvSpPr/>
          <p:nvPr/>
        </p:nvSpPr>
        <p:spPr>
          <a:xfrm>
            <a:off x="7526389" y="5591767"/>
            <a:ext cx="441147" cy="369332"/>
          </a:xfrm>
          <a:prstGeom prst="rect">
            <a:avLst/>
          </a:prstGeom>
        </p:spPr>
        <p:txBody>
          <a:bodyPr wrap="none">
            <a:spAutoFit/>
          </a:bodyPr>
          <a:lstStyle/>
          <a:p>
            <a:r>
              <a:rPr lang="en-US" altLang="zh-TW" spc="-20" dirty="0">
                <a:solidFill>
                  <a:srgbClr val="000000"/>
                </a:solidFill>
                <a:latin typeface="Arial"/>
              </a:rPr>
              <a:t>16</a:t>
            </a:r>
            <a:endParaRPr lang="zh-TW" altLang="en-US" spc="-20" dirty="0">
              <a:solidFill>
                <a:srgbClr val="000000"/>
              </a:solidFill>
              <a:latin typeface="Arial"/>
            </a:endParaRPr>
          </a:p>
        </p:txBody>
      </p:sp>
      <p:sp>
        <p:nvSpPr>
          <p:cNvPr id="28" name="文字方塊 27"/>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90460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9" grpId="0"/>
      <p:bldP spid="20" grpId="0"/>
      <p:bldP spid="21" grpId="0"/>
      <p:bldP spid="22" grpId="0"/>
      <p:bldP spid="23" grpId="0"/>
      <p:bldP spid="24" grpId="0"/>
      <p:bldP spid="25"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Payment for Various Expenses </a:t>
            </a:r>
          </a:p>
          <a:p>
            <a:pPr lvl="1"/>
            <a:r>
              <a:rPr lang="en-US" altLang="zh-TW" dirty="0"/>
              <a:t>Companies often make cash payments for operating expenses, such as rent expense, maintenance expense, etc.</a:t>
            </a:r>
          </a:p>
          <a:p>
            <a:pPr lvl="1"/>
            <a:r>
              <a:rPr lang="en-US" altLang="zh-TW" dirty="0"/>
              <a:t>If a company makes the advance payments for future expenditure, the payments are debited to an asset account, such as Prepaid Rent, Prepaid Insurance, etc. </a:t>
            </a:r>
          </a:p>
          <a:p>
            <a:pPr lvl="1"/>
            <a:r>
              <a:rPr lang="en-US" altLang="zh-TW" dirty="0"/>
              <a:t>As time passes, the prepaid expense expired and turned to be an expense.</a:t>
            </a:r>
          </a:p>
          <a:p>
            <a:endParaRPr lang="en-US" altLang="zh-TW"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34</a:t>
            </a:fld>
            <a:endParaRPr lang="en-US" altLang="zh-TW"/>
          </a:p>
        </p:txBody>
      </p:sp>
      <p:sp>
        <p:nvSpPr>
          <p:cNvPr id="2" name="標題 1"/>
          <p:cNvSpPr>
            <a:spLocks noGrp="1"/>
          </p:cNvSpPr>
          <p:nvPr>
            <p:ph type="title"/>
          </p:nvPr>
        </p:nvSpPr>
        <p:spPr/>
        <p:txBody>
          <a:bodyPr/>
          <a:lstStyle/>
          <a:p>
            <a:r>
              <a:rPr lang="en-US" altLang="zh-TW"/>
              <a:t>Payment by Checks	</a:t>
            </a:r>
            <a:endParaRPr lang="zh-TW" altLang="en-US" dirty="0"/>
          </a:p>
        </p:txBody>
      </p:sp>
      <p:sp>
        <p:nvSpPr>
          <p:cNvPr id="7" name="文字方塊 6"/>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01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Payment for Various Expenses </a:t>
            </a:r>
          </a:p>
          <a:p>
            <a:pPr lvl="1"/>
            <a:r>
              <a:rPr lang="en-US" altLang="zh-TW" dirty="0"/>
              <a:t>Suppose Hot Pot Bakery paid the one-year insurance of NT$12,000 on January 2, 2017.</a:t>
            </a:r>
          </a:p>
          <a:p>
            <a:pPr lvl="1"/>
            <a:endParaRPr lang="en-US" altLang="zh-TW" dirty="0"/>
          </a:p>
          <a:p>
            <a:pPr lvl="1"/>
            <a:endParaRPr lang="en-US" altLang="zh-TW" dirty="0"/>
          </a:p>
          <a:p>
            <a:pPr lvl="1"/>
            <a:r>
              <a:rPr lang="en-US" altLang="zh-TW" dirty="0"/>
              <a:t>At the end of every month, the company records the entry to convert an asset into an expense:</a:t>
            </a:r>
          </a:p>
          <a:p>
            <a:endParaRPr lang="en-US" altLang="zh-TW" dirty="0"/>
          </a:p>
        </p:txBody>
      </p:sp>
      <p:sp>
        <p:nvSpPr>
          <p:cNvPr id="4" name="投影片編號版面配置區 3"/>
          <p:cNvSpPr>
            <a:spLocks noGrp="1"/>
          </p:cNvSpPr>
          <p:nvPr>
            <p:ph type="sldNum" sz="quarter" idx="12"/>
          </p:nvPr>
        </p:nvSpPr>
        <p:spPr/>
        <p:txBody>
          <a:bodyPr/>
          <a:lstStyle/>
          <a:p>
            <a:fld id="{E646A294-80B0-4C9B-B5B2-738C71E5B143}" type="slidenum">
              <a:rPr lang="zh-TW" altLang="en-US" smtClean="0"/>
              <a:pPr/>
              <a:t>35</a:t>
            </a:fld>
            <a:endParaRPr lang="zh-TW" altLang="en-US"/>
          </a:p>
        </p:txBody>
      </p:sp>
      <p:sp>
        <p:nvSpPr>
          <p:cNvPr id="2" name="標題 1"/>
          <p:cNvSpPr>
            <a:spLocks noGrp="1"/>
          </p:cNvSpPr>
          <p:nvPr>
            <p:ph type="title"/>
          </p:nvPr>
        </p:nvSpPr>
        <p:spPr/>
        <p:txBody>
          <a:bodyPr/>
          <a:lstStyle/>
          <a:p>
            <a:r>
              <a:rPr lang="en-US" altLang="zh-TW"/>
              <a:t>Payment for Various Expenses </a:t>
            </a:r>
            <a:endParaRPr lang="zh-TW"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3753875809"/>
              </p:ext>
            </p:extLst>
          </p:nvPr>
        </p:nvGraphicFramePr>
        <p:xfrm>
          <a:off x="1156241" y="3035034"/>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5" name="矩形 14"/>
          <p:cNvSpPr/>
          <p:nvPr/>
        </p:nvSpPr>
        <p:spPr>
          <a:xfrm>
            <a:off x="1156241" y="3035293"/>
            <a:ext cx="1423467" cy="369332"/>
          </a:xfrm>
          <a:prstGeom prst="rect">
            <a:avLst/>
          </a:prstGeom>
        </p:spPr>
        <p:txBody>
          <a:bodyPr wrap="none">
            <a:spAutoFit/>
          </a:bodyPr>
          <a:lstStyle/>
          <a:p>
            <a:pPr lvl="0"/>
            <a:r>
              <a:rPr lang="en-US" altLang="zh-TW" spc="-20" dirty="0">
                <a:solidFill>
                  <a:srgbClr val="000000"/>
                </a:solidFill>
                <a:latin typeface="Arial"/>
              </a:rPr>
              <a:t>Jan. 2, 2017</a:t>
            </a:r>
            <a:endParaRPr lang="zh-TW" altLang="en-US" spc="-20" dirty="0">
              <a:solidFill>
                <a:srgbClr val="000000"/>
              </a:solidFill>
              <a:latin typeface="Arial"/>
            </a:endParaRPr>
          </a:p>
        </p:txBody>
      </p:sp>
      <p:sp>
        <p:nvSpPr>
          <p:cNvPr id="16" name="矩形 15"/>
          <p:cNvSpPr/>
          <p:nvPr/>
        </p:nvSpPr>
        <p:spPr>
          <a:xfrm>
            <a:off x="2478642" y="3049503"/>
            <a:ext cx="2013372" cy="369332"/>
          </a:xfrm>
          <a:prstGeom prst="rect">
            <a:avLst/>
          </a:prstGeom>
        </p:spPr>
        <p:txBody>
          <a:bodyPr wrap="none">
            <a:spAutoFit/>
          </a:bodyPr>
          <a:lstStyle/>
          <a:p>
            <a:r>
              <a:rPr lang="en-US" altLang="zh-TW" spc="-20" dirty="0">
                <a:solidFill>
                  <a:srgbClr val="000000"/>
                </a:solidFill>
                <a:latin typeface="Arial"/>
              </a:rPr>
              <a:t>Prepaid Insurance</a:t>
            </a:r>
            <a:endParaRPr lang="zh-TW" altLang="en-US" spc="-20" dirty="0">
              <a:solidFill>
                <a:srgbClr val="000000"/>
              </a:solidFill>
              <a:latin typeface="Arial"/>
            </a:endParaRPr>
          </a:p>
        </p:txBody>
      </p:sp>
      <p:sp>
        <p:nvSpPr>
          <p:cNvPr id="17" name="矩形 16"/>
          <p:cNvSpPr/>
          <p:nvPr/>
        </p:nvSpPr>
        <p:spPr>
          <a:xfrm>
            <a:off x="2762053" y="3406339"/>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18" name="矩形 17"/>
          <p:cNvSpPr/>
          <p:nvPr/>
        </p:nvSpPr>
        <p:spPr>
          <a:xfrm>
            <a:off x="5988685" y="3035993"/>
            <a:ext cx="889987" cy="369332"/>
          </a:xfrm>
          <a:prstGeom prst="rect">
            <a:avLst/>
          </a:prstGeom>
        </p:spPr>
        <p:txBody>
          <a:bodyPr wrap="none">
            <a:spAutoFit/>
          </a:bodyPr>
          <a:lstStyle/>
          <a:p>
            <a:pPr algn="r"/>
            <a:r>
              <a:rPr lang="en-US" altLang="zh-TW" spc="-20" dirty="0">
                <a:solidFill>
                  <a:srgbClr val="000000"/>
                </a:solidFill>
                <a:latin typeface="Arial"/>
              </a:rPr>
              <a:t>12,000</a:t>
            </a:r>
            <a:endParaRPr lang="zh-TW" altLang="en-US" spc="-20" dirty="0">
              <a:solidFill>
                <a:srgbClr val="000000"/>
              </a:solidFill>
              <a:latin typeface="Arial"/>
            </a:endParaRPr>
          </a:p>
        </p:txBody>
      </p:sp>
      <p:sp>
        <p:nvSpPr>
          <p:cNvPr id="19" name="矩形 18"/>
          <p:cNvSpPr/>
          <p:nvPr/>
        </p:nvSpPr>
        <p:spPr>
          <a:xfrm>
            <a:off x="7028714" y="3404625"/>
            <a:ext cx="889987" cy="369332"/>
          </a:xfrm>
          <a:prstGeom prst="rect">
            <a:avLst/>
          </a:prstGeom>
        </p:spPr>
        <p:txBody>
          <a:bodyPr wrap="none">
            <a:spAutoFit/>
          </a:bodyPr>
          <a:lstStyle/>
          <a:p>
            <a:pPr algn="r"/>
            <a:r>
              <a:rPr lang="en-US" altLang="zh-TW" spc="-20" dirty="0">
                <a:solidFill>
                  <a:srgbClr val="000000"/>
                </a:solidFill>
                <a:latin typeface="Arial"/>
              </a:rPr>
              <a:t>12,000</a:t>
            </a:r>
            <a:endParaRPr lang="zh-TW" altLang="en-US" spc="-20" dirty="0">
              <a:solidFill>
                <a:srgbClr val="000000"/>
              </a:solidFill>
              <a:latin typeface="Arial"/>
            </a:endParaRPr>
          </a:p>
        </p:txBody>
      </p:sp>
      <p:sp>
        <p:nvSpPr>
          <p:cNvPr id="20" name="矩形 19"/>
          <p:cNvSpPr/>
          <p:nvPr/>
        </p:nvSpPr>
        <p:spPr>
          <a:xfrm>
            <a:off x="2696558" y="3807493"/>
            <a:ext cx="4953000" cy="307777"/>
          </a:xfrm>
          <a:prstGeom prst="rect">
            <a:avLst/>
          </a:prstGeom>
        </p:spPr>
        <p:txBody>
          <a:bodyPr wrap="square">
            <a:spAutoFit/>
          </a:bodyPr>
          <a:lstStyle/>
          <a:p>
            <a:pPr>
              <a:spcBef>
                <a:spcPct val="50000"/>
              </a:spcBef>
              <a:buFontTx/>
              <a:buNone/>
            </a:pPr>
            <a:r>
              <a:rPr lang="en-US" altLang="zh-TW" sz="1400" i="1" dirty="0">
                <a:latin typeface="Arial" charset="0"/>
              </a:rPr>
              <a:t> To record the prepayment of insurance for one year.</a:t>
            </a:r>
            <a:endParaRPr lang="zh-TW" altLang="en-US" sz="1400" i="1" dirty="0">
              <a:latin typeface="Arial" charset="0"/>
            </a:endParaRPr>
          </a:p>
        </p:txBody>
      </p:sp>
      <p:graphicFrame>
        <p:nvGraphicFramePr>
          <p:cNvPr id="21" name="表格 20"/>
          <p:cNvGraphicFramePr>
            <a:graphicFrameLocks noGrp="1"/>
          </p:cNvGraphicFramePr>
          <p:nvPr>
            <p:extLst>
              <p:ext uri="{D42A27DB-BD31-4B8C-83A1-F6EECF244321}">
                <p14:modId xmlns:p14="http://schemas.microsoft.com/office/powerpoint/2010/main" val="1375445211"/>
              </p:ext>
            </p:extLst>
          </p:nvPr>
        </p:nvGraphicFramePr>
        <p:xfrm>
          <a:off x="1150584" y="5077356"/>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2" name="矩形 21"/>
          <p:cNvSpPr/>
          <p:nvPr/>
        </p:nvSpPr>
        <p:spPr>
          <a:xfrm>
            <a:off x="1150584" y="5077615"/>
            <a:ext cx="1549142" cy="369332"/>
          </a:xfrm>
          <a:prstGeom prst="rect">
            <a:avLst/>
          </a:prstGeom>
        </p:spPr>
        <p:txBody>
          <a:bodyPr wrap="none">
            <a:spAutoFit/>
          </a:bodyPr>
          <a:lstStyle/>
          <a:p>
            <a:pPr lvl="0"/>
            <a:r>
              <a:rPr lang="en-US" altLang="zh-TW" spc="-20" dirty="0">
                <a:solidFill>
                  <a:srgbClr val="000000"/>
                </a:solidFill>
                <a:latin typeface="Arial"/>
              </a:rPr>
              <a:t>Jan. 31, 2017</a:t>
            </a:r>
            <a:endParaRPr lang="zh-TW" altLang="en-US" spc="-20" dirty="0">
              <a:solidFill>
                <a:srgbClr val="000000"/>
              </a:solidFill>
              <a:latin typeface="Arial"/>
            </a:endParaRPr>
          </a:p>
        </p:txBody>
      </p:sp>
      <p:sp>
        <p:nvSpPr>
          <p:cNvPr id="23" name="矩形 22"/>
          <p:cNvSpPr/>
          <p:nvPr/>
        </p:nvSpPr>
        <p:spPr>
          <a:xfrm>
            <a:off x="2638171" y="5084121"/>
            <a:ext cx="2115964" cy="369332"/>
          </a:xfrm>
          <a:prstGeom prst="rect">
            <a:avLst/>
          </a:prstGeom>
        </p:spPr>
        <p:txBody>
          <a:bodyPr wrap="none">
            <a:spAutoFit/>
          </a:bodyPr>
          <a:lstStyle/>
          <a:p>
            <a:r>
              <a:rPr lang="en-US" altLang="zh-TW" spc="-20" dirty="0">
                <a:solidFill>
                  <a:srgbClr val="000000"/>
                </a:solidFill>
                <a:latin typeface="Arial"/>
              </a:rPr>
              <a:t>Insurance Expense</a:t>
            </a:r>
            <a:endParaRPr lang="zh-TW" altLang="en-US" spc="-20" dirty="0">
              <a:solidFill>
                <a:srgbClr val="000000"/>
              </a:solidFill>
              <a:latin typeface="Arial"/>
            </a:endParaRPr>
          </a:p>
        </p:txBody>
      </p:sp>
      <p:sp>
        <p:nvSpPr>
          <p:cNvPr id="24" name="矩形 23"/>
          <p:cNvSpPr/>
          <p:nvPr/>
        </p:nvSpPr>
        <p:spPr>
          <a:xfrm>
            <a:off x="3031707" y="5448661"/>
            <a:ext cx="2013372" cy="369332"/>
          </a:xfrm>
          <a:prstGeom prst="rect">
            <a:avLst/>
          </a:prstGeom>
        </p:spPr>
        <p:txBody>
          <a:bodyPr wrap="none">
            <a:spAutoFit/>
          </a:bodyPr>
          <a:lstStyle/>
          <a:p>
            <a:r>
              <a:rPr lang="en-US" altLang="zh-TW" spc="-20" dirty="0">
                <a:solidFill>
                  <a:srgbClr val="000000"/>
                </a:solidFill>
                <a:latin typeface="Arial"/>
              </a:rPr>
              <a:t>Prepaid Insurance</a:t>
            </a:r>
            <a:endParaRPr lang="zh-TW" altLang="en-US" spc="-20" dirty="0">
              <a:solidFill>
                <a:srgbClr val="000000"/>
              </a:solidFill>
              <a:latin typeface="Arial"/>
            </a:endParaRPr>
          </a:p>
        </p:txBody>
      </p:sp>
      <p:sp>
        <p:nvSpPr>
          <p:cNvPr id="25" name="矩形 24"/>
          <p:cNvSpPr/>
          <p:nvPr/>
        </p:nvSpPr>
        <p:spPr>
          <a:xfrm>
            <a:off x="6111267" y="5078315"/>
            <a:ext cx="761748" cy="369332"/>
          </a:xfrm>
          <a:prstGeom prst="rect">
            <a:avLst/>
          </a:prstGeom>
        </p:spPr>
        <p:txBody>
          <a:bodyPr wrap="none">
            <a:spAutoFit/>
          </a:bodyPr>
          <a:lstStyle/>
          <a:p>
            <a:pPr algn="r"/>
            <a:r>
              <a:rPr lang="en-US" altLang="zh-TW" spc="-20" dirty="0">
                <a:solidFill>
                  <a:srgbClr val="000000"/>
                </a:solidFill>
                <a:latin typeface="Arial"/>
              </a:rPr>
              <a:t>1,000</a:t>
            </a:r>
            <a:endParaRPr lang="zh-TW" altLang="en-US" spc="-20" dirty="0">
              <a:solidFill>
                <a:srgbClr val="000000"/>
              </a:solidFill>
              <a:latin typeface="Arial"/>
            </a:endParaRPr>
          </a:p>
        </p:txBody>
      </p:sp>
      <p:sp>
        <p:nvSpPr>
          <p:cNvPr id="26" name="矩形 25"/>
          <p:cNvSpPr/>
          <p:nvPr/>
        </p:nvSpPr>
        <p:spPr>
          <a:xfrm>
            <a:off x="7151296" y="5446947"/>
            <a:ext cx="761748" cy="369332"/>
          </a:xfrm>
          <a:prstGeom prst="rect">
            <a:avLst/>
          </a:prstGeom>
        </p:spPr>
        <p:txBody>
          <a:bodyPr wrap="none">
            <a:spAutoFit/>
          </a:bodyPr>
          <a:lstStyle/>
          <a:p>
            <a:pPr algn="r"/>
            <a:r>
              <a:rPr lang="en-US" altLang="zh-TW" spc="-20" dirty="0">
                <a:solidFill>
                  <a:srgbClr val="000000"/>
                </a:solidFill>
                <a:latin typeface="Arial"/>
              </a:rPr>
              <a:t>1,000</a:t>
            </a:r>
            <a:endParaRPr lang="zh-TW" altLang="en-US" spc="-20" dirty="0">
              <a:solidFill>
                <a:srgbClr val="000000"/>
              </a:solidFill>
              <a:latin typeface="Arial"/>
            </a:endParaRPr>
          </a:p>
        </p:txBody>
      </p:sp>
      <p:sp>
        <p:nvSpPr>
          <p:cNvPr id="27" name="矩形 26"/>
          <p:cNvSpPr/>
          <p:nvPr/>
        </p:nvSpPr>
        <p:spPr>
          <a:xfrm>
            <a:off x="2690901" y="5849815"/>
            <a:ext cx="4953000" cy="307777"/>
          </a:xfrm>
          <a:prstGeom prst="rect">
            <a:avLst/>
          </a:prstGeom>
        </p:spPr>
        <p:txBody>
          <a:bodyPr wrap="square">
            <a:spAutoFit/>
          </a:bodyPr>
          <a:lstStyle/>
          <a:p>
            <a:pPr>
              <a:spcBef>
                <a:spcPct val="50000"/>
              </a:spcBef>
              <a:buFontTx/>
              <a:buNone/>
            </a:pPr>
            <a:r>
              <a:rPr lang="en-US" altLang="zh-TW" sz="1400" i="1" dirty="0">
                <a:latin typeface="Arial" charset="0"/>
              </a:rPr>
              <a:t> To record the consumed portion of prepaid insurance.</a:t>
            </a:r>
            <a:endParaRPr lang="zh-TW" altLang="en-US" sz="1400" i="1" dirty="0">
              <a:latin typeface="Arial" charset="0"/>
            </a:endParaRPr>
          </a:p>
        </p:txBody>
      </p:sp>
      <p:sp>
        <p:nvSpPr>
          <p:cNvPr id="29" name="文字方塊 28"/>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116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2" grpId="0"/>
      <p:bldP spid="23" grpId="0"/>
      <p:bldP spid="24" grpId="0"/>
      <p:bldP spid="25" grpId="0"/>
      <p:bldP spid="26" grpId="0"/>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A special cash fund used to pay relative small amounts. </a:t>
            </a:r>
          </a:p>
          <a:p>
            <a:pPr marL="0" indent="0">
              <a:buNone/>
            </a:pPr>
            <a:r>
              <a:rPr lang="en-US" altLang="zh-TW" b="1" dirty="0">
                <a:solidFill>
                  <a:srgbClr val="E09F52"/>
                </a:solidFill>
              </a:rPr>
              <a:t>Establishing the Fund</a:t>
            </a:r>
          </a:p>
          <a:p>
            <a:pPr lvl="1"/>
            <a:r>
              <a:rPr lang="en-US" altLang="zh-TW" dirty="0"/>
              <a:t>A petty cash custodian is appointed to take charge of the fund.</a:t>
            </a:r>
          </a:p>
          <a:p>
            <a:pPr lvl="1"/>
            <a:r>
              <a:rPr lang="en-US" altLang="zh-TW" dirty="0"/>
              <a:t>Assume that Hot Pot Bakery issued a check to establish a petty cash fund of NT$3,000 for the personnel department on April 1, 2017:</a:t>
            </a:r>
          </a:p>
          <a:p>
            <a:endParaRPr lang="en-US" altLang="zh-TW"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36</a:t>
            </a:fld>
            <a:endParaRPr lang="en-US" altLang="zh-TW"/>
          </a:p>
        </p:txBody>
      </p:sp>
      <p:sp>
        <p:nvSpPr>
          <p:cNvPr id="2" name="標題 1"/>
          <p:cNvSpPr>
            <a:spLocks noGrp="1"/>
          </p:cNvSpPr>
          <p:nvPr>
            <p:ph type="title"/>
          </p:nvPr>
        </p:nvSpPr>
        <p:spPr/>
        <p:txBody>
          <a:bodyPr/>
          <a:lstStyle/>
          <a:p>
            <a:r>
              <a:rPr lang="en-US" altLang="zh-TW" dirty="0"/>
              <a:t>Petty Cash Funds</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graphicFrame>
        <p:nvGraphicFramePr>
          <p:cNvPr id="9" name="表格 8"/>
          <p:cNvGraphicFramePr>
            <a:graphicFrameLocks noGrp="1"/>
          </p:cNvGraphicFramePr>
          <p:nvPr>
            <p:extLst>
              <p:ext uri="{D42A27DB-BD31-4B8C-83A1-F6EECF244321}">
                <p14:modId xmlns:p14="http://schemas.microsoft.com/office/powerpoint/2010/main" val="1720343280"/>
              </p:ext>
            </p:extLst>
          </p:nvPr>
        </p:nvGraphicFramePr>
        <p:xfrm>
          <a:off x="1193800" y="4936067"/>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0" name="矩形 9"/>
          <p:cNvSpPr/>
          <p:nvPr/>
        </p:nvSpPr>
        <p:spPr>
          <a:xfrm>
            <a:off x="1193800" y="4936326"/>
            <a:ext cx="1397883" cy="369332"/>
          </a:xfrm>
          <a:prstGeom prst="rect">
            <a:avLst/>
          </a:prstGeom>
        </p:spPr>
        <p:txBody>
          <a:bodyPr wrap="none">
            <a:spAutoFit/>
          </a:bodyPr>
          <a:lstStyle/>
          <a:p>
            <a:pPr lvl="0"/>
            <a:r>
              <a:rPr lang="en-US" altLang="zh-TW" spc="-20" dirty="0">
                <a:solidFill>
                  <a:srgbClr val="000000"/>
                </a:solidFill>
                <a:latin typeface="Arial"/>
              </a:rPr>
              <a:t>Apr. 1, 2017</a:t>
            </a:r>
            <a:endParaRPr lang="zh-TW" altLang="en-US" spc="-20" dirty="0">
              <a:solidFill>
                <a:srgbClr val="000000"/>
              </a:solidFill>
              <a:latin typeface="Arial"/>
            </a:endParaRPr>
          </a:p>
        </p:txBody>
      </p:sp>
      <p:sp>
        <p:nvSpPr>
          <p:cNvPr id="11" name="矩形 10"/>
          <p:cNvSpPr/>
          <p:nvPr/>
        </p:nvSpPr>
        <p:spPr>
          <a:xfrm>
            <a:off x="2530128" y="4938040"/>
            <a:ext cx="1287532" cy="369332"/>
          </a:xfrm>
          <a:prstGeom prst="rect">
            <a:avLst/>
          </a:prstGeom>
        </p:spPr>
        <p:txBody>
          <a:bodyPr wrap="none">
            <a:spAutoFit/>
          </a:bodyPr>
          <a:lstStyle/>
          <a:p>
            <a:r>
              <a:rPr lang="en-US" altLang="zh-TW" spc="-20" dirty="0">
                <a:solidFill>
                  <a:srgbClr val="000000"/>
                </a:solidFill>
                <a:latin typeface="Arial"/>
              </a:rPr>
              <a:t>Petty Cash</a:t>
            </a:r>
            <a:endParaRPr lang="zh-TW" altLang="en-US" spc="-20" dirty="0">
              <a:solidFill>
                <a:srgbClr val="000000"/>
              </a:solidFill>
              <a:latin typeface="Arial"/>
            </a:endParaRPr>
          </a:p>
        </p:txBody>
      </p:sp>
      <p:sp>
        <p:nvSpPr>
          <p:cNvPr id="12" name="矩形 11"/>
          <p:cNvSpPr/>
          <p:nvPr/>
        </p:nvSpPr>
        <p:spPr>
          <a:xfrm>
            <a:off x="2883495" y="5317267"/>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13" name="矩形 12"/>
          <p:cNvSpPr/>
          <p:nvPr/>
        </p:nvSpPr>
        <p:spPr>
          <a:xfrm>
            <a:off x="6154483" y="4937026"/>
            <a:ext cx="761748" cy="369332"/>
          </a:xfrm>
          <a:prstGeom prst="rect">
            <a:avLst/>
          </a:prstGeom>
        </p:spPr>
        <p:txBody>
          <a:bodyPr wrap="none">
            <a:spAutoFit/>
          </a:bodyPr>
          <a:lstStyle/>
          <a:p>
            <a:pPr algn="r"/>
            <a:r>
              <a:rPr lang="en-US" altLang="zh-TW" spc="-20" dirty="0">
                <a:solidFill>
                  <a:srgbClr val="000000"/>
                </a:solidFill>
                <a:latin typeface="Arial"/>
              </a:rPr>
              <a:t>3,000</a:t>
            </a:r>
            <a:endParaRPr lang="zh-TW" altLang="en-US" spc="-20" dirty="0">
              <a:solidFill>
                <a:srgbClr val="000000"/>
              </a:solidFill>
              <a:latin typeface="Arial"/>
            </a:endParaRPr>
          </a:p>
        </p:txBody>
      </p:sp>
      <p:sp>
        <p:nvSpPr>
          <p:cNvPr id="14" name="矩形 13"/>
          <p:cNvSpPr/>
          <p:nvPr/>
        </p:nvSpPr>
        <p:spPr>
          <a:xfrm>
            <a:off x="7194512" y="5305658"/>
            <a:ext cx="761748" cy="369332"/>
          </a:xfrm>
          <a:prstGeom prst="rect">
            <a:avLst/>
          </a:prstGeom>
        </p:spPr>
        <p:txBody>
          <a:bodyPr wrap="none">
            <a:spAutoFit/>
          </a:bodyPr>
          <a:lstStyle/>
          <a:p>
            <a:pPr algn="r"/>
            <a:r>
              <a:rPr lang="en-US" altLang="zh-TW" spc="-20" dirty="0">
                <a:solidFill>
                  <a:srgbClr val="000000"/>
                </a:solidFill>
                <a:latin typeface="Arial"/>
              </a:rPr>
              <a:t>3,000</a:t>
            </a:r>
            <a:endParaRPr lang="zh-TW" altLang="en-US" spc="-20" dirty="0">
              <a:solidFill>
                <a:srgbClr val="000000"/>
              </a:solidFill>
              <a:latin typeface="Arial"/>
            </a:endParaRPr>
          </a:p>
        </p:txBody>
      </p:sp>
      <p:sp>
        <p:nvSpPr>
          <p:cNvPr id="15" name="矩形 14"/>
          <p:cNvSpPr/>
          <p:nvPr/>
        </p:nvSpPr>
        <p:spPr>
          <a:xfrm>
            <a:off x="2734117" y="5708526"/>
            <a:ext cx="4953000" cy="307777"/>
          </a:xfrm>
          <a:prstGeom prst="rect">
            <a:avLst/>
          </a:prstGeom>
        </p:spPr>
        <p:txBody>
          <a:bodyPr wrap="square">
            <a:spAutoFit/>
          </a:bodyPr>
          <a:lstStyle/>
          <a:p>
            <a:pPr>
              <a:spcBef>
                <a:spcPct val="50000"/>
              </a:spcBef>
              <a:buFontTx/>
              <a:buNone/>
            </a:pPr>
            <a:r>
              <a:rPr lang="en-US" altLang="zh-TW" sz="1400" i="1" dirty="0">
                <a:latin typeface="Arial" charset="0"/>
              </a:rPr>
              <a:t> To establish petty cash fund.</a:t>
            </a:r>
            <a:endParaRPr lang="zh-TW" altLang="en-US" sz="1400" i="1" dirty="0">
              <a:latin typeface="Arial" charset="0"/>
            </a:endParaRPr>
          </a:p>
        </p:txBody>
      </p:sp>
      <p:sp>
        <p:nvSpPr>
          <p:cNvPr id="17" name="文字方塊 16"/>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383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Making Payment from the Fund</a:t>
            </a:r>
          </a:p>
          <a:p>
            <a:pPr lvl="1"/>
            <a:r>
              <a:rPr lang="en-US" altLang="zh-TW" dirty="0"/>
              <a:t>When money is paid from the fund, </a:t>
            </a:r>
            <a:r>
              <a:rPr lang="en-US" altLang="zh-TW" b="1" dirty="0">
                <a:solidFill>
                  <a:schemeClr val="accent2">
                    <a:lumMod val="75000"/>
                  </a:schemeClr>
                </a:solidFill>
              </a:rPr>
              <a:t>the company does not make any accounting entries to record the payments.</a:t>
            </a:r>
          </a:p>
          <a:p>
            <a:pPr lvl="1"/>
            <a:r>
              <a:rPr lang="en-US" altLang="zh-TW" dirty="0"/>
              <a:t>The payments must be documented with petty cash receipts. </a:t>
            </a:r>
          </a:p>
          <a:p>
            <a:pPr lvl="1"/>
            <a:r>
              <a:rPr lang="en-US" altLang="zh-TW" b="1" dirty="0">
                <a:solidFill>
                  <a:schemeClr val="accent2">
                    <a:lumMod val="75000"/>
                  </a:schemeClr>
                </a:solidFill>
              </a:rPr>
              <a:t>The sum of the petty cash receipts and the money left in the fund should equal the established size of the fund.</a:t>
            </a:r>
          </a:p>
        </p:txBody>
      </p:sp>
      <p:sp>
        <p:nvSpPr>
          <p:cNvPr id="4" name="投影片編號版面配置區 3"/>
          <p:cNvSpPr>
            <a:spLocks noGrp="1"/>
          </p:cNvSpPr>
          <p:nvPr>
            <p:ph type="sldNum" sz="quarter" idx="12"/>
          </p:nvPr>
        </p:nvSpPr>
        <p:spPr/>
        <p:txBody>
          <a:bodyPr/>
          <a:lstStyle/>
          <a:p>
            <a:fld id="{E646A294-80B0-4C9B-B5B2-738C71E5B143}" type="slidenum">
              <a:rPr lang="zh-TW" altLang="en-US" smtClean="0"/>
              <a:pPr/>
              <a:t>37</a:t>
            </a:fld>
            <a:endParaRPr lang="zh-TW" altLang="en-US"/>
          </a:p>
        </p:txBody>
      </p:sp>
      <p:sp>
        <p:nvSpPr>
          <p:cNvPr id="2" name="標題 1"/>
          <p:cNvSpPr>
            <a:spLocks noGrp="1"/>
          </p:cNvSpPr>
          <p:nvPr>
            <p:ph type="title"/>
          </p:nvPr>
        </p:nvSpPr>
        <p:spPr/>
        <p:txBody>
          <a:bodyPr/>
          <a:lstStyle/>
          <a:p>
            <a:r>
              <a:rPr lang="en-US" altLang="zh-TW"/>
              <a:t>Petty Cash Funds</a:t>
            </a:r>
            <a:endParaRPr lang="zh-TW" altLang="en-US" dirty="0"/>
          </a:p>
        </p:txBody>
      </p:sp>
      <p:sp>
        <p:nvSpPr>
          <p:cNvPr id="7" name="文字方塊 6"/>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3785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Replenishing the Fund </a:t>
            </a:r>
          </a:p>
          <a:p>
            <a:pPr lvl="1"/>
            <a:r>
              <a:rPr lang="en-US" altLang="zh-TW" dirty="0"/>
              <a:t>Replenished at periodic intervals.</a:t>
            </a:r>
          </a:p>
          <a:p>
            <a:pPr lvl="1"/>
            <a:r>
              <a:rPr lang="en-US" altLang="zh-TW" dirty="0"/>
              <a:t>Or replenished when the fund reaches a minimum level.</a:t>
            </a:r>
          </a:p>
          <a:p>
            <a:pPr lvl="1"/>
            <a:r>
              <a:rPr lang="en-US" altLang="zh-TW" b="1" dirty="0">
                <a:solidFill>
                  <a:schemeClr val="accent2">
                    <a:lumMod val="75000"/>
                  </a:schemeClr>
                </a:solidFill>
              </a:rPr>
              <a:t>Note that the replenishment is recorded by debiting expenses and crediting cash. It does not affect the Petty Cash account.</a:t>
            </a:r>
          </a:p>
          <a:p>
            <a:pPr lvl="1"/>
            <a:endParaRPr lang="zh-TW" altLang="en-US" dirty="0"/>
          </a:p>
          <a:p>
            <a:endParaRPr lang="en-US" altLang="zh-TW"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38</a:t>
            </a:fld>
            <a:endParaRPr lang="en-US" altLang="zh-TW"/>
          </a:p>
        </p:txBody>
      </p:sp>
      <p:sp>
        <p:nvSpPr>
          <p:cNvPr id="2" name="標題 1"/>
          <p:cNvSpPr>
            <a:spLocks noGrp="1"/>
          </p:cNvSpPr>
          <p:nvPr>
            <p:ph type="title"/>
          </p:nvPr>
        </p:nvSpPr>
        <p:spPr/>
        <p:txBody>
          <a:bodyPr/>
          <a:lstStyle/>
          <a:p>
            <a:r>
              <a:rPr lang="en-US" altLang="zh-TW"/>
              <a:t>Petty Cash Funds</a:t>
            </a:r>
            <a:endParaRPr lang="zh-TW" altLang="en-US" dirty="0"/>
          </a:p>
        </p:txBody>
      </p:sp>
      <p:sp>
        <p:nvSpPr>
          <p:cNvPr id="7" name="文字方塊 6"/>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9915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Replenishing the fund </a:t>
            </a:r>
          </a:p>
          <a:p>
            <a:pPr lvl="1"/>
            <a:r>
              <a:rPr lang="en-US" altLang="zh-TW" dirty="0"/>
              <a:t>Assume that on April 30, the remaining balance of the petty cash fund in the personnel department is NT$700. The summary of petty cash receipts include miscellaneous expenses NT$400, postage NT$1,450, and freight-out NT$450. The custodian asks for replenishing:</a:t>
            </a:r>
            <a:endParaRPr lang="zh-TW" altLang="en-US" dirty="0"/>
          </a:p>
          <a:p>
            <a:pPr lvl="1"/>
            <a:endParaRPr lang="zh-TW" altLang="en-US" dirty="0"/>
          </a:p>
          <a:p>
            <a:endParaRPr lang="en-US" altLang="zh-TW"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39</a:t>
            </a:fld>
            <a:endParaRPr lang="en-US" altLang="zh-TW"/>
          </a:p>
        </p:txBody>
      </p:sp>
      <p:sp>
        <p:nvSpPr>
          <p:cNvPr id="2" name="標題 1"/>
          <p:cNvSpPr>
            <a:spLocks noGrp="1"/>
          </p:cNvSpPr>
          <p:nvPr>
            <p:ph type="title"/>
          </p:nvPr>
        </p:nvSpPr>
        <p:spPr/>
        <p:txBody>
          <a:bodyPr/>
          <a:lstStyle/>
          <a:p>
            <a:r>
              <a:rPr lang="en-US" altLang="zh-TW"/>
              <a:t>Petty Cash Funds</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3543448273"/>
              </p:ext>
            </p:extLst>
          </p:nvPr>
        </p:nvGraphicFramePr>
        <p:xfrm>
          <a:off x="1396230" y="4465006"/>
          <a:ext cx="6768117" cy="185737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4"/>
                  </a:ext>
                </a:extLst>
              </a:tr>
            </a:tbl>
          </a:graphicData>
        </a:graphic>
      </p:graphicFrame>
      <p:sp>
        <p:nvSpPr>
          <p:cNvPr id="10" name="矩形 9"/>
          <p:cNvSpPr/>
          <p:nvPr/>
        </p:nvSpPr>
        <p:spPr>
          <a:xfrm>
            <a:off x="1396230" y="4465265"/>
            <a:ext cx="1523559" cy="369332"/>
          </a:xfrm>
          <a:prstGeom prst="rect">
            <a:avLst/>
          </a:prstGeom>
        </p:spPr>
        <p:txBody>
          <a:bodyPr wrap="none">
            <a:spAutoFit/>
          </a:bodyPr>
          <a:lstStyle/>
          <a:p>
            <a:pPr lvl="0"/>
            <a:r>
              <a:rPr lang="en-US" altLang="zh-TW" spc="-20" dirty="0">
                <a:solidFill>
                  <a:srgbClr val="000000"/>
                </a:solidFill>
                <a:latin typeface="Arial"/>
              </a:rPr>
              <a:t>Apr. 30, 2017</a:t>
            </a:r>
            <a:endParaRPr lang="zh-TW" altLang="en-US" spc="-20" dirty="0">
              <a:solidFill>
                <a:srgbClr val="000000"/>
              </a:solidFill>
              <a:latin typeface="Arial"/>
            </a:endParaRPr>
          </a:p>
        </p:txBody>
      </p:sp>
      <p:sp>
        <p:nvSpPr>
          <p:cNvPr id="11" name="矩形 10"/>
          <p:cNvSpPr/>
          <p:nvPr/>
        </p:nvSpPr>
        <p:spPr>
          <a:xfrm>
            <a:off x="2858233" y="4476782"/>
            <a:ext cx="2658741" cy="369332"/>
          </a:xfrm>
          <a:prstGeom prst="rect">
            <a:avLst/>
          </a:prstGeom>
        </p:spPr>
        <p:txBody>
          <a:bodyPr wrap="none">
            <a:spAutoFit/>
          </a:bodyPr>
          <a:lstStyle/>
          <a:p>
            <a:r>
              <a:rPr lang="en-US" altLang="zh-TW" spc="-20" dirty="0">
                <a:solidFill>
                  <a:srgbClr val="000000"/>
                </a:solidFill>
                <a:latin typeface="Arial"/>
              </a:rPr>
              <a:t>Miscellaneous</a:t>
            </a:r>
            <a:r>
              <a:rPr lang="en-US" altLang="zh-TW" dirty="0"/>
              <a:t> </a:t>
            </a:r>
            <a:r>
              <a:rPr lang="en-US" altLang="zh-TW" spc="-20" dirty="0">
                <a:solidFill>
                  <a:srgbClr val="000000"/>
                </a:solidFill>
                <a:latin typeface="Arial"/>
              </a:rPr>
              <a:t>Expenses</a:t>
            </a:r>
            <a:endParaRPr lang="zh-TW" altLang="en-US" spc="-20" dirty="0">
              <a:solidFill>
                <a:srgbClr val="000000"/>
              </a:solidFill>
              <a:latin typeface="Arial"/>
            </a:endParaRPr>
          </a:p>
        </p:txBody>
      </p:sp>
      <p:sp>
        <p:nvSpPr>
          <p:cNvPr id="12" name="矩形 11"/>
          <p:cNvSpPr/>
          <p:nvPr/>
        </p:nvSpPr>
        <p:spPr>
          <a:xfrm>
            <a:off x="3208379" y="5541758"/>
            <a:ext cx="713016"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13" name="矩形 12"/>
          <p:cNvSpPr/>
          <p:nvPr/>
        </p:nvSpPr>
        <p:spPr>
          <a:xfrm>
            <a:off x="6549274" y="4465965"/>
            <a:ext cx="569387" cy="369332"/>
          </a:xfrm>
          <a:prstGeom prst="rect">
            <a:avLst/>
          </a:prstGeom>
        </p:spPr>
        <p:txBody>
          <a:bodyPr wrap="none">
            <a:spAutoFit/>
          </a:bodyPr>
          <a:lstStyle/>
          <a:p>
            <a:pPr algn="r"/>
            <a:r>
              <a:rPr lang="en-US" altLang="zh-TW" spc="-20" dirty="0">
                <a:solidFill>
                  <a:srgbClr val="000000"/>
                </a:solidFill>
                <a:latin typeface="Arial"/>
              </a:rPr>
              <a:t>400</a:t>
            </a:r>
            <a:endParaRPr lang="zh-TW" altLang="en-US" spc="-20" dirty="0">
              <a:solidFill>
                <a:srgbClr val="000000"/>
              </a:solidFill>
              <a:latin typeface="Arial"/>
            </a:endParaRPr>
          </a:p>
        </p:txBody>
      </p:sp>
      <p:sp>
        <p:nvSpPr>
          <p:cNvPr id="14" name="矩形 13"/>
          <p:cNvSpPr/>
          <p:nvPr/>
        </p:nvSpPr>
        <p:spPr>
          <a:xfrm>
            <a:off x="7380625" y="5541758"/>
            <a:ext cx="761748" cy="369332"/>
          </a:xfrm>
          <a:prstGeom prst="rect">
            <a:avLst/>
          </a:prstGeom>
        </p:spPr>
        <p:txBody>
          <a:bodyPr wrap="none">
            <a:spAutoFit/>
          </a:bodyPr>
          <a:lstStyle/>
          <a:p>
            <a:pPr algn="r"/>
            <a:r>
              <a:rPr lang="en-US" altLang="zh-TW" spc="-20" dirty="0">
                <a:solidFill>
                  <a:srgbClr val="000000"/>
                </a:solidFill>
                <a:latin typeface="Arial"/>
              </a:rPr>
              <a:t>2,300</a:t>
            </a:r>
            <a:endParaRPr lang="zh-TW" altLang="en-US" spc="-20" dirty="0">
              <a:solidFill>
                <a:srgbClr val="000000"/>
              </a:solidFill>
              <a:latin typeface="Arial"/>
            </a:endParaRPr>
          </a:p>
        </p:txBody>
      </p:sp>
      <p:sp>
        <p:nvSpPr>
          <p:cNvPr id="15" name="矩形 14"/>
          <p:cNvSpPr/>
          <p:nvPr/>
        </p:nvSpPr>
        <p:spPr>
          <a:xfrm>
            <a:off x="2920230" y="5944626"/>
            <a:ext cx="4953000" cy="307777"/>
          </a:xfrm>
          <a:prstGeom prst="rect">
            <a:avLst/>
          </a:prstGeom>
        </p:spPr>
        <p:txBody>
          <a:bodyPr wrap="square">
            <a:spAutoFit/>
          </a:bodyPr>
          <a:lstStyle/>
          <a:p>
            <a:pPr>
              <a:spcBef>
                <a:spcPct val="50000"/>
              </a:spcBef>
              <a:buFontTx/>
              <a:buNone/>
            </a:pPr>
            <a:r>
              <a:rPr lang="en-US" altLang="zh-TW" sz="1400" i="1" dirty="0">
                <a:latin typeface="Arial" charset="0"/>
              </a:rPr>
              <a:t>To replenish petty cash fund.</a:t>
            </a:r>
            <a:endParaRPr lang="zh-TW" altLang="en-US" sz="1400" i="1" dirty="0">
              <a:latin typeface="Arial" charset="0"/>
            </a:endParaRPr>
          </a:p>
        </p:txBody>
      </p:sp>
      <p:sp>
        <p:nvSpPr>
          <p:cNvPr id="16" name="矩形 15"/>
          <p:cNvSpPr/>
          <p:nvPr/>
        </p:nvSpPr>
        <p:spPr>
          <a:xfrm>
            <a:off x="2858233" y="4803094"/>
            <a:ext cx="2067233" cy="369332"/>
          </a:xfrm>
          <a:prstGeom prst="rect">
            <a:avLst/>
          </a:prstGeom>
        </p:spPr>
        <p:txBody>
          <a:bodyPr wrap="none">
            <a:spAutoFit/>
          </a:bodyPr>
          <a:lstStyle/>
          <a:p>
            <a:r>
              <a:rPr lang="en-US" altLang="zh-TW" spc="-20" dirty="0">
                <a:solidFill>
                  <a:srgbClr val="000000"/>
                </a:solidFill>
                <a:latin typeface="Arial"/>
              </a:rPr>
              <a:t>Postage Expenses</a:t>
            </a:r>
            <a:endParaRPr lang="zh-TW" altLang="en-US" spc="-20" dirty="0">
              <a:solidFill>
                <a:srgbClr val="000000"/>
              </a:solidFill>
              <a:latin typeface="Arial"/>
            </a:endParaRPr>
          </a:p>
        </p:txBody>
      </p:sp>
      <p:sp>
        <p:nvSpPr>
          <p:cNvPr id="17" name="矩形 16"/>
          <p:cNvSpPr/>
          <p:nvPr/>
        </p:nvSpPr>
        <p:spPr>
          <a:xfrm>
            <a:off x="2858233" y="5172426"/>
            <a:ext cx="1300356" cy="369332"/>
          </a:xfrm>
          <a:prstGeom prst="rect">
            <a:avLst/>
          </a:prstGeom>
        </p:spPr>
        <p:txBody>
          <a:bodyPr wrap="none">
            <a:spAutoFit/>
          </a:bodyPr>
          <a:lstStyle/>
          <a:p>
            <a:r>
              <a:rPr lang="en-US" altLang="zh-TW" spc="-20" dirty="0">
                <a:solidFill>
                  <a:srgbClr val="000000"/>
                </a:solidFill>
                <a:latin typeface="Arial"/>
              </a:rPr>
              <a:t>Freight-out</a:t>
            </a:r>
            <a:endParaRPr lang="zh-TW" altLang="en-US" spc="-20" dirty="0">
              <a:solidFill>
                <a:srgbClr val="000000"/>
              </a:solidFill>
              <a:latin typeface="Arial"/>
            </a:endParaRPr>
          </a:p>
        </p:txBody>
      </p:sp>
      <p:sp>
        <p:nvSpPr>
          <p:cNvPr id="18" name="矩形 17"/>
          <p:cNvSpPr/>
          <p:nvPr/>
        </p:nvSpPr>
        <p:spPr>
          <a:xfrm>
            <a:off x="6356913" y="4833540"/>
            <a:ext cx="761748" cy="369332"/>
          </a:xfrm>
          <a:prstGeom prst="rect">
            <a:avLst/>
          </a:prstGeom>
        </p:spPr>
        <p:txBody>
          <a:bodyPr wrap="none">
            <a:spAutoFit/>
          </a:bodyPr>
          <a:lstStyle/>
          <a:p>
            <a:pPr algn="r"/>
            <a:r>
              <a:rPr lang="en-US" altLang="zh-TW" spc="-20" dirty="0">
                <a:solidFill>
                  <a:srgbClr val="000000"/>
                </a:solidFill>
                <a:latin typeface="Arial"/>
              </a:rPr>
              <a:t>1,450</a:t>
            </a:r>
            <a:endParaRPr lang="zh-TW" altLang="en-US" spc="-20" dirty="0">
              <a:solidFill>
                <a:srgbClr val="000000"/>
              </a:solidFill>
              <a:latin typeface="Arial"/>
            </a:endParaRPr>
          </a:p>
        </p:txBody>
      </p:sp>
      <p:sp>
        <p:nvSpPr>
          <p:cNvPr id="19" name="矩形 18"/>
          <p:cNvSpPr/>
          <p:nvPr/>
        </p:nvSpPr>
        <p:spPr>
          <a:xfrm>
            <a:off x="6549274" y="5172426"/>
            <a:ext cx="569387" cy="369332"/>
          </a:xfrm>
          <a:prstGeom prst="rect">
            <a:avLst/>
          </a:prstGeom>
        </p:spPr>
        <p:txBody>
          <a:bodyPr wrap="none">
            <a:spAutoFit/>
          </a:bodyPr>
          <a:lstStyle/>
          <a:p>
            <a:pPr algn="r"/>
            <a:r>
              <a:rPr lang="en-US" altLang="zh-TW" spc="-20" dirty="0">
                <a:solidFill>
                  <a:srgbClr val="000000"/>
                </a:solidFill>
                <a:latin typeface="Arial"/>
              </a:rPr>
              <a:t>450</a:t>
            </a:r>
            <a:endParaRPr lang="zh-TW" altLang="en-US" spc="-20" dirty="0">
              <a:solidFill>
                <a:srgbClr val="000000"/>
              </a:solidFill>
              <a:latin typeface="Arial"/>
            </a:endParaRPr>
          </a:p>
        </p:txBody>
      </p:sp>
      <p:sp>
        <p:nvSpPr>
          <p:cNvPr id="21" name="文字方塊 20"/>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23911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7"/>
          <p:cNvSpPr>
            <a:spLocks noGrp="1"/>
          </p:cNvSpPr>
          <p:nvPr>
            <p:ph type="sldNum" sz="quarter" idx="12"/>
          </p:nvPr>
        </p:nvSpPr>
        <p:spPr/>
        <p:txBody>
          <a:bodyPr/>
          <a:lstStyle/>
          <a:p>
            <a:endParaRPr lang="zh-TW" altLang="en-US"/>
          </a:p>
          <a:p>
            <a:fld id="{D653AA2B-43EB-45A7-9BA5-5DF14A416DA3}" type="slidenum">
              <a:rPr lang="en-US" altLang="zh-TW" smtClean="0"/>
              <a:pPr/>
              <a:t>4</a:t>
            </a:fld>
            <a:endParaRPr lang="zh-TW" altLang="en-US" dirty="0"/>
          </a:p>
        </p:txBody>
      </p:sp>
      <p:sp>
        <p:nvSpPr>
          <p:cNvPr id="7170" name="Rectangle 2"/>
          <p:cNvSpPr>
            <a:spLocks noGrp="1" noChangeArrowheads="1"/>
          </p:cNvSpPr>
          <p:nvPr>
            <p:ph type="title"/>
          </p:nvPr>
        </p:nvSpPr>
        <p:spPr/>
        <p:txBody>
          <a:bodyPr/>
          <a:lstStyle/>
          <a:p>
            <a:r>
              <a:rPr lang="en-US" altLang="zh-TW"/>
              <a:t>Types of Problems</a:t>
            </a:r>
            <a:endParaRPr lang="en-US" altLang="zh-TW" dirty="0"/>
          </a:p>
        </p:txBody>
      </p:sp>
      <p:sp>
        <p:nvSpPr>
          <p:cNvPr id="5123" name="Rectangle 3"/>
          <p:cNvSpPr>
            <a:spLocks noGrp="1" noChangeArrowheads="1"/>
          </p:cNvSpPr>
          <p:nvPr>
            <p:ph idx="1"/>
          </p:nvPr>
        </p:nvSpPr>
        <p:spPr/>
        <p:txBody>
          <a:bodyPr>
            <a:normAutofit/>
          </a:bodyPr>
          <a:lstStyle/>
          <a:p>
            <a:pPr marL="0" indent="0">
              <a:buNone/>
            </a:pPr>
            <a:r>
              <a:rPr lang="en-US" altLang="zh-TW" b="1" dirty="0">
                <a:solidFill>
                  <a:srgbClr val="E09F52"/>
                </a:solidFill>
              </a:rPr>
              <a:t>Errors</a:t>
            </a:r>
          </a:p>
          <a:p>
            <a:pPr lvl="1"/>
            <a:r>
              <a:rPr lang="en-US" altLang="zh-TW" dirty="0"/>
              <a:t>Unintentional mistakes.</a:t>
            </a:r>
          </a:p>
          <a:p>
            <a:pPr lvl="1"/>
            <a:r>
              <a:rPr lang="en-US" altLang="zh-TW" dirty="0"/>
              <a:t>Immediately corrected when detected.</a:t>
            </a:r>
          </a:p>
          <a:p>
            <a:pPr marL="0" indent="0">
              <a:buNone/>
            </a:pPr>
            <a:r>
              <a:rPr lang="en-US" altLang="zh-TW" b="1" dirty="0">
                <a:solidFill>
                  <a:srgbClr val="E09F52"/>
                </a:solidFill>
              </a:rPr>
              <a:t>Disagreements</a:t>
            </a:r>
          </a:p>
          <a:p>
            <a:pPr lvl="1"/>
            <a:r>
              <a:rPr lang="en-US" altLang="zh-TW" dirty="0"/>
              <a:t>Different conclusions based on the same set of facts.</a:t>
            </a:r>
          </a:p>
          <a:p>
            <a:pPr marL="0" indent="0">
              <a:buNone/>
            </a:pPr>
            <a:r>
              <a:rPr lang="en-US" altLang="zh-TW" b="1" dirty="0">
                <a:solidFill>
                  <a:srgbClr val="E09F52"/>
                </a:solidFill>
              </a:rPr>
              <a:t>Frauds</a:t>
            </a:r>
          </a:p>
          <a:p>
            <a:pPr lvl="1"/>
            <a:r>
              <a:rPr lang="en-US" altLang="zh-TW" dirty="0"/>
              <a:t>Intentional errors.</a:t>
            </a:r>
          </a:p>
        </p:txBody>
      </p:sp>
      <p:sp>
        <p:nvSpPr>
          <p:cNvPr id="6" name="矩形 5"/>
          <p:cNvSpPr/>
          <p:nvPr/>
        </p:nvSpPr>
        <p:spPr>
          <a:xfrm>
            <a:off x="5132196" y="93246"/>
            <a:ext cx="4011804"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The Types of Problems That Can Occur</a:t>
            </a:r>
          </a:p>
        </p:txBody>
      </p:sp>
      <p:sp>
        <p:nvSpPr>
          <p:cNvPr id="10" name="文字方塊 9"/>
          <p:cNvSpPr txBox="1"/>
          <p:nvPr/>
        </p:nvSpPr>
        <p:spPr>
          <a:xfrm>
            <a:off x="8446147" y="78235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7036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85000" lnSpcReduction="10000"/>
          </a:bodyPr>
          <a:lstStyle/>
          <a:p>
            <a:r>
              <a:rPr lang="en-US" altLang="zh-TW" dirty="0"/>
              <a:t>On June 1, 2017, Sims Company established a petty cash fund for its sales department by cashing a check for €100. During June, the petty cash receipts are as follows:</a:t>
            </a:r>
          </a:p>
          <a:p>
            <a:endParaRPr lang="en-US" altLang="zh-TW" dirty="0"/>
          </a:p>
          <a:p>
            <a:endParaRPr lang="en-US" altLang="zh-TW" dirty="0"/>
          </a:p>
          <a:p>
            <a:endParaRPr lang="en-US" altLang="zh-TW" dirty="0"/>
          </a:p>
          <a:p>
            <a:pPr marL="342900" lvl="1" indent="0">
              <a:buNone/>
            </a:pPr>
            <a:r>
              <a:rPr lang="en-US" altLang="zh-TW" dirty="0"/>
              <a:t>The fund was replenished on June 30, 2017, and the amount left in the fund contained €45. On July 1, the company decided to increase the size of the fund to €120.</a:t>
            </a:r>
          </a:p>
          <a:p>
            <a:pPr marL="342900" lvl="1" indent="0">
              <a:buNone/>
            </a:pPr>
            <a:r>
              <a:rPr lang="en-US" altLang="zh-TW" b="1" dirty="0"/>
              <a:t>Required:</a:t>
            </a:r>
            <a:endParaRPr lang="en-US" altLang="zh-TW" dirty="0"/>
          </a:p>
          <a:p>
            <a:pPr marL="342900" lvl="1" indent="0">
              <a:buNone/>
            </a:pPr>
            <a:r>
              <a:rPr lang="en-US" altLang="zh-TW" dirty="0"/>
              <a:t>Prepare journal entries to record transactions during June 1 to July 1.</a:t>
            </a:r>
            <a:endParaRPr lang="zh-TW" altLang="en-US" dirty="0"/>
          </a:p>
          <a:p>
            <a:pPr lvl="1"/>
            <a:endParaRPr lang="en-US" altLang="zh-TW"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40</a:t>
            </a:fld>
            <a:endParaRPr lang="en-US" altLang="zh-TW"/>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2045117269"/>
              </p:ext>
            </p:extLst>
          </p:nvPr>
        </p:nvGraphicFramePr>
        <p:xfrm>
          <a:off x="1524000" y="2449284"/>
          <a:ext cx="4800600" cy="1463040"/>
        </p:xfrm>
        <a:graphic>
          <a:graphicData uri="http://schemas.openxmlformats.org/drawingml/2006/table">
            <a:tbl>
              <a:tblPr firstRow="1" bandRow="1">
                <a:tableStyleId>{5C22544A-7EE6-4342-B048-85BDC9FD1C3A}</a:tableStyleId>
              </a:tblPr>
              <a:tblGrid>
                <a:gridCol w="771525">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2914650">
                  <a:extLst>
                    <a:ext uri="{9D8B030D-6E8A-4147-A177-3AD203B41FA5}">
                      <a16:colId xmlns:a16="http://schemas.microsoft.com/office/drawing/2014/main" val="20002"/>
                    </a:ext>
                  </a:extLst>
                </a:gridCol>
                <a:gridCol w="600075">
                  <a:extLst>
                    <a:ext uri="{9D8B030D-6E8A-4147-A177-3AD203B41FA5}">
                      <a16:colId xmlns:a16="http://schemas.microsoft.com/office/drawing/2014/main" val="20003"/>
                    </a:ext>
                  </a:extLst>
                </a:gridCol>
              </a:tblGrid>
              <a:tr h="228600">
                <a:tc>
                  <a:txBody>
                    <a:bodyPr/>
                    <a:lstStyle/>
                    <a:p>
                      <a:r>
                        <a:rPr lang="es-ES_tradnl" altLang="zh-TW" b="0" dirty="0">
                          <a:solidFill>
                            <a:schemeClr val="bg1"/>
                          </a:solidFill>
                          <a:latin typeface="Arial" panose="020B0604020202020204" pitchFamily="34" charset="0"/>
                          <a:cs typeface="Arial" panose="020B0604020202020204" pitchFamily="34" charset="0"/>
                        </a:rPr>
                        <a:t>June </a:t>
                      </a:r>
                      <a:endParaRPr lang="zh-TW" altLang="en-US"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8E52A0"/>
                    </a:solidFill>
                  </a:tcPr>
                </a:tc>
                <a:tc>
                  <a:txBody>
                    <a:bodyPr/>
                    <a:lstStyle/>
                    <a:p>
                      <a:pPr algn="r"/>
                      <a:r>
                        <a:rPr lang="en-US" altLang="zh-TW" b="0" dirty="0">
                          <a:solidFill>
                            <a:schemeClr val="bg1"/>
                          </a:solidFill>
                          <a:latin typeface="Arial" panose="020B0604020202020204" pitchFamily="34" charset="0"/>
                          <a:cs typeface="Arial" panose="020B0604020202020204" pitchFamily="34" charset="0"/>
                        </a:rPr>
                        <a:t>4</a:t>
                      </a:r>
                      <a:endParaRPr lang="zh-TW" altLang="en-US"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8E52A0"/>
                    </a:solidFill>
                  </a:tcPr>
                </a:tc>
                <a:tc>
                  <a:txBody>
                    <a:bodyPr/>
                    <a:lstStyle/>
                    <a:p>
                      <a:r>
                        <a:rPr lang="es-ES_tradnl" altLang="zh-TW" b="0" dirty="0">
                          <a:solidFill>
                            <a:schemeClr val="tx1"/>
                          </a:solidFill>
                          <a:latin typeface="Arial" panose="020B0604020202020204" pitchFamily="34" charset="0"/>
                          <a:cs typeface="Arial" panose="020B0604020202020204" pitchFamily="34" charset="0"/>
                        </a:rPr>
                        <a:t>Stamp inventory</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_tradnl" altLang="zh-TW" b="0" dirty="0">
                          <a:solidFill>
                            <a:schemeClr val="tx1"/>
                          </a:solidFill>
                          <a:latin typeface="Arial" panose="020B0604020202020204" pitchFamily="34" charset="0"/>
                          <a:cs typeface="Arial" panose="020B0604020202020204" pitchFamily="34" charset="0"/>
                        </a:rPr>
                        <a:t>€10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243840">
                <a:tc>
                  <a:txBody>
                    <a:bodyPr/>
                    <a:lstStyle/>
                    <a:p>
                      <a:endParaRPr lang="zh-TW" altLang="en-US"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8E52A0"/>
                    </a:solidFill>
                  </a:tcPr>
                </a:tc>
                <a:tc>
                  <a:txBody>
                    <a:bodyPr/>
                    <a:lstStyle/>
                    <a:p>
                      <a:pPr algn="r"/>
                      <a:r>
                        <a:rPr lang="en-US" altLang="zh-TW" b="0" dirty="0">
                          <a:solidFill>
                            <a:schemeClr val="bg1"/>
                          </a:solidFill>
                          <a:latin typeface="Arial" panose="020B0604020202020204" pitchFamily="34" charset="0"/>
                          <a:cs typeface="Arial" panose="020B0604020202020204" pitchFamily="34" charset="0"/>
                        </a:rPr>
                        <a:t>15</a:t>
                      </a:r>
                      <a:endParaRPr lang="zh-TW" altLang="en-US"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E52A0"/>
                    </a:solidFill>
                  </a:tcPr>
                </a:tc>
                <a:tc>
                  <a:txBody>
                    <a:bodyPr/>
                    <a:lstStyle/>
                    <a:p>
                      <a:r>
                        <a:rPr lang="es-ES_tradnl" altLang="zh-TW" b="0" dirty="0">
                          <a:solidFill>
                            <a:schemeClr val="tx1"/>
                          </a:solidFill>
                          <a:latin typeface="Arial" panose="020B0604020202020204" pitchFamily="34" charset="0"/>
                          <a:cs typeface="Arial" panose="020B0604020202020204" pitchFamily="34" charset="0"/>
                        </a:rPr>
                        <a:t>Miscellaneous expense</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_tradnl" altLang="zh-TW" b="0" dirty="0">
                          <a:solidFill>
                            <a:schemeClr val="tx1"/>
                          </a:solidFill>
                          <a:latin typeface="Arial" panose="020B0604020202020204" pitchFamily="34" charset="0"/>
                          <a:cs typeface="Arial" panose="020B0604020202020204" pitchFamily="34" charset="0"/>
                        </a:rPr>
                        <a:t>€15</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1"/>
                  </a:ext>
                </a:extLst>
              </a:tr>
              <a:tr h="0">
                <a:tc>
                  <a:txBody>
                    <a:bodyPr/>
                    <a:lstStyle/>
                    <a:p>
                      <a:endParaRPr lang="zh-TW" altLang="en-US"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8E52A0"/>
                    </a:solidFill>
                  </a:tcPr>
                </a:tc>
                <a:tc>
                  <a:txBody>
                    <a:bodyPr/>
                    <a:lstStyle/>
                    <a:p>
                      <a:pPr algn="r"/>
                      <a:r>
                        <a:rPr lang="en-US" altLang="zh-TW" b="0" dirty="0">
                          <a:solidFill>
                            <a:schemeClr val="bg1"/>
                          </a:solidFill>
                          <a:latin typeface="Arial" panose="020B0604020202020204" pitchFamily="34" charset="0"/>
                          <a:cs typeface="Arial" panose="020B0604020202020204" pitchFamily="34" charset="0"/>
                        </a:rPr>
                        <a:t>20</a:t>
                      </a:r>
                      <a:endParaRPr lang="zh-TW" altLang="en-US"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E52A0"/>
                    </a:solidFill>
                  </a:tcPr>
                </a:tc>
                <a:tc>
                  <a:txBody>
                    <a:bodyPr/>
                    <a:lstStyle/>
                    <a:p>
                      <a:r>
                        <a:rPr lang="es-ES_tradnl" altLang="zh-TW" b="0" dirty="0">
                          <a:solidFill>
                            <a:schemeClr val="tx1"/>
                          </a:solidFill>
                          <a:latin typeface="Arial" panose="020B0604020202020204" pitchFamily="34" charset="0"/>
                          <a:cs typeface="Arial" panose="020B0604020202020204" pitchFamily="34" charset="0"/>
                        </a:rPr>
                        <a:t>Freight-out</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CC"/>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_tradnl" altLang="zh-TW" b="0" dirty="0">
                          <a:solidFill>
                            <a:schemeClr val="tx1"/>
                          </a:solidFill>
                          <a:latin typeface="Arial" panose="020B0604020202020204" pitchFamily="34" charset="0"/>
                          <a:cs typeface="Arial" panose="020B0604020202020204" pitchFamily="34" charset="0"/>
                        </a:rPr>
                        <a:t>€20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2"/>
                  </a:ext>
                </a:extLst>
              </a:tr>
              <a:tr h="308348">
                <a:tc>
                  <a:txBody>
                    <a:bodyPr/>
                    <a:lstStyle/>
                    <a:p>
                      <a:endParaRPr lang="zh-TW" altLang="en-US"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E52A0"/>
                    </a:solidFill>
                  </a:tcPr>
                </a:tc>
                <a:tc>
                  <a:txBody>
                    <a:bodyPr/>
                    <a:lstStyle/>
                    <a:p>
                      <a:pPr algn="r"/>
                      <a:r>
                        <a:rPr lang="en-US" altLang="zh-TW" b="0" dirty="0">
                          <a:solidFill>
                            <a:schemeClr val="bg1"/>
                          </a:solidFill>
                          <a:latin typeface="Arial" panose="020B0604020202020204" pitchFamily="34" charset="0"/>
                          <a:cs typeface="Arial" panose="020B0604020202020204" pitchFamily="34" charset="0"/>
                        </a:rPr>
                        <a:t>28</a:t>
                      </a:r>
                      <a:endParaRPr lang="zh-TW" altLang="en-US"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E52A0"/>
                    </a:solidFill>
                  </a:tcPr>
                </a:tc>
                <a:tc>
                  <a:txBody>
                    <a:bodyPr/>
                    <a:lstStyle/>
                    <a:p>
                      <a:r>
                        <a:rPr lang="es-ES_tradnl" altLang="zh-TW" b="0" dirty="0">
                          <a:solidFill>
                            <a:schemeClr val="tx1"/>
                          </a:solidFill>
                          <a:latin typeface="Arial" panose="020B0604020202020204" pitchFamily="34" charset="0"/>
                          <a:cs typeface="Arial" panose="020B0604020202020204" pitchFamily="34" charset="0"/>
                        </a:rPr>
                        <a:t>Office supplies</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lang="es-ES_tradnl" altLang="zh-TW" b="0" dirty="0">
                          <a:solidFill>
                            <a:schemeClr val="tx1"/>
                          </a:solidFill>
                          <a:latin typeface="Arial" panose="020B0604020202020204" pitchFamily="34" charset="0"/>
                          <a:cs typeface="Arial" panose="020B0604020202020204" pitchFamily="34" charset="0"/>
                        </a:rPr>
                        <a:t>€8</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3"/>
                  </a:ext>
                </a:extLst>
              </a:tr>
            </a:tbl>
          </a:graphicData>
        </a:graphic>
      </p:graphicFrame>
      <p:sp>
        <p:nvSpPr>
          <p:cNvPr id="8" name="文字方塊 7"/>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156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Solution:</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a:buNone/>
            </a:pPr>
            <a:endParaRPr lang="en-US" altLang="zh-TW" dirty="0"/>
          </a:p>
        </p:txBody>
      </p:sp>
      <p:sp>
        <p:nvSpPr>
          <p:cNvPr id="4" name="投影片編號版面配置區 3"/>
          <p:cNvSpPr>
            <a:spLocks noGrp="1"/>
          </p:cNvSpPr>
          <p:nvPr>
            <p:ph type="sldNum" sz="quarter" idx="12"/>
          </p:nvPr>
        </p:nvSpPr>
        <p:spPr/>
        <p:txBody>
          <a:bodyPr/>
          <a:lstStyle/>
          <a:p>
            <a:fld id="{E646A294-80B0-4C9B-B5B2-738C71E5B143}" type="slidenum">
              <a:rPr lang="zh-TW" altLang="en-US" smtClean="0"/>
              <a:pPr/>
              <a:t>41</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1994875597"/>
              </p:ext>
            </p:extLst>
          </p:nvPr>
        </p:nvGraphicFramePr>
        <p:xfrm>
          <a:off x="1109134" y="2082800"/>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6" name="矩形 15"/>
          <p:cNvSpPr/>
          <p:nvPr/>
        </p:nvSpPr>
        <p:spPr>
          <a:xfrm>
            <a:off x="1109134" y="2083059"/>
            <a:ext cx="797654" cy="369332"/>
          </a:xfrm>
          <a:prstGeom prst="rect">
            <a:avLst/>
          </a:prstGeom>
        </p:spPr>
        <p:txBody>
          <a:bodyPr wrap="none">
            <a:spAutoFit/>
          </a:bodyPr>
          <a:lstStyle/>
          <a:p>
            <a:pPr lvl="0"/>
            <a:r>
              <a:rPr lang="en-US" altLang="zh-TW" spc="-20" dirty="0">
                <a:solidFill>
                  <a:srgbClr val="000000"/>
                </a:solidFill>
                <a:latin typeface="Arial"/>
              </a:rPr>
              <a:t>Jun. 1</a:t>
            </a:r>
            <a:endParaRPr lang="zh-TW" altLang="en-US" spc="-20" dirty="0">
              <a:solidFill>
                <a:srgbClr val="000000"/>
              </a:solidFill>
              <a:latin typeface="Arial"/>
            </a:endParaRPr>
          </a:p>
        </p:txBody>
      </p:sp>
      <p:sp>
        <p:nvSpPr>
          <p:cNvPr id="18" name="矩形 17"/>
          <p:cNvSpPr/>
          <p:nvPr/>
        </p:nvSpPr>
        <p:spPr>
          <a:xfrm>
            <a:off x="2234321" y="2083059"/>
            <a:ext cx="1287532" cy="369332"/>
          </a:xfrm>
          <a:prstGeom prst="rect">
            <a:avLst/>
          </a:prstGeom>
        </p:spPr>
        <p:txBody>
          <a:bodyPr wrap="none">
            <a:spAutoFit/>
          </a:bodyPr>
          <a:lstStyle/>
          <a:p>
            <a:r>
              <a:rPr lang="en-US" altLang="zh-TW" spc="-20" dirty="0">
                <a:solidFill>
                  <a:srgbClr val="000000"/>
                </a:solidFill>
                <a:latin typeface="Arial"/>
              </a:rPr>
              <a:t>Petty Cash</a:t>
            </a:r>
            <a:endParaRPr lang="zh-TW" altLang="en-US" spc="-20" dirty="0">
              <a:solidFill>
                <a:srgbClr val="000000"/>
              </a:solidFill>
              <a:latin typeface="Arial"/>
            </a:endParaRPr>
          </a:p>
        </p:txBody>
      </p:sp>
      <p:sp>
        <p:nvSpPr>
          <p:cNvPr id="19" name="矩形 18"/>
          <p:cNvSpPr/>
          <p:nvPr/>
        </p:nvSpPr>
        <p:spPr>
          <a:xfrm>
            <a:off x="2437192" y="2454105"/>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20" name="矩形 19"/>
          <p:cNvSpPr/>
          <p:nvPr/>
        </p:nvSpPr>
        <p:spPr>
          <a:xfrm>
            <a:off x="6262178" y="2083759"/>
            <a:ext cx="569387" cy="369332"/>
          </a:xfrm>
          <a:prstGeom prst="rect">
            <a:avLst/>
          </a:prstGeom>
        </p:spPr>
        <p:txBody>
          <a:bodyPr wrap="none">
            <a:spAutoFit/>
          </a:bodyPr>
          <a:lstStyle/>
          <a:p>
            <a:pPr algn="r"/>
            <a:r>
              <a:rPr lang="en-US" altLang="zh-TW" spc="-20" dirty="0">
                <a:solidFill>
                  <a:srgbClr val="000000"/>
                </a:solidFill>
                <a:latin typeface="Arial"/>
              </a:rPr>
              <a:t>100</a:t>
            </a:r>
            <a:endParaRPr lang="zh-TW" altLang="en-US" spc="-20" dirty="0">
              <a:solidFill>
                <a:srgbClr val="000000"/>
              </a:solidFill>
              <a:latin typeface="Arial"/>
            </a:endParaRPr>
          </a:p>
        </p:txBody>
      </p:sp>
      <p:sp>
        <p:nvSpPr>
          <p:cNvPr id="21" name="矩形 20"/>
          <p:cNvSpPr/>
          <p:nvPr/>
        </p:nvSpPr>
        <p:spPr>
          <a:xfrm>
            <a:off x="7302207" y="2452391"/>
            <a:ext cx="569387" cy="369332"/>
          </a:xfrm>
          <a:prstGeom prst="rect">
            <a:avLst/>
          </a:prstGeom>
        </p:spPr>
        <p:txBody>
          <a:bodyPr wrap="none">
            <a:spAutoFit/>
          </a:bodyPr>
          <a:lstStyle/>
          <a:p>
            <a:pPr algn="r"/>
            <a:r>
              <a:rPr lang="en-US" altLang="zh-TW" spc="-20" dirty="0">
                <a:solidFill>
                  <a:srgbClr val="000000"/>
                </a:solidFill>
                <a:latin typeface="Arial"/>
              </a:rPr>
              <a:t>100</a:t>
            </a:r>
            <a:endParaRPr lang="zh-TW" altLang="en-US" spc="-20" dirty="0">
              <a:solidFill>
                <a:srgbClr val="000000"/>
              </a:solidFill>
              <a:latin typeface="Arial"/>
            </a:endParaRPr>
          </a:p>
        </p:txBody>
      </p:sp>
      <p:sp>
        <p:nvSpPr>
          <p:cNvPr id="22" name="矩形 21"/>
          <p:cNvSpPr/>
          <p:nvPr/>
        </p:nvSpPr>
        <p:spPr>
          <a:xfrm>
            <a:off x="2649451" y="2855259"/>
            <a:ext cx="4953000" cy="307777"/>
          </a:xfrm>
          <a:prstGeom prst="rect">
            <a:avLst/>
          </a:prstGeom>
        </p:spPr>
        <p:txBody>
          <a:bodyPr wrap="square">
            <a:spAutoFit/>
          </a:bodyPr>
          <a:lstStyle/>
          <a:p>
            <a:pPr>
              <a:spcBef>
                <a:spcPct val="50000"/>
              </a:spcBef>
            </a:pPr>
            <a:r>
              <a:rPr lang="en-US" altLang="zh-TW" sz="1400" i="1" dirty="0">
                <a:latin typeface="Arial" charset="0"/>
              </a:rPr>
              <a:t> To establish petty cash fund.</a:t>
            </a:r>
            <a:endParaRPr lang="zh-TW" altLang="en-US" sz="1400" i="1" dirty="0">
              <a:latin typeface="Arial" charset="0"/>
            </a:endParaRPr>
          </a:p>
        </p:txBody>
      </p:sp>
      <p:graphicFrame>
        <p:nvGraphicFramePr>
          <p:cNvPr id="34" name="表格 33"/>
          <p:cNvGraphicFramePr>
            <a:graphicFrameLocks noGrp="1"/>
          </p:cNvGraphicFramePr>
          <p:nvPr>
            <p:extLst>
              <p:ext uri="{D42A27DB-BD31-4B8C-83A1-F6EECF244321}">
                <p14:modId xmlns:p14="http://schemas.microsoft.com/office/powerpoint/2010/main" val="1566870575"/>
              </p:ext>
            </p:extLst>
          </p:nvPr>
        </p:nvGraphicFramePr>
        <p:xfrm>
          <a:off x="1126332" y="3366680"/>
          <a:ext cx="6768117" cy="26003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lang="zh-TW" altLang="en-US" sz="1800" kern="1200" spc="-20" dirty="0">
                        <a:solidFill>
                          <a:srgbClr val="000000"/>
                        </a:solidFill>
                        <a:latin typeface="Arial"/>
                        <a:ea typeface="+mn-ea"/>
                        <a:cs typeface="+mn-cs"/>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6"/>
                  </a:ext>
                </a:extLst>
              </a:tr>
            </a:tbl>
          </a:graphicData>
        </a:graphic>
      </p:graphicFrame>
      <p:sp>
        <p:nvSpPr>
          <p:cNvPr id="35" name="矩形 34"/>
          <p:cNvSpPr/>
          <p:nvPr/>
        </p:nvSpPr>
        <p:spPr>
          <a:xfrm>
            <a:off x="1126332" y="3366939"/>
            <a:ext cx="923330" cy="369332"/>
          </a:xfrm>
          <a:prstGeom prst="rect">
            <a:avLst/>
          </a:prstGeom>
        </p:spPr>
        <p:txBody>
          <a:bodyPr wrap="none">
            <a:spAutoFit/>
          </a:bodyPr>
          <a:lstStyle/>
          <a:p>
            <a:pPr lvl="0"/>
            <a:r>
              <a:rPr lang="en-US" altLang="zh-TW" spc="-20" dirty="0">
                <a:solidFill>
                  <a:srgbClr val="000000"/>
                </a:solidFill>
                <a:latin typeface="Arial"/>
              </a:rPr>
              <a:t>Jun. 30</a:t>
            </a:r>
            <a:endParaRPr lang="zh-TW" altLang="en-US" spc="-20" dirty="0">
              <a:solidFill>
                <a:srgbClr val="000000"/>
              </a:solidFill>
              <a:latin typeface="Arial"/>
            </a:endParaRPr>
          </a:p>
        </p:txBody>
      </p:sp>
      <p:sp>
        <p:nvSpPr>
          <p:cNvPr id="36" name="矩形 35"/>
          <p:cNvSpPr/>
          <p:nvPr/>
        </p:nvSpPr>
        <p:spPr>
          <a:xfrm>
            <a:off x="2251519" y="3366939"/>
            <a:ext cx="2058577" cy="369332"/>
          </a:xfrm>
          <a:prstGeom prst="rect">
            <a:avLst/>
          </a:prstGeom>
        </p:spPr>
        <p:txBody>
          <a:bodyPr wrap="none">
            <a:spAutoFit/>
          </a:bodyPr>
          <a:lstStyle/>
          <a:p>
            <a:r>
              <a:rPr lang="en-US" altLang="zh-TW" spc="-20" dirty="0">
                <a:solidFill>
                  <a:srgbClr val="000000"/>
                </a:solidFill>
                <a:latin typeface="Arial"/>
              </a:rPr>
              <a:t>Postage</a:t>
            </a:r>
            <a:r>
              <a:rPr lang="en-US" altLang="zh-TW" dirty="0"/>
              <a:t> </a:t>
            </a:r>
            <a:r>
              <a:rPr lang="en-US" altLang="zh-TW" spc="-20" dirty="0">
                <a:solidFill>
                  <a:srgbClr val="000000"/>
                </a:solidFill>
                <a:latin typeface="Arial"/>
              </a:rPr>
              <a:t>Expenses</a:t>
            </a:r>
            <a:endParaRPr lang="zh-TW" altLang="en-US" spc="-20" dirty="0">
              <a:solidFill>
                <a:srgbClr val="000000"/>
              </a:solidFill>
              <a:latin typeface="Arial"/>
            </a:endParaRPr>
          </a:p>
        </p:txBody>
      </p:sp>
      <p:sp>
        <p:nvSpPr>
          <p:cNvPr id="37" name="矩形 36"/>
          <p:cNvSpPr/>
          <p:nvPr/>
        </p:nvSpPr>
        <p:spPr>
          <a:xfrm>
            <a:off x="2437192" y="5172191"/>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38" name="矩形 37"/>
          <p:cNvSpPr/>
          <p:nvPr/>
        </p:nvSpPr>
        <p:spPr>
          <a:xfrm>
            <a:off x="6407616" y="3367639"/>
            <a:ext cx="441147" cy="369332"/>
          </a:xfrm>
          <a:prstGeom prst="rect">
            <a:avLst/>
          </a:prstGeom>
        </p:spPr>
        <p:txBody>
          <a:bodyPr wrap="none">
            <a:spAutoFit/>
          </a:bodyPr>
          <a:lstStyle/>
          <a:p>
            <a:pPr algn="r"/>
            <a:r>
              <a:rPr lang="en-US" altLang="zh-TW" spc="-20" dirty="0">
                <a:solidFill>
                  <a:srgbClr val="000000"/>
                </a:solidFill>
                <a:latin typeface="Arial"/>
              </a:rPr>
              <a:t>10</a:t>
            </a:r>
            <a:endParaRPr lang="zh-TW" altLang="en-US" spc="-20" dirty="0">
              <a:solidFill>
                <a:srgbClr val="000000"/>
              </a:solidFill>
              <a:latin typeface="Arial"/>
            </a:endParaRPr>
          </a:p>
        </p:txBody>
      </p:sp>
      <p:sp>
        <p:nvSpPr>
          <p:cNvPr id="39" name="矩形 38"/>
          <p:cNvSpPr/>
          <p:nvPr/>
        </p:nvSpPr>
        <p:spPr>
          <a:xfrm>
            <a:off x="7430447" y="5170477"/>
            <a:ext cx="441147" cy="369332"/>
          </a:xfrm>
          <a:prstGeom prst="rect">
            <a:avLst/>
          </a:prstGeom>
        </p:spPr>
        <p:txBody>
          <a:bodyPr wrap="none">
            <a:spAutoFit/>
          </a:bodyPr>
          <a:lstStyle/>
          <a:p>
            <a:pPr algn="r"/>
            <a:r>
              <a:rPr lang="en-US" altLang="zh-TW" spc="-20" dirty="0">
                <a:solidFill>
                  <a:srgbClr val="000000"/>
                </a:solidFill>
                <a:latin typeface="Arial"/>
              </a:rPr>
              <a:t>55</a:t>
            </a:r>
            <a:endParaRPr lang="zh-TW" altLang="en-US" spc="-20" dirty="0">
              <a:solidFill>
                <a:srgbClr val="000000"/>
              </a:solidFill>
              <a:latin typeface="Arial"/>
            </a:endParaRPr>
          </a:p>
        </p:txBody>
      </p:sp>
      <p:sp>
        <p:nvSpPr>
          <p:cNvPr id="40" name="矩形 39"/>
          <p:cNvSpPr/>
          <p:nvPr/>
        </p:nvSpPr>
        <p:spPr>
          <a:xfrm>
            <a:off x="2649451" y="5573345"/>
            <a:ext cx="4953000" cy="307777"/>
          </a:xfrm>
          <a:prstGeom prst="rect">
            <a:avLst/>
          </a:prstGeom>
        </p:spPr>
        <p:txBody>
          <a:bodyPr wrap="square">
            <a:spAutoFit/>
          </a:bodyPr>
          <a:lstStyle/>
          <a:p>
            <a:pPr>
              <a:spcBef>
                <a:spcPct val="50000"/>
              </a:spcBef>
            </a:pPr>
            <a:r>
              <a:rPr lang="en-US" altLang="zh-TW" sz="1400" i="1" dirty="0">
                <a:latin typeface="Arial" charset="0"/>
              </a:rPr>
              <a:t>To replenish petty cash fund.</a:t>
            </a:r>
            <a:endParaRPr lang="zh-TW" altLang="en-US" sz="1400" i="1" dirty="0">
              <a:latin typeface="Arial" charset="0"/>
            </a:endParaRPr>
          </a:p>
        </p:txBody>
      </p:sp>
      <p:sp>
        <p:nvSpPr>
          <p:cNvPr id="41" name="矩形 40"/>
          <p:cNvSpPr/>
          <p:nvPr/>
        </p:nvSpPr>
        <p:spPr>
          <a:xfrm>
            <a:off x="2251519" y="3705466"/>
            <a:ext cx="2667397" cy="369332"/>
          </a:xfrm>
          <a:prstGeom prst="rect">
            <a:avLst/>
          </a:prstGeom>
        </p:spPr>
        <p:txBody>
          <a:bodyPr wrap="none">
            <a:spAutoFit/>
          </a:bodyPr>
          <a:lstStyle/>
          <a:p>
            <a:r>
              <a:rPr lang="en-US" altLang="zh-TW" spc="-20" dirty="0">
                <a:solidFill>
                  <a:srgbClr val="000000"/>
                </a:solidFill>
                <a:latin typeface="Arial"/>
              </a:rPr>
              <a:t>Miscellaneous Expenses</a:t>
            </a:r>
            <a:endParaRPr lang="zh-TW" altLang="en-US" spc="-20" dirty="0">
              <a:solidFill>
                <a:srgbClr val="000000"/>
              </a:solidFill>
              <a:latin typeface="Arial"/>
            </a:endParaRPr>
          </a:p>
        </p:txBody>
      </p:sp>
      <p:sp>
        <p:nvSpPr>
          <p:cNvPr id="42" name="矩形 41"/>
          <p:cNvSpPr/>
          <p:nvPr/>
        </p:nvSpPr>
        <p:spPr>
          <a:xfrm>
            <a:off x="2251519" y="4074798"/>
            <a:ext cx="1300356" cy="369332"/>
          </a:xfrm>
          <a:prstGeom prst="rect">
            <a:avLst/>
          </a:prstGeom>
        </p:spPr>
        <p:txBody>
          <a:bodyPr wrap="none">
            <a:spAutoFit/>
          </a:bodyPr>
          <a:lstStyle/>
          <a:p>
            <a:r>
              <a:rPr lang="en-US" altLang="zh-TW" spc="-20" dirty="0">
                <a:solidFill>
                  <a:srgbClr val="000000"/>
                </a:solidFill>
                <a:latin typeface="Arial"/>
              </a:rPr>
              <a:t>Freight-out</a:t>
            </a:r>
            <a:endParaRPr lang="zh-TW" altLang="en-US" spc="-20" dirty="0">
              <a:solidFill>
                <a:srgbClr val="000000"/>
              </a:solidFill>
              <a:latin typeface="Arial"/>
            </a:endParaRPr>
          </a:p>
        </p:txBody>
      </p:sp>
      <p:sp>
        <p:nvSpPr>
          <p:cNvPr id="43" name="矩形 42"/>
          <p:cNvSpPr/>
          <p:nvPr/>
        </p:nvSpPr>
        <p:spPr>
          <a:xfrm>
            <a:off x="6407616" y="3735214"/>
            <a:ext cx="441147" cy="369332"/>
          </a:xfrm>
          <a:prstGeom prst="rect">
            <a:avLst/>
          </a:prstGeom>
        </p:spPr>
        <p:txBody>
          <a:bodyPr wrap="none">
            <a:spAutoFit/>
          </a:bodyPr>
          <a:lstStyle/>
          <a:p>
            <a:pPr algn="r"/>
            <a:r>
              <a:rPr lang="en-US" altLang="zh-TW" spc="-20" dirty="0">
                <a:solidFill>
                  <a:srgbClr val="000000"/>
                </a:solidFill>
                <a:latin typeface="Arial"/>
              </a:rPr>
              <a:t>15</a:t>
            </a:r>
            <a:endParaRPr lang="zh-TW" altLang="en-US" spc="-20" dirty="0">
              <a:solidFill>
                <a:srgbClr val="000000"/>
              </a:solidFill>
              <a:latin typeface="Arial"/>
            </a:endParaRPr>
          </a:p>
        </p:txBody>
      </p:sp>
      <p:sp>
        <p:nvSpPr>
          <p:cNvPr id="44" name="矩形 43"/>
          <p:cNvSpPr/>
          <p:nvPr/>
        </p:nvSpPr>
        <p:spPr>
          <a:xfrm>
            <a:off x="6407616" y="4074100"/>
            <a:ext cx="441147" cy="369332"/>
          </a:xfrm>
          <a:prstGeom prst="rect">
            <a:avLst/>
          </a:prstGeom>
        </p:spPr>
        <p:txBody>
          <a:bodyPr wrap="none">
            <a:spAutoFit/>
          </a:bodyPr>
          <a:lstStyle/>
          <a:p>
            <a:pPr algn="r"/>
            <a:r>
              <a:rPr lang="en-US" altLang="zh-TW" spc="-20" dirty="0">
                <a:solidFill>
                  <a:srgbClr val="000000"/>
                </a:solidFill>
                <a:latin typeface="Arial"/>
              </a:rPr>
              <a:t>20</a:t>
            </a:r>
            <a:endParaRPr lang="zh-TW" altLang="en-US" spc="-20" dirty="0">
              <a:solidFill>
                <a:srgbClr val="000000"/>
              </a:solidFill>
              <a:latin typeface="Arial"/>
            </a:endParaRPr>
          </a:p>
        </p:txBody>
      </p:sp>
      <p:sp>
        <p:nvSpPr>
          <p:cNvPr id="45" name="矩形 44"/>
          <p:cNvSpPr/>
          <p:nvPr/>
        </p:nvSpPr>
        <p:spPr>
          <a:xfrm>
            <a:off x="2255521" y="4411864"/>
            <a:ext cx="1693733" cy="369332"/>
          </a:xfrm>
          <a:prstGeom prst="rect">
            <a:avLst/>
          </a:prstGeom>
        </p:spPr>
        <p:txBody>
          <a:bodyPr wrap="none">
            <a:spAutoFit/>
          </a:bodyPr>
          <a:lstStyle/>
          <a:p>
            <a:r>
              <a:rPr lang="en-US" altLang="zh-TW" spc="-20" dirty="0">
                <a:solidFill>
                  <a:srgbClr val="000000"/>
                </a:solidFill>
                <a:latin typeface="Arial"/>
              </a:rPr>
              <a:t>Office Supplies</a:t>
            </a:r>
            <a:endParaRPr lang="zh-TW" altLang="en-US" spc="-20" dirty="0">
              <a:solidFill>
                <a:srgbClr val="000000"/>
              </a:solidFill>
              <a:latin typeface="Arial"/>
            </a:endParaRPr>
          </a:p>
        </p:txBody>
      </p:sp>
      <p:sp>
        <p:nvSpPr>
          <p:cNvPr id="46" name="矩形 45"/>
          <p:cNvSpPr/>
          <p:nvPr/>
        </p:nvSpPr>
        <p:spPr>
          <a:xfrm>
            <a:off x="2255521" y="4798871"/>
            <a:ext cx="2303195" cy="369332"/>
          </a:xfrm>
          <a:prstGeom prst="rect">
            <a:avLst/>
          </a:prstGeom>
        </p:spPr>
        <p:txBody>
          <a:bodyPr wrap="none">
            <a:spAutoFit/>
          </a:bodyPr>
          <a:lstStyle/>
          <a:p>
            <a:r>
              <a:rPr lang="en-US" altLang="zh-TW" spc="-20" dirty="0">
                <a:solidFill>
                  <a:srgbClr val="000000"/>
                </a:solidFill>
                <a:latin typeface="Arial"/>
              </a:rPr>
              <a:t>Cash Over and Short</a:t>
            </a:r>
            <a:endParaRPr lang="zh-TW" altLang="en-US" spc="-20" dirty="0">
              <a:solidFill>
                <a:srgbClr val="000000"/>
              </a:solidFill>
              <a:latin typeface="Arial"/>
            </a:endParaRPr>
          </a:p>
        </p:txBody>
      </p:sp>
      <p:sp>
        <p:nvSpPr>
          <p:cNvPr id="47" name="矩形 46"/>
          <p:cNvSpPr/>
          <p:nvPr/>
        </p:nvSpPr>
        <p:spPr>
          <a:xfrm>
            <a:off x="6518658" y="4411864"/>
            <a:ext cx="312906" cy="369332"/>
          </a:xfrm>
          <a:prstGeom prst="rect">
            <a:avLst/>
          </a:prstGeom>
        </p:spPr>
        <p:txBody>
          <a:bodyPr wrap="none">
            <a:spAutoFit/>
          </a:bodyPr>
          <a:lstStyle/>
          <a:p>
            <a:pPr algn="r"/>
            <a:r>
              <a:rPr lang="en-US" altLang="zh-TW" spc="-20" dirty="0">
                <a:solidFill>
                  <a:srgbClr val="000000"/>
                </a:solidFill>
                <a:latin typeface="Arial"/>
              </a:rPr>
              <a:t>8</a:t>
            </a:r>
            <a:endParaRPr lang="zh-TW" altLang="en-US" spc="-20" dirty="0">
              <a:solidFill>
                <a:srgbClr val="000000"/>
              </a:solidFill>
              <a:latin typeface="Arial"/>
            </a:endParaRPr>
          </a:p>
        </p:txBody>
      </p:sp>
      <p:sp>
        <p:nvSpPr>
          <p:cNvPr id="48" name="矩形 47"/>
          <p:cNvSpPr/>
          <p:nvPr/>
        </p:nvSpPr>
        <p:spPr>
          <a:xfrm>
            <a:off x="6518658" y="4798871"/>
            <a:ext cx="312906" cy="369332"/>
          </a:xfrm>
          <a:prstGeom prst="rect">
            <a:avLst/>
          </a:prstGeom>
        </p:spPr>
        <p:txBody>
          <a:bodyPr wrap="none">
            <a:spAutoFit/>
          </a:bodyPr>
          <a:lstStyle/>
          <a:p>
            <a:pPr algn="r"/>
            <a:r>
              <a:rPr lang="en-US" altLang="zh-TW" spc="-20" dirty="0">
                <a:solidFill>
                  <a:srgbClr val="000000"/>
                </a:solidFill>
                <a:latin typeface="Arial"/>
              </a:rPr>
              <a:t>2</a:t>
            </a:r>
            <a:endParaRPr lang="zh-TW" altLang="en-US" spc="-20" dirty="0">
              <a:solidFill>
                <a:srgbClr val="000000"/>
              </a:solidFill>
              <a:latin typeface="Arial"/>
            </a:endParaRPr>
          </a:p>
        </p:txBody>
      </p:sp>
      <p:sp>
        <p:nvSpPr>
          <p:cNvPr id="5" name="矩形 4"/>
          <p:cNvSpPr/>
          <p:nvPr/>
        </p:nvSpPr>
        <p:spPr>
          <a:xfrm>
            <a:off x="2234321" y="2173795"/>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2234321" y="2513254"/>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2234321" y="2871978"/>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2225663" y="3460832"/>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2225663" y="3800291"/>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p:nvSpPr>
        <p:spPr>
          <a:xfrm>
            <a:off x="2225663" y="4159015"/>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2223688" y="4473815"/>
            <a:ext cx="5580413" cy="2576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2234321" y="4858520"/>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2234321" y="5227228"/>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2234321" y="5621144"/>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103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0"/>
                                        </p:tgtEl>
                                        <p:attrNameLst>
                                          <p:attrName>ppt_x</p:attrName>
                                        </p:attrNameLst>
                                      </p:cBhvr>
                                      <p:tavLst>
                                        <p:tav tm="0">
                                          <p:val>
                                            <p:strVal val="ppt_x"/>
                                          </p:val>
                                        </p:tav>
                                        <p:tav tm="100000">
                                          <p:val>
                                            <p:strVal val="ppt_x"/>
                                          </p:val>
                                        </p:tav>
                                      </p:tavLst>
                                    </p:anim>
                                    <p:anim calcmode="lin" valueType="num">
                                      <p:cBhvr additive="base">
                                        <p:cTn id="11" dur="500"/>
                                        <p:tgtEl>
                                          <p:spTgt spid="30"/>
                                        </p:tgtEl>
                                        <p:attrNameLst>
                                          <p:attrName>ppt_y</p:attrName>
                                        </p:attrNameLst>
                                      </p:cBhvr>
                                      <p:tavLst>
                                        <p:tav tm="0">
                                          <p:val>
                                            <p:strVal val="ppt_y"/>
                                          </p:val>
                                        </p:tav>
                                        <p:tav tm="100000">
                                          <p:val>
                                            <p:strVal val="1+ppt_h/2"/>
                                          </p:val>
                                        </p:tav>
                                      </p:tavLst>
                                    </p:anim>
                                    <p:set>
                                      <p:cBhvr>
                                        <p:cTn id="12" dur="1" fill="hold">
                                          <p:stCondLst>
                                            <p:cond delay="499"/>
                                          </p:stCondLst>
                                        </p:cTn>
                                        <p:tgtEl>
                                          <p:spTgt spid="30"/>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1"/>
                                        </p:tgtEl>
                                        <p:attrNameLst>
                                          <p:attrName>ppt_x</p:attrName>
                                        </p:attrNameLst>
                                      </p:cBhvr>
                                      <p:tavLst>
                                        <p:tav tm="0">
                                          <p:val>
                                            <p:strVal val="ppt_x"/>
                                          </p:val>
                                        </p:tav>
                                        <p:tav tm="100000">
                                          <p:val>
                                            <p:strVal val="ppt_x"/>
                                          </p:val>
                                        </p:tav>
                                      </p:tavLst>
                                    </p:anim>
                                    <p:anim calcmode="lin" valueType="num">
                                      <p:cBhvr additive="base">
                                        <p:cTn id="15" dur="500"/>
                                        <p:tgtEl>
                                          <p:spTgt spid="31"/>
                                        </p:tgtEl>
                                        <p:attrNameLst>
                                          <p:attrName>ppt_y</p:attrName>
                                        </p:attrNameLst>
                                      </p:cBhvr>
                                      <p:tavLst>
                                        <p:tav tm="0">
                                          <p:val>
                                            <p:strVal val="ppt_y"/>
                                          </p:val>
                                        </p:tav>
                                        <p:tav tm="100000">
                                          <p:val>
                                            <p:strVal val="1+ppt_h/2"/>
                                          </p:val>
                                        </p:tav>
                                      </p:tavLst>
                                    </p:anim>
                                    <p:set>
                                      <p:cBhvr>
                                        <p:cTn id="16" dur="1" fill="hold">
                                          <p:stCondLst>
                                            <p:cond delay="499"/>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0" nodeType="clickEffect">
                                  <p:stCondLst>
                                    <p:cond delay="0"/>
                                  </p:stCondLst>
                                  <p:childTnLst>
                                    <p:anim calcmode="lin" valueType="num">
                                      <p:cBhvr additive="base">
                                        <p:cTn id="20" dur="500"/>
                                        <p:tgtEl>
                                          <p:spTgt spid="32"/>
                                        </p:tgtEl>
                                        <p:attrNameLst>
                                          <p:attrName>ppt_x</p:attrName>
                                        </p:attrNameLst>
                                      </p:cBhvr>
                                      <p:tavLst>
                                        <p:tav tm="0">
                                          <p:val>
                                            <p:strVal val="ppt_x"/>
                                          </p:val>
                                        </p:tav>
                                        <p:tav tm="100000">
                                          <p:val>
                                            <p:strVal val="ppt_x"/>
                                          </p:val>
                                        </p:tav>
                                      </p:tavLst>
                                    </p:anim>
                                    <p:anim calcmode="lin" valueType="num">
                                      <p:cBhvr additive="base">
                                        <p:cTn id="21" dur="500"/>
                                        <p:tgtEl>
                                          <p:spTgt spid="32"/>
                                        </p:tgtEl>
                                        <p:attrNameLst>
                                          <p:attrName>ppt_y</p:attrName>
                                        </p:attrNameLst>
                                      </p:cBhvr>
                                      <p:tavLst>
                                        <p:tav tm="0">
                                          <p:val>
                                            <p:strVal val="ppt_y"/>
                                          </p:val>
                                        </p:tav>
                                        <p:tav tm="100000">
                                          <p:val>
                                            <p:strVal val="1+ppt_h/2"/>
                                          </p:val>
                                        </p:tav>
                                      </p:tavLst>
                                    </p:anim>
                                    <p:set>
                                      <p:cBhvr>
                                        <p:cTn id="22" dur="1" fill="hold">
                                          <p:stCondLst>
                                            <p:cond delay="499"/>
                                          </p:stCondLst>
                                        </p:cTn>
                                        <p:tgtEl>
                                          <p:spTgt spid="32"/>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33"/>
                                        </p:tgtEl>
                                        <p:attrNameLst>
                                          <p:attrName>ppt_x</p:attrName>
                                        </p:attrNameLst>
                                      </p:cBhvr>
                                      <p:tavLst>
                                        <p:tav tm="0">
                                          <p:val>
                                            <p:strVal val="ppt_x"/>
                                          </p:val>
                                        </p:tav>
                                        <p:tav tm="100000">
                                          <p:val>
                                            <p:strVal val="ppt_x"/>
                                          </p:val>
                                        </p:tav>
                                      </p:tavLst>
                                    </p:anim>
                                    <p:anim calcmode="lin" valueType="num">
                                      <p:cBhvr additive="base">
                                        <p:cTn id="25" dur="500"/>
                                        <p:tgtEl>
                                          <p:spTgt spid="33"/>
                                        </p:tgtEl>
                                        <p:attrNameLst>
                                          <p:attrName>ppt_y</p:attrName>
                                        </p:attrNameLst>
                                      </p:cBhvr>
                                      <p:tavLst>
                                        <p:tav tm="0">
                                          <p:val>
                                            <p:strVal val="ppt_y"/>
                                          </p:val>
                                        </p:tav>
                                        <p:tav tm="100000">
                                          <p:val>
                                            <p:strVal val="1+ppt_h/2"/>
                                          </p:val>
                                        </p:tav>
                                      </p:tavLst>
                                    </p:anim>
                                    <p:set>
                                      <p:cBhvr>
                                        <p:cTn id="26" dur="1" fill="hold">
                                          <p:stCondLst>
                                            <p:cond delay="499"/>
                                          </p:stCondLst>
                                        </p:cTn>
                                        <p:tgtEl>
                                          <p:spTgt spid="33"/>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49"/>
                                        </p:tgtEl>
                                        <p:attrNameLst>
                                          <p:attrName>ppt_x</p:attrName>
                                        </p:attrNameLst>
                                      </p:cBhvr>
                                      <p:tavLst>
                                        <p:tav tm="0">
                                          <p:val>
                                            <p:strVal val="ppt_x"/>
                                          </p:val>
                                        </p:tav>
                                        <p:tav tm="100000">
                                          <p:val>
                                            <p:strVal val="ppt_x"/>
                                          </p:val>
                                        </p:tav>
                                      </p:tavLst>
                                    </p:anim>
                                    <p:anim calcmode="lin" valueType="num">
                                      <p:cBhvr additive="base">
                                        <p:cTn id="29" dur="500"/>
                                        <p:tgtEl>
                                          <p:spTgt spid="49"/>
                                        </p:tgtEl>
                                        <p:attrNameLst>
                                          <p:attrName>ppt_y</p:attrName>
                                        </p:attrNameLst>
                                      </p:cBhvr>
                                      <p:tavLst>
                                        <p:tav tm="0">
                                          <p:val>
                                            <p:strVal val="ppt_y"/>
                                          </p:val>
                                        </p:tav>
                                        <p:tav tm="100000">
                                          <p:val>
                                            <p:strVal val="1+ppt_h/2"/>
                                          </p:val>
                                        </p:tav>
                                      </p:tavLst>
                                    </p:anim>
                                    <p:set>
                                      <p:cBhvr>
                                        <p:cTn id="30" dur="1" fill="hold">
                                          <p:stCondLst>
                                            <p:cond delay="499"/>
                                          </p:stCondLst>
                                        </p:cTn>
                                        <p:tgtEl>
                                          <p:spTgt spid="49"/>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50"/>
                                        </p:tgtEl>
                                        <p:attrNameLst>
                                          <p:attrName>ppt_x</p:attrName>
                                        </p:attrNameLst>
                                      </p:cBhvr>
                                      <p:tavLst>
                                        <p:tav tm="0">
                                          <p:val>
                                            <p:strVal val="ppt_x"/>
                                          </p:val>
                                        </p:tav>
                                        <p:tav tm="100000">
                                          <p:val>
                                            <p:strVal val="ppt_x"/>
                                          </p:val>
                                        </p:tav>
                                      </p:tavLst>
                                    </p:anim>
                                    <p:anim calcmode="lin" valueType="num">
                                      <p:cBhvr additive="base">
                                        <p:cTn id="33" dur="500"/>
                                        <p:tgtEl>
                                          <p:spTgt spid="50"/>
                                        </p:tgtEl>
                                        <p:attrNameLst>
                                          <p:attrName>ppt_y</p:attrName>
                                        </p:attrNameLst>
                                      </p:cBhvr>
                                      <p:tavLst>
                                        <p:tav tm="0">
                                          <p:val>
                                            <p:strVal val="ppt_y"/>
                                          </p:val>
                                        </p:tav>
                                        <p:tav tm="100000">
                                          <p:val>
                                            <p:strVal val="1+ppt_h/2"/>
                                          </p:val>
                                        </p:tav>
                                      </p:tavLst>
                                    </p:anim>
                                    <p:set>
                                      <p:cBhvr>
                                        <p:cTn id="34" dur="1" fill="hold">
                                          <p:stCondLst>
                                            <p:cond delay="499"/>
                                          </p:stCondLst>
                                        </p:cTn>
                                        <p:tgtEl>
                                          <p:spTgt spid="50"/>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51"/>
                                        </p:tgtEl>
                                        <p:attrNameLst>
                                          <p:attrName>ppt_x</p:attrName>
                                        </p:attrNameLst>
                                      </p:cBhvr>
                                      <p:tavLst>
                                        <p:tav tm="0">
                                          <p:val>
                                            <p:strVal val="ppt_x"/>
                                          </p:val>
                                        </p:tav>
                                        <p:tav tm="100000">
                                          <p:val>
                                            <p:strVal val="ppt_x"/>
                                          </p:val>
                                        </p:tav>
                                      </p:tavLst>
                                    </p:anim>
                                    <p:anim calcmode="lin" valueType="num">
                                      <p:cBhvr additive="base">
                                        <p:cTn id="37" dur="500"/>
                                        <p:tgtEl>
                                          <p:spTgt spid="51"/>
                                        </p:tgtEl>
                                        <p:attrNameLst>
                                          <p:attrName>ppt_y</p:attrName>
                                        </p:attrNameLst>
                                      </p:cBhvr>
                                      <p:tavLst>
                                        <p:tav tm="0">
                                          <p:val>
                                            <p:strVal val="ppt_y"/>
                                          </p:val>
                                        </p:tav>
                                        <p:tav tm="100000">
                                          <p:val>
                                            <p:strVal val="1+ppt_h/2"/>
                                          </p:val>
                                        </p:tav>
                                      </p:tavLst>
                                    </p:anim>
                                    <p:set>
                                      <p:cBhvr>
                                        <p:cTn id="38" dur="1" fill="hold">
                                          <p:stCondLst>
                                            <p:cond delay="499"/>
                                          </p:stCondLst>
                                        </p:cTn>
                                        <p:tgtEl>
                                          <p:spTgt spid="51"/>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52"/>
                                        </p:tgtEl>
                                        <p:attrNameLst>
                                          <p:attrName>ppt_x</p:attrName>
                                        </p:attrNameLst>
                                      </p:cBhvr>
                                      <p:tavLst>
                                        <p:tav tm="0">
                                          <p:val>
                                            <p:strVal val="ppt_x"/>
                                          </p:val>
                                        </p:tav>
                                        <p:tav tm="100000">
                                          <p:val>
                                            <p:strVal val="ppt_x"/>
                                          </p:val>
                                        </p:tav>
                                      </p:tavLst>
                                    </p:anim>
                                    <p:anim calcmode="lin" valueType="num">
                                      <p:cBhvr additive="base">
                                        <p:cTn id="41" dur="500"/>
                                        <p:tgtEl>
                                          <p:spTgt spid="52"/>
                                        </p:tgtEl>
                                        <p:attrNameLst>
                                          <p:attrName>ppt_y</p:attrName>
                                        </p:attrNameLst>
                                      </p:cBhvr>
                                      <p:tavLst>
                                        <p:tav tm="0">
                                          <p:val>
                                            <p:strVal val="ppt_y"/>
                                          </p:val>
                                        </p:tav>
                                        <p:tav tm="100000">
                                          <p:val>
                                            <p:strVal val="1+ppt_h/2"/>
                                          </p:val>
                                        </p:tav>
                                      </p:tavLst>
                                    </p:anim>
                                    <p:set>
                                      <p:cBhvr>
                                        <p:cTn id="42" dur="1" fill="hold">
                                          <p:stCondLst>
                                            <p:cond delay="499"/>
                                          </p:stCondLst>
                                        </p:cTn>
                                        <p:tgtEl>
                                          <p:spTgt spid="52"/>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
                                        <p:tgtEl>
                                          <p:spTgt spid="53"/>
                                        </p:tgtEl>
                                        <p:attrNameLst>
                                          <p:attrName>ppt_x</p:attrName>
                                        </p:attrNameLst>
                                      </p:cBhvr>
                                      <p:tavLst>
                                        <p:tav tm="0">
                                          <p:val>
                                            <p:strVal val="ppt_x"/>
                                          </p:val>
                                        </p:tav>
                                        <p:tav tm="100000">
                                          <p:val>
                                            <p:strVal val="ppt_x"/>
                                          </p:val>
                                        </p:tav>
                                      </p:tavLst>
                                    </p:anim>
                                    <p:anim calcmode="lin" valueType="num">
                                      <p:cBhvr additive="base">
                                        <p:cTn id="45" dur="500"/>
                                        <p:tgtEl>
                                          <p:spTgt spid="53"/>
                                        </p:tgtEl>
                                        <p:attrNameLst>
                                          <p:attrName>ppt_y</p:attrName>
                                        </p:attrNameLst>
                                      </p:cBhvr>
                                      <p:tavLst>
                                        <p:tav tm="0">
                                          <p:val>
                                            <p:strVal val="ppt_y"/>
                                          </p:val>
                                        </p:tav>
                                        <p:tav tm="100000">
                                          <p:val>
                                            <p:strVal val="1+ppt_h/2"/>
                                          </p:val>
                                        </p:tav>
                                      </p:tavLst>
                                    </p:anim>
                                    <p:set>
                                      <p:cBhvr>
                                        <p:cTn id="46"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animBg="1"/>
      <p:bldP spid="31" grpId="0" animBg="1"/>
      <p:bldP spid="32" grpId="0" animBg="1"/>
      <p:bldP spid="33" grpId="0" animBg="1"/>
      <p:bldP spid="49" grpId="0" animBg="1"/>
      <p:bldP spid="50" grpId="0" animBg="1"/>
      <p:bldP spid="51" grpId="0" animBg="1"/>
      <p:bldP spid="52" grpId="0" animBg="1"/>
      <p:bldP spid="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Solution:</a:t>
            </a:r>
          </a:p>
          <a:p>
            <a:pPr marL="0" indent="0">
              <a:buNone/>
            </a:pPr>
            <a:r>
              <a:rPr lang="en-US" altLang="zh-TW" dirty="0"/>
              <a:t>The company needs to recognize a cash shortage because the amount left in the fund (€45) plus receipts in the petty cash box (€53) does not equal the established amount of the petty cash funds (€100).</a:t>
            </a:r>
            <a:endParaRPr lang="zh-TW" altLang="en-US" dirty="0"/>
          </a:p>
          <a:p>
            <a:endParaRPr lang="en-US" altLang="zh-TW" dirty="0"/>
          </a:p>
          <a:p>
            <a:endParaRPr lang="en-US" altLang="zh-TW" dirty="0"/>
          </a:p>
          <a:p>
            <a:endParaRPr lang="en-US" altLang="zh-TW" dirty="0"/>
          </a:p>
          <a:p>
            <a:pPr>
              <a:buNone/>
            </a:pPr>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E646A294-80B0-4C9B-B5B2-738C71E5B143}" type="slidenum">
              <a:rPr lang="zh-TW" altLang="en-US" smtClean="0"/>
              <a:pPr/>
              <a:t>42</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1464112377"/>
              </p:ext>
            </p:extLst>
          </p:nvPr>
        </p:nvGraphicFramePr>
        <p:xfrm>
          <a:off x="990600" y="4038600"/>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6" name="矩形 15"/>
          <p:cNvSpPr/>
          <p:nvPr/>
        </p:nvSpPr>
        <p:spPr>
          <a:xfrm>
            <a:off x="990600" y="4038859"/>
            <a:ext cx="720710" cy="369332"/>
          </a:xfrm>
          <a:prstGeom prst="rect">
            <a:avLst/>
          </a:prstGeom>
        </p:spPr>
        <p:txBody>
          <a:bodyPr wrap="none">
            <a:spAutoFit/>
          </a:bodyPr>
          <a:lstStyle/>
          <a:p>
            <a:pPr lvl="0"/>
            <a:r>
              <a:rPr lang="en-US" altLang="zh-TW" spc="-20" dirty="0">
                <a:solidFill>
                  <a:srgbClr val="000000"/>
                </a:solidFill>
                <a:latin typeface="Arial"/>
              </a:rPr>
              <a:t>Jul. 1</a:t>
            </a:r>
            <a:endParaRPr lang="zh-TW" altLang="en-US" spc="-20" dirty="0">
              <a:solidFill>
                <a:srgbClr val="000000"/>
              </a:solidFill>
              <a:latin typeface="Arial"/>
            </a:endParaRPr>
          </a:p>
        </p:txBody>
      </p:sp>
      <p:sp>
        <p:nvSpPr>
          <p:cNvPr id="18" name="矩形 17"/>
          <p:cNvSpPr/>
          <p:nvPr/>
        </p:nvSpPr>
        <p:spPr>
          <a:xfrm>
            <a:off x="2115787" y="4038859"/>
            <a:ext cx="1287532" cy="369332"/>
          </a:xfrm>
          <a:prstGeom prst="rect">
            <a:avLst/>
          </a:prstGeom>
        </p:spPr>
        <p:txBody>
          <a:bodyPr wrap="none">
            <a:spAutoFit/>
          </a:bodyPr>
          <a:lstStyle/>
          <a:p>
            <a:r>
              <a:rPr lang="en-US" altLang="zh-TW" spc="-20" dirty="0">
                <a:solidFill>
                  <a:srgbClr val="000000"/>
                </a:solidFill>
                <a:latin typeface="Arial"/>
              </a:rPr>
              <a:t>Petty Cash</a:t>
            </a:r>
            <a:endParaRPr lang="zh-TW" altLang="en-US" spc="-20" dirty="0">
              <a:solidFill>
                <a:srgbClr val="000000"/>
              </a:solidFill>
              <a:latin typeface="Arial"/>
            </a:endParaRPr>
          </a:p>
        </p:txBody>
      </p:sp>
      <p:sp>
        <p:nvSpPr>
          <p:cNvPr id="19" name="矩形 18"/>
          <p:cNvSpPr/>
          <p:nvPr/>
        </p:nvSpPr>
        <p:spPr>
          <a:xfrm>
            <a:off x="2318658" y="4409905"/>
            <a:ext cx="723275" cy="369332"/>
          </a:xfrm>
          <a:prstGeom prst="rect">
            <a:avLst/>
          </a:prstGeom>
        </p:spPr>
        <p:txBody>
          <a:bodyPr wrap="non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20" name="矩形 19"/>
          <p:cNvSpPr/>
          <p:nvPr/>
        </p:nvSpPr>
        <p:spPr>
          <a:xfrm>
            <a:off x="6271884" y="4039559"/>
            <a:ext cx="441147" cy="369332"/>
          </a:xfrm>
          <a:prstGeom prst="rect">
            <a:avLst/>
          </a:prstGeom>
        </p:spPr>
        <p:txBody>
          <a:bodyPr wrap="none">
            <a:spAutoFit/>
          </a:bodyPr>
          <a:lstStyle/>
          <a:p>
            <a:pPr algn="r"/>
            <a:r>
              <a:rPr lang="en-US" altLang="zh-TW" spc="-20" dirty="0">
                <a:solidFill>
                  <a:srgbClr val="000000"/>
                </a:solidFill>
                <a:latin typeface="Arial"/>
              </a:rPr>
              <a:t>20</a:t>
            </a:r>
            <a:endParaRPr lang="zh-TW" altLang="en-US" spc="-20" dirty="0">
              <a:solidFill>
                <a:srgbClr val="000000"/>
              </a:solidFill>
              <a:latin typeface="Arial"/>
            </a:endParaRPr>
          </a:p>
        </p:txBody>
      </p:sp>
      <p:sp>
        <p:nvSpPr>
          <p:cNvPr id="21" name="矩形 20"/>
          <p:cNvSpPr/>
          <p:nvPr/>
        </p:nvSpPr>
        <p:spPr>
          <a:xfrm>
            <a:off x="7311913" y="4408191"/>
            <a:ext cx="441147" cy="369332"/>
          </a:xfrm>
          <a:prstGeom prst="rect">
            <a:avLst/>
          </a:prstGeom>
        </p:spPr>
        <p:txBody>
          <a:bodyPr wrap="none">
            <a:spAutoFit/>
          </a:bodyPr>
          <a:lstStyle/>
          <a:p>
            <a:pPr algn="r"/>
            <a:r>
              <a:rPr lang="en-US" altLang="zh-TW" spc="-20" dirty="0">
                <a:solidFill>
                  <a:srgbClr val="000000"/>
                </a:solidFill>
                <a:latin typeface="Arial"/>
              </a:rPr>
              <a:t>20</a:t>
            </a:r>
            <a:endParaRPr lang="zh-TW" altLang="en-US" spc="-20" dirty="0">
              <a:solidFill>
                <a:srgbClr val="000000"/>
              </a:solidFill>
              <a:latin typeface="Arial"/>
            </a:endParaRPr>
          </a:p>
        </p:txBody>
      </p:sp>
      <p:sp>
        <p:nvSpPr>
          <p:cNvPr id="22" name="矩形 21"/>
          <p:cNvSpPr/>
          <p:nvPr/>
        </p:nvSpPr>
        <p:spPr>
          <a:xfrm>
            <a:off x="2530917" y="4811059"/>
            <a:ext cx="4953000" cy="307777"/>
          </a:xfrm>
          <a:prstGeom prst="rect">
            <a:avLst/>
          </a:prstGeom>
        </p:spPr>
        <p:txBody>
          <a:bodyPr wrap="square">
            <a:spAutoFit/>
          </a:bodyPr>
          <a:lstStyle/>
          <a:p>
            <a:pPr>
              <a:spcBef>
                <a:spcPct val="50000"/>
              </a:spcBef>
            </a:pPr>
            <a:r>
              <a:rPr lang="en-US" altLang="zh-TW" sz="1400" i="1" dirty="0">
                <a:latin typeface="Arial" charset="0"/>
              </a:rPr>
              <a:t> To increase the size of petty cash fund. </a:t>
            </a:r>
            <a:endParaRPr lang="zh-TW" altLang="en-US" sz="1400" i="1" dirty="0">
              <a:latin typeface="Arial" charset="0"/>
            </a:endParaRPr>
          </a:p>
        </p:txBody>
      </p:sp>
      <p:sp>
        <p:nvSpPr>
          <p:cNvPr id="13" name="矩形 12"/>
          <p:cNvSpPr/>
          <p:nvPr/>
        </p:nvSpPr>
        <p:spPr>
          <a:xfrm>
            <a:off x="2115787" y="4139617"/>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2115788" y="4468053"/>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115787" y="4850592"/>
            <a:ext cx="5580413" cy="2283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8434926"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112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5"/>
                                        </p:tgtEl>
                                        <p:attrNameLst>
                                          <p:attrName>ppt_x</p:attrName>
                                        </p:attrNameLst>
                                      </p:cBhvr>
                                      <p:tavLst>
                                        <p:tav tm="0">
                                          <p:val>
                                            <p:strVal val="ppt_x"/>
                                          </p:val>
                                        </p:tav>
                                        <p:tav tm="100000">
                                          <p:val>
                                            <p:strVal val="ppt_x"/>
                                          </p:val>
                                        </p:tav>
                                      </p:tavLst>
                                    </p:anim>
                                    <p:anim calcmode="lin" valueType="num">
                                      <p:cBhvr additive="base">
                                        <p:cTn id="11" dur="500"/>
                                        <p:tgtEl>
                                          <p:spTgt spid="15"/>
                                        </p:tgtEl>
                                        <p:attrNameLst>
                                          <p:attrName>ppt_y</p:attrName>
                                        </p:attrNameLst>
                                      </p:cBhvr>
                                      <p:tavLst>
                                        <p:tav tm="0">
                                          <p:val>
                                            <p:strVal val="ppt_y"/>
                                          </p:val>
                                        </p:tav>
                                        <p:tav tm="100000">
                                          <p:val>
                                            <p:strVal val="1+ppt_h/2"/>
                                          </p:val>
                                        </p:tav>
                                      </p:tavLst>
                                    </p:anim>
                                    <p:set>
                                      <p:cBhvr>
                                        <p:cTn id="12" dur="1" fill="hold">
                                          <p:stCondLst>
                                            <p:cond delay="499"/>
                                          </p:stCondLst>
                                        </p:cTn>
                                        <p:tgtEl>
                                          <p:spTgt spid="1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7"/>
                                        </p:tgtEl>
                                        <p:attrNameLst>
                                          <p:attrName>ppt_x</p:attrName>
                                        </p:attrNameLst>
                                      </p:cBhvr>
                                      <p:tavLst>
                                        <p:tav tm="0">
                                          <p:val>
                                            <p:strVal val="ppt_x"/>
                                          </p:val>
                                        </p:tav>
                                        <p:tav tm="100000">
                                          <p:val>
                                            <p:strVal val="ppt_x"/>
                                          </p:val>
                                        </p:tav>
                                      </p:tavLst>
                                    </p:anim>
                                    <p:anim calcmode="lin" valueType="num">
                                      <p:cBhvr additive="base">
                                        <p:cTn id="15" dur="500"/>
                                        <p:tgtEl>
                                          <p:spTgt spid="17"/>
                                        </p:tgtEl>
                                        <p:attrNameLst>
                                          <p:attrName>ppt_y</p:attrName>
                                        </p:attrNameLst>
                                      </p:cBhvr>
                                      <p:tavLst>
                                        <p:tav tm="0">
                                          <p:val>
                                            <p:strVal val="ppt_y"/>
                                          </p:val>
                                        </p:tav>
                                        <p:tav tm="100000">
                                          <p:val>
                                            <p:strVal val="1+ppt_h/2"/>
                                          </p:val>
                                        </p:tav>
                                      </p:tavLst>
                                    </p:anim>
                                    <p:set>
                                      <p:cBhvr>
                                        <p:cTn id="1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7D13A2E-2C45-404E-ACF4-98A1A6CE28F2}" type="slidenum">
              <a:rPr lang="en-US" altLang="zh-TW" smtClean="0"/>
              <a:pPr/>
              <a:t>43</a:t>
            </a:fld>
            <a:endParaRPr lang="en-US" altLang="zh-TW"/>
          </a:p>
        </p:txBody>
      </p:sp>
      <p:sp>
        <p:nvSpPr>
          <p:cNvPr id="2" name="標題 1"/>
          <p:cNvSpPr>
            <a:spLocks noGrp="1"/>
          </p:cNvSpPr>
          <p:nvPr>
            <p:ph type="title"/>
          </p:nvPr>
        </p:nvSpPr>
        <p:spPr/>
        <p:txBody>
          <a:bodyPr/>
          <a:lstStyle/>
          <a:p>
            <a:r>
              <a:rPr lang="en-US" altLang="zh-TW" dirty="0"/>
              <a:t>Bank Statement  </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en-US" altLang="zh-TW" dirty="0"/>
              <a:t>Each month, the company receives a bank statement that shows the cash balance at the beginning of the period, the deposits, the amounts of the checks processed, and the cash balance at the end of the period.</a:t>
            </a:r>
          </a:p>
          <a:p>
            <a:r>
              <a:rPr lang="en-US" altLang="zh-TW" dirty="0"/>
              <a:t>With the statement, the bank includes all of that month’s canceled checks, debit and credit memos. </a:t>
            </a:r>
          </a:p>
          <a:p>
            <a:r>
              <a:rPr lang="en-US" altLang="zh-TW" b="1" dirty="0">
                <a:solidFill>
                  <a:schemeClr val="accent2">
                    <a:lumMod val="75000"/>
                  </a:schemeClr>
                </a:solidFill>
              </a:rPr>
              <a:t>From a bank’s perspective, customers’ deposits are liabilities; hence, debit memos reduce the company’s cash balance, and credit memos increase the balance.</a:t>
            </a:r>
          </a:p>
        </p:txBody>
      </p:sp>
      <p:sp>
        <p:nvSpPr>
          <p:cNvPr id="11" name="矩形 10"/>
          <p:cNvSpPr/>
          <p:nvPr/>
        </p:nvSpPr>
        <p:spPr>
          <a:xfrm>
            <a:off x="6004614" y="15788"/>
            <a:ext cx="3139386" cy="416011"/>
          </a:xfrm>
          <a:prstGeom prst="rect">
            <a:avLst/>
          </a:prstGeom>
        </p:spPr>
        <p:txBody>
          <a:bodyPr wrap="none">
            <a:spAutoFit/>
          </a:bodyPr>
          <a:lstStyle/>
          <a:p>
            <a:pPr>
              <a:lnSpc>
                <a:spcPct val="150000"/>
              </a:lnSpc>
            </a:pPr>
            <a:r>
              <a:rPr lang="en-US" altLang="zh-TW" sz="1600" b="1" dirty="0">
                <a:latin typeface="Arial" panose="020B0604020202020204" pitchFamily="34" charset="0"/>
                <a:cs typeface="Arial" panose="020B0604020202020204" pitchFamily="34" charset="0"/>
              </a:rPr>
              <a:t>Reconciling the Bank Account</a:t>
            </a:r>
          </a:p>
        </p:txBody>
      </p:sp>
      <p:sp>
        <p:nvSpPr>
          <p:cNvPr id="12" name="文字方塊 11"/>
          <p:cNvSpPr txBox="1"/>
          <p:nvPr/>
        </p:nvSpPr>
        <p:spPr>
          <a:xfrm>
            <a:off x="8434926" y="79487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411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7D13A2E-2C45-404E-ACF4-98A1A6CE28F2}" type="slidenum">
              <a:rPr lang="en-US" altLang="zh-TW" smtClean="0"/>
              <a:pPr/>
              <a:t>44</a:t>
            </a:fld>
            <a:endParaRPr lang="en-US" altLang="zh-TW" dirty="0"/>
          </a:p>
        </p:txBody>
      </p:sp>
      <p:sp>
        <p:nvSpPr>
          <p:cNvPr id="2" name="標題 1"/>
          <p:cNvSpPr>
            <a:spLocks noGrp="1"/>
          </p:cNvSpPr>
          <p:nvPr>
            <p:ph type="title"/>
          </p:nvPr>
        </p:nvSpPr>
        <p:spPr/>
        <p:txBody>
          <a:bodyPr/>
          <a:lstStyle/>
          <a:p>
            <a:r>
              <a:rPr lang="en-US" altLang="zh-TW"/>
              <a:t>Bank Statement</a:t>
            </a:r>
            <a:endParaRPr lang="zh-TW" altLang="en-US" dirty="0"/>
          </a:p>
        </p:txBody>
      </p:sp>
      <p:sp>
        <p:nvSpPr>
          <p:cNvPr id="5" name="矩形 4"/>
          <p:cNvSpPr/>
          <p:nvPr/>
        </p:nvSpPr>
        <p:spPr>
          <a:xfrm>
            <a:off x="914400" y="5653123"/>
            <a:ext cx="1261884" cy="369332"/>
          </a:xfrm>
          <a:prstGeom prst="rect">
            <a:avLst/>
          </a:prstGeom>
        </p:spPr>
        <p:txBody>
          <a:bodyPr wrap="none">
            <a:spAutoFit/>
          </a:bodyPr>
          <a:lstStyle/>
          <a:p>
            <a:pPr marL="0" indent="0">
              <a:buNone/>
            </a:pPr>
            <a:r>
              <a:rPr lang="en-US" altLang="zh-TW" dirty="0">
                <a:latin typeface="Arial" panose="020B0604020202020204" pitchFamily="34" charset="0"/>
                <a:cs typeface="Arial" panose="020B0604020202020204" pitchFamily="34" charset="0"/>
              </a:rPr>
              <a:t>Exhibit 5.6</a:t>
            </a:r>
          </a:p>
        </p:txBody>
      </p:sp>
      <p:sp>
        <p:nvSpPr>
          <p:cNvPr id="8" name="文字方塊 7"/>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284" y="1276828"/>
            <a:ext cx="4519914" cy="5079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061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Autofit/>
          </a:bodyPr>
          <a:lstStyle/>
          <a:p>
            <a:pPr marL="0" indent="0">
              <a:spcBef>
                <a:spcPts val="1000"/>
              </a:spcBef>
              <a:buNone/>
            </a:pPr>
            <a:r>
              <a:rPr lang="en-US" altLang="zh-TW" sz="2200" b="1" dirty="0">
                <a:solidFill>
                  <a:srgbClr val="E09F52"/>
                </a:solidFill>
              </a:rPr>
              <a:t>Timing Differences</a:t>
            </a:r>
          </a:p>
          <a:p>
            <a:pPr lvl="1">
              <a:spcBef>
                <a:spcPts val="1000"/>
              </a:spcBef>
            </a:pPr>
            <a:r>
              <a:rPr lang="en-US" altLang="zh-TW" sz="2200" dirty="0"/>
              <a:t>Outstanding checks</a:t>
            </a:r>
            <a:r>
              <a:rPr lang="zh-TW" altLang="en-US" sz="2200" dirty="0"/>
              <a:t>  </a:t>
            </a:r>
            <a:endParaRPr lang="en-US" altLang="zh-TW" sz="2200" dirty="0">
              <a:latin typeface="微軟正黑體" panose="020B0604030504040204" pitchFamily="34" charset="-120"/>
              <a:ea typeface="微軟正黑體" panose="020B0604030504040204" pitchFamily="34" charset="-120"/>
            </a:endParaRPr>
          </a:p>
          <a:p>
            <a:pPr lvl="1">
              <a:spcBef>
                <a:spcPts val="1000"/>
              </a:spcBef>
            </a:pPr>
            <a:r>
              <a:rPr lang="en-US" altLang="zh-TW" sz="2200" dirty="0"/>
              <a:t>Deposits in transit</a:t>
            </a:r>
            <a:r>
              <a:rPr lang="zh-TW" altLang="en-US" sz="2200" dirty="0"/>
              <a:t>  </a:t>
            </a:r>
            <a:endParaRPr lang="en-US" altLang="zh-TW" sz="2200" dirty="0">
              <a:latin typeface="微軟正黑體" panose="020B0604030504040204" pitchFamily="34" charset="-120"/>
              <a:ea typeface="微軟正黑體" panose="020B0604030504040204" pitchFamily="34" charset="-120"/>
            </a:endParaRPr>
          </a:p>
          <a:p>
            <a:pPr marL="0" indent="0">
              <a:spcBef>
                <a:spcPts val="1000"/>
              </a:spcBef>
              <a:buNone/>
            </a:pPr>
            <a:r>
              <a:rPr lang="en-US" altLang="zh-TW" sz="2200" b="1" dirty="0">
                <a:solidFill>
                  <a:srgbClr val="E09F52"/>
                </a:solidFill>
              </a:rPr>
              <a:t>Banking Entries</a:t>
            </a:r>
          </a:p>
          <a:p>
            <a:pPr lvl="1">
              <a:spcBef>
                <a:spcPts val="1000"/>
              </a:spcBef>
            </a:pPr>
            <a:r>
              <a:rPr lang="en-US" altLang="zh-TW" sz="2200" dirty="0"/>
              <a:t>Service charges  </a:t>
            </a:r>
            <a:endParaRPr lang="en-US" altLang="zh-TW" sz="2200" dirty="0">
              <a:latin typeface="微軟正黑體" panose="020B0604030504040204" pitchFamily="34" charset="-120"/>
              <a:ea typeface="微軟正黑體" panose="020B0604030504040204" pitchFamily="34" charset="-120"/>
            </a:endParaRPr>
          </a:p>
          <a:p>
            <a:pPr lvl="1">
              <a:spcBef>
                <a:spcPts val="1000"/>
              </a:spcBef>
            </a:pPr>
            <a:r>
              <a:rPr lang="en-US" altLang="zh-TW" sz="2200" dirty="0"/>
              <a:t>NSF checks</a:t>
            </a:r>
            <a:r>
              <a:rPr lang="zh-TW" altLang="en-US" sz="2200" dirty="0"/>
              <a:t>  </a:t>
            </a:r>
            <a:endParaRPr lang="en-US" altLang="zh-TW" sz="2200" dirty="0">
              <a:latin typeface="微軟正黑體" panose="020B0604030504040204" pitchFamily="34" charset="-120"/>
              <a:ea typeface="微軟正黑體" panose="020B0604030504040204" pitchFamily="34" charset="-120"/>
            </a:endParaRPr>
          </a:p>
          <a:p>
            <a:pPr lvl="1">
              <a:spcBef>
                <a:spcPts val="1000"/>
              </a:spcBef>
            </a:pPr>
            <a:r>
              <a:rPr lang="en-US" altLang="zh-TW" sz="2200" dirty="0"/>
              <a:t>Direct deposits</a:t>
            </a:r>
            <a:r>
              <a:rPr lang="zh-TW" altLang="en-US" sz="2200" dirty="0"/>
              <a:t>  </a:t>
            </a:r>
            <a:endParaRPr lang="en-US" altLang="zh-TW" sz="2200" dirty="0">
              <a:latin typeface="微軟正黑體" panose="020B0604030504040204" pitchFamily="34" charset="-120"/>
              <a:ea typeface="微軟正黑體" panose="020B0604030504040204" pitchFamily="34" charset="-120"/>
            </a:endParaRPr>
          </a:p>
          <a:p>
            <a:pPr lvl="1">
              <a:spcBef>
                <a:spcPts val="1000"/>
              </a:spcBef>
            </a:pPr>
            <a:r>
              <a:rPr lang="en-US" altLang="zh-TW" sz="2200" dirty="0"/>
              <a:t>Interest paid</a:t>
            </a:r>
            <a:r>
              <a:rPr lang="zh-TW" altLang="en-US" sz="2200" dirty="0"/>
              <a:t>  </a:t>
            </a:r>
            <a:endParaRPr lang="en-US" altLang="zh-TW" sz="2200" dirty="0">
              <a:latin typeface="微軟正黑體" panose="020B0604030504040204" pitchFamily="34" charset="-120"/>
              <a:ea typeface="微軟正黑體" panose="020B0604030504040204" pitchFamily="34" charset="-120"/>
            </a:endParaRPr>
          </a:p>
          <a:p>
            <a:pPr marL="0" indent="0">
              <a:spcBef>
                <a:spcPts val="1000"/>
              </a:spcBef>
              <a:buNone/>
            </a:pPr>
            <a:r>
              <a:rPr lang="en-US" altLang="zh-TW" sz="2200" b="1" dirty="0">
                <a:solidFill>
                  <a:srgbClr val="E09F52"/>
                </a:solidFill>
              </a:rPr>
              <a:t>Accounting Errors</a:t>
            </a:r>
            <a:r>
              <a:rPr lang="zh-TW" altLang="en-US" sz="2200" b="1" dirty="0">
                <a:solidFill>
                  <a:srgbClr val="E09F52"/>
                </a:solidFill>
              </a:rPr>
              <a:t>  </a:t>
            </a:r>
            <a:endParaRPr lang="en-US" altLang="zh-TW" sz="2200" b="1" dirty="0">
              <a:solidFill>
                <a:srgbClr val="E09F52"/>
              </a:solidFill>
              <a:latin typeface="微軟正黑體" panose="020B0604030504040204" pitchFamily="34" charset="-120"/>
              <a:ea typeface="微軟正黑體" panose="020B0604030504040204" pitchFamily="34" charset="-120"/>
            </a:endParaRPr>
          </a:p>
        </p:txBody>
      </p:sp>
      <p:sp>
        <p:nvSpPr>
          <p:cNvPr id="12" name="投影片編號版面配置區 3"/>
          <p:cNvSpPr>
            <a:spLocks noGrp="1"/>
          </p:cNvSpPr>
          <p:nvPr>
            <p:ph type="sldNum" sz="quarter" idx="12"/>
          </p:nvPr>
        </p:nvSpPr>
        <p:spPr/>
        <p:txBody>
          <a:bodyPr/>
          <a:lstStyle/>
          <a:p>
            <a:fld id="{AF4B3E70-4E2C-4C15-839C-23B4728DEBFE}" type="slidenum">
              <a:rPr lang="en-US" altLang="zh-TW" smtClean="0"/>
              <a:pPr/>
              <a:t>45</a:t>
            </a:fld>
            <a:endParaRPr lang="en-US" altLang="zh-TW" dirty="0"/>
          </a:p>
        </p:txBody>
      </p:sp>
      <p:sp>
        <p:nvSpPr>
          <p:cNvPr id="25603" name="Rectangle 2"/>
          <p:cNvSpPr>
            <a:spLocks noGrp="1" noChangeArrowheads="1"/>
          </p:cNvSpPr>
          <p:nvPr>
            <p:ph type="title"/>
          </p:nvPr>
        </p:nvSpPr>
        <p:spPr/>
        <p:txBody>
          <a:bodyPr/>
          <a:lstStyle/>
          <a:p>
            <a:r>
              <a:rPr lang="en-US" altLang="zh-TW"/>
              <a:t>Bank Statement</a:t>
            </a:r>
            <a:endParaRPr lang="en-US" altLang="zh-TW" dirty="0"/>
          </a:p>
        </p:txBody>
      </p:sp>
      <p:sp>
        <p:nvSpPr>
          <p:cNvPr id="66564" name="Rectangle 4"/>
          <p:cNvSpPr>
            <a:spLocks noChangeArrowheads="1"/>
          </p:cNvSpPr>
          <p:nvPr/>
        </p:nvSpPr>
        <p:spPr bwMode="auto">
          <a:xfrm>
            <a:off x="5528692" y="2457450"/>
            <a:ext cx="3276600" cy="1600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anchor="ctr"/>
          <a:lstStyle/>
          <a:p>
            <a:pPr algn="ctr"/>
            <a:r>
              <a:rPr lang="en-US" sz="2000" b="1" dirty="0">
                <a:latin typeface="Arial" panose="020B0604020202020204" pitchFamily="34" charset="0"/>
                <a:cs typeface="Arial" panose="020B0604020202020204" pitchFamily="34" charset="0"/>
              </a:rPr>
              <a:t>Journal entries need to be made to record these entries on the company’s books.</a:t>
            </a:r>
          </a:p>
        </p:txBody>
      </p:sp>
      <p:cxnSp>
        <p:nvCxnSpPr>
          <p:cNvPr id="66567" name="AutoShape 7"/>
          <p:cNvCxnSpPr>
            <a:cxnSpLocks noChangeShapeType="1"/>
            <a:stCxn id="66564" idx="1"/>
          </p:cNvCxnSpPr>
          <p:nvPr/>
        </p:nvCxnSpPr>
        <p:spPr bwMode="auto">
          <a:xfrm flipH="1">
            <a:off x="3057526" y="3257550"/>
            <a:ext cx="247116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文字方塊 7"/>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848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a:bodyPr>
          <a:lstStyle/>
          <a:p>
            <a:pPr marL="0" indent="0">
              <a:buNone/>
            </a:pPr>
            <a:r>
              <a:rPr lang="en-US" altLang="zh-TW" b="1" dirty="0">
                <a:solidFill>
                  <a:srgbClr val="E09F52"/>
                </a:solidFill>
              </a:rPr>
              <a:t>NSF (Not Sufficient Funds)</a:t>
            </a:r>
          </a:p>
          <a:p>
            <a:pPr lvl="1"/>
            <a:r>
              <a:rPr lang="en-US" altLang="zh-TW" dirty="0"/>
              <a:t>Cancellation of a prior deposit that could not be collected because of insufficient funds in the check writer’s account. </a:t>
            </a:r>
          </a:p>
          <a:p>
            <a:pPr marL="0" indent="0">
              <a:buNone/>
            </a:pPr>
            <a:r>
              <a:rPr lang="en-US" altLang="zh-TW" b="1" dirty="0">
                <a:solidFill>
                  <a:srgbClr val="E09F52"/>
                </a:solidFill>
              </a:rPr>
              <a:t>Deposits in Transit</a:t>
            </a:r>
          </a:p>
          <a:p>
            <a:pPr lvl="1"/>
            <a:r>
              <a:rPr lang="en-US" altLang="zh-TW" dirty="0"/>
              <a:t>Deposits that have not been processed by the bank as of the bank statement date.</a:t>
            </a:r>
          </a:p>
          <a:p>
            <a:pPr marL="0" indent="0">
              <a:buNone/>
            </a:pPr>
            <a:r>
              <a:rPr lang="en-US" altLang="zh-TW" b="1" dirty="0">
                <a:solidFill>
                  <a:srgbClr val="E09F52"/>
                </a:solidFill>
              </a:rPr>
              <a:t>Outstanding Checks</a:t>
            </a:r>
          </a:p>
          <a:p>
            <a:pPr lvl="1"/>
            <a:r>
              <a:rPr lang="en-US" altLang="zh-TW" dirty="0"/>
              <a:t>Checks that have been written and deducted from a company’s cash account but have not cleared or been deducted by the bank as of the bank statement date. </a:t>
            </a:r>
            <a:endParaRPr lang="zh-TW" altLang="en-US" dirty="0"/>
          </a:p>
        </p:txBody>
      </p:sp>
      <p:sp>
        <p:nvSpPr>
          <p:cNvPr id="4" name="投影片編號版面配置區 3"/>
          <p:cNvSpPr>
            <a:spLocks noGrp="1"/>
          </p:cNvSpPr>
          <p:nvPr>
            <p:ph type="sldNum" sz="quarter" idx="12"/>
          </p:nvPr>
        </p:nvSpPr>
        <p:spPr/>
        <p:txBody>
          <a:bodyPr/>
          <a:lstStyle/>
          <a:p>
            <a:fld id="{87D13A2E-2C45-404E-ACF4-98A1A6CE28F2}" type="slidenum">
              <a:rPr lang="en-US" altLang="zh-TW" smtClean="0"/>
              <a:pPr/>
              <a:t>46</a:t>
            </a:fld>
            <a:endParaRPr lang="en-US" altLang="zh-TW"/>
          </a:p>
        </p:txBody>
      </p:sp>
      <p:sp>
        <p:nvSpPr>
          <p:cNvPr id="2" name="標題 1"/>
          <p:cNvSpPr>
            <a:spLocks noGrp="1"/>
          </p:cNvSpPr>
          <p:nvPr>
            <p:ph type="title"/>
          </p:nvPr>
        </p:nvSpPr>
        <p:spPr/>
        <p:txBody>
          <a:bodyPr/>
          <a:lstStyle/>
          <a:p>
            <a:r>
              <a:rPr lang="en-US" altLang="zh-TW"/>
              <a:t>Bank Statement</a:t>
            </a:r>
            <a:endParaRPr lang="zh-TW" altLang="en-US" dirty="0"/>
          </a:p>
        </p:txBody>
      </p:sp>
      <p:sp>
        <p:nvSpPr>
          <p:cNvPr id="7" name="文字方塊 6"/>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32036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3"/>
          <p:cNvSpPr>
            <a:spLocks noGrp="1"/>
          </p:cNvSpPr>
          <p:nvPr>
            <p:ph type="sldNum" sz="quarter" idx="12"/>
          </p:nvPr>
        </p:nvSpPr>
        <p:spPr/>
        <p:txBody>
          <a:bodyPr/>
          <a:lstStyle/>
          <a:p>
            <a:fld id="{09B22DE0-B1B3-4BAE-A6AA-A268234D7BA8}" type="slidenum">
              <a:rPr lang="en-US" altLang="zh-TW" smtClean="0"/>
              <a:pPr/>
              <a:t>47</a:t>
            </a:fld>
            <a:endParaRPr lang="en-US" altLang="zh-TW" dirty="0"/>
          </a:p>
        </p:txBody>
      </p:sp>
      <p:sp>
        <p:nvSpPr>
          <p:cNvPr id="26629" name="Title 14"/>
          <p:cNvSpPr>
            <a:spLocks noGrp="1"/>
          </p:cNvSpPr>
          <p:nvPr>
            <p:ph type="title"/>
          </p:nvPr>
        </p:nvSpPr>
        <p:spPr>
          <a:ln/>
        </p:spPr>
        <p:txBody>
          <a:bodyPr>
            <a:normAutofit/>
          </a:bodyPr>
          <a:lstStyle/>
          <a:p>
            <a:r>
              <a:rPr lang="en-US" altLang="zh-TW" dirty="0"/>
              <a:t>Bank Reconciliation</a:t>
            </a:r>
            <a:r>
              <a:rPr lang="zh-TW" altLang="en-US" dirty="0"/>
              <a:t>  </a:t>
            </a:r>
            <a:endParaRPr lang="en-US" altLang="zh-TW" dirty="0">
              <a:latin typeface="微軟正黑體" panose="020B0604030504040204" pitchFamily="34" charset="-120"/>
              <a:ea typeface="微軟正黑體" panose="020B0604030504040204" pitchFamily="34" charset="-120"/>
            </a:endParaRPr>
          </a:p>
        </p:txBody>
      </p:sp>
      <p:sp>
        <p:nvSpPr>
          <p:cNvPr id="4" name="矩形 3"/>
          <p:cNvSpPr/>
          <p:nvPr/>
        </p:nvSpPr>
        <p:spPr>
          <a:xfrm>
            <a:off x="4590355" y="1483326"/>
            <a:ext cx="4096445" cy="3765133"/>
          </a:xfrm>
          <a:prstGeom prst="rect">
            <a:avLst/>
          </a:prstGeom>
          <a:solidFill>
            <a:srgbClr val="FFFFCC"/>
          </a:solidFill>
        </p:spPr>
        <p:txBody>
          <a:bodyPr wrap="square">
            <a:spAutoFit/>
          </a:bodyPr>
          <a:lstStyle/>
          <a:p>
            <a:pPr marL="623888" indent="-623888" eaLnBrk="1" hangingPunct="1">
              <a:spcBef>
                <a:spcPts val="750"/>
              </a:spcBef>
              <a:defRPr/>
            </a:pPr>
            <a:r>
              <a:rPr lang="en-US" altLang="zh-TW" sz="2400" dirty="0">
                <a:latin typeface="Arial" panose="020B0604020202020204" pitchFamily="34" charset="0"/>
                <a:ea typeface="新細明體" charset="-120"/>
                <a:cs typeface="Arial" panose="020B0604020202020204" pitchFamily="34" charset="0"/>
              </a:rPr>
              <a:t>Beginning Book balance</a:t>
            </a:r>
          </a:p>
          <a:p>
            <a:pPr marL="623888" indent="-623888" eaLnBrk="1" hangingPunct="1">
              <a:spcBef>
                <a:spcPts val="750"/>
              </a:spcBef>
              <a:defRPr/>
            </a:pPr>
            <a:r>
              <a:rPr lang="en-US" altLang="zh-TW" sz="2400" dirty="0">
                <a:latin typeface="Arial" panose="020B0604020202020204" pitchFamily="34" charset="0"/>
                <a:ea typeface="新細明體" charset="-120"/>
                <a:cs typeface="Arial" panose="020B0604020202020204" pitchFamily="34" charset="0"/>
              </a:rPr>
              <a:t>+	Interest paid</a:t>
            </a:r>
          </a:p>
          <a:p>
            <a:pPr marL="623888" indent="-623888" eaLnBrk="1" hangingPunct="1">
              <a:spcBef>
                <a:spcPts val="750"/>
              </a:spcBef>
              <a:defRPr/>
            </a:pPr>
            <a:r>
              <a:rPr lang="en-US" altLang="zh-TW" sz="2400" dirty="0">
                <a:latin typeface="Arial" panose="020B0604020202020204" pitchFamily="34" charset="0"/>
                <a:ea typeface="新細明體" charset="-120"/>
                <a:cs typeface="Arial" panose="020B0604020202020204" pitchFamily="34" charset="0"/>
              </a:rPr>
              <a:t>+	Direct deposits</a:t>
            </a:r>
          </a:p>
          <a:p>
            <a:pPr marL="623888" indent="-623888" eaLnBrk="1" hangingPunct="1">
              <a:spcBef>
                <a:spcPts val="750"/>
              </a:spcBef>
              <a:defRPr/>
            </a:pPr>
            <a:r>
              <a:rPr lang="en-US" altLang="zh-TW" sz="2400" dirty="0">
                <a:latin typeface="Arial" panose="020B0604020202020204" pitchFamily="34" charset="0"/>
                <a:ea typeface="新細明體" charset="-120"/>
                <a:cs typeface="Arial" panose="020B0604020202020204" pitchFamily="34" charset="0"/>
              </a:rPr>
              <a:t>–	Service charges</a:t>
            </a:r>
          </a:p>
          <a:p>
            <a:pPr marL="623888" indent="-623888" eaLnBrk="1" hangingPunct="1">
              <a:spcBef>
                <a:spcPts val="750"/>
              </a:spcBef>
              <a:defRPr/>
            </a:pPr>
            <a:r>
              <a:rPr lang="en-US" altLang="zh-TW" sz="2400" dirty="0">
                <a:latin typeface="Arial" panose="020B0604020202020204" pitchFamily="34" charset="0"/>
                <a:ea typeface="新細明體" charset="-120"/>
                <a:cs typeface="Arial" panose="020B0604020202020204" pitchFamily="34" charset="0"/>
              </a:rPr>
              <a:t>–	NSF checks</a:t>
            </a:r>
          </a:p>
          <a:p>
            <a:pPr marL="623888" indent="-623888" eaLnBrk="1" hangingPunct="1">
              <a:spcBef>
                <a:spcPts val="750"/>
              </a:spcBef>
              <a:defRPr/>
            </a:pPr>
            <a:r>
              <a:rPr lang="en-US" altLang="zh-TW" sz="2400" dirty="0">
                <a:latin typeface="Arial" panose="020B0604020202020204" pitchFamily="34" charset="0"/>
                <a:ea typeface="新細明體" charset="-120"/>
                <a:cs typeface="Arial" panose="020B0604020202020204" pitchFamily="34" charset="0"/>
              </a:rPr>
              <a:t>–	Bank transfer</a:t>
            </a:r>
          </a:p>
          <a:p>
            <a:pPr marL="623888" indent="-623888" eaLnBrk="1" hangingPunct="1">
              <a:spcBef>
                <a:spcPts val="750"/>
              </a:spcBef>
              <a:defRPr/>
            </a:pPr>
            <a:r>
              <a:rPr lang="en-US" altLang="zh-TW" sz="2400" dirty="0">
                <a:latin typeface="Arial" panose="020B0604020202020204" pitchFamily="34" charset="0"/>
                <a:ea typeface="新細明體" charset="-120"/>
                <a:cs typeface="Arial" panose="020B0604020202020204" pitchFamily="34" charset="0"/>
              </a:rPr>
              <a:t>+/–	Accounting errors</a:t>
            </a:r>
          </a:p>
          <a:p>
            <a:pPr marL="623888" indent="-623888" eaLnBrk="1" hangingPunct="1">
              <a:spcBef>
                <a:spcPts val="750"/>
              </a:spcBef>
              <a:defRPr/>
            </a:pPr>
            <a:r>
              <a:rPr lang="en-US" altLang="zh-TW" sz="2400" dirty="0">
                <a:latin typeface="Arial" panose="020B0604020202020204" pitchFamily="34" charset="0"/>
                <a:ea typeface="新細明體" charset="-120"/>
                <a:cs typeface="Arial" panose="020B0604020202020204" pitchFamily="34" charset="0"/>
              </a:rPr>
              <a:t>Adjusted </a:t>
            </a:r>
            <a:r>
              <a:rPr lang="en-US" altLang="zh-TW" sz="2400" b="1" dirty="0">
                <a:latin typeface="Arial" panose="020B0604020202020204" pitchFamily="34" charset="0"/>
                <a:ea typeface="新細明體" charset="-120"/>
                <a:cs typeface="Arial" panose="020B0604020202020204" pitchFamily="34" charset="0"/>
              </a:rPr>
              <a:t>Book</a:t>
            </a:r>
            <a:r>
              <a:rPr lang="en-US" altLang="zh-TW" sz="2400" dirty="0">
                <a:latin typeface="Arial" panose="020B0604020202020204" pitchFamily="34" charset="0"/>
                <a:ea typeface="新細明體" charset="-120"/>
                <a:cs typeface="Arial" panose="020B0604020202020204" pitchFamily="34" charset="0"/>
              </a:rPr>
              <a:t> Balance</a:t>
            </a:r>
          </a:p>
        </p:txBody>
      </p:sp>
      <p:cxnSp>
        <p:nvCxnSpPr>
          <p:cNvPr id="20" name="Straight Connector 19"/>
          <p:cNvCxnSpPr/>
          <p:nvPr/>
        </p:nvCxnSpPr>
        <p:spPr bwMode="auto">
          <a:xfrm>
            <a:off x="4691633" y="4730690"/>
            <a:ext cx="3886200"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sp>
        <p:nvSpPr>
          <p:cNvPr id="37" name="Isosceles Triangle 36"/>
          <p:cNvSpPr/>
          <p:nvPr/>
        </p:nvSpPr>
        <p:spPr>
          <a:xfrm>
            <a:off x="4363073" y="5823556"/>
            <a:ext cx="512407" cy="352165"/>
          </a:xfrm>
          <a:prstGeom prst="triangle">
            <a:avLst/>
          </a:prstGeom>
          <a:solidFill>
            <a:srgbClr val="8E52A0"/>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 name="矩形 2"/>
          <p:cNvSpPr/>
          <p:nvPr/>
        </p:nvSpPr>
        <p:spPr>
          <a:xfrm>
            <a:off x="550200" y="1483326"/>
            <a:ext cx="4040155" cy="3765133"/>
          </a:xfrm>
          <a:prstGeom prst="rect">
            <a:avLst/>
          </a:prstGeom>
          <a:solidFill>
            <a:srgbClr val="FFFFCC"/>
          </a:solidFill>
          <a:ln>
            <a:solidFill>
              <a:srgbClr val="F0F5D5"/>
            </a:solidFill>
          </a:ln>
        </p:spPr>
        <p:txBody>
          <a:bodyPr wrap="square">
            <a:spAutoFit/>
          </a:bodyPr>
          <a:lstStyle/>
          <a:p>
            <a:pPr marL="623888" indent="-623888" eaLnBrk="1" hangingPunct="1">
              <a:spcBef>
                <a:spcPts val="750"/>
              </a:spcBef>
              <a:buFontTx/>
              <a:buNone/>
              <a:defRPr/>
            </a:pPr>
            <a:r>
              <a:rPr lang="en-US" altLang="zh-TW" sz="2400" dirty="0">
                <a:latin typeface="Arial" panose="020B0604020202020204" pitchFamily="34" charset="0"/>
                <a:ea typeface="新細明體" charset="-120"/>
                <a:cs typeface="Arial" panose="020B0604020202020204" pitchFamily="34" charset="0"/>
              </a:rPr>
              <a:t>Beginning Bank balance</a:t>
            </a:r>
          </a:p>
          <a:p>
            <a:pPr marL="623888" indent="-623888" eaLnBrk="1" hangingPunct="1">
              <a:spcBef>
                <a:spcPts val="750"/>
              </a:spcBef>
              <a:buFontTx/>
              <a:buNone/>
              <a:defRPr/>
            </a:pPr>
            <a:r>
              <a:rPr lang="en-US" altLang="zh-TW" sz="2400" dirty="0">
                <a:latin typeface="Arial" panose="020B0604020202020204" pitchFamily="34" charset="0"/>
                <a:ea typeface="新細明體" charset="-120"/>
                <a:cs typeface="Arial" panose="020B0604020202020204" pitchFamily="34" charset="0"/>
              </a:rPr>
              <a:t>+	Deposits in transit</a:t>
            </a:r>
          </a:p>
          <a:p>
            <a:pPr marL="623888" indent="-623888" eaLnBrk="1" hangingPunct="1">
              <a:spcBef>
                <a:spcPts val="750"/>
              </a:spcBef>
              <a:buFontTx/>
              <a:buNone/>
              <a:defRPr/>
            </a:pPr>
            <a:r>
              <a:rPr lang="en-US" altLang="zh-TW" sz="2400" dirty="0">
                <a:latin typeface="Arial" panose="020B0604020202020204" pitchFamily="34" charset="0"/>
                <a:ea typeface="新細明體" charset="-120"/>
                <a:cs typeface="Arial" panose="020B0604020202020204" pitchFamily="34" charset="0"/>
              </a:rPr>
              <a:t>–	Outstanding checks</a:t>
            </a:r>
          </a:p>
          <a:p>
            <a:pPr marL="623888" indent="-623888" eaLnBrk="1" hangingPunct="1">
              <a:spcBef>
                <a:spcPts val="750"/>
              </a:spcBef>
              <a:buFontTx/>
              <a:buNone/>
              <a:defRPr/>
            </a:pPr>
            <a:r>
              <a:rPr lang="en-US" altLang="zh-TW" sz="2400" dirty="0">
                <a:latin typeface="Arial" panose="020B0604020202020204" pitchFamily="34" charset="0"/>
                <a:ea typeface="新細明體" charset="-120"/>
                <a:cs typeface="Arial" panose="020B0604020202020204" pitchFamily="34" charset="0"/>
              </a:rPr>
              <a:t>+/–	Bank errors</a:t>
            </a:r>
          </a:p>
          <a:p>
            <a:pPr marL="623888" indent="-623888" eaLnBrk="1" hangingPunct="1">
              <a:spcBef>
                <a:spcPts val="750"/>
              </a:spcBef>
              <a:buFontTx/>
              <a:buNone/>
              <a:defRPr/>
            </a:pPr>
            <a:endParaRPr lang="en-US" altLang="zh-TW" sz="2400" dirty="0">
              <a:latin typeface="Arial" panose="020B0604020202020204" pitchFamily="34" charset="0"/>
              <a:ea typeface="新細明體" charset="-120"/>
              <a:cs typeface="Arial" panose="020B0604020202020204" pitchFamily="34" charset="0"/>
            </a:endParaRPr>
          </a:p>
          <a:p>
            <a:pPr marL="623888" indent="-623888" eaLnBrk="1" hangingPunct="1">
              <a:spcBef>
                <a:spcPts val="750"/>
              </a:spcBef>
              <a:buFontTx/>
              <a:buNone/>
              <a:defRPr/>
            </a:pPr>
            <a:endParaRPr lang="en-US" altLang="zh-TW" sz="2400" dirty="0">
              <a:latin typeface="Arial" panose="020B0604020202020204" pitchFamily="34" charset="0"/>
              <a:ea typeface="新細明體" charset="-120"/>
              <a:cs typeface="Arial" panose="020B0604020202020204" pitchFamily="34" charset="0"/>
            </a:endParaRPr>
          </a:p>
          <a:p>
            <a:pPr marL="623888" indent="-623888" eaLnBrk="1" hangingPunct="1">
              <a:spcBef>
                <a:spcPts val="750"/>
              </a:spcBef>
              <a:buFontTx/>
              <a:buNone/>
              <a:defRPr/>
            </a:pPr>
            <a:endParaRPr lang="en-US" altLang="zh-TW" sz="2400" dirty="0">
              <a:latin typeface="Arial" panose="020B0604020202020204" pitchFamily="34" charset="0"/>
              <a:ea typeface="新細明體" charset="-120"/>
              <a:cs typeface="Arial" panose="020B0604020202020204" pitchFamily="34" charset="0"/>
            </a:endParaRPr>
          </a:p>
          <a:p>
            <a:pPr marL="623888" indent="-623888" eaLnBrk="1" hangingPunct="1">
              <a:spcBef>
                <a:spcPts val="750"/>
              </a:spcBef>
              <a:buFontTx/>
              <a:buNone/>
              <a:defRPr/>
            </a:pPr>
            <a:r>
              <a:rPr lang="en-US" altLang="zh-TW" sz="2400" dirty="0">
                <a:latin typeface="Arial" panose="020B0604020202020204" pitchFamily="34" charset="0"/>
                <a:ea typeface="新細明體" charset="-120"/>
                <a:cs typeface="Arial" panose="020B0604020202020204" pitchFamily="34" charset="0"/>
              </a:rPr>
              <a:t>Adjusted </a:t>
            </a:r>
            <a:r>
              <a:rPr lang="en-US" altLang="zh-TW" sz="2400" b="1" dirty="0">
                <a:latin typeface="Arial" panose="020B0604020202020204" pitchFamily="34" charset="0"/>
                <a:ea typeface="新細明體" charset="-120"/>
                <a:cs typeface="Arial" panose="020B0604020202020204" pitchFamily="34" charset="0"/>
              </a:rPr>
              <a:t>Bank </a:t>
            </a:r>
            <a:r>
              <a:rPr lang="en-US" altLang="zh-TW" sz="2400" dirty="0">
                <a:latin typeface="Arial" panose="020B0604020202020204" pitchFamily="34" charset="0"/>
                <a:ea typeface="新細明體" charset="-120"/>
                <a:cs typeface="Arial" panose="020B0604020202020204" pitchFamily="34" charset="0"/>
              </a:rPr>
              <a:t>Balance</a:t>
            </a:r>
          </a:p>
        </p:txBody>
      </p:sp>
      <p:cxnSp>
        <p:nvCxnSpPr>
          <p:cNvPr id="17" name="Straight Connector 16"/>
          <p:cNvCxnSpPr/>
          <p:nvPr/>
        </p:nvCxnSpPr>
        <p:spPr bwMode="auto">
          <a:xfrm>
            <a:off x="550200" y="4730690"/>
            <a:ext cx="4040155" cy="0"/>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sp>
        <p:nvSpPr>
          <p:cNvPr id="22" name="Rectangle 5"/>
          <p:cNvSpPr>
            <a:spLocks noChangeArrowheads="1"/>
          </p:cNvSpPr>
          <p:nvPr/>
        </p:nvSpPr>
        <p:spPr bwMode="auto">
          <a:xfrm>
            <a:off x="551755" y="5257800"/>
            <a:ext cx="8135045" cy="565757"/>
          </a:xfrm>
          <a:prstGeom prst="rect">
            <a:avLst/>
          </a:prstGeom>
          <a:solidFill>
            <a:srgbClr val="8E52A0"/>
          </a:solidFill>
          <a:ln>
            <a:noFill/>
          </a:ln>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TW" sz="2000" dirty="0">
                <a:solidFill>
                  <a:schemeClr val="bg1"/>
                </a:solidFill>
                <a:ea typeface="新細明體" charset="-120"/>
              </a:rPr>
              <a:t>Account is reconciled when both the adjusted balances are equal.</a:t>
            </a:r>
          </a:p>
        </p:txBody>
      </p:sp>
      <p:sp>
        <p:nvSpPr>
          <p:cNvPr id="14" name="文字方塊 13"/>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51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Illustration </a:t>
            </a:r>
          </a:p>
          <a:p>
            <a:pPr marL="0" indent="0">
              <a:buNone/>
            </a:pPr>
            <a:r>
              <a:rPr lang="en-US" altLang="zh-TW" dirty="0"/>
              <a:t>Hunt Company’s bank statement indicates an ending balance of $14,422 for the month of July. Hunt’s accountant notes the following:</a:t>
            </a:r>
          </a:p>
          <a:p>
            <a:pPr lvl="1"/>
            <a:r>
              <a:rPr lang="en-US" altLang="zh-TW" dirty="0"/>
              <a:t>A deposit of $3,100 on July 31 was not shown on the bank statement. (It was in transit at the end of the month.)</a:t>
            </a:r>
          </a:p>
          <a:p>
            <a:pPr lvl="1"/>
            <a:r>
              <a:rPr lang="en-US" altLang="zh-TW" dirty="0"/>
              <a:t>Checks No. 625 for $326, No. 631 for $426, and No. 634 for $185 are outstanding. Check No. 627 was voided at the time it was written.</a:t>
            </a:r>
          </a:p>
          <a:p>
            <a:pPr lvl="1"/>
            <a:endParaRPr lang="en-US" altLang="zh-TW" dirty="0"/>
          </a:p>
        </p:txBody>
      </p:sp>
      <p:sp>
        <p:nvSpPr>
          <p:cNvPr id="4" name="投影片編號版面配置區 3"/>
          <p:cNvSpPr>
            <a:spLocks noGrp="1"/>
          </p:cNvSpPr>
          <p:nvPr>
            <p:ph type="sldNum" sz="quarter" idx="12"/>
          </p:nvPr>
        </p:nvSpPr>
        <p:spPr/>
        <p:txBody>
          <a:bodyPr/>
          <a:lstStyle/>
          <a:p>
            <a:fld id="{FCD9600D-877A-4446-BE1D-86DBDF31040B}" type="slidenum">
              <a:rPr lang="en-US" altLang="zh-TW" smtClean="0"/>
              <a:pPr/>
              <a:t>48</a:t>
            </a:fld>
            <a:endParaRPr lang="en-US" altLang="zh-TW"/>
          </a:p>
        </p:txBody>
      </p:sp>
      <p:sp>
        <p:nvSpPr>
          <p:cNvPr id="2" name="標題 1"/>
          <p:cNvSpPr>
            <a:spLocks noGrp="1"/>
          </p:cNvSpPr>
          <p:nvPr>
            <p:ph type="title"/>
          </p:nvPr>
        </p:nvSpPr>
        <p:spPr/>
        <p:txBody>
          <a:bodyPr/>
          <a:lstStyle/>
          <a:p>
            <a:r>
              <a:rPr lang="en-US" altLang="zh-TW"/>
              <a:t>Bank Reconciliation</a:t>
            </a:r>
            <a:endParaRPr lang="zh-TW" altLang="en-US" dirty="0"/>
          </a:p>
        </p:txBody>
      </p:sp>
      <p:sp>
        <p:nvSpPr>
          <p:cNvPr id="9" name="矩形 8"/>
          <p:cNvSpPr/>
          <p:nvPr/>
        </p:nvSpPr>
        <p:spPr>
          <a:xfrm>
            <a:off x="2189692" y="4108102"/>
            <a:ext cx="2871299" cy="461665"/>
          </a:xfrm>
          <a:prstGeom prst="rect">
            <a:avLst/>
          </a:prstGeom>
        </p:spPr>
        <p:txBody>
          <a:bodyPr wrap="none">
            <a:spAutoFit/>
          </a:bodyPr>
          <a:lstStyle/>
          <a:p>
            <a:r>
              <a:rPr lang="zh-TW" altLang="en-US" sz="2400" dirty="0">
                <a:solidFill>
                  <a:srgbClr val="C00000"/>
                </a:solidFill>
                <a:latin typeface="Arial" panose="020B0604020202020204" pitchFamily="34" charset="0"/>
                <a:cs typeface="Arial" panose="020B0604020202020204" pitchFamily="34" charset="0"/>
              </a:rPr>
              <a:t>→ </a:t>
            </a:r>
            <a:r>
              <a:rPr lang="en-US" altLang="zh-TW" sz="2400" dirty="0">
                <a:solidFill>
                  <a:srgbClr val="C00000"/>
                </a:solidFill>
                <a:latin typeface="Arial" panose="020B0604020202020204" pitchFamily="34" charset="0"/>
                <a:cs typeface="Arial" panose="020B0604020202020204" pitchFamily="34" charset="0"/>
              </a:rPr>
              <a:t>Deposit in transit</a:t>
            </a:r>
            <a:endParaRPr lang="zh-TW" altLang="en-US" sz="2400" dirty="0">
              <a:solidFill>
                <a:srgbClr val="C00000"/>
              </a:solidFill>
              <a:latin typeface="Arial" panose="020B0604020202020204" pitchFamily="34" charset="0"/>
              <a:cs typeface="Arial" panose="020B0604020202020204" pitchFamily="34" charset="0"/>
            </a:endParaRPr>
          </a:p>
        </p:txBody>
      </p:sp>
      <p:sp>
        <p:nvSpPr>
          <p:cNvPr id="10" name="矩形 9"/>
          <p:cNvSpPr/>
          <p:nvPr/>
        </p:nvSpPr>
        <p:spPr>
          <a:xfrm>
            <a:off x="5489799" y="5457825"/>
            <a:ext cx="3281668" cy="461665"/>
          </a:xfrm>
          <a:prstGeom prst="rect">
            <a:avLst/>
          </a:prstGeom>
        </p:spPr>
        <p:txBody>
          <a:bodyPr wrap="none">
            <a:spAutoFit/>
          </a:bodyPr>
          <a:lstStyle/>
          <a:p>
            <a:r>
              <a:rPr lang="zh-TW" altLang="en-US" sz="2400" dirty="0">
                <a:solidFill>
                  <a:srgbClr val="C00000"/>
                </a:solidFill>
                <a:latin typeface="Arial" panose="020B0604020202020204" pitchFamily="34" charset="0"/>
                <a:cs typeface="Arial" panose="020B0604020202020204" pitchFamily="34" charset="0"/>
              </a:rPr>
              <a:t>→ </a:t>
            </a:r>
            <a:r>
              <a:rPr lang="en-US" altLang="zh-TW" sz="2400" dirty="0">
                <a:solidFill>
                  <a:srgbClr val="C00000"/>
                </a:solidFill>
                <a:latin typeface="Arial" panose="020B0604020202020204" pitchFamily="34" charset="0"/>
                <a:cs typeface="Arial" panose="020B0604020202020204" pitchFamily="34" charset="0"/>
              </a:rPr>
              <a:t>Outstanding checks</a:t>
            </a:r>
            <a:endParaRPr lang="zh-TW" altLang="en-US" sz="2400" dirty="0">
              <a:solidFill>
                <a:srgbClr val="C00000"/>
              </a:solidFill>
              <a:latin typeface="Arial" panose="020B0604020202020204" pitchFamily="34" charset="0"/>
              <a:cs typeface="Arial" panose="020B0604020202020204" pitchFamily="34" charset="0"/>
            </a:endParaRPr>
          </a:p>
        </p:txBody>
      </p:sp>
      <p:sp>
        <p:nvSpPr>
          <p:cNvPr id="11" name="文字方塊 10"/>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042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pPr marL="0" indent="0">
              <a:lnSpc>
                <a:spcPct val="110000"/>
              </a:lnSpc>
              <a:buNone/>
            </a:pPr>
            <a:r>
              <a:rPr lang="en-US" altLang="zh-TW" b="1" dirty="0">
                <a:solidFill>
                  <a:srgbClr val="E09F52"/>
                </a:solidFill>
              </a:rPr>
              <a:t>Illustration </a:t>
            </a:r>
          </a:p>
          <a:p>
            <a:pPr lvl="1"/>
            <a:r>
              <a:rPr lang="en-US" altLang="zh-TW" dirty="0"/>
              <a:t>The bank’s service charge for the month is $7.</a:t>
            </a:r>
          </a:p>
          <a:p>
            <a:pPr lvl="1"/>
            <a:endParaRPr lang="en-US" altLang="zh-TW" dirty="0"/>
          </a:p>
          <a:p>
            <a:pPr lvl="1">
              <a:lnSpc>
                <a:spcPct val="110000"/>
              </a:lnSpc>
              <a:spcBef>
                <a:spcPts val="0"/>
              </a:spcBef>
            </a:pPr>
            <a:r>
              <a:rPr lang="en-US" altLang="zh-TW" dirty="0"/>
              <a:t>A direct deposit of $3,200 was made by Joy Company, a regular customer.</a:t>
            </a:r>
          </a:p>
          <a:p>
            <a:pPr lvl="1"/>
            <a:r>
              <a:rPr lang="en-US" altLang="zh-TW" dirty="0"/>
              <a:t>A transfer of $425 was made out of Hunt’s account into the account of Martin Custodial Service for payment owed.</a:t>
            </a:r>
          </a:p>
          <a:p>
            <a:pPr lvl="1"/>
            <a:r>
              <a:rPr lang="en-US" altLang="zh-TW" dirty="0"/>
              <a:t>The bank paid interest of $60 on Hunt’s average balance.</a:t>
            </a:r>
          </a:p>
        </p:txBody>
      </p:sp>
      <p:sp>
        <p:nvSpPr>
          <p:cNvPr id="4" name="投影片編號版面配置區 3"/>
          <p:cNvSpPr>
            <a:spLocks noGrp="1"/>
          </p:cNvSpPr>
          <p:nvPr>
            <p:ph type="sldNum" sz="quarter" idx="12"/>
          </p:nvPr>
        </p:nvSpPr>
        <p:spPr/>
        <p:txBody>
          <a:bodyPr/>
          <a:lstStyle/>
          <a:p>
            <a:fld id="{FCD9600D-877A-4446-BE1D-86DBDF31040B}" type="slidenum">
              <a:rPr lang="en-US" altLang="zh-TW" smtClean="0"/>
              <a:pPr/>
              <a:t>49</a:t>
            </a:fld>
            <a:endParaRPr lang="en-US" altLang="zh-TW"/>
          </a:p>
        </p:txBody>
      </p:sp>
      <p:sp>
        <p:nvSpPr>
          <p:cNvPr id="2" name="標題 1"/>
          <p:cNvSpPr>
            <a:spLocks noGrp="1"/>
          </p:cNvSpPr>
          <p:nvPr>
            <p:ph type="title"/>
          </p:nvPr>
        </p:nvSpPr>
        <p:spPr/>
        <p:txBody>
          <a:bodyPr/>
          <a:lstStyle/>
          <a:p>
            <a:r>
              <a:rPr lang="en-US" altLang="zh-TW"/>
              <a:t>Bank Reconciliation</a:t>
            </a:r>
            <a:endParaRPr lang="zh-TW" altLang="en-US" dirty="0"/>
          </a:p>
        </p:txBody>
      </p:sp>
      <p:sp>
        <p:nvSpPr>
          <p:cNvPr id="37" name="矩形 36"/>
          <p:cNvSpPr/>
          <p:nvPr/>
        </p:nvSpPr>
        <p:spPr>
          <a:xfrm>
            <a:off x="1024866" y="2454729"/>
            <a:ext cx="2632452" cy="461665"/>
          </a:xfrm>
          <a:prstGeom prst="rect">
            <a:avLst/>
          </a:prstGeom>
        </p:spPr>
        <p:txBody>
          <a:bodyPr wrap="none">
            <a:spAutoFit/>
          </a:bodyPr>
          <a:lstStyle/>
          <a:p>
            <a:r>
              <a:rPr lang="zh-TW" altLang="en-US" sz="2400" dirty="0">
                <a:solidFill>
                  <a:srgbClr val="C00000"/>
                </a:solidFill>
                <a:latin typeface="Arial" panose="020B0604020202020204" pitchFamily="34" charset="0"/>
                <a:cs typeface="Arial" panose="020B0604020202020204" pitchFamily="34" charset="0"/>
              </a:rPr>
              <a:t>→ </a:t>
            </a:r>
            <a:r>
              <a:rPr lang="en-US" altLang="zh-TW" sz="2400" dirty="0">
                <a:solidFill>
                  <a:srgbClr val="C00000"/>
                </a:solidFill>
                <a:latin typeface="Arial" panose="020B0604020202020204" pitchFamily="34" charset="0"/>
                <a:cs typeface="Arial" panose="020B0604020202020204" pitchFamily="34" charset="0"/>
              </a:rPr>
              <a:t>Service charge</a:t>
            </a:r>
            <a:endParaRPr lang="zh-TW" altLang="en-US" sz="2400" dirty="0">
              <a:solidFill>
                <a:srgbClr val="C00000"/>
              </a:solidFill>
              <a:latin typeface="Arial" panose="020B0604020202020204" pitchFamily="34" charset="0"/>
              <a:cs typeface="Arial" panose="020B0604020202020204" pitchFamily="34" charset="0"/>
            </a:endParaRPr>
          </a:p>
        </p:txBody>
      </p:sp>
      <p:sp>
        <p:nvSpPr>
          <p:cNvPr id="38" name="矩形 37"/>
          <p:cNvSpPr/>
          <p:nvPr/>
        </p:nvSpPr>
        <p:spPr>
          <a:xfrm>
            <a:off x="3562741" y="3415645"/>
            <a:ext cx="2460930" cy="461665"/>
          </a:xfrm>
          <a:prstGeom prst="rect">
            <a:avLst/>
          </a:prstGeom>
        </p:spPr>
        <p:txBody>
          <a:bodyPr wrap="none">
            <a:spAutoFit/>
          </a:bodyPr>
          <a:lstStyle/>
          <a:p>
            <a:r>
              <a:rPr lang="zh-TW" altLang="en-US" sz="2400" dirty="0">
                <a:solidFill>
                  <a:srgbClr val="C00000"/>
                </a:solidFill>
                <a:latin typeface="Arial" panose="020B0604020202020204" pitchFamily="34" charset="0"/>
                <a:cs typeface="Arial" panose="020B0604020202020204" pitchFamily="34" charset="0"/>
              </a:rPr>
              <a:t>→ </a:t>
            </a:r>
            <a:r>
              <a:rPr lang="en-US" altLang="zh-TW" sz="2400" dirty="0">
                <a:solidFill>
                  <a:srgbClr val="C00000"/>
                </a:solidFill>
                <a:latin typeface="Arial" panose="020B0604020202020204" pitchFamily="34" charset="0"/>
                <a:cs typeface="Arial" panose="020B0604020202020204" pitchFamily="34" charset="0"/>
              </a:rPr>
              <a:t>Direct deposit</a:t>
            </a:r>
            <a:endParaRPr lang="zh-TW" altLang="en-US" sz="2400" dirty="0">
              <a:solidFill>
                <a:srgbClr val="C00000"/>
              </a:solidFill>
              <a:latin typeface="Arial" panose="020B0604020202020204" pitchFamily="34" charset="0"/>
              <a:cs typeface="Arial" panose="020B0604020202020204" pitchFamily="34" charset="0"/>
            </a:endParaRPr>
          </a:p>
        </p:txBody>
      </p:sp>
      <p:sp>
        <p:nvSpPr>
          <p:cNvPr id="39" name="矩形 38"/>
          <p:cNvSpPr/>
          <p:nvPr/>
        </p:nvSpPr>
        <p:spPr>
          <a:xfrm>
            <a:off x="2027443" y="4644998"/>
            <a:ext cx="2408032" cy="461665"/>
          </a:xfrm>
          <a:prstGeom prst="rect">
            <a:avLst/>
          </a:prstGeom>
        </p:spPr>
        <p:txBody>
          <a:bodyPr wrap="none">
            <a:spAutoFit/>
          </a:bodyPr>
          <a:lstStyle/>
          <a:p>
            <a:pPr>
              <a:spcBef>
                <a:spcPts val="1200"/>
              </a:spcBef>
              <a:spcAft>
                <a:spcPts val="600"/>
              </a:spcAft>
            </a:pPr>
            <a:r>
              <a:rPr lang="zh-TW" altLang="en-US" sz="2400" dirty="0">
                <a:solidFill>
                  <a:srgbClr val="C00000"/>
                </a:solidFill>
                <a:latin typeface="Arial" panose="020B0604020202020204" pitchFamily="34" charset="0"/>
                <a:cs typeface="Arial" panose="020B0604020202020204" pitchFamily="34" charset="0"/>
              </a:rPr>
              <a:t>→ </a:t>
            </a:r>
            <a:r>
              <a:rPr lang="en-US" altLang="zh-TW" sz="2400" dirty="0">
                <a:solidFill>
                  <a:srgbClr val="C00000"/>
                </a:solidFill>
                <a:latin typeface="Arial" panose="020B0604020202020204" pitchFamily="34" charset="0"/>
                <a:cs typeface="Arial" panose="020B0604020202020204" pitchFamily="34" charset="0"/>
              </a:rPr>
              <a:t>Bank transfer</a:t>
            </a:r>
            <a:endParaRPr lang="zh-TW" altLang="en-US" sz="2400" dirty="0">
              <a:solidFill>
                <a:srgbClr val="C00000"/>
              </a:solidFill>
              <a:latin typeface="Arial" panose="020B0604020202020204" pitchFamily="34" charset="0"/>
              <a:cs typeface="Arial" panose="020B0604020202020204" pitchFamily="34" charset="0"/>
            </a:endParaRPr>
          </a:p>
        </p:txBody>
      </p:sp>
      <p:sp>
        <p:nvSpPr>
          <p:cNvPr id="40" name="矩形 39"/>
          <p:cNvSpPr/>
          <p:nvPr/>
        </p:nvSpPr>
        <p:spPr>
          <a:xfrm>
            <a:off x="2341092" y="5505713"/>
            <a:ext cx="2271776" cy="461665"/>
          </a:xfrm>
          <a:prstGeom prst="rect">
            <a:avLst/>
          </a:prstGeom>
        </p:spPr>
        <p:txBody>
          <a:bodyPr wrap="none">
            <a:spAutoFit/>
          </a:bodyPr>
          <a:lstStyle/>
          <a:p>
            <a:r>
              <a:rPr lang="zh-TW" altLang="en-US" sz="2400" dirty="0">
                <a:solidFill>
                  <a:srgbClr val="C00000"/>
                </a:solidFill>
                <a:latin typeface="Arial" panose="020B0604020202020204" pitchFamily="34" charset="0"/>
                <a:cs typeface="Arial" panose="020B0604020202020204" pitchFamily="34" charset="0"/>
              </a:rPr>
              <a:t>→ </a:t>
            </a:r>
            <a:r>
              <a:rPr lang="en-US" altLang="zh-TW" sz="2400" dirty="0">
                <a:solidFill>
                  <a:srgbClr val="C00000"/>
                </a:solidFill>
                <a:latin typeface="Arial" panose="020B0604020202020204" pitchFamily="34" charset="0"/>
                <a:cs typeface="Arial" panose="020B0604020202020204" pitchFamily="34" charset="0"/>
              </a:rPr>
              <a:t>Interest paid</a:t>
            </a:r>
            <a:endParaRPr lang="zh-TW" altLang="en-US" sz="2400" dirty="0">
              <a:solidFill>
                <a:srgbClr val="C00000"/>
              </a:solidFill>
              <a:latin typeface="Arial" panose="020B0604020202020204" pitchFamily="34" charset="0"/>
              <a:cs typeface="Arial" panose="020B0604020202020204" pitchFamily="34" charset="0"/>
            </a:endParaRPr>
          </a:p>
        </p:txBody>
      </p:sp>
      <p:sp>
        <p:nvSpPr>
          <p:cNvPr id="11" name="文字方塊 10"/>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435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lnSpcReduction="10000"/>
          </a:bodyPr>
          <a:lstStyle/>
          <a:p>
            <a:pPr marL="0" indent="0">
              <a:buNone/>
            </a:pPr>
            <a:r>
              <a:rPr lang="en-US" altLang="zh-TW" b="1" dirty="0">
                <a:solidFill>
                  <a:srgbClr val="E09F52"/>
                </a:solidFill>
              </a:rPr>
              <a:t>Errors in Transactions and Journal Entries</a:t>
            </a:r>
          </a:p>
          <a:p>
            <a:pPr lvl="1"/>
            <a:r>
              <a:rPr lang="en-US" altLang="zh-TW" dirty="0"/>
              <a:t>The document was lost and was not entered into the accounting records. </a:t>
            </a:r>
          </a:p>
          <a:p>
            <a:pPr lvl="1"/>
            <a:r>
              <a:rPr lang="en-US" altLang="zh-TW" dirty="0"/>
              <a:t>The amount entered into the accounting records was incorrect.</a:t>
            </a:r>
          </a:p>
          <a:p>
            <a:pPr lvl="1"/>
            <a:r>
              <a:rPr lang="en-US" altLang="zh-TW" dirty="0"/>
              <a:t>The accounts involved were incorrectly identified.</a:t>
            </a:r>
          </a:p>
          <a:p>
            <a:pPr marL="0" indent="0">
              <a:buNone/>
            </a:pPr>
            <a:r>
              <a:rPr lang="en-US" altLang="zh-TW" b="1" dirty="0">
                <a:solidFill>
                  <a:srgbClr val="E09F52"/>
                </a:solidFill>
              </a:rPr>
              <a:t>Errors in Accounts and Ledgers</a:t>
            </a:r>
          </a:p>
          <a:p>
            <a:pPr lvl="1"/>
            <a:r>
              <a:rPr lang="en-US" altLang="zh-TW" dirty="0"/>
              <a:t>Posting to the wrong account.</a:t>
            </a:r>
          </a:p>
          <a:p>
            <a:pPr lvl="1"/>
            <a:r>
              <a:rPr lang="en-US" altLang="zh-TW" dirty="0"/>
              <a:t>Posting the wrong amount.</a:t>
            </a:r>
          </a:p>
          <a:p>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5</a:t>
            </a:fld>
            <a:endParaRPr lang="zh-TW" altLang="en-US" dirty="0"/>
          </a:p>
        </p:txBody>
      </p:sp>
      <p:sp>
        <p:nvSpPr>
          <p:cNvPr id="8194" name="Rectangle 2"/>
          <p:cNvSpPr>
            <a:spLocks noGrp="1" noChangeArrowheads="1"/>
          </p:cNvSpPr>
          <p:nvPr>
            <p:ph type="title"/>
          </p:nvPr>
        </p:nvSpPr>
        <p:spPr/>
        <p:txBody>
          <a:bodyPr/>
          <a:lstStyle/>
          <a:p>
            <a:r>
              <a:rPr lang="en-US" altLang="zh-TW"/>
              <a:t>Types of Errors in the Reporting Process</a:t>
            </a:r>
            <a:endParaRPr lang="en-US" altLang="zh-TW" dirty="0"/>
          </a:p>
        </p:txBody>
      </p:sp>
      <p:sp>
        <p:nvSpPr>
          <p:cNvPr id="7" name="文字方塊 6"/>
          <p:cNvSpPr txBox="1"/>
          <p:nvPr/>
        </p:nvSpPr>
        <p:spPr>
          <a:xfrm>
            <a:off x="8446147"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9749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Illustration</a:t>
            </a:r>
          </a:p>
          <a:p>
            <a:pPr lvl="1"/>
            <a:r>
              <a:rPr lang="en-US" altLang="zh-TW" dirty="0"/>
              <a:t>Check No. 630 for Thelma Jones’s wages was recorded in the accounting records as $240 instead of the correct amount, $420.</a:t>
            </a:r>
          </a:p>
          <a:p>
            <a:pPr lvl="1"/>
            <a:r>
              <a:rPr lang="en-US" altLang="zh-TW" dirty="0"/>
              <a:t>The cash account in the general ledger shows a balance on July 31 of $13,937.</a:t>
            </a:r>
            <a:endParaRPr lang="zh-TW" altLang="en-US" dirty="0"/>
          </a:p>
        </p:txBody>
      </p:sp>
      <p:sp>
        <p:nvSpPr>
          <p:cNvPr id="4" name="投影片編號版面配置區 3"/>
          <p:cNvSpPr>
            <a:spLocks noGrp="1"/>
          </p:cNvSpPr>
          <p:nvPr>
            <p:ph type="sldNum" sz="quarter" idx="12"/>
          </p:nvPr>
        </p:nvSpPr>
        <p:spPr/>
        <p:txBody>
          <a:bodyPr/>
          <a:lstStyle/>
          <a:p>
            <a:fld id="{FCD9600D-877A-4446-BE1D-86DBDF31040B}" type="slidenum">
              <a:rPr lang="en-US" altLang="zh-TW" smtClean="0"/>
              <a:pPr/>
              <a:t>50</a:t>
            </a:fld>
            <a:endParaRPr lang="en-US" altLang="zh-TW"/>
          </a:p>
        </p:txBody>
      </p:sp>
      <p:sp>
        <p:nvSpPr>
          <p:cNvPr id="2" name="標題 1"/>
          <p:cNvSpPr>
            <a:spLocks noGrp="1"/>
          </p:cNvSpPr>
          <p:nvPr>
            <p:ph type="title"/>
          </p:nvPr>
        </p:nvSpPr>
        <p:spPr/>
        <p:txBody>
          <a:bodyPr/>
          <a:lstStyle/>
          <a:p>
            <a:r>
              <a:rPr lang="en-US" altLang="zh-TW"/>
              <a:t>Bank Reconciliation</a:t>
            </a:r>
            <a:endParaRPr lang="zh-TW" altLang="en-US" dirty="0"/>
          </a:p>
        </p:txBody>
      </p:sp>
      <p:sp>
        <p:nvSpPr>
          <p:cNvPr id="10" name="矩形 9"/>
          <p:cNvSpPr/>
          <p:nvPr/>
        </p:nvSpPr>
        <p:spPr>
          <a:xfrm>
            <a:off x="3153212" y="2780242"/>
            <a:ext cx="2820644" cy="461665"/>
          </a:xfrm>
          <a:prstGeom prst="rect">
            <a:avLst/>
          </a:prstGeom>
        </p:spPr>
        <p:txBody>
          <a:bodyPr wrap="none">
            <a:spAutoFit/>
          </a:bodyPr>
          <a:lstStyle/>
          <a:p>
            <a:r>
              <a:rPr lang="zh-TW" altLang="en-US" sz="2400" dirty="0">
                <a:solidFill>
                  <a:srgbClr val="C00000"/>
                </a:solidFill>
                <a:latin typeface="Arial" panose="020B0604020202020204" pitchFamily="34" charset="0"/>
                <a:cs typeface="Arial" panose="020B0604020202020204" pitchFamily="34" charset="0"/>
              </a:rPr>
              <a:t>→ </a:t>
            </a:r>
            <a:r>
              <a:rPr lang="en-US" altLang="zh-TW" sz="2400" dirty="0">
                <a:solidFill>
                  <a:srgbClr val="C00000"/>
                </a:solidFill>
                <a:latin typeface="Arial" panose="020B0604020202020204" pitchFamily="34" charset="0"/>
                <a:cs typeface="Arial" panose="020B0604020202020204" pitchFamily="34" charset="0"/>
              </a:rPr>
              <a:t>Accounting error</a:t>
            </a:r>
            <a:endParaRPr lang="zh-TW" altLang="en-US" sz="2400" dirty="0">
              <a:solidFill>
                <a:srgbClr val="C00000"/>
              </a:solidFill>
              <a:latin typeface="Arial" panose="020B0604020202020204" pitchFamily="34" charset="0"/>
              <a:cs typeface="Arial" panose="020B0604020202020204" pitchFamily="34" charset="0"/>
            </a:endParaRPr>
          </a:p>
        </p:txBody>
      </p:sp>
      <p:sp>
        <p:nvSpPr>
          <p:cNvPr id="8" name="文字方塊 7"/>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20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52"/>
                </a:solidFill>
              </a:rPr>
              <a:t>Illustration </a:t>
            </a:r>
          </a:p>
        </p:txBody>
      </p:sp>
      <p:sp>
        <p:nvSpPr>
          <p:cNvPr id="4" name="投影片編號版面配置區 3"/>
          <p:cNvSpPr>
            <a:spLocks noGrp="1"/>
          </p:cNvSpPr>
          <p:nvPr>
            <p:ph type="sldNum" sz="quarter" idx="12"/>
          </p:nvPr>
        </p:nvSpPr>
        <p:spPr/>
        <p:txBody>
          <a:bodyPr/>
          <a:lstStyle/>
          <a:p>
            <a:fld id="{FCD9600D-877A-4446-BE1D-86DBDF31040B}" type="slidenum">
              <a:rPr lang="en-US" altLang="zh-TW" smtClean="0"/>
              <a:pPr/>
              <a:t>51</a:t>
            </a:fld>
            <a:endParaRPr lang="en-US" altLang="zh-TW"/>
          </a:p>
        </p:txBody>
      </p:sp>
      <p:sp>
        <p:nvSpPr>
          <p:cNvPr id="2" name="標題 1"/>
          <p:cNvSpPr>
            <a:spLocks noGrp="1"/>
          </p:cNvSpPr>
          <p:nvPr>
            <p:ph type="title"/>
          </p:nvPr>
        </p:nvSpPr>
        <p:spPr/>
        <p:txBody>
          <a:bodyPr/>
          <a:lstStyle/>
          <a:p>
            <a:r>
              <a:rPr lang="en-US" altLang="zh-TW"/>
              <a:t>Bank Reconciliation</a:t>
            </a:r>
            <a:endParaRPr lang="zh-TW" altLang="en-US" dirty="0"/>
          </a:p>
        </p:txBody>
      </p:sp>
      <p:sp>
        <p:nvSpPr>
          <p:cNvPr id="5" name="矩形 4"/>
          <p:cNvSpPr/>
          <p:nvPr/>
        </p:nvSpPr>
        <p:spPr>
          <a:xfrm>
            <a:off x="556273" y="5992297"/>
            <a:ext cx="1261884" cy="369332"/>
          </a:xfrm>
          <a:prstGeom prst="rect">
            <a:avLst/>
          </a:prstGeom>
        </p:spPr>
        <p:txBody>
          <a:bodyPr wrap="none">
            <a:spAutoFit/>
          </a:bodyPr>
          <a:lstStyle/>
          <a:p>
            <a:pPr marL="0" indent="0">
              <a:buNone/>
            </a:pPr>
            <a:r>
              <a:rPr lang="en-US" altLang="zh-TW" dirty="0">
                <a:latin typeface="Arial" panose="020B0604020202020204" pitchFamily="34" charset="0"/>
                <a:cs typeface="Arial" panose="020B0604020202020204" pitchFamily="34" charset="0"/>
              </a:rPr>
              <a:t>Exhibit 5.7</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34344"/>
            <a:ext cx="7264165" cy="3948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字方塊 8"/>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913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lnSpc>
                <a:spcPct val="90000"/>
              </a:lnSpc>
              <a:spcBef>
                <a:spcPts val="0"/>
              </a:spcBef>
              <a:buNone/>
            </a:pPr>
            <a:r>
              <a:rPr lang="en-US" altLang="zh-TW" b="1" dirty="0">
                <a:solidFill>
                  <a:srgbClr val="E09F52"/>
                </a:solidFill>
              </a:rPr>
              <a:t>Illustration</a:t>
            </a:r>
          </a:p>
          <a:p>
            <a:pPr lvl="1">
              <a:lnSpc>
                <a:spcPct val="90000"/>
              </a:lnSpc>
              <a:spcBef>
                <a:spcPts val="0"/>
              </a:spcBef>
            </a:pPr>
            <a:r>
              <a:rPr lang="en-US" altLang="zh-TW" dirty="0"/>
              <a:t>The adjustments required to correct Hunt’s cash account are:</a:t>
            </a:r>
          </a:p>
        </p:txBody>
      </p:sp>
      <p:sp>
        <p:nvSpPr>
          <p:cNvPr id="4" name="投影片編號版面配置區 3"/>
          <p:cNvSpPr>
            <a:spLocks noGrp="1"/>
          </p:cNvSpPr>
          <p:nvPr>
            <p:ph type="sldNum" sz="quarter" idx="12"/>
          </p:nvPr>
        </p:nvSpPr>
        <p:spPr/>
        <p:txBody>
          <a:bodyPr/>
          <a:lstStyle/>
          <a:p>
            <a:fld id="{FCD9600D-877A-4446-BE1D-86DBDF31040B}" type="slidenum">
              <a:rPr lang="en-US" altLang="zh-TW" smtClean="0"/>
              <a:pPr/>
              <a:t>52</a:t>
            </a:fld>
            <a:endParaRPr lang="en-US" altLang="zh-TW"/>
          </a:p>
        </p:txBody>
      </p:sp>
      <p:sp>
        <p:nvSpPr>
          <p:cNvPr id="2" name="標題 1"/>
          <p:cNvSpPr>
            <a:spLocks noGrp="1"/>
          </p:cNvSpPr>
          <p:nvPr>
            <p:ph type="title"/>
          </p:nvPr>
        </p:nvSpPr>
        <p:spPr/>
        <p:txBody>
          <a:bodyPr/>
          <a:lstStyle/>
          <a:p>
            <a:r>
              <a:rPr lang="en-US" altLang="zh-TW"/>
              <a:t>Bank Reconciliation</a:t>
            </a: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4236857949"/>
              </p:ext>
            </p:extLst>
          </p:nvPr>
        </p:nvGraphicFramePr>
        <p:xfrm>
          <a:off x="1861704" y="2628150"/>
          <a:ext cx="5622472" cy="163258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9" name="矩形 8"/>
          <p:cNvSpPr/>
          <p:nvPr/>
        </p:nvSpPr>
        <p:spPr>
          <a:xfrm>
            <a:off x="1864100" y="2628150"/>
            <a:ext cx="713016" cy="369332"/>
          </a:xfrm>
          <a:prstGeom prst="rect">
            <a:avLst/>
          </a:prstGeom>
        </p:spPr>
        <p:txBody>
          <a:bodyPr wrap="none">
            <a:spAutoFit/>
          </a:bodyPr>
          <a:lstStyle/>
          <a:p>
            <a:pPr lvl="0">
              <a:defRPr/>
            </a:pPr>
            <a:r>
              <a:rPr lang="en-US" altLang="zh-TW" spc="-20" dirty="0">
                <a:solidFill>
                  <a:srgbClr val="000000"/>
                </a:solidFill>
                <a:latin typeface="Arial"/>
              </a:rPr>
              <a:t>Cash</a:t>
            </a:r>
            <a:endParaRPr lang="zh-TW" altLang="en-US" spc="-20" dirty="0">
              <a:solidFill>
                <a:srgbClr val="000000"/>
              </a:solidFill>
              <a:latin typeface="Arial"/>
            </a:endParaRPr>
          </a:p>
        </p:txBody>
      </p:sp>
      <p:sp>
        <p:nvSpPr>
          <p:cNvPr id="10" name="矩形 9"/>
          <p:cNvSpPr/>
          <p:nvPr/>
        </p:nvSpPr>
        <p:spPr>
          <a:xfrm>
            <a:off x="2066971" y="2999196"/>
            <a:ext cx="2290371" cy="369332"/>
          </a:xfrm>
          <a:prstGeom prst="rect">
            <a:avLst/>
          </a:prstGeom>
        </p:spPr>
        <p:txBody>
          <a:bodyPr wrap="none">
            <a:spAutoFit/>
          </a:bodyPr>
          <a:lstStyle/>
          <a:p>
            <a:r>
              <a:rPr lang="en-US" altLang="zh-TW" spc="-20" dirty="0">
                <a:solidFill>
                  <a:srgbClr val="000000"/>
                </a:solidFill>
                <a:latin typeface="Arial"/>
              </a:rPr>
              <a:t>Accounts Receivable</a:t>
            </a:r>
            <a:endParaRPr lang="zh-TW" altLang="en-US" spc="-20" dirty="0">
              <a:solidFill>
                <a:srgbClr val="000000"/>
              </a:solidFill>
              <a:latin typeface="Arial"/>
            </a:endParaRPr>
          </a:p>
        </p:txBody>
      </p:sp>
      <p:sp>
        <p:nvSpPr>
          <p:cNvPr id="11" name="矩形 10"/>
          <p:cNvSpPr/>
          <p:nvPr/>
        </p:nvSpPr>
        <p:spPr>
          <a:xfrm>
            <a:off x="5699596" y="2628850"/>
            <a:ext cx="761748" cy="369332"/>
          </a:xfrm>
          <a:prstGeom prst="rect">
            <a:avLst/>
          </a:prstGeom>
        </p:spPr>
        <p:txBody>
          <a:bodyPr wrap="none">
            <a:spAutoFit/>
          </a:bodyPr>
          <a:lstStyle/>
          <a:p>
            <a:pPr lvl="0" algn="r"/>
            <a:r>
              <a:rPr lang="en-US" altLang="zh-TW" spc="-20" dirty="0">
                <a:solidFill>
                  <a:srgbClr val="000000"/>
                </a:solidFill>
                <a:latin typeface="Arial"/>
              </a:rPr>
              <a:t>3,260</a:t>
            </a:r>
            <a:endParaRPr lang="zh-TW" altLang="en-US" spc="-20" dirty="0">
              <a:solidFill>
                <a:srgbClr val="000000"/>
              </a:solidFill>
              <a:latin typeface="Arial"/>
            </a:endParaRPr>
          </a:p>
        </p:txBody>
      </p:sp>
      <p:sp>
        <p:nvSpPr>
          <p:cNvPr id="12" name="矩形 11"/>
          <p:cNvSpPr/>
          <p:nvPr/>
        </p:nvSpPr>
        <p:spPr>
          <a:xfrm>
            <a:off x="6710519" y="2997482"/>
            <a:ext cx="761748" cy="369332"/>
          </a:xfrm>
          <a:prstGeom prst="rect">
            <a:avLst/>
          </a:prstGeom>
        </p:spPr>
        <p:txBody>
          <a:bodyPr wrap="none">
            <a:spAutoFit/>
          </a:bodyPr>
          <a:lstStyle/>
          <a:p>
            <a:pPr lvl="0" algn="r"/>
            <a:r>
              <a:rPr lang="en-US" altLang="zh-TW" spc="-20" dirty="0">
                <a:solidFill>
                  <a:srgbClr val="000000"/>
                </a:solidFill>
                <a:latin typeface="Arial"/>
              </a:rPr>
              <a:t>3,200</a:t>
            </a:r>
            <a:endParaRPr lang="zh-TW" altLang="en-US" spc="-20" dirty="0">
              <a:solidFill>
                <a:srgbClr val="000000"/>
              </a:solidFill>
              <a:latin typeface="Arial"/>
            </a:endParaRPr>
          </a:p>
        </p:txBody>
      </p:sp>
      <p:sp>
        <p:nvSpPr>
          <p:cNvPr id="13" name="矩形 12"/>
          <p:cNvSpPr/>
          <p:nvPr/>
        </p:nvSpPr>
        <p:spPr>
          <a:xfrm>
            <a:off x="2273890" y="3689980"/>
            <a:ext cx="4953000" cy="523220"/>
          </a:xfrm>
          <a:prstGeom prst="rect">
            <a:avLst/>
          </a:prstGeom>
        </p:spPr>
        <p:txBody>
          <a:bodyPr wrap="square">
            <a:spAutoFit/>
          </a:bodyPr>
          <a:lstStyle/>
          <a:p>
            <a:pPr>
              <a:spcBef>
                <a:spcPts val="300"/>
              </a:spcBef>
            </a:pPr>
            <a:r>
              <a:rPr lang="en-US" altLang="zh-TW" sz="1400" i="1" dirty="0">
                <a:latin typeface="Arial" charset="0"/>
              </a:rPr>
              <a:t>To record the additions due to the July bank reconciliation (a $3,200 deposit made by Joy Company and $60 interest).</a:t>
            </a:r>
          </a:p>
        </p:txBody>
      </p:sp>
      <p:sp>
        <p:nvSpPr>
          <p:cNvPr id="14" name="矩形 13"/>
          <p:cNvSpPr/>
          <p:nvPr/>
        </p:nvSpPr>
        <p:spPr>
          <a:xfrm>
            <a:off x="2066970" y="3358182"/>
            <a:ext cx="2385534" cy="369332"/>
          </a:xfrm>
          <a:prstGeom prst="rect">
            <a:avLst/>
          </a:prstGeom>
        </p:spPr>
        <p:txBody>
          <a:bodyPr wrap="square">
            <a:spAutoFit/>
          </a:bodyPr>
          <a:lstStyle/>
          <a:p>
            <a:r>
              <a:rPr lang="en-US" altLang="zh-TW" spc="-20" dirty="0">
                <a:solidFill>
                  <a:srgbClr val="000000"/>
                </a:solidFill>
                <a:latin typeface="Arial"/>
              </a:rPr>
              <a:t>Interest Revenue</a:t>
            </a:r>
            <a:endParaRPr lang="zh-TW" altLang="en-US" spc="-20" dirty="0">
              <a:solidFill>
                <a:srgbClr val="000000"/>
              </a:solidFill>
              <a:latin typeface="Arial"/>
            </a:endParaRPr>
          </a:p>
        </p:txBody>
      </p:sp>
      <p:sp>
        <p:nvSpPr>
          <p:cNvPr id="15" name="矩形 14"/>
          <p:cNvSpPr/>
          <p:nvPr/>
        </p:nvSpPr>
        <p:spPr>
          <a:xfrm>
            <a:off x="7031120" y="3358182"/>
            <a:ext cx="441147" cy="369332"/>
          </a:xfrm>
          <a:prstGeom prst="rect">
            <a:avLst/>
          </a:prstGeom>
        </p:spPr>
        <p:txBody>
          <a:bodyPr wrap="none">
            <a:spAutoFit/>
          </a:bodyPr>
          <a:lstStyle/>
          <a:p>
            <a:pPr lvl="0" algn="r"/>
            <a:r>
              <a:rPr lang="en-US" altLang="zh-TW" spc="-20" dirty="0">
                <a:solidFill>
                  <a:srgbClr val="000000"/>
                </a:solidFill>
                <a:latin typeface="Arial"/>
              </a:rPr>
              <a:t>60</a:t>
            </a:r>
            <a:endParaRPr lang="zh-TW" altLang="en-US" spc="-20" dirty="0">
              <a:solidFill>
                <a:srgbClr val="000000"/>
              </a:solidFill>
              <a:latin typeface="Arial"/>
            </a:endParaRPr>
          </a:p>
        </p:txBody>
      </p:sp>
      <p:graphicFrame>
        <p:nvGraphicFramePr>
          <p:cNvPr id="16" name="表格 15"/>
          <p:cNvGraphicFramePr>
            <a:graphicFrameLocks noGrp="1"/>
          </p:cNvGraphicFramePr>
          <p:nvPr>
            <p:extLst>
              <p:ext uri="{D42A27DB-BD31-4B8C-83A1-F6EECF244321}">
                <p14:modId xmlns:p14="http://schemas.microsoft.com/office/powerpoint/2010/main" val="2702461542"/>
              </p:ext>
            </p:extLst>
          </p:nvPr>
        </p:nvGraphicFramePr>
        <p:xfrm>
          <a:off x="1864100" y="4268410"/>
          <a:ext cx="5622472" cy="211455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kern="1200" cap="none" normalizeH="0" baseline="0" dirty="0">
                        <a:ln>
                          <a:noFill/>
                        </a:ln>
                        <a:solidFill>
                          <a:srgbClr val="000000"/>
                        </a:solidFill>
                        <a:effectLst/>
                        <a:latin typeface="Arial" charset="0"/>
                        <a:ea typeface="新細明體"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7" name="矩形 16"/>
          <p:cNvSpPr/>
          <p:nvPr/>
        </p:nvSpPr>
        <p:spPr>
          <a:xfrm>
            <a:off x="1866496" y="4301068"/>
            <a:ext cx="2064668" cy="369332"/>
          </a:xfrm>
          <a:prstGeom prst="rect">
            <a:avLst/>
          </a:prstGeom>
        </p:spPr>
        <p:txBody>
          <a:bodyPr wrap="none">
            <a:spAutoFit/>
          </a:bodyPr>
          <a:lstStyle/>
          <a:p>
            <a:pPr lvl="0">
              <a:defRPr/>
            </a:pPr>
            <a:r>
              <a:rPr lang="en-US" altLang="zh-TW" spc="-20" dirty="0">
                <a:solidFill>
                  <a:srgbClr val="000000"/>
                </a:solidFill>
                <a:latin typeface="Arial"/>
              </a:rPr>
              <a:t>Custodial Expense</a:t>
            </a:r>
            <a:endParaRPr lang="zh-TW" altLang="en-US" spc="-20" dirty="0">
              <a:solidFill>
                <a:srgbClr val="000000"/>
              </a:solidFill>
              <a:latin typeface="Arial"/>
            </a:endParaRPr>
          </a:p>
        </p:txBody>
      </p:sp>
      <p:sp>
        <p:nvSpPr>
          <p:cNvPr id="18" name="矩形 17"/>
          <p:cNvSpPr/>
          <p:nvPr/>
        </p:nvSpPr>
        <p:spPr>
          <a:xfrm>
            <a:off x="1864100" y="4670400"/>
            <a:ext cx="2554545" cy="369332"/>
          </a:xfrm>
          <a:prstGeom prst="rect">
            <a:avLst/>
          </a:prstGeom>
        </p:spPr>
        <p:txBody>
          <a:bodyPr wrap="none">
            <a:spAutoFit/>
          </a:bodyPr>
          <a:lstStyle/>
          <a:p>
            <a:r>
              <a:rPr lang="en-US" altLang="zh-TW" spc="-20" dirty="0">
                <a:solidFill>
                  <a:srgbClr val="000000"/>
                </a:solidFill>
                <a:latin typeface="Arial"/>
              </a:rPr>
              <a:t>Miscellaneous Expense</a:t>
            </a:r>
            <a:endParaRPr lang="zh-TW" altLang="en-US" spc="-20" dirty="0">
              <a:solidFill>
                <a:srgbClr val="000000"/>
              </a:solidFill>
              <a:latin typeface="Arial"/>
            </a:endParaRPr>
          </a:p>
        </p:txBody>
      </p:sp>
      <p:sp>
        <p:nvSpPr>
          <p:cNvPr id="19" name="矩形 18"/>
          <p:cNvSpPr/>
          <p:nvPr/>
        </p:nvSpPr>
        <p:spPr>
          <a:xfrm>
            <a:off x="5894353" y="4301768"/>
            <a:ext cx="569387" cy="369332"/>
          </a:xfrm>
          <a:prstGeom prst="rect">
            <a:avLst/>
          </a:prstGeom>
        </p:spPr>
        <p:txBody>
          <a:bodyPr wrap="none">
            <a:spAutoFit/>
          </a:bodyPr>
          <a:lstStyle/>
          <a:p>
            <a:pPr lvl="0" algn="r"/>
            <a:r>
              <a:rPr lang="en-US" altLang="zh-TW" spc="-20" dirty="0">
                <a:solidFill>
                  <a:srgbClr val="000000"/>
                </a:solidFill>
                <a:latin typeface="Arial"/>
              </a:rPr>
              <a:t>425</a:t>
            </a:r>
            <a:endParaRPr lang="zh-TW" altLang="en-US" spc="-20" dirty="0">
              <a:solidFill>
                <a:srgbClr val="000000"/>
              </a:solidFill>
              <a:latin typeface="Arial"/>
            </a:endParaRPr>
          </a:p>
        </p:txBody>
      </p:sp>
      <p:sp>
        <p:nvSpPr>
          <p:cNvPr id="20" name="矩形 19"/>
          <p:cNvSpPr/>
          <p:nvPr/>
        </p:nvSpPr>
        <p:spPr>
          <a:xfrm>
            <a:off x="6155320" y="4663155"/>
            <a:ext cx="312906" cy="369332"/>
          </a:xfrm>
          <a:prstGeom prst="rect">
            <a:avLst/>
          </a:prstGeom>
        </p:spPr>
        <p:txBody>
          <a:bodyPr wrap="none">
            <a:spAutoFit/>
          </a:bodyPr>
          <a:lstStyle/>
          <a:p>
            <a:pPr lvl="0" algn="r"/>
            <a:r>
              <a:rPr lang="en-US" altLang="zh-TW" spc="-20" dirty="0">
                <a:solidFill>
                  <a:srgbClr val="000000"/>
                </a:solidFill>
                <a:latin typeface="Arial"/>
              </a:rPr>
              <a:t>7</a:t>
            </a:r>
            <a:endParaRPr lang="zh-TW" altLang="en-US" spc="-20" dirty="0">
              <a:solidFill>
                <a:srgbClr val="000000"/>
              </a:solidFill>
              <a:latin typeface="Arial"/>
            </a:endParaRPr>
          </a:p>
        </p:txBody>
      </p:sp>
      <p:sp>
        <p:nvSpPr>
          <p:cNvPr id="21" name="矩形 20"/>
          <p:cNvSpPr/>
          <p:nvPr/>
        </p:nvSpPr>
        <p:spPr>
          <a:xfrm>
            <a:off x="2263679" y="5706855"/>
            <a:ext cx="4953000" cy="738664"/>
          </a:xfrm>
          <a:prstGeom prst="rect">
            <a:avLst/>
          </a:prstGeom>
        </p:spPr>
        <p:txBody>
          <a:bodyPr wrap="square">
            <a:spAutoFit/>
          </a:bodyPr>
          <a:lstStyle/>
          <a:p>
            <a:pPr>
              <a:spcBef>
                <a:spcPts val="300"/>
              </a:spcBef>
            </a:pPr>
            <a:r>
              <a:rPr lang="en-US" altLang="zh-TW" sz="1400" i="1" dirty="0">
                <a:latin typeface="Arial" charset="0"/>
              </a:rPr>
              <a:t> To record the deductions due to the July bank reconciliation (service charge, $7; a $180 recording error, check No. 630; bank transfer of $425 to Martin Custodial Service).</a:t>
            </a:r>
            <a:endParaRPr lang="zh-TW" altLang="en-US" sz="1400" i="1" dirty="0">
              <a:latin typeface="Arial" charset="0"/>
            </a:endParaRPr>
          </a:p>
        </p:txBody>
      </p:sp>
      <p:sp>
        <p:nvSpPr>
          <p:cNvPr id="22" name="矩形 21"/>
          <p:cNvSpPr/>
          <p:nvPr/>
        </p:nvSpPr>
        <p:spPr>
          <a:xfrm>
            <a:off x="1864100" y="5046824"/>
            <a:ext cx="2385534" cy="369332"/>
          </a:xfrm>
          <a:prstGeom prst="rect">
            <a:avLst/>
          </a:prstGeom>
        </p:spPr>
        <p:txBody>
          <a:bodyPr wrap="square">
            <a:spAutoFit/>
          </a:bodyPr>
          <a:lstStyle/>
          <a:p>
            <a:r>
              <a:rPr lang="en-US" altLang="zh-TW" spc="-20" dirty="0">
                <a:solidFill>
                  <a:srgbClr val="000000"/>
                </a:solidFill>
                <a:latin typeface="Arial"/>
              </a:rPr>
              <a:t>Wages Expense</a:t>
            </a:r>
            <a:endParaRPr lang="zh-TW" altLang="en-US" spc="-20" dirty="0">
              <a:solidFill>
                <a:srgbClr val="000000"/>
              </a:solidFill>
              <a:latin typeface="Arial"/>
            </a:endParaRPr>
          </a:p>
        </p:txBody>
      </p:sp>
      <p:sp>
        <p:nvSpPr>
          <p:cNvPr id="23" name="矩形 22"/>
          <p:cNvSpPr/>
          <p:nvPr/>
        </p:nvSpPr>
        <p:spPr>
          <a:xfrm>
            <a:off x="5898839" y="5023855"/>
            <a:ext cx="569387" cy="369332"/>
          </a:xfrm>
          <a:prstGeom prst="rect">
            <a:avLst/>
          </a:prstGeom>
        </p:spPr>
        <p:txBody>
          <a:bodyPr wrap="none">
            <a:spAutoFit/>
          </a:bodyPr>
          <a:lstStyle/>
          <a:p>
            <a:pPr lvl="0" algn="r"/>
            <a:r>
              <a:rPr lang="en-US" altLang="zh-TW" spc="-20" dirty="0">
                <a:solidFill>
                  <a:srgbClr val="000000"/>
                </a:solidFill>
                <a:latin typeface="Arial"/>
              </a:rPr>
              <a:t>180</a:t>
            </a:r>
            <a:endParaRPr lang="zh-TW" altLang="en-US" spc="-20" dirty="0">
              <a:solidFill>
                <a:srgbClr val="000000"/>
              </a:solidFill>
              <a:latin typeface="Arial"/>
            </a:endParaRPr>
          </a:p>
        </p:txBody>
      </p:sp>
      <p:sp>
        <p:nvSpPr>
          <p:cNvPr id="24" name="矩形 23"/>
          <p:cNvSpPr/>
          <p:nvPr/>
        </p:nvSpPr>
        <p:spPr>
          <a:xfrm>
            <a:off x="2086972" y="5397340"/>
            <a:ext cx="2385534" cy="369332"/>
          </a:xfrm>
          <a:prstGeom prst="rect">
            <a:avLst/>
          </a:prstGeom>
        </p:spPr>
        <p:txBody>
          <a:bodyPr wrap="square">
            <a:spAutoFit/>
          </a:bodyPr>
          <a:lstStyle/>
          <a:p>
            <a:r>
              <a:rPr lang="en-US" altLang="zh-TW" spc="-20" dirty="0">
                <a:solidFill>
                  <a:srgbClr val="000000"/>
                </a:solidFill>
                <a:latin typeface="Arial"/>
              </a:rPr>
              <a:t>Cash</a:t>
            </a:r>
            <a:endParaRPr lang="zh-TW" altLang="en-US" spc="-20" dirty="0">
              <a:solidFill>
                <a:srgbClr val="000000"/>
              </a:solidFill>
              <a:latin typeface="Arial"/>
            </a:endParaRPr>
          </a:p>
        </p:txBody>
      </p:sp>
      <p:sp>
        <p:nvSpPr>
          <p:cNvPr id="25" name="矩形 24"/>
          <p:cNvSpPr/>
          <p:nvPr/>
        </p:nvSpPr>
        <p:spPr>
          <a:xfrm>
            <a:off x="6942197" y="5337523"/>
            <a:ext cx="569387" cy="369332"/>
          </a:xfrm>
          <a:prstGeom prst="rect">
            <a:avLst/>
          </a:prstGeom>
        </p:spPr>
        <p:txBody>
          <a:bodyPr wrap="none">
            <a:spAutoFit/>
          </a:bodyPr>
          <a:lstStyle/>
          <a:p>
            <a:pPr lvl="0" algn="r"/>
            <a:r>
              <a:rPr lang="en-US" altLang="zh-TW" spc="-20" dirty="0">
                <a:solidFill>
                  <a:srgbClr val="000000"/>
                </a:solidFill>
                <a:latin typeface="Arial"/>
              </a:rPr>
              <a:t>612</a:t>
            </a:r>
            <a:endParaRPr lang="zh-TW" altLang="en-US" spc="-20" dirty="0">
              <a:solidFill>
                <a:srgbClr val="000000"/>
              </a:solidFill>
              <a:latin typeface="Arial"/>
            </a:endParaRPr>
          </a:p>
        </p:txBody>
      </p:sp>
      <p:sp>
        <p:nvSpPr>
          <p:cNvPr id="27" name="文字方塊 26"/>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107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7" grpId="0"/>
      <p:bldP spid="18" grpId="0"/>
      <p:bldP spid="19" grpId="0"/>
      <p:bldP spid="20" grpId="0"/>
      <p:bldP spid="21" grpId="0"/>
      <p:bldP spid="22" grpId="0"/>
      <p:bldP spid="23" grpId="0"/>
      <p:bldP spid="24" grpId="0"/>
      <p:bldP spid="2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a:bodyPr>
          <a:lstStyle/>
          <a:p>
            <a:pPr>
              <a:lnSpc>
                <a:spcPct val="110000"/>
              </a:lnSpc>
            </a:pPr>
            <a:r>
              <a:rPr lang="en-US" altLang="zh-TW" dirty="0"/>
              <a:t>Gold Mountain Company received a bank statement at the end of the month. The statement contained the </a:t>
            </a:r>
            <a:r>
              <a:rPr lang="es-ES_tradnl" altLang="zh-TW" dirty="0"/>
              <a:t>following:</a:t>
            </a:r>
          </a:p>
          <a:p>
            <a:pPr>
              <a:lnSpc>
                <a:spcPct val="110000"/>
              </a:lnSpc>
            </a:pPr>
            <a:endParaRPr lang="en-US" altLang="zh-TW" dirty="0"/>
          </a:p>
          <a:p>
            <a:pPr>
              <a:lnSpc>
                <a:spcPct val="110000"/>
              </a:lnSpc>
            </a:pPr>
            <a:endParaRPr lang="en-US" altLang="zh-TW" dirty="0"/>
          </a:p>
          <a:p>
            <a:pPr marL="342900" lvl="1" indent="0">
              <a:lnSpc>
                <a:spcPct val="110000"/>
              </a:lnSpc>
              <a:buNone/>
            </a:pPr>
            <a:r>
              <a:rPr lang="en-US" altLang="zh-TW" dirty="0"/>
              <a:t>In comparing the bank statement to its own cash records, Gold Mountain found the following:</a:t>
            </a:r>
          </a:p>
          <a:p>
            <a:pPr marL="0" indent="0">
              <a:lnSpc>
                <a:spcPct val="110000"/>
              </a:lnSpc>
              <a:buNone/>
            </a:pPr>
            <a:endParaRPr lang="en-US" altLang="zh-TW" dirty="0"/>
          </a:p>
          <a:p>
            <a:pPr marL="342900" lvl="1" indent="0">
              <a:lnSpc>
                <a:spcPct val="110000"/>
              </a:lnSpc>
              <a:buNone/>
            </a:pPr>
            <a:r>
              <a:rPr lang="en-US" altLang="zh-TW" dirty="0"/>
              <a:t>Before making any adjustment suggested by the bank statement, the cash balance according to the books is $8,320. </a:t>
            </a:r>
            <a:endParaRPr lang="zh-TW" altLang="en-US" dirty="0"/>
          </a:p>
        </p:txBody>
      </p:sp>
      <p:sp>
        <p:nvSpPr>
          <p:cNvPr id="4" name="投影片編號版面配置區 3"/>
          <p:cNvSpPr>
            <a:spLocks noGrp="1"/>
          </p:cNvSpPr>
          <p:nvPr>
            <p:ph type="sldNum" sz="quarter" idx="12"/>
          </p:nvPr>
        </p:nvSpPr>
        <p:spPr/>
        <p:txBody>
          <a:bodyPr/>
          <a:lstStyle/>
          <a:p>
            <a:fld id="{FCD9600D-877A-4446-BE1D-86DBDF31040B}" type="slidenum">
              <a:rPr lang="en-US" altLang="zh-TW" smtClean="0"/>
              <a:pPr/>
              <a:t>53</a:t>
            </a:fld>
            <a:endParaRPr lang="en-US" altLang="zh-TW"/>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1630141939"/>
              </p:ext>
            </p:extLst>
          </p:nvPr>
        </p:nvGraphicFramePr>
        <p:xfrm>
          <a:off x="785284" y="2418292"/>
          <a:ext cx="7620000" cy="1097280"/>
        </p:xfrm>
        <a:graphic>
          <a:graphicData uri="http://schemas.openxmlformats.org/drawingml/2006/table">
            <a:tbl>
              <a:tblPr firstRow="1" bandRow="1">
                <a:tableStyleId>{5C22544A-7EE6-4342-B048-85BDC9FD1C3A}</a:tableStyleId>
              </a:tblPr>
              <a:tblGrid>
                <a:gridCol w="6738617">
                  <a:extLst>
                    <a:ext uri="{9D8B030D-6E8A-4147-A177-3AD203B41FA5}">
                      <a16:colId xmlns:a16="http://schemas.microsoft.com/office/drawing/2014/main" val="20000"/>
                    </a:ext>
                  </a:extLst>
                </a:gridCol>
                <a:gridCol w="881383">
                  <a:extLst>
                    <a:ext uri="{9D8B030D-6E8A-4147-A177-3AD203B41FA5}">
                      <a16:colId xmlns:a16="http://schemas.microsoft.com/office/drawing/2014/main" val="20001"/>
                    </a:ext>
                  </a:extLst>
                </a:gridCol>
              </a:tblGrid>
              <a:tr h="347133">
                <a:tc>
                  <a:txBody>
                    <a:bodyPr/>
                    <a:lstStyle/>
                    <a:p>
                      <a:r>
                        <a:rPr lang="es-ES_tradnl" altLang="zh-TW" sz="1800" b="0" dirty="0">
                          <a:solidFill>
                            <a:schemeClr val="tx1"/>
                          </a:solidFill>
                          <a:latin typeface="Arial" panose="020B0604020202020204" pitchFamily="34" charset="0"/>
                          <a:cs typeface="Arial" panose="020B0604020202020204" pitchFamily="34" charset="0"/>
                        </a:rPr>
                        <a:t>Ending balance</a:t>
                      </a:r>
                      <a:r>
                        <a:rPr lang="es-ES_tradnl" altLang="zh-TW" sz="1800" b="0" baseline="0" dirty="0">
                          <a:solidFill>
                            <a:schemeClr val="tx1"/>
                          </a:solidFill>
                          <a:latin typeface="Arial" panose="020B0604020202020204" pitchFamily="34" charset="0"/>
                          <a:cs typeface="Arial" panose="020B0604020202020204" pitchFamily="34" charset="0"/>
                        </a:rPr>
                        <a:t> ..............................................................................</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FFFCC"/>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$9,500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347133">
                <a:tc>
                  <a:txBody>
                    <a:bodyPr/>
                    <a:lstStyle/>
                    <a:p>
                      <a:r>
                        <a:rPr lang="en-US" altLang="zh-TW" sz="1800" b="0" dirty="0">
                          <a:solidFill>
                            <a:schemeClr val="tx1"/>
                          </a:solidFill>
                          <a:latin typeface="Arial" panose="020B0604020202020204" pitchFamily="34" charset="0"/>
                          <a:cs typeface="Arial" panose="020B0604020202020204" pitchFamily="34" charset="0"/>
                        </a:rPr>
                        <a:t>Bank service charge for the month ................................................</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FFFFCC"/>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65</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1"/>
                  </a:ext>
                </a:extLst>
              </a:tr>
              <a:tr h="347133">
                <a:tc>
                  <a:txBody>
                    <a:bodyPr/>
                    <a:lstStyle/>
                    <a:p>
                      <a:r>
                        <a:rPr lang="en-US" altLang="zh-TW" sz="1800" b="0" dirty="0">
                          <a:solidFill>
                            <a:schemeClr val="tx1"/>
                          </a:solidFill>
                          <a:latin typeface="Arial" panose="020B0604020202020204" pitchFamily="34" charset="0"/>
                          <a:cs typeface="Arial" panose="020B0604020202020204" pitchFamily="34" charset="0"/>
                        </a:rPr>
                        <a:t>Interest earned and added by the bank to the account balance ....</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45</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102464869"/>
              </p:ext>
            </p:extLst>
          </p:nvPr>
        </p:nvGraphicFramePr>
        <p:xfrm>
          <a:off x="819150" y="4423833"/>
          <a:ext cx="7620000" cy="731520"/>
        </p:xfrm>
        <a:graphic>
          <a:graphicData uri="http://schemas.openxmlformats.org/drawingml/2006/table">
            <a:tbl>
              <a:tblPr firstRow="1" bandRow="1">
                <a:tableStyleId>{5C22544A-7EE6-4342-B048-85BDC9FD1C3A}</a:tableStyleId>
              </a:tblPr>
              <a:tblGrid>
                <a:gridCol w="6738617">
                  <a:extLst>
                    <a:ext uri="{9D8B030D-6E8A-4147-A177-3AD203B41FA5}">
                      <a16:colId xmlns:a16="http://schemas.microsoft.com/office/drawing/2014/main" val="20000"/>
                    </a:ext>
                  </a:extLst>
                </a:gridCol>
                <a:gridCol w="881383">
                  <a:extLst>
                    <a:ext uri="{9D8B030D-6E8A-4147-A177-3AD203B41FA5}">
                      <a16:colId xmlns:a16="http://schemas.microsoft.com/office/drawing/2014/main" val="20001"/>
                    </a:ext>
                  </a:extLst>
                </a:gridCol>
              </a:tblGrid>
              <a:tr h="347133">
                <a:tc>
                  <a:txBody>
                    <a:bodyPr/>
                    <a:lstStyle/>
                    <a:p>
                      <a:r>
                        <a:rPr lang="en-US" altLang="zh-TW" sz="1800" b="0" dirty="0">
                          <a:solidFill>
                            <a:schemeClr val="tx1"/>
                          </a:solidFill>
                          <a:latin typeface="Arial" panose="020B0604020202020204" pitchFamily="34" charset="0"/>
                          <a:cs typeface="Arial" panose="020B0604020202020204" pitchFamily="34" charset="0"/>
                        </a:rPr>
                        <a:t>Deposits made but not yet recorded by the bank </a:t>
                      </a:r>
                      <a:r>
                        <a:rPr lang="es-ES_tradnl" altLang="zh-TW" sz="1800" b="0" baseline="0" dirty="0">
                          <a:solidFill>
                            <a:schemeClr val="tx1"/>
                          </a:solidFill>
                          <a:latin typeface="Arial" panose="020B0604020202020204" pitchFamily="34" charset="0"/>
                          <a:cs typeface="Arial" panose="020B0604020202020204" pitchFamily="34" charset="0"/>
                        </a:rPr>
                        <a:t>..........................</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FFFCC"/>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$2,700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347133">
                <a:tc>
                  <a:txBody>
                    <a:bodyPr/>
                    <a:lstStyle/>
                    <a:p>
                      <a:r>
                        <a:rPr lang="en-US" altLang="zh-TW" sz="1800" dirty="0">
                          <a:latin typeface="Arial" panose="020B0604020202020204" pitchFamily="34" charset="0"/>
                          <a:cs typeface="Arial" panose="020B0604020202020204" pitchFamily="34" charset="0"/>
                        </a:rPr>
                        <a:t>Checks written and mailed but not yet recorded by the bank ........</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3,900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1"/>
                  </a:ext>
                </a:extLst>
              </a:tr>
            </a:tbl>
          </a:graphicData>
        </a:graphic>
      </p:graphicFrame>
      <p:sp>
        <p:nvSpPr>
          <p:cNvPr id="9" name="文字方塊 8"/>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83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342900" lvl="1" indent="0">
              <a:buNone/>
            </a:pPr>
            <a:r>
              <a:rPr lang="en-US" altLang="zh-TW" dirty="0"/>
              <a:t>What is the correct cash balance as of the end of the month? Verify this amount by reconciling the bank statement with the cash balance on the books.</a:t>
            </a:r>
            <a:endParaRPr lang="zh-TW" altLang="en-US" dirty="0"/>
          </a:p>
          <a:p>
            <a:pPr marL="0" indent="0">
              <a:buNone/>
            </a:pPr>
            <a:r>
              <a:rPr lang="en-US" altLang="zh-TW" b="1" dirty="0">
                <a:solidFill>
                  <a:srgbClr val="E09F52"/>
                </a:solidFill>
              </a:rPr>
              <a:t>Solution:</a:t>
            </a:r>
          </a:p>
          <a:p>
            <a:endParaRPr lang="zh-TW" altLang="en-US" dirty="0"/>
          </a:p>
        </p:txBody>
      </p:sp>
      <p:sp>
        <p:nvSpPr>
          <p:cNvPr id="4" name="投影片編號版面配置區 3"/>
          <p:cNvSpPr>
            <a:spLocks noGrp="1"/>
          </p:cNvSpPr>
          <p:nvPr>
            <p:ph type="sldNum" sz="quarter" idx="12"/>
          </p:nvPr>
        </p:nvSpPr>
        <p:spPr/>
        <p:txBody>
          <a:bodyPr/>
          <a:lstStyle/>
          <a:p>
            <a:fld id="{FCD9600D-877A-4446-BE1D-86DBDF31040B}" type="slidenum">
              <a:rPr lang="en-US" altLang="zh-TW" smtClean="0"/>
              <a:pPr/>
              <a:t>54</a:t>
            </a:fld>
            <a:endParaRPr lang="en-US" altLang="zh-TW"/>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5" name="矩形 4"/>
          <p:cNvSpPr/>
          <p:nvPr/>
        </p:nvSpPr>
        <p:spPr>
          <a:xfrm>
            <a:off x="448733" y="3232151"/>
            <a:ext cx="8401874" cy="31242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5"/>
          <p:cNvSpPr txBox="1"/>
          <p:nvPr/>
        </p:nvSpPr>
        <p:spPr>
          <a:xfrm>
            <a:off x="576252" y="4766565"/>
            <a:ext cx="8229600" cy="369332"/>
          </a:xfrm>
          <a:prstGeom prst="rect">
            <a:avLst/>
          </a:prstGeom>
          <a:noFill/>
        </p:spPr>
        <p:txBody>
          <a:bodyPr wrap="square" rtlCol="0">
            <a:spAutoFit/>
          </a:bodyPr>
          <a:lstStyle/>
          <a:p>
            <a:pPr>
              <a:spcBef>
                <a:spcPts val="1000"/>
              </a:spcBef>
            </a:pPr>
            <a:r>
              <a:rPr lang="en-US" spc="-20" dirty="0">
                <a:solidFill>
                  <a:srgbClr val="000000"/>
                </a:solidFill>
                <a:latin typeface="Arial"/>
              </a:rPr>
              <a:t>Balance per books………………………………………………………       $ 8,320</a:t>
            </a:r>
          </a:p>
        </p:txBody>
      </p:sp>
      <p:sp>
        <p:nvSpPr>
          <p:cNvPr id="8" name="TextBox 5"/>
          <p:cNvSpPr txBox="1"/>
          <p:nvPr/>
        </p:nvSpPr>
        <p:spPr>
          <a:xfrm>
            <a:off x="576252" y="3335657"/>
            <a:ext cx="8229600" cy="369332"/>
          </a:xfrm>
          <a:prstGeom prst="rect">
            <a:avLst/>
          </a:prstGeom>
          <a:noFill/>
        </p:spPr>
        <p:txBody>
          <a:bodyPr wrap="square" rtlCol="0">
            <a:spAutoFit/>
          </a:bodyPr>
          <a:lstStyle/>
          <a:p>
            <a:pPr>
              <a:spcBef>
                <a:spcPts val="1000"/>
              </a:spcBef>
            </a:pPr>
            <a:r>
              <a:rPr lang="en-US" spc="-20" dirty="0">
                <a:solidFill>
                  <a:srgbClr val="000000"/>
                </a:solidFill>
                <a:latin typeface="Arial"/>
              </a:rPr>
              <a:t>Balance per bank statement …………………………………………..       $ 9,500</a:t>
            </a:r>
          </a:p>
        </p:txBody>
      </p:sp>
      <p:sp>
        <p:nvSpPr>
          <p:cNvPr id="9" name="TextBox 5"/>
          <p:cNvSpPr txBox="1"/>
          <p:nvPr/>
        </p:nvSpPr>
        <p:spPr>
          <a:xfrm>
            <a:off x="576252" y="3704989"/>
            <a:ext cx="8229600" cy="369332"/>
          </a:xfrm>
          <a:prstGeom prst="rect">
            <a:avLst/>
          </a:prstGeom>
          <a:noFill/>
        </p:spPr>
        <p:txBody>
          <a:bodyPr wrap="square" rtlCol="0">
            <a:spAutoFit/>
          </a:bodyPr>
          <a:lstStyle/>
          <a:p>
            <a:pPr>
              <a:spcBef>
                <a:spcPts val="1000"/>
              </a:spcBef>
            </a:pPr>
            <a:r>
              <a:rPr lang="en-US" spc="-20" dirty="0">
                <a:solidFill>
                  <a:srgbClr val="000000"/>
                </a:solidFill>
                <a:latin typeface="Arial"/>
              </a:rPr>
              <a:t>Add: Deposits in transit…………………………………………………       + 2,700</a:t>
            </a:r>
          </a:p>
        </p:txBody>
      </p:sp>
      <p:sp>
        <p:nvSpPr>
          <p:cNvPr id="10" name="TextBox 5"/>
          <p:cNvSpPr txBox="1"/>
          <p:nvPr/>
        </p:nvSpPr>
        <p:spPr>
          <a:xfrm>
            <a:off x="579362" y="4065807"/>
            <a:ext cx="8229600" cy="369332"/>
          </a:xfrm>
          <a:prstGeom prst="rect">
            <a:avLst/>
          </a:prstGeom>
          <a:noFill/>
        </p:spPr>
        <p:txBody>
          <a:bodyPr wrap="square" rtlCol="0">
            <a:spAutoFit/>
          </a:bodyPr>
          <a:lstStyle/>
          <a:p>
            <a:pPr>
              <a:spcBef>
                <a:spcPts val="1000"/>
              </a:spcBef>
            </a:pPr>
            <a:r>
              <a:rPr lang="en-US" spc="-20" dirty="0">
                <a:solidFill>
                  <a:srgbClr val="000000"/>
                </a:solidFill>
                <a:latin typeface="Arial"/>
              </a:rPr>
              <a:t>Deduct: Outstanding checks……………………………………………      </a:t>
            </a:r>
            <a:r>
              <a:rPr lang="en-US" u="sng" spc="-20" dirty="0">
                <a:solidFill>
                  <a:srgbClr val="000000"/>
                </a:solidFill>
                <a:latin typeface="Arial"/>
              </a:rPr>
              <a:t>-  3,900</a:t>
            </a:r>
          </a:p>
        </p:txBody>
      </p:sp>
      <p:sp>
        <p:nvSpPr>
          <p:cNvPr id="11" name="TextBox 5"/>
          <p:cNvSpPr txBox="1"/>
          <p:nvPr/>
        </p:nvSpPr>
        <p:spPr>
          <a:xfrm>
            <a:off x="576252" y="4419316"/>
            <a:ext cx="8229600" cy="369332"/>
          </a:xfrm>
          <a:prstGeom prst="rect">
            <a:avLst/>
          </a:prstGeom>
          <a:noFill/>
        </p:spPr>
        <p:txBody>
          <a:bodyPr wrap="square" rtlCol="0">
            <a:spAutoFit/>
          </a:bodyPr>
          <a:lstStyle/>
          <a:p>
            <a:pPr>
              <a:spcBef>
                <a:spcPts val="1000"/>
              </a:spcBef>
            </a:pPr>
            <a:r>
              <a:rPr lang="en-US" spc="-20" dirty="0">
                <a:solidFill>
                  <a:srgbClr val="000000"/>
                </a:solidFill>
                <a:latin typeface="Arial"/>
              </a:rPr>
              <a:t>Correct balance………………………………………………………….       </a:t>
            </a:r>
            <a:r>
              <a:rPr lang="en-US" u="dbl" spc="-20" dirty="0">
                <a:solidFill>
                  <a:srgbClr val="000000"/>
                </a:solidFill>
                <a:latin typeface="Arial"/>
              </a:rPr>
              <a:t>$ 8,300</a:t>
            </a:r>
          </a:p>
        </p:txBody>
      </p:sp>
      <p:sp>
        <p:nvSpPr>
          <p:cNvPr id="12" name="TextBox 5"/>
          <p:cNvSpPr txBox="1"/>
          <p:nvPr/>
        </p:nvSpPr>
        <p:spPr>
          <a:xfrm>
            <a:off x="577807" y="5852478"/>
            <a:ext cx="8229600" cy="369332"/>
          </a:xfrm>
          <a:prstGeom prst="rect">
            <a:avLst/>
          </a:prstGeom>
          <a:noFill/>
        </p:spPr>
        <p:txBody>
          <a:bodyPr wrap="square" rtlCol="0">
            <a:spAutoFit/>
          </a:bodyPr>
          <a:lstStyle/>
          <a:p>
            <a:pPr>
              <a:spcBef>
                <a:spcPts val="1000"/>
              </a:spcBef>
            </a:pPr>
            <a:r>
              <a:rPr lang="en-US" spc="-20" dirty="0">
                <a:solidFill>
                  <a:srgbClr val="000000"/>
                </a:solidFill>
                <a:latin typeface="Arial"/>
              </a:rPr>
              <a:t>Correct balance………………………………………………………….       </a:t>
            </a:r>
            <a:r>
              <a:rPr lang="en-US" u="dbl" spc="-20" dirty="0">
                <a:solidFill>
                  <a:srgbClr val="000000"/>
                </a:solidFill>
                <a:latin typeface="Arial"/>
              </a:rPr>
              <a:t>$ 8,300</a:t>
            </a:r>
          </a:p>
        </p:txBody>
      </p:sp>
      <p:sp>
        <p:nvSpPr>
          <p:cNvPr id="13" name="TextBox 5"/>
          <p:cNvSpPr txBox="1"/>
          <p:nvPr/>
        </p:nvSpPr>
        <p:spPr>
          <a:xfrm>
            <a:off x="576252" y="5130841"/>
            <a:ext cx="8229600" cy="369332"/>
          </a:xfrm>
          <a:prstGeom prst="rect">
            <a:avLst/>
          </a:prstGeom>
          <a:noFill/>
        </p:spPr>
        <p:txBody>
          <a:bodyPr wrap="square" rtlCol="0">
            <a:spAutoFit/>
          </a:bodyPr>
          <a:lstStyle/>
          <a:p>
            <a:pPr>
              <a:spcBef>
                <a:spcPts val="1000"/>
              </a:spcBef>
            </a:pPr>
            <a:r>
              <a:rPr lang="en-US" spc="-20" dirty="0">
                <a:solidFill>
                  <a:srgbClr val="000000"/>
                </a:solidFill>
                <a:latin typeface="Arial"/>
              </a:rPr>
              <a:t>Add: Interest earned…………………………………………………….       +      45</a:t>
            </a:r>
          </a:p>
        </p:txBody>
      </p:sp>
      <p:sp>
        <p:nvSpPr>
          <p:cNvPr id="14" name="TextBox 5"/>
          <p:cNvSpPr txBox="1"/>
          <p:nvPr/>
        </p:nvSpPr>
        <p:spPr>
          <a:xfrm>
            <a:off x="579020" y="5483146"/>
            <a:ext cx="8229600" cy="369332"/>
          </a:xfrm>
          <a:prstGeom prst="rect">
            <a:avLst/>
          </a:prstGeom>
          <a:noFill/>
        </p:spPr>
        <p:txBody>
          <a:bodyPr wrap="square" rtlCol="0">
            <a:spAutoFit/>
          </a:bodyPr>
          <a:lstStyle/>
          <a:p>
            <a:pPr>
              <a:spcBef>
                <a:spcPts val="1000"/>
              </a:spcBef>
            </a:pPr>
            <a:r>
              <a:rPr lang="en-US" spc="-20" dirty="0">
                <a:solidFill>
                  <a:srgbClr val="000000"/>
                </a:solidFill>
                <a:latin typeface="Arial"/>
              </a:rPr>
              <a:t>Deduct: Bank service charge….……………………………………….     </a:t>
            </a:r>
            <a:r>
              <a:rPr lang="zh-TW" altLang="en-US" spc="-20" dirty="0">
                <a:solidFill>
                  <a:srgbClr val="000000"/>
                </a:solidFill>
                <a:latin typeface="Arial"/>
              </a:rPr>
              <a:t> </a:t>
            </a:r>
            <a:r>
              <a:rPr lang="en-US" spc="-20" dirty="0">
                <a:solidFill>
                  <a:srgbClr val="000000"/>
                </a:solidFill>
                <a:latin typeface="Arial"/>
              </a:rPr>
              <a:t> </a:t>
            </a:r>
            <a:r>
              <a:rPr lang="en-US" altLang="zh-TW" u="sng" spc="-20" dirty="0">
                <a:solidFill>
                  <a:srgbClr val="000000"/>
                </a:solidFill>
                <a:latin typeface="Arial"/>
              </a:rPr>
              <a:t>-</a:t>
            </a:r>
            <a:r>
              <a:rPr lang="en-US" u="sng" spc="-20" dirty="0">
                <a:solidFill>
                  <a:srgbClr val="000000"/>
                </a:solidFill>
                <a:latin typeface="Arial"/>
              </a:rPr>
              <a:t>       65</a:t>
            </a:r>
          </a:p>
        </p:txBody>
      </p:sp>
      <p:sp>
        <p:nvSpPr>
          <p:cNvPr id="15" name="矩形 14"/>
          <p:cNvSpPr/>
          <p:nvPr/>
        </p:nvSpPr>
        <p:spPr>
          <a:xfrm>
            <a:off x="573142" y="3335657"/>
            <a:ext cx="8102081" cy="3044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73142" y="3720812"/>
            <a:ext cx="8102081" cy="3044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585925" y="4131130"/>
            <a:ext cx="8102081" cy="3044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582473" y="4498650"/>
            <a:ext cx="8102081" cy="3044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582473" y="4858949"/>
            <a:ext cx="8102081" cy="3044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590249" y="5207033"/>
            <a:ext cx="8102081" cy="3044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582473" y="5572336"/>
            <a:ext cx="8102081" cy="3044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590249" y="5938623"/>
            <a:ext cx="8102081" cy="3044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0025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5"/>
                                        </p:tgtEl>
                                        <p:attrNameLst>
                                          <p:attrName>ppt_x</p:attrName>
                                        </p:attrNameLst>
                                      </p:cBhvr>
                                      <p:tavLst>
                                        <p:tav tm="0">
                                          <p:val>
                                            <p:strVal val="ppt_x"/>
                                          </p:val>
                                        </p:tav>
                                        <p:tav tm="100000">
                                          <p:val>
                                            <p:strVal val="ppt_x"/>
                                          </p:val>
                                        </p:tav>
                                      </p:tavLst>
                                    </p:anim>
                                    <p:anim calcmode="lin" valueType="num">
                                      <p:cBhvr additive="base">
                                        <p:cTn id="7" dur="500"/>
                                        <p:tgtEl>
                                          <p:spTgt spid="15"/>
                                        </p:tgtEl>
                                        <p:attrNameLst>
                                          <p:attrName>ppt_y</p:attrName>
                                        </p:attrNameLst>
                                      </p:cBhvr>
                                      <p:tavLst>
                                        <p:tav tm="0">
                                          <p:val>
                                            <p:strVal val="ppt_y"/>
                                          </p:val>
                                        </p:tav>
                                        <p:tav tm="100000">
                                          <p:val>
                                            <p:strVal val="1+ppt_h/2"/>
                                          </p:val>
                                        </p:tav>
                                      </p:tavLst>
                                    </p:anim>
                                    <p:set>
                                      <p:cBhvr>
                                        <p:cTn id="8" dur="1" fill="hold">
                                          <p:stCondLst>
                                            <p:cond delay="499"/>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6"/>
                                        </p:tgtEl>
                                        <p:attrNameLst>
                                          <p:attrName>ppt_x</p:attrName>
                                        </p:attrNameLst>
                                      </p:cBhvr>
                                      <p:tavLst>
                                        <p:tav tm="0">
                                          <p:val>
                                            <p:strVal val="ppt_x"/>
                                          </p:val>
                                        </p:tav>
                                        <p:tav tm="100000">
                                          <p:val>
                                            <p:strVal val="ppt_x"/>
                                          </p:val>
                                        </p:tav>
                                      </p:tavLst>
                                    </p:anim>
                                    <p:anim calcmode="lin" valueType="num">
                                      <p:cBhvr additive="base">
                                        <p:cTn id="13" dur="500"/>
                                        <p:tgtEl>
                                          <p:spTgt spid="16"/>
                                        </p:tgtEl>
                                        <p:attrNameLst>
                                          <p:attrName>ppt_y</p:attrName>
                                        </p:attrNameLst>
                                      </p:cBhvr>
                                      <p:tavLst>
                                        <p:tav tm="0">
                                          <p:val>
                                            <p:strVal val="ppt_y"/>
                                          </p:val>
                                        </p:tav>
                                        <p:tav tm="100000">
                                          <p:val>
                                            <p:strVal val="1+ppt_h/2"/>
                                          </p:val>
                                        </p:tav>
                                      </p:tavLst>
                                    </p:anim>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7"/>
                                        </p:tgtEl>
                                        <p:attrNameLst>
                                          <p:attrName>ppt_x</p:attrName>
                                        </p:attrNameLst>
                                      </p:cBhvr>
                                      <p:tavLst>
                                        <p:tav tm="0">
                                          <p:val>
                                            <p:strVal val="ppt_x"/>
                                          </p:val>
                                        </p:tav>
                                        <p:tav tm="100000">
                                          <p:val>
                                            <p:strVal val="ppt_x"/>
                                          </p:val>
                                        </p:tav>
                                      </p:tavLst>
                                    </p:anim>
                                    <p:anim calcmode="lin" valueType="num">
                                      <p:cBhvr additive="base">
                                        <p:cTn id="19" dur="500"/>
                                        <p:tgtEl>
                                          <p:spTgt spid="17"/>
                                        </p:tgtEl>
                                        <p:attrNameLst>
                                          <p:attrName>ppt_y</p:attrName>
                                        </p:attrNameLst>
                                      </p:cBhvr>
                                      <p:tavLst>
                                        <p:tav tm="0">
                                          <p:val>
                                            <p:strVal val="ppt_y"/>
                                          </p:val>
                                        </p:tav>
                                        <p:tav tm="100000">
                                          <p:val>
                                            <p:strVal val="1+ppt_h/2"/>
                                          </p:val>
                                        </p:tav>
                                      </p:tavLst>
                                    </p:anim>
                                    <p:set>
                                      <p:cBhvr>
                                        <p:cTn id="20" dur="1" fill="hold">
                                          <p:stCondLst>
                                            <p:cond delay="499"/>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8"/>
                                        </p:tgtEl>
                                        <p:attrNameLst>
                                          <p:attrName>ppt_x</p:attrName>
                                        </p:attrNameLst>
                                      </p:cBhvr>
                                      <p:tavLst>
                                        <p:tav tm="0">
                                          <p:val>
                                            <p:strVal val="ppt_x"/>
                                          </p:val>
                                        </p:tav>
                                        <p:tav tm="100000">
                                          <p:val>
                                            <p:strVal val="ppt_x"/>
                                          </p:val>
                                        </p:tav>
                                      </p:tavLst>
                                    </p:anim>
                                    <p:anim calcmode="lin" valueType="num">
                                      <p:cBhvr additive="base">
                                        <p:cTn id="25" dur="500"/>
                                        <p:tgtEl>
                                          <p:spTgt spid="18"/>
                                        </p:tgtEl>
                                        <p:attrNameLst>
                                          <p:attrName>ppt_y</p:attrName>
                                        </p:attrNameLst>
                                      </p:cBhvr>
                                      <p:tavLst>
                                        <p:tav tm="0">
                                          <p:val>
                                            <p:strVal val="ppt_y"/>
                                          </p:val>
                                        </p:tav>
                                        <p:tav tm="100000">
                                          <p:val>
                                            <p:strVal val="1+ppt_h/2"/>
                                          </p:val>
                                        </p:tav>
                                      </p:tavLst>
                                    </p:anim>
                                    <p:set>
                                      <p:cBhvr>
                                        <p:cTn id="26" dur="1" fill="hold">
                                          <p:stCondLst>
                                            <p:cond delay="499"/>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9"/>
                                        </p:tgtEl>
                                        <p:attrNameLst>
                                          <p:attrName>ppt_x</p:attrName>
                                        </p:attrNameLst>
                                      </p:cBhvr>
                                      <p:tavLst>
                                        <p:tav tm="0">
                                          <p:val>
                                            <p:strVal val="ppt_x"/>
                                          </p:val>
                                        </p:tav>
                                        <p:tav tm="100000">
                                          <p:val>
                                            <p:strVal val="ppt_x"/>
                                          </p:val>
                                        </p:tav>
                                      </p:tavLst>
                                    </p:anim>
                                    <p:anim calcmode="lin" valueType="num">
                                      <p:cBhvr additive="base">
                                        <p:cTn id="31" dur="500"/>
                                        <p:tgtEl>
                                          <p:spTgt spid="19"/>
                                        </p:tgtEl>
                                        <p:attrNameLst>
                                          <p:attrName>ppt_y</p:attrName>
                                        </p:attrNameLst>
                                      </p:cBhvr>
                                      <p:tavLst>
                                        <p:tav tm="0">
                                          <p:val>
                                            <p:strVal val="ppt_y"/>
                                          </p:val>
                                        </p:tav>
                                        <p:tav tm="100000">
                                          <p:val>
                                            <p:strVal val="1+ppt_h/2"/>
                                          </p:val>
                                        </p:tav>
                                      </p:tavLst>
                                    </p:anim>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21"/>
                                        </p:tgtEl>
                                        <p:attrNameLst>
                                          <p:attrName>ppt_x</p:attrName>
                                        </p:attrNameLst>
                                      </p:cBhvr>
                                      <p:tavLst>
                                        <p:tav tm="0">
                                          <p:val>
                                            <p:strVal val="ppt_x"/>
                                          </p:val>
                                        </p:tav>
                                        <p:tav tm="100000">
                                          <p:val>
                                            <p:strVal val="ppt_x"/>
                                          </p:val>
                                        </p:tav>
                                      </p:tavLst>
                                    </p:anim>
                                    <p:anim calcmode="lin" valueType="num">
                                      <p:cBhvr additive="base">
                                        <p:cTn id="43" dur="500"/>
                                        <p:tgtEl>
                                          <p:spTgt spid="21"/>
                                        </p:tgtEl>
                                        <p:attrNameLst>
                                          <p:attrName>ppt_y</p:attrName>
                                        </p:attrNameLst>
                                      </p:cBhvr>
                                      <p:tavLst>
                                        <p:tav tm="0">
                                          <p:val>
                                            <p:strVal val="ppt_y"/>
                                          </p:val>
                                        </p:tav>
                                        <p:tav tm="100000">
                                          <p:val>
                                            <p:strVal val="1+ppt_h/2"/>
                                          </p:val>
                                        </p:tav>
                                      </p:tavLst>
                                    </p:anim>
                                    <p:set>
                                      <p:cBhvr>
                                        <p:cTn id="44" dur="1" fill="hold">
                                          <p:stCondLst>
                                            <p:cond delay="499"/>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22"/>
                                        </p:tgtEl>
                                        <p:attrNameLst>
                                          <p:attrName>ppt_x</p:attrName>
                                        </p:attrNameLst>
                                      </p:cBhvr>
                                      <p:tavLst>
                                        <p:tav tm="0">
                                          <p:val>
                                            <p:strVal val="ppt_x"/>
                                          </p:val>
                                        </p:tav>
                                        <p:tav tm="100000">
                                          <p:val>
                                            <p:strVal val="ppt_x"/>
                                          </p:val>
                                        </p:tav>
                                      </p:tavLst>
                                    </p:anim>
                                    <p:anim calcmode="lin" valueType="num">
                                      <p:cBhvr additive="base">
                                        <p:cTn id="49" dur="500"/>
                                        <p:tgtEl>
                                          <p:spTgt spid="22"/>
                                        </p:tgtEl>
                                        <p:attrNameLst>
                                          <p:attrName>ppt_y</p:attrName>
                                        </p:attrNameLst>
                                      </p:cBhvr>
                                      <p:tavLst>
                                        <p:tav tm="0">
                                          <p:val>
                                            <p:strVal val="ppt_y"/>
                                          </p:val>
                                        </p:tav>
                                        <p:tav tm="100000">
                                          <p:val>
                                            <p:strVal val="1+ppt_h/2"/>
                                          </p:val>
                                        </p:tav>
                                      </p:tavLst>
                                    </p:anim>
                                    <p:set>
                                      <p:cBhvr>
                                        <p:cTn id="5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55</a:t>
            </a:fld>
            <a:endParaRPr lang="zh-TW" altLang="en-US" dirty="0"/>
          </a:p>
        </p:txBody>
      </p:sp>
      <p:sp>
        <p:nvSpPr>
          <p:cNvPr id="26626" name="Rectangle 2"/>
          <p:cNvSpPr>
            <a:spLocks noGrp="1" noChangeArrowheads="1"/>
          </p:cNvSpPr>
          <p:nvPr>
            <p:ph type="title"/>
          </p:nvPr>
        </p:nvSpPr>
        <p:spPr/>
        <p:txBody>
          <a:bodyPr/>
          <a:lstStyle/>
          <a:p>
            <a:r>
              <a:rPr lang="en-US" altLang="zh-TW" dirty="0"/>
              <a:t> The Sarbanes-Oxley Act (SOX)*  </a:t>
            </a:r>
            <a:endParaRPr lang="en-US" altLang="zh-TW" dirty="0">
              <a:latin typeface="微軟正黑體" panose="020B0604030504040204" pitchFamily="34" charset="-120"/>
              <a:ea typeface="微軟正黑體" panose="020B0604030504040204" pitchFamily="34" charset="-120"/>
            </a:endParaRPr>
          </a:p>
        </p:txBody>
      </p:sp>
      <p:sp>
        <p:nvSpPr>
          <p:cNvPr id="12291" name="Rectangle 3"/>
          <p:cNvSpPr>
            <a:spLocks noGrp="1" noChangeArrowheads="1"/>
          </p:cNvSpPr>
          <p:nvPr>
            <p:ph idx="1"/>
          </p:nvPr>
        </p:nvSpPr>
        <p:spPr/>
        <p:txBody>
          <a:bodyPr/>
          <a:lstStyle/>
          <a:p>
            <a:pPr marL="0" indent="0">
              <a:buNone/>
            </a:pPr>
            <a:r>
              <a:rPr lang="en-US" altLang="zh-TW" b="1" dirty="0">
                <a:solidFill>
                  <a:srgbClr val="E09F52"/>
                </a:solidFill>
              </a:rPr>
              <a:t>Public Company Accounting Oversight Board (PCAOB)</a:t>
            </a:r>
          </a:p>
          <a:p>
            <a:pPr lvl="1"/>
            <a:r>
              <a:rPr lang="en-US" altLang="zh-TW" dirty="0"/>
              <a:t>Board of five full-time members established by the Sarbanes-Oxley Act to oversee the accounting and auditing profession. </a:t>
            </a:r>
          </a:p>
        </p:txBody>
      </p:sp>
      <p:sp>
        <p:nvSpPr>
          <p:cNvPr id="7" name="矩形 6"/>
          <p:cNvSpPr/>
          <p:nvPr/>
        </p:nvSpPr>
        <p:spPr>
          <a:xfrm>
            <a:off x="6607344" y="93246"/>
            <a:ext cx="2536656"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The Sarbanes-Oxley Act</a:t>
            </a:r>
          </a:p>
        </p:txBody>
      </p:sp>
      <p:sp>
        <p:nvSpPr>
          <p:cNvPr id="10" name="文字方塊 9"/>
          <p:cNvSpPr txBox="1"/>
          <p:nvPr/>
        </p:nvSpPr>
        <p:spPr>
          <a:xfrm>
            <a:off x="8422400" y="76982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2359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marL="0" indent="0">
              <a:buNone/>
            </a:pPr>
            <a:r>
              <a:rPr lang="en-US" altLang="zh-TW" b="1" dirty="0">
                <a:solidFill>
                  <a:srgbClr val="E09F52"/>
                </a:solidFill>
              </a:rPr>
              <a:t>Constraints on Auditors</a:t>
            </a:r>
          </a:p>
          <a:p>
            <a:pPr lvl="1"/>
            <a:r>
              <a:rPr lang="en-US" altLang="zh-TW" dirty="0"/>
              <a:t>Prohibited from providing several non-audit services to their clients.</a:t>
            </a:r>
          </a:p>
          <a:p>
            <a:pPr lvl="1"/>
            <a:r>
              <a:rPr lang="en-US" altLang="zh-TW" dirty="0"/>
              <a:t>Audit partners on engagements be rotated off the audit every five year.</a:t>
            </a:r>
          </a:p>
          <a:p>
            <a:pPr lvl="1"/>
            <a:r>
              <a:rPr lang="en-US" altLang="zh-TW" dirty="0"/>
              <a:t>Auditors report to and be retained by the audit committee rather than the CFO or other members of the company’s management.</a:t>
            </a:r>
          </a:p>
          <a:p>
            <a:pPr lvl="1"/>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56</a:t>
            </a:fld>
            <a:endParaRPr lang="zh-TW" altLang="en-US" dirty="0"/>
          </a:p>
        </p:txBody>
      </p:sp>
      <p:sp>
        <p:nvSpPr>
          <p:cNvPr id="26626" name="Rectangle 2"/>
          <p:cNvSpPr>
            <a:spLocks noGrp="1" noChangeArrowheads="1"/>
          </p:cNvSpPr>
          <p:nvPr>
            <p:ph type="title"/>
          </p:nvPr>
        </p:nvSpPr>
        <p:spPr/>
        <p:txBody>
          <a:bodyPr/>
          <a:lstStyle/>
          <a:p>
            <a:r>
              <a:rPr lang="en-US" altLang="zh-TW" dirty="0"/>
              <a:t> The Sarbanes-Oxley Act (SOX)*</a:t>
            </a:r>
          </a:p>
        </p:txBody>
      </p:sp>
      <p:sp>
        <p:nvSpPr>
          <p:cNvPr id="7" name="文字方塊 6"/>
          <p:cNvSpPr txBox="1"/>
          <p:nvPr/>
        </p:nvSpPr>
        <p:spPr>
          <a:xfrm>
            <a:off x="8447452" y="61533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64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fontScale="92500" lnSpcReduction="10000"/>
          </a:bodyPr>
          <a:lstStyle/>
          <a:p>
            <a:pPr marL="0" indent="0">
              <a:lnSpc>
                <a:spcPct val="110000"/>
              </a:lnSpc>
              <a:buNone/>
            </a:pPr>
            <a:r>
              <a:rPr lang="en-US" altLang="zh-TW" sz="2600" b="1" dirty="0">
                <a:solidFill>
                  <a:srgbClr val="E09F52"/>
                </a:solidFill>
              </a:rPr>
              <a:t>Constraints on Management </a:t>
            </a:r>
          </a:p>
          <a:p>
            <a:pPr lvl="1">
              <a:lnSpc>
                <a:spcPct val="110000"/>
              </a:lnSpc>
            </a:pPr>
            <a:r>
              <a:rPr lang="en-US" altLang="zh-TW" dirty="0">
                <a:solidFill>
                  <a:schemeClr val="accent2">
                    <a:lumMod val="50000"/>
                  </a:schemeClr>
                </a:solidFill>
              </a:rPr>
              <a:t>Prepare a statement to accompany the audit report to certify to the appropriateness of the financial statements and disclosures. Management must also provide an assessment of internal controls in each annual report.</a:t>
            </a:r>
          </a:p>
          <a:p>
            <a:pPr lvl="1"/>
            <a:r>
              <a:rPr lang="en-US" altLang="zh-TW" dirty="0">
                <a:solidFill>
                  <a:schemeClr val="accent2">
                    <a:lumMod val="50000"/>
                  </a:schemeClr>
                </a:solidFill>
              </a:rPr>
              <a:t>All public companies must develop and enforce an officer code of ethics.</a:t>
            </a:r>
          </a:p>
          <a:p>
            <a:pPr lvl="1"/>
            <a:r>
              <a:rPr lang="en-US" altLang="zh-TW" dirty="0">
                <a:solidFill>
                  <a:schemeClr val="accent2">
                    <a:lumMod val="50000"/>
                  </a:schemeClr>
                </a:solidFill>
              </a:rPr>
              <a:t>Loans to executive officers and directors are prohibited.</a:t>
            </a:r>
          </a:p>
          <a:p>
            <a:pPr lvl="1"/>
            <a:r>
              <a:rPr lang="en-US" altLang="zh-TW" dirty="0">
                <a:solidFill>
                  <a:schemeClr val="accent2">
                    <a:lumMod val="50000"/>
                  </a:schemeClr>
                </a:solidFill>
              </a:rPr>
              <a:t>Management must support a much stronger board and audit committee in each public company. The audit committee is a subset of the board of directors.</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57</a:t>
            </a:fld>
            <a:endParaRPr lang="zh-TW" altLang="en-US" dirty="0"/>
          </a:p>
        </p:txBody>
      </p:sp>
      <p:sp>
        <p:nvSpPr>
          <p:cNvPr id="26626" name="Rectangle 2"/>
          <p:cNvSpPr>
            <a:spLocks noGrp="1" noChangeArrowheads="1"/>
          </p:cNvSpPr>
          <p:nvPr>
            <p:ph type="title"/>
          </p:nvPr>
        </p:nvSpPr>
        <p:spPr/>
        <p:txBody>
          <a:bodyPr/>
          <a:lstStyle/>
          <a:p>
            <a:r>
              <a:rPr lang="en-US" altLang="zh-TW" dirty="0"/>
              <a:t> The Sarbanes-Oxley Act (SOX)*</a:t>
            </a:r>
          </a:p>
        </p:txBody>
      </p:sp>
      <p:sp>
        <p:nvSpPr>
          <p:cNvPr id="6" name="文字方塊 5"/>
          <p:cNvSpPr txBox="1"/>
          <p:nvPr/>
        </p:nvSpPr>
        <p:spPr>
          <a:xfrm>
            <a:off x="8447452" y="61533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362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內容版面配置區 2"/>
          <p:cNvSpPr>
            <a:spLocks noGrp="1"/>
          </p:cNvSpPr>
          <p:nvPr>
            <p:ph idx="1"/>
          </p:nvPr>
        </p:nvSpPr>
        <p:spPr/>
        <p:txBody>
          <a:bodyPr/>
          <a:lstStyle/>
          <a:p>
            <a:r>
              <a:rPr lang="en-US" altLang="zh-TW" b="1" dirty="0">
                <a:solidFill>
                  <a:srgbClr val="E09F52"/>
                </a:solidFill>
              </a:rPr>
              <a:t>European Union (EU): </a:t>
            </a:r>
            <a:r>
              <a:rPr lang="en-US" altLang="zh-TW" dirty="0"/>
              <a:t>The 8th Company Law Directive on Statutory Audit</a:t>
            </a:r>
          </a:p>
          <a:p>
            <a:r>
              <a:rPr lang="en-US" altLang="zh-TW" b="1" dirty="0">
                <a:solidFill>
                  <a:srgbClr val="E09F52"/>
                </a:solidFill>
              </a:rPr>
              <a:t>Japan:</a:t>
            </a:r>
            <a:r>
              <a:rPr lang="en-US" altLang="zh-TW" b="1" dirty="0">
                <a:solidFill>
                  <a:srgbClr val="55AADF"/>
                </a:solidFill>
              </a:rPr>
              <a:t> </a:t>
            </a:r>
            <a:r>
              <a:rPr lang="en-US" altLang="zh-TW" dirty="0"/>
              <a:t>The Financial Instruments and Exchange Law (J-SOX)</a:t>
            </a:r>
          </a:p>
          <a:p>
            <a:r>
              <a:rPr lang="en-US" altLang="zh-TW" b="1" dirty="0">
                <a:solidFill>
                  <a:srgbClr val="E09F52"/>
                </a:solidFill>
              </a:rPr>
              <a:t>China:</a:t>
            </a:r>
            <a:r>
              <a:rPr lang="en-US" altLang="zh-TW" b="1" dirty="0">
                <a:solidFill>
                  <a:srgbClr val="55AADF"/>
                </a:solidFill>
              </a:rPr>
              <a:t> </a:t>
            </a:r>
            <a:r>
              <a:rPr lang="en-US" altLang="zh-TW" dirty="0"/>
              <a:t>Basic Standard for Enterprise Internal Control (C-SOX)</a:t>
            </a:r>
          </a:p>
          <a:p>
            <a:r>
              <a:rPr lang="en-US" altLang="zh-TW" b="1" dirty="0">
                <a:solidFill>
                  <a:srgbClr val="E09F52"/>
                </a:solidFill>
              </a:rPr>
              <a:t>Taiwan: </a:t>
            </a:r>
            <a:r>
              <a:rPr lang="en-US" altLang="zh-TW" dirty="0"/>
              <a:t>The</a:t>
            </a:r>
            <a:r>
              <a:rPr lang="zh-TW" altLang="en-US" dirty="0"/>
              <a:t> </a:t>
            </a:r>
            <a:r>
              <a:rPr lang="en-US" altLang="zh-TW" dirty="0"/>
              <a:t>corporate governance requirements such as </a:t>
            </a:r>
            <a:r>
              <a:rPr lang="en-US" altLang="zh-TW" b="1" dirty="0">
                <a:solidFill>
                  <a:schemeClr val="accent2">
                    <a:lumMod val="75000"/>
                  </a:schemeClr>
                </a:solidFill>
              </a:rPr>
              <a:t>independent directors and audit committee</a:t>
            </a:r>
            <a:r>
              <a:rPr lang="zh-TW" altLang="en-US" b="1" dirty="0">
                <a:solidFill>
                  <a:schemeClr val="accent2">
                    <a:lumMod val="75000"/>
                  </a:schemeClr>
                </a:solidFill>
              </a:rPr>
              <a:t> </a:t>
            </a:r>
            <a:r>
              <a:rPr lang="en-US" altLang="zh-TW" dirty="0"/>
              <a:t>in the Sarbanes-Oxley Act were incorporated into the 2006 amendment to Taiwan’s</a:t>
            </a:r>
            <a:r>
              <a:rPr lang="zh-TW" altLang="en-US" dirty="0"/>
              <a:t> </a:t>
            </a:r>
            <a:r>
              <a:rPr lang="en-US" altLang="zh-TW" dirty="0"/>
              <a:t>Securities and Exchange Act.</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58</a:t>
            </a:fld>
            <a:endParaRPr lang="zh-TW" altLang="en-US" dirty="0"/>
          </a:p>
        </p:txBody>
      </p:sp>
      <p:sp>
        <p:nvSpPr>
          <p:cNvPr id="28674" name="標題 1"/>
          <p:cNvSpPr>
            <a:spLocks noGrp="1"/>
          </p:cNvSpPr>
          <p:nvPr>
            <p:ph type="title"/>
          </p:nvPr>
        </p:nvSpPr>
        <p:spPr/>
        <p:txBody>
          <a:bodyPr/>
          <a:lstStyle/>
          <a:p>
            <a:r>
              <a:rPr lang="en-US" altLang="zh-TW"/>
              <a:t>Regulatory Reactions of Other Countries*</a:t>
            </a:r>
            <a:endParaRPr lang="zh-TW" altLang="en-US" dirty="0"/>
          </a:p>
        </p:txBody>
      </p:sp>
      <p:sp>
        <p:nvSpPr>
          <p:cNvPr id="7" name="文字方塊 6"/>
          <p:cNvSpPr txBox="1"/>
          <p:nvPr/>
        </p:nvSpPr>
        <p:spPr>
          <a:xfrm>
            <a:off x="8447452" y="61533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735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6</a:t>
            </a:fld>
            <a:endParaRPr lang="zh-TW" altLang="en-US" dirty="0"/>
          </a:p>
        </p:txBody>
      </p:sp>
      <p:sp>
        <p:nvSpPr>
          <p:cNvPr id="10243" name="Title 5"/>
          <p:cNvSpPr>
            <a:spLocks noGrp="1"/>
          </p:cNvSpPr>
          <p:nvPr>
            <p:ph type="title"/>
          </p:nvPr>
        </p:nvSpPr>
        <p:spPr/>
        <p:txBody>
          <a:bodyPr/>
          <a:lstStyle/>
          <a:p>
            <a:r>
              <a:rPr lang="en-US" altLang="zh-TW"/>
              <a:t>Internal Control Structure</a:t>
            </a:r>
            <a:endParaRPr lang="en-US" altLang="zh-TW" dirty="0"/>
          </a:p>
        </p:txBody>
      </p:sp>
      <p:sp>
        <p:nvSpPr>
          <p:cNvPr id="7171" name="Rectangle 3"/>
          <p:cNvSpPr>
            <a:spLocks noGrp="1" noChangeArrowheads="1"/>
          </p:cNvSpPr>
          <p:nvPr>
            <p:ph idx="1"/>
          </p:nvPr>
        </p:nvSpPr>
        <p:spPr/>
        <p:txBody>
          <a:bodyPr/>
          <a:lstStyle/>
          <a:p>
            <a:r>
              <a:rPr lang="en-US" altLang="zh-TW" dirty="0"/>
              <a:t>Policies and procedures established to provide management with reasonable assurance that the objectives of an entity will be achieved.</a:t>
            </a:r>
          </a:p>
          <a:p>
            <a:r>
              <a:rPr lang="en-US" altLang="zh-TW" dirty="0"/>
              <a:t>The responsibility for establishing and maintaining the internal control structure belongs to a company’s management.</a:t>
            </a:r>
          </a:p>
        </p:txBody>
      </p:sp>
      <p:sp>
        <p:nvSpPr>
          <p:cNvPr id="14" name="文字方塊 13"/>
          <p:cNvSpPr txBox="1"/>
          <p:nvPr/>
        </p:nvSpPr>
        <p:spPr>
          <a:xfrm>
            <a:off x="8434926" y="76982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11" name="矩形 10"/>
          <p:cNvSpPr/>
          <p:nvPr/>
        </p:nvSpPr>
        <p:spPr>
          <a:xfrm>
            <a:off x="4693743" y="93246"/>
            <a:ext cx="4450257"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Safeguards Designed to Minimize Problems</a:t>
            </a:r>
          </a:p>
        </p:txBody>
      </p:sp>
    </p:spTree>
    <p:extLst>
      <p:ext uri="{BB962C8B-B14F-4D97-AF65-F5344CB8AC3E}">
        <p14:creationId xmlns:p14="http://schemas.microsoft.com/office/powerpoint/2010/main" val="335398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normAutofit fontScale="92500" lnSpcReduction="10000"/>
          </a:bodyPr>
          <a:lstStyle/>
          <a:p>
            <a:pPr marL="0" indent="0">
              <a:buNone/>
            </a:pPr>
            <a:r>
              <a:rPr lang="en-US" altLang="zh-TW" sz="2600" b="1" dirty="0">
                <a:solidFill>
                  <a:srgbClr val="E09F52"/>
                </a:solidFill>
              </a:rPr>
              <a:t>Five Concerns When Designing Internal Controls:</a:t>
            </a:r>
          </a:p>
          <a:p>
            <a:pPr marL="800100" lvl="1" indent="-457200">
              <a:buFont typeface="+mj-lt"/>
              <a:buAutoNum type="arabicPeriod"/>
            </a:pPr>
            <a:r>
              <a:rPr lang="en-US" altLang="zh-TW" dirty="0"/>
              <a:t>To provide accurate accounting records and financial statements containing reliable data for business decisions.</a:t>
            </a:r>
          </a:p>
          <a:p>
            <a:pPr marL="800100" lvl="1" indent="-457200">
              <a:buFont typeface="+mj-lt"/>
              <a:buAutoNum type="arabicPeriod"/>
            </a:pPr>
            <a:r>
              <a:rPr lang="en-US" altLang="zh-TW" dirty="0"/>
              <a:t>To safeguard assets and records. </a:t>
            </a:r>
          </a:p>
          <a:p>
            <a:pPr marL="800100" lvl="1" indent="-457200">
              <a:buFont typeface="+mj-lt"/>
              <a:buAutoNum type="arabicPeriod"/>
            </a:pPr>
            <a:r>
              <a:rPr lang="en-US" altLang="zh-TW" dirty="0"/>
              <a:t>To effectively and efficiently run their operations, without duplication of effort or waste.</a:t>
            </a:r>
          </a:p>
          <a:p>
            <a:pPr marL="800100" lvl="1" indent="-457200">
              <a:buFont typeface="+mj-lt"/>
              <a:buAutoNum type="arabicPeriod"/>
            </a:pPr>
            <a:r>
              <a:rPr lang="en-US" altLang="zh-TW" dirty="0"/>
              <a:t>To follow management policies.</a:t>
            </a:r>
          </a:p>
          <a:p>
            <a:pPr marL="800100" lvl="1" indent="-457200">
              <a:buFont typeface="+mj-lt"/>
              <a:buAutoNum type="arabicPeriod"/>
            </a:pPr>
            <a:r>
              <a:rPr lang="en-US" altLang="zh-TW" dirty="0"/>
              <a:t>To comply with the laws and regulations (e.g., Foreign Corrupt Practices and Sarbanes-Oxley acts in the U.S.), which require companies to maintain proper record-keeping systems and controls.</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7</a:t>
            </a:fld>
            <a:endParaRPr lang="zh-TW" altLang="en-US" dirty="0"/>
          </a:p>
        </p:txBody>
      </p:sp>
      <p:sp>
        <p:nvSpPr>
          <p:cNvPr id="11266" name="標題 1"/>
          <p:cNvSpPr>
            <a:spLocks noGrp="1"/>
          </p:cNvSpPr>
          <p:nvPr>
            <p:ph type="title"/>
          </p:nvPr>
        </p:nvSpPr>
        <p:spPr/>
        <p:txBody>
          <a:bodyPr/>
          <a:lstStyle/>
          <a:p>
            <a:r>
              <a:rPr lang="en-US" altLang="zh-TW"/>
              <a:t>Internal Control Structure</a:t>
            </a:r>
            <a:endParaRPr lang="zh-TW" altLang="en-US" dirty="0"/>
          </a:p>
        </p:txBody>
      </p:sp>
      <p:sp>
        <p:nvSpPr>
          <p:cNvPr id="7" name="文字方塊 6"/>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6338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9F52"/>
                </a:solidFill>
              </a:rPr>
              <a:t>Sarbanes-Oxley Act</a:t>
            </a:r>
          </a:p>
          <a:p>
            <a:pPr lvl="1"/>
            <a:r>
              <a:rPr lang="en-US" altLang="zh-TW" dirty="0"/>
              <a:t>A law passed by the U.S. Congress in 2002.</a:t>
            </a:r>
          </a:p>
          <a:p>
            <a:pPr lvl="1"/>
            <a:r>
              <a:rPr lang="en-US" altLang="zh-TW" dirty="0"/>
              <a:t>Gives the SEC significant oversight responsibility and control over companies issuing financial statements and their external auditors.</a:t>
            </a:r>
          </a:p>
        </p:txBody>
      </p:sp>
      <p:sp>
        <p:nvSpPr>
          <p:cNvPr id="9" name="投影片編號版面配置區 1"/>
          <p:cNvSpPr>
            <a:spLocks noGrp="1"/>
          </p:cNvSpPr>
          <p:nvPr>
            <p:ph type="sldNum" sz="quarter" idx="12"/>
          </p:nvPr>
        </p:nvSpPr>
        <p:spPr/>
        <p:txBody>
          <a:bodyPr/>
          <a:lstStyle/>
          <a:p>
            <a:endParaRPr lang="en-US" altLang="zh-TW"/>
          </a:p>
          <a:p>
            <a:fld id="{2A2F0E38-A9F1-4DE0-85DC-AAD72735AAAC}" type="slidenum">
              <a:rPr lang="zh-TW" altLang="en-US" smtClean="0"/>
              <a:pPr/>
              <a:t>8</a:t>
            </a:fld>
            <a:endParaRPr lang="zh-TW" altLang="en-US" dirty="0"/>
          </a:p>
        </p:txBody>
      </p:sp>
      <p:sp>
        <p:nvSpPr>
          <p:cNvPr id="3" name="標題 2"/>
          <p:cNvSpPr>
            <a:spLocks noGrp="1"/>
          </p:cNvSpPr>
          <p:nvPr>
            <p:ph type="title"/>
          </p:nvPr>
        </p:nvSpPr>
        <p:spPr/>
        <p:txBody>
          <a:bodyPr/>
          <a:lstStyle/>
          <a:p>
            <a:r>
              <a:rPr lang="en-US" altLang="zh-TW"/>
              <a:t>Internal Control Structure</a:t>
            </a:r>
            <a:endParaRPr lang="zh-TW" altLang="en-US" dirty="0"/>
          </a:p>
        </p:txBody>
      </p:sp>
      <p:sp>
        <p:nvSpPr>
          <p:cNvPr id="6" name="文字方塊 5"/>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608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9F52"/>
                </a:solidFill>
              </a:rPr>
              <a:t>Sarbanes-Oxley Act</a:t>
            </a:r>
          </a:p>
          <a:p>
            <a:pPr lvl="1"/>
            <a:r>
              <a:rPr lang="en-US" altLang="zh-TW" dirty="0"/>
              <a:t>Requires every company’s annual report contain an “</a:t>
            </a:r>
            <a:r>
              <a:rPr lang="en-US" altLang="zh-TW" b="1" dirty="0">
                <a:solidFill>
                  <a:schemeClr val="accent2">
                    <a:lumMod val="75000"/>
                  </a:schemeClr>
                </a:solidFill>
              </a:rPr>
              <a:t>internal control report</a:t>
            </a:r>
            <a:r>
              <a:rPr lang="en-US" altLang="zh-TW" dirty="0"/>
              <a:t>,” which must</a:t>
            </a:r>
          </a:p>
          <a:p>
            <a:pPr marL="800100" lvl="1" indent="-457200">
              <a:buFont typeface="+mj-lt"/>
              <a:buAutoNum type="arabicPeriod"/>
            </a:pPr>
            <a:r>
              <a:rPr lang="en-US" altLang="zh-TW" dirty="0">
                <a:solidFill>
                  <a:schemeClr val="accent2">
                    <a:lumMod val="50000"/>
                  </a:schemeClr>
                </a:solidFill>
              </a:rPr>
              <a:t>State the responsibility of management for establishing and maintaining an adequate internal control structure and procedures for financial reporting</a:t>
            </a:r>
          </a:p>
          <a:p>
            <a:pPr marL="800100" lvl="1" indent="-457200">
              <a:buFont typeface="+mj-lt"/>
              <a:buAutoNum type="arabicPeriod"/>
            </a:pPr>
            <a:r>
              <a:rPr lang="en-US" altLang="zh-TW" dirty="0">
                <a:solidFill>
                  <a:schemeClr val="accent2">
                    <a:lumMod val="50000"/>
                  </a:schemeClr>
                </a:solidFill>
              </a:rPr>
              <a:t>Contain an assessment of the effectiveness of the internal control structure by management</a:t>
            </a:r>
          </a:p>
          <a:p>
            <a:pPr marL="800100" lvl="1" indent="-457200">
              <a:buFont typeface="+mj-lt"/>
              <a:buAutoNum type="arabicPeriod"/>
            </a:pPr>
            <a:r>
              <a:rPr lang="en-US" altLang="zh-TW" dirty="0">
                <a:solidFill>
                  <a:schemeClr val="accent2">
                    <a:lumMod val="50000"/>
                  </a:schemeClr>
                </a:solidFill>
              </a:rPr>
              <a:t>Contain an independent assessment of the reliability of internal controls by the independent auditor</a:t>
            </a:r>
          </a:p>
        </p:txBody>
      </p:sp>
      <p:sp>
        <p:nvSpPr>
          <p:cNvPr id="5" name="投影片編號版面配置區 1"/>
          <p:cNvSpPr>
            <a:spLocks noGrp="1"/>
          </p:cNvSpPr>
          <p:nvPr>
            <p:ph type="sldNum" sz="quarter" idx="12"/>
          </p:nvPr>
        </p:nvSpPr>
        <p:spPr/>
        <p:txBody>
          <a:bodyPr/>
          <a:lstStyle/>
          <a:p>
            <a:endParaRPr lang="en-US" altLang="zh-TW"/>
          </a:p>
          <a:p>
            <a:fld id="{3D3D7B64-6839-496C-94C5-4F5D50A39201}" type="slidenum">
              <a:rPr lang="zh-TW" altLang="en-US" smtClean="0"/>
              <a:pPr/>
              <a:t>9</a:t>
            </a:fld>
            <a:endParaRPr lang="zh-TW" altLang="en-US" dirty="0"/>
          </a:p>
        </p:txBody>
      </p:sp>
      <p:sp>
        <p:nvSpPr>
          <p:cNvPr id="3" name="標題 2"/>
          <p:cNvSpPr>
            <a:spLocks noGrp="1"/>
          </p:cNvSpPr>
          <p:nvPr>
            <p:ph type="title"/>
          </p:nvPr>
        </p:nvSpPr>
        <p:spPr/>
        <p:txBody>
          <a:bodyPr/>
          <a:lstStyle/>
          <a:p>
            <a:r>
              <a:rPr lang="en-US" altLang="zh-TW"/>
              <a:t>Internal Control Structure</a:t>
            </a:r>
            <a:endParaRPr lang="zh-TW" altLang="en-US" dirty="0"/>
          </a:p>
        </p:txBody>
      </p:sp>
      <p:sp>
        <p:nvSpPr>
          <p:cNvPr id="6" name="文字方塊 5"/>
          <p:cNvSpPr txBox="1"/>
          <p:nvPr/>
        </p:nvSpPr>
        <p:spPr>
          <a:xfrm>
            <a:off x="8447452" y="62786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57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佈景主題">
  <a:themeElements>
    <a:clrScheme name="自訂 4">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佈景主題">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2457</TotalTime>
  <Words>3398</Words>
  <Application>Microsoft Office PowerPoint</Application>
  <PresentationFormat>On-screen Show (4:3)</PresentationFormat>
  <Paragraphs>629</Paragraphs>
  <Slides>58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微軟正黑體</vt:lpstr>
      <vt:lpstr>MS UI Gothic</vt:lpstr>
      <vt:lpstr>新細明體</vt:lpstr>
      <vt:lpstr>Arial</vt:lpstr>
      <vt:lpstr>Calibri</vt:lpstr>
      <vt:lpstr>Calibri Light</vt:lpstr>
      <vt:lpstr>Franklin Gothic Medium Cond</vt:lpstr>
      <vt:lpstr>Wingdings</vt:lpstr>
      <vt:lpstr>Office 佈景主題</vt:lpstr>
      <vt:lpstr>PowerPoint Presentation</vt:lpstr>
      <vt:lpstr>Internal Controls and Cash</vt:lpstr>
      <vt:lpstr>Internal Controls and Cash</vt:lpstr>
      <vt:lpstr>Types of Problems</vt:lpstr>
      <vt:lpstr>Types of Errors in the Reporting Process</vt:lpstr>
      <vt:lpstr>Internal Control Structure</vt:lpstr>
      <vt:lpstr>Internal Control Structure</vt:lpstr>
      <vt:lpstr>Internal Control Structure</vt:lpstr>
      <vt:lpstr>Internal Control Structure</vt:lpstr>
      <vt:lpstr>Internal Control　</vt:lpstr>
      <vt:lpstr>The Control Environment</vt:lpstr>
      <vt:lpstr>Control Activities (Procedures)</vt:lpstr>
      <vt:lpstr>Control Activities (Procedures)</vt:lpstr>
      <vt:lpstr>The Role of Auditors in the Accounting Process</vt:lpstr>
      <vt:lpstr>Types of Auditors</vt:lpstr>
      <vt:lpstr>Types of Auditors</vt:lpstr>
      <vt:lpstr>Types of Auditors</vt:lpstr>
      <vt:lpstr>Types of Auditors</vt:lpstr>
      <vt:lpstr>Types of Auditors</vt:lpstr>
      <vt:lpstr>Major Activities of a Business</vt:lpstr>
      <vt:lpstr>Major Activities of a Business</vt:lpstr>
      <vt:lpstr>Major Activities of a Business</vt:lpstr>
      <vt:lpstr>Major Activities of a Business</vt:lpstr>
      <vt:lpstr>Cash and Business Activities</vt:lpstr>
      <vt:lpstr>Cash and Business Activities</vt:lpstr>
      <vt:lpstr>Internal Control of Cash</vt:lpstr>
      <vt:lpstr>Internal Control of Cash</vt:lpstr>
      <vt:lpstr>Payment by Checks </vt:lpstr>
      <vt:lpstr>Payment by Checks </vt:lpstr>
      <vt:lpstr>Payment by Checks </vt:lpstr>
      <vt:lpstr>Payment by Checks </vt:lpstr>
      <vt:lpstr>Payment by Checks </vt:lpstr>
      <vt:lpstr>Payment by Checks </vt:lpstr>
      <vt:lpstr>Payment by Checks </vt:lpstr>
      <vt:lpstr>Payment for Various Expenses </vt:lpstr>
      <vt:lpstr>Petty Cash Funds  </vt:lpstr>
      <vt:lpstr>Petty Cash Funds</vt:lpstr>
      <vt:lpstr>Petty Cash Funds</vt:lpstr>
      <vt:lpstr>Petty Cash Funds</vt:lpstr>
      <vt:lpstr>Quiz Yourself</vt:lpstr>
      <vt:lpstr>Quiz Yourself</vt:lpstr>
      <vt:lpstr>Quiz Yourself</vt:lpstr>
      <vt:lpstr>Bank Statement  </vt:lpstr>
      <vt:lpstr>Bank Statement</vt:lpstr>
      <vt:lpstr>Bank Statement</vt:lpstr>
      <vt:lpstr>Bank Statement</vt:lpstr>
      <vt:lpstr>Bank Reconciliation  </vt:lpstr>
      <vt:lpstr>Bank Reconciliation</vt:lpstr>
      <vt:lpstr>Bank Reconciliation</vt:lpstr>
      <vt:lpstr>Bank Reconciliation</vt:lpstr>
      <vt:lpstr>Bank Reconciliation</vt:lpstr>
      <vt:lpstr>Bank Reconciliation</vt:lpstr>
      <vt:lpstr>Quiz Yourself</vt:lpstr>
      <vt:lpstr>Quiz Yourself</vt:lpstr>
      <vt:lpstr> The Sarbanes-Oxley Act (SOX)*  </vt:lpstr>
      <vt:lpstr> The Sarbanes-Oxley Act (SOX)*</vt:lpstr>
      <vt:lpstr> The Sarbanes-Oxley Act (SOX)*</vt:lpstr>
      <vt:lpstr>Regulatory Reactions of Other Countries*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Controls and Cash</dc:title>
  <dc:creator>鄧雨賢</dc:creator>
  <cp:lastModifiedBy>Ong, Willie</cp:lastModifiedBy>
  <cp:revision>106</cp:revision>
  <dcterms:created xsi:type="dcterms:W3CDTF">2015-04-13T13:14:44Z</dcterms:created>
  <dcterms:modified xsi:type="dcterms:W3CDTF">2017-08-11T09:40:08Z</dcterms:modified>
</cp:coreProperties>
</file>