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2"/>
  </p:notesMasterIdLst>
  <p:sldIdLst>
    <p:sldId id="325" r:id="rId2"/>
    <p:sldId id="441" r:id="rId3"/>
    <p:sldId id="504" r:id="rId4"/>
    <p:sldId id="578" r:id="rId5"/>
    <p:sldId id="537" r:id="rId6"/>
    <p:sldId id="538" r:id="rId7"/>
    <p:sldId id="539" r:id="rId8"/>
    <p:sldId id="540" r:id="rId9"/>
    <p:sldId id="541" r:id="rId10"/>
    <p:sldId id="542" r:id="rId11"/>
    <p:sldId id="543" r:id="rId12"/>
    <p:sldId id="545" r:id="rId13"/>
    <p:sldId id="546" r:id="rId14"/>
    <p:sldId id="547" r:id="rId15"/>
    <p:sldId id="548" r:id="rId16"/>
    <p:sldId id="549" r:id="rId17"/>
    <p:sldId id="550" r:id="rId18"/>
    <p:sldId id="551" r:id="rId19"/>
    <p:sldId id="555" r:id="rId20"/>
    <p:sldId id="556" r:id="rId21"/>
    <p:sldId id="557" r:id="rId22"/>
    <p:sldId id="559" r:id="rId23"/>
    <p:sldId id="560" r:id="rId24"/>
    <p:sldId id="561" r:id="rId25"/>
    <p:sldId id="562" r:id="rId26"/>
    <p:sldId id="563" r:id="rId27"/>
    <p:sldId id="564" r:id="rId28"/>
    <p:sldId id="565" r:id="rId29"/>
    <p:sldId id="566" r:id="rId30"/>
    <p:sldId id="567" r:id="rId31"/>
    <p:sldId id="568" r:id="rId32"/>
    <p:sldId id="569" r:id="rId33"/>
    <p:sldId id="570" r:id="rId34"/>
    <p:sldId id="571" r:id="rId35"/>
    <p:sldId id="572" r:id="rId36"/>
    <p:sldId id="573" r:id="rId37"/>
    <p:sldId id="574" r:id="rId38"/>
    <p:sldId id="575" r:id="rId39"/>
    <p:sldId id="576" r:id="rId40"/>
    <p:sldId id="577" r:id="rId4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CF"/>
    <a:srgbClr val="FFE48A"/>
    <a:srgbClr val="F5FC51"/>
    <a:srgbClr val="E09E5B"/>
    <a:srgbClr val="E3B8C6"/>
    <a:srgbClr val="CCCCFF"/>
    <a:srgbClr val="F5F5F5"/>
    <a:srgbClr val="FFFFFF"/>
    <a:srgbClr val="D22229"/>
    <a:srgbClr val="D9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4" autoAdjust="0"/>
    <p:restoredTop sz="95833"/>
  </p:normalViewPr>
  <p:slideViewPr>
    <p:cSldViewPr snapToGrid="0">
      <p:cViewPr varScale="1">
        <p:scale>
          <a:sx n="102" d="100"/>
          <a:sy n="102" d="100"/>
        </p:scale>
        <p:origin x="258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05BCC-1EEB-4EB9-82AC-13C9F3F02B73}" type="datetimeFigureOut">
              <a:rPr lang="zh-TW" altLang="en-US" smtClean="0"/>
              <a:t>2017/8/14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62812-1337-4CB4-A3D5-E4E5209A0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74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EF8FF-5ACF-45CF-8FDB-5C9200DB7AF0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2830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EF8FF-5ACF-45CF-8FDB-5C9200DB7AF0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8619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EF8FF-5ACF-45CF-8FDB-5C9200DB7AF0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629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EF8FF-5ACF-45CF-8FDB-5C9200DB7AF0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2294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EF8FF-5ACF-45CF-8FDB-5C9200DB7AF0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020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EF8FF-5ACF-45CF-8FDB-5C9200DB7AF0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024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02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64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18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bg>
      <p:bgPr>
        <a:solidFill>
          <a:srgbClr val="1970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21707" y="298247"/>
            <a:ext cx="5747543" cy="1174954"/>
          </a:xfrm>
        </p:spPr>
        <p:txBody>
          <a:bodyPr anchor="ctr">
            <a:normAutofit/>
          </a:bodyPr>
          <a:lstStyle>
            <a:lvl1pPr algn="ctr">
              <a:defRPr sz="3000">
                <a:latin typeface="Franklin Gothic Medium Cond" panose="020B06060304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" y="-9524"/>
            <a:ext cx="1701799" cy="1711324"/>
          </a:xfrm>
          <a:custGeom>
            <a:avLst/>
            <a:gdLst>
              <a:gd name="connsiteX0" fmla="*/ 0 w 3095625"/>
              <a:gd name="connsiteY0" fmla="*/ 0 h 3143250"/>
              <a:gd name="connsiteX1" fmla="*/ 3095625 w 3095625"/>
              <a:gd name="connsiteY1" fmla="*/ 0 h 3143250"/>
              <a:gd name="connsiteX2" fmla="*/ 3095625 w 3095625"/>
              <a:gd name="connsiteY2" fmla="*/ 3143250 h 3143250"/>
              <a:gd name="connsiteX3" fmla="*/ 0 w 3095625"/>
              <a:gd name="connsiteY3" fmla="*/ 3143250 h 3143250"/>
              <a:gd name="connsiteX4" fmla="*/ 0 w 3095625"/>
              <a:gd name="connsiteY4" fmla="*/ 0 h 3143250"/>
              <a:gd name="connsiteX0" fmla="*/ 0 w 3095625"/>
              <a:gd name="connsiteY0" fmla="*/ 0 h 3143250"/>
              <a:gd name="connsiteX1" fmla="*/ 2533650 w 3095625"/>
              <a:gd name="connsiteY1" fmla="*/ 0 h 3143250"/>
              <a:gd name="connsiteX2" fmla="*/ 3095625 w 3095625"/>
              <a:gd name="connsiteY2" fmla="*/ 3143250 h 3143250"/>
              <a:gd name="connsiteX3" fmla="*/ 0 w 3095625"/>
              <a:gd name="connsiteY3" fmla="*/ 3143250 h 3143250"/>
              <a:gd name="connsiteX4" fmla="*/ 0 w 3095625"/>
              <a:gd name="connsiteY4" fmla="*/ 0 h 3143250"/>
              <a:gd name="connsiteX0" fmla="*/ 0 w 3219450"/>
              <a:gd name="connsiteY0" fmla="*/ 0 h 3238500"/>
              <a:gd name="connsiteX1" fmla="*/ 2533650 w 3219450"/>
              <a:gd name="connsiteY1" fmla="*/ 0 h 3238500"/>
              <a:gd name="connsiteX2" fmla="*/ 3219450 w 3219450"/>
              <a:gd name="connsiteY2" fmla="*/ 3238500 h 3238500"/>
              <a:gd name="connsiteX3" fmla="*/ 0 w 3219450"/>
              <a:gd name="connsiteY3" fmla="*/ 3143250 h 3238500"/>
              <a:gd name="connsiteX4" fmla="*/ 0 w 3219450"/>
              <a:gd name="connsiteY4" fmla="*/ 0 h 3238500"/>
              <a:gd name="connsiteX0" fmla="*/ 0 w 3219450"/>
              <a:gd name="connsiteY0" fmla="*/ 21590 h 3260090"/>
              <a:gd name="connsiteX1" fmla="*/ 2933700 w 3219450"/>
              <a:gd name="connsiteY1" fmla="*/ 0 h 3260090"/>
              <a:gd name="connsiteX2" fmla="*/ 3219450 w 3219450"/>
              <a:gd name="connsiteY2" fmla="*/ 3260090 h 3260090"/>
              <a:gd name="connsiteX3" fmla="*/ 0 w 3219450"/>
              <a:gd name="connsiteY3" fmla="*/ 3164840 h 3260090"/>
              <a:gd name="connsiteX4" fmla="*/ 0 w 3219450"/>
              <a:gd name="connsiteY4" fmla="*/ 21590 h 3260090"/>
              <a:gd name="connsiteX0" fmla="*/ 0 w 3219450"/>
              <a:gd name="connsiteY0" fmla="*/ 0 h 3238500"/>
              <a:gd name="connsiteX1" fmla="*/ 2933700 w 3219450"/>
              <a:gd name="connsiteY1" fmla="*/ 10795 h 3238500"/>
              <a:gd name="connsiteX2" fmla="*/ 3219450 w 3219450"/>
              <a:gd name="connsiteY2" fmla="*/ 3238500 h 3238500"/>
              <a:gd name="connsiteX3" fmla="*/ 0 w 3219450"/>
              <a:gd name="connsiteY3" fmla="*/ 3143250 h 3238500"/>
              <a:gd name="connsiteX4" fmla="*/ 0 w 3219450"/>
              <a:gd name="connsiteY4" fmla="*/ 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450" h="3238500">
                <a:moveTo>
                  <a:pt x="0" y="0"/>
                </a:moveTo>
                <a:lnTo>
                  <a:pt x="2933700" y="10795"/>
                </a:lnTo>
                <a:lnTo>
                  <a:pt x="3219450" y="3238500"/>
                </a:lnTo>
                <a:lnTo>
                  <a:pt x="0" y="3143250"/>
                </a:lnTo>
                <a:lnTo>
                  <a:pt x="0" y="0"/>
                </a:lnTo>
                <a:close/>
              </a:path>
            </a:pathLst>
          </a:custGeom>
          <a:solidFill>
            <a:srgbClr val="8E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" name="五邊形 2"/>
          <p:cNvSpPr/>
          <p:nvPr userDrawn="1"/>
        </p:nvSpPr>
        <p:spPr>
          <a:xfrm>
            <a:off x="0" y="1854200"/>
            <a:ext cx="8928100" cy="4502150"/>
          </a:xfrm>
          <a:prstGeom prst="homePlate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317369" y="374445"/>
            <a:ext cx="118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dirty="0">
                <a:solidFill>
                  <a:schemeClr val="bg1"/>
                </a:solidFill>
              </a:rPr>
              <a:t>CHAPTER</a:t>
            </a:r>
            <a:endParaRPr lang="zh-TW" altLang="en-US" sz="1200" b="0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 userDrawn="1"/>
        </p:nvSpPr>
        <p:spPr>
          <a:xfrm>
            <a:off x="177669" y="619121"/>
            <a:ext cx="1193006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0" b="1" dirty="0">
                <a:solidFill>
                  <a:schemeClr val="bg1"/>
                </a:solidFill>
                <a:latin typeface="Franklin Gothic Medium Cond" panose="020B0606030402020204" pitchFamily="34" charset="0"/>
                <a:ea typeface="MS UI Gothic" panose="020B0600070205080204" pitchFamily="34" charset="-128"/>
              </a:rPr>
              <a:t>6</a:t>
            </a:r>
            <a:endParaRPr lang="zh-TW" altLang="en-US" sz="5000" b="1" dirty="0">
              <a:solidFill>
                <a:schemeClr val="bg1"/>
              </a:solidFill>
              <a:latin typeface="Franklin Gothic Medium Cond" panose="020B0606030402020204" pitchFamily="34" charset="0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876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5601" y="1464733"/>
            <a:ext cx="8415866" cy="4712230"/>
          </a:xfrm>
        </p:spPr>
        <p:txBody>
          <a:bodyPr/>
          <a:lstStyle>
            <a:lvl1pPr marL="268288" indent="-2682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1825" indent="-2889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48606" y="6356351"/>
            <a:ext cx="2057400" cy="365125"/>
          </a:xfrm>
        </p:spPr>
        <p:txBody>
          <a:bodyPr/>
          <a:lstStyle>
            <a:lvl1pPr>
              <a:defRPr sz="900"/>
            </a:lvl1pPr>
          </a:lstStyle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0" y="1185333"/>
            <a:ext cx="9144000" cy="0"/>
          </a:xfrm>
          <a:prstGeom prst="line">
            <a:avLst/>
          </a:prstGeom>
          <a:ln w="57150">
            <a:solidFill>
              <a:srgbClr val="1970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5601" y="245531"/>
            <a:ext cx="8159749" cy="677333"/>
          </a:xfrm>
          <a:noFill/>
        </p:spPr>
        <p:txBody>
          <a:bodyPr>
            <a:normAutofit/>
          </a:bodyPr>
          <a:lstStyle>
            <a:lvl1pPr>
              <a:defRPr sz="30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剪去單一角落矩形 11"/>
          <p:cNvSpPr/>
          <p:nvPr userDrawn="1"/>
        </p:nvSpPr>
        <p:spPr>
          <a:xfrm flipH="1">
            <a:off x="8559801" y="245531"/>
            <a:ext cx="584200" cy="677333"/>
          </a:xfrm>
          <a:prstGeom prst="snip1Rect">
            <a:avLst/>
          </a:prstGeom>
          <a:solidFill>
            <a:srgbClr val="8E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152400" y="6384925"/>
            <a:ext cx="868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© 2015 </a:t>
            </a:r>
            <a:r>
              <a:rPr lang="en-US" altLang="zh-TW" sz="1000" dirty="0" err="1">
                <a:solidFill>
                  <a:srgbClr val="000000"/>
                </a:solidFill>
                <a:ea typeface="新細明體" charset="-120"/>
              </a:rPr>
              <a:t>Cengage</a:t>
            </a: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7467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5601" y="1464733"/>
            <a:ext cx="8415866" cy="4712230"/>
          </a:xfrm>
        </p:spPr>
        <p:txBody>
          <a:bodyPr/>
          <a:lstStyle>
            <a:lvl1pPr marL="268288" indent="-2682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1825" indent="-2889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48606" y="6356351"/>
            <a:ext cx="2057400" cy="365125"/>
          </a:xfrm>
        </p:spPr>
        <p:txBody>
          <a:bodyPr/>
          <a:lstStyle>
            <a:lvl1pPr>
              <a:defRPr sz="900"/>
            </a:lvl1pPr>
          </a:lstStyle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0" y="1185333"/>
            <a:ext cx="9144000" cy="0"/>
          </a:xfrm>
          <a:prstGeom prst="line">
            <a:avLst/>
          </a:prstGeom>
          <a:ln w="57150">
            <a:solidFill>
              <a:srgbClr val="1970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5601" y="245531"/>
            <a:ext cx="8159749" cy="677333"/>
          </a:xfrm>
          <a:noFill/>
        </p:spPr>
        <p:txBody>
          <a:bodyPr>
            <a:normAutofit/>
          </a:bodyPr>
          <a:lstStyle>
            <a:lvl1pPr>
              <a:defRPr sz="30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152400" y="6384925"/>
            <a:ext cx="868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© 2015 </a:t>
            </a:r>
            <a:r>
              <a:rPr lang="en-US" altLang="zh-TW" sz="1000" dirty="0" err="1">
                <a:solidFill>
                  <a:srgbClr val="000000"/>
                </a:solidFill>
                <a:ea typeface="新細明體" charset="-120"/>
              </a:rPr>
              <a:t>Cengage</a:t>
            </a: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25598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化對角線角落矩形 8"/>
          <p:cNvSpPr/>
          <p:nvPr userDrawn="1"/>
        </p:nvSpPr>
        <p:spPr>
          <a:xfrm>
            <a:off x="125910" y="212863"/>
            <a:ext cx="1535502" cy="1380227"/>
          </a:xfrm>
          <a:prstGeom prst="round2DiagRect">
            <a:avLst>
              <a:gd name="adj1" fmla="val 29232"/>
              <a:gd name="adj2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21707" y="298247"/>
            <a:ext cx="5747543" cy="1174954"/>
          </a:xfrm>
        </p:spPr>
        <p:txBody>
          <a:bodyPr anchor="ctr">
            <a:normAutofit/>
          </a:bodyPr>
          <a:lstStyle>
            <a:lvl1pPr algn="ctr">
              <a:defRPr sz="3000" b="1">
                <a:solidFill>
                  <a:schemeClr val="accent6">
                    <a:lumMod val="50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351875" y="374445"/>
            <a:ext cx="118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dirty="0">
                <a:solidFill>
                  <a:schemeClr val="bg1"/>
                </a:solidFill>
              </a:rPr>
              <a:t>CHAPTER</a:t>
            </a:r>
            <a:endParaRPr lang="zh-TW" altLang="en-US" sz="1200" b="0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 userDrawn="1"/>
        </p:nvSpPr>
        <p:spPr>
          <a:xfrm>
            <a:off x="212175" y="619121"/>
            <a:ext cx="1193006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0" b="1" dirty="0">
                <a:solidFill>
                  <a:schemeClr val="bg1"/>
                </a:solidFill>
                <a:latin typeface="Franklin Gothic Medium Cond" panose="020B0606030402020204" pitchFamily="34" charset="0"/>
                <a:ea typeface="MS UI Gothic" panose="020B0600070205080204" pitchFamily="34" charset="-128"/>
              </a:rPr>
              <a:t>6</a:t>
            </a:r>
            <a:endParaRPr lang="zh-TW" altLang="en-US" sz="5000" b="1" dirty="0">
              <a:solidFill>
                <a:schemeClr val="bg1"/>
              </a:solidFill>
              <a:latin typeface="Franklin Gothic Medium Cond" panose="020B0606030402020204" pitchFamily="34" charset="0"/>
              <a:ea typeface="MS UI Gothic" panose="020B0600070205080204" pitchFamily="34" charset="-128"/>
            </a:endParaRPr>
          </a:p>
        </p:txBody>
      </p:sp>
      <p:sp>
        <p:nvSpPr>
          <p:cNvPr id="10" name="圓角矩形 9"/>
          <p:cNvSpPr/>
          <p:nvPr userDrawn="1"/>
        </p:nvSpPr>
        <p:spPr>
          <a:xfrm>
            <a:off x="495479" y="1818557"/>
            <a:ext cx="8153041" cy="4192438"/>
          </a:xfrm>
          <a:prstGeom prst="roundRect">
            <a:avLst>
              <a:gd name="adj" fmla="val 1250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圓角矩形圖說文字 15"/>
          <p:cNvSpPr/>
          <p:nvPr userDrawn="1"/>
        </p:nvSpPr>
        <p:spPr>
          <a:xfrm>
            <a:off x="961744" y="2139352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1082516" y="2208362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LO1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圓角矩形圖說文字 17"/>
          <p:cNvSpPr/>
          <p:nvPr userDrawn="1"/>
        </p:nvSpPr>
        <p:spPr>
          <a:xfrm>
            <a:off x="961744" y="2920375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圓角矩形圖說文字 18"/>
          <p:cNvSpPr/>
          <p:nvPr userDrawn="1"/>
        </p:nvSpPr>
        <p:spPr>
          <a:xfrm>
            <a:off x="961744" y="3723317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圓角矩形圖說文字 19"/>
          <p:cNvSpPr/>
          <p:nvPr userDrawn="1"/>
        </p:nvSpPr>
        <p:spPr>
          <a:xfrm>
            <a:off x="974383" y="4476896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文字方塊 21"/>
          <p:cNvSpPr txBox="1"/>
          <p:nvPr userDrawn="1"/>
        </p:nvSpPr>
        <p:spPr>
          <a:xfrm>
            <a:off x="1082516" y="2979231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LO2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文字方塊 22"/>
          <p:cNvSpPr txBox="1"/>
          <p:nvPr userDrawn="1"/>
        </p:nvSpPr>
        <p:spPr>
          <a:xfrm>
            <a:off x="1082516" y="3773124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LO3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文字方塊 23"/>
          <p:cNvSpPr txBox="1"/>
          <p:nvPr userDrawn="1"/>
        </p:nvSpPr>
        <p:spPr>
          <a:xfrm>
            <a:off x="1082516" y="4535997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LO4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2307704" y="2146151"/>
            <a:ext cx="5745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Type</a:t>
            </a:r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of Receivables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2307703" y="2984957"/>
            <a:ext cx="5745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Account</a:t>
            </a:r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Receivable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文字方塊 28"/>
          <p:cNvSpPr txBox="1"/>
          <p:nvPr userDrawn="1"/>
        </p:nvSpPr>
        <p:spPr>
          <a:xfrm>
            <a:off x="2307704" y="3800991"/>
            <a:ext cx="5955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Valuing</a:t>
            </a:r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and Reporting Receivables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文字方塊 29"/>
          <p:cNvSpPr txBox="1"/>
          <p:nvPr userDrawn="1"/>
        </p:nvSpPr>
        <p:spPr>
          <a:xfrm>
            <a:off x="2307702" y="4392857"/>
            <a:ext cx="5745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Assessing</a:t>
            </a:r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How Well Companies Manage Their Receivables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圓角矩形圖說文字 24"/>
          <p:cNvSpPr/>
          <p:nvPr userDrawn="1"/>
        </p:nvSpPr>
        <p:spPr>
          <a:xfrm>
            <a:off x="990160" y="5255064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1110932" y="5304871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LO5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文字方塊 30"/>
          <p:cNvSpPr txBox="1"/>
          <p:nvPr userDrawn="1"/>
        </p:nvSpPr>
        <p:spPr>
          <a:xfrm>
            <a:off x="2336120" y="5301742"/>
            <a:ext cx="5955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Notes Receivable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45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48603" y="6384925"/>
            <a:ext cx="2057400" cy="365125"/>
          </a:xfrm>
        </p:spPr>
        <p:txBody>
          <a:bodyPr/>
          <a:lstStyle>
            <a:lvl1pPr>
              <a:defRPr sz="900"/>
            </a:lvl1pPr>
          </a:lstStyle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55601" y="550333"/>
            <a:ext cx="8159749" cy="677333"/>
          </a:xfrm>
          <a:noFill/>
        </p:spPr>
        <p:txBody>
          <a:bodyPr>
            <a:normAutofit/>
          </a:bodyPr>
          <a:lstStyle>
            <a:lvl1pPr>
              <a:defRPr sz="3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8" name="直線接點 7"/>
          <p:cNvCxnSpPr/>
          <p:nvPr userDrawn="1"/>
        </p:nvCxnSpPr>
        <p:spPr>
          <a:xfrm flipV="1">
            <a:off x="0" y="1342589"/>
            <a:ext cx="8515350" cy="361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"/>
          <p:cNvSpPr txBox="1">
            <a:spLocks noChangeArrowheads="1"/>
          </p:cNvSpPr>
          <p:nvPr userDrawn="1"/>
        </p:nvSpPr>
        <p:spPr bwMode="auto">
          <a:xfrm>
            <a:off x="152400" y="6384925"/>
            <a:ext cx="868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355601" y="1464733"/>
            <a:ext cx="8415866" cy="4712230"/>
          </a:xfrm>
          <a:noFill/>
        </p:spPr>
        <p:txBody>
          <a:bodyPr/>
          <a:lstStyle>
            <a:lvl1pPr marL="268288" indent="-2682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D22229"/>
              </a:buClr>
              <a:buSzPct val="80000"/>
              <a:buFont typeface="Wingdings" panose="05000000000000000000" pitchFamily="2" charset="2"/>
              <a:buChar char="l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4572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D22229"/>
              </a:buClr>
              <a:buSzPct val="80000"/>
              <a:buFont typeface="Wingdings" charset="2"/>
              <a:buChar char="n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0" y="69012"/>
            <a:ext cx="9144000" cy="3546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水滴形 3"/>
          <p:cNvSpPr/>
          <p:nvPr userDrawn="1"/>
        </p:nvSpPr>
        <p:spPr>
          <a:xfrm rot="10800000">
            <a:off x="8308610" y="580017"/>
            <a:ext cx="795869" cy="795869"/>
          </a:xfrm>
          <a:prstGeom prst="teardrop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4257675" y="1814732"/>
            <a:ext cx="1397537" cy="331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275164" y="4521086"/>
            <a:ext cx="1732934" cy="916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3747736" y="5015295"/>
            <a:ext cx="1738664" cy="1019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0" name="圖片 19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303" y="2578100"/>
            <a:ext cx="47117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2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5601" y="1464733"/>
            <a:ext cx="8415866" cy="4712230"/>
          </a:xfrm>
        </p:spPr>
        <p:txBody>
          <a:bodyPr/>
          <a:lstStyle>
            <a:lvl1pPr marL="268288" indent="-2682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D22229"/>
              </a:buClr>
              <a:buSzPct val="80000"/>
              <a:buFont typeface="Wingdings" charset="2"/>
              <a:buChar char="l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1825" indent="-2889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D22229"/>
              </a:buClr>
              <a:buSzPct val="80000"/>
              <a:buFont typeface="Wingdings" panose="05000000000000000000" pitchFamily="2" charset="2"/>
              <a:buChar char="n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48606" y="6356351"/>
            <a:ext cx="2057400" cy="365125"/>
          </a:xfrm>
        </p:spPr>
        <p:txBody>
          <a:bodyPr/>
          <a:lstStyle>
            <a:lvl1pPr>
              <a:defRPr sz="900"/>
            </a:lvl1pPr>
          </a:lstStyle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0" y="1185333"/>
            <a:ext cx="8496886" cy="1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5601" y="245531"/>
            <a:ext cx="7960263" cy="677333"/>
          </a:xfrm>
          <a:noFill/>
        </p:spPr>
        <p:txBody>
          <a:bodyPr>
            <a:normAutofit/>
          </a:bodyPr>
          <a:lstStyle>
            <a:lvl1pPr>
              <a:defRPr sz="3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152400" y="6384925"/>
            <a:ext cx="868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303" y="2578100"/>
            <a:ext cx="4711700" cy="4203700"/>
          </a:xfrm>
          <a:prstGeom prst="rect">
            <a:avLst/>
          </a:prstGeom>
        </p:spPr>
      </p:pic>
      <p:sp>
        <p:nvSpPr>
          <p:cNvPr id="12" name="水滴形 11"/>
          <p:cNvSpPr/>
          <p:nvPr userDrawn="1"/>
        </p:nvSpPr>
        <p:spPr>
          <a:xfrm rot="10800000">
            <a:off x="8315864" y="422939"/>
            <a:ext cx="795869" cy="795869"/>
          </a:xfrm>
          <a:prstGeom prst="teardrop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767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48603" y="6384925"/>
            <a:ext cx="2057400" cy="365125"/>
          </a:xfrm>
        </p:spPr>
        <p:txBody>
          <a:bodyPr/>
          <a:lstStyle>
            <a:lvl1pPr>
              <a:defRPr sz="900"/>
            </a:lvl1pPr>
          </a:lstStyle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55601" y="550333"/>
            <a:ext cx="8159749" cy="677333"/>
          </a:xfrm>
          <a:noFill/>
        </p:spPr>
        <p:txBody>
          <a:bodyPr>
            <a:normAutofit/>
          </a:bodyPr>
          <a:lstStyle>
            <a:lvl1pPr>
              <a:defRPr sz="30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五邊形 3"/>
          <p:cNvSpPr/>
          <p:nvPr userDrawn="1"/>
        </p:nvSpPr>
        <p:spPr>
          <a:xfrm flipH="1">
            <a:off x="400050" y="80426"/>
            <a:ext cx="8743950" cy="36406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0" y="1346202"/>
            <a:ext cx="9144000" cy="0"/>
          </a:xfrm>
          <a:prstGeom prst="line">
            <a:avLst/>
          </a:prstGeom>
          <a:ln w="57150">
            <a:solidFill>
              <a:srgbClr val="1970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剪去單一角落矩形 8"/>
          <p:cNvSpPr/>
          <p:nvPr userDrawn="1"/>
        </p:nvSpPr>
        <p:spPr>
          <a:xfrm flipH="1">
            <a:off x="8559801" y="550331"/>
            <a:ext cx="584200" cy="677333"/>
          </a:xfrm>
          <a:prstGeom prst="snip1Rect">
            <a:avLst/>
          </a:prstGeom>
          <a:solidFill>
            <a:srgbClr val="8E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 dirty="0"/>
          </a:p>
        </p:txBody>
      </p:sp>
      <p:sp>
        <p:nvSpPr>
          <p:cNvPr id="10" name="Text Box 4"/>
          <p:cNvSpPr txBox="1">
            <a:spLocks noChangeArrowheads="1"/>
          </p:cNvSpPr>
          <p:nvPr userDrawn="1"/>
        </p:nvSpPr>
        <p:spPr bwMode="auto">
          <a:xfrm>
            <a:off x="152400" y="6384925"/>
            <a:ext cx="868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© 2015 </a:t>
            </a:r>
            <a:r>
              <a:rPr lang="en-US" altLang="zh-TW" sz="1000" dirty="0" err="1">
                <a:solidFill>
                  <a:srgbClr val="000000"/>
                </a:solidFill>
                <a:ea typeface="新細明體" charset="-120"/>
              </a:rPr>
              <a:t>Cengage</a:t>
            </a: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355601" y="1464733"/>
            <a:ext cx="8415866" cy="4712230"/>
          </a:xfrm>
        </p:spPr>
        <p:txBody>
          <a:bodyPr/>
          <a:lstStyle>
            <a:lvl1pPr marL="268288" indent="-2682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1825" indent="-2889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7271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29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24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03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01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30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57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78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14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69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50" r:id="rId13"/>
    <p:sldLayoutId id="2147483677" r:id="rId14"/>
    <p:sldLayoutId id="2147483680" r:id="rId15"/>
    <p:sldLayoutId id="2147483681" r:id="rId16"/>
    <p:sldLayoutId id="2147483682" r:id="rId17"/>
    <p:sldLayoutId id="2147483679" r:id="rId1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82" y="0"/>
            <a:ext cx="5362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6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200" dirty="0"/>
              <a:t>A reduction in the selling price allowed if payment is received within a specified period.</a:t>
            </a:r>
          </a:p>
          <a:p>
            <a:pPr marL="0" indent="0">
              <a:buNone/>
            </a:pPr>
            <a:r>
              <a:rPr lang="en-US" altLang="zh-TW" sz="2200" b="1" dirty="0">
                <a:solidFill>
                  <a:srgbClr val="E09E5B"/>
                </a:solidFill>
              </a:rPr>
              <a:t>Illustration</a:t>
            </a:r>
          </a:p>
          <a:p>
            <a:pPr lvl="1"/>
            <a:r>
              <a:rPr lang="en-US" altLang="zh-TW" sz="2200" dirty="0"/>
              <a:t>If the NT$200 in Hot Pot Bakery credit sales were made with discount terms of 2/10, n/30, and if the customer paid within the discount period.</a:t>
            </a:r>
          </a:p>
          <a:p>
            <a:pPr lvl="1">
              <a:lnSpc>
                <a:spcPct val="200000"/>
              </a:lnSpc>
            </a:pPr>
            <a:endParaRPr lang="en-US" altLang="zh-TW" sz="2200" dirty="0"/>
          </a:p>
          <a:p>
            <a:pPr lvl="1"/>
            <a:endParaRPr lang="en-US" altLang="zh-TW" sz="2200" dirty="0"/>
          </a:p>
          <a:p>
            <a:pPr lvl="1"/>
            <a:r>
              <a:rPr lang="en-US" altLang="zh-TW" sz="2200" b="1" dirty="0">
                <a:solidFill>
                  <a:schemeClr val="accent2">
                    <a:lumMod val="75000"/>
                  </a:schemeClr>
                </a:solidFill>
              </a:rPr>
              <a:t>Sales Discounts is a contra-revenue account (deducted from sales).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600D-877A-4446-BE1D-86DBDF31040B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Sales Discounts</a:t>
            </a:r>
            <a:r>
              <a:rPr lang="zh-TW" altLang="en-US" dirty="0"/>
              <a:t> 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912927"/>
              </p:ext>
            </p:extLst>
          </p:nvPr>
        </p:nvGraphicFramePr>
        <p:xfrm>
          <a:off x="1667454" y="4089400"/>
          <a:ext cx="5622472" cy="1485900"/>
        </p:xfrm>
        <a:graphic>
          <a:graphicData uri="http://schemas.openxmlformats.org/drawingml/2006/table">
            <a:tbl>
              <a:tblPr/>
              <a:tblGrid>
                <a:gridCol w="414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1669850" y="4089400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97707" y="409010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196</a:t>
            </a:r>
          </a:p>
        </p:txBody>
      </p:sp>
      <p:sp>
        <p:nvSpPr>
          <p:cNvPr id="17" name="矩形 16"/>
          <p:cNvSpPr/>
          <p:nvPr/>
        </p:nvSpPr>
        <p:spPr>
          <a:xfrm>
            <a:off x="2020528" y="5229089"/>
            <a:ext cx="513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Collected cash within the discount period for $200 credit sale.</a:t>
            </a:r>
          </a:p>
        </p:txBody>
      </p:sp>
      <p:sp>
        <p:nvSpPr>
          <p:cNvPr id="18" name="矩形 17"/>
          <p:cNvSpPr/>
          <p:nvPr/>
        </p:nvSpPr>
        <p:spPr>
          <a:xfrm>
            <a:off x="1669849" y="4498440"/>
            <a:ext cx="4027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Discounts (NT$200 x 0.02)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88835" y="487376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200</a:t>
            </a:r>
            <a:endParaRPr kumimoji="0" lang="zh-TW" altLang="en-US" dirty="0">
              <a:solidFill>
                <a:srgbClr val="000000"/>
              </a:solidFill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96054" y="4873767"/>
            <a:ext cx="2385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Accounts Receivable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54187" y="45044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4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441516" y="6387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16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/>
              <a:t>Customers often return merchandise, either because the item is defective or for a variety of other reasons. </a:t>
            </a:r>
          </a:p>
          <a:p>
            <a:pPr marL="0" indent="0">
              <a:buNone/>
            </a:pPr>
            <a:r>
              <a:rPr lang="en-US" altLang="zh-TW" sz="2200" b="1" dirty="0">
                <a:solidFill>
                  <a:srgbClr val="E09E5B"/>
                </a:solidFill>
              </a:rPr>
              <a:t>Illustration </a:t>
            </a:r>
          </a:p>
          <a:p>
            <a:pPr lvl="1" indent="-342900"/>
            <a:r>
              <a:rPr lang="en-US" altLang="zh-TW" sz="2200" dirty="0"/>
              <a:t>Assume that before any payments on account are made, Hot Pot Bakery customers return goods that were sold to them at NT$150; NT$100 in returns were made by cash customers, and NT$50 in returns were made by credit customers. </a:t>
            </a:r>
            <a:endParaRPr lang="zh-TW" altLang="en-US" sz="22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600D-877A-4446-BE1D-86DBDF31040B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Sales Returns and Allowances</a:t>
            </a:r>
            <a:r>
              <a:rPr lang="zh-TW" altLang="en-US" dirty="0"/>
              <a:t>                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11176"/>
              </p:ext>
            </p:extLst>
          </p:nvPr>
        </p:nvGraphicFramePr>
        <p:xfrm>
          <a:off x="1653366" y="4544378"/>
          <a:ext cx="5622472" cy="1632585"/>
        </p:xfrm>
        <a:graphic>
          <a:graphicData uri="http://schemas.openxmlformats.org/drawingml/2006/table">
            <a:tbl>
              <a:tblPr/>
              <a:tblGrid>
                <a:gridCol w="414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655762" y="4596134"/>
            <a:ext cx="3365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Returns and Allowances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83619" y="459683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150</a:t>
            </a:r>
          </a:p>
        </p:txBody>
      </p:sp>
      <p:sp>
        <p:nvSpPr>
          <p:cNvPr id="10" name="矩形 9"/>
          <p:cNvSpPr/>
          <p:nvPr/>
        </p:nvSpPr>
        <p:spPr>
          <a:xfrm>
            <a:off x="2006440" y="5632142"/>
            <a:ext cx="5133325" cy="548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Received NT$150 of returned merchandise; NT$100 from cash </a:t>
            </a:r>
          </a:p>
          <a:p>
            <a:pPr>
              <a:spcBef>
                <a:spcPts val="200"/>
              </a:spcBef>
            </a:pPr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customers and NT$50 from cash customers.</a:t>
            </a:r>
          </a:p>
        </p:txBody>
      </p:sp>
      <p:sp>
        <p:nvSpPr>
          <p:cNvPr id="11" name="矩形 10"/>
          <p:cNvSpPr/>
          <p:nvPr/>
        </p:nvSpPr>
        <p:spPr>
          <a:xfrm>
            <a:off x="1881966" y="4953977"/>
            <a:ext cx="960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02987" y="5328745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50</a:t>
            </a:r>
            <a:endParaRPr kumimoji="0" lang="zh-TW" altLang="en-US" dirty="0">
              <a:solidFill>
                <a:srgbClr val="000000"/>
              </a:solidFill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81966" y="5328745"/>
            <a:ext cx="2385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Accounts Receivable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74747" y="4959413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100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8441516" y="6387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29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09E5B"/>
                </a:solidFill>
              </a:rPr>
              <a:t>Illustration </a:t>
            </a:r>
          </a:p>
          <a:p>
            <a:pPr lvl="1" indent="-342900"/>
            <a:r>
              <a:rPr lang="en-US" altLang="zh-TW" dirty="0"/>
              <a:t>The cost of the returned goods was NT$120.</a:t>
            </a:r>
          </a:p>
          <a:p>
            <a:pPr lvl="1" indent="-342900"/>
            <a:endParaRPr lang="en-US" altLang="zh-TW" dirty="0"/>
          </a:p>
          <a:p>
            <a:pPr lvl="1" indent="-342900">
              <a:lnSpc>
                <a:spcPct val="150000"/>
              </a:lnSpc>
            </a:pPr>
            <a:endParaRPr lang="en-US" altLang="zh-TW" dirty="0"/>
          </a:p>
          <a:p>
            <a:pPr lvl="1" indent="-342900"/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Sales Returns and Allowances is also a contra account (deducted from sales).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600D-877A-4446-BE1D-86DBDF31040B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Sales Returns and Allowances</a:t>
            </a:r>
            <a:endParaRPr lang="zh-TW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217693"/>
              </p:ext>
            </p:extLst>
          </p:nvPr>
        </p:nvGraphicFramePr>
        <p:xfrm>
          <a:off x="1524000" y="2612366"/>
          <a:ext cx="5622472" cy="1261110"/>
        </p:xfrm>
        <a:graphic>
          <a:graphicData uri="http://schemas.openxmlformats.org/drawingml/2006/table">
            <a:tbl>
              <a:tblPr/>
              <a:tblGrid>
                <a:gridCol w="414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1526396" y="2612366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54253" y="261306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120</a:t>
            </a:r>
          </a:p>
        </p:txBody>
      </p:sp>
      <p:sp>
        <p:nvSpPr>
          <p:cNvPr id="17" name="矩形 16"/>
          <p:cNvSpPr/>
          <p:nvPr/>
        </p:nvSpPr>
        <p:spPr>
          <a:xfrm>
            <a:off x="1882903" y="3299772"/>
            <a:ext cx="5133325" cy="548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To record the increase in inventory and the decrease in Cost of </a:t>
            </a:r>
          </a:p>
          <a:p>
            <a:pPr>
              <a:spcBef>
                <a:spcPts val="200"/>
              </a:spcBef>
            </a:pPr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Goods Sold due to the return of goods.</a:t>
            </a:r>
          </a:p>
        </p:txBody>
      </p:sp>
      <p:sp>
        <p:nvSpPr>
          <p:cNvPr id="18" name="矩形 17"/>
          <p:cNvSpPr/>
          <p:nvPr/>
        </p:nvSpPr>
        <p:spPr>
          <a:xfrm>
            <a:off x="1752600" y="2979941"/>
            <a:ext cx="3348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of Goods Sold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45381" y="298537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120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8441516" y="6387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66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09E5B"/>
                </a:solidFill>
              </a:rPr>
              <a:t>Illustration</a:t>
            </a:r>
            <a:endParaRPr lang="en-US" altLang="zh-TW" dirty="0">
              <a:solidFill>
                <a:srgbClr val="E09E5B"/>
              </a:solidFill>
            </a:endParaRPr>
          </a:p>
          <a:p>
            <a:pPr lvl="1"/>
            <a:r>
              <a:rPr lang="en-US" altLang="zh-TW" dirty="0"/>
              <a:t>Assuming payment within the discount period on the NT$150 balance in Accounts Receivable, statement of comprehensive income for the revenue accounts is as follows.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600D-877A-4446-BE1D-86DBDF31040B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Sales Returns and Allowances</a:t>
            </a:r>
            <a:endParaRPr lang="zh-TW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019" y="5554047"/>
            <a:ext cx="8062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*(NT$200 – NT$50) 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0.02 = NT$3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Note that when merchandise is returned, sales discount for the subsequent payment are granted only on the selling price of the merchandise not returned.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61796"/>
              </p:ext>
            </p:extLst>
          </p:nvPr>
        </p:nvGraphicFramePr>
        <p:xfrm>
          <a:off x="755019" y="3613794"/>
          <a:ext cx="7610159" cy="187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3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7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Statement</a:t>
                      </a:r>
                      <a:r>
                        <a:rPr lang="en-US" altLang="zh-TW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of Comprehensive income (partial)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Units: NT dollars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47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Sales revenue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3F5C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$500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3F5C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3F5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047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Less: Sales</a:t>
                      </a:r>
                      <a:r>
                        <a:rPr lang="en-US" altLang="zh-TW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discount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3F5C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(3)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3F5C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3F5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047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Less: Sales</a:t>
                      </a:r>
                      <a:r>
                        <a:rPr lang="en-US" altLang="zh-TW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returns and allowances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3F5C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u="sng" dirty="0">
                          <a:latin typeface="Arial" charset="0"/>
                          <a:ea typeface="Arial" charset="0"/>
                          <a:cs typeface="Arial" charset="0"/>
                        </a:rPr>
                        <a:t>(150)</a:t>
                      </a:r>
                      <a:endParaRPr lang="zh-TW" altLang="en-US" u="sng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3F5C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3F5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047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Net Sales revenue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3F5C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3F5C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Arial" charset="0"/>
                          <a:ea typeface="Arial" charset="0"/>
                          <a:cs typeface="Arial" charset="0"/>
                        </a:rPr>
                        <a:t>$347</a:t>
                      </a:r>
                      <a:endParaRPr lang="zh-TW" alt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3F5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8441516" y="6387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85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09E5B"/>
                </a:solidFill>
              </a:rPr>
              <a:t>Gross Sales</a:t>
            </a:r>
          </a:p>
          <a:p>
            <a:pPr lvl="1"/>
            <a:r>
              <a:rPr lang="en-US" altLang="zh-TW" dirty="0"/>
              <a:t>Total recorded sales before sales discounts and sales returns and allowances.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E09E5B"/>
                </a:solidFill>
              </a:rPr>
              <a:t>Net Sales</a:t>
            </a:r>
          </a:p>
          <a:p>
            <a:pPr lvl="1"/>
            <a:r>
              <a:rPr lang="en-US" altLang="zh-TW" dirty="0"/>
              <a:t>Gross sales less sales discount and sales returns and allowances.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600D-877A-4446-BE1D-86DBDF31040B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Gross Sales and Net Sales</a:t>
            </a:r>
          </a:p>
        </p:txBody>
      </p:sp>
      <p:sp>
        <p:nvSpPr>
          <p:cNvPr id="11" name="矩形 10"/>
          <p:cNvSpPr/>
          <p:nvPr/>
        </p:nvSpPr>
        <p:spPr>
          <a:xfrm>
            <a:off x="2111375" y="4524555"/>
            <a:ext cx="464820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Gross Sales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- Sales Discounts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- Sales Returns and Allowances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= Net Sales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441516" y="6387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89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200" b="1" dirty="0"/>
              <a:t>Hendrix Company had $100,000 and $40,000 in credit and cash sales, respectively, during the month. The cost to Hendrix for the goods sold was $112,000. </a:t>
            </a:r>
          </a:p>
          <a:p>
            <a:pPr marL="400050" lvl="1" indent="0">
              <a:buNone/>
            </a:pPr>
            <a:r>
              <a:rPr lang="en-US" altLang="zh-TW" sz="2200" b="1" dirty="0"/>
              <a:t>Customers who purchased on credit received sales discounts totaling $2,700 when paying for $90,000 of the goods purchased. The balance will be paid in the following month. </a:t>
            </a:r>
          </a:p>
          <a:p>
            <a:pPr marL="400050" lvl="1" indent="0">
              <a:buNone/>
            </a:pPr>
            <a:r>
              <a:rPr lang="en-US" altLang="zh-TW" sz="2200" b="1" dirty="0"/>
              <a:t>In addition, $4,500 in merchandise was returned (all from customers who purchased using cash). The cost of the returned merchandise was $3,600. </a:t>
            </a:r>
          </a:p>
          <a:p>
            <a:pPr marL="400050" lvl="1" indent="0">
              <a:buNone/>
            </a:pPr>
            <a:r>
              <a:rPr lang="en-US" altLang="zh-TW" sz="2200" b="1" dirty="0"/>
              <a:t>Provide all the journal entries for the month relating to these transactions and compute net sales for the month.</a:t>
            </a:r>
            <a:endParaRPr lang="zh-TW" altLang="en-US" sz="22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600D-877A-4446-BE1D-86DBDF31040B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5601" y="245531"/>
            <a:ext cx="7960263" cy="677333"/>
          </a:xfrm>
        </p:spPr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41516" y="6387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74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09E5B"/>
                </a:solidFill>
              </a:rPr>
              <a:t>Solution</a:t>
            </a:r>
            <a:r>
              <a:rPr lang="en-US" altLang="zh-TW" sz="2400" b="1" dirty="0">
                <a:solidFill>
                  <a:srgbClr val="E09E5B"/>
                </a:solidFill>
              </a:rPr>
              <a:t>:</a:t>
            </a:r>
            <a:endParaRPr lang="zh-TW" altLang="en-US" sz="2400" b="1" dirty="0">
              <a:solidFill>
                <a:srgbClr val="E09E5B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9600D-877A-4446-BE1D-86DBDF31040B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3827"/>
              </p:ext>
            </p:extLst>
          </p:nvPr>
        </p:nvGraphicFramePr>
        <p:xfrm>
          <a:off x="1989826" y="1665340"/>
          <a:ext cx="5622472" cy="1114425"/>
        </p:xfrm>
        <a:graphic>
          <a:graphicData uri="http://schemas.openxmlformats.org/drawingml/2006/table">
            <a:tbl>
              <a:tblPr/>
              <a:tblGrid>
                <a:gridCol w="3540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1992222" y="1665340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99479" y="1666040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40,000</a:t>
            </a:r>
          </a:p>
        </p:txBody>
      </p:sp>
      <p:sp>
        <p:nvSpPr>
          <p:cNvPr id="18" name="矩形 17"/>
          <p:cNvSpPr/>
          <p:nvPr/>
        </p:nvSpPr>
        <p:spPr>
          <a:xfrm>
            <a:off x="1992221" y="2074380"/>
            <a:ext cx="4027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Accounts Receivable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62366" y="2449707"/>
            <a:ext cx="101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140,000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18426" y="2449707"/>
            <a:ext cx="2385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71237" y="2080375"/>
            <a:ext cx="101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100,000</a:t>
            </a: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72375"/>
              </p:ext>
            </p:extLst>
          </p:nvPr>
        </p:nvGraphicFramePr>
        <p:xfrm>
          <a:off x="1992221" y="3624769"/>
          <a:ext cx="5622472" cy="1114425"/>
        </p:xfrm>
        <a:graphic>
          <a:graphicData uri="http://schemas.openxmlformats.org/drawingml/2006/table">
            <a:tbl>
              <a:tblPr/>
              <a:tblGrid>
                <a:gridCol w="3540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1994617" y="3624769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01874" y="3625469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87,300</a:t>
            </a:r>
          </a:p>
        </p:txBody>
      </p:sp>
      <p:sp>
        <p:nvSpPr>
          <p:cNvPr id="26" name="矩形 25"/>
          <p:cNvSpPr/>
          <p:nvPr/>
        </p:nvSpPr>
        <p:spPr>
          <a:xfrm>
            <a:off x="1994616" y="4033809"/>
            <a:ext cx="4027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Discounts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93002" y="4409136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90,000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20821" y="4409136"/>
            <a:ext cx="2385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Accounts Receivable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30112" y="4039804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2,700</a:t>
            </a: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89177"/>
              </p:ext>
            </p:extLst>
          </p:nvPr>
        </p:nvGraphicFramePr>
        <p:xfrm>
          <a:off x="1990064" y="2823704"/>
          <a:ext cx="5622472" cy="742950"/>
        </p:xfrm>
        <a:graphic>
          <a:graphicData uri="http://schemas.openxmlformats.org/drawingml/2006/table">
            <a:tbl>
              <a:tblPr/>
              <a:tblGrid>
                <a:gridCol w="3540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1992460" y="2823704"/>
            <a:ext cx="2359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of Goods Sold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588596" y="2824404"/>
            <a:ext cx="100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112,000</a:t>
            </a:r>
          </a:p>
        </p:txBody>
      </p:sp>
      <p:sp>
        <p:nvSpPr>
          <p:cNvPr id="35" name="矩形 34"/>
          <p:cNvSpPr/>
          <p:nvPr/>
        </p:nvSpPr>
        <p:spPr>
          <a:xfrm>
            <a:off x="6579724" y="3189340"/>
            <a:ext cx="100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112,000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218664" y="3189340"/>
            <a:ext cx="2385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000201"/>
              </p:ext>
            </p:extLst>
          </p:nvPr>
        </p:nvGraphicFramePr>
        <p:xfrm>
          <a:off x="1991619" y="5613401"/>
          <a:ext cx="5622472" cy="742950"/>
        </p:xfrm>
        <a:graphic>
          <a:graphicData uri="http://schemas.openxmlformats.org/drawingml/2006/table">
            <a:tbl>
              <a:tblPr/>
              <a:tblGrid>
                <a:gridCol w="3540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矩形 38"/>
          <p:cNvSpPr/>
          <p:nvPr/>
        </p:nvSpPr>
        <p:spPr>
          <a:xfrm>
            <a:off x="1994015" y="5613401"/>
            <a:ext cx="2359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829511" y="5614101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3,600</a:t>
            </a:r>
          </a:p>
        </p:txBody>
      </p:sp>
      <p:sp>
        <p:nvSpPr>
          <p:cNvPr id="41" name="矩形 40"/>
          <p:cNvSpPr/>
          <p:nvPr/>
        </p:nvSpPr>
        <p:spPr>
          <a:xfrm>
            <a:off x="6820639" y="5979037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3,600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220219" y="5979037"/>
            <a:ext cx="2385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of Goods Sold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325227"/>
              </p:ext>
            </p:extLst>
          </p:nvPr>
        </p:nvGraphicFramePr>
        <p:xfrm>
          <a:off x="1991619" y="4795574"/>
          <a:ext cx="5622472" cy="742950"/>
        </p:xfrm>
        <a:graphic>
          <a:graphicData uri="http://schemas.openxmlformats.org/drawingml/2006/table">
            <a:tbl>
              <a:tblPr/>
              <a:tblGrid>
                <a:gridCol w="3540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矩形 43"/>
          <p:cNvSpPr/>
          <p:nvPr/>
        </p:nvSpPr>
        <p:spPr>
          <a:xfrm>
            <a:off x="1994015" y="4795574"/>
            <a:ext cx="2359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829511" y="4796274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4,500</a:t>
            </a:r>
          </a:p>
        </p:txBody>
      </p:sp>
      <p:sp>
        <p:nvSpPr>
          <p:cNvPr id="46" name="矩形 45"/>
          <p:cNvSpPr/>
          <p:nvPr/>
        </p:nvSpPr>
        <p:spPr>
          <a:xfrm>
            <a:off x="6820639" y="5161210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4,500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220219" y="5161210"/>
            <a:ext cx="2385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49717" y="1743199"/>
            <a:ext cx="548400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049716" y="2090617"/>
            <a:ext cx="548400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2049715" y="2428001"/>
            <a:ext cx="548400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2049717" y="3718623"/>
            <a:ext cx="548400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2049716" y="4066041"/>
            <a:ext cx="548400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2049715" y="4403425"/>
            <a:ext cx="548400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2051677" y="2900886"/>
            <a:ext cx="548400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2051676" y="3248304"/>
            <a:ext cx="548400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2060142" y="4842984"/>
            <a:ext cx="548400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060141" y="5190402"/>
            <a:ext cx="548400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2060142" y="5677145"/>
            <a:ext cx="548400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2060141" y="6024563"/>
            <a:ext cx="548400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8441516" y="6387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43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1" dirty="0">
                <a:solidFill>
                  <a:srgbClr val="E09E5B"/>
                </a:solidFill>
              </a:rPr>
              <a:t>Solution:</a:t>
            </a:r>
            <a:endParaRPr lang="zh-TW" altLang="en-US" sz="2400" b="1" dirty="0">
              <a:solidFill>
                <a:srgbClr val="E09E5B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9600D-877A-4446-BE1D-86DBDF31040B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642443"/>
              </p:ext>
            </p:extLst>
          </p:nvPr>
        </p:nvGraphicFramePr>
        <p:xfrm>
          <a:off x="1447800" y="2344947"/>
          <a:ext cx="5622472" cy="1504372"/>
        </p:xfrm>
        <a:graphic>
          <a:graphicData uri="http://schemas.openxmlformats.org/drawingml/2006/table">
            <a:tbl>
              <a:tblPr/>
              <a:tblGrid>
                <a:gridCol w="3540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 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1450196" y="2344947"/>
            <a:ext cx="4421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Gross Sales ..............................................</a:t>
            </a:r>
          </a:p>
        </p:txBody>
      </p:sp>
      <p:sp>
        <p:nvSpPr>
          <p:cNvPr id="16" name="矩形 15"/>
          <p:cNvSpPr/>
          <p:nvPr/>
        </p:nvSpPr>
        <p:spPr>
          <a:xfrm>
            <a:off x="5871884" y="2344947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$140,000</a:t>
            </a:r>
          </a:p>
        </p:txBody>
      </p:sp>
      <p:sp>
        <p:nvSpPr>
          <p:cNvPr id="18" name="矩形 17"/>
          <p:cNvSpPr/>
          <p:nvPr/>
        </p:nvSpPr>
        <p:spPr>
          <a:xfrm>
            <a:off x="1468856" y="2759982"/>
            <a:ext cx="4403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Less: Sales discounts ...............................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892100" y="3129314"/>
            <a:ext cx="1146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altLang="zh-TW" u="sng" dirty="0">
                <a:latin typeface="Arial" panose="020B0604020202020204" pitchFamily="34" charset="0"/>
                <a:cs typeface="Arial" panose="020B0604020202020204" pitchFamily="34" charset="0"/>
              </a:rPr>
              <a:t>   (4,500)</a:t>
            </a:r>
            <a:endParaRPr lang="zh-TW" alt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70410" y="3141924"/>
            <a:ext cx="4421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Less: Sales returns .................................. 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101847" y="2744422"/>
            <a:ext cx="915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(2,700)</a:t>
            </a:r>
          </a:p>
        </p:txBody>
      </p:sp>
      <p:sp>
        <p:nvSpPr>
          <p:cNvPr id="37" name="矩形 36"/>
          <p:cNvSpPr/>
          <p:nvPr/>
        </p:nvSpPr>
        <p:spPr>
          <a:xfrm>
            <a:off x="1468856" y="3479985"/>
            <a:ext cx="4403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Net sales ..................................................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892100" y="3485600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TW" u="dbl" dirty="0">
                <a:latin typeface="Arial" panose="020B0604020202020204" pitchFamily="34" charset="0"/>
                <a:cs typeface="Arial" panose="020B0604020202020204" pitchFamily="34" charset="0"/>
              </a:rPr>
              <a:t>$132,800</a:t>
            </a:r>
            <a:endParaRPr lang="zh-TW" altLang="en-US" u="db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501137" y="2428401"/>
            <a:ext cx="548400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1501134" y="2772592"/>
            <a:ext cx="548400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1501135" y="3113203"/>
            <a:ext cx="548400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1501134" y="3479985"/>
            <a:ext cx="548400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8441516" y="6387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8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600D-877A-4446-BE1D-86DBDF31040B}" type="slidenum">
              <a:rPr lang="en-US" altLang="zh-TW" smtClean="0"/>
              <a:pPr/>
              <a:t>18</a:t>
            </a:fld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Valuing Receivables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09E5B"/>
                </a:solidFill>
              </a:rPr>
              <a:t>Bad Debts</a:t>
            </a:r>
            <a:r>
              <a:rPr lang="zh-TW" altLang="en-US" b="1" dirty="0">
                <a:solidFill>
                  <a:srgbClr val="E09E5B"/>
                </a:solidFill>
              </a:rPr>
              <a:t>  </a:t>
            </a:r>
            <a:endParaRPr lang="en-US" altLang="zh-TW" b="1" dirty="0">
              <a:solidFill>
                <a:srgbClr val="E09E5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/>
              <a:t>An uncollectible accounts receivable.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E09E5B"/>
                </a:solidFill>
              </a:rPr>
              <a:t>The Direct Write-Off Method</a:t>
            </a:r>
            <a:r>
              <a:rPr lang="zh-TW" altLang="en-US" b="1" dirty="0">
                <a:solidFill>
                  <a:srgbClr val="E09E5B"/>
                </a:solidFill>
              </a:rPr>
              <a:t>  </a:t>
            </a:r>
            <a:endParaRPr lang="en-US" altLang="zh-TW" b="1" dirty="0">
              <a:solidFill>
                <a:srgbClr val="E09E5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10000"/>
              </a:lnSpc>
            </a:pPr>
            <a:r>
              <a:rPr lang="es-ES_tradnl" altLang="zh-TW" dirty="0"/>
              <a:t>Record actual losses from uncollectible accounts as expenses </a:t>
            </a:r>
            <a:r>
              <a:rPr lang="en-US" altLang="zh-TW" dirty="0"/>
              <a:t>during the period in which </a:t>
            </a:r>
            <a:r>
              <a:rPr lang="es-ES_tradnl" altLang="zh-TW" dirty="0"/>
              <a:t>accounts receivable are determined to be uncollectible.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_tradnl" altLang="zh-TW" b="1" dirty="0">
                <a:solidFill>
                  <a:srgbClr val="E09E5B"/>
                </a:solidFill>
              </a:rPr>
              <a:t>The Allowance </a:t>
            </a:r>
            <a:r>
              <a:rPr lang="es-ES_tradnl" altLang="zh-TW" b="1" dirty="0" err="1">
                <a:solidFill>
                  <a:srgbClr val="E09E5B"/>
                </a:solidFill>
              </a:rPr>
              <a:t>Method</a:t>
            </a:r>
            <a:r>
              <a:rPr lang="zh-TW" altLang="en-US" b="1" dirty="0">
                <a:solidFill>
                  <a:srgbClr val="E09E5B"/>
                </a:solidFill>
              </a:rPr>
              <a:t>  </a:t>
            </a:r>
            <a:endParaRPr lang="es-ES_tradnl" altLang="zh-TW" b="1" dirty="0">
              <a:solidFill>
                <a:srgbClr val="E09E5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indent="-342900">
              <a:lnSpc>
                <a:spcPct val="110000"/>
              </a:lnSpc>
            </a:pPr>
            <a:r>
              <a:rPr lang="es-ES_tradnl" altLang="zh-TW" dirty="0"/>
              <a:t>Record the impairment of accounts receivable before they actually happened.</a:t>
            </a:r>
          </a:p>
          <a:p>
            <a:pPr lvl="1">
              <a:lnSpc>
                <a:spcPct val="110000"/>
              </a:lnSpc>
            </a:pPr>
            <a:endParaRPr lang="es-ES_tradnl" altLang="zh-TW" dirty="0"/>
          </a:p>
          <a:p>
            <a:endParaRPr lang="en-US" altLang="zh-TW" dirty="0"/>
          </a:p>
          <a:p>
            <a:pPr lvl="1">
              <a:lnSpc>
                <a:spcPct val="110000"/>
              </a:lnSpc>
            </a:pPr>
            <a:endParaRPr lang="es-ES_tradnl" altLang="zh-TW" dirty="0"/>
          </a:p>
          <a:p>
            <a:pPr>
              <a:lnSpc>
                <a:spcPct val="110000"/>
              </a:lnSpc>
            </a:pPr>
            <a:endParaRPr lang="es-ES_tradnl" altLang="zh-TW" dirty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40257" y="107910"/>
            <a:ext cx="3603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Valuing and Reporting Receivables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432863" y="77759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直線圖說文字 1 4"/>
          <p:cNvSpPr/>
          <p:nvPr/>
        </p:nvSpPr>
        <p:spPr>
          <a:xfrm>
            <a:off x="6948603" y="1843768"/>
            <a:ext cx="1331797" cy="804333"/>
          </a:xfrm>
          <a:prstGeom prst="borderCallout1">
            <a:avLst>
              <a:gd name="adj1" fmla="val 65066"/>
              <a:gd name="adj2" fmla="val -1407"/>
              <a:gd name="adj3" fmla="val 117522"/>
              <a:gd name="adj4" fmla="val -180143"/>
            </a:avLst>
          </a:prstGeom>
          <a:solidFill>
            <a:srgbClr val="FFE48A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Violate the GAAP.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09E5B"/>
                </a:solidFill>
              </a:rPr>
              <a:t>Illustration</a:t>
            </a:r>
          </a:p>
          <a:p>
            <a:pPr lvl="1"/>
            <a:r>
              <a:rPr lang="en-US" altLang="zh-TW" dirty="0"/>
              <a:t>Assume that Hot Pot Bakery </a:t>
            </a:r>
            <a:r>
              <a:rPr lang="es-ES_tradnl" altLang="zh-TW" dirty="0"/>
              <a:t>estimated that due </a:t>
            </a:r>
            <a:r>
              <a:rPr lang="en-US" altLang="zh-TW" dirty="0"/>
              <a:t>to the economic downturn and financial difficulties of its customers, the value of accounts receivable is impaired by NT$4,500.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600D-877A-4446-BE1D-86DBDF31040B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Allowance Method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116130"/>
              </p:ext>
            </p:extLst>
          </p:nvPr>
        </p:nvGraphicFramePr>
        <p:xfrm>
          <a:off x="1584226" y="4390406"/>
          <a:ext cx="5622472" cy="1047750"/>
        </p:xfrm>
        <a:graphic>
          <a:graphicData uri="http://schemas.openxmlformats.org/drawingml/2006/table">
            <a:tbl>
              <a:tblPr/>
              <a:tblGrid>
                <a:gridCol w="414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586622" y="4447556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Bad Debt Expense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22119" y="4448256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4,500</a:t>
            </a:r>
          </a:p>
        </p:txBody>
      </p:sp>
      <p:sp>
        <p:nvSpPr>
          <p:cNvPr id="14" name="矩形 13"/>
          <p:cNvSpPr/>
          <p:nvPr/>
        </p:nvSpPr>
        <p:spPr>
          <a:xfrm>
            <a:off x="1943129" y="5134962"/>
            <a:ext cx="513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To record the estimated bad debt expense for the current year.</a:t>
            </a:r>
          </a:p>
        </p:txBody>
      </p:sp>
      <p:sp>
        <p:nvSpPr>
          <p:cNvPr id="15" name="矩形 14"/>
          <p:cNvSpPr/>
          <p:nvPr/>
        </p:nvSpPr>
        <p:spPr>
          <a:xfrm>
            <a:off x="1812826" y="4815131"/>
            <a:ext cx="3348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Allowance for Bad Debts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13246" y="4820567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4,500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8432865" y="64641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直線圖說文字 1 17"/>
          <p:cNvSpPr/>
          <p:nvPr/>
        </p:nvSpPr>
        <p:spPr>
          <a:xfrm>
            <a:off x="4489386" y="3589984"/>
            <a:ext cx="3847720" cy="686706"/>
          </a:xfrm>
          <a:prstGeom prst="borderCallout1">
            <a:avLst>
              <a:gd name="adj1" fmla="val 65066"/>
              <a:gd name="adj2" fmla="val -1407"/>
              <a:gd name="adj3" fmla="val 134693"/>
              <a:gd name="adj4" fmla="val -38333"/>
            </a:avLst>
          </a:prstGeom>
          <a:solidFill>
            <a:srgbClr val="FFE48A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selling expense on the statement of comprehensive income.</a:t>
            </a:r>
          </a:p>
        </p:txBody>
      </p:sp>
      <p:sp>
        <p:nvSpPr>
          <p:cNvPr id="20" name="直線圖說文字 1 19"/>
          <p:cNvSpPr/>
          <p:nvPr/>
        </p:nvSpPr>
        <p:spPr>
          <a:xfrm>
            <a:off x="4948432" y="5488328"/>
            <a:ext cx="2442968" cy="686706"/>
          </a:xfrm>
          <a:prstGeom prst="borderCallout1">
            <a:avLst>
              <a:gd name="adj1" fmla="val 65066"/>
              <a:gd name="adj2" fmla="val -1407"/>
              <a:gd name="adj3" fmla="val -55180"/>
              <a:gd name="adj4" fmla="val -47355"/>
            </a:avLst>
          </a:prstGeom>
          <a:solidFill>
            <a:srgbClr val="F5FC5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contra account to Accounts Receivable.</a:t>
            </a:r>
          </a:p>
        </p:txBody>
      </p:sp>
    </p:spTree>
    <p:extLst>
      <p:ext uri="{BB962C8B-B14F-4D97-AF65-F5344CB8AC3E}">
        <p14:creationId xmlns:p14="http://schemas.microsoft.com/office/powerpoint/2010/main" val="66989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8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TW" sz="3200" dirty="0">
                <a:solidFill>
                  <a:srgbClr val="002060"/>
                </a:solidFill>
              </a:rPr>
              <a:t>Receivables</a:t>
            </a:r>
            <a:endParaRPr lang="zh-TW" alt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47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09E5B"/>
                </a:solidFill>
              </a:rPr>
              <a:t>Illustration</a:t>
            </a:r>
          </a:p>
          <a:p>
            <a:pPr lvl="1"/>
            <a:r>
              <a:rPr lang="en-US" altLang="zh-TW" dirty="0"/>
              <a:t>If in 2018, Jake Palmer’s receivable for NT$1,500 is specifically identified as being uncollectible. Actual losses are recognized, the balance in Allowance for Bad Debts is reduced.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600D-877A-4446-BE1D-86DBDF31040B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Allowance Method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627552"/>
              </p:ext>
            </p:extLst>
          </p:nvPr>
        </p:nvGraphicFramePr>
        <p:xfrm>
          <a:off x="1498121" y="3872183"/>
          <a:ext cx="5622472" cy="1047750"/>
        </p:xfrm>
        <a:graphic>
          <a:graphicData uri="http://schemas.openxmlformats.org/drawingml/2006/table">
            <a:tbl>
              <a:tblPr/>
              <a:tblGrid>
                <a:gridCol w="414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500517" y="3929333"/>
            <a:ext cx="271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Allowance for Bad Debts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36013" y="3930033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1,500</a:t>
            </a:r>
          </a:p>
        </p:txBody>
      </p:sp>
      <p:sp>
        <p:nvSpPr>
          <p:cNvPr id="14" name="矩形 13"/>
          <p:cNvSpPr/>
          <p:nvPr/>
        </p:nvSpPr>
        <p:spPr>
          <a:xfrm>
            <a:off x="1857024" y="4616739"/>
            <a:ext cx="513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To write off the uncollectible account of Jake Palmer.</a:t>
            </a:r>
          </a:p>
        </p:txBody>
      </p:sp>
      <p:sp>
        <p:nvSpPr>
          <p:cNvPr id="15" name="矩形 14"/>
          <p:cNvSpPr/>
          <p:nvPr/>
        </p:nvSpPr>
        <p:spPr>
          <a:xfrm>
            <a:off x="1726721" y="4296908"/>
            <a:ext cx="3348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Accounts Receivable 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27141" y="4302344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1,500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8432865" y="64641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0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68977"/>
              </p:ext>
            </p:extLst>
          </p:nvPr>
        </p:nvGraphicFramePr>
        <p:xfrm>
          <a:off x="118753" y="3174993"/>
          <a:ext cx="8906495" cy="2072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1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2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96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Before Write-Off Entry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After Write-Off Entry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91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Accounts receivable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3F5C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NT$50,000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3F5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Accounts receivable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    (NT$50,000-NT$1,500)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3F5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NT$48,500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3F5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91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Less</a:t>
                      </a:r>
                      <a:r>
                        <a:rPr lang="en-US" altLang="zh-TW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allowance for bad debts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3F5C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4,500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Less</a:t>
                      </a:r>
                      <a:r>
                        <a:rPr lang="en-US" altLang="zh-TW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allowance for bad debts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    (NT$4,500-NT$1,500)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3F5C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3,000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91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Net balance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3F5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u="none" dirty="0">
                          <a:latin typeface="Arial" charset="0"/>
                          <a:ea typeface="Arial" charset="0"/>
                          <a:cs typeface="Arial" charset="0"/>
                        </a:rPr>
                        <a:t>NT$45,500</a:t>
                      </a:r>
                      <a:endParaRPr lang="zh-TW" altLang="en-US" sz="1600" u="none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Net balance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F3F5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Arial" charset="0"/>
                          <a:ea typeface="Arial" charset="0"/>
                          <a:cs typeface="Arial" charset="0"/>
                        </a:rPr>
                        <a:t>NT$45,500</a:t>
                      </a:r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r"/>
                      <a:endParaRPr lang="zh-TW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5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4067" y="1253677"/>
            <a:ext cx="8415866" cy="471223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09E5B"/>
                </a:solidFill>
              </a:rPr>
              <a:t>Illustration</a:t>
            </a:r>
          </a:p>
          <a:p>
            <a:pPr lvl="1"/>
            <a:r>
              <a:rPr lang="en-US" altLang="zh-TW" dirty="0"/>
              <a:t>The net amount in Accounts Receivable after the NT$1,500 write-off is exactly the same as it was before the entry.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600D-877A-4446-BE1D-86DBDF31040B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Allowance Method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57" y="5304096"/>
            <a:ext cx="4416457" cy="992624"/>
          </a:xfrm>
          <a:prstGeom prst="rect">
            <a:avLst/>
          </a:prstGeom>
        </p:spPr>
      </p:pic>
      <p:sp>
        <p:nvSpPr>
          <p:cNvPr id="12" name="直線圖說文字 1 11"/>
          <p:cNvSpPr/>
          <p:nvPr/>
        </p:nvSpPr>
        <p:spPr>
          <a:xfrm>
            <a:off x="5289261" y="5537391"/>
            <a:ext cx="3416879" cy="686706"/>
          </a:xfrm>
          <a:prstGeom prst="borderCallout1">
            <a:avLst>
              <a:gd name="adj1" fmla="val 14516"/>
              <a:gd name="adj2" fmla="val -367"/>
              <a:gd name="adj3" fmla="val -73596"/>
              <a:gd name="adj4" fmla="val -35960"/>
            </a:avLst>
          </a:prstGeom>
          <a:solidFill>
            <a:srgbClr val="FFE48A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realizable value of accounts receivable</a:t>
            </a:r>
          </a:p>
        </p:txBody>
      </p:sp>
      <p:cxnSp>
        <p:nvCxnSpPr>
          <p:cNvPr id="7" name="直線接點 6"/>
          <p:cNvCxnSpPr/>
          <p:nvPr/>
        </p:nvCxnSpPr>
        <p:spPr>
          <a:xfrm flipH="1">
            <a:off x="7738533" y="5011838"/>
            <a:ext cx="238773" cy="5255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8432865" y="64641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26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5601" y="1266147"/>
            <a:ext cx="8415866" cy="4712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b="1" dirty="0">
                <a:solidFill>
                  <a:srgbClr val="E09E5B"/>
                </a:solidFill>
              </a:rPr>
              <a:t>Reverse the Write-off Entry</a:t>
            </a:r>
          </a:p>
          <a:p>
            <a:pPr lvl="1" indent="-342900"/>
            <a:r>
              <a:rPr lang="en-US" altLang="zh-TW" sz="2200" dirty="0"/>
              <a:t>A customer whose account has been written off as uncollectible later </a:t>
            </a:r>
            <a:r>
              <a:rPr lang="es-ES_tradnl" altLang="zh-TW" sz="2200" dirty="0"/>
              <a:t>pays the outstanding balance. </a:t>
            </a:r>
            <a:endParaRPr lang="en-US" altLang="zh-TW" sz="2200" dirty="0"/>
          </a:p>
          <a:p>
            <a:pPr marL="0" indent="0">
              <a:buNone/>
            </a:pPr>
            <a:r>
              <a:rPr lang="en-US" altLang="zh-TW" sz="2200" b="1" dirty="0">
                <a:solidFill>
                  <a:srgbClr val="E09E5B"/>
                </a:solidFill>
              </a:rPr>
              <a:t>Illustration</a:t>
            </a:r>
            <a:endParaRPr lang="en-US" altLang="zh-TW" sz="2200" dirty="0">
              <a:solidFill>
                <a:srgbClr val="E09E5B"/>
              </a:solidFill>
            </a:endParaRPr>
          </a:p>
          <a:p>
            <a:pPr lvl="1"/>
            <a:r>
              <a:rPr lang="es-ES_tradnl" altLang="zh-TW" sz="2200" dirty="0"/>
              <a:t>Assume that Jake </a:t>
            </a:r>
            <a:r>
              <a:rPr lang="en-US" altLang="zh-TW" sz="2200" dirty="0"/>
              <a:t>Palmer pays the NT$1,500 after his account has already been written off.</a:t>
            </a:r>
            <a:endParaRPr lang="zh-TW" altLang="en-US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600D-877A-4446-BE1D-86DBDF31040B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Allowance Method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994984"/>
              </p:ext>
            </p:extLst>
          </p:nvPr>
        </p:nvGraphicFramePr>
        <p:xfrm>
          <a:off x="1599777" y="4179510"/>
          <a:ext cx="5869796" cy="1047750"/>
        </p:xfrm>
        <a:graphic>
          <a:graphicData uri="http://schemas.openxmlformats.org/drawingml/2006/table">
            <a:tbl>
              <a:tblPr/>
              <a:tblGrid>
                <a:gridCol w="432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3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6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577352" y="4178785"/>
            <a:ext cx="2454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Accounts Receivable 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12848" y="4179485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1,500</a:t>
            </a:r>
          </a:p>
        </p:txBody>
      </p:sp>
      <p:sp>
        <p:nvSpPr>
          <p:cNvPr id="14" name="矩形 13"/>
          <p:cNvSpPr/>
          <p:nvPr/>
        </p:nvSpPr>
        <p:spPr>
          <a:xfrm>
            <a:off x="1933859" y="4866191"/>
            <a:ext cx="52318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To reinstate the balance previously written off as uncollectible.</a:t>
            </a:r>
          </a:p>
        </p:txBody>
      </p:sp>
      <p:sp>
        <p:nvSpPr>
          <p:cNvPr id="15" name="矩形 14"/>
          <p:cNvSpPr/>
          <p:nvPr/>
        </p:nvSpPr>
        <p:spPr>
          <a:xfrm>
            <a:off x="1803556" y="4546360"/>
            <a:ext cx="3348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Allowance for Bad Debts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03976" y="4551796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1,500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384172"/>
              </p:ext>
            </p:extLst>
          </p:nvPr>
        </p:nvGraphicFramePr>
        <p:xfrm>
          <a:off x="1602173" y="5287962"/>
          <a:ext cx="5867401" cy="1047750"/>
        </p:xfrm>
        <a:graphic>
          <a:graphicData uri="http://schemas.openxmlformats.org/drawingml/2006/table">
            <a:tbl>
              <a:tblPr/>
              <a:tblGrid>
                <a:gridCol w="43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2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6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1604569" y="5287237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Cash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40065" y="5287937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1,500</a:t>
            </a:r>
          </a:p>
        </p:txBody>
      </p:sp>
      <p:sp>
        <p:nvSpPr>
          <p:cNvPr id="21" name="矩形 20"/>
          <p:cNvSpPr/>
          <p:nvPr/>
        </p:nvSpPr>
        <p:spPr>
          <a:xfrm>
            <a:off x="1961076" y="5974643"/>
            <a:ext cx="55084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 Received payment in full previously written-off accounts receivable.</a:t>
            </a:r>
          </a:p>
        </p:txBody>
      </p:sp>
      <p:sp>
        <p:nvSpPr>
          <p:cNvPr id="22" name="矩形 21"/>
          <p:cNvSpPr/>
          <p:nvPr/>
        </p:nvSpPr>
        <p:spPr>
          <a:xfrm>
            <a:off x="1830773" y="5654812"/>
            <a:ext cx="3348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Accounts Receivable 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31193" y="5660248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1,500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8432865" y="64641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16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9" grpId="0"/>
      <p:bldP spid="20" grpId="0"/>
      <p:bldP spid="21" grpId="0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09E5B"/>
                </a:solidFill>
              </a:rPr>
              <a:t>Percentage of Total Receivables</a:t>
            </a:r>
            <a:r>
              <a:rPr lang="zh-TW" altLang="en-US" b="1" dirty="0">
                <a:solidFill>
                  <a:srgbClr val="E09E5B"/>
                </a:solidFill>
              </a:rPr>
              <a:t>  </a:t>
            </a:r>
            <a:endParaRPr lang="en-US" altLang="zh-TW" b="1" dirty="0">
              <a:solidFill>
                <a:srgbClr val="E09E5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/>
              <a:t>The amount of uncollectible is a percentage of the total receivables balance at the end of the period.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E09E5B"/>
                </a:solidFill>
              </a:rPr>
              <a:t>Illustration</a:t>
            </a:r>
            <a:r>
              <a:rPr lang="en-US" altLang="zh-TW" dirty="0">
                <a:solidFill>
                  <a:srgbClr val="E09E5B"/>
                </a:solidFill>
              </a:rPr>
              <a:t> </a:t>
            </a:r>
          </a:p>
          <a:p>
            <a:pPr lvl="1" indent="-342900"/>
            <a:r>
              <a:rPr lang="en-US" altLang="zh-TW" dirty="0"/>
              <a:t>Hot Pot Bakery estimates that 12% of the NT$50,000 in the year-end Accounts Receivable is uncollectable.</a:t>
            </a:r>
          </a:p>
          <a:p>
            <a:pPr lvl="1" indent="-342900"/>
            <a:endParaRPr lang="en-US" altLang="zh-TW" dirty="0"/>
          </a:p>
          <a:p>
            <a:pPr lvl="1" indent="-342900">
              <a:lnSpc>
                <a:spcPct val="200000"/>
              </a:lnSpc>
            </a:pP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600D-877A-4446-BE1D-86DBDF31040B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Estimating Uncollectible Accounts Receivable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35347" y="4545747"/>
            <a:ext cx="5867400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 indent="-342900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value of accounts receivable</a:t>
            </a:r>
          </a:p>
          <a:p>
            <a:pPr lvl="1" indent="-342900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NT$44,000 (NT$50,000 × 0.88)</a:t>
            </a:r>
          </a:p>
          <a:p>
            <a:pPr lvl="1" indent="-342900"/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342900"/>
            <a:r>
              <a:rPr lang="es-ES_tradnl" altLang="zh-TW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credit balance in Allowance for Bad Debts </a:t>
            </a:r>
          </a:p>
          <a:p>
            <a:pPr lvl="1" indent="-342900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NT$6,000 (NT$50,000 × 0.12)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32865" y="64641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27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09E5B"/>
                </a:solidFill>
              </a:rPr>
              <a:t>Illustration</a:t>
            </a:r>
            <a:r>
              <a:rPr lang="en-US" altLang="zh-TW" dirty="0">
                <a:solidFill>
                  <a:srgbClr val="E09E5B"/>
                </a:solidFill>
              </a:rPr>
              <a:t> </a:t>
            </a:r>
          </a:p>
          <a:p>
            <a:pPr lvl="1" indent="-342900"/>
            <a:r>
              <a:rPr lang="en-US" altLang="zh-TW" dirty="0"/>
              <a:t>If there is no existing balance in Allowance for Bad Debts from prior year:</a:t>
            </a:r>
          </a:p>
          <a:p>
            <a:pPr lvl="1" indent="-342900"/>
            <a:endParaRPr lang="en-US" altLang="zh-TW" dirty="0"/>
          </a:p>
          <a:p>
            <a:pPr lvl="1" indent="-342900"/>
            <a:endParaRPr lang="en-US" altLang="zh-TW" dirty="0"/>
          </a:p>
          <a:p>
            <a:pPr lvl="1" indent="-342900"/>
            <a:r>
              <a:rPr lang="en-US" altLang="zh-TW" dirty="0"/>
              <a:t>If there is </a:t>
            </a:r>
            <a:r>
              <a:rPr lang="es-ES_tradnl" altLang="zh-TW" dirty="0"/>
              <a:t>an existing credit balance </a:t>
            </a:r>
            <a:r>
              <a:rPr lang="en-US" altLang="zh-TW" dirty="0"/>
              <a:t>of NT$2,000 in Allowance for Bad Debts: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600D-877A-4446-BE1D-86DBDF31040B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Estimating Uncollectible Accounts Receivable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950786"/>
              </p:ext>
            </p:extLst>
          </p:nvPr>
        </p:nvGraphicFramePr>
        <p:xfrm>
          <a:off x="1681192" y="2932158"/>
          <a:ext cx="5869796" cy="1261110"/>
        </p:xfrm>
        <a:graphic>
          <a:graphicData uri="http://schemas.openxmlformats.org/drawingml/2006/table">
            <a:tbl>
              <a:tblPr/>
              <a:tblGrid>
                <a:gridCol w="432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3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6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683588" y="2989308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Bad Debt Expense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19084" y="2990008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6,000</a:t>
            </a:r>
          </a:p>
        </p:txBody>
      </p:sp>
      <p:sp>
        <p:nvSpPr>
          <p:cNvPr id="11" name="矩形 10"/>
          <p:cNvSpPr/>
          <p:nvPr/>
        </p:nvSpPr>
        <p:spPr>
          <a:xfrm>
            <a:off x="2040095" y="3676714"/>
            <a:ext cx="5231865" cy="548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To adjust the allowance account to the desired balance</a:t>
            </a:r>
          </a:p>
          <a:p>
            <a:pPr>
              <a:spcBef>
                <a:spcPts val="200"/>
              </a:spcBef>
            </a:pPr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(NT$6,000 – 0 = NT$6,000).</a:t>
            </a:r>
          </a:p>
        </p:txBody>
      </p:sp>
      <p:sp>
        <p:nvSpPr>
          <p:cNvPr id="12" name="矩形 11"/>
          <p:cNvSpPr/>
          <p:nvPr/>
        </p:nvSpPr>
        <p:spPr>
          <a:xfrm>
            <a:off x="1909792" y="3356883"/>
            <a:ext cx="3348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Allowance for Bad Debts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10212" y="3362319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6,000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068298"/>
              </p:ext>
            </p:extLst>
          </p:nvPr>
        </p:nvGraphicFramePr>
        <p:xfrm>
          <a:off x="1683588" y="5058383"/>
          <a:ext cx="5869796" cy="1261110"/>
        </p:xfrm>
        <a:graphic>
          <a:graphicData uri="http://schemas.openxmlformats.org/drawingml/2006/table">
            <a:tbl>
              <a:tblPr/>
              <a:tblGrid>
                <a:gridCol w="432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3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6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1685984" y="5115533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Bad Debt Expense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21480" y="5116233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4,000</a:t>
            </a:r>
          </a:p>
        </p:txBody>
      </p:sp>
      <p:sp>
        <p:nvSpPr>
          <p:cNvPr id="23" name="矩形 22"/>
          <p:cNvSpPr/>
          <p:nvPr/>
        </p:nvSpPr>
        <p:spPr>
          <a:xfrm>
            <a:off x="2042491" y="5802939"/>
            <a:ext cx="5231865" cy="548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To adjust the allowance account to the desired balance</a:t>
            </a:r>
          </a:p>
          <a:p>
            <a:pPr>
              <a:spcBef>
                <a:spcPts val="200"/>
              </a:spcBef>
            </a:pPr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  (NT$6,000 – NT$2,000 = NT$4,000).</a:t>
            </a:r>
          </a:p>
        </p:txBody>
      </p:sp>
      <p:sp>
        <p:nvSpPr>
          <p:cNvPr id="24" name="矩形 23"/>
          <p:cNvSpPr/>
          <p:nvPr/>
        </p:nvSpPr>
        <p:spPr>
          <a:xfrm>
            <a:off x="1912188" y="5483108"/>
            <a:ext cx="3348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Allowance for Bad Debts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12608" y="5488544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4,000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8432865" y="64641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39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21" grpId="0"/>
      <p:bldP spid="22" grpId="0"/>
      <p:bldP spid="23" grpId="0"/>
      <p:bldP spid="24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09E5B"/>
                </a:solidFill>
              </a:rPr>
              <a:t>Aging Accounts Receivable</a:t>
            </a:r>
            <a:r>
              <a:rPr lang="zh-TW" altLang="en-US" b="1" dirty="0">
                <a:solidFill>
                  <a:srgbClr val="E09E5B"/>
                </a:solidFill>
              </a:rPr>
              <a:t>  </a:t>
            </a:r>
            <a:endParaRPr lang="en-US" altLang="zh-TW" b="1" dirty="0">
              <a:solidFill>
                <a:srgbClr val="E09E5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indent="-342900"/>
            <a:r>
              <a:rPr lang="en-US" altLang="zh-TW" dirty="0"/>
              <a:t>Each receivable is </a:t>
            </a:r>
            <a:r>
              <a:rPr lang="es-ES_tradnl" altLang="zh-TW" dirty="0"/>
              <a:t>categorized by the </a:t>
            </a:r>
            <a:r>
              <a:rPr lang="en-US" altLang="zh-TW" dirty="0"/>
              <a:t>number of days it has been </a:t>
            </a:r>
            <a:r>
              <a:rPr lang="es-ES_tradnl" altLang="zh-TW" dirty="0"/>
              <a:t>outstanding.</a:t>
            </a:r>
          </a:p>
          <a:p>
            <a:pPr lvl="1" indent="-342900"/>
            <a:r>
              <a:rPr lang="en-US" altLang="zh-TW" dirty="0"/>
              <a:t>Each total is multiplied by an appropriate uncollectible percentage, recognizing that the older the receivable, the less likely the company is to collect.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600D-877A-4446-BE1D-86DBDF31040B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Estimating Uncollectible Accounts Receivable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32865" y="64641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09E5B"/>
                </a:solidFill>
              </a:rPr>
              <a:t>Illustration</a:t>
            </a:r>
            <a:r>
              <a:rPr lang="en-US" altLang="zh-TW" dirty="0">
                <a:solidFill>
                  <a:srgbClr val="55AADF"/>
                </a:solidFill>
              </a:rPr>
              <a:t>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600D-877A-4446-BE1D-86DBDF31040B}" type="slidenum">
              <a:rPr lang="en-US" altLang="zh-TW" smtClean="0"/>
              <a:pPr/>
              <a:t>26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Estimating Uncollectible Accounts Receivable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19732" y="585807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6.3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797" y="1263576"/>
            <a:ext cx="5560999" cy="51332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349924" y="5834110"/>
            <a:ext cx="752355" cy="342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432865" y="64641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67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09E5B"/>
                </a:solidFill>
              </a:rPr>
              <a:t>Illustration</a:t>
            </a:r>
            <a:r>
              <a:rPr lang="en-US" altLang="zh-TW" dirty="0">
                <a:solidFill>
                  <a:srgbClr val="E09E5B"/>
                </a:solidFill>
              </a:rPr>
              <a:t> </a:t>
            </a:r>
          </a:p>
          <a:p>
            <a:pPr lvl="1" indent="-342900"/>
            <a:r>
              <a:rPr lang="en-US" altLang="zh-TW" dirty="0"/>
              <a:t>If the existing credit balance in Allowance for Bad Debts is NT$2,000, the required </a:t>
            </a:r>
            <a:r>
              <a:rPr lang="es-ES_tradnl" altLang="zh-TW" dirty="0"/>
              <a:t>adjusting entry is: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600D-877A-4446-BE1D-86DBDF31040B}" type="slidenum">
              <a:rPr lang="en-US" altLang="zh-TW" smtClean="0"/>
              <a:pPr/>
              <a:t>27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Estimating Uncollectible Accounts Receivable</a:t>
            </a:r>
            <a:endParaRPr lang="zh-TW" altLang="en-US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330946"/>
              </p:ext>
            </p:extLst>
          </p:nvPr>
        </p:nvGraphicFramePr>
        <p:xfrm>
          <a:off x="1624641" y="3161581"/>
          <a:ext cx="5638800" cy="1261110"/>
        </p:xfrm>
        <a:graphic>
          <a:graphicData uri="http://schemas.openxmlformats.org/drawingml/2006/table">
            <a:tbl>
              <a:tblPr/>
              <a:tblGrid>
                <a:gridCol w="415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5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38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1627037" y="3218731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Bad Debt Expense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62533" y="3219431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3,897</a:t>
            </a:r>
          </a:p>
        </p:txBody>
      </p:sp>
      <p:sp>
        <p:nvSpPr>
          <p:cNvPr id="23" name="矩形 22"/>
          <p:cNvSpPr/>
          <p:nvPr/>
        </p:nvSpPr>
        <p:spPr>
          <a:xfrm>
            <a:off x="1983544" y="3906137"/>
            <a:ext cx="5231865" cy="56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To adjust the allowance account  to the desired ending balance</a:t>
            </a:r>
          </a:p>
          <a:p>
            <a:pPr>
              <a:spcBef>
                <a:spcPts val="300"/>
              </a:spcBef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(NT$5,897 – NT$2,000 = NT$3,897).</a:t>
            </a:r>
          </a:p>
        </p:txBody>
      </p:sp>
      <p:sp>
        <p:nvSpPr>
          <p:cNvPr id="24" name="矩形 23"/>
          <p:cNvSpPr/>
          <p:nvPr/>
        </p:nvSpPr>
        <p:spPr>
          <a:xfrm>
            <a:off x="1853241" y="3586306"/>
            <a:ext cx="3348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Allowance for Bad Debts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53661" y="3591742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3,897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432865" y="64641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3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9600D-877A-4446-BE1D-86DBDF31040B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Presentation on Financial Statements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05" y="1481554"/>
            <a:ext cx="8218985" cy="487479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432865" y="64641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2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Sales on account for the period totaled $500,000. The allowance for bad debts account had a balance at the beginning of the year of $14,500. Accounts Receivable written off as uncollectible during the year </a:t>
            </a:r>
            <a:r>
              <a:rPr lang="es-ES_tradnl" altLang="zh-TW" b="1" dirty="0"/>
              <a:t>totaled $12,300.</a:t>
            </a:r>
          </a:p>
          <a:p>
            <a:r>
              <a:rPr lang="en-US" altLang="zh-TW" b="1" dirty="0"/>
              <a:t>Compute bad debt expense for the period assuming the following:</a:t>
            </a:r>
          </a:p>
          <a:p>
            <a:pPr marL="400050" lvl="1" indent="0">
              <a:buNone/>
            </a:pPr>
            <a:r>
              <a:rPr lang="en-US" altLang="zh-TW" b="1" dirty="0"/>
              <a:t>An aging of accounts receivables estimates that $16,000 will prove uncollectible.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600D-877A-4446-BE1D-86DBDF31040B}" type="slidenum">
              <a:rPr lang="en-US" altLang="zh-TW" smtClean="0"/>
              <a:pPr/>
              <a:t>29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32865" y="64641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26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3A2E-2C45-404E-ACF4-98A1A6CE28F2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Types of Receivables</a:t>
            </a:r>
          </a:p>
        </p:txBody>
      </p:sp>
      <p:sp>
        <p:nvSpPr>
          <p:cNvPr id="46" name="內容版面配置區 4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09E5B"/>
                </a:solidFill>
              </a:rPr>
              <a:t>Receivable:</a:t>
            </a:r>
            <a:r>
              <a:rPr lang="en-US" altLang="zh-TW" b="1" dirty="0">
                <a:solidFill>
                  <a:srgbClr val="55AADF"/>
                </a:solidFill>
              </a:rPr>
              <a:t> </a:t>
            </a:r>
            <a:r>
              <a:rPr lang="en-US" altLang="zh-TW" dirty="0"/>
              <a:t>Claims for money, goods, or services </a:t>
            </a:r>
          </a:p>
          <a:p>
            <a:pPr lvl="1"/>
            <a:r>
              <a:rPr lang="en-US" altLang="zh-TW" b="1" dirty="0">
                <a:solidFill>
                  <a:srgbClr val="E09E5B"/>
                </a:solidFill>
              </a:rPr>
              <a:t>Accounts Receivable: </a:t>
            </a:r>
            <a:r>
              <a:rPr lang="en-US" altLang="zh-TW" dirty="0"/>
              <a:t>A current asset representing money due for services performed or merchandise sold on credit.</a:t>
            </a:r>
            <a:endParaRPr lang="en-US" altLang="zh-TW" b="1" dirty="0">
              <a:solidFill>
                <a:srgbClr val="55AADF"/>
              </a:solidFill>
            </a:endParaRPr>
          </a:p>
          <a:p>
            <a:pPr lvl="1"/>
            <a:r>
              <a:rPr lang="en-US" altLang="zh-TW" b="1" dirty="0">
                <a:solidFill>
                  <a:srgbClr val="E09E5B"/>
                </a:solidFill>
              </a:rPr>
              <a:t>Notes Receivable: </a:t>
            </a:r>
            <a:r>
              <a:rPr lang="en-US" altLang="zh-TW" dirty="0"/>
              <a:t>A contract in the form of a note received by a company and written by its customer as a result of the company’s selling goods or providing services to the customer on credit.</a:t>
            </a:r>
            <a:endParaRPr lang="zh-TW" altLang="en-US" b="1" dirty="0">
              <a:solidFill>
                <a:srgbClr val="55AAD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53091" y="789171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LO1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89087" y="82415"/>
            <a:ext cx="22549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Types of Receivables</a:t>
            </a:r>
          </a:p>
        </p:txBody>
      </p:sp>
    </p:spTree>
    <p:extLst>
      <p:ext uri="{BB962C8B-B14F-4D97-AF65-F5344CB8AC3E}">
        <p14:creationId xmlns:p14="http://schemas.microsoft.com/office/powerpoint/2010/main" val="24987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1" dirty="0">
                <a:solidFill>
                  <a:srgbClr val="E09E5B"/>
                </a:solidFill>
              </a:rPr>
              <a:t>Solution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altLang="zh-TW" dirty="0"/>
              <a:t>Beginning balance of allowance for bad debts </a:t>
            </a: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zh-TW" altLang="en-US" dirty="0"/>
              <a:t>   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Bad debt expense </a:t>
            </a: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zh-TW" altLang="en-US" dirty="0"/>
              <a:t>    </a:t>
            </a:r>
            <a:r>
              <a:rPr lang="en-US" altLang="zh-TW" dirty="0"/>
              <a:t>– Actual write-offs </a:t>
            </a: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zh-TW" altLang="en-US" dirty="0"/>
              <a:t>    </a:t>
            </a:r>
            <a:r>
              <a:rPr lang="en-US" altLang="zh-TW" dirty="0"/>
              <a:t>= Ending balance of allowance for bad debts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altLang="zh-TW" dirty="0"/>
              <a:t>$14,500 + Bad debt expense – $12,300 = $16,000</a:t>
            </a: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zh-TW" altLang="en-US" dirty="0"/>
              <a:t>    → </a:t>
            </a:r>
            <a:r>
              <a:rPr lang="en-US" altLang="zh-TW" dirty="0"/>
              <a:t>Bad debt expense = $13,800</a:t>
            </a:r>
          </a:p>
          <a:p>
            <a:pPr marL="0" indent="0">
              <a:buNone/>
            </a:pPr>
            <a:endParaRPr lang="zh-TW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9600D-877A-4446-BE1D-86DBDF31040B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52" y="5137560"/>
            <a:ext cx="4791919" cy="125351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432865" y="64641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6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600D-877A-4446-BE1D-86DBDF31040B}" type="slidenum">
              <a:rPr lang="en-US" altLang="zh-TW" smtClean="0"/>
              <a:pPr/>
              <a:t>31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Ratios Assessing Companies’ Receivables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09E5B"/>
                </a:solidFill>
              </a:rPr>
              <a:t>Accounts Receivable Turnover</a:t>
            </a:r>
            <a:r>
              <a:rPr lang="zh-TW" altLang="en-US" b="1" dirty="0">
                <a:solidFill>
                  <a:srgbClr val="E09E5B"/>
                </a:solidFill>
              </a:rPr>
              <a:t>  </a:t>
            </a:r>
            <a:endParaRPr lang="en-US" altLang="zh-TW" b="1" dirty="0">
              <a:solidFill>
                <a:srgbClr val="E09E5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/>
              <a:t>A</a:t>
            </a:r>
            <a:r>
              <a:rPr lang="es-ES_tradnl" altLang="zh-TW" dirty="0"/>
              <a:t> measure </a:t>
            </a:r>
            <a:r>
              <a:rPr lang="en-US" altLang="zh-TW" dirty="0"/>
              <a:t>used to indicate how fast </a:t>
            </a:r>
            <a:r>
              <a:rPr lang="es-ES_tradnl" altLang="zh-TW" dirty="0"/>
              <a:t>a company collects its receivables.</a:t>
            </a:r>
            <a:r>
              <a:rPr lang="en-US" altLang="zh-TW" dirty="0"/>
              <a:t>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3182624" y="112598"/>
            <a:ext cx="59613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Assessing How Well Companies Manage Their Receivables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945167" y="3160144"/>
            <a:ext cx="7236733" cy="883382"/>
            <a:chOff x="945167" y="3160144"/>
            <a:chExt cx="7236733" cy="883382"/>
          </a:xfrm>
        </p:grpSpPr>
        <p:sp>
          <p:nvSpPr>
            <p:cNvPr id="12" name="矩形 11"/>
            <p:cNvSpPr/>
            <p:nvPr/>
          </p:nvSpPr>
          <p:spPr>
            <a:xfrm>
              <a:off x="945167" y="3160144"/>
              <a:ext cx="7236733" cy="8833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TextBox 7"/>
            <p:cNvSpPr txBox="1"/>
            <p:nvPr/>
          </p:nvSpPr>
          <p:spPr>
            <a:xfrm>
              <a:off x="1161341" y="3417169"/>
              <a:ext cx="3576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Accounts Receivable Turnover = </a:t>
              </a:r>
            </a:p>
          </p:txBody>
        </p:sp>
        <p:sp>
          <p:nvSpPr>
            <p:cNvPr id="14" name="TextBox 8"/>
            <p:cNvSpPr txBox="1"/>
            <p:nvPr/>
          </p:nvSpPr>
          <p:spPr>
            <a:xfrm>
              <a:off x="5392911" y="3232503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+mn-lt"/>
                </a:defRPr>
              </a:lvl1pPr>
            </a:lstStyle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Sales Revenue</a:t>
              </a:r>
            </a:p>
          </p:txBody>
        </p:sp>
        <p:sp>
          <p:nvSpPr>
            <p:cNvPr id="15" name="TextBox 9"/>
            <p:cNvSpPr txBox="1"/>
            <p:nvPr/>
          </p:nvSpPr>
          <p:spPr>
            <a:xfrm>
              <a:off x="4608611" y="3631787"/>
              <a:ext cx="324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+mn-lt"/>
                </a:defRPr>
              </a:lvl1pPr>
            </a:lstStyle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Average Accounts Receivable</a:t>
              </a:r>
            </a:p>
          </p:txBody>
        </p:sp>
        <p:cxnSp>
          <p:nvCxnSpPr>
            <p:cNvPr id="16" name="Straight Connector 13"/>
            <p:cNvCxnSpPr/>
            <p:nvPr/>
          </p:nvCxnSpPr>
          <p:spPr bwMode="auto">
            <a:xfrm>
              <a:off x="4676700" y="3615756"/>
              <a:ext cx="30480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文字方塊 16"/>
          <p:cNvSpPr txBox="1"/>
          <p:nvPr/>
        </p:nvSpPr>
        <p:spPr>
          <a:xfrm>
            <a:off x="8456013" y="77759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534228" y="4251026"/>
            <a:ext cx="6284944" cy="883382"/>
            <a:chOff x="1534228" y="4251026"/>
            <a:chExt cx="6284944" cy="883382"/>
          </a:xfrm>
        </p:grpSpPr>
        <p:sp>
          <p:nvSpPr>
            <p:cNvPr id="19" name="矩形 18"/>
            <p:cNvSpPr/>
            <p:nvPr/>
          </p:nvSpPr>
          <p:spPr>
            <a:xfrm>
              <a:off x="1534228" y="4251026"/>
              <a:ext cx="6284944" cy="8833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TextBox 7"/>
            <p:cNvSpPr txBox="1"/>
            <p:nvPr/>
          </p:nvSpPr>
          <p:spPr>
            <a:xfrm>
              <a:off x="1750401" y="4508051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Carrefour:</a:t>
              </a:r>
            </a:p>
          </p:txBody>
        </p:sp>
        <p:sp>
          <p:nvSpPr>
            <p:cNvPr id="21" name="TextBox 8"/>
            <p:cNvSpPr txBox="1"/>
            <p:nvPr/>
          </p:nvSpPr>
          <p:spPr>
            <a:xfrm>
              <a:off x="3721360" y="4323385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+mn-lt"/>
                </a:defRPr>
              </a:lvl1pPr>
            </a:lstStyle>
            <a:p>
              <a:r>
                <a:rPr lang="zh-TW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€</a:t>
              </a:r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76,495 millions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9"/>
            <p:cNvSpPr txBox="1"/>
            <p:nvPr/>
          </p:nvSpPr>
          <p:spPr>
            <a:xfrm>
              <a:off x="3785479" y="4731522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+mn-lt"/>
                </a:defRPr>
              </a:lvl1pPr>
            </a:lstStyle>
            <a:p>
              <a:r>
                <a:rPr lang="zh-TW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€</a:t>
              </a:r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2,265 millions</a:t>
              </a:r>
            </a:p>
          </p:txBody>
        </p:sp>
        <p:cxnSp>
          <p:nvCxnSpPr>
            <p:cNvPr id="23" name="Straight Connector 13"/>
            <p:cNvCxnSpPr/>
            <p:nvPr/>
          </p:nvCxnSpPr>
          <p:spPr bwMode="auto">
            <a:xfrm>
              <a:off x="3005149" y="4706638"/>
              <a:ext cx="30480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Box 7"/>
            <p:cNvSpPr txBox="1"/>
            <p:nvPr/>
          </p:nvSpPr>
          <p:spPr>
            <a:xfrm>
              <a:off x="6209956" y="4508324"/>
              <a:ext cx="1255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= 34 times</a:t>
              </a: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534228" y="5264607"/>
            <a:ext cx="6284944" cy="883382"/>
            <a:chOff x="1534228" y="4251026"/>
            <a:chExt cx="6284944" cy="883382"/>
          </a:xfrm>
        </p:grpSpPr>
        <p:sp>
          <p:nvSpPr>
            <p:cNvPr id="38" name="矩形 37"/>
            <p:cNvSpPr/>
            <p:nvPr/>
          </p:nvSpPr>
          <p:spPr>
            <a:xfrm>
              <a:off x="1534228" y="4251026"/>
              <a:ext cx="6284944" cy="8833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TextBox 7"/>
            <p:cNvSpPr txBox="1"/>
            <p:nvPr/>
          </p:nvSpPr>
          <p:spPr>
            <a:xfrm>
              <a:off x="1750401" y="4508051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Philips:</a:t>
              </a:r>
            </a:p>
          </p:txBody>
        </p:sp>
        <p:sp>
          <p:nvSpPr>
            <p:cNvPr id="40" name="TextBox 8"/>
            <p:cNvSpPr txBox="1"/>
            <p:nvPr/>
          </p:nvSpPr>
          <p:spPr>
            <a:xfrm>
              <a:off x="3721360" y="4323385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+mn-lt"/>
                </a:defRPr>
              </a:lvl1pPr>
            </a:lstStyle>
            <a:p>
              <a:r>
                <a:rPr lang="zh-TW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€</a:t>
              </a:r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24,244 millions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9"/>
            <p:cNvSpPr txBox="1"/>
            <p:nvPr/>
          </p:nvSpPr>
          <p:spPr>
            <a:xfrm>
              <a:off x="3785479" y="4731522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+mn-lt"/>
                </a:defRPr>
              </a:lvl1pPr>
            </a:lstStyle>
            <a:p>
              <a:r>
                <a:rPr lang="zh-TW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€</a:t>
              </a:r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4,602 millions</a:t>
              </a:r>
            </a:p>
          </p:txBody>
        </p:sp>
        <p:cxnSp>
          <p:nvCxnSpPr>
            <p:cNvPr id="42" name="Straight Connector 13"/>
            <p:cNvCxnSpPr/>
            <p:nvPr/>
          </p:nvCxnSpPr>
          <p:spPr bwMode="auto">
            <a:xfrm>
              <a:off x="3005149" y="4706638"/>
              <a:ext cx="30480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7"/>
            <p:cNvSpPr txBox="1"/>
            <p:nvPr/>
          </p:nvSpPr>
          <p:spPr>
            <a:xfrm>
              <a:off x="6209956" y="4508324"/>
              <a:ext cx="13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= 5.3 times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581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09E5B"/>
                </a:solidFill>
              </a:rPr>
              <a:t>Average Collection Period</a:t>
            </a:r>
            <a:r>
              <a:rPr lang="zh-TW" altLang="en-US" b="1" dirty="0">
                <a:solidFill>
                  <a:srgbClr val="E09E5B"/>
                </a:solidFill>
              </a:rPr>
              <a:t>  </a:t>
            </a:r>
            <a:endParaRPr lang="en-US" altLang="zh-TW" b="1" dirty="0">
              <a:solidFill>
                <a:srgbClr val="E09E5B"/>
              </a:solidFill>
            </a:endParaRPr>
          </a:p>
          <a:p>
            <a:pPr lvl="1" indent="-342900"/>
            <a:r>
              <a:rPr lang="en-US" altLang="zh-TW" dirty="0"/>
              <a:t>A </a:t>
            </a:r>
            <a:r>
              <a:rPr lang="es-ES_tradnl" altLang="zh-TW" dirty="0"/>
              <a:t>measure of the average number of days </a:t>
            </a:r>
            <a:r>
              <a:rPr lang="en-US" altLang="zh-TW" dirty="0"/>
              <a:t>it takes to collect a credit sale.</a:t>
            </a:r>
            <a:endParaRPr lang="zh-TW" altLang="en-US" dirty="0"/>
          </a:p>
          <a:p>
            <a:pPr marL="0" indent="0">
              <a:buNone/>
            </a:pPr>
            <a:endParaRPr lang="zh-TW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9600D-877A-4446-BE1D-86DBDF31040B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Ratios Assessing Companies’ Receivables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1244600" y="3128956"/>
            <a:ext cx="6320743" cy="851914"/>
            <a:chOff x="1244600" y="3128956"/>
            <a:chExt cx="6320743" cy="851914"/>
          </a:xfrm>
        </p:grpSpPr>
        <p:sp>
          <p:nvSpPr>
            <p:cNvPr id="11" name="矩形 10"/>
            <p:cNvSpPr/>
            <p:nvPr/>
          </p:nvSpPr>
          <p:spPr>
            <a:xfrm>
              <a:off x="1244600" y="3128956"/>
              <a:ext cx="6320743" cy="8519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89319" y="3398560"/>
              <a:ext cx="3110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+mn-lt"/>
                </a:defRPr>
              </a:lvl1pPr>
            </a:lstStyle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Average Collection Period =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5111" y="317391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+mn-lt"/>
                </a:defRPr>
              </a:lvl1pPr>
            </a:lstStyle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365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5154" y="3564993"/>
              <a:ext cx="3313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+mn-lt"/>
                </a:defRPr>
              </a:lvl1pPr>
            </a:lstStyle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Accounts Receivable Turnover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4332111" y="3553325"/>
              <a:ext cx="30480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文字方塊 12"/>
          <p:cNvSpPr txBox="1"/>
          <p:nvPr/>
        </p:nvSpPr>
        <p:spPr>
          <a:xfrm>
            <a:off x="8444439" y="60011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2006675" y="4203929"/>
            <a:ext cx="4786863" cy="883382"/>
            <a:chOff x="1534228" y="4251026"/>
            <a:chExt cx="4786863" cy="883382"/>
          </a:xfrm>
        </p:grpSpPr>
        <p:sp>
          <p:nvSpPr>
            <p:cNvPr id="23" name="矩形 22"/>
            <p:cNvSpPr/>
            <p:nvPr/>
          </p:nvSpPr>
          <p:spPr>
            <a:xfrm>
              <a:off x="1534228" y="4251026"/>
              <a:ext cx="4786863" cy="8833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TextBox 7"/>
            <p:cNvSpPr txBox="1"/>
            <p:nvPr/>
          </p:nvSpPr>
          <p:spPr>
            <a:xfrm>
              <a:off x="1750401" y="4508051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Carrefour:</a:t>
              </a:r>
            </a:p>
          </p:txBody>
        </p:sp>
        <p:sp>
          <p:nvSpPr>
            <p:cNvPr id="25" name="TextBox 8"/>
            <p:cNvSpPr txBox="1"/>
            <p:nvPr/>
          </p:nvSpPr>
          <p:spPr>
            <a:xfrm>
              <a:off x="3500785" y="433999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+mn-lt"/>
                </a:defRPr>
              </a:lvl1pPr>
            </a:lstStyle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365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9"/>
            <p:cNvSpPr txBox="1"/>
            <p:nvPr/>
          </p:nvSpPr>
          <p:spPr>
            <a:xfrm>
              <a:off x="3189986" y="4706638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+mn-lt"/>
                </a:defRPr>
              </a:lvl1pPr>
            </a:lstStyle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34 times</a:t>
              </a:r>
            </a:p>
          </p:txBody>
        </p:sp>
        <p:cxnSp>
          <p:nvCxnSpPr>
            <p:cNvPr id="27" name="Straight Connector 13"/>
            <p:cNvCxnSpPr/>
            <p:nvPr/>
          </p:nvCxnSpPr>
          <p:spPr bwMode="auto">
            <a:xfrm>
              <a:off x="3005149" y="4706638"/>
              <a:ext cx="160355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TextBox 7"/>
            <p:cNvSpPr txBox="1"/>
            <p:nvPr/>
          </p:nvSpPr>
          <p:spPr>
            <a:xfrm>
              <a:off x="4793541" y="4523327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= 10.7 days</a:t>
              </a: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006675" y="5217510"/>
            <a:ext cx="4786863" cy="883382"/>
            <a:chOff x="1534228" y="4251026"/>
            <a:chExt cx="4786863" cy="883382"/>
          </a:xfrm>
        </p:grpSpPr>
        <p:sp>
          <p:nvSpPr>
            <p:cNvPr id="30" name="矩形 29"/>
            <p:cNvSpPr/>
            <p:nvPr/>
          </p:nvSpPr>
          <p:spPr>
            <a:xfrm>
              <a:off x="1534228" y="4251026"/>
              <a:ext cx="4786863" cy="8833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TextBox 7"/>
            <p:cNvSpPr txBox="1"/>
            <p:nvPr/>
          </p:nvSpPr>
          <p:spPr>
            <a:xfrm>
              <a:off x="1750401" y="4508051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Philips:</a:t>
              </a:r>
            </a:p>
          </p:txBody>
        </p:sp>
        <p:sp>
          <p:nvSpPr>
            <p:cNvPr id="32" name="TextBox 8"/>
            <p:cNvSpPr txBox="1"/>
            <p:nvPr/>
          </p:nvSpPr>
          <p:spPr>
            <a:xfrm>
              <a:off x="3500785" y="431401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+mn-lt"/>
                </a:defRPr>
              </a:lvl1pPr>
            </a:lstStyle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365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9"/>
            <p:cNvSpPr txBox="1"/>
            <p:nvPr/>
          </p:nvSpPr>
          <p:spPr>
            <a:xfrm>
              <a:off x="3254106" y="4719247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+mn-lt"/>
                </a:defRPr>
              </a:lvl1pPr>
            </a:lstStyle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5.3 times</a:t>
              </a:r>
            </a:p>
          </p:txBody>
        </p:sp>
        <p:cxnSp>
          <p:nvCxnSpPr>
            <p:cNvPr id="34" name="Straight Connector 13"/>
            <p:cNvCxnSpPr/>
            <p:nvPr/>
          </p:nvCxnSpPr>
          <p:spPr bwMode="auto">
            <a:xfrm>
              <a:off x="3012738" y="4683342"/>
              <a:ext cx="160355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7"/>
            <p:cNvSpPr txBox="1"/>
            <p:nvPr/>
          </p:nvSpPr>
          <p:spPr>
            <a:xfrm>
              <a:off x="4793541" y="4498676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= 68.9 days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818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Compute the average collection period for Google for 2015 given sales for 2015 of $74,989 million and beginning and ending Accounts Receivable balances of $11,556 million and $9,383 million, respectively.</a:t>
            </a:r>
          </a:p>
          <a:p>
            <a:endParaRPr lang="en-US" altLang="zh-TW" b="1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E09E5B"/>
                </a:solidFill>
              </a:rPr>
              <a:t>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$74,989 ÷ [($11,556 + $9,383) ÷ 2] = 7.16 times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365 days ÷ 7.16 = 50.98 days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600D-877A-4446-BE1D-86DBDF31040B}" type="slidenum">
              <a:rPr lang="en-US" altLang="zh-TW" smtClean="0"/>
              <a:pPr/>
              <a:t>33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44439" y="60011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51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600D-877A-4446-BE1D-86DBDF31040B}" type="slidenum">
              <a:rPr lang="en-US" altLang="zh-TW" smtClean="0"/>
              <a:pPr/>
              <a:t>34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Notes Receivable</a:t>
            </a:r>
            <a:r>
              <a:rPr lang="zh-TW" altLang="en-US" dirty="0"/>
              <a:t> 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Companies can also grant credit by a promissory note, a formal credit instrument that has a stronger legal claim.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29" name="矩形 28"/>
          <p:cNvSpPr/>
          <p:nvPr/>
        </p:nvSpPr>
        <p:spPr>
          <a:xfrm>
            <a:off x="7261753" y="107798"/>
            <a:ext cx="1882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Notes Receivable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444462" y="77759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LO5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52" y="2475676"/>
            <a:ext cx="7616798" cy="370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2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09E5B"/>
                </a:solidFill>
              </a:rPr>
              <a:t>Characteristics of Notes Receivable</a:t>
            </a:r>
          </a:p>
          <a:p>
            <a:pPr lvl="1"/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The face amount: </a:t>
            </a:r>
            <a:r>
              <a:rPr lang="en-US" altLang="zh-TW" dirty="0"/>
              <a:t>the amount that is written on the note</a:t>
            </a:r>
          </a:p>
          <a:p>
            <a:pPr lvl="1"/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The Issuance date: </a:t>
            </a:r>
            <a:r>
              <a:rPr lang="en-US" altLang="zh-TW" dirty="0"/>
              <a:t>the date when the note is issued</a:t>
            </a:r>
          </a:p>
          <a:p>
            <a:pPr lvl="1"/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The Due date or Maturity date: </a:t>
            </a:r>
            <a:r>
              <a:rPr lang="en-US" altLang="zh-TW" dirty="0"/>
              <a:t>when the note is to be paid </a:t>
            </a:r>
          </a:p>
          <a:p>
            <a:pPr lvl="1"/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Interest: </a:t>
            </a:r>
            <a:r>
              <a:rPr lang="en-US" altLang="zh-TW" dirty="0"/>
              <a:t>the interest rate is often presented on the annual basis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600D-877A-4446-BE1D-86DBDF31040B}" type="slidenum">
              <a:rPr lang="en-US" altLang="zh-TW" smtClean="0"/>
              <a:pPr/>
              <a:t>35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Notes Receivable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7535" y="5897325"/>
            <a:ext cx="8432368" cy="369332"/>
          </a:xfrm>
          <a:prstGeom prst="rect">
            <a:avLst/>
          </a:prstGeom>
          <a:solidFill>
            <a:srgbClr val="FFE48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400050" lvl="1" indent="0"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Interest revenue = Face value × Annual interest rate × The term of the note 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444439" y="62326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LO5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24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09E5B"/>
                </a:solidFill>
              </a:rPr>
              <a:t>Illustration</a:t>
            </a:r>
          </a:p>
          <a:p>
            <a:pPr lvl="1"/>
            <a:r>
              <a:rPr lang="en-US" altLang="zh-TW" dirty="0"/>
              <a:t>Assume that </a:t>
            </a:r>
            <a:r>
              <a:rPr lang="en-US" altLang="zh-TW" dirty="0" err="1"/>
              <a:t>HoHo</a:t>
            </a:r>
            <a:r>
              <a:rPr lang="en-US" altLang="zh-TW" dirty="0"/>
              <a:t> Tea Co. accepted a 90-day, 12% note that is dated May 1, 2017, to settle an open account of accounts receivable from </a:t>
            </a:r>
            <a:r>
              <a:rPr lang="en-US" altLang="zh-TW" dirty="0" err="1"/>
              <a:t>CoMo</a:t>
            </a:r>
            <a:r>
              <a:rPr lang="en-US" altLang="zh-TW" dirty="0"/>
              <a:t> Computer Co., which has a balance of  £5,000. </a:t>
            </a:r>
          </a:p>
          <a:p>
            <a:pPr lvl="1"/>
            <a:r>
              <a:rPr lang="en-US" altLang="zh-TW" dirty="0"/>
              <a:t>The entry is recorded as follows:       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600D-877A-4446-BE1D-86DBDF31040B}" type="slidenum">
              <a:rPr lang="en-US" altLang="zh-TW" smtClean="0"/>
              <a:pPr/>
              <a:t>36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Notes Receivable</a:t>
            </a:r>
            <a:endParaRPr lang="zh-TW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766241"/>
              </p:ext>
            </p:extLst>
          </p:nvPr>
        </p:nvGraphicFramePr>
        <p:xfrm>
          <a:off x="1220135" y="4439334"/>
          <a:ext cx="6768117" cy="1114425"/>
        </p:xfrm>
        <a:graphic>
          <a:graphicData uri="http://schemas.openxmlformats.org/drawingml/2006/table">
            <a:tbl>
              <a:tblPr/>
              <a:tblGrid>
                <a:gridCol w="1145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6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1220135" y="4439593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kumimoji="0"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kumimoji="0" lang="zh-TW" altLang="en-US" dirty="0">
              <a:solidFill>
                <a:srgbClr val="000000"/>
              </a:solidFill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45322" y="4439593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 Receivable-</a:t>
            </a:r>
            <a:r>
              <a:rPr lang="en-US" altLang="zh-TW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48193" y="4810639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Accounts Receivable-</a:t>
            </a:r>
            <a:r>
              <a:rPr lang="en-US" altLang="zh-TW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180818" y="4440293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5,000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220847" y="4808925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5,000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60452" y="5211793"/>
            <a:ext cx="4953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To settle accounts receivable with notes receivable.</a:t>
            </a:r>
            <a:endParaRPr lang="zh-TW" altLang="en-US" sz="14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444439" y="62326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LO5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0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09E5B"/>
                </a:solidFill>
              </a:rPr>
              <a:t>Illustration</a:t>
            </a:r>
          </a:p>
          <a:p>
            <a:pPr lvl="1"/>
            <a:r>
              <a:rPr lang="en-US" altLang="zh-TW" dirty="0"/>
              <a:t>On July 30, 2017, the due date, </a:t>
            </a:r>
            <a:r>
              <a:rPr lang="en-US" altLang="zh-TW" dirty="0" err="1"/>
              <a:t>HoHo</a:t>
            </a:r>
            <a:r>
              <a:rPr lang="en-US" altLang="zh-TW" dirty="0"/>
              <a:t> Tea Co. records the receipt of £5,150 from </a:t>
            </a:r>
            <a:r>
              <a:rPr lang="en-US" altLang="zh-TW" dirty="0" err="1"/>
              <a:t>CoMo</a:t>
            </a:r>
            <a:r>
              <a:rPr lang="en-US" altLang="zh-TW" dirty="0"/>
              <a:t> Computer Co.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600D-877A-4446-BE1D-86DBDF31040B}" type="slidenum">
              <a:rPr lang="en-US" altLang="zh-TW" smtClean="0"/>
              <a:pPr/>
              <a:t>37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Notes Receivable</a:t>
            </a:r>
            <a:endParaRPr lang="zh-TW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25321"/>
              </p:ext>
            </p:extLst>
          </p:nvPr>
        </p:nvGraphicFramePr>
        <p:xfrm>
          <a:off x="1174939" y="4040475"/>
          <a:ext cx="6768117" cy="1485900"/>
        </p:xfrm>
        <a:graphic>
          <a:graphicData uri="http://schemas.openxmlformats.org/drawingml/2006/table">
            <a:tbl>
              <a:tblPr/>
              <a:tblGrid>
                <a:gridCol w="1145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6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1174939" y="4040734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Jul. 30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00126" y="404073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02997" y="441178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 Receivable-</a:t>
            </a:r>
            <a:r>
              <a:rPr lang="en-US" altLang="zh-TW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135622" y="4041434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5,150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75651" y="4410066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5,000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62856" y="5180509"/>
            <a:ext cx="5715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To record receipt of face amount and interest of a note receivable.</a:t>
            </a:r>
          </a:p>
        </p:txBody>
      </p:sp>
      <p:sp>
        <p:nvSpPr>
          <p:cNvPr id="16" name="矩形 15"/>
          <p:cNvSpPr/>
          <p:nvPr/>
        </p:nvSpPr>
        <p:spPr>
          <a:xfrm>
            <a:off x="2502997" y="4781851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 Revenue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68012" y="477764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71699" y="3233084"/>
            <a:ext cx="5295901" cy="400110"/>
          </a:xfrm>
          <a:prstGeom prst="rect">
            <a:avLst/>
          </a:prstGeom>
          <a:solidFill>
            <a:srgbClr val="F5FC5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£5,000 × 12% × 3 months/12 months = £150 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44439" y="62326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LO5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65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16" grpId="0"/>
      <p:bldP spid="17" grpId="0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200" b="1" dirty="0">
                <a:solidFill>
                  <a:srgbClr val="55AADF"/>
                </a:solidFill>
              </a:rPr>
              <a:t>Illustration</a:t>
            </a:r>
          </a:p>
          <a:p>
            <a:pPr lvl="1"/>
            <a:r>
              <a:rPr lang="en-US" altLang="zh-TW" sz="2200" dirty="0"/>
              <a:t>If </a:t>
            </a:r>
            <a:r>
              <a:rPr lang="en-US" altLang="zh-TW" sz="2200" dirty="0" err="1"/>
              <a:t>HoHo</a:t>
            </a:r>
            <a:r>
              <a:rPr lang="en-US" altLang="zh-TW" sz="2200" dirty="0"/>
              <a:t> Tea Co. has not received cash from </a:t>
            </a:r>
            <a:r>
              <a:rPr lang="en-US" altLang="zh-TW" sz="2200" dirty="0" err="1"/>
              <a:t>CoMo</a:t>
            </a:r>
            <a:r>
              <a:rPr lang="en-US" altLang="zh-TW" sz="2200" dirty="0"/>
              <a:t> Computer on July 30, the note becomes a </a:t>
            </a:r>
            <a:r>
              <a:rPr lang="en-US" altLang="zh-TW" sz="2200" b="1" dirty="0">
                <a:solidFill>
                  <a:schemeClr val="accent2">
                    <a:lumMod val="75000"/>
                  </a:schemeClr>
                </a:solidFill>
              </a:rPr>
              <a:t>dishonored note receivable.</a:t>
            </a:r>
            <a:r>
              <a:rPr lang="en-US" altLang="zh-TW" sz="2200" dirty="0"/>
              <a:t> </a:t>
            </a:r>
          </a:p>
          <a:p>
            <a:endParaRPr lang="en-US" altLang="zh-TW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600D-877A-4446-BE1D-86DBDF31040B}" type="slidenum">
              <a:rPr lang="en-US" altLang="zh-TW" smtClean="0"/>
              <a:pPr/>
              <a:t>38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Notes Receivable</a:t>
            </a:r>
            <a:endParaRPr lang="zh-TW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508696"/>
              </p:ext>
            </p:extLst>
          </p:nvPr>
        </p:nvGraphicFramePr>
        <p:xfrm>
          <a:off x="1051416" y="4124757"/>
          <a:ext cx="6768117" cy="1485900"/>
        </p:xfrm>
        <a:graphic>
          <a:graphicData uri="http://schemas.openxmlformats.org/drawingml/2006/table">
            <a:tbl>
              <a:tblPr/>
              <a:tblGrid>
                <a:gridCol w="1145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6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1051416" y="4125016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Jul. 30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76603" y="4125016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Accounts Receivable-</a:t>
            </a:r>
            <a:r>
              <a:rPr lang="en-US" altLang="zh-TW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79474" y="4496062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 Receivable-</a:t>
            </a:r>
            <a:r>
              <a:rPr lang="en-US" altLang="zh-TW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12099" y="4125716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5,150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52128" y="4494348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5,000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79474" y="5231255"/>
            <a:ext cx="5715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To transfer a dishonored note receivable to an account receivable.</a:t>
            </a:r>
          </a:p>
        </p:txBody>
      </p:sp>
      <p:sp>
        <p:nvSpPr>
          <p:cNvPr id="16" name="矩形 15"/>
          <p:cNvSpPr/>
          <p:nvPr/>
        </p:nvSpPr>
        <p:spPr>
          <a:xfrm>
            <a:off x="2379474" y="4866133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 Revenue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44489" y="4861923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直線圖說文字 1 4"/>
          <p:cNvSpPr/>
          <p:nvPr/>
        </p:nvSpPr>
        <p:spPr>
          <a:xfrm>
            <a:off x="5423876" y="2810980"/>
            <a:ext cx="3420533" cy="1168400"/>
          </a:xfrm>
          <a:prstGeom prst="borderCallout1">
            <a:avLst>
              <a:gd name="adj1" fmla="val 22713"/>
              <a:gd name="adj2" fmla="val -888"/>
              <a:gd name="adj3" fmla="val 117260"/>
              <a:gd name="adj4" fmla="val -38894"/>
            </a:avLst>
          </a:prstGeom>
          <a:solidFill>
            <a:srgbClr val="FFE48A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the face amount of the note plus the interest into an accounts receivable account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直線圖說文字 1 17"/>
          <p:cNvSpPr/>
          <p:nvPr/>
        </p:nvSpPr>
        <p:spPr>
          <a:xfrm>
            <a:off x="5423876" y="5676096"/>
            <a:ext cx="2670598" cy="692092"/>
          </a:xfrm>
          <a:prstGeom prst="borderCallout1">
            <a:avLst>
              <a:gd name="adj1" fmla="val 18750"/>
              <a:gd name="adj2" fmla="val -8333"/>
              <a:gd name="adj3" fmla="val -79958"/>
              <a:gd name="adj4" fmla="val -46371"/>
            </a:avLst>
          </a:prstGeom>
          <a:solidFill>
            <a:srgbClr val="F3F5CF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company still earns the interest revenue.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44439" y="62326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LO5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99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16" grpId="0"/>
      <p:bldP spid="17" grpId="0"/>
      <p:bldP spid="5" grpId="0" animBg="1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TW" sz="2000" b="1" dirty="0"/>
              <a:t>Suppose Pearl Company accepted a two-month, 12% note dated August 1, 2017 to settle an open account of accounts receivable $1,000 from its customer, Rock Company. On October 1, 2017, Pearl received cash $1,020 from Rock.</a:t>
            </a:r>
          </a:p>
          <a:p>
            <a:pPr marL="457200" indent="-4572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TW" sz="2000" dirty="0"/>
              <a:t>Prepare journal entries for the above transactions.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endParaRPr lang="en-US" altLang="zh-TW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9600D-877A-4446-BE1D-86DBDF31040B}" type="slidenum">
              <a:rPr lang="en-US" altLang="zh-TW" smtClean="0"/>
              <a:pPr>
                <a:defRPr/>
              </a:pPr>
              <a:t>39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328954"/>
              </p:ext>
            </p:extLst>
          </p:nvPr>
        </p:nvGraphicFramePr>
        <p:xfrm>
          <a:off x="990600" y="3429000"/>
          <a:ext cx="6768117" cy="1114425"/>
        </p:xfrm>
        <a:graphic>
          <a:graphicData uri="http://schemas.openxmlformats.org/drawingml/2006/table">
            <a:tbl>
              <a:tblPr/>
              <a:tblGrid>
                <a:gridCol w="1145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6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990600" y="3429259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Aug.</a:t>
            </a:r>
            <a:r>
              <a:rPr kumimoji="0"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kumimoji="0" lang="zh-TW" altLang="en-US" dirty="0">
              <a:solidFill>
                <a:srgbClr val="000000"/>
              </a:solidFill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15787" y="3429259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 Receivable-Rock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18658" y="3800305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Accounts Receivable-Rock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51283" y="3429959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1,000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91312" y="3798591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1,000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30917" y="4201459"/>
            <a:ext cx="4953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To settle accounts receivable with notes receivable.</a:t>
            </a:r>
            <a:endParaRPr lang="zh-TW" altLang="en-US" sz="14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61213"/>
              </p:ext>
            </p:extLst>
          </p:nvPr>
        </p:nvGraphicFramePr>
        <p:xfrm>
          <a:off x="990600" y="4659313"/>
          <a:ext cx="6768117" cy="1485900"/>
        </p:xfrm>
        <a:graphic>
          <a:graphicData uri="http://schemas.openxmlformats.org/drawingml/2006/table">
            <a:tbl>
              <a:tblPr/>
              <a:tblGrid>
                <a:gridCol w="1145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6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990600" y="4659572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Oct.</a:t>
            </a:r>
            <a:r>
              <a:rPr kumimoji="0"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kumimoji="0" lang="zh-TW" altLang="en-US" dirty="0">
              <a:solidFill>
                <a:srgbClr val="000000"/>
              </a:solidFill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15787" y="4659572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18658" y="5030618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 Receivable-Rock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51283" y="4660272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1,020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91312" y="5028904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1,000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78517" y="5799347"/>
            <a:ext cx="5715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To record receipt of face amount and interest of a note receivable.</a:t>
            </a:r>
          </a:p>
        </p:txBody>
      </p:sp>
      <p:sp>
        <p:nvSpPr>
          <p:cNvPr id="20" name="矩形 19"/>
          <p:cNvSpPr/>
          <p:nvPr/>
        </p:nvSpPr>
        <p:spPr>
          <a:xfrm>
            <a:off x="2318658" y="5400689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 Revenue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311913" y="5396479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11420" y="3494050"/>
            <a:ext cx="5580413" cy="3045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119666" y="3860685"/>
            <a:ext cx="5580413" cy="3045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2119666" y="4218522"/>
            <a:ext cx="5580413" cy="3045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2124159" y="4736290"/>
            <a:ext cx="5580413" cy="3045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2132405" y="5102925"/>
            <a:ext cx="5580413" cy="3045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132405" y="5460762"/>
            <a:ext cx="5580413" cy="3045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119665" y="5828845"/>
            <a:ext cx="5580413" cy="3045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8444439" y="62326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LO5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59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內容版面配置區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09E5B"/>
                </a:solidFill>
              </a:rPr>
              <a:t>Activity: Selling a Product or Service</a:t>
            </a:r>
            <a:endParaRPr lang="zh-TW" altLang="en-US" b="1" dirty="0">
              <a:solidFill>
                <a:srgbClr val="E09E5B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3A2E-2C45-404E-ACF4-98A1A6CE28F2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Types of Receivables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291925" y="604469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6.2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1" y="1908492"/>
            <a:ext cx="8553209" cy="415749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444437" y="61169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LO1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31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en-US" altLang="zh-TW" sz="2000" dirty="0"/>
              <a:t>Suppose that the note was dishonored on October 1, 2017, and Pearl was charged $5 by a bank due to this event. Prepare journal entries.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endParaRPr lang="en-US" altLang="zh-TW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9600D-877A-4446-BE1D-86DBDF31040B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Quiz Yourself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16804"/>
              </p:ext>
            </p:extLst>
          </p:nvPr>
        </p:nvGraphicFramePr>
        <p:xfrm>
          <a:off x="1312652" y="2876910"/>
          <a:ext cx="6768117" cy="1857375"/>
        </p:xfrm>
        <a:graphic>
          <a:graphicData uri="http://schemas.openxmlformats.org/drawingml/2006/table">
            <a:tbl>
              <a:tblPr/>
              <a:tblGrid>
                <a:gridCol w="1145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6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312652" y="2877169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Oct. 1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37839" y="2877169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Accounts Receivable-Rock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40710" y="3248215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 Receivable-Rock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73335" y="2877869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1,025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13364" y="3246501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1,000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00569" y="4397933"/>
            <a:ext cx="53745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To transfer a dishonored note receivable to an account receivable.</a:t>
            </a:r>
          </a:p>
        </p:txBody>
      </p:sp>
      <p:sp>
        <p:nvSpPr>
          <p:cNvPr id="13" name="矩形 12"/>
          <p:cNvSpPr/>
          <p:nvPr/>
        </p:nvSpPr>
        <p:spPr>
          <a:xfrm>
            <a:off x="2640710" y="3618286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 Revenue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33965" y="3614076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40710" y="4016735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62206" y="40167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91152" y="2959310"/>
            <a:ext cx="5580413" cy="3045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399398" y="3325945"/>
            <a:ext cx="5580413" cy="3045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399398" y="3683782"/>
            <a:ext cx="5580413" cy="3045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391152" y="4028230"/>
            <a:ext cx="5580413" cy="3045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391152" y="4386067"/>
            <a:ext cx="5580413" cy="3045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8444439" y="62326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LO5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5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600D-877A-4446-BE1D-86DBDF31040B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Revenue Recognition</a:t>
            </a:r>
            <a:r>
              <a:rPr lang="zh-TW" altLang="en-US" dirty="0"/>
              <a:t> 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b="1" dirty="0">
                <a:solidFill>
                  <a:srgbClr val="E09E5B"/>
                </a:solidFill>
              </a:rPr>
              <a:t>According to IAS 18, when a company (a reporting entity) provides goods to its customers, it must satisfy all the conditions in order to recognize revenue:</a:t>
            </a:r>
          </a:p>
          <a:p>
            <a:endParaRPr lang="en-US" altLang="zh-TW" sz="1800" dirty="0"/>
          </a:p>
        </p:txBody>
      </p:sp>
      <p:sp>
        <p:nvSpPr>
          <p:cNvPr id="7" name="矩形 6"/>
          <p:cNvSpPr/>
          <p:nvPr/>
        </p:nvSpPr>
        <p:spPr>
          <a:xfrm>
            <a:off x="6897872" y="107910"/>
            <a:ext cx="22461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Accounts Receivable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441516" y="789171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66214" y="2523078"/>
            <a:ext cx="7738529" cy="707886"/>
          </a:xfrm>
          <a:prstGeom prst="rect">
            <a:avLst/>
          </a:prstGeom>
          <a:solidFill>
            <a:srgbClr val="F3F5C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The entity has transferred to the buyer the significant risks and rewards of ownership of the goods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66210" y="3286965"/>
            <a:ext cx="7738533" cy="1015663"/>
          </a:xfrm>
          <a:prstGeom prst="rect">
            <a:avLst/>
          </a:prstGeom>
          <a:solidFill>
            <a:srgbClr val="F5F5F5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The entity retains neither continuing managerial involvement to the degree usually associated with ownership nor effective control over the goods sold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66210" y="4358629"/>
            <a:ext cx="7738533" cy="400110"/>
          </a:xfrm>
          <a:prstGeom prst="rect">
            <a:avLst/>
          </a:prstGeom>
          <a:solidFill>
            <a:srgbClr val="FFE48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The amount of revenue can be measured reliably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66209" y="4814740"/>
            <a:ext cx="7738533" cy="707886"/>
          </a:xfrm>
          <a:prstGeom prst="rect">
            <a:avLst/>
          </a:prstGeom>
          <a:solidFill>
            <a:srgbClr val="E3B8C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It is probable that the economic benefits associated with the transaction will flow to the entity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66208" y="5584679"/>
            <a:ext cx="7738533" cy="707886"/>
          </a:xfrm>
          <a:prstGeom prst="rect">
            <a:avLst/>
          </a:prstGeom>
          <a:solidFill>
            <a:srgbClr val="D9D9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The costs incurred or to be incurred in respect of the transaction can be measured reliably</a:t>
            </a:r>
          </a:p>
        </p:txBody>
      </p:sp>
    </p:spTree>
    <p:extLst>
      <p:ext uri="{BB962C8B-B14F-4D97-AF65-F5344CB8AC3E}">
        <p14:creationId xmlns:p14="http://schemas.microsoft.com/office/powerpoint/2010/main" val="170221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09E5B"/>
                </a:solidFill>
              </a:rPr>
              <a:t>In the case of provision of services, </a:t>
            </a:r>
            <a:r>
              <a:rPr lang="es-ES_tradnl" altLang="zh-TW" b="1" dirty="0">
                <a:solidFill>
                  <a:srgbClr val="E09E5B"/>
                </a:solidFill>
              </a:rPr>
              <a:t>IAS 18 also provides criteria for revenue recognition as follows:</a:t>
            </a:r>
            <a:endParaRPr lang="en-US" altLang="zh-TW" dirty="0">
              <a:solidFill>
                <a:srgbClr val="E09E5B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600D-877A-4446-BE1D-86DBDF31040B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Revenue Recognition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20209" y="2626166"/>
            <a:ext cx="7129987" cy="400110"/>
          </a:xfrm>
          <a:prstGeom prst="rect">
            <a:avLst/>
          </a:prstGeom>
          <a:solidFill>
            <a:srgbClr val="F3F5C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The amount of revenue can be measured reliably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20210" y="3236165"/>
            <a:ext cx="7129991" cy="707886"/>
          </a:xfrm>
          <a:prstGeom prst="rect">
            <a:avLst/>
          </a:prstGeom>
          <a:solidFill>
            <a:srgbClr val="F5FC5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It is probable that the economic benefits associated with the transaction will flow to the entity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20209" y="4154837"/>
            <a:ext cx="7129991" cy="707886"/>
          </a:xfrm>
          <a:prstGeom prst="rect">
            <a:avLst/>
          </a:prstGeom>
          <a:solidFill>
            <a:srgbClr val="FFE48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The stage of completion of the transaction at the end of the reporting period can be measured reliably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20209" y="5072612"/>
            <a:ext cx="7129991" cy="707886"/>
          </a:xfrm>
          <a:prstGeom prst="rect">
            <a:avLst/>
          </a:prstGeom>
          <a:solidFill>
            <a:srgbClr val="E3B8C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The costs incurred for the transaction and the costs to complete the transaction </a:t>
            </a:r>
            <a:r>
              <a:rPr lang="es-ES_tradnl" altLang="zh-TW" dirty="0"/>
              <a:t>can be measured reliably</a:t>
            </a:r>
            <a:endParaRPr lang="en-US" altLang="zh-TW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441516" y="6387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20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09E5B"/>
                </a:solidFill>
              </a:rPr>
              <a:t>Illustration</a:t>
            </a:r>
          </a:p>
          <a:p>
            <a:pPr lvl="1"/>
            <a:r>
              <a:rPr lang="en-US" altLang="zh-TW" dirty="0"/>
              <a:t>Hop Pot Bakery sold 30 jars of jam for cash and 20 jars of jam on credit at NT$10 each, Hot Pot Bakery recorded the sales as follows: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600D-877A-4446-BE1D-86DBDF31040B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Accounting for Cash Collection and Accounts Receivable</a:t>
            </a:r>
            <a:endParaRPr lang="zh-TW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80250"/>
              </p:ext>
            </p:extLst>
          </p:nvPr>
        </p:nvGraphicFramePr>
        <p:xfrm>
          <a:off x="1517290" y="3524251"/>
          <a:ext cx="5622472" cy="1485900"/>
        </p:xfrm>
        <a:graphic>
          <a:graphicData uri="http://schemas.openxmlformats.org/drawingml/2006/table">
            <a:tbl>
              <a:tblPr/>
              <a:tblGrid>
                <a:gridCol w="414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1519686" y="3524251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</a:t>
            </a:r>
            <a:endParaRPr kumimoji="0" lang="zh-TW" altLang="en-US" dirty="0">
              <a:solidFill>
                <a:srgbClr val="000000"/>
              </a:solidFill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19686" y="3893709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Accounts Receivable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47543" y="352495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300</a:t>
            </a:r>
            <a:endParaRPr kumimoji="0"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47543" y="388495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200</a:t>
            </a:r>
            <a:endParaRPr kumimoji="0"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19265" y="4625329"/>
            <a:ext cx="4953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Sold 30 jars of jam for cash and 20 jars on credit.</a:t>
            </a:r>
            <a:endParaRPr kumimoji="0" lang="zh-TW" altLang="en-US" sz="14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22556" y="4254283"/>
            <a:ext cx="2385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Revenue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58466" y="4254283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500</a:t>
            </a:r>
            <a:endParaRPr kumimoji="0" lang="zh-TW" altLang="en-US" dirty="0">
              <a:solidFill>
                <a:srgbClr val="000000"/>
              </a:solidFill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441516" y="6387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05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09E5B"/>
                </a:solidFill>
              </a:rPr>
              <a:t>Illustration</a:t>
            </a:r>
          </a:p>
          <a:p>
            <a:pPr lvl="1"/>
            <a:r>
              <a:rPr lang="en-US" altLang="zh-TW" dirty="0"/>
              <a:t>At the same time, another journal entry was recorded to reflect the decrease in inventory by NT$400.</a:t>
            </a:r>
          </a:p>
          <a:p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 lvl="1"/>
            <a:r>
              <a:rPr lang="en-US" altLang="zh-TW" dirty="0"/>
              <a:t>Subsequent collection of the NT$200 accounts receivable is recorded as follows: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600D-877A-4446-BE1D-86DBDF31040B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Accounting for Cash Collection and Accounts Receivable</a:t>
            </a:r>
            <a:endParaRPr lang="zh-TW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854061"/>
              </p:ext>
            </p:extLst>
          </p:nvPr>
        </p:nvGraphicFramePr>
        <p:xfrm>
          <a:off x="1528792" y="2951672"/>
          <a:ext cx="5622472" cy="1261110"/>
        </p:xfrm>
        <a:graphic>
          <a:graphicData uri="http://schemas.openxmlformats.org/drawingml/2006/table">
            <a:tbl>
              <a:tblPr/>
              <a:tblGrid>
                <a:gridCol w="414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1531188" y="2951672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of Goods Sold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559045" y="295237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400</a:t>
            </a:r>
            <a:endParaRPr kumimoji="0"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09792" y="3679925"/>
            <a:ext cx="495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To record the decrease in inventory and to recognize the cost of goods sold.</a:t>
            </a:r>
          </a:p>
        </p:txBody>
      </p:sp>
      <p:sp>
        <p:nvSpPr>
          <p:cNvPr id="27" name="矩形 26"/>
          <p:cNvSpPr/>
          <p:nvPr/>
        </p:nvSpPr>
        <p:spPr>
          <a:xfrm>
            <a:off x="1714264" y="3294460"/>
            <a:ext cx="2385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50174" y="329446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400</a:t>
            </a:r>
            <a:endParaRPr kumimoji="0" lang="zh-TW" altLang="en-US" dirty="0">
              <a:solidFill>
                <a:srgbClr val="000000"/>
              </a:solidFill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204433"/>
              </p:ext>
            </p:extLst>
          </p:nvPr>
        </p:nvGraphicFramePr>
        <p:xfrm>
          <a:off x="1535530" y="5241926"/>
          <a:ext cx="5590769" cy="1114425"/>
        </p:xfrm>
        <a:graphic>
          <a:graphicData uri="http://schemas.openxmlformats.org/drawingml/2006/table">
            <a:tbl>
              <a:tblPr/>
              <a:tblGrid>
                <a:gridCol w="41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8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400" i="1" dirty="0">
                        <a:solidFill>
                          <a:srgbClr val="00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i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1537926" y="5241926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565783" y="524262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kumimoji="0" lang="en-US" altLang="zh-TW" dirty="0">
                <a:solidFill>
                  <a:srgbClr val="000000"/>
                </a:solidFill>
                <a:latin typeface="Arial" charset="0"/>
                <a:ea typeface="新細明體" charset="-120"/>
              </a:rPr>
              <a:t>200</a:t>
            </a:r>
            <a:endParaRPr kumimoji="0" lang="zh-TW" altLang="en-US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16530" y="5970179"/>
            <a:ext cx="4953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Collected cash for NT$200 credit sale.</a:t>
            </a:r>
          </a:p>
        </p:txBody>
      </p:sp>
      <p:sp>
        <p:nvSpPr>
          <p:cNvPr id="33" name="矩形 32"/>
          <p:cNvSpPr/>
          <p:nvPr/>
        </p:nvSpPr>
        <p:spPr>
          <a:xfrm>
            <a:off x="1721002" y="5584714"/>
            <a:ext cx="2385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Accounts Receivable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56912" y="558471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200</a:t>
            </a:r>
            <a:endParaRPr kumimoji="0" lang="zh-TW" altLang="en-US" dirty="0">
              <a:solidFill>
                <a:srgbClr val="000000"/>
              </a:solidFill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441516" y="6387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3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7" grpId="0"/>
      <p:bldP spid="28" grpId="0"/>
      <p:bldP spid="30" grpId="0"/>
      <p:bldP spid="31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09E5B"/>
                </a:solidFill>
              </a:rPr>
              <a:t>Illustration </a:t>
            </a:r>
          </a:p>
          <a:p>
            <a:pPr lvl="1"/>
            <a:r>
              <a:rPr lang="en-US" altLang="zh-TW" dirty="0"/>
              <a:t>The following T-accounts show the net result of these two transactions: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600D-877A-4446-BE1D-86DBDF31040B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Accounting for Cash Collection and Accounts Receivable</a:t>
            </a:r>
            <a:endParaRPr lang="zh-TW" altLang="en-US" dirty="0"/>
          </a:p>
        </p:txBody>
      </p:sp>
      <p:grpSp>
        <p:nvGrpSpPr>
          <p:cNvPr id="27" name="群組 26"/>
          <p:cNvGrpSpPr/>
          <p:nvPr/>
        </p:nvGrpSpPr>
        <p:grpSpPr>
          <a:xfrm>
            <a:off x="382177" y="3361267"/>
            <a:ext cx="8623829" cy="2489202"/>
            <a:chOff x="-1071563" y="2433637"/>
            <a:chExt cx="11287125" cy="3501498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71563" y="2433637"/>
              <a:ext cx="11287125" cy="1990725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6251" y="4458760"/>
              <a:ext cx="5600700" cy="1476375"/>
            </a:xfrm>
            <a:prstGeom prst="rect">
              <a:avLst/>
            </a:prstGeom>
          </p:spPr>
        </p:pic>
      </p:grpSp>
      <p:sp>
        <p:nvSpPr>
          <p:cNvPr id="9" name="文字方塊 8"/>
          <p:cNvSpPr txBox="1"/>
          <p:nvPr/>
        </p:nvSpPr>
        <p:spPr>
          <a:xfrm>
            <a:off x="8441516" y="6387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30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自訂 4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4308</TotalTime>
  <Words>2504</Words>
  <Application>Microsoft Office PowerPoint</Application>
  <PresentationFormat>On-screen Show (4:3)</PresentationFormat>
  <Paragraphs>481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微軟正黑體</vt:lpstr>
      <vt:lpstr>MS UI Gothic</vt:lpstr>
      <vt:lpstr>新細明體</vt:lpstr>
      <vt:lpstr>Arial</vt:lpstr>
      <vt:lpstr>Calibri</vt:lpstr>
      <vt:lpstr>Calibri Light</vt:lpstr>
      <vt:lpstr>Franklin Gothic Medium Cond</vt:lpstr>
      <vt:lpstr>Wingdings</vt:lpstr>
      <vt:lpstr>Office 佈景主題</vt:lpstr>
      <vt:lpstr>PowerPoint Presentation</vt:lpstr>
      <vt:lpstr>Receivables</vt:lpstr>
      <vt:lpstr>Types of Receivables</vt:lpstr>
      <vt:lpstr>Types of Receivables</vt:lpstr>
      <vt:lpstr>Revenue Recognition  </vt:lpstr>
      <vt:lpstr>Revenue Recognition</vt:lpstr>
      <vt:lpstr>Accounting for Cash Collection and Accounts Receivable</vt:lpstr>
      <vt:lpstr>Accounting for Cash Collection and Accounts Receivable</vt:lpstr>
      <vt:lpstr>Accounting for Cash Collection and Accounts Receivable</vt:lpstr>
      <vt:lpstr>Sales Discounts  </vt:lpstr>
      <vt:lpstr>Sales Returns and Allowances                 </vt:lpstr>
      <vt:lpstr>Sales Returns and Allowances</vt:lpstr>
      <vt:lpstr>Sales Returns and Allowances</vt:lpstr>
      <vt:lpstr>Gross Sales and Net Sales</vt:lpstr>
      <vt:lpstr>Quiz Yourself</vt:lpstr>
      <vt:lpstr>Quiz Yourself</vt:lpstr>
      <vt:lpstr>Quiz Yourself</vt:lpstr>
      <vt:lpstr>Valuing Receivables </vt:lpstr>
      <vt:lpstr>The Allowance Method</vt:lpstr>
      <vt:lpstr>The Allowance Method</vt:lpstr>
      <vt:lpstr>The Allowance Method</vt:lpstr>
      <vt:lpstr>The Allowance Method</vt:lpstr>
      <vt:lpstr>Estimating Uncollectible Accounts Receivable</vt:lpstr>
      <vt:lpstr>Estimating Uncollectible Accounts Receivable</vt:lpstr>
      <vt:lpstr>Estimating Uncollectible Accounts Receivable</vt:lpstr>
      <vt:lpstr>Estimating Uncollectible Accounts Receivable</vt:lpstr>
      <vt:lpstr>Estimating Uncollectible Accounts Receivable</vt:lpstr>
      <vt:lpstr>Presentation on Financial Statements</vt:lpstr>
      <vt:lpstr>Quiz Yourself</vt:lpstr>
      <vt:lpstr>Quiz Yourself</vt:lpstr>
      <vt:lpstr>Ratios Assessing Companies’ Receivables</vt:lpstr>
      <vt:lpstr>Ratios Assessing Companies’ Receivables</vt:lpstr>
      <vt:lpstr>Quiz Yourself</vt:lpstr>
      <vt:lpstr>Notes Receivable  </vt:lpstr>
      <vt:lpstr>Notes Receivable</vt:lpstr>
      <vt:lpstr>Notes Receivable</vt:lpstr>
      <vt:lpstr>Notes Receivable</vt:lpstr>
      <vt:lpstr>Notes Receivable</vt:lpstr>
      <vt:lpstr>Quiz Yourself</vt:lpstr>
      <vt:lpstr>Quiz Yourself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Controls and Cash</dc:title>
  <dc:creator>鄧雨賢</dc:creator>
  <cp:lastModifiedBy>Ong, Willie</cp:lastModifiedBy>
  <cp:revision>218</cp:revision>
  <dcterms:created xsi:type="dcterms:W3CDTF">2015-04-13T13:14:44Z</dcterms:created>
  <dcterms:modified xsi:type="dcterms:W3CDTF">2017-08-14T09:29:42Z</dcterms:modified>
</cp:coreProperties>
</file>