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9"/>
  </p:notesMasterIdLst>
  <p:sldIdLst>
    <p:sldId id="325" r:id="rId2"/>
    <p:sldId id="412" r:id="rId3"/>
    <p:sldId id="413" r:id="rId4"/>
    <p:sldId id="416" r:id="rId5"/>
    <p:sldId id="328" r:id="rId6"/>
    <p:sldId id="417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436" r:id="rId15"/>
    <p:sldId id="336" r:id="rId16"/>
    <p:sldId id="419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7" r:id="rId27"/>
    <p:sldId id="348" r:id="rId28"/>
    <p:sldId id="350" r:id="rId29"/>
    <p:sldId id="427" r:id="rId30"/>
    <p:sldId id="430" r:id="rId31"/>
    <p:sldId id="353" r:id="rId32"/>
    <p:sldId id="431" r:id="rId33"/>
    <p:sldId id="432" r:id="rId34"/>
    <p:sldId id="354" r:id="rId35"/>
    <p:sldId id="433" r:id="rId36"/>
    <p:sldId id="356" r:id="rId37"/>
    <p:sldId id="434" r:id="rId38"/>
    <p:sldId id="357" r:id="rId39"/>
    <p:sldId id="358" r:id="rId40"/>
    <p:sldId id="359" r:id="rId41"/>
    <p:sldId id="360" r:id="rId42"/>
    <p:sldId id="361" r:id="rId43"/>
    <p:sldId id="362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7" r:id="rId57"/>
    <p:sldId id="378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4" r:id="rId71"/>
    <p:sldId id="405" r:id="rId72"/>
    <p:sldId id="406" r:id="rId73"/>
    <p:sldId id="408" r:id="rId74"/>
    <p:sldId id="435" r:id="rId75"/>
    <p:sldId id="409" r:id="rId76"/>
    <p:sldId id="410" r:id="rId77"/>
    <p:sldId id="411" r:id="rId7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300"/>
    <a:srgbClr val="FFE699"/>
    <a:srgbClr val="F3F5CF"/>
    <a:srgbClr val="D9D9FF"/>
    <a:srgbClr val="F8F9E7"/>
    <a:srgbClr val="55AADF"/>
    <a:srgbClr val="D22229"/>
    <a:srgbClr val="197088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9" autoAdjust="0"/>
    <p:restoredTop sz="95833"/>
  </p:normalViewPr>
  <p:slideViewPr>
    <p:cSldViewPr snapToGrid="0">
      <p:cViewPr varScale="1">
        <p:scale>
          <a:sx n="102" d="100"/>
          <a:sy n="102" d="100"/>
        </p:scale>
        <p:origin x="32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5BCC-1EEB-4EB9-82AC-13C9F3F02B73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62812-1337-4CB4-A3D5-E4E5209A0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62812-1337-4CB4-A3D5-E4E5209A0A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340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0AE29F-5F6B-4EB9-973E-E854F2D147E2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6008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90D799-60C5-4B5B-9C10-90ADF200898E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24975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90D799-60C5-4B5B-9C10-90ADF200898E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60627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90D799-60C5-4B5B-9C10-90ADF200898E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84660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1C5C75-AB4D-4481-A3A4-AA6FB775812A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7567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1C5C75-AB4D-4481-A3A4-AA6FB775812A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48008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103540-B04D-4672-9168-E0B300C63DCA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816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CC4E2B-BCC2-4C8F-9930-9AE838CB3950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9967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AC03B-4C86-4F26-8335-6D0FF5499B6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75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A5DB63-7137-490D-B27E-2459C408E98B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2572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AC03B-4C86-4F26-8335-6D0FF5499B6C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358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BEE81F-4C34-4481-A545-ECFA5FDBF670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7608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7119D3-0189-4E62-B8BD-666C24A0FE13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5623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AC03B-4C86-4F26-8335-6D0FF5499B6C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906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0AE29F-5F6B-4EB9-973E-E854F2D147E2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4569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6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559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Pr>
        <a:solidFill>
          <a:srgbClr val="197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-9524"/>
            <a:ext cx="1701799" cy="1711324"/>
          </a:xfrm>
          <a:custGeom>
            <a:avLst/>
            <a:gdLst>
              <a:gd name="connsiteX0" fmla="*/ 0 w 3095625"/>
              <a:gd name="connsiteY0" fmla="*/ 0 h 3143250"/>
              <a:gd name="connsiteX1" fmla="*/ 3095625 w 3095625"/>
              <a:gd name="connsiteY1" fmla="*/ 0 h 3143250"/>
              <a:gd name="connsiteX2" fmla="*/ 3095625 w 3095625"/>
              <a:gd name="connsiteY2" fmla="*/ 3143250 h 3143250"/>
              <a:gd name="connsiteX3" fmla="*/ 0 w 3095625"/>
              <a:gd name="connsiteY3" fmla="*/ 3143250 h 3143250"/>
              <a:gd name="connsiteX4" fmla="*/ 0 w 3095625"/>
              <a:gd name="connsiteY4" fmla="*/ 0 h 3143250"/>
              <a:gd name="connsiteX0" fmla="*/ 0 w 3095625"/>
              <a:gd name="connsiteY0" fmla="*/ 0 h 3143250"/>
              <a:gd name="connsiteX1" fmla="*/ 2533650 w 3095625"/>
              <a:gd name="connsiteY1" fmla="*/ 0 h 3143250"/>
              <a:gd name="connsiteX2" fmla="*/ 3095625 w 3095625"/>
              <a:gd name="connsiteY2" fmla="*/ 3143250 h 3143250"/>
              <a:gd name="connsiteX3" fmla="*/ 0 w 3095625"/>
              <a:gd name="connsiteY3" fmla="*/ 3143250 h 3143250"/>
              <a:gd name="connsiteX4" fmla="*/ 0 w 3095625"/>
              <a:gd name="connsiteY4" fmla="*/ 0 h 3143250"/>
              <a:gd name="connsiteX0" fmla="*/ 0 w 3219450"/>
              <a:gd name="connsiteY0" fmla="*/ 0 h 3238500"/>
              <a:gd name="connsiteX1" fmla="*/ 2533650 w 3219450"/>
              <a:gd name="connsiteY1" fmla="*/ 0 h 3238500"/>
              <a:gd name="connsiteX2" fmla="*/ 3219450 w 3219450"/>
              <a:gd name="connsiteY2" fmla="*/ 3238500 h 3238500"/>
              <a:gd name="connsiteX3" fmla="*/ 0 w 3219450"/>
              <a:gd name="connsiteY3" fmla="*/ 3143250 h 3238500"/>
              <a:gd name="connsiteX4" fmla="*/ 0 w 3219450"/>
              <a:gd name="connsiteY4" fmla="*/ 0 h 3238500"/>
              <a:gd name="connsiteX0" fmla="*/ 0 w 3219450"/>
              <a:gd name="connsiteY0" fmla="*/ 21590 h 3260090"/>
              <a:gd name="connsiteX1" fmla="*/ 2933700 w 3219450"/>
              <a:gd name="connsiteY1" fmla="*/ 0 h 3260090"/>
              <a:gd name="connsiteX2" fmla="*/ 3219450 w 3219450"/>
              <a:gd name="connsiteY2" fmla="*/ 3260090 h 3260090"/>
              <a:gd name="connsiteX3" fmla="*/ 0 w 3219450"/>
              <a:gd name="connsiteY3" fmla="*/ 3164840 h 3260090"/>
              <a:gd name="connsiteX4" fmla="*/ 0 w 3219450"/>
              <a:gd name="connsiteY4" fmla="*/ 21590 h 3260090"/>
              <a:gd name="connsiteX0" fmla="*/ 0 w 3219450"/>
              <a:gd name="connsiteY0" fmla="*/ 0 h 3238500"/>
              <a:gd name="connsiteX1" fmla="*/ 2933700 w 3219450"/>
              <a:gd name="connsiteY1" fmla="*/ 10795 h 3238500"/>
              <a:gd name="connsiteX2" fmla="*/ 3219450 w 3219450"/>
              <a:gd name="connsiteY2" fmla="*/ 3238500 h 3238500"/>
              <a:gd name="connsiteX3" fmla="*/ 0 w 3219450"/>
              <a:gd name="connsiteY3" fmla="*/ 3143250 h 3238500"/>
              <a:gd name="connsiteX4" fmla="*/ 0 w 3219450"/>
              <a:gd name="connsiteY4" fmla="*/ 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38500">
                <a:moveTo>
                  <a:pt x="0" y="0"/>
                </a:moveTo>
                <a:lnTo>
                  <a:pt x="2933700" y="10795"/>
                </a:lnTo>
                <a:lnTo>
                  <a:pt x="3219450" y="3238500"/>
                </a:lnTo>
                <a:lnTo>
                  <a:pt x="0" y="3143250"/>
                </a:lnTo>
                <a:lnTo>
                  <a:pt x="0" y="0"/>
                </a:lnTo>
                <a:close/>
              </a:path>
            </a:pathLst>
          </a:cu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" name="五邊形 2"/>
          <p:cNvSpPr/>
          <p:nvPr userDrawn="1"/>
        </p:nvSpPr>
        <p:spPr>
          <a:xfrm>
            <a:off x="0" y="1854200"/>
            <a:ext cx="8928100" cy="4502150"/>
          </a:xfrm>
          <a:prstGeom prst="homePlate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17369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177669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7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2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剪去單一角落矩形 11"/>
          <p:cNvSpPr/>
          <p:nvPr userDrawn="1"/>
        </p:nvSpPr>
        <p:spPr>
          <a:xfrm flipH="1">
            <a:off x="8559801" y="245531"/>
            <a:ext cx="584200" cy="677333"/>
          </a:xfrm>
          <a:prstGeom prst="snip1Rect">
            <a:avLst/>
          </a:pr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746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化對角線角落矩形 8"/>
          <p:cNvSpPr/>
          <p:nvPr userDrawn="1"/>
        </p:nvSpPr>
        <p:spPr>
          <a:xfrm>
            <a:off x="125910" y="212863"/>
            <a:ext cx="1535502" cy="1380227"/>
          </a:xfrm>
          <a:prstGeom prst="round2DiagRect">
            <a:avLst>
              <a:gd name="adj1" fmla="val 29232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 b="1" baseline="0">
                <a:solidFill>
                  <a:schemeClr val="accent6">
                    <a:lumMod val="50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altLang="zh-TW" dirty="0"/>
              <a:t>Inventory and the Cost of Sales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51875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212175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7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0" name="圓角矩形 9"/>
          <p:cNvSpPr/>
          <p:nvPr userDrawn="1"/>
        </p:nvSpPr>
        <p:spPr>
          <a:xfrm>
            <a:off x="495479" y="1818557"/>
            <a:ext cx="8153041" cy="4774748"/>
          </a:xfrm>
          <a:prstGeom prst="roundRect">
            <a:avLst>
              <a:gd name="adj" fmla="val 1250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圓角矩形圖說文字 15"/>
          <p:cNvSpPr/>
          <p:nvPr userDrawn="1"/>
        </p:nvSpPr>
        <p:spPr>
          <a:xfrm>
            <a:off x="961744" y="213935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1082516" y="2208362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LO1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圓角矩形圖說文字 17"/>
          <p:cNvSpPr/>
          <p:nvPr userDrawn="1"/>
        </p:nvSpPr>
        <p:spPr>
          <a:xfrm>
            <a:off x="961744" y="3027231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圖說文字 18"/>
          <p:cNvSpPr/>
          <p:nvPr userDrawn="1"/>
        </p:nvSpPr>
        <p:spPr>
          <a:xfrm>
            <a:off x="961744" y="388999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圖說文字 19"/>
          <p:cNvSpPr/>
          <p:nvPr userDrawn="1"/>
        </p:nvSpPr>
        <p:spPr>
          <a:xfrm>
            <a:off x="974383" y="4799096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1082516" y="3084999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LO2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1082516" y="3970795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LO3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082516" y="4873151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LO4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307704" y="2239141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Inventory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and Cost of Goods Sold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307703" y="3091813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Accounting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for Inventory Purchase and Sales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2307704" y="3845854"/>
            <a:ext cx="595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Counting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Inventory and Calculating Cost of Goods Sold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2307702" y="4855628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Cost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Formulas for Inventory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圓角矩形圖說文字 24"/>
          <p:cNvSpPr/>
          <p:nvPr userDrawn="1"/>
        </p:nvSpPr>
        <p:spPr>
          <a:xfrm>
            <a:off x="998447" y="5673386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1106580" y="5763483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LO5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文字方塊 30"/>
          <p:cNvSpPr txBox="1"/>
          <p:nvPr userDrawn="1"/>
        </p:nvSpPr>
        <p:spPr>
          <a:xfrm>
            <a:off x="2331766" y="5569498"/>
            <a:ext cx="574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Valuing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and Reporting Inventory at the Lower of Cost or Net Realizable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化對角線角落矩形 8"/>
          <p:cNvSpPr/>
          <p:nvPr userDrawn="1"/>
        </p:nvSpPr>
        <p:spPr>
          <a:xfrm>
            <a:off x="125910" y="212863"/>
            <a:ext cx="1535502" cy="1380227"/>
          </a:xfrm>
          <a:prstGeom prst="round2DiagRect">
            <a:avLst>
              <a:gd name="adj1" fmla="val 29232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 b="1" baseline="0">
                <a:solidFill>
                  <a:schemeClr val="accent6">
                    <a:lumMod val="50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altLang="zh-TW" dirty="0"/>
              <a:t>Inventory and the Cost of Sales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51875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212175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7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0" name="圓角矩形 9"/>
          <p:cNvSpPr/>
          <p:nvPr userDrawn="1"/>
        </p:nvSpPr>
        <p:spPr>
          <a:xfrm>
            <a:off x="495479" y="1818557"/>
            <a:ext cx="8153041" cy="4537794"/>
          </a:xfrm>
          <a:prstGeom prst="roundRect">
            <a:avLst>
              <a:gd name="adj" fmla="val 1250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圓角矩形圖說文字 15"/>
          <p:cNvSpPr/>
          <p:nvPr userDrawn="1"/>
        </p:nvSpPr>
        <p:spPr>
          <a:xfrm>
            <a:off x="961744" y="213935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1082516" y="2208362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LO6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圓角矩形圖說文字 18"/>
          <p:cNvSpPr/>
          <p:nvPr userDrawn="1"/>
        </p:nvSpPr>
        <p:spPr>
          <a:xfrm>
            <a:off x="961744" y="3761656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圖說文字 19"/>
          <p:cNvSpPr/>
          <p:nvPr userDrawn="1"/>
        </p:nvSpPr>
        <p:spPr>
          <a:xfrm>
            <a:off x="974383" y="4622634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1082516" y="3842459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LO7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082516" y="4696689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LO8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307704" y="2046637"/>
            <a:ext cx="574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Assessing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How Well Companies Manage </a:t>
            </a:r>
            <a:r>
              <a:rPr kumimoji="1" lang="en-US" altLang="zh-TW" sz="20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Their Inventories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2307704" y="3845854"/>
            <a:ext cx="595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LIFO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Cost Formula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2307702" y="4518746"/>
            <a:ext cx="574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Complications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of the Perpetual System with LIFO and Weighted Average Cost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圓角矩形圖說文字 24"/>
          <p:cNvSpPr/>
          <p:nvPr userDrawn="1"/>
        </p:nvSpPr>
        <p:spPr>
          <a:xfrm>
            <a:off x="998447" y="5464840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1106580" y="5554937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LO9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文字方塊 30"/>
          <p:cNvSpPr txBox="1"/>
          <p:nvPr userDrawn="1"/>
        </p:nvSpPr>
        <p:spPr>
          <a:xfrm>
            <a:off x="2331766" y="5569498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Methods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of Estimating Inventories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文字方塊 31"/>
          <p:cNvSpPr txBox="1"/>
          <p:nvPr userDrawn="1"/>
        </p:nvSpPr>
        <p:spPr>
          <a:xfrm>
            <a:off x="961744" y="3038704"/>
            <a:ext cx="2322592" cy="400110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Expanded Material</a:t>
            </a:r>
            <a:endParaRPr lang="zh-TW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3" y="6384925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5601" y="550333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 flipV="1">
            <a:off x="0" y="1342589"/>
            <a:ext cx="8515350" cy="361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  <a:noFill/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4572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9012"/>
            <a:ext cx="9144000" cy="3546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水滴形 3"/>
          <p:cNvSpPr/>
          <p:nvPr userDrawn="1"/>
        </p:nvSpPr>
        <p:spPr>
          <a:xfrm rot="10800000">
            <a:off x="8308610" y="584484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4257675" y="1814732"/>
            <a:ext cx="1397537" cy="33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75164" y="4521086"/>
            <a:ext cx="1732934" cy="91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747736" y="5015295"/>
            <a:ext cx="1738664" cy="10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8496886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7960263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  <p:sp>
        <p:nvSpPr>
          <p:cNvPr id="12" name="水滴形 11"/>
          <p:cNvSpPr/>
          <p:nvPr userDrawn="1"/>
        </p:nvSpPr>
        <p:spPr>
          <a:xfrm rot="10800000">
            <a:off x="8315864" y="422939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93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3" y="6384925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5601" y="550333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五邊形 3"/>
          <p:cNvSpPr/>
          <p:nvPr userDrawn="1"/>
        </p:nvSpPr>
        <p:spPr>
          <a:xfrm flipH="1">
            <a:off x="400050" y="80426"/>
            <a:ext cx="8743950" cy="36406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346202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剪去單一角落矩形 8"/>
          <p:cNvSpPr/>
          <p:nvPr userDrawn="1"/>
        </p:nvSpPr>
        <p:spPr>
          <a:xfrm flipH="1">
            <a:off x="8559801" y="550331"/>
            <a:ext cx="584200" cy="677333"/>
          </a:xfrm>
          <a:prstGeom prst="snip1Rect">
            <a:avLst/>
          </a:pr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107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9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2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3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5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7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4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  <p:sldLayoutId id="2147483678" r:id="rId13"/>
    <p:sldLayoutId id="2147483650" r:id="rId14"/>
    <p:sldLayoutId id="2147483680" r:id="rId15"/>
    <p:sldLayoutId id="2147483683" r:id="rId16"/>
    <p:sldLayoutId id="2147483681" r:id="rId17"/>
    <p:sldLayoutId id="2147483682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82" y="0"/>
            <a:ext cx="5362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Cost of Goods Available for Sale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The Cost Allocation Process</a:t>
            </a: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Ending Inventory and</a:t>
            </a:r>
            <a:r>
              <a:rPr lang="zh-TW" altLang="en-US"/>
              <a:t> </a:t>
            </a:r>
            <a:r>
              <a:rPr lang="en-US" altLang="zh-TW"/>
              <a:t>Cost of Goods Sold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08000" y="2039146"/>
            <a:ext cx="7779767" cy="1066800"/>
            <a:chOff x="397934" y="2015067"/>
            <a:chExt cx="7779767" cy="1066800"/>
          </a:xfrm>
        </p:grpSpPr>
        <p:sp>
          <p:nvSpPr>
            <p:cNvPr id="2" name="矩形 1"/>
            <p:cNvSpPr/>
            <p:nvPr/>
          </p:nvSpPr>
          <p:spPr>
            <a:xfrm>
              <a:off x="397934" y="2015067"/>
              <a:ext cx="7779767" cy="1066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7030" y="2117451"/>
              <a:ext cx="16049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Beginning</a:t>
              </a:r>
            </a:p>
            <a:p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inventory 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92001" y="2117451"/>
              <a:ext cx="162416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Inventory </a:t>
              </a:r>
            </a:p>
            <a:p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purchased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06208" y="2117451"/>
              <a:ext cx="2577180" cy="9048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0">
                <a:lnSpc>
                  <a:spcPct val="110000"/>
                </a:lnSpc>
                <a:buNone/>
              </a:pPr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Cost of Goods </a:t>
              </a:r>
            </a:p>
            <a:p>
              <a:pPr indent="0">
                <a:lnSpc>
                  <a:spcPct val="110000"/>
                </a:lnSpc>
                <a:buNone/>
              </a:pPr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Available for Sale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36249" y="2323276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907714" y="2323276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11259" y="4447066"/>
            <a:ext cx="2577180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Cost of Goods </a:t>
            </a:r>
          </a:p>
          <a:p>
            <a:pPr indent="0">
              <a:lnSpc>
                <a:spcPct val="110000"/>
              </a:lnSpc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Available for Sale</a:t>
            </a:r>
          </a:p>
        </p:txBody>
      </p:sp>
      <p:sp>
        <p:nvSpPr>
          <p:cNvPr id="19" name="矩形 18"/>
          <p:cNvSpPr/>
          <p:nvPr/>
        </p:nvSpPr>
        <p:spPr>
          <a:xfrm>
            <a:off x="3966436" y="3880857"/>
            <a:ext cx="1649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Ending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r>
              <a:rPr lang="zh-TW" altLang="en-US" sz="2400" dirty="0"/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2851" y="5149157"/>
            <a:ext cx="19127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Cost of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Goods sold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>
            <a:endCxn id="19" idx="1"/>
          </p:cNvCxnSpPr>
          <p:nvPr/>
        </p:nvCxnSpPr>
        <p:spPr>
          <a:xfrm flipV="1">
            <a:off x="3288439" y="4296356"/>
            <a:ext cx="677997" cy="415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20" idx="1"/>
          </p:cNvCxnSpPr>
          <p:nvPr/>
        </p:nvCxnSpPr>
        <p:spPr>
          <a:xfrm>
            <a:off x="3316343" y="5204088"/>
            <a:ext cx="596508" cy="36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4458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2150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en-US" altLang="zh-TW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Perpetual Inventory System</a:t>
            </a:r>
            <a:r>
              <a:rPr lang="zh-TW" altLang="en-US" b="1" dirty="0">
                <a:solidFill>
                  <a:srgbClr val="E19300"/>
                </a:solidFill>
              </a:rPr>
              <a:t>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Detailed records of the number of units and the cost of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each purchase and sale are prepared THROUGHOUT the period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Periodic Inventory System</a:t>
            </a:r>
            <a:r>
              <a:rPr lang="zh-TW" altLang="en-US" b="1" dirty="0">
                <a:solidFill>
                  <a:srgbClr val="E19300"/>
                </a:solidFill>
              </a:rPr>
              <a:t>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System of accounting where cost of goods sold is determined and inventory is adjusted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at the END of the accounting period</a:t>
            </a:r>
            <a:r>
              <a:rPr lang="en-US" altLang="zh-TW" dirty="0"/>
              <a:t>, not when merchandise is purchased or sold.</a:t>
            </a:r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4435475" y="93358"/>
            <a:ext cx="4732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Accounting for Inventory Purchases and Sales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445886" y="77052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355601" y="1300397"/>
            <a:ext cx="8415866" cy="4712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Illustration-Purchases</a:t>
            </a:r>
            <a:r>
              <a:rPr lang="zh-TW" altLang="en-US" b="1" dirty="0">
                <a:solidFill>
                  <a:srgbClr val="E19300"/>
                </a:solidFill>
              </a:rPr>
              <a:t>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Followings are transactions of Grantsville Clothing Store: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dirty="0"/>
              <a:t>Purchased on account: 1,000 shirts at a cost of $10 each for a total of $10,000.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dirty="0"/>
              <a:t>Purchased on account: 300 pairs of pants at a cost of $18 each for a total of $5,400.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85238"/>
              </p:ext>
            </p:extLst>
          </p:nvPr>
        </p:nvGraphicFramePr>
        <p:xfrm>
          <a:off x="245919" y="4341572"/>
          <a:ext cx="8783781" cy="201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1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515">
                <a:tc grid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Perpetual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Periodic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15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a.  Inventory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10,000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Purchases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10,000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721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    Accounts Payable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10,000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Accounts Payable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10,000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841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b. 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Inventory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5,400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Purchases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5,400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86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    Accounts Payable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5,400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Accounts Payable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5,400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32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Illustration-Transportation Costs</a:t>
            </a:r>
            <a:r>
              <a:rPr lang="zh-TW" altLang="en-US" b="1" dirty="0">
                <a:solidFill>
                  <a:srgbClr val="E19300"/>
                </a:solidFill>
              </a:rPr>
              <a:t>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eriod" startAt="3"/>
            </a:pPr>
            <a:r>
              <a:rPr lang="en-US" altLang="zh-TW" dirty="0"/>
              <a:t>Paid cash for separate shipping costs on the shirts purchased in (a), $970. 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90360"/>
              </p:ext>
            </p:extLst>
          </p:nvPr>
        </p:nvGraphicFramePr>
        <p:xfrm>
          <a:off x="353319" y="3051236"/>
          <a:ext cx="8498774" cy="146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3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31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Perpetual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Periodic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c.   Inventory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970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Freight</a:t>
                      </a:r>
                      <a:r>
                        <a:rPr lang="zh-TW" altLang="en-US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In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970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         Cash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970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 Cash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970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Perpetual vs. Periodic System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205DDC8-B404-4370-9B14-B7763E46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Illustration-Purchase Return</a:t>
            </a:r>
            <a:r>
              <a:rPr lang="zh-TW" altLang="en-US" b="1" dirty="0">
                <a:solidFill>
                  <a:srgbClr val="E19300"/>
                </a:solidFill>
              </a:rPr>
              <a:t>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eriod" startAt="4"/>
            </a:pPr>
            <a:r>
              <a:rPr lang="en-US" altLang="zh-TW" dirty="0"/>
              <a:t>Returned 30 of the shirts (costing $300) to the supplier because they were stained.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873337A6-EE82-4CED-80D9-BA9302B53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8134"/>
              </p:ext>
            </p:extLst>
          </p:nvPr>
        </p:nvGraphicFramePr>
        <p:xfrm>
          <a:off x="520700" y="3104815"/>
          <a:ext cx="8136412" cy="146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31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Perpetual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Periodic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d.</a:t>
                      </a:r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Accounts Payable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300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Accounts Payable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300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        Inventory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300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 Purchase</a:t>
                      </a:r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Returns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300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0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Illustration-Purchase Discounts</a:t>
            </a:r>
            <a:r>
              <a:rPr lang="zh-TW" altLang="en-US" b="1" dirty="0">
                <a:solidFill>
                  <a:srgbClr val="E19300"/>
                </a:solidFill>
              </a:rPr>
              <a:t>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eriod" startAt="5"/>
            </a:pPr>
            <a:r>
              <a:rPr lang="en-US" altLang="zh-TW" dirty="0"/>
              <a:t>Paid for the shirt purchase. A 2% discount was given on the $9,700 bill [(1,000 purchased − 30 returned) × $10] because of payment within the 10-day discount period (payment terms were 2/10, n/30).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25578"/>
              </p:ext>
            </p:extLst>
          </p:nvPr>
        </p:nvGraphicFramePr>
        <p:xfrm>
          <a:off x="283443" y="3820848"/>
          <a:ext cx="8560182" cy="195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1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31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Perpetual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Periodic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e.</a:t>
                      </a:r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Accounts Payable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9,700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Accounts Payable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9,700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        Inventory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194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 Purchase</a:t>
                      </a:r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Discounts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194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18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        Cash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9,506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 Cash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9,506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Illustration-Purchase Discounts</a:t>
            </a:r>
            <a:r>
              <a:rPr lang="zh-TW" altLang="en-US" b="1" dirty="0">
                <a:solidFill>
                  <a:srgbClr val="E19300"/>
                </a:solidFill>
              </a:rPr>
              <a:t>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eriod" startAt="6"/>
            </a:pPr>
            <a:r>
              <a:rPr lang="en-US" altLang="zh-TW" dirty="0"/>
              <a:t>Paid $5,400 for the pants purchase. No discount was allowed because payment was made after the discount period.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56970"/>
              </p:ext>
            </p:extLst>
          </p:nvPr>
        </p:nvGraphicFramePr>
        <p:xfrm>
          <a:off x="380409" y="3508576"/>
          <a:ext cx="8364117" cy="143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718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Perpetual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Periodic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86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f.</a:t>
                      </a:r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Accounts Payable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5,400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Accounts Payable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5,400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86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        Cash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5,400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     Cash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5,400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Illustration-Sale</a:t>
            </a:r>
          </a:p>
          <a:p>
            <a:pPr marL="914400" lvl="1" indent="-457200">
              <a:buFont typeface="+mj-lt"/>
              <a:buAutoNum type="alphaLcPeriod" startAt="7"/>
            </a:pPr>
            <a:r>
              <a:rPr lang="en-US" altLang="zh-TW" dirty="0"/>
              <a:t>Sold on account: 600 shirts at a price of $25 each for a total of $15,000.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770"/>
              </p:ext>
            </p:extLst>
          </p:nvPr>
        </p:nvGraphicFramePr>
        <p:xfrm>
          <a:off x="142504" y="3146434"/>
          <a:ext cx="8906493" cy="199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5795">
                <a:tc grid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Perpetual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Periodic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342900" indent="-342900">
                        <a:buAutoNum type="alphaLcPeriod" startAt="7"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Accounts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15,000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 startAt="7"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Accounts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15,000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95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Sales (600 x $25)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15,000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      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Sales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15,000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95">
                <a:tc>
                  <a:txBody>
                    <a:bodyPr/>
                    <a:lstStyle/>
                    <a:p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</a:t>
                      </a: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Cost of Goods Sold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6,000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95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Inventory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6,000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234567" y="1401233"/>
            <a:ext cx="8415866" cy="4712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Illustration-Sale</a:t>
            </a:r>
          </a:p>
          <a:p>
            <a:pPr marL="914400" lvl="1" indent="-457200">
              <a:buFont typeface="+mj-lt"/>
              <a:buAutoNum type="alphaLcPeriod" startAt="8"/>
            </a:pPr>
            <a:r>
              <a:rPr lang="en-US" altLang="zh-TW" dirty="0"/>
              <a:t>Sold on account: 200 pairs of pants at a price of $40 each for a total of $8,000.</a:t>
            </a:r>
          </a:p>
          <a:p>
            <a:pPr marL="914400" lvl="1" indent="-457200">
              <a:buFont typeface="+mj-lt"/>
              <a:buAutoNum type="alphaLcPeriod" startAt="8"/>
            </a:pPr>
            <a:endParaRPr lang="en-US" altLang="zh-TW" dirty="0"/>
          </a:p>
          <a:p>
            <a:pPr marL="914400" lvl="1" indent="-457200">
              <a:buFont typeface="+mj-lt"/>
              <a:buAutoNum type="alphaLcPeriod" startAt="8"/>
            </a:pP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lphaLcPeriod" startAt="8"/>
            </a:pPr>
            <a:endParaRPr lang="en-US" altLang="zh-TW" dirty="0"/>
          </a:p>
          <a:p>
            <a:pPr lvl="1"/>
            <a:r>
              <a:rPr lang="en-US" altLang="zh-TW" dirty="0"/>
              <a:t>Under periodic system, Grantsville would not even know how many shirts and how many pairs of pants had been sold. Only total sales of $23,000 would be known.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34471"/>
              </p:ext>
            </p:extLst>
          </p:nvPr>
        </p:nvGraphicFramePr>
        <p:xfrm>
          <a:off x="234567" y="2911567"/>
          <a:ext cx="861752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122">
                <a:tc grid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Perpetual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Periodic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22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h.  Accounts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8,000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Accounts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8,000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22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    Sales (200 x $40)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8,000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 </a:t>
                      </a: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Sales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8,000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Cost of Goods Sold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3,600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Inventory </a:t>
                      </a: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(200 x $18)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3,600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Illustration-Sale</a:t>
            </a:r>
          </a:p>
          <a:p>
            <a:pPr lvl="1"/>
            <a:r>
              <a:rPr lang="en-US" altLang="zh-TW" dirty="0"/>
              <a:t>The cost of goods sold for the shirts recorded here is $10 each. The actual cost per shirt, after adjusting for freight in and purchase discounts, is $10.80, computed as follows: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32716"/>
              </p:ext>
            </p:extLst>
          </p:nvPr>
        </p:nvGraphicFramePr>
        <p:xfrm>
          <a:off x="1464734" y="3767667"/>
          <a:ext cx="6324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Total purchase price (1,000 shirts)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$10,000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Plus: Freight in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Less: Purchase returns (30 shirts)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(300)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Less: Purchase discounts 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(194)</a:t>
                      </a:r>
                      <a:endParaRPr lang="zh-TW" altLang="en-US" b="0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Total cost of shirts (970 shirts)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u="dbl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$10,476</a:t>
                      </a:r>
                      <a:endParaRPr lang="zh-TW" altLang="en-US" b="0" u="dbl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Total cost $10,476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÷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970 shirts = $ 10.80 per shirt</a:t>
                      </a:r>
                      <a:endParaRPr lang="en-US" altLang="zh-TW" b="0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Inventory and the Cost of Sales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Illustration-Sale Returns</a:t>
            </a:r>
          </a:p>
          <a:p>
            <a:pPr marL="914400" lvl="1" indent="-457200">
              <a:buFont typeface="+mj-lt"/>
              <a:buAutoNum type="alphaLcPeriod" startAt="9"/>
            </a:pPr>
            <a:r>
              <a:rPr lang="en-US" altLang="zh-TW" dirty="0"/>
              <a:t>Accepted return of 50 shirts by dissatisfied customers.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Perpetual vs. Periodic System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5115"/>
              </p:ext>
            </p:extLst>
          </p:nvPr>
        </p:nvGraphicFramePr>
        <p:xfrm>
          <a:off x="234567" y="2784764"/>
          <a:ext cx="8617526" cy="2163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081">
                <a:tc grid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Perpetual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Periodic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55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i.    Sales Returns (50 x $25)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1,250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Sales Returns 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1,250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    Accounts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1,250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Accounts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1,250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Inventory </a:t>
                      </a: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(50 x $10)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500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Cost of Goods Sold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500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1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Illustration-Closing Entries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Perpetual System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2387258" y="4696550"/>
            <a:ext cx="229285" cy="43643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68742" y="5265921"/>
            <a:ext cx="2704757" cy="830997"/>
          </a:xfrm>
          <a:prstGeom prst="rect">
            <a:avLst/>
          </a:prstGeom>
          <a:solidFill>
            <a:srgbClr val="FFE69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(Ending) Inventory 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B/S</a:t>
            </a:r>
            <a:endParaRPr lang="zh-TW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6625478" y="4692068"/>
            <a:ext cx="229285" cy="4364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568328" y="5265921"/>
            <a:ext cx="2496670" cy="830997"/>
          </a:xfrm>
          <a:prstGeom prst="rect">
            <a:avLst/>
          </a:prstGeom>
          <a:solidFill>
            <a:srgbClr val="F3F5CF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Cost of goods sold on the S/CI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9" y="2578100"/>
            <a:ext cx="8740321" cy="208276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1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Illustration-Closing Entries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Periodic System: </a:t>
            </a:r>
            <a:r>
              <a:rPr lang="en-US" altLang="zh-TW" dirty="0"/>
              <a:t>the correct balances can only be determined after an actual count of the ending inventory.</a:t>
            </a:r>
          </a:p>
          <a:p>
            <a:pPr lvl="1"/>
            <a:r>
              <a:rPr lang="en-US" altLang="zh-TW" dirty="0"/>
              <a:t>Step 1: Transfer all the temporary account balance to the inventory account.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34905"/>
              </p:ext>
            </p:extLst>
          </p:nvPr>
        </p:nvGraphicFramePr>
        <p:xfrm>
          <a:off x="1524000" y="4038600"/>
          <a:ext cx="5622472" cy="2228850"/>
        </p:xfrm>
        <a:graphic>
          <a:graphicData uri="http://schemas.openxmlformats.org/drawingml/2006/table">
            <a:tbl>
              <a:tblPr/>
              <a:tblGrid>
                <a:gridCol w="41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1526396" y="4038600"/>
            <a:ext cx="111056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spc="-20" dirty="0">
                <a:solidFill>
                  <a:srgbClr val="000000"/>
                </a:solidFill>
                <a:latin typeface="Arial"/>
              </a:rPr>
              <a:t>Inventory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29267" y="5215282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20" dirty="0">
                <a:solidFill>
                  <a:srgbClr val="000000"/>
                </a:solidFill>
                <a:latin typeface="Arial"/>
              </a:rPr>
              <a:t>Freight In</a:t>
            </a:r>
            <a:endParaRPr lang="zh-TW" altLang="en-US" spc="-2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3653" y="4039300"/>
            <a:ext cx="88998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15,876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5176" y="52135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970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3255" y="5928890"/>
            <a:ext cx="5211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TW" altLang="en-US" sz="1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Closing of temporary inventory accounts for periodic system.</a:t>
            </a:r>
            <a:endParaRPr kumimoji="0" lang="zh-TW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29266" y="5574268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-20" dirty="0">
                <a:solidFill>
                  <a:srgbClr val="000000"/>
                </a:solidFill>
                <a:latin typeface="Arial"/>
              </a:rPr>
              <a:t>Purchases</a:t>
            </a:r>
            <a:endParaRPr lang="zh-TW" altLang="en-US" spc="-2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44576" y="557426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spc="-20" dirty="0">
                <a:solidFill>
                  <a:srgbClr val="000000"/>
                </a:solidFill>
                <a:latin typeface="Arial"/>
              </a:rPr>
              <a:t>15,400</a:t>
            </a:r>
            <a:endParaRPr lang="zh-TW" altLang="en-US" spc="-2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6396" y="4403212"/>
            <a:ext cx="199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spc="-20" dirty="0">
                <a:solidFill>
                  <a:srgbClr val="000000"/>
                </a:solidFill>
                <a:latin typeface="Arial"/>
              </a:rPr>
              <a:t>Purchase Returns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54253" y="44039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300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6396" y="4808897"/>
            <a:ext cx="219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pc="-20" dirty="0">
                <a:solidFill>
                  <a:srgbClr val="000000"/>
                </a:solidFill>
                <a:latin typeface="Arial"/>
              </a:rPr>
              <a:t>Purchase Discounts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54253" y="480959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194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直線圖說文字 1 1"/>
          <p:cNvSpPr/>
          <p:nvPr/>
        </p:nvSpPr>
        <p:spPr>
          <a:xfrm>
            <a:off x="6948632" y="3886200"/>
            <a:ext cx="2061224" cy="304800"/>
          </a:xfrm>
          <a:prstGeom prst="borderCallout1">
            <a:avLst/>
          </a:prstGeom>
          <a:solidFill>
            <a:srgbClr val="FFE69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Purchases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9" grpId="0"/>
      <p:bldP spid="30" grpId="0"/>
      <p:bldP spid="31" grpId="0"/>
      <p:bldP spid="32" grpId="0"/>
      <p:bldP spid="33" grpId="0"/>
      <p:bldP spid="34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Illustration-Closing Entries</a:t>
            </a:r>
          </a:p>
          <a:p>
            <a:pPr lvl="1"/>
            <a:r>
              <a:rPr lang="en-US" altLang="zh-TW" dirty="0"/>
              <a:t>Step 2: Reduce Inventory by the amount of Cost of Goods Sold.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Perpetual vs. Periodic System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82299" y="3093247"/>
            <a:ext cx="5628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year-end physical count: $6,776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1582299" y="3169447"/>
            <a:ext cx="457200" cy="385465"/>
          </a:xfrm>
          <a:prstGeom prst="rightArrow">
            <a:avLst/>
          </a:prstGeom>
          <a:solidFill>
            <a:srgbClr val="19708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48720"/>
              </p:ext>
            </p:extLst>
          </p:nvPr>
        </p:nvGraphicFramePr>
        <p:xfrm>
          <a:off x="1582299" y="3892292"/>
          <a:ext cx="6172200" cy="1114425"/>
        </p:xfrm>
        <a:graphic>
          <a:graphicData uri="http://schemas.openxmlformats.org/drawingml/2006/table">
            <a:tbl>
              <a:tblPr/>
              <a:tblGrid>
                <a:gridCol w="41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584695" y="3892292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Cost of Goods Sold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7566" y="4263338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Inventory ($15,876 - $6,776)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1828" y="3892992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9,100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92751" y="4261624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9,100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2012" y="4649604"/>
            <a:ext cx="6053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Adjustment of inventory account to appropriate ending balance.</a:t>
            </a:r>
            <a:endParaRPr kumimoji="0" lang="zh-TW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1" grpId="0"/>
      <p:bldP spid="12" grpId="0"/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694267" y="3316493"/>
            <a:ext cx="8077200" cy="2860470"/>
            <a:chOff x="694267" y="3316493"/>
            <a:chExt cx="8077200" cy="2860470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1E9EF"/>
                </a:clrFrom>
                <a:clrTo>
                  <a:srgbClr val="E1E9E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4267" y="3319463"/>
              <a:ext cx="8077200" cy="2857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67" y="3316493"/>
              <a:ext cx="8077200" cy="507819"/>
            </a:xfrm>
            <a:prstGeom prst="rect">
              <a:avLst/>
            </a:prstGeom>
          </p:spPr>
        </p:pic>
      </p:grp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For each of the following businesses, indicate whether the business would be more likely to use a perpetual or a periodic inventory system.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69000" y="3966596"/>
            <a:ext cx="2591186" cy="2339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969000" y="4309614"/>
            <a:ext cx="2591186" cy="2339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969000" y="4699000"/>
            <a:ext cx="2591186" cy="2339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969000" y="5020873"/>
            <a:ext cx="2591186" cy="2339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969000" y="5386050"/>
            <a:ext cx="2591186" cy="2339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969000" y="5732132"/>
            <a:ext cx="2591186" cy="2339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7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Taking a Physical Count of Inventory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Periodic System</a:t>
            </a:r>
          </a:p>
          <a:p>
            <a:pPr marL="706437" lvl="1" indent="-342900"/>
            <a:r>
              <a:rPr lang="en-US" altLang="zh-TW" dirty="0"/>
              <a:t>A physical count is the only way to get the information necessary to compute cost of goods sold.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Perpetual System</a:t>
            </a:r>
          </a:p>
          <a:p>
            <a:pPr marL="706437" lvl="1" indent="-342900"/>
            <a:r>
              <a:rPr lang="en-US" altLang="zh-TW" dirty="0"/>
              <a:t>Physical counts allow companies to determine inventory shrinkage.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Two Steps for Physical Count of Inventory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Quantity count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Inventory costing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3520345" y="107798"/>
            <a:ext cx="5623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Counting Inventory and Calculating Cost of Goods Sold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33186" y="77052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Taking a Physical Count of Inventory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08616"/>
              </p:ext>
            </p:extLst>
          </p:nvPr>
        </p:nvGraphicFramePr>
        <p:xfrm>
          <a:off x="609600" y="2209800"/>
          <a:ext cx="6629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713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2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Periodic</a:t>
                      </a:r>
                    </a:p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2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Perpetual</a:t>
                      </a:r>
                    </a:p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22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Beginning inventory 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         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         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Plus: Net purchases 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15,876</a:t>
                      </a:r>
                      <a:endParaRPr lang="zh-TW" altLang="en-US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15,876</a:t>
                      </a:r>
                      <a:endParaRPr lang="zh-TW" altLang="en-US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Cost of goods available for sale 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$15,876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$ 15,876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Less:  Ending inventory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Cost of goods sold</a:t>
                      </a:r>
                      <a:r>
                        <a:rPr lang="zh-TW" altLang="en-US" sz="18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 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Goods lost or stolen</a:t>
                      </a:r>
                      <a:r>
                        <a:rPr lang="zh-TW" altLang="en-US" sz="18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 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528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Total cost of goods sold, lost, or stolen 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u="db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u="db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841631" y="3916187"/>
            <a:ext cx="1130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5,950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直線圖說文字 1 4"/>
          <p:cNvSpPr/>
          <p:nvPr/>
        </p:nvSpPr>
        <p:spPr>
          <a:xfrm flipH="1">
            <a:off x="3112264" y="2980750"/>
            <a:ext cx="1295400" cy="533400"/>
          </a:xfrm>
          <a:prstGeom prst="borderCallout1">
            <a:avLst>
              <a:gd name="adj1" fmla="val 86882"/>
              <a:gd name="adj2" fmla="val -1093"/>
              <a:gd name="adj3" fmla="val 200412"/>
              <a:gd name="adj4" fmla="val -65663"/>
            </a:avLst>
          </a:prstGeom>
          <a:solidFill>
            <a:srgbClr val="FFE69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count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7031" y="3916187"/>
            <a:ext cx="1106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6,776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90142" y="428551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 9,100</a:t>
            </a:r>
            <a:endParaRPr lang="zh-TW" alt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5761" y="4285519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 9,926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4302" y="46548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u="sng" dirty="0"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endParaRPr lang="zh-TW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45761" y="500109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dbl" dirty="0">
                <a:latin typeface="Arial" panose="020B0604020202020204" pitchFamily="34" charset="0"/>
                <a:cs typeface="Arial" panose="020B0604020202020204" pitchFamily="34" charset="0"/>
              </a:rPr>
              <a:t>$  9,926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7208369" y="2747781"/>
            <a:ext cx="1742086" cy="1722404"/>
            <a:chOff x="7124201" y="2526638"/>
            <a:chExt cx="1742086" cy="1722404"/>
          </a:xfrm>
        </p:grpSpPr>
        <p:sp>
          <p:nvSpPr>
            <p:cNvPr id="14" name="直線圖說文字 1 13"/>
            <p:cNvSpPr/>
            <p:nvPr/>
          </p:nvSpPr>
          <p:spPr>
            <a:xfrm>
              <a:off x="7418487" y="2526638"/>
              <a:ext cx="1447800" cy="908224"/>
            </a:xfrm>
            <a:prstGeom prst="borderCallout1">
              <a:avLst>
                <a:gd name="adj1" fmla="val 54612"/>
                <a:gd name="adj2" fmla="val -2398"/>
                <a:gd name="adj3" fmla="val 150128"/>
                <a:gd name="adj4" fmla="val -24452"/>
              </a:avLst>
            </a:prstGeom>
            <a:solidFill>
              <a:srgbClr val="F3F5CF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inventory system</a:t>
              </a:r>
              <a:endParaRPr lang="zh-TW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線接點 12"/>
            <p:cNvCxnSpPr>
              <a:stCxn id="14" idx="1"/>
            </p:cNvCxnSpPr>
            <p:nvPr/>
          </p:nvCxnSpPr>
          <p:spPr>
            <a:xfrm flipH="1">
              <a:off x="7124201" y="3434862"/>
              <a:ext cx="1018186" cy="814180"/>
            </a:xfrm>
            <a:prstGeom prst="line">
              <a:avLst/>
            </a:prstGeom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6133033" y="4651732"/>
            <a:ext cx="105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826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1" name="直線圖說文字 1 20"/>
          <p:cNvSpPr/>
          <p:nvPr/>
        </p:nvSpPr>
        <p:spPr>
          <a:xfrm>
            <a:off x="7185699" y="5539638"/>
            <a:ext cx="1813758" cy="572036"/>
          </a:xfrm>
          <a:prstGeom prst="borderCallout1">
            <a:avLst>
              <a:gd name="adj1" fmla="val 306"/>
              <a:gd name="adj2" fmla="val 35950"/>
              <a:gd name="adj3" fmla="val -121014"/>
              <a:gd name="adj4" fmla="val -389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$6,776 - $5,950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6003" y="500109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u="dbl" dirty="0">
                <a:latin typeface="Arial" panose="020B0604020202020204" pitchFamily="34" charset="0"/>
                <a:cs typeface="Arial" panose="020B0604020202020204" pitchFamily="34" charset="0"/>
              </a:rPr>
              <a:t>$  9,926</a:t>
            </a:r>
            <a:endParaRPr lang="zh-TW" altLang="en-US" u="db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r="21283"/>
          <a:stretch/>
        </p:blipFill>
        <p:spPr>
          <a:xfrm>
            <a:off x="617515" y="2115623"/>
            <a:ext cx="6626021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9" grpId="0"/>
      <p:bldP spid="10" grpId="0"/>
      <p:bldP spid="11" grpId="0"/>
      <p:bldP spid="20" grpId="0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Illustration-Perpetual Inventory System</a:t>
            </a:r>
          </a:p>
          <a:p>
            <a:pPr lvl="1"/>
            <a:r>
              <a:rPr lang="en-US" altLang="zh-TW" dirty="0"/>
              <a:t>The adjusting entry needed to record the inventory shrinkage when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using a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perpetual inventory system </a:t>
            </a:r>
            <a:r>
              <a:rPr lang="en-US" altLang="zh-TW" dirty="0"/>
              <a:t>is as follows: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Taking a Physical Count of Inventory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77692"/>
              </p:ext>
            </p:extLst>
          </p:nvPr>
        </p:nvGraphicFramePr>
        <p:xfrm>
          <a:off x="1545167" y="3918003"/>
          <a:ext cx="6172200" cy="1114425"/>
        </p:xfrm>
        <a:graphic>
          <a:graphicData uri="http://schemas.openxmlformats.org/drawingml/2006/table">
            <a:tbl>
              <a:tblPr/>
              <a:tblGrid>
                <a:gridCol w="41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1547563" y="3918003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Cost of Goods Sold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50434" y="4289049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Inventory ($6,776 - $5,950)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37057" y="391870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826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47980" y="4287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826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34880" y="4675315"/>
            <a:ext cx="6053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Adjustment of perpetual inventory balance to reflect inventory shrinkage.</a:t>
            </a:r>
            <a:endParaRPr kumimoji="0" lang="zh-TW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直線圖說文字 1 1"/>
          <p:cNvSpPr/>
          <p:nvPr/>
        </p:nvSpPr>
        <p:spPr>
          <a:xfrm>
            <a:off x="4334933" y="3261679"/>
            <a:ext cx="2201333" cy="431800"/>
          </a:xfrm>
          <a:prstGeom prst="borderCallout1">
            <a:avLst>
              <a:gd name="adj1" fmla="val 42280"/>
              <a:gd name="adj2" fmla="val -2179"/>
              <a:gd name="adj3" fmla="val 157598"/>
              <a:gd name="adj4" fmla="val -48333"/>
            </a:avLst>
          </a:prstGeom>
          <a:solidFill>
            <a:srgbClr val="FFE69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shrinkage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1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Illustration-Periodic Inventory System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With a periodic inventory system</a:t>
            </a:r>
            <a:r>
              <a:rPr lang="en-US" altLang="zh-TW" dirty="0"/>
              <a:t>, no journal entry for inventory shrinkage is made because the amount of shrinkage is unknown.</a:t>
            </a:r>
          </a:p>
          <a:p>
            <a:pPr lvl="1"/>
            <a:r>
              <a:rPr lang="en-US" altLang="zh-TW" dirty="0"/>
              <a:t>Using the $5,950 ending inventory amount, the appropriate periodic inventory closing entry is: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Taking a Physical Count of Inventory</a:t>
            </a:r>
            <a:endParaRPr lang="zh-TW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23194"/>
              </p:ext>
            </p:extLst>
          </p:nvPr>
        </p:nvGraphicFramePr>
        <p:xfrm>
          <a:off x="1439333" y="4521200"/>
          <a:ext cx="6179950" cy="1114425"/>
        </p:xfrm>
        <a:graphic>
          <a:graphicData uri="http://schemas.openxmlformats.org/drawingml/2006/table">
            <a:tbl>
              <a:tblPr/>
              <a:tblGrid>
                <a:gridCol w="45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1441729" y="4521200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Cost of Goods Sold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44600" y="4892246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Inventory ($15,876 - $5,950)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53501" y="45695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9,926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64423" y="4895011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9,926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41308" y="5307464"/>
            <a:ext cx="520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 i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Adjustment of inventory account to appropriate ending balance.</a:t>
            </a:r>
            <a:endParaRPr kumimoji="0" lang="zh-TW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1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內容版面配置區 2"/>
          <p:cNvSpPr>
            <a:spLocks noGrp="1"/>
          </p:cNvSpPr>
          <p:nvPr>
            <p:ph idx="1"/>
          </p:nvPr>
        </p:nvSpPr>
        <p:spPr>
          <a:xfrm>
            <a:off x="355600" y="1464733"/>
            <a:ext cx="8788399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  <a:endParaRPr lang="en-US" altLang="zh-TW" dirty="0">
              <a:solidFill>
                <a:srgbClr val="E19300"/>
              </a:solidFill>
            </a:endParaRPr>
          </a:p>
          <a:p>
            <a:pPr lvl="1"/>
            <a:r>
              <a:rPr lang="en-US" altLang="zh-TW" dirty="0"/>
              <a:t>Assume the following correct data for Salina Corporation: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9318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Inventory Errors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" y="2695413"/>
            <a:ext cx="8354591" cy="323895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Inventory and the Cost of Sales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內容版面配置區 2"/>
          <p:cNvSpPr>
            <a:spLocks noGrp="1"/>
          </p:cNvSpPr>
          <p:nvPr>
            <p:ph idx="1"/>
          </p:nvPr>
        </p:nvSpPr>
        <p:spPr>
          <a:xfrm>
            <a:off x="416622" y="1305567"/>
            <a:ext cx="8415866" cy="4712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>
                <a:solidFill>
                  <a:srgbClr val="E19300"/>
                </a:solidFill>
              </a:rPr>
              <a:t>Illustration</a:t>
            </a:r>
            <a:endParaRPr lang="en-US" altLang="zh-TW" sz="2200" dirty="0">
              <a:solidFill>
                <a:srgbClr val="E19300"/>
              </a:solidFill>
            </a:endParaRPr>
          </a:p>
          <a:p>
            <a:pPr lvl="1"/>
            <a:r>
              <a:rPr lang="en-US" altLang="zh-TW" sz="2200" dirty="0"/>
              <a:t>Now suppose that ending inventory in 2016 was overstated; that is, the count erroneously showed $7,000 of inventory on hand.</a:t>
            </a:r>
            <a:endParaRPr lang="zh-TW" altLang="en-US" sz="2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9318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Effects of an Ending Inventory Error on Current and </a:t>
            </a:r>
            <a:r>
              <a:rPr lang="en-US" altLang="zh-TW"/>
              <a:t>Next Periods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27597"/>
              </p:ext>
            </p:extLst>
          </p:nvPr>
        </p:nvGraphicFramePr>
        <p:xfrm>
          <a:off x="506712" y="3082109"/>
          <a:ext cx="832577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ea typeface="Adobe Gothic Std B" panose="020B0800000000000000" pitchFamily="34" charset="-128"/>
                          <a:cs typeface="Arial" panose="020B0604020202020204" pitchFamily="34" charset="0"/>
                        </a:rPr>
                        <a:t>2016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ea typeface="Adobe Gothic Std B" panose="020B0800000000000000" pitchFamily="34" charset="-128"/>
                          <a:cs typeface="Arial" panose="020B0604020202020204" pitchFamily="34" charset="0"/>
                        </a:rPr>
                        <a:t>2017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ea typeface="Adobe Gothic Std B" panose="020B0800000000000000" pitchFamily="34" charset="-128"/>
                          <a:cs typeface="Arial" panose="020B0604020202020204" pitchFamily="34" charset="0"/>
                        </a:rPr>
                        <a:t>Sales revenue 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$50,000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Cost of goods sold: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vl="1"/>
                      <a:r>
                        <a:rPr lang="en-US" altLang="zh-TW" sz="14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Beginning inventory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$10,000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vl="1"/>
                      <a:r>
                        <a:rPr lang="en-US" altLang="zh-TW" sz="14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Net purchases 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20,000</a:t>
                      </a:r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vl="1"/>
                      <a:r>
                        <a:rPr lang="en-US" altLang="zh-TW" sz="14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Cost of goods available for sale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$30,000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vl="1"/>
                      <a:r>
                        <a:rPr lang="en-US" altLang="zh-TW" sz="14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Ending inventory 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Cost of goods sold 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Gross margin 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Operating expenses 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Net income 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db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db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u="db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571130" y="4924454"/>
            <a:ext cx="768159" cy="307777"/>
          </a:xfrm>
          <a:prstGeom prst="rect">
            <a:avLst/>
          </a:prstGeom>
          <a:solidFill>
            <a:srgbClr val="99CA3C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zh-TW" sz="1400" u="sng" dirty="0">
                <a:latin typeface="Arial" panose="020B0604020202020204" pitchFamily="34" charset="0"/>
                <a:cs typeface="Arial" panose="020B0604020202020204" pitchFamily="34" charset="0"/>
              </a:rPr>
              <a:t>  7,000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 rot="10800000">
            <a:off x="5350772" y="488199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Symbol" pitchFamily="18" charset="2"/>
                <a:ea typeface="新細明體" charset="-120"/>
              </a:rPr>
              <a:t>¯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03520" y="523223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B050"/>
                </a:solidFill>
                <a:latin typeface="Symbol" pitchFamily="18" charset="2"/>
                <a:ea typeface="新細明體" charset="-120"/>
              </a:rPr>
              <a:t>¯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76258" y="5220551"/>
            <a:ext cx="830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400" u="sng" dirty="0">
                <a:latin typeface="Arial" panose="020B0604020202020204" pitchFamily="34" charset="0"/>
                <a:cs typeface="Arial" panose="020B0604020202020204" pitchFamily="34" charset="0"/>
              </a:rPr>
              <a:t>  23,000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5476257" y="549982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$27,000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 rot="10800000">
            <a:off x="6203520" y="544343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Symbol" pitchFamily="18" charset="2"/>
                <a:ea typeface="新細明體" charset="-120"/>
              </a:rPr>
              <a:t>¯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53461" y="5754565"/>
            <a:ext cx="846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600" u="sng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1400" u="sng" dirty="0">
                <a:latin typeface="Arial" panose="020B0604020202020204" pitchFamily="34" charset="0"/>
                <a:cs typeface="Arial" panose="020B0604020202020204" pitchFamily="34" charset="0"/>
              </a:rPr>
              <a:t>10,000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5471770" y="6088982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400" u="dbl" dirty="0">
                <a:latin typeface="Arial" panose="020B0604020202020204" pitchFamily="34" charset="0"/>
                <a:cs typeface="Arial" panose="020B0604020202020204" pitchFamily="34" charset="0"/>
              </a:rPr>
              <a:t>$17,000</a:t>
            </a:r>
            <a:endParaRPr lang="zh-TW" altLang="en-US" sz="1400" u="db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 rot="10800000">
            <a:off x="6221939" y="60177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Symbol" pitchFamily="18" charset="2"/>
                <a:ea typeface="新細明體" charset="-120"/>
              </a:rPr>
              <a:t>¯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5658870" y="3975772"/>
            <a:ext cx="1066156" cy="1072679"/>
            <a:chOff x="5631695" y="3962400"/>
            <a:chExt cx="1066156" cy="903039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5631695" y="4865439"/>
              <a:ext cx="68085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6295960" y="3962401"/>
              <a:ext cx="7749" cy="9030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295960" y="3962400"/>
              <a:ext cx="4018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6794583" y="3733349"/>
            <a:ext cx="830676" cy="307777"/>
          </a:xfrm>
          <a:prstGeom prst="rect">
            <a:avLst/>
          </a:prstGeom>
          <a:solidFill>
            <a:srgbClr val="99CA3C"/>
          </a:solidFill>
        </p:spPr>
        <p:txBody>
          <a:bodyPr wrap="none">
            <a:spAutoFit/>
          </a:bodyPr>
          <a:lstStyle/>
          <a:p>
            <a:pPr algn="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$  7,000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94582" y="426857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$32,000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 rot="10800000">
            <a:off x="7555499" y="37338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Symbol" pitchFamily="18" charset="2"/>
                <a:ea typeface="新細明體" charset="-120"/>
              </a:rPr>
              <a:t>¯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 rot="10800000">
            <a:off x="7555498" y="422108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Symbol" pitchFamily="18" charset="2"/>
                <a:ea typeface="新細明體" charset="-120"/>
              </a:rPr>
              <a:t>¯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08027" y="5177067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u="sng" dirty="0">
                <a:latin typeface="Arial" panose="020B0604020202020204" pitchFamily="34" charset="0"/>
                <a:cs typeface="Arial" panose="020B0604020202020204" pitchFamily="34" charset="0"/>
              </a:rPr>
              <a:t>22,000</a:t>
            </a:r>
            <a:endParaRPr lang="zh-TW" altLang="en-US" sz="1600" dirty="0"/>
          </a:p>
        </p:txBody>
      </p:sp>
      <p:sp>
        <p:nvSpPr>
          <p:cNvPr id="32" name="文字方塊 31"/>
          <p:cNvSpPr txBox="1"/>
          <p:nvPr/>
        </p:nvSpPr>
        <p:spPr>
          <a:xfrm rot="10800000">
            <a:off x="8570799" y="516125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Symbol" pitchFamily="18" charset="2"/>
                <a:ea typeface="新細明體" charset="-120"/>
              </a:rPr>
              <a:t>¯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67891" y="5495461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$18,000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567214" y="54844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B050"/>
                </a:solidFill>
                <a:latin typeface="Symbol" pitchFamily="18" charset="2"/>
                <a:ea typeface="新細明體" charset="-120"/>
              </a:rPr>
              <a:t>¯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92318" y="6084154"/>
            <a:ext cx="830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400" u="dbl" dirty="0">
                <a:latin typeface="Arial" panose="020B0604020202020204" pitchFamily="34" charset="0"/>
                <a:cs typeface="Arial" panose="020B0604020202020204" pitchFamily="34" charset="0"/>
              </a:rPr>
              <a:t>$  8,000</a:t>
            </a:r>
            <a:endParaRPr lang="zh-TW" altLang="en-US" sz="1400" u="db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577164" y="606876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B050"/>
                </a:solidFill>
                <a:latin typeface="Symbol" pitchFamily="18" charset="2"/>
                <a:ea typeface="新細明體" charset="-120"/>
              </a:rPr>
              <a:t>¯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93184" name="矩形 93183"/>
          <p:cNvSpPr/>
          <p:nvPr/>
        </p:nvSpPr>
        <p:spPr>
          <a:xfrm>
            <a:off x="7867890" y="3386855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$40,000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85" name="矩形 93184"/>
          <p:cNvSpPr/>
          <p:nvPr/>
        </p:nvSpPr>
        <p:spPr>
          <a:xfrm>
            <a:off x="7942011" y="5781860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u="sng" dirty="0">
                <a:latin typeface="Arial" panose="020B0604020202020204" pitchFamily="34" charset="0"/>
                <a:cs typeface="Arial" panose="020B0604020202020204" pitchFamily="34" charset="0"/>
              </a:rPr>
              <a:t> 10,000</a:t>
            </a:r>
            <a:endParaRPr lang="zh-TW" altLang="en-US" sz="1400" dirty="0"/>
          </a:p>
        </p:txBody>
      </p:sp>
      <p:sp>
        <p:nvSpPr>
          <p:cNvPr id="93188" name="矩形 93187"/>
          <p:cNvSpPr/>
          <p:nvPr/>
        </p:nvSpPr>
        <p:spPr>
          <a:xfrm>
            <a:off x="6852743" y="3980901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u="sng" dirty="0">
                <a:latin typeface="Arial" panose="020B0604020202020204" pitchFamily="34" charset="0"/>
                <a:cs typeface="Arial" panose="020B0604020202020204" pitchFamily="34" charset="0"/>
              </a:rPr>
              <a:t> 25,000</a:t>
            </a:r>
            <a:endParaRPr lang="zh-TW" altLang="en-US" sz="1400" dirty="0"/>
          </a:p>
        </p:txBody>
      </p:sp>
      <p:sp>
        <p:nvSpPr>
          <p:cNvPr id="93189" name="矩形 93188"/>
          <p:cNvSpPr/>
          <p:nvPr/>
        </p:nvSpPr>
        <p:spPr>
          <a:xfrm>
            <a:off x="6844727" y="4521268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u="sng" dirty="0">
                <a:latin typeface="Arial" panose="020B0604020202020204" pitchFamily="34" charset="0"/>
                <a:cs typeface="Arial" panose="020B0604020202020204" pitchFamily="34" charset="0"/>
              </a:rPr>
              <a:t>10,000</a:t>
            </a:r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4" grpId="0"/>
      <p:bldP spid="12" grpId="0"/>
      <p:bldP spid="16" grpId="0"/>
      <p:bldP spid="13" grpId="0"/>
      <p:bldP spid="14" grpId="0"/>
      <p:bldP spid="19" grpId="0"/>
      <p:bldP spid="24" grpId="0" animBg="1"/>
      <p:bldP spid="25" grpId="0"/>
      <p:bldP spid="29" grpId="0"/>
      <p:bldP spid="30" grpId="0"/>
      <p:bldP spid="26" grpId="0"/>
      <p:bldP spid="32" grpId="0"/>
      <p:bldP spid="28" grpId="0"/>
      <p:bldP spid="34" grpId="0"/>
      <p:bldP spid="31" grpId="0"/>
      <p:bldP spid="36" grpId="0"/>
      <p:bldP spid="93185" grpId="0"/>
      <p:bldP spid="93188" grpId="0"/>
      <p:bldP spid="931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Beginning inventory was $50,000. Purchases for the period total $760,000. A physical count at the end of the period revealed ending inventory of $62,500. Compute cost of goods sold for the period.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</a:t>
            </a:r>
            <a:endParaRPr lang="zh-TW" altLang="en-US" b="1" dirty="0">
              <a:solidFill>
                <a:srgbClr val="E19300"/>
              </a:solidFill>
            </a:endParaRPr>
          </a:p>
          <a:p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31</a:t>
            </a:fld>
            <a:endParaRPr lang="zh-TW" altLang="en-US" dirty="0"/>
          </a:p>
        </p:txBody>
      </p:sp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63216"/>
              </p:ext>
            </p:extLst>
          </p:nvPr>
        </p:nvGraphicFramePr>
        <p:xfrm>
          <a:off x="1143000" y="3877733"/>
          <a:ext cx="6629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Beginning inventory ……………………………….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 50,000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Plus purchases …………………………………..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760,000</a:t>
                      </a:r>
                      <a:endParaRPr lang="zh-TW" altLang="en-US" b="0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Goods available for sale ………………………….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$810,000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Less ending inventory …………………………….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- 62,500</a:t>
                      </a:r>
                      <a:endParaRPr lang="zh-TW" altLang="en-US" b="0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Cost of goods sold ………………………………</a:t>
                      </a:r>
                      <a:r>
                        <a:rPr lang="en-US" altLang="zh-TW" sz="18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...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u="dbl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$747,500</a:t>
                      </a:r>
                      <a:endParaRPr lang="zh-TW" altLang="en-US" b="0" u="dbl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19200" y="3953933"/>
            <a:ext cx="6477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219200" y="4329773"/>
            <a:ext cx="6477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219200" y="4707599"/>
            <a:ext cx="6477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219200" y="5083439"/>
            <a:ext cx="6477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19200" y="5424752"/>
            <a:ext cx="6477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Davis Company uses a periodic inventory system. Ending inventory for this period was understated by $150,000. What will be the effect of this error on this period’s net income? Next period’s net income?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32</a:t>
            </a:fld>
            <a:endParaRPr lang="zh-TW" altLang="en-US" dirty="0"/>
          </a:p>
        </p:txBody>
      </p:sp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4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</a:t>
            </a:r>
          </a:p>
          <a:p>
            <a:r>
              <a:rPr lang="en-US" altLang="zh-TW" dirty="0"/>
              <a:t>For this period, ending inventory will be understated by $150,000, which means cost of goods sold will be overstated by $150,000. </a:t>
            </a:r>
          </a:p>
          <a:p>
            <a:r>
              <a:rPr lang="en-US" altLang="zh-TW" dirty="0"/>
              <a:t>If cost of goods sold is overstated, then income will be understated by $150,000 (ignoring taxes). </a:t>
            </a:r>
          </a:p>
          <a:p>
            <a:r>
              <a:rPr lang="en-US" altLang="zh-TW" dirty="0"/>
              <a:t>Next period, the effect will be exactly the opposite. Beginning inventory will be too low, which means cost of goods sold will be understated by $150,000, and net income will be overstated by $150,000.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33</a:t>
            </a:fld>
            <a:endParaRPr lang="zh-TW" altLang="en-US" dirty="0"/>
          </a:p>
        </p:txBody>
      </p:sp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45886" y="6181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48131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Cost Formulas for Inventory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FIFO (first in, first out)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LIFO (last in, first out)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Weighted Average Cost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Specific Identification 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10184" y="93246"/>
            <a:ext cx="29338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Cost Formulas for Inventory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45886" y="74512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直線圖說文字 1 1"/>
          <p:cNvSpPr/>
          <p:nvPr/>
        </p:nvSpPr>
        <p:spPr>
          <a:xfrm>
            <a:off x="6324599" y="1752542"/>
            <a:ext cx="2300403" cy="677333"/>
          </a:xfrm>
          <a:prstGeom prst="borderCallout1">
            <a:avLst>
              <a:gd name="adj1" fmla="val 26250"/>
              <a:gd name="adj2" fmla="val -3005"/>
              <a:gd name="adj3" fmla="val 80341"/>
              <a:gd name="adj4" fmla="val -102573"/>
            </a:avLst>
          </a:prstGeom>
          <a:solidFill>
            <a:srgbClr val="FFE69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IFRS does not allow the use of LIFO.</a:t>
            </a:r>
            <a:endParaRPr lang="en-US" altLang="zh-TW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3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 indent="-342900"/>
            <a:r>
              <a:rPr lang="en-US" altLang="zh-TW" dirty="0">
                <a:ea typeface="新細明體" charset="-120"/>
              </a:rPr>
              <a:t>Assume that the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ea typeface="新細明體" charset="-120"/>
              </a:rPr>
              <a:t>periodic system </a:t>
            </a:r>
            <a:r>
              <a:rPr lang="en-US" altLang="zh-TW" dirty="0">
                <a:ea typeface="新細明體" charset="-120"/>
              </a:rPr>
              <a:t>is adopted, consider the September 2017 records of Nephi Company, </a:t>
            </a:r>
            <a:r>
              <a:rPr lang="en-US" altLang="zh-TW" dirty="0"/>
              <a:t>which sells one type of bicycle.</a:t>
            </a:r>
          </a:p>
          <a:p>
            <a:endParaRPr lang="en-US" altLang="zh-TW" b="1" dirty="0">
              <a:solidFill>
                <a:srgbClr val="55AAD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48131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Cost Formulas for Inventory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1" y="3336885"/>
            <a:ext cx="8147965" cy="18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item is specifically identified.</a:t>
            </a:r>
          </a:p>
          <a:p>
            <a:r>
              <a:rPr lang="en-US" altLang="zh-TW" dirty="0"/>
              <a:t>Usually used for large or expensive items.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/>
            <a:r>
              <a:rPr lang="en-US" altLang="zh-TW" dirty="0"/>
              <a:t>Suppose that of the 28 bicycles sold by Nephi on September 25, 8 came from the beginning inventory, 4 came from the September 3 purchase, and 16 came from the September 18 purchase.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522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Specific Identification Cost Formula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  <a:endParaRPr lang="en-US" altLang="zh-TW" dirty="0">
              <a:solidFill>
                <a:srgbClr val="E19300"/>
              </a:solidFill>
            </a:endParaRPr>
          </a:p>
          <a:p>
            <a:pPr lvl="1"/>
            <a:r>
              <a:rPr lang="en-US" altLang="zh-TW" dirty="0"/>
              <a:t>The cost of ending inventory is the total of the individual costs of the bicycles still on hand at the end of the month.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522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Specific Identification Cost Formula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4" y="3265877"/>
            <a:ext cx="8795525" cy="181412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0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marL="706437" lvl="1" indent="-342900"/>
            <a:r>
              <a:rPr lang="en-US" altLang="zh-TW" dirty="0"/>
              <a:t>The cost of goods sold is the total of the costs of the specific bicycles sold.</a:t>
            </a:r>
          </a:p>
          <a:p>
            <a:pPr marL="0" indent="0">
              <a:buNone/>
            </a:pPr>
            <a:endParaRPr lang="en-US" altLang="zh-TW" b="1" dirty="0">
              <a:solidFill>
                <a:srgbClr val="55AADF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522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Specific Identification Cost Formula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86" y="2982971"/>
            <a:ext cx="7153947" cy="14707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0" y="4560584"/>
            <a:ext cx="7733157" cy="17351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7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assumed that the oldest units are sold and the newest units remain in inventory. 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 indent="-342900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FIFO Cost Formula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3078852"/>
            <a:ext cx="8508999" cy="309811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Inventory?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Inventory </a:t>
            </a:r>
          </a:p>
          <a:p>
            <a:pPr lvl="1"/>
            <a:r>
              <a:rPr lang="en-US" altLang="zh-TW" dirty="0"/>
              <a:t>Goods held for</a:t>
            </a:r>
            <a:r>
              <a:rPr lang="zh-TW" altLang="en-US" dirty="0"/>
              <a:t> </a:t>
            </a:r>
            <a:r>
              <a:rPr lang="en-US" altLang="zh-TW" dirty="0"/>
              <a:t>resale.</a:t>
            </a:r>
            <a:r>
              <a:rPr lang="en-US" altLang="zh-TW" b="1" dirty="0">
                <a:solidFill>
                  <a:srgbClr val="55AAD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Cost of Goods Sold</a:t>
            </a:r>
            <a:r>
              <a:rPr lang="zh-TW" altLang="en-US" b="1" dirty="0">
                <a:solidFill>
                  <a:srgbClr val="E19300"/>
                </a:solidFill>
              </a:rPr>
              <a:t>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The costs incurred to purchase or manufacture the merchandise sold during a period.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41118" y="108075"/>
            <a:ext cx="35028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Inventory and Cost of Goods Sold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45886" y="77052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 indent="-342900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FIFO Cost Formula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2457314"/>
            <a:ext cx="8373644" cy="194337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weighted average cost formula,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a weighted average cost </a:t>
            </a:r>
            <a:r>
              <a:rPr lang="en-US" altLang="zh-TW" dirty="0"/>
              <a:t>must be computed for all the inventory available for sale during the period. 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 indent="-342900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Average Cost Formula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0" y="3540739"/>
            <a:ext cx="8364117" cy="14575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6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 indent="-342900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Average Cost Formula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3" y="3500412"/>
            <a:ext cx="8373644" cy="195289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6700" y="2125562"/>
            <a:ext cx="8739306" cy="923330"/>
          </a:xfrm>
          <a:prstGeom prst="rect">
            <a:avLst/>
          </a:prstGeom>
          <a:solidFill>
            <a:srgbClr val="F3F5C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Arial" charset="0"/>
                <a:ea typeface="Arial" charset="0"/>
                <a:cs typeface="Arial" charset="0"/>
              </a:rPr>
              <a:t>Weighted Average Cost of Goods Sold: 28 units x $272.73 per unit=$7,636 (rounded)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Arial" charset="0"/>
                <a:ea typeface="Arial" charset="0"/>
                <a:cs typeface="Arial" charset="0"/>
              </a:rPr>
              <a:t> Weighted Average Ending Inventory: 16 units x $272.73 per unit=$4,364 (rounded)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200" b="1" dirty="0">
                <a:solidFill>
                  <a:srgbClr val="E19300"/>
                </a:solidFill>
              </a:rPr>
              <a:t>Comparison</a:t>
            </a:r>
          </a:p>
          <a:p>
            <a:pPr lvl="1" indent="-342900"/>
            <a:r>
              <a:rPr lang="en-US" altLang="zh-TW" sz="2200" dirty="0"/>
              <a:t>When prices are increasing, companies tend to prefer FIFO because the performance looks better. </a:t>
            </a:r>
          </a:p>
          <a:p>
            <a:pPr lvl="1" indent="-342900"/>
            <a:r>
              <a:rPr lang="en-US" altLang="zh-TW" sz="2200" dirty="0"/>
              <a:t>From the perspective of financial position, FIFO measures inventory value better because it approximates current cost. </a:t>
            </a:r>
          </a:p>
          <a:p>
            <a:pPr lvl="1" indent="-342900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FIFO vs. Weighted Average Cost Formula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5" y="3913282"/>
            <a:ext cx="8364117" cy="190526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9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err="1"/>
              <a:t>Zielesch</a:t>
            </a:r>
            <a:r>
              <a:rPr lang="en-US" altLang="zh-TW" b="1" dirty="0"/>
              <a:t> Company reports the following activity during March related to its inventory of watches:</a:t>
            </a:r>
          </a:p>
          <a:p>
            <a:endParaRPr lang="en-US" altLang="zh-TW" dirty="0"/>
          </a:p>
          <a:p>
            <a:endParaRPr lang="en-US" altLang="zh-TW" dirty="0"/>
          </a:p>
          <a:p>
            <a:pPr>
              <a:lnSpc>
                <a:spcPct val="160000"/>
              </a:lnSpc>
            </a:pPr>
            <a:endParaRPr lang="en-US" altLang="zh-TW" dirty="0"/>
          </a:p>
          <a:p>
            <a:r>
              <a:rPr lang="en-US" altLang="zh-TW" b="1" dirty="0"/>
              <a:t>Determine (a) the cost of goods sold for the month and (b) the ending inventory balance for March 31 using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FIFO cost formula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Weighted average cost formula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44</a:t>
            </a:fld>
            <a:endParaRPr lang="zh-TW" altLang="en-US" dirty="0"/>
          </a:p>
        </p:txBody>
      </p:sp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074"/>
              </p:ext>
            </p:extLst>
          </p:nvPr>
        </p:nvGraphicFramePr>
        <p:xfrm>
          <a:off x="764039" y="2252133"/>
          <a:ext cx="74486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Beginning inventory consisted of 6 watches costing $40 each.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Purchased 10 watches costing $ 45 each.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Purchased 7 watches costing $48 each.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Purchased 11 watches costing $50each.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 27 watches for $150 each.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64" y="2145364"/>
            <a:ext cx="5274261" cy="249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 </a:t>
            </a:r>
          </a:p>
          <a:p>
            <a:endParaRPr lang="en-US" altLang="zh-TW" dirty="0"/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45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FIFO cost formula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altLang="zh-TW" dirty="0"/>
              <a:t>FIFO cost of goods sold</a:t>
            </a:r>
            <a:endParaRPr lang="zh-TW" altLang="en-US" sz="2000" dirty="0"/>
          </a:p>
          <a:p>
            <a:pPr marL="857250" lvl="1" indent="-457200">
              <a:buFont typeface="+mj-lt"/>
              <a:buAutoNum type="alphaLcPeriod" startAt="2"/>
            </a:pPr>
            <a:endParaRPr lang="en-US" altLang="zh-TW" sz="2000" b="0" dirty="0"/>
          </a:p>
          <a:p>
            <a:pPr marL="857250" lvl="1" indent="-457200">
              <a:buFont typeface="+mj-lt"/>
              <a:buAutoNum type="alphaLcPeriod" startAt="2"/>
            </a:pPr>
            <a:endParaRPr lang="en-US" altLang="zh-TW" sz="2000" b="0" dirty="0"/>
          </a:p>
          <a:p>
            <a:pPr marL="857250" lvl="1" indent="-457200">
              <a:buFont typeface="+mj-lt"/>
              <a:buAutoNum type="alphaLcPeriod" startAt="2"/>
            </a:pPr>
            <a:endParaRPr lang="en-US" altLang="zh-TW" sz="2000" b="0" dirty="0"/>
          </a:p>
          <a:p>
            <a:pPr marL="857250" lvl="1" indent="-457200">
              <a:buFont typeface="+mj-lt"/>
              <a:buAutoNum type="alphaLcPeriod" startAt="2"/>
            </a:pPr>
            <a:r>
              <a:rPr lang="en-US" altLang="zh-TW" b="0" dirty="0"/>
              <a:t>FIFO ending inventory</a:t>
            </a:r>
          </a:p>
          <a:p>
            <a:pPr marL="857250" lvl="1" indent="-457200">
              <a:buFont typeface="+mj-lt"/>
              <a:buAutoNum type="alphaLcPeriod" startAt="2"/>
            </a:pPr>
            <a:endParaRPr lang="en-US" altLang="zh-TW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46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5858"/>
              </p:ext>
            </p:extLst>
          </p:nvPr>
        </p:nvGraphicFramePr>
        <p:xfrm>
          <a:off x="1244600" y="5410200"/>
          <a:ext cx="62484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7 watches purchased March 22, $50 each 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u="dbl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    350</a:t>
                      </a:r>
                      <a:endParaRPr lang="zh-TW" altLang="en-US" sz="1600" b="0" u="dbl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38318"/>
              </p:ext>
            </p:extLst>
          </p:nvPr>
        </p:nvGraphicFramePr>
        <p:xfrm>
          <a:off x="1253067" y="3132666"/>
          <a:ext cx="6248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6 watches from beginning inventory,$40 each 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    240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10 watches purchased March 5, $45 each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</a:t>
                      </a:r>
                      <a:endParaRPr lang="zh-TW" altLang="en-US" sz="16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7 watches purchased March 11, $48 each 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336</a:t>
                      </a:r>
                      <a:endParaRPr lang="zh-TW" altLang="en-US" sz="16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4 watches purchased March 22, $50 each 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200</a:t>
                      </a:r>
                      <a:endParaRPr lang="zh-TW" altLang="en-US" sz="1600" b="0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Total cost of goods sold (27units)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u="dbl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$ 1,226</a:t>
                      </a:r>
                      <a:endParaRPr lang="zh-TW" altLang="en-US" sz="1600" b="0" u="dbl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dirty="0"/>
              <a:t>Weighted average cost formula 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857250" lvl="1" indent="-457200">
              <a:buFont typeface="+mj-lt"/>
              <a:buAutoNum type="alphaLcPeriod"/>
            </a:pPr>
            <a:r>
              <a:rPr lang="en-US" altLang="zh-TW" dirty="0"/>
              <a:t>Weighted average cost of goods sold</a:t>
            </a:r>
          </a:p>
          <a:p>
            <a:pPr marL="857250" lvl="1" indent="-457200">
              <a:buFont typeface="+mj-lt"/>
              <a:buAutoNum type="alphaLcPeriod"/>
            </a:pPr>
            <a:endParaRPr lang="en-US" altLang="zh-TW" sz="2000" b="0" dirty="0"/>
          </a:p>
          <a:p>
            <a:pPr marL="857250" lvl="1" indent="-457200">
              <a:buFont typeface="+mj-lt"/>
              <a:buAutoNum type="alphaLcPeriod"/>
            </a:pPr>
            <a:r>
              <a:rPr lang="en-US" altLang="zh-TW" dirty="0"/>
              <a:t>Weighted average ending inventory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47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439335" y="500121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27 units </a:t>
            </a:r>
            <a:r>
              <a:rPr lang="en-US" altLang="zh-TW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⨉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$46.3529 per unit = $1,252 (rounded)</a:t>
            </a:r>
          </a:p>
        </p:txBody>
      </p:sp>
      <p:sp>
        <p:nvSpPr>
          <p:cNvPr id="3" name="矩形 2"/>
          <p:cNvSpPr/>
          <p:nvPr/>
        </p:nvSpPr>
        <p:spPr>
          <a:xfrm>
            <a:off x="1439335" y="6000413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 units ⨉ $46.3529 per unit = $324 (rounded)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9" y="2603489"/>
            <a:ext cx="8600283" cy="1629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Inventory Valued at Net Realizable Value</a:t>
            </a:r>
            <a:endParaRPr lang="zh-TW" altLang="en-US" dirty="0"/>
          </a:p>
        </p:txBody>
      </p:sp>
      <p:sp>
        <p:nvSpPr>
          <p:cNvPr id="6758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Net Realizable Value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The selling price of an item less reasonable selling costs.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Lower of Cost or Net Realizable Value</a:t>
            </a:r>
            <a:r>
              <a:rPr lang="zh-TW" altLang="en-US" b="1" dirty="0">
                <a:solidFill>
                  <a:srgbClr val="E19300"/>
                </a:solidFill>
              </a:rPr>
              <a:t>                              </a:t>
            </a:r>
            <a:endParaRPr lang="en-US" altLang="zh-TW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Compare the inventory cost to its net realizable value, and report the lower of cost or net realizable value on the balance sheet.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027949" y="93246"/>
            <a:ext cx="7116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Valuing and Reporting Inventory at the Lower of Cost or Net Realizable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45886" y="75782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3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r>
              <a:rPr lang="en-US" altLang="zh-TW" dirty="0"/>
              <a:t>An automobile dealer has a demonstrator car that originally cost $18,000 and now can be sold for only $16,000. A commission of $500 must be paid to sell the car.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Inventory Valued at Net Realizable Value</a:t>
            </a:r>
            <a:endParaRPr lang="zh-TW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38875"/>
              </p:ext>
            </p:extLst>
          </p:nvPr>
        </p:nvGraphicFramePr>
        <p:xfrm>
          <a:off x="1141697" y="5018874"/>
          <a:ext cx="6546037" cy="1096200"/>
        </p:xfrm>
        <a:graphic>
          <a:graphicData uri="http://schemas.openxmlformats.org/drawingml/2006/table">
            <a:tbl>
              <a:tblPr/>
              <a:tblGrid>
                <a:gridCol w="5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68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8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1144093" y="501887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Cost of Goods Sold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46964" y="5389920"/>
            <a:ext cx="3848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Allowance for Inventory Write-Down</a:t>
            </a:r>
            <a:endParaRPr lang="zh-TW" altLang="en-US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51669" y="5019574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2,500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62592" y="5388206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2,500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43672" y="5805138"/>
            <a:ext cx="495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To write down inventory to its net realizable value</a:t>
            </a:r>
            <a:r>
              <a:rPr lang="en-US" altLang="zh-TW" sz="1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.</a:t>
            </a:r>
            <a:endParaRPr kumimoji="0" lang="zh-TW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3372435"/>
            <a:ext cx="8415866" cy="1467051"/>
          </a:xfrm>
          <a:prstGeom prst="rect">
            <a:avLst/>
          </a:prstGeom>
        </p:spPr>
      </p:pic>
      <p:sp>
        <p:nvSpPr>
          <p:cNvPr id="4" name="直線圖說文字 1 3"/>
          <p:cNvSpPr/>
          <p:nvPr/>
        </p:nvSpPr>
        <p:spPr>
          <a:xfrm>
            <a:off x="6443345" y="5783946"/>
            <a:ext cx="2048933" cy="601133"/>
          </a:xfrm>
          <a:prstGeom prst="borderCallout1">
            <a:avLst>
              <a:gd name="adj1" fmla="val 18750"/>
              <a:gd name="adj2" fmla="val -8333"/>
              <a:gd name="adj3" fmla="val -29753"/>
              <a:gd name="adj4" fmla="val -66019"/>
            </a:avLst>
          </a:prstGeom>
          <a:solidFill>
            <a:srgbClr val="FFE699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contra account to Inventory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  <a:ea typeface="新細明體" charset="-120"/>
              </a:rPr>
              <a:t>Activity:</a:t>
            </a:r>
            <a:r>
              <a:rPr lang="zh-TW" altLang="en-US" b="1" dirty="0">
                <a:solidFill>
                  <a:srgbClr val="E19300"/>
                </a:solidFill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E19300"/>
                </a:solidFill>
                <a:ea typeface="新細明體" charset="-120"/>
              </a:rPr>
              <a:t>Buying/Making and Selling Inventory</a:t>
            </a: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  <a:ea typeface="新細明體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  <a:ea typeface="新細明體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  <a:ea typeface="新細明體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  <a:ea typeface="新細明體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  <a:ea typeface="新細明體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  <a:ea typeface="新細明體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  <a:ea typeface="新細明體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  <a:ea typeface="新細明體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Inventory?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4800" y="60081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7.2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4" y="2038298"/>
            <a:ext cx="7992563" cy="39698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4458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72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/>
              <a:t>For each of the following, identify the appropriate inventory value to be reported on the balance sheet by comparing with historical cost with the net realizable value.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</a:t>
            </a:r>
          </a:p>
          <a:p>
            <a:pPr marL="0" indent="0">
              <a:buNone/>
            </a:pPr>
            <a:r>
              <a:rPr lang="en-US" altLang="zh-TW" dirty="0"/>
              <a:t>Item A—$31     Item B—$17</a:t>
            </a:r>
          </a:p>
          <a:p>
            <a:pPr marL="0" indent="0">
              <a:buNone/>
            </a:pPr>
            <a:r>
              <a:rPr lang="en-US" altLang="zh-TW" dirty="0"/>
              <a:t>Item C—$22     Item D—$45</a:t>
            </a:r>
            <a:endParaRPr lang="zh-TW" altLang="en-US" dirty="0"/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50</a:t>
            </a:fld>
            <a:endParaRPr lang="zh-TW" altLang="en-US" dirty="0"/>
          </a:p>
        </p:txBody>
      </p:sp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2643198"/>
            <a:ext cx="6031440" cy="1783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84585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Evaluating the Level of Inventory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Inventory Turnover</a:t>
            </a:r>
          </a:p>
          <a:p>
            <a:pPr lvl="1"/>
            <a:r>
              <a:rPr lang="en-US" altLang="zh-TW" dirty="0"/>
              <a:t>Provides a measure of how many times a company turns over, or replenishes, its inventory during a year.</a:t>
            </a:r>
          </a:p>
          <a:p>
            <a:pPr lvl="1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2393" y="106207"/>
            <a:ext cx="58716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Assessing How Well Companies Manage Their Inventories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724164" y="3039534"/>
            <a:ext cx="5422621" cy="978418"/>
            <a:chOff x="1371600" y="3048000"/>
            <a:chExt cx="5422621" cy="978418"/>
          </a:xfrm>
        </p:grpSpPr>
        <p:sp>
          <p:nvSpPr>
            <p:cNvPr id="20" name="矩形 19"/>
            <p:cNvSpPr/>
            <p:nvPr/>
          </p:nvSpPr>
          <p:spPr>
            <a:xfrm>
              <a:off x="1371600" y="3048000"/>
              <a:ext cx="5422621" cy="9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026048" y="3565868"/>
              <a:ext cx="22860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Average Inventory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655308" y="3326065"/>
              <a:ext cx="2307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Inventory Turnover =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93307" y="3140806"/>
              <a:ext cx="2185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Cost of Goods Sold</a:t>
              </a:r>
            </a:p>
          </p:txBody>
        </p:sp>
        <p:cxnSp>
          <p:nvCxnSpPr>
            <p:cNvPr id="26" name="Straight Connector 13"/>
            <p:cNvCxnSpPr/>
            <p:nvPr/>
          </p:nvCxnSpPr>
          <p:spPr bwMode="auto">
            <a:xfrm>
              <a:off x="3962414" y="3537209"/>
              <a:ext cx="24119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文字方塊 15"/>
          <p:cNvSpPr txBox="1"/>
          <p:nvPr/>
        </p:nvSpPr>
        <p:spPr>
          <a:xfrm>
            <a:off x="8445886" y="75782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6" y="4236136"/>
            <a:ext cx="8454118" cy="18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Number of Days’ Sales in Inventory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Provides a measure of how many days’ worth of sales does the company have in inventory.</a:t>
            </a:r>
          </a:p>
          <a:p>
            <a:pPr lvl="1">
              <a:lnSpc>
                <a:spcPct val="110000"/>
              </a:lnSpc>
            </a:pPr>
            <a:endParaRPr lang="en-US" altLang="zh-TW" dirty="0"/>
          </a:p>
          <a:p>
            <a:pPr lvl="1">
              <a:lnSpc>
                <a:spcPct val="110000"/>
              </a:lnSpc>
            </a:pPr>
            <a:endParaRPr lang="en-US" altLang="zh-TW" dirty="0"/>
          </a:p>
          <a:p>
            <a:pPr lvl="1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Evaluating the Level of Inventory</a:t>
            </a:r>
            <a:endParaRPr lang="en-US" altLang="zh-TW" dirty="0"/>
          </a:p>
        </p:txBody>
      </p:sp>
      <p:grpSp>
        <p:nvGrpSpPr>
          <p:cNvPr id="2" name="群組 1"/>
          <p:cNvGrpSpPr/>
          <p:nvPr/>
        </p:nvGrpSpPr>
        <p:grpSpPr>
          <a:xfrm>
            <a:off x="1642533" y="3158067"/>
            <a:ext cx="5422621" cy="978418"/>
            <a:chOff x="1600200" y="2667000"/>
            <a:chExt cx="5422621" cy="978418"/>
          </a:xfrm>
        </p:grpSpPr>
        <p:sp>
          <p:nvSpPr>
            <p:cNvPr id="20" name="矩形 19"/>
            <p:cNvSpPr/>
            <p:nvPr/>
          </p:nvSpPr>
          <p:spPr>
            <a:xfrm>
              <a:off x="1600200" y="2667000"/>
              <a:ext cx="5422621" cy="9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254648" y="3184868"/>
              <a:ext cx="22860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Inventory Turnover 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82527" y="2805972"/>
              <a:ext cx="20185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Number of Days’</a:t>
              </a:r>
            </a:p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Sales in Inventory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105414" y="275821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365</a:t>
              </a:r>
            </a:p>
          </p:txBody>
        </p:sp>
        <p:cxnSp>
          <p:nvCxnSpPr>
            <p:cNvPr id="26" name="Straight Connector 13"/>
            <p:cNvCxnSpPr/>
            <p:nvPr/>
          </p:nvCxnSpPr>
          <p:spPr bwMode="auto">
            <a:xfrm>
              <a:off x="4191014" y="3156209"/>
              <a:ext cx="24119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文字方塊 15"/>
            <p:cNvSpPr txBox="1"/>
            <p:nvPr/>
          </p:nvSpPr>
          <p:spPr>
            <a:xfrm>
              <a:off x="3733814" y="2956154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=</a:t>
              </a:r>
              <a:endParaRPr lang="zh-TW" altLang="en-US" sz="2000" dirty="0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4534542"/>
            <a:ext cx="8496492" cy="14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5" y="2315027"/>
            <a:ext cx="8470978" cy="2163490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Evaluating the Level of Inventory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094675" y="3611113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94675" y="3897861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094675" y="4184609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352259" y="3606800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352259" y="3893548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352259" y="4180296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628467" y="3606800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628467" y="3893548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628467" y="4180296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Provides a measure of how many days’ worth of inventory does the company have in accounts payable.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sp>
        <p:nvSpPr>
          <p:cNvPr id="79875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Number of Days’ Purchases in Accounts Payable</a:t>
            </a:r>
            <a:endParaRPr lang="en-US" altLang="zh-TW" dirty="0"/>
          </a:p>
        </p:txBody>
      </p:sp>
      <p:grpSp>
        <p:nvGrpSpPr>
          <p:cNvPr id="2" name="群組 1"/>
          <p:cNvGrpSpPr/>
          <p:nvPr/>
        </p:nvGrpSpPr>
        <p:grpSpPr>
          <a:xfrm>
            <a:off x="711586" y="2480954"/>
            <a:ext cx="7848600" cy="978418"/>
            <a:chOff x="457200" y="2472487"/>
            <a:chExt cx="7848600" cy="978418"/>
          </a:xfrm>
        </p:grpSpPr>
        <p:sp>
          <p:nvSpPr>
            <p:cNvPr id="31" name="矩形 30"/>
            <p:cNvSpPr/>
            <p:nvPr/>
          </p:nvSpPr>
          <p:spPr>
            <a:xfrm>
              <a:off x="457200" y="2472487"/>
              <a:ext cx="7848600" cy="9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3891867" y="2970260"/>
              <a:ext cx="4209554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Purchases / Average Accounts Payable 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589742" y="2653492"/>
              <a:ext cx="31045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Number of Days’ Purchases in Accounts Payable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99161" y="2573211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365</a:t>
              </a:r>
            </a:p>
          </p:txBody>
        </p:sp>
        <p:cxnSp>
          <p:nvCxnSpPr>
            <p:cNvPr id="40" name="Straight Connector 13"/>
            <p:cNvCxnSpPr/>
            <p:nvPr/>
          </p:nvCxnSpPr>
          <p:spPr bwMode="auto">
            <a:xfrm flipV="1">
              <a:off x="4016159" y="2950675"/>
              <a:ext cx="4085262" cy="102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文字方塊 41"/>
            <p:cNvSpPr txBox="1"/>
            <p:nvPr/>
          </p:nvSpPr>
          <p:spPr>
            <a:xfrm>
              <a:off x="3583373" y="275733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6" y="4097198"/>
            <a:ext cx="7853799" cy="215530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marL="706437" lvl="1" indent="-342900"/>
            <a:r>
              <a:rPr lang="en-US" altLang="zh-TW" dirty="0"/>
              <a:t>Sears’ 103-day operating cycle for 2015.</a:t>
            </a:r>
            <a:endParaRPr lang="en-US" altLang="zh-TW" dirty="0">
              <a:solidFill>
                <a:srgbClr val="55AAD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55</a:t>
            </a:fld>
            <a:endParaRPr lang="zh-TW" altLang="en-US" dirty="0"/>
          </a:p>
        </p:txBody>
      </p:sp>
      <p:sp>
        <p:nvSpPr>
          <p:cNvPr id="79875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Number of Days’ Purchases in Accounts Payable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6" y="2615435"/>
            <a:ext cx="8548527" cy="38044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Skiba</a:t>
            </a:r>
            <a:r>
              <a:rPr lang="en-US" altLang="zh-TW" b="1" dirty="0"/>
              <a:t> Company reported the following information for the year: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Compute (1) inventory turnover and (2) number of days’ sales in inventory.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56</a:t>
            </a:fld>
            <a:endParaRPr lang="zh-TW" altLang="en-US" dirty="0"/>
          </a:p>
        </p:txBody>
      </p:sp>
      <p:sp>
        <p:nvSpPr>
          <p:cNvPr id="829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2589"/>
              </p:ext>
            </p:extLst>
          </p:nvPr>
        </p:nvGraphicFramePr>
        <p:xfrm>
          <a:off x="1219200" y="2396067"/>
          <a:ext cx="4343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Ending inventory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$3,000</a:t>
                      </a:r>
                      <a:endParaRPr lang="zh-TW" altLang="en-US" sz="18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Cost of goods sold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4,200</a:t>
                      </a:r>
                      <a:endParaRPr lang="zh-TW" altLang="en-US" sz="18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Beginning inventory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2,600</a:t>
                      </a:r>
                      <a:endParaRPr lang="zh-TW" alt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Inventory Turnover </a:t>
            </a:r>
          </a:p>
          <a:p>
            <a:pPr marL="400050" lvl="1" indent="0">
              <a:buNone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$4,200/[($2,600 + $3,000)/2] = 1.50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Number of Days’ Sales in Inventory</a:t>
            </a:r>
          </a:p>
          <a:p>
            <a:pPr marL="400050" lvl="1" indent="0">
              <a:buNone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365/1.50 = 243.33 days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57</a:t>
            </a:fld>
            <a:endParaRPr lang="zh-TW" altLang="en-US" dirty="0"/>
          </a:p>
        </p:txBody>
      </p:sp>
      <p:sp>
        <p:nvSpPr>
          <p:cNvPr id="829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LO6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4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58</a:t>
            </a:fld>
            <a:endParaRPr lang="zh-TW" altLang="en-US" dirty="0"/>
          </a:p>
        </p:txBody>
      </p:sp>
      <p:sp>
        <p:nvSpPr>
          <p:cNvPr id="1013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LIFO Cost Formula*</a:t>
            </a:r>
            <a:endParaRPr lang="zh-TW" altLang="en-US" dirty="0"/>
          </a:p>
        </p:txBody>
      </p:sp>
      <p:sp>
        <p:nvSpPr>
          <p:cNvPr id="1013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LIFO is the opposite of FIFO. With LIFO, the cost of the most recent units purchased is transferred to cost of goods sold. 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/>
            <a:r>
              <a:rPr lang="en-US" altLang="zh-TW" dirty="0"/>
              <a:t>Using the LIFO inventory cost flow assumption, the cost of goods sold and ending inventory for Nephi are: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5" name="矩形 24"/>
          <p:cNvSpPr/>
          <p:nvPr/>
        </p:nvSpPr>
        <p:spPr>
          <a:xfrm>
            <a:off x="7111071" y="93246"/>
            <a:ext cx="20329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LIFO Cost Formula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58586" y="75782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46089"/>
          <a:stretch/>
        </p:blipFill>
        <p:spPr>
          <a:xfrm>
            <a:off x="355601" y="4309534"/>
            <a:ext cx="8400820" cy="16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59</a:t>
            </a:fld>
            <a:endParaRPr lang="zh-TW" altLang="en-US" dirty="0"/>
          </a:p>
        </p:txBody>
      </p:sp>
      <p:sp>
        <p:nvSpPr>
          <p:cNvPr id="1013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LIFO Cost Formula*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54659" b="507"/>
          <a:stretch/>
        </p:blipFill>
        <p:spPr>
          <a:xfrm>
            <a:off x="458254" y="2235201"/>
            <a:ext cx="8400820" cy="138006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452867" y="5851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3" y="3817147"/>
            <a:ext cx="835459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Inventory</a:t>
            </a:r>
          </a:p>
          <a:p>
            <a:pPr marL="0" indent="0">
              <a:buNone/>
            </a:pPr>
            <a:r>
              <a:rPr lang="en-US" altLang="zh-TW" dirty="0"/>
              <a:t>Three different types of inventory in a manufacturing company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Raw materials: </a:t>
            </a:r>
            <a:r>
              <a:rPr lang="en-US" altLang="zh-TW" dirty="0"/>
              <a:t>materials purchased for use in manufacturing process.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Work in process:</a:t>
            </a:r>
            <a:r>
              <a:rPr lang="en-US" altLang="zh-TW" dirty="0"/>
              <a:t> partially completed units in production.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Finished goods: </a:t>
            </a:r>
            <a:r>
              <a:rPr lang="en-US" altLang="zh-TW" dirty="0"/>
              <a:t>manufactured products ready for sale.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Inventory?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458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60</a:t>
            </a:fld>
            <a:endParaRPr lang="zh-TW" altLang="en-US" dirty="0"/>
          </a:p>
        </p:txBody>
      </p:sp>
      <p:sp>
        <p:nvSpPr>
          <p:cNvPr id="1034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the Three Cost Formulas*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3" y="1955800"/>
            <a:ext cx="8722503" cy="193723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52867" y="5851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6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Conceptual Comparison</a:t>
            </a:r>
          </a:p>
          <a:p>
            <a:pPr lvl="1" indent="-342900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LIFO gives a better reflection of cost of goods</a:t>
            </a:r>
            <a:r>
              <a:rPr lang="en-US" altLang="zh-TW" dirty="0"/>
              <a:t> than does FIFO because the most recent goods (“last in”), with the most recent costs, are assumed to have been sold.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FIFO gives a better measure of inventory value </a:t>
            </a:r>
            <a:r>
              <a:rPr lang="en-US" altLang="zh-TW" dirty="0"/>
              <a:t>because, with FIFO, the “first in” units are sold and the remaining units are the newest ones with the most recent costs.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61</a:t>
            </a:fld>
            <a:endParaRPr lang="zh-TW" altLang="en-US" dirty="0"/>
          </a:p>
        </p:txBody>
      </p:sp>
      <p:sp>
        <p:nvSpPr>
          <p:cNvPr id="1034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the Three Cost Formulas*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2867" y="5851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5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Financial Statement Impact Comparison</a:t>
            </a:r>
          </a:p>
          <a:p>
            <a:pPr lvl="1"/>
            <a:r>
              <a:rPr lang="en-US" altLang="zh-TW" dirty="0"/>
              <a:t>As with Nephi,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in times of rising inventory prices </a:t>
            </a:r>
            <a:r>
              <a:rPr lang="en-US" altLang="zh-TW" dirty="0"/>
              <a:t>(the most common situation in the majority of industries today),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cost of goods sold is highest with LIFO and lowest with FIFO.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Gross margin, net income, and ending inventory are lowest with LIFO and highest with FIFO. 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The advantage of LIFO is the attractiveness of lower income tax. </a:t>
            </a:r>
          </a:p>
          <a:p>
            <a:pPr lvl="1"/>
            <a:r>
              <a:rPr lang="en-US" altLang="zh-TW" dirty="0"/>
              <a:t>LIFO significantly understates ending inventory and reports lower profits when prices are rising.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62</a:t>
            </a:fld>
            <a:endParaRPr lang="zh-TW" altLang="en-US" dirty="0"/>
          </a:p>
        </p:txBody>
      </p:sp>
      <p:sp>
        <p:nvSpPr>
          <p:cNvPr id="1034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the Three Cost Formulas*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2867" y="5851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2" y="2790905"/>
            <a:ext cx="8420263" cy="1733220"/>
          </a:xfrm>
          <a:prstGeom prst="rect">
            <a:avLst/>
          </a:prstGeom>
        </p:spPr>
      </p:pic>
      <p:sp>
        <p:nvSpPr>
          <p:cNvPr id="1034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Impact of the Cost Formula</a:t>
            </a:r>
          </a:p>
          <a:p>
            <a:pPr lvl="1"/>
            <a:r>
              <a:rPr lang="en-US" altLang="zh-TW" dirty="0"/>
              <a:t>Comparison for Caterpillar in 2008: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63</a:t>
            </a:fld>
            <a:endParaRPr lang="zh-TW" altLang="en-US" dirty="0"/>
          </a:p>
        </p:txBody>
      </p:sp>
      <p:sp>
        <p:nvSpPr>
          <p:cNvPr id="1034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the Three Cost Formulas*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18387" y="385503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Higher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477686" y="415479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Shorter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452867" y="5851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Zielesch</a:t>
            </a:r>
            <a:r>
              <a:rPr lang="en-US" altLang="zh-TW" b="1" dirty="0"/>
              <a:t> Company reports the following activities during March related to its inventory of watches: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Determine (a) the cost of goods sold for the month and (b) the ending inventory balance for March 31 using LIFO cost formula.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64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48453"/>
              </p:ext>
            </p:extLst>
          </p:nvPr>
        </p:nvGraphicFramePr>
        <p:xfrm>
          <a:off x="719667" y="2531533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Beginning inventory consisted of 6 watches costing $40 each.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Purchased 10 watches costing $ 45 each.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Purchased 7 watches costing $48 each.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Purchased 11 watches costing $50each.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 27 watches for $150 each.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452867" y="5851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5601" y="1486905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 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altLang="zh-TW" dirty="0"/>
              <a:t>LIFO cost of goods sold</a:t>
            </a:r>
            <a:endParaRPr lang="zh-TW" altLang="en-US" sz="2000" dirty="0"/>
          </a:p>
          <a:p>
            <a:pPr marL="857250" lvl="1" indent="-457200">
              <a:buFont typeface="+mj-lt"/>
              <a:buAutoNum type="alphaLcPeriod" startAt="2"/>
            </a:pPr>
            <a:endParaRPr lang="en-US" altLang="zh-TW" sz="2000" b="0" dirty="0"/>
          </a:p>
          <a:p>
            <a:pPr marL="857250" lvl="1" indent="-457200">
              <a:buFont typeface="+mj-lt"/>
              <a:buAutoNum type="alphaLcPeriod" startAt="2"/>
            </a:pPr>
            <a:endParaRPr lang="en-US" altLang="zh-TW" sz="2000" b="0" dirty="0"/>
          </a:p>
          <a:p>
            <a:pPr marL="857250" lvl="1" indent="-457200">
              <a:buFont typeface="+mj-lt"/>
              <a:buAutoNum type="alphaLcPeriod" startAt="2"/>
            </a:pPr>
            <a:endParaRPr lang="en-US" altLang="zh-TW" sz="2000" b="0" dirty="0"/>
          </a:p>
          <a:p>
            <a:pPr marL="857250" lvl="1" indent="-457200">
              <a:buFont typeface="+mj-lt"/>
              <a:buAutoNum type="alphaLcPeriod" startAt="2"/>
            </a:pPr>
            <a:r>
              <a:rPr lang="en-US" altLang="zh-TW" b="0" dirty="0"/>
              <a:t>LIFO ending inventory</a:t>
            </a:r>
          </a:p>
          <a:p>
            <a:pPr marL="857250" lvl="1" indent="-457200">
              <a:buFont typeface="+mj-lt"/>
              <a:buAutoNum type="alphaLcPeriod" startAt="2"/>
            </a:pPr>
            <a:endParaRPr lang="en-US" altLang="zh-TW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65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60596"/>
              </p:ext>
            </p:extLst>
          </p:nvPr>
        </p:nvGraphicFramePr>
        <p:xfrm>
          <a:off x="1295400" y="4868439"/>
          <a:ext cx="6248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6 watches from beginning inventory, $40 each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    240</a:t>
                      </a:r>
                      <a:endParaRPr lang="zh-TW" alt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1 watches purchased March 5, $45 each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45</a:t>
                      </a:r>
                      <a:endParaRPr lang="zh-TW" altLang="en-US" sz="1800" b="0" u="sng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Total ending inventory</a:t>
                      </a:r>
                      <a:r>
                        <a:rPr lang="en-US" altLang="zh-TW" sz="18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 (7 units)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dbl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    285</a:t>
                      </a:r>
                      <a:endParaRPr lang="zh-TW" altLang="en-US" sz="1800" b="0" u="dbl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3446"/>
              </p:ext>
            </p:extLst>
          </p:nvPr>
        </p:nvGraphicFramePr>
        <p:xfrm>
          <a:off x="1303867" y="2628900"/>
          <a:ext cx="6248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9 watches purchased March 5, $45 each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   405</a:t>
                      </a:r>
                      <a:endParaRPr lang="zh-TW" altLang="en-US" sz="18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7 watches purchased March 11, $48 each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336</a:t>
                      </a:r>
                      <a:endParaRPr lang="zh-TW" altLang="en-US" sz="18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11 watches purchased March 22, $50 each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550</a:t>
                      </a:r>
                      <a:endParaRPr lang="zh-TW" altLang="en-US" sz="1800" b="0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Total cost of goods sold (27 units)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dbl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$ 1,291</a:t>
                      </a:r>
                      <a:endParaRPr lang="zh-TW" altLang="en-US" sz="1800" b="0" u="dbl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452867" y="5851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LO7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66</a:t>
            </a:fld>
            <a:endParaRPr lang="zh-TW" altLang="en-US" dirty="0"/>
          </a:p>
        </p:txBody>
      </p:sp>
      <p:sp>
        <p:nvSpPr>
          <p:cNvPr id="10854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Perpetual System with LIFO and Weighted Average Cost*</a:t>
            </a:r>
            <a:endParaRPr lang="zh-TW" altLang="en-US" dirty="0"/>
          </a:p>
        </p:txBody>
      </p:sp>
      <p:sp>
        <p:nvSpPr>
          <p:cNvPr id="1085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FIFO periodic and FIFO perpetual systems yield the same numbers for cost of goods sold and ending inventory.</a:t>
            </a:r>
          </a:p>
          <a:p>
            <a:r>
              <a:rPr lang="en-US" altLang="zh-TW" dirty="0"/>
              <a:t>Because no matter when sales occur, the “first in” units are always the same ones.</a:t>
            </a:r>
            <a:endParaRPr lang="zh-TW" altLang="en-US" dirty="0"/>
          </a:p>
          <a:p>
            <a:r>
              <a:rPr lang="en-US" altLang="zh-TW" dirty="0"/>
              <a:t>Computation of weighted average cost and LIFO under a perpetual system is complicated </a:t>
            </a:r>
            <a:endParaRPr lang="zh-TW" altLang="en-US" dirty="0"/>
          </a:p>
          <a:p>
            <a:r>
              <a:rPr lang="en-US" altLang="zh-TW" dirty="0"/>
              <a:t>The weighted average cost of units available for sale changes every time a purchase is made, and the identification of the “last in” units also changes with every purchase.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6931" y="93246"/>
            <a:ext cx="7697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Complications of the Perpetual System with LIFO and Weighted Average Cost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45886" y="77052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LO8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5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/>
            <a:r>
              <a:rPr lang="en-US" altLang="zh-TW" dirty="0"/>
              <a:t>These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perpetual system </a:t>
            </a:r>
            <a:r>
              <a:rPr lang="en-US" altLang="zh-TW" dirty="0"/>
              <a:t>complications are illustrated below for Nephi.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67</a:t>
            </a:fld>
            <a:endParaRPr lang="zh-TW" altLang="en-US" dirty="0"/>
          </a:p>
        </p:txBody>
      </p:sp>
      <p:sp>
        <p:nvSpPr>
          <p:cNvPr id="10854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Perpetual System with LIFO and Weighted Average Cost*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8586" y="5800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LO8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6" y="2952210"/>
            <a:ext cx="836411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內容版面配置區 2"/>
          <p:cNvSpPr>
            <a:spLocks noGrp="1"/>
          </p:cNvSpPr>
          <p:nvPr>
            <p:ph idx="1"/>
          </p:nvPr>
        </p:nvSpPr>
        <p:spPr>
          <a:xfrm>
            <a:off x="355601" y="1299633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  <a:endParaRPr lang="en-US" altLang="zh-TW" dirty="0">
              <a:solidFill>
                <a:srgbClr val="E19300"/>
              </a:solidFill>
            </a:endParaRPr>
          </a:p>
          <a:p>
            <a:pPr lvl="1"/>
            <a:r>
              <a:rPr lang="en-US" altLang="zh-TW" dirty="0"/>
              <a:t>The identification of the “last in” units must be evaluated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at the time of each individual sale</a:t>
            </a:r>
            <a:r>
              <a:rPr lang="en-US" altLang="zh-TW" dirty="0"/>
              <a:t>.</a:t>
            </a:r>
          </a:p>
          <a:p>
            <a:endParaRPr lang="en-US" altLang="zh-TW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TW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TW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TW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68</a:t>
            </a:fld>
            <a:endParaRPr lang="zh-TW" altLang="en-US" dirty="0"/>
          </a:p>
        </p:txBody>
      </p:sp>
      <p:sp>
        <p:nvSpPr>
          <p:cNvPr id="1095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LIFO Cost Formula*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87" y="2756063"/>
            <a:ext cx="7291826" cy="360028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58586" y="5800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LO8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內容版面配置區 2"/>
          <p:cNvSpPr>
            <a:spLocks noGrp="1"/>
          </p:cNvSpPr>
          <p:nvPr>
            <p:ph idx="1"/>
          </p:nvPr>
        </p:nvSpPr>
        <p:spPr>
          <a:xfrm>
            <a:off x="355601" y="1286933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  <a:endParaRPr lang="en-US" altLang="zh-TW" dirty="0">
              <a:solidFill>
                <a:srgbClr val="E19300"/>
              </a:solidFill>
            </a:endParaRPr>
          </a:p>
          <a:p>
            <a:pPr lvl="1"/>
            <a:r>
              <a:rPr lang="en-US" altLang="zh-TW" dirty="0"/>
              <a:t>A new weighted average cost per unit must be determined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at the time each individual sale is made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69</a:t>
            </a:fld>
            <a:endParaRPr lang="zh-TW" altLang="en-US" dirty="0"/>
          </a:p>
        </p:txBody>
      </p:sp>
      <p:sp>
        <p:nvSpPr>
          <p:cNvPr id="1105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Average Cost Formula*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8" y="2758782"/>
            <a:ext cx="8120671" cy="35975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58586" y="5800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LO8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Costs Included in Inventory Cost</a:t>
            </a:r>
          </a:p>
          <a:p>
            <a:pPr marL="0" indent="0">
              <a:buNone/>
            </a:pPr>
            <a:r>
              <a:rPr lang="en-US" altLang="zh-TW" dirty="0"/>
              <a:t>Inventory cost consists of all costs involved in buying the inventory and preparing</a:t>
            </a:r>
            <a:r>
              <a:rPr lang="zh-TW" altLang="en-US" dirty="0"/>
              <a:t> </a:t>
            </a:r>
            <a:r>
              <a:rPr lang="en-US" altLang="zh-TW" dirty="0"/>
              <a:t>it for sale.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Raw materials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Labor costs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Manufacturing overhead: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The indirect manufacturing costs associated with producing inventory.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Freight-in costs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Inventory?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458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70</a:t>
            </a:fld>
            <a:endParaRPr lang="zh-TW" altLang="en-US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Gross Margin Method*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Used when a physical count of inventory is impossible or impractical.</a:t>
            </a:r>
          </a:p>
          <a:p>
            <a:r>
              <a:rPr lang="en-US" altLang="zh-TW" dirty="0"/>
              <a:t>Cost of goods sold and ending inventory are estimated using available information:</a:t>
            </a:r>
          </a:p>
          <a:p>
            <a:pPr lvl="1"/>
            <a:r>
              <a:rPr lang="en-US" altLang="zh-TW" dirty="0"/>
              <a:t>Beginning inventory</a:t>
            </a:r>
          </a:p>
          <a:p>
            <a:pPr lvl="1"/>
            <a:r>
              <a:rPr lang="en-US" altLang="zh-TW" dirty="0"/>
              <a:t>Purchases</a:t>
            </a:r>
          </a:p>
          <a:p>
            <a:pPr lvl="1"/>
            <a:r>
              <a:rPr lang="en-US" altLang="zh-TW" dirty="0"/>
              <a:t>Historical gross margin percentage</a:t>
            </a:r>
          </a:p>
          <a:p>
            <a:pPr lvl="2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5604248" y="93246"/>
            <a:ext cx="35397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Methods of Estimating Inventories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47589" y="75782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LO9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/>
            <a:r>
              <a:rPr lang="en-US" altLang="zh-TW" dirty="0"/>
              <a:t>Assume the following data for Payson Brick Company: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71</a:t>
            </a:fld>
            <a:endParaRPr lang="zh-TW" altLang="en-US" dirty="0"/>
          </a:p>
        </p:txBody>
      </p:sp>
      <p:sp>
        <p:nvSpPr>
          <p:cNvPr id="1167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Gross Margin Method*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LO9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2700174"/>
            <a:ext cx="8619068" cy="14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內容版面配置區 2"/>
          <p:cNvSpPr>
            <a:spLocks noGrp="1"/>
          </p:cNvSpPr>
          <p:nvPr>
            <p:ph idx="1"/>
          </p:nvPr>
        </p:nvSpPr>
        <p:spPr>
          <a:xfrm>
            <a:off x="355601" y="1356053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  <a:endParaRPr lang="zh-TW" altLang="en-US" b="1" dirty="0">
              <a:solidFill>
                <a:srgbClr val="E193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72</a:t>
            </a:fld>
            <a:endParaRPr lang="zh-TW" altLang="en-US" dirty="0"/>
          </a:p>
        </p:txBody>
      </p:sp>
      <p:sp>
        <p:nvSpPr>
          <p:cNvPr id="1167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Gross Margin Method*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02906"/>
              </p:ext>
            </p:extLst>
          </p:nvPr>
        </p:nvGraphicFramePr>
        <p:xfrm>
          <a:off x="569409" y="2032581"/>
          <a:ext cx="8001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Dollars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Sales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Net sales revenue 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Cost of goods sold: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vl="1"/>
                      <a:r>
                        <a:rPr lang="en-US" altLang="zh-TW" sz="16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Beginning inventory 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US" altLang="zh-TW" sz="16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Net purchases 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vl="1"/>
                      <a:r>
                        <a:rPr lang="en-US" altLang="zh-TW" sz="16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Total cost of goods available for sale 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vl="1"/>
                      <a:r>
                        <a:rPr lang="en-US" altLang="zh-TW" sz="16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Ending inventory ($80,000 − $60,000)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altLang="zh-TW" sz="16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Cost of goods sold ($100,000 − $40,000)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vl="0"/>
                      <a:r>
                        <a:rPr lang="en-US" altLang="zh-TW" sz="1600" dirty="0"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Gross margin ($100,000 × 0.40) 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16136" y="3052105"/>
            <a:ext cx="925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$15,000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6136" y="3390659"/>
            <a:ext cx="928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u="sng" dirty="0">
                <a:latin typeface="Arial" panose="020B0604020202020204" pitchFamily="34" charset="0"/>
                <a:cs typeface="Arial" panose="020B0604020202020204" pitchFamily="34" charset="0"/>
              </a:rPr>
              <a:t>  65,000</a:t>
            </a:r>
            <a:endParaRPr lang="zh-TW" altLang="en-US" u="sng" dirty="0"/>
          </a:p>
        </p:txBody>
      </p:sp>
      <p:sp>
        <p:nvSpPr>
          <p:cNvPr id="6" name="矩形 5"/>
          <p:cNvSpPr/>
          <p:nvPr/>
        </p:nvSpPr>
        <p:spPr>
          <a:xfrm>
            <a:off x="5016136" y="3729213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$80,000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8961" y="4007586"/>
            <a:ext cx="926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600" u="sng" dirty="0">
                <a:latin typeface="Arial" panose="020B0604020202020204" pitchFamily="34" charset="0"/>
                <a:cs typeface="Arial" panose="020B0604020202020204" pitchFamily="34" charset="0"/>
              </a:rPr>
              <a:t>  20,000</a:t>
            </a:r>
            <a:endParaRPr lang="zh-TW" alt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1078" y="4394697"/>
            <a:ext cx="9845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600" u="sng" dirty="0">
                <a:latin typeface="Arial" panose="020B0604020202020204" pitchFamily="34" charset="0"/>
                <a:cs typeface="Arial" panose="020B0604020202020204" pitchFamily="34" charset="0"/>
              </a:rPr>
              <a:t>   60,000</a:t>
            </a:r>
            <a:endParaRPr lang="zh-TW" alt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6577" y="2430990"/>
            <a:ext cx="1039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$100,000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59472" y="2430990"/>
            <a:ext cx="7088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57867" y="4394697"/>
            <a:ext cx="7104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600" u="sng" dirty="0">
                <a:latin typeface="Arial" panose="020B0604020202020204" pitchFamily="34" charset="0"/>
                <a:cs typeface="Arial" panose="020B0604020202020204" pitchFamily="34" charset="0"/>
              </a:rPr>
              <a:t>  60%</a:t>
            </a:r>
            <a:endParaRPr lang="zh-TW" alt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57866" y="4736010"/>
            <a:ext cx="7104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600" u="dbl" dirty="0">
                <a:latin typeface="Arial" panose="020B0604020202020204" pitchFamily="34" charset="0"/>
                <a:cs typeface="Arial" panose="020B0604020202020204" pitchFamily="34" charset="0"/>
              </a:rPr>
              <a:t>  40%</a:t>
            </a:r>
            <a:endParaRPr lang="zh-TW" altLang="en-US" sz="1600" u="db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82682" y="4733251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600" u="dbl" dirty="0">
                <a:latin typeface="Arial" panose="020B0604020202020204" pitchFamily="34" charset="0"/>
                <a:cs typeface="Arial" panose="020B0604020202020204" pitchFamily="34" charset="0"/>
              </a:rPr>
              <a:t> $40,000</a:t>
            </a:r>
            <a:endParaRPr lang="zh-TW" altLang="en-US" sz="1600" u="db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52669" y="47024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8773" y="5155295"/>
            <a:ext cx="7086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Gross margin is first determined by calculating 40% of sales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152669" y="43639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3022" y="5501710"/>
            <a:ext cx="768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Cost of goods sold is found by subtracting gross margin from sales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814284" y="399987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(3)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83022" y="5848633"/>
            <a:ext cx="8052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dollar amount of ending inventory is obtained by subtracting cost of goods sold from total cost of goods available for sale.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LO9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5" grpId="0"/>
      <p:bldP spid="14" grpId="0"/>
      <p:bldP spid="16" grpId="0"/>
      <p:bldP spid="49" grpId="0"/>
      <p:bldP spid="17" grpId="0"/>
      <p:bldP spid="51" grpId="0"/>
      <p:bldP spid="1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Estimate the cost of ending inventory by </a:t>
            </a:r>
          </a:p>
          <a:p>
            <a:pPr lvl="1"/>
            <a:r>
              <a:rPr lang="en-US" altLang="zh-TW" dirty="0"/>
              <a:t>Identifying the cost-to-retail percentage.</a:t>
            </a:r>
          </a:p>
          <a:p>
            <a:pPr lvl="1"/>
            <a:r>
              <a:rPr lang="en-US" altLang="zh-TW" dirty="0"/>
              <a:t>Then multiplying this percentage by the retailing price of ending inventory.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73</a:t>
            </a:fld>
            <a:endParaRPr lang="zh-TW" altLang="en-US" dirty="0"/>
          </a:p>
        </p:txBody>
      </p:sp>
      <p:sp>
        <p:nvSpPr>
          <p:cNvPr id="1187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Retail Inventory Method*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LO9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2975571"/>
            <a:ext cx="7723448" cy="1757242"/>
          </a:xfrm>
          <a:prstGeom prst="rect">
            <a:avLst/>
          </a:prstGeom>
        </p:spPr>
      </p:pic>
      <p:sp>
        <p:nvSpPr>
          <p:cNvPr id="11878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Illustration</a:t>
            </a:r>
          </a:p>
          <a:p>
            <a:pPr lvl="1" indent="-342900"/>
            <a:r>
              <a:rPr lang="en-US" altLang="zh-TW" dirty="0"/>
              <a:t>Assume that Dyson Packard Company applies the retail inventory system to estimate its ending inventory.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TW"/>
          </a:p>
          <a:p>
            <a:fld id="{7EC5196E-6DE0-413B-B515-7F1EDB6EC62F}" type="slidenum">
              <a:rPr lang="zh-TW" altLang="en-US" smtClean="0"/>
              <a:pPr/>
              <a:t>74</a:t>
            </a:fld>
            <a:endParaRPr lang="zh-TW" altLang="en-US" dirty="0"/>
          </a:p>
        </p:txBody>
      </p:sp>
      <p:sp>
        <p:nvSpPr>
          <p:cNvPr id="1187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Retail Inventory Method*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8079049" y="3854192"/>
            <a:ext cx="269285" cy="260866"/>
          </a:xfrm>
          <a:prstGeom prst="rightArrow">
            <a:avLst/>
          </a:prstGeom>
          <a:solidFill>
            <a:srgbClr val="E193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87316" y="3799959"/>
            <a:ext cx="633507" cy="369332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0.65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601" y="4955418"/>
            <a:ext cx="870505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Step 1:</a:t>
            </a:r>
            <a:r>
              <a:rPr lang="en-US" altLang="zh-TW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Cost-to-retail-ratio = £65,000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÷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£100,000 = 0.65</a:t>
            </a:r>
          </a:p>
        </p:txBody>
      </p:sp>
      <p:sp>
        <p:nvSpPr>
          <p:cNvPr id="18" name="矩形 17"/>
          <p:cNvSpPr/>
          <p:nvPr/>
        </p:nvSpPr>
        <p:spPr>
          <a:xfrm>
            <a:off x="355601" y="5423348"/>
            <a:ext cx="870505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Step 2:</a:t>
            </a:r>
            <a:r>
              <a:rPr lang="en-US" altLang="zh-TW" b="1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Ending inventory at retail = £100,000  –  £80,000 = £20,000</a:t>
            </a:r>
          </a:p>
        </p:txBody>
      </p:sp>
      <p:sp>
        <p:nvSpPr>
          <p:cNvPr id="19" name="矩形 18"/>
          <p:cNvSpPr/>
          <p:nvPr/>
        </p:nvSpPr>
        <p:spPr>
          <a:xfrm>
            <a:off x="355601" y="5866161"/>
            <a:ext cx="8483599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Step 3: 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Estimated cost of ending inventory = £20,000 </a:t>
            </a:r>
            <a:r>
              <a:rPr lang="en-US" altLang="zh-TW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⨉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0.65 = £13,000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LO9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7" grpId="0"/>
      <p:bldP spid="18" grpId="0"/>
      <p:bldP spid="1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Given the following information, estimate ending inventory using the gross margin method, and the retail inventory method, respectively.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75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36626"/>
              </p:ext>
            </p:extLst>
          </p:nvPr>
        </p:nvGraphicFramePr>
        <p:xfrm>
          <a:off x="1490134" y="3022600"/>
          <a:ext cx="55583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Beginning inventory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 57,000</a:t>
                      </a:r>
                      <a:endParaRPr lang="zh-TW" alt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Purchases year to date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186,000</a:t>
                      </a:r>
                      <a:endParaRPr lang="zh-TW" alt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92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year-to-date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320,000</a:t>
                      </a:r>
                      <a:endParaRPr lang="zh-TW" alt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1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Historical gross margin percentage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zh-TW" alt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1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Cost-to-retail ratio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  <a:endParaRPr lang="zh-TW" alt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LO9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dirty="0"/>
              <a:t>Gross margin method:</a:t>
            </a:r>
          </a:p>
          <a:p>
            <a:pPr lvl="1"/>
            <a:r>
              <a:rPr lang="en-US" altLang="zh-TW" dirty="0"/>
              <a:t>Estimated cost of goods sold = $320,000 × 65% = $208,000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76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9752"/>
              </p:ext>
            </p:extLst>
          </p:nvPr>
        </p:nvGraphicFramePr>
        <p:xfrm>
          <a:off x="1845733" y="3820848"/>
          <a:ext cx="4648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Beginning inventory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 57,000</a:t>
                      </a:r>
                      <a:endParaRPr lang="zh-TW" alt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Plus purchases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186,000</a:t>
                      </a:r>
                      <a:endParaRPr lang="zh-TW" altLang="en-US" sz="1800" b="0" i="0" u="sng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92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Goods available for sale at cost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$243,000</a:t>
                      </a:r>
                      <a:endParaRPr lang="zh-TW" alt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1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cost of goods sold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208,000</a:t>
                      </a:r>
                      <a:endParaRPr lang="zh-TW" altLang="en-US" sz="1800" b="0" u="sng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1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Ending inventory (estimated)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u="dbl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$ 35,000</a:t>
                      </a:r>
                      <a:endParaRPr lang="zh-TW" altLang="en-US" sz="1800" b="0" u="dbl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LO9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Solution</a:t>
            </a:r>
          </a:p>
          <a:p>
            <a:pPr marL="457200" indent="-457200">
              <a:buFont typeface="+mj-lt"/>
              <a:buAutoNum type="alphaLcPeriod" startAt="2"/>
            </a:pPr>
            <a:r>
              <a:rPr lang="en-US" altLang="zh-TW" dirty="0"/>
              <a:t>Retail inventory method:</a:t>
            </a:r>
          </a:p>
          <a:p>
            <a:pPr lvl="1"/>
            <a:r>
              <a:rPr lang="en-US" altLang="zh-TW" dirty="0"/>
              <a:t>Goods available for sale at retail </a:t>
            </a:r>
          </a:p>
          <a:p>
            <a:pPr marL="457200" lvl="1" indent="0">
              <a:buNone/>
            </a:pPr>
            <a:r>
              <a:rPr lang="en-US" altLang="zh-TW" dirty="0"/>
              <a:t>	= $243,000 ÷ 60% = $405,000</a:t>
            </a:r>
          </a:p>
          <a:p>
            <a:pPr lvl="1"/>
            <a:r>
              <a:rPr lang="en-US" altLang="zh-TW" dirty="0"/>
              <a:t>Ending inventory at retail </a:t>
            </a:r>
          </a:p>
          <a:p>
            <a:pPr marL="457200" lvl="1" indent="0">
              <a:buNone/>
            </a:pPr>
            <a:r>
              <a:rPr lang="en-US" altLang="zh-TW" dirty="0"/>
              <a:t>	= $405,000 </a:t>
            </a:r>
            <a:r>
              <a:rPr lang="en-US" altLang="zh-TW" dirty="0">
                <a:ea typeface="新細明體" charset="-120"/>
              </a:rPr>
              <a:t>– </a:t>
            </a:r>
            <a:r>
              <a:rPr lang="en-US" altLang="zh-TW" dirty="0"/>
              <a:t>$320,000 = $85,000</a:t>
            </a:r>
          </a:p>
          <a:p>
            <a:pPr lvl="1"/>
            <a:r>
              <a:rPr lang="en-US" altLang="zh-TW" dirty="0"/>
              <a:t>Ending inventory at cost </a:t>
            </a:r>
          </a:p>
          <a:p>
            <a:pPr marL="457200" lvl="1" indent="0">
              <a:buNone/>
            </a:pPr>
            <a:r>
              <a:rPr lang="en-US" altLang="zh-TW" dirty="0"/>
              <a:t>	= $85,000 × 60% = $51,000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77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Quiz Yourself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8586" y="5927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LO9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Goods Being Shipped</a:t>
            </a:r>
          </a:p>
          <a:p>
            <a:pPr lvl="1"/>
            <a:r>
              <a:rPr lang="en-US" altLang="zh-TW" dirty="0"/>
              <a:t>FOB (free-on-board) destination</a:t>
            </a:r>
            <a:r>
              <a:rPr lang="zh-TW" altLang="en-US" dirty="0"/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FOB (free-on- board) shipping point</a:t>
            </a:r>
            <a:r>
              <a:rPr lang="zh-TW" altLang="en-US" dirty="0"/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Who Owns the Inventory?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28600" y="60661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7.3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57" y="3105868"/>
            <a:ext cx="7045352" cy="302396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4458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9300"/>
                </a:solidFill>
              </a:rPr>
              <a:t>G</a:t>
            </a:r>
            <a:r>
              <a:rPr lang="en-US" b="1" dirty="0">
                <a:solidFill>
                  <a:srgbClr val="E19300"/>
                </a:solidFill>
              </a:rPr>
              <a:t>oods on </a:t>
            </a:r>
            <a:r>
              <a:rPr lang="en-US" altLang="zh-TW" b="1" dirty="0">
                <a:solidFill>
                  <a:srgbClr val="E19300"/>
                </a:solidFill>
              </a:rPr>
              <a:t>C</a:t>
            </a:r>
            <a:r>
              <a:rPr lang="en-US" b="1" dirty="0">
                <a:solidFill>
                  <a:srgbClr val="E19300"/>
                </a:solidFill>
              </a:rPr>
              <a:t>onsignment</a:t>
            </a:r>
            <a:r>
              <a:rPr lang="zh-TW" altLang="en-US" b="1" dirty="0">
                <a:solidFill>
                  <a:srgbClr val="E19300"/>
                </a:solidFill>
              </a:rPr>
              <a:t>  </a:t>
            </a:r>
            <a:endParaRPr lang="en-US" b="1" dirty="0">
              <a:solidFill>
                <a:srgbClr val="E19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/>
            <a:r>
              <a:rPr lang="en-US" dirty="0"/>
              <a:t>The consignors provide inventory to consignee for resale while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retaining ownership of the inventory until it is sold.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/>
          </a:p>
          <a:p>
            <a:fld id="{D653AA2B-43EB-45A7-9BA5-5DF14A416DA3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Who Owns the Inventory?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43000" y="340856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consignor</a:t>
            </a:r>
          </a:p>
          <a:p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63534" y="3408566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consignee</a:t>
            </a:r>
          </a:p>
          <a:p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486947" y="4693733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n w="0"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Keeping ownership</a:t>
            </a:r>
            <a:endParaRPr lang="zh-TW" altLang="en-US" sz="2800" b="1" dirty="0">
              <a:ln w="0"/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61" y="2878999"/>
            <a:ext cx="2102246" cy="212500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68" y="2878998"/>
            <a:ext cx="2102246" cy="21250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30" y="3922242"/>
            <a:ext cx="1668243" cy="166824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445886" y="6054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667 1.48148E-6 L 8.33333E-7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佈景主題">
  <a:themeElements>
    <a:clrScheme name="自訂 4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4698</TotalTime>
  <Words>3785</Words>
  <Application>Microsoft Office PowerPoint</Application>
  <PresentationFormat>On-screen Show (4:3)</PresentationFormat>
  <Paragraphs>956</Paragraphs>
  <Slides>77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0" baseType="lpstr">
      <vt:lpstr>微軟正黑體</vt:lpstr>
      <vt:lpstr>MS UI Gothic</vt:lpstr>
      <vt:lpstr>新細明體</vt:lpstr>
      <vt:lpstr>Adobe Gothic Std B</vt:lpstr>
      <vt:lpstr>Arial</vt:lpstr>
      <vt:lpstr>Bradley Hand ITC</vt:lpstr>
      <vt:lpstr>Calibri</vt:lpstr>
      <vt:lpstr>Calibri Light</vt:lpstr>
      <vt:lpstr>Cambria Math</vt:lpstr>
      <vt:lpstr>Franklin Gothic Medium Cond</vt:lpstr>
      <vt:lpstr>Symbol</vt:lpstr>
      <vt:lpstr>Wingdings</vt:lpstr>
      <vt:lpstr>Office 佈景主題</vt:lpstr>
      <vt:lpstr>PowerPoint Presentation</vt:lpstr>
      <vt:lpstr>Inventory and the Cost of Sales</vt:lpstr>
      <vt:lpstr>Inventory and the Cost of Sales</vt:lpstr>
      <vt:lpstr>What is Inventory?</vt:lpstr>
      <vt:lpstr>What is Inventory?</vt:lpstr>
      <vt:lpstr>What is Inventory?</vt:lpstr>
      <vt:lpstr>What is Inventory?</vt:lpstr>
      <vt:lpstr>Who Owns the Inventory?</vt:lpstr>
      <vt:lpstr>Who Owns the Inventory?</vt:lpstr>
      <vt:lpstr>Ending Inventory and Cost of Goods Sold</vt:lpstr>
      <vt:lpstr>Perpetual vs. Periodic System</vt:lpstr>
      <vt:lpstr>Perpetual vs. Periodic System</vt:lpstr>
      <vt:lpstr>Perpetual vs. Periodic System</vt:lpstr>
      <vt:lpstr>Perpetual vs. Periodic System</vt:lpstr>
      <vt:lpstr>Perpetual vs. Periodic System</vt:lpstr>
      <vt:lpstr>Perpetual vs. Periodic System</vt:lpstr>
      <vt:lpstr>Perpetual vs. Periodic System</vt:lpstr>
      <vt:lpstr>Perpetual vs. Periodic System</vt:lpstr>
      <vt:lpstr>Perpetual vs. Periodic System</vt:lpstr>
      <vt:lpstr>Perpetual vs. Periodic System</vt:lpstr>
      <vt:lpstr>Perpetual vs. Periodic System</vt:lpstr>
      <vt:lpstr>Perpetual vs. Periodic System</vt:lpstr>
      <vt:lpstr>Perpetual vs. Periodic System</vt:lpstr>
      <vt:lpstr>Quiz Yourself</vt:lpstr>
      <vt:lpstr>Taking a Physical Count of Inventory</vt:lpstr>
      <vt:lpstr>Taking a Physical Count of Inventory</vt:lpstr>
      <vt:lpstr>Taking a Physical Count of Inventory</vt:lpstr>
      <vt:lpstr>Taking a Physical Count of Inventory</vt:lpstr>
      <vt:lpstr>Inventory Errors</vt:lpstr>
      <vt:lpstr>Effects of an Ending Inventory Error on Current and Next Periods</vt:lpstr>
      <vt:lpstr>Quiz Yourself</vt:lpstr>
      <vt:lpstr>Quiz Yourself</vt:lpstr>
      <vt:lpstr>Quiz Yourself</vt:lpstr>
      <vt:lpstr>Cost Formulas for Inventory  </vt:lpstr>
      <vt:lpstr>Cost Formulas for Inventory</vt:lpstr>
      <vt:lpstr>Specific Identification Cost Formula</vt:lpstr>
      <vt:lpstr>Specific Identification Cost Formula</vt:lpstr>
      <vt:lpstr>Specific Identification Cost Formula</vt:lpstr>
      <vt:lpstr>FIFO Cost Formula</vt:lpstr>
      <vt:lpstr>FIFO Cost Formula</vt:lpstr>
      <vt:lpstr>Weighted Average Cost Formula</vt:lpstr>
      <vt:lpstr>Weighted Average Cost Formula</vt:lpstr>
      <vt:lpstr>FIFO vs. Weighted Average Cost Formula</vt:lpstr>
      <vt:lpstr>Quiz Yourself</vt:lpstr>
      <vt:lpstr>Quiz Yourself</vt:lpstr>
      <vt:lpstr>Quiz Yourself</vt:lpstr>
      <vt:lpstr>Quiz Yourself</vt:lpstr>
      <vt:lpstr>Inventory Valued at Net Realizable Value</vt:lpstr>
      <vt:lpstr>Inventory Valued at Net Realizable Value</vt:lpstr>
      <vt:lpstr>Quiz Yourself</vt:lpstr>
      <vt:lpstr>Evaluating the Level of Inventory</vt:lpstr>
      <vt:lpstr>Evaluating the Level of Inventory</vt:lpstr>
      <vt:lpstr>Evaluating the Level of Inventory</vt:lpstr>
      <vt:lpstr>Number of Days’ Purchases in Accounts Payable</vt:lpstr>
      <vt:lpstr>Number of Days’ Purchases in Accounts Payable</vt:lpstr>
      <vt:lpstr>Quiz Yourself</vt:lpstr>
      <vt:lpstr>Quiz Yourself</vt:lpstr>
      <vt:lpstr>LIFO Cost Formula*</vt:lpstr>
      <vt:lpstr>LIFO Cost Formula*</vt:lpstr>
      <vt:lpstr>Comparison of the Three Cost Formulas*</vt:lpstr>
      <vt:lpstr>Comparison of the Three Cost Formulas*</vt:lpstr>
      <vt:lpstr>Comparison of the Three Cost Formulas*</vt:lpstr>
      <vt:lpstr>Comparison of the Three Cost Formulas*</vt:lpstr>
      <vt:lpstr>Quiz Yourself</vt:lpstr>
      <vt:lpstr>Quiz Yourself</vt:lpstr>
      <vt:lpstr>Perpetual System with LIFO and Weighted Average Cost*</vt:lpstr>
      <vt:lpstr>Perpetual System with LIFO and Weighted Average Cost*</vt:lpstr>
      <vt:lpstr>LIFO Cost Formula*</vt:lpstr>
      <vt:lpstr>Weighted Average Cost Formula*</vt:lpstr>
      <vt:lpstr>The Gross Margin Method*  </vt:lpstr>
      <vt:lpstr>The Gross Margin Method*</vt:lpstr>
      <vt:lpstr>The Gross Margin Method*</vt:lpstr>
      <vt:lpstr>The Retail Inventory Method*  </vt:lpstr>
      <vt:lpstr>The Retail Inventory Method*</vt:lpstr>
      <vt:lpstr>Quiz Yourself</vt:lpstr>
      <vt:lpstr>Quiz Yourself</vt:lpstr>
      <vt:lpstr>Quiz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Controls and Cash</dc:title>
  <dc:creator>鄧雨賢</dc:creator>
  <cp:lastModifiedBy>Ong, Willie</cp:lastModifiedBy>
  <cp:revision>259</cp:revision>
  <dcterms:created xsi:type="dcterms:W3CDTF">2015-04-13T13:14:44Z</dcterms:created>
  <dcterms:modified xsi:type="dcterms:W3CDTF">2017-08-15T02:59:18Z</dcterms:modified>
</cp:coreProperties>
</file>