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6"/>
  </p:notesMasterIdLst>
  <p:sldIdLst>
    <p:sldId id="325" r:id="rId2"/>
    <p:sldId id="412" r:id="rId3"/>
    <p:sldId id="418" r:id="rId4"/>
    <p:sldId id="419" r:id="rId5"/>
    <p:sldId id="420" r:id="rId6"/>
    <p:sldId id="421" r:id="rId7"/>
    <p:sldId id="422" r:id="rId8"/>
    <p:sldId id="491" r:id="rId9"/>
    <p:sldId id="426" r:id="rId10"/>
    <p:sldId id="496"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3" r:id="rId25"/>
    <p:sldId id="444" r:id="rId26"/>
    <p:sldId id="497" r:id="rId27"/>
    <p:sldId id="446" r:id="rId28"/>
    <p:sldId id="447" r:id="rId29"/>
    <p:sldId id="448" r:id="rId30"/>
    <p:sldId id="449" r:id="rId31"/>
    <p:sldId id="451" r:id="rId32"/>
    <p:sldId id="452" r:id="rId33"/>
    <p:sldId id="453" r:id="rId34"/>
    <p:sldId id="454" r:id="rId35"/>
    <p:sldId id="455" r:id="rId36"/>
    <p:sldId id="456" r:id="rId37"/>
    <p:sldId id="464" r:id="rId38"/>
    <p:sldId id="466" r:id="rId39"/>
    <p:sldId id="468" r:id="rId40"/>
    <p:sldId id="498" r:id="rId41"/>
    <p:sldId id="469" r:id="rId42"/>
    <p:sldId id="471" r:id="rId43"/>
    <p:sldId id="472" r:id="rId44"/>
    <p:sldId id="473" r:id="rId45"/>
    <p:sldId id="474" r:id="rId46"/>
    <p:sldId id="475" r:id="rId47"/>
    <p:sldId id="476" r:id="rId48"/>
    <p:sldId id="477" r:id="rId49"/>
    <p:sldId id="478" r:id="rId50"/>
    <p:sldId id="480" r:id="rId51"/>
    <p:sldId id="481" r:id="rId52"/>
    <p:sldId id="482" r:id="rId53"/>
    <p:sldId id="501" r:id="rId54"/>
    <p:sldId id="502" r:id="rId55"/>
    <p:sldId id="484" r:id="rId56"/>
    <p:sldId id="485" r:id="rId57"/>
    <p:sldId id="486" r:id="rId58"/>
    <p:sldId id="499" r:id="rId59"/>
    <p:sldId id="487" r:id="rId60"/>
    <p:sldId id="500" r:id="rId61"/>
    <p:sldId id="489" r:id="rId62"/>
    <p:sldId id="492" r:id="rId63"/>
    <p:sldId id="493" r:id="rId64"/>
    <p:sldId id="494" r:id="rId6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88"/>
    <a:srgbClr val="E0A450"/>
    <a:srgbClr val="FFE699"/>
    <a:srgbClr val="F3F5CF"/>
    <a:srgbClr val="4472C4"/>
    <a:srgbClr val="D22229"/>
    <a:srgbClr val="55AADF"/>
    <a:srgbClr val="F8F9E7"/>
    <a:srgbClr val="FFFFFF"/>
    <a:srgbClr val="D9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05" autoAdjust="0"/>
    <p:restoredTop sz="95833"/>
  </p:normalViewPr>
  <p:slideViewPr>
    <p:cSldViewPr snapToGrid="0">
      <p:cViewPr varScale="1">
        <p:scale>
          <a:sx n="102" d="100"/>
          <a:sy n="102" d="100"/>
        </p:scale>
        <p:origin x="168"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pPr/>
              <a:t>2017/8/15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pPr/>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08176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6115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25354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25308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021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34770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ln>
            <a:miter lim="800000"/>
            <a:headEnd/>
            <a:tailEnd/>
          </a:ln>
        </p:spPr>
        <p:txBody>
          <a:bodyPr/>
          <a:lstStyle/>
          <a:p>
            <a:fld id="{EB56D4EC-66B1-4723-8DD0-6D5E196D598B}" type="slidenum">
              <a:rPr lang="en-US" altLang="zh-TW" smtClean="0">
                <a:solidFill>
                  <a:prstClr val="black"/>
                </a:solidFill>
              </a:rPr>
              <a:pPr/>
              <a:t>6</a:t>
            </a:fld>
            <a:endParaRPr lang="en-US" altLang="zh-TW">
              <a:solidFill>
                <a:prstClr val="black"/>
              </a:solidFill>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19919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ln>
            <a:miter lim="800000"/>
            <a:headEnd/>
            <a:tailEnd/>
          </a:ln>
        </p:spPr>
        <p:txBody>
          <a:bodyPr/>
          <a:lstStyle/>
          <a:p>
            <a:fld id="{EB56D4EC-66B1-4723-8DD0-6D5E196D598B}" type="slidenum">
              <a:rPr lang="en-US" altLang="zh-TW" smtClean="0">
                <a:solidFill>
                  <a:prstClr val="black"/>
                </a:solidFill>
              </a:rPr>
              <a:pPr/>
              <a:t>7</a:t>
            </a:fld>
            <a:endParaRPr lang="en-US" altLang="zh-TW">
              <a:solidFill>
                <a:prstClr val="black"/>
              </a:solidFill>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141671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408475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35669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419672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204279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881500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a:p>
        </p:txBody>
      </p:sp>
    </p:spTree>
    <p:extLst>
      <p:ext uri="{BB962C8B-B14F-4D97-AF65-F5344CB8AC3E}">
        <p14:creationId xmlns:p14="http://schemas.microsoft.com/office/powerpoint/2010/main" val="418207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598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8</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1807277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71077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ctr">
              <a:defRPr sz="3000" b="1" baseline="0">
                <a:solidFill>
                  <a:schemeClr val="accent6">
                    <a:lumMod val="50000"/>
                  </a:schemeClr>
                </a:solidFill>
                <a:latin typeface="Franklin Gothic Medium Cond" panose="020B0606030402020204" pitchFamily="34" charset="0"/>
              </a:defRPr>
            </a:lvl1pPr>
          </a:lstStyle>
          <a:p>
            <a:r>
              <a:rPr lang="en-US" altLang="zh-TW" dirty="0"/>
              <a:t>Completing  the Operating Cycle</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pPr/>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8</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6"/>
            <a:ext cx="8153041" cy="4902920"/>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01578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08479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2679937"/>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74383" y="333725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3980943"/>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274507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95155" y="3405704"/>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403396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115571"/>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Employee</a:t>
            </a:r>
            <a:r>
              <a:rPr kumimoji="1" lang="en-US" altLang="zh-TW" sz="2000" b="1" baseline="0" dirty="0">
                <a:solidFill>
                  <a:schemeClr val="bg1"/>
                </a:solidFill>
                <a:latin typeface="Arial" charset="0"/>
                <a:ea typeface="Arial" charset="0"/>
                <a:cs typeface="Arial" charset="0"/>
              </a:rPr>
              <a:t> Compensation</a:t>
            </a:r>
            <a:endParaRPr kumimoji="1" lang="zh-TW" altLang="en-US" sz="2000" b="1" dirty="0">
              <a:solidFill>
                <a:schemeClr val="bg1"/>
              </a:solidFill>
              <a:latin typeface="Arial" charset="0"/>
              <a:ea typeface="Arial" charset="0"/>
              <a:cs typeface="Arial" charset="0"/>
            </a:endParaRPr>
          </a:p>
        </p:txBody>
      </p:sp>
      <p:sp>
        <p:nvSpPr>
          <p:cNvPr id="28" name="文字方塊 27"/>
          <p:cNvSpPr txBox="1"/>
          <p:nvPr userDrawn="1"/>
        </p:nvSpPr>
        <p:spPr>
          <a:xfrm>
            <a:off x="2307703" y="2744519"/>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Taxes</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32982" y="3407082"/>
            <a:ext cx="5955763" cy="400110"/>
          </a:xfrm>
          <a:prstGeom prst="rect">
            <a:avLst/>
          </a:prstGeom>
          <a:noFill/>
        </p:spPr>
        <p:txBody>
          <a:bodyPr wrap="square" rtlCol="0">
            <a:spAutoFit/>
          </a:bodyPr>
          <a:lstStyle/>
          <a:p>
            <a:pPr>
              <a:lnSpc>
                <a:spcPct val="100000"/>
              </a:lnSpc>
            </a:pPr>
            <a:r>
              <a:rPr kumimoji="1" lang="en-US" altLang="zh-TW" sz="2000" b="1" dirty="0">
                <a:solidFill>
                  <a:schemeClr val="bg1"/>
                </a:solidFill>
                <a:latin typeface="Arial" charset="0"/>
                <a:ea typeface="Arial" charset="0"/>
                <a:cs typeface="Arial" charset="0"/>
              </a:rPr>
              <a:t>Provisions and Contingent Liabilities </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332416" y="4005391"/>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Capitalize</a:t>
            </a:r>
            <a:r>
              <a:rPr kumimoji="1" lang="en-US" altLang="zh-TW" sz="2000" b="1" baseline="0" dirty="0">
                <a:solidFill>
                  <a:schemeClr val="bg1"/>
                </a:solidFill>
                <a:latin typeface="Arial" charset="0"/>
                <a:ea typeface="Arial" charset="0"/>
                <a:cs typeface="Arial" charset="0"/>
              </a:rPr>
              <a:t> versus Expense</a:t>
            </a:r>
            <a:endParaRPr kumimoji="1" lang="zh-TW" altLang="en-US" sz="2000" b="1" dirty="0">
              <a:solidFill>
                <a:schemeClr val="bg1"/>
              </a:solidFill>
              <a:latin typeface="Arial" charset="0"/>
              <a:ea typeface="Arial" charset="0"/>
              <a:cs typeface="Arial" charset="0"/>
            </a:endParaRPr>
          </a:p>
        </p:txBody>
      </p:sp>
      <p:sp>
        <p:nvSpPr>
          <p:cNvPr id="25" name="圓角矩形圖說文字 24"/>
          <p:cNvSpPr/>
          <p:nvPr userDrawn="1"/>
        </p:nvSpPr>
        <p:spPr>
          <a:xfrm>
            <a:off x="1003213" y="463997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p:cNvSpPr txBox="1"/>
          <p:nvPr userDrawn="1"/>
        </p:nvSpPr>
        <p:spPr>
          <a:xfrm>
            <a:off x="1111346" y="4692998"/>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31" name="文字方塊 30"/>
          <p:cNvSpPr txBox="1"/>
          <p:nvPr userDrawn="1"/>
        </p:nvSpPr>
        <p:spPr>
          <a:xfrm>
            <a:off x="2361246" y="4565564"/>
            <a:ext cx="5745193" cy="707886"/>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Summarizing</a:t>
            </a:r>
            <a:r>
              <a:rPr kumimoji="1" lang="en-US" altLang="zh-TW" sz="2000" b="1" baseline="0" dirty="0">
                <a:solidFill>
                  <a:schemeClr val="bg1"/>
                </a:solidFill>
                <a:latin typeface="Arial" charset="0"/>
                <a:ea typeface="Arial" charset="0"/>
                <a:cs typeface="Arial" charset="0"/>
              </a:rPr>
              <a:t> Operations on a Statement of </a:t>
            </a:r>
            <a:r>
              <a:rPr kumimoji="1" lang="en-US" altLang="zh-TW" sz="2000" b="1" baseline="0">
                <a:solidFill>
                  <a:schemeClr val="bg1"/>
                </a:solidFill>
                <a:latin typeface="Arial" charset="0"/>
                <a:ea typeface="Arial" charset="0"/>
                <a:cs typeface="Arial" charset="0"/>
              </a:rPr>
              <a:t>Comprehensive Income</a:t>
            </a:r>
            <a:endParaRPr kumimoji="1" lang="zh-TW" altLang="en-US" sz="2000" b="1" dirty="0">
              <a:solidFill>
                <a:schemeClr val="bg1"/>
              </a:solidFill>
              <a:latin typeface="Arial" charset="0"/>
              <a:ea typeface="Arial" charset="0"/>
              <a:cs typeface="Arial" charset="0"/>
            </a:endParaRPr>
          </a:p>
        </p:txBody>
      </p:sp>
      <p:sp>
        <p:nvSpPr>
          <p:cNvPr id="32" name="圓角矩形圖說文字 31"/>
          <p:cNvSpPr/>
          <p:nvPr userDrawn="1"/>
        </p:nvSpPr>
        <p:spPr>
          <a:xfrm>
            <a:off x="1044402" y="5904491"/>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p:cNvSpPr txBox="1"/>
          <p:nvPr userDrawn="1"/>
        </p:nvSpPr>
        <p:spPr>
          <a:xfrm>
            <a:off x="1152535" y="5957517"/>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LO6</a:t>
            </a:r>
            <a:endParaRPr kumimoji="1" lang="zh-TW" altLang="en-US" sz="2000" b="1" dirty="0">
              <a:solidFill>
                <a:schemeClr val="accent6">
                  <a:lumMod val="50000"/>
                </a:schemeClr>
              </a:solidFill>
              <a:latin typeface="Arial" charset="0"/>
              <a:ea typeface="Arial" charset="0"/>
              <a:cs typeface="Arial" charset="0"/>
            </a:endParaRPr>
          </a:p>
        </p:txBody>
      </p:sp>
      <p:sp>
        <p:nvSpPr>
          <p:cNvPr id="34" name="文字方塊 33"/>
          <p:cNvSpPr txBox="1"/>
          <p:nvPr userDrawn="1"/>
        </p:nvSpPr>
        <p:spPr>
          <a:xfrm>
            <a:off x="2402435" y="5867154"/>
            <a:ext cx="5745193" cy="707886"/>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Computational</a:t>
            </a:r>
            <a:r>
              <a:rPr kumimoji="1" lang="en-US" altLang="zh-TW" sz="2000" b="1" baseline="0" dirty="0">
                <a:solidFill>
                  <a:schemeClr val="bg1"/>
                </a:solidFill>
                <a:latin typeface="Arial" charset="0"/>
                <a:ea typeface="Arial" charset="0"/>
                <a:cs typeface="Arial" charset="0"/>
              </a:rPr>
              <a:t> Details of Labor Insurance and Health Insurance Premiums</a:t>
            </a:r>
            <a:endParaRPr kumimoji="1" lang="zh-TW" altLang="en-US" sz="2000" b="1" dirty="0">
              <a:solidFill>
                <a:schemeClr val="bg1"/>
              </a:solidFill>
              <a:latin typeface="Arial" charset="0"/>
              <a:ea typeface="Arial" charset="0"/>
              <a:cs typeface="Arial" charset="0"/>
            </a:endParaRPr>
          </a:p>
        </p:txBody>
      </p:sp>
      <p:sp>
        <p:nvSpPr>
          <p:cNvPr id="35" name="文字方塊 34"/>
          <p:cNvSpPr txBox="1"/>
          <p:nvPr userDrawn="1"/>
        </p:nvSpPr>
        <p:spPr>
          <a:xfrm>
            <a:off x="1003213" y="5312556"/>
            <a:ext cx="2322592" cy="400110"/>
          </a:xfrm>
          <a:prstGeom prst="rect">
            <a:avLst/>
          </a:prstGeom>
          <a:solidFill>
            <a:srgbClr val="FFC000"/>
          </a:solidFill>
          <a:ln w="19050">
            <a:noFill/>
          </a:ln>
        </p:spPr>
        <p:txBody>
          <a:bodyPr wrap="square" rtlCol="0">
            <a:spAutoFit/>
          </a:bodyPr>
          <a:lstStyle/>
          <a:p>
            <a:r>
              <a:rPr lang="en-US" altLang="zh-TW" sz="2000" dirty="0">
                <a:solidFill>
                  <a:schemeClr val="tx1"/>
                </a:solidFill>
                <a:latin typeface="Arial" panose="020B0604020202020204" pitchFamily="34" charset="0"/>
                <a:cs typeface="Arial" panose="020B0604020202020204" pitchFamily="34" charset="0"/>
              </a:rPr>
              <a:t>Expanded Material</a:t>
            </a:r>
            <a:endParaRPr lang="zh-TW" alt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2341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93156"/>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572132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22939"/>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962980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pPr/>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7" r:id="rId12"/>
    <p:sldLayoutId id="2147483678" r:id="rId13"/>
    <p:sldLayoutId id="2147483650" r:id="rId14"/>
    <p:sldLayoutId id="2147483679" r:id="rId15"/>
    <p:sldLayoutId id="2147483680" r:id="rId16"/>
    <p:sldLayoutId id="2147483681" r:id="rId17"/>
    <p:sldLayoutId id="2147483682"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b="1" dirty="0">
                <a:solidFill>
                  <a:srgbClr val="E0A450"/>
                </a:solidFill>
              </a:rPr>
              <a:t>Illustration</a:t>
            </a:r>
          </a:p>
          <a:p>
            <a:pPr marL="706437" lvl="1" indent="-342900"/>
            <a:r>
              <a:rPr lang="en-US" altLang="zh-TW" b="1" dirty="0">
                <a:solidFill>
                  <a:schemeClr val="accent2">
                    <a:lumMod val="75000"/>
                  </a:schemeClr>
                </a:solidFill>
              </a:rPr>
              <a:t>Labor Insurance</a:t>
            </a:r>
          </a:p>
          <a:p>
            <a:pPr marL="706437" lvl="1" indent="-342900"/>
            <a:endParaRPr lang="en-US" altLang="zh-TW" b="1" dirty="0">
              <a:solidFill>
                <a:srgbClr val="55AADF"/>
              </a:solidFill>
            </a:endParaRPr>
          </a:p>
          <a:p>
            <a:pPr marL="706437" lvl="1" indent="-342900"/>
            <a:endParaRPr lang="en-US" altLang="zh-TW" b="1" dirty="0">
              <a:solidFill>
                <a:srgbClr val="55AADF"/>
              </a:solidFill>
            </a:endParaRPr>
          </a:p>
          <a:p>
            <a:pPr lvl="1"/>
            <a:r>
              <a:rPr lang="en-US" altLang="zh-TW" b="1" dirty="0">
                <a:solidFill>
                  <a:schemeClr val="accent2">
                    <a:lumMod val="75000"/>
                  </a:schemeClr>
                </a:solidFill>
              </a:rPr>
              <a:t>Health Insurance: </a:t>
            </a:r>
            <a:r>
              <a:rPr lang="en-US" altLang="zh-TW" dirty="0"/>
              <a:t>Assume that Chi-</a:t>
            </a:r>
            <a:r>
              <a:rPr lang="en-US" altLang="zh-TW" dirty="0" err="1"/>
              <a:t>yuen</a:t>
            </a:r>
            <a:r>
              <a:rPr lang="en-US" altLang="zh-TW" dirty="0"/>
              <a:t> Chen has no dependent enrolled in the NHI program under his name.</a:t>
            </a:r>
            <a:endParaRPr lang="en-US" altLang="zh-TW" b="1" dirty="0">
              <a:solidFill>
                <a:srgbClr val="55AADF"/>
              </a:solidFill>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pPr/>
              <a:t>10</a:t>
            </a:fld>
            <a:endParaRPr lang="zh-TW" altLang="en-US" dirty="0"/>
          </a:p>
        </p:txBody>
      </p:sp>
      <p:sp>
        <p:nvSpPr>
          <p:cNvPr id="4" name="標題 3"/>
          <p:cNvSpPr>
            <a:spLocks noGrp="1"/>
          </p:cNvSpPr>
          <p:nvPr>
            <p:ph type="title"/>
          </p:nvPr>
        </p:nvSpPr>
        <p:spPr/>
        <p:txBody>
          <a:bodyPr/>
          <a:lstStyle/>
          <a:p>
            <a:r>
              <a:rPr lang="en-US" altLang="zh-TW" dirty="0">
                <a:solidFill>
                  <a:srgbClr val="C00000"/>
                </a:solidFill>
              </a:rPr>
              <a:t>Payroll</a:t>
            </a:r>
            <a:r>
              <a:rPr lang="en-US" altLang="zh-TW" dirty="0"/>
              <a:t>—</a:t>
            </a:r>
            <a:r>
              <a:rPr lang="en-US" altLang="zh-TW" dirty="0">
                <a:solidFill>
                  <a:srgbClr val="C00000"/>
                </a:solidFill>
              </a:rPr>
              <a:t>Labor and Health Insurance</a:t>
            </a:r>
            <a:endParaRPr lang="zh-TW" altLang="en-US" dirty="0"/>
          </a:p>
        </p:txBody>
      </p:sp>
      <p:grpSp>
        <p:nvGrpSpPr>
          <p:cNvPr id="6" name="群組 5"/>
          <p:cNvGrpSpPr/>
          <p:nvPr/>
        </p:nvGrpSpPr>
        <p:grpSpPr>
          <a:xfrm>
            <a:off x="1160249" y="2769774"/>
            <a:ext cx="4707151" cy="400110"/>
            <a:chOff x="1033248" y="4412306"/>
            <a:chExt cx="4707151" cy="400110"/>
          </a:xfrm>
        </p:grpSpPr>
        <p:sp>
          <p:nvSpPr>
            <p:cNvPr id="7" name="矩形 6"/>
            <p:cNvSpPr/>
            <p:nvPr/>
          </p:nvSpPr>
          <p:spPr>
            <a:xfrm>
              <a:off x="4392560" y="4412306"/>
              <a:ext cx="1347839" cy="400110"/>
            </a:xfrm>
            <a:prstGeom prst="rect">
              <a:avLst/>
            </a:prstGeom>
            <a:solidFill>
              <a:schemeClr val="accent4">
                <a:lumMod val="20000"/>
                <a:lumOff val="80000"/>
              </a:schemeClr>
            </a:solidFill>
          </p:spPr>
          <p:txBody>
            <a:bodyPr wrap="square">
              <a:spAutoFit/>
            </a:bodyPr>
            <a:lstStyle/>
            <a:p>
              <a:r>
                <a:rPr lang="en-US" altLang="zh-TW" sz="2000" dirty="0">
                  <a:latin typeface="Arial" panose="020B0604020202020204" pitchFamily="34" charset="0"/>
                  <a:cs typeface="Arial" panose="020B0604020202020204" pitchFamily="34" charset="0"/>
                </a:rPr>
                <a:t>NT$836</a:t>
              </a:r>
            </a:p>
          </p:txBody>
        </p:sp>
        <p:sp>
          <p:nvSpPr>
            <p:cNvPr id="8" name="矩形 7"/>
            <p:cNvSpPr/>
            <p:nvPr/>
          </p:nvSpPr>
          <p:spPr>
            <a:xfrm>
              <a:off x="1033248" y="4412306"/>
              <a:ext cx="3391269" cy="400110"/>
            </a:xfrm>
            <a:prstGeom prst="rect">
              <a:avLst/>
            </a:prstGeom>
            <a:solidFill>
              <a:srgbClr val="7030A0"/>
            </a:solidFill>
          </p:spPr>
          <p:txBody>
            <a:bodyPr wrap="square">
              <a:spAutoFit/>
            </a:bodyPr>
            <a:lstStyle/>
            <a:p>
              <a:pPr>
                <a:tabLst>
                  <a:tab pos="3406775" algn="l"/>
                </a:tabLst>
              </a:pPr>
              <a:r>
                <a:rPr lang="en-US" altLang="zh-TW" sz="2000" b="1" dirty="0">
                  <a:solidFill>
                    <a:schemeClr val="bg1"/>
                  </a:solidFill>
                  <a:latin typeface="Arial" pitchFamily="34" charset="0"/>
                  <a:cs typeface="Arial" pitchFamily="34" charset="0"/>
                </a:rPr>
                <a:t>Withheld by the employee</a:t>
              </a:r>
            </a:p>
          </p:txBody>
        </p:sp>
      </p:grpSp>
      <p:grpSp>
        <p:nvGrpSpPr>
          <p:cNvPr id="9" name="群組 8"/>
          <p:cNvGrpSpPr/>
          <p:nvPr/>
        </p:nvGrpSpPr>
        <p:grpSpPr>
          <a:xfrm>
            <a:off x="1160249" y="3302738"/>
            <a:ext cx="4707152" cy="409015"/>
            <a:chOff x="1033247" y="5116026"/>
            <a:chExt cx="4707152" cy="409015"/>
          </a:xfrm>
        </p:grpSpPr>
        <p:sp>
          <p:nvSpPr>
            <p:cNvPr id="10" name="矩形 9"/>
            <p:cNvSpPr/>
            <p:nvPr/>
          </p:nvSpPr>
          <p:spPr>
            <a:xfrm>
              <a:off x="4419601" y="5116026"/>
              <a:ext cx="1320798" cy="400110"/>
            </a:xfrm>
            <a:prstGeom prst="rect">
              <a:avLst/>
            </a:prstGeom>
            <a:solidFill>
              <a:schemeClr val="accent4">
                <a:lumMod val="20000"/>
                <a:lumOff val="80000"/>
              </a:schemeClr>
            </a:solidFill>
          </p:spPr>
          <p:txBody>
            <a:bodyPr wrap="square">
              <a:spAutoFit/>
            </a:bodyPr>
            <a:lstStyle/>
            <a:p>
              <a:r>
                <a:rPr lang="en-US" altLang="zh-TW" sz="2000" dirty="0">
                  <a:latin typeface="Arial" panose="020B0604020202020204" pitchFamily="34" charset="0"/>
                  <a:cs typeface="Arial" panose="020B0604020202020204" pitchFamily="34" charset="0"/>
                </a:rPr>
                <a:t>NT$2,970</a:t>
              </a:r>
              <a:endParaRPr lang="zh-TW" altLang="en-US" sz="2000" dirty="0">
                <a:latin typeface="Arial" panose="020B0604020202020204" pitchFamily="34" charset="0"/>
                <a:cs typeface="Arial" panose="020B0604020202020204" pitchFamily="34" charset="0"/>
              </a:endParaRPr>
            </a:p>
          </p:txBody>
        </p:sp>
        <p:sp>
          <p:nvSpPr>
            <p:cNvPr id="11" name="矩形 10"/>
            <p:cNvSpPr/>
            <p:nvPr/>
          </p:nvSpPr>
          <p:spPr>
            <a:xfrm>
              <a:off x="1033247" y="5124931"/>
              <a:ext cx="3391269" cy="400110"/>
            </a:xfrm>
            <a:prstGeom prst="rect">
              <a:avLst/>
            </a:prstGeom>
            <a:solidFill>
              <a:srgbClr val="7030A0"/>
            </a:solidFill>
          </p:spPr>
          <p:txBody>
            <a:bodyPr wrap="square">
              <a:spAutoFit/>
            </a:bodyPr>
            <a:lstStyle/>
            <a:p>
              <a:r>
                <a:rPr lang="en-US" altLang="zh-TW" sz="2000" b="1" dirty="0">
                  <a:solidFill>
                    <a:schemeClr val="bg1"/>
                  </a:solidFill>
                  <a:latin typeface="Arial" pitchFamily="34" charset="0"/>
                  <a:cs typeface="Arial" pitchFamily="34" charset="0"/>
                </a:rPr>
                <a:t>Withheld by the employer</a:t>
              </a:r>
              <a:endParaRPr lang="zh-TW" altLang="en-US" sz="2000" b="1" dirty="0">
                <a:solidFill>
                  <a:schemeClr val="bg1"/>
                </a:solidFill>
              </a:endParaRPr>
            </a:p>
          </p:txBody>
        </p:sp>
      </p:grpSp>
      <p:grpSp>
        <p:nvGrpSpPr>
          <p:cNvPr id="12" name="群組 11"/>
          <p:cNvGrpSpPr/>
          <p:nvPr/>
        </p:nvGrpSpPr>
        <p:grpSpPr>
          <a:xfrm>
            <a:off x="1160248" y="4807834"/>
            <a:ext cx="4707151" cy="400110"/>
            <a:chOff x="1033248" y="4412306"/>
            <a:chExt cx="4707151" cy="400110"/>
          </a:xfrm>
        </p:grpSpPr>
        <p:sp>
          <p:nvSpPr>
            <p:cNvPr id="13" name="矩形 12"/>
            <p:cNvSpPr/>
            <p:nvPr/>
          </p:nvSpPr>
          <p:spPr>
            <a:xfrm>
              <a:off x="4392560" y="4412306"/>
              <a:ext cx="1347839" cy="400110"/>
            </a:xfrm>
            <a:prstGeom prst="rect">
              <a:avLst/>
            </a:prstGeom>
            <a:solidFill>
              <a:schemeClr val="accent4">
                <a:lumMod val="20000"/>
                <a:lumOff val="80000"/>
              </a:schemeClr>
            </a:solidFill>
          </p:spPr>
          <p:txBody>
            <a:bodyPr wrap="square">
              <a:spAutoFit/>
            </a:bodyPr>
            <a:lstStyle/>
            <a:p>
              <a:r>
                <a:rPr lang="en-US" altLang="zh-TW" sz="2000" dirty="0">
                  <a:latin typeface="Arial" panose="020B0604020202020204" pitchFamily="34" charset="0"/>
                  <a:cs typeface="Arial" panose="020B0604020202020204" pitchFamily="34" charset="0"/>
                </a:rPr>
                <a:t>NT$648</a:t>
              </a:r>
            </a:p>
          </p:txBody>
        </p:sp>
        <p:sp>
          <p:nvSpPr>
            <p:cNvPr id="14" name="矩形 13"/>
            <p:cNvSpPr/>
            <p:nvPr/>
          </p:nvSpPr>
          <p:spPr>
            <a:xfrm>
              <a:off x="1033248" y="4412306"/>
              <a:ext cx="3391269" cy="400110"/>
            </a:xfrm>
            <a:prstGeom prst="rect">
              <a:avLst/>
            </a:prstGeom>
            <a:solidFill>
              <a:srgbClr val="7030A0"/>
            </a:solidFill>
          </p:spPr>
          <p:txBody>
            <a:bodyPr wrap="square">
              <a:spAutoFit/>
            </a:bodyPr>
            <a:lstStyle/>
            <a:p>
              <a:pPr>
                <a:tabLst>
                  <a:tab pos="3406775" algn="l"/>
                </a:tabLst>
              </a:pPr>
              <a:r>
                <a:rPr lang="en-US" altLang="zh-TW" sz="2000" b="1" dirty="0">
                  <a:solidFill>
                    <a:schemeClr val="bg1"/>
                  </a:solidFill>
                  <a:latin typeface="Arial" pitchFamily="34" charset="0"/>
                  <a:cs typeface="Arial" pitchFamily="34" charset="0"/>
                </a:rPr>
                <a:t>Withheld by the employee</a:t>
              </a:r>
            </a:p>
          </p:txBody>
        </p:sp>
      </p:grpSp>
      <p:grpSp>
        <p:nvGrpSpPr>
          <p:cNvPr id="15" name="群組 14"/>
          <p:cNvGrpSpPr/>
          <p:nvPr/>
        </p:nvGrpSpPr>
        <p:grpSpPr>
          <a:xfrm>
            <a:off x="1160248" y="5340798"/>
            <a:ext cx="4707152" cy="409015"/>
            <a:chOff x="1033247" y="5116026"/>
            <a:chExt cx="4707152" cy="409015"/>
          </a:xfrm>
        </p:grpSpPr>
        <p:sp>
          <p:nvSpPr>
            <p:cNvPr id="16" name="矩形 15"/>
            <p:cNvSpPr/>
            <p:nvPr/>
          </p:nvSpPr>
          <p:spPr>
            <a:xfrm>
              <a:off x="4419601" y="5116026"/>
              <a:ext cx="1320798" cy="400110"/>
            </a:xfrm>
            <a:prstGeom prst="rect">
              <a:avLst/>
            </a:prstGeom>
            <a:solidFill>
              <a:schemeClr val="accent4">
                <a:lumMod val="20000"/>
                <a:lumOff val="80000"/>
              </a:schemeClr>
            </a:solidFill>
          </p:spPr>
          <p:txBody>
            <a:bodyPr wrap="square">
              <a:spAutoFit/>
            </a:bodyPr>
            <a:lstStyle/>
            <a:p>
              <a:r>
                <a:rPr lang="en-US" altLang="zh-TW" sz="2000" dirty="0">
                  <a:latin typeface="Arial" panose="020B0604020202020204" pitchFamily="34" charset="0"/>
                  <a:cs typeface="Arial" panose="020B0604020202020204" pitchFamily="34" charset="0"/>
                </a:rPr>
                <a:t>NT$2,204</a:t>
              </a:r>
              <a:endParaRPr lang="zh-TW" altLang="en-US" sz="2000" dirty="0">
                <a:latin typeface="Arial" panose="020B0604020202020204" pitchFamily="34" charset="0"/>
                <a:cs typeface="Arial" panose="020B0604020202020204" pitchFamily="34" charset="0"/>
              </a:endParaRPr>
            </a:p>
          </p:txBody>
        </p:sp>
        <p:sp>
          <p:nvSpPr>
            <p:cNvPr id="17" name="矩形 16"/>
            <p:cNvSpPr/>
            <p:nvPr/>
          </p:nvSpPr>
          <p:spPr>
            <a:xfrm>
              <a:off x="1033247" y="5124931"/>
              <a:ext cx="3391269" cy="400110"/>
            </a:xfrm>
            <a:prstGeom prst="rect">
              <a:avLst/>
            </a:prstGeom>
            <a:solidFill>
              <a:srgbClr val="7030A0"/>
            </a:solidFill>
          </p:spPr>
          <p:txBody>
            <a:bodyPr wrap="square">
              <a:spAutoFit/>
            </a:bodyPr>
            <a:lstStyle/>
            <a:p>
              <a:r>
                <a:rPr lang="en-US" altLang="zh-TW" sz="2000" b="1" dirty="0">
                  <a:solidFill>
                    <a:schemeClr val="bg1"/>
                  </a:solidFill>
                  <a:latin typeface="Arial" pitchFamily="34" charset="0"/>
                  <a:cs typeface="Arial" pitchFamily="34" charset="0"/>
                </a:rPr>
                <a:t>Withheld by the employer</a:t>
              </a:r>
              <a:endParaRPr lang="zh-TW" altLang="en-US" sz="2000" b="1" dirty="0">
                <a:solidFill>
                  <a:schemeClr val="bg1"/>
                </a:solidFill>
              </a:endParaRPr>
            </a:p>
          </p:txBody>
        </p:sp>
      </p:grpSp>
      <p:sp>
        <p:nvSpPr>
          <p:cNvPr id="18" name="文字方塊 17"/>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76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Employees receive cash compensation after they have retired.</a:t>
            </a:r>
          </a:p>
          <a:p>
            <a:r>
              <a:rPr lang="en-US" altLang="zh-TW" dirty="0"/>
              <a:t>Depending on the pension plan selected by the employees, an employer withholds a certain amount from its employees’ salary as the employees’</a:t>
            </a:r>
            <a:r>
              <a:rPr lang="zh-TW" altLang="en-US" dirty="0"/>
              <a:t> </a:t>
            </a:r>
            <a:r>
              <a:rPr lang="en-US" altLang="zh-TW" dirty="0"/>
              <a:t>contribution to the pension fund. </a:t>
            </a:r>
          </a:p>
          <a:p>
            <a:r>
              <a:rPr lang="en-US" altLang="zh-TW" dirty="0"/>
              <a:t>The</a:t>
            </a:r>
            <a:r>
              <a:rPr lang="zh-TW" altLang="en-US" dirty="0"/>
              <a:t> </a:t>
            </a:r>
            <a:r>
              <a:rPr lang="en-US" altLang="zh-TW" dirty="0"/>
              <a:t>employer also contributes adequate amount to the employee’s pension account.</a:t>
            </a:r>
            <a:endParaRPr lang="zh-TW" altLang="en-US" dirty="0"/>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11</a:t>
            </a:fld>
            <a:endParaRPr lang="en-US" altLang="zh-TW"/>
          </a:p>
        </p:txBody>
      </p:sp>
      <p:sp>
        <p:nvSpPr>
          <p:cNvPr id="2" name="標題 1"/>
          <p:cNvSpPr>
            <a:spLocks noGrp="1"/>
          </p:cNvSpPr>
          <p:nvPr>
            <p:ph type="title"/>
          </p:nvPr>
        </p:nvSpPr>
        <p:spPr/>
        <p:txBody>
          <a:bodyPr>
            <a:normAutofit/>
          </a:bodyPr>
          <a:lstStyle/>
          <a:p>
            <a:r>
              <a:rPr lang="en-US" altLang="zh-TW" dirty="0"/>
              <a:t>Payroll—Pension  </a:t>
            </a:r>
            <a:endParaRPr lang="zh-TW" altLang="en-US" dirty="0"/>
          </a:p>
        </p:txBody>
      </p:sp>
      <p:sp>
        <p:nvSpPr>
          <p:cNvPr id="5" name="文字方塊 4"/>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41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內容版面配置區 2"/>
          <p:cNvSpPr>
            <a:spLocks noGrp="1"/>
          </p:cNvSpPr>
          <p:nvPr>
            <p:ph idx="1"/>
          </p:nvPr>
        </p:nvSpPr>
        <p:spPr/>
        <p:txBody>
          <a:bodyPr/>
          <a:lstStyle/>
          <a:p>
            <a:pPr marL="0" indent="0">
              <a:buNone/>
            </a:pPr>
            <a:r>
              <a:rPr lang="en-US" altLang="zh-TW" b="1" dirty="0">
                <a:solidFill>
                  <a:srgbClr val="E0A450"/>
                </a:solidFill>
              </a:rPr>
              <a:t>Illustration</a:t>
            </a:r>
          </a:p>
          <a:p>
            <a:pPr lvl="1"/>
            <a:r>
              <a:rPr lang="en-US" altLang="zh-TW" dirty="0"/>
              <a:t>Suppose that Chi-</a:t>
            </a:r>
            <a:r>
              <a:rPr lang="en-US" altLang="zh-TW" dirty="0" err="1"/>
              <a:t>yuen</a:t>
            </a:r>
            <a:r>
              <a:rPr lang="en-US" altLang="zh-TW" dirty="0"/>
              <a:t> Chen agrees to contribute 10% of his salary to the pension fund.</a:t>
            </a:r>
          </a:p>
          <a:p>
            <a:pPr lvl="1"/>
            <a:r>
              <a:rPr lang="en-US" altLang="zh-TW" dirty="0"/>
              <a:t>His employer contributes 6% of his salary.</a:t>
            </a:r>
          </a:p>
        </p:txBody>
      </p:sp>
      <p:sp>
        <p:nvSpPr>
          <p:cNvPr id="16389" name="投影片編號版面配置區 3"/>
          <p:cNvSpPr>
            <a:spLocks noGrp="1"/>
          </p:cNvSpPr>
          <p:nvPr>
            <p:ph type="sldNum" sz="quarter" idx="12"/>
          </p:nvPr>
        </p:nvSpPr>
        <p:spPr/>
        <p:txBody>
          <a:bodyPr/>
          <a:lstStyle/>
          <a:p>
            <a:fld id="{4106A17F-DA51-4601-AA44-6D9D770E75C5}" type="slidenum">
              <a:rPr lang="en-US" altLang="zh-TW" smtClean="0"/>
              <a:pPr/>
              <a:t>12</a:t>
            </a:fld>
            <a:endParaRPr lang="en-US" altLang="zh-TW"/>
          </a:p>
        </p:txBody>
      </p:sp>
      <p:sp>
        <p:nvSpPr>
          <p:cNvPr id="16387" name="標題 1"/>
          <p:cNvSpPr>
            <a:spLocks noGrp="1"/>
          </p:cNvSpPr>
          <p:nvPr>
            <p:ph type="title"/>
          </p:nvPr>
        </p:nvSpPr>
        <p:spPr/>
        <p:txBody>
          <a:bodyPr/>
          <a:lstStyle/>
          <a:p>
            <a:r>
              <a:rPr lang="en-US" altLang="zh-TW" dirty="0"/>
              <a:t>Payroll—Pension</a:t>
            </a:r>
            <a:endParaRPr lang="zh-TW" altLang="en-US" dirty="0"/>
          </a:p>
        </p:txBody>
      </p:sp>
      <p:grpSp>
        <p:nvGrpSpPr>
          <p:cNvPr id="2" name="群組 1"/>
          <p:cNvGrpSpPr/>
          <p:nvPr/>
        </p:nvGrpSpPr>
        <p:grpSpPr>
          <a:xfrm>
            <a:off x="1041558" y="3955106"/>
            <a:ext cx="7043951" cy="400110"/>
            <a:chOff x="1033248" y="4412306"/>
            <a:chExt cx="7043951" cy="400110"/>
          </a:xfrm>
        </p:grpSpPr>
        <p:sp>
          <p:nvSpPr>
            <p:cNvPr id="5" name="矩形 4"/>
            <p:cNvSpPr/>
            <p:nvPr/>
          </p:nvSpPr>
          <p:spPr>
            <a:xfrm>
              <a:off x="4392560" y="4412306"/>
              <a:ext cx="3684639" cy="400110"/>
            </a:xfrm>
            <a:prstGeom prst="rect">
              <a:avLst/>
            </a:prstGeom>
            <a:solidFill>
              <a:schemeClr val="accent4">
                <a:lumMod val="20000"/>
                <a:lumOff val="80000"/>
              </a:schemeClr>
            </a:solidFill>
          </p:spPr>
          <p:txBody>
            <a:bodyPr wrap="square">
              <a:spAutoFit/>
            </a:bodyPr>
            <a:lstStyle/>
            <a:p>
              <a:r>
                <a:rPr lang="en-US" altLang="zh-TW" sz="2000" dirty="0">
                  <a:latin typeface="Arial" panose="020B0604020202020204" pitchFamily="34" charset="0"/>
                  <a:cs typeface="Arial" panose="020B0604020202020204" pitchFamily="34" charset="0"/>
                </a:rPr>
                <a:t>NT$4,400 = NT$44,000 × 10%</a:t>
              </a:r>
            </a:p>
          </p:txBody>
        </p:sp>
        <p:sp>
          <p:nvSpPr>
            <p:cNvPr id="11" name="矩形 10"/>
            <p:cNvSpPr/>
            <p:nvPr/>
          </p:nvSpPr>
          <p:spPr>
            <a:xfrm>
              <a:off x="1033248" y="4412306"/>
              <a:ext cx="3391269" cy="400110"/>
            </a:xfrm>
            <a:prstGeom prst="rect">
              <a:avLst/>
            </a:prstGeom>
            <a:solidFill>
              <a:srgbClr val="7030A0"/>
            </a:solidFill>
          </p:spPr>
          <p:txBody>
            <a:bodyPr wrap="square">
              <a:spAutoFit/>
            </a:bodyPr>
            <a:lstStyle/>
            <a:p>
              <a:pPr>
                <a:tabLst>
                  <a:tab pos="3406775" algn="l"/>
                </a:tabLst>
              </a:pPr>
              <a:r>
                <a:rPr lang="en-US" altLang="zh-TW" sz="2000" b="1" dirty="0">
                  <a:solidFill>
                    <a:schemeClr val="bg1"/>
                  </a:solidFill>
                  <a:latin typeface="Arial" pitchFamily="34" charset="0"/>
                  <a:cs typeface="Arial" pitchFamily="34" charset="0"/>
                </a:rPr>
                <a:t>Withheld by the employee</a:t>
              </a:r>
            </a:p>
          </p:txBody>
        </p:sp>
      </p:grpSp>
      <p:grpSp>
        <p:nvGrpSpPr>
          <p:cNvPr id="3" name="群組 2"/>
          <p:cNvGrpSpPr/>
          <p:nvPr/>
        </p:nvGrpSpPr>
        <p:grpSpPr>
          <a:xfrm>
            <a:off x="1041557" y="4631941"/>
            <a:ext cx="7043952" cy="409015"/>
            <a:chOff x="1033247" y="5116026"/>
            <a:chExt cx="7043952" cy="409015"/>
          </a:xfrm>
        </p:grpSpPr>
        <p:sp>
          <p:nvSpPr>
            <p:cNvPr id="6" name="矩形 5"/>
            <p:cNvSpPr/>
            <p:nvPr/>
          </p:nvSpPr>
          <p:spPr>
            <a:xfrm>
              <a:off x="4419600" y="5116026"/>
              <a:ext cx="3657599" cy="400110"/>
            </a:xfrm>
            <a:prstGeom prst="rect">
              <a:avLst/>
            </a:prstGeom>
            <a:solidFill>
              <a:schemeClr val="accent4">
                <a:lumMod val="20000"/>
                <a:lumOff val="80000"/>
              </a:schemeClr>
            </a:solidFill>
          </p:spPr>
          <p:txBody>
            <a:bodyPr wrap="square">
              <a:spAutoFit/>
            </a:bodyPr>
            <a:lstStyle/>
            <a:p>
              <a:r>
                <a:rPr lang="en-US" altLang="zh-TW" sz="2000" dirty="0">
                  <a:latin typeface="Arial" panose="020B0604020202020204" pitchFamily="34" charset="0"/>
                  <a:cs typeface="Arial" panose="020B0604020202020204" pitchFamily="34" charset="0"/>
                </a:rPr>
                <a:t>NT$2,640 = NT$44,000 × 6%</a:t>
              </a:r>
              <a:endParaRPr lang="zh-TW" altLang="en-US" sz="2000" dirty="0">
                <a:latin typeface="Arial" panose="020B0604020202020204" pitchFamily="34" charset="0"/>
                <a:cs typeface="Arial" panose="020B0604020202020204" pitchFamily="34" charset="0"/>
              </a:endParaRPr>
            </a:p>
          </p:txBody>
        </p:sp>
        <p:sp>
          <p:nvSpPr>
            <p:cNvPr id="12" name="矩形 11"/>
            <p:cNvSpPr/>
            <p:nvPr/>
          </p:nvSpPr>
          <p:spPr>
            <a:xfrm>
              <a:off x="1033247" y="5124931"/>
              <a:ext cx="3391269" cy="400110"/>
            </a:xfrm>
            <a:prstGeom prst="rect">
              <a:avLst/>
            </a:prstGeom>
            <a:solidFill>
              <a:srgbClr val="7030A0"/>
            </a:solidFill>
          </p:spPr>
          <p:txBody>
            <a:bodyPr wrap="square">
              <a:spAutoFit/>
            </a:bodyPr>
            <a:lstStyle/>
            <a:p>
              <a:r>
                <a:rPr lang="en-US" altLang="zh-TW" sz="2000" b="1" dirty="0">
                  <a:solidFill>
                    <a:schemeClr val="bg1"/>
                  </a:solidFill>
                  <a:latin typeface="Arial" pitchFamily="34" charset="0"/>
                  <a:cs typeface="Arial" pitchFamily="34" charset="0"/>
                </a:rPr>
                <a:t>Withheld by the employer</a:t>
              </a:r>
              <a:endParaRPr lang="zh-TW" altLang="en-US" sz="2000" b="1" dirty="0">
                <a:solidFill>
                  <a:schemeClr val="bg1"/>
                </a:solidFill>
              </a:endParaRPr>
            </a:p>
          </p:txBody>
        </p:sp>
      </p:grpSp>
      <p:sp>
        <p:nvSpPr>
          <p:cNvPr id="13" name="文字方塊 12"/>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56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Employees may choose to have additional amounts deducted from their gross pay.</a:t>
            </a:r>
          </a:p>
          <a:p>
            <a:pPr lvl="1"/>
            <a:r>
              <a:rPr lang="en-US" altLang="zh-TW" dirty="0"/>
              <a:t>Retirement savings</a:t>
            </a:r>
          </a:p>
          <a:p>
            <a:pPr lvl="1"/>
            <a:r>
              <a:rPr lang="en-US" altLang="zh-TW" dirty="0"/>
              <a:t>Charitable</a:t>
            </a:r>
            <a:r>
              <a:rPr lang="zh-TW" altLang="en-US" dirty="0"/>
              <a:t> </a:t>
            </a:r>
            <a:r>
              <a:rPr lang="en-US" altLang="zh-TW" dirty="0"/>
              <a:t>contributions</a:t>
            </a:r>
          </a:p>
          <a:p>
            <a:pPr lvl="1"/>
            <a:r>
              <a:rPr lang="en-US" altLang="zh-TW" dirty="0"/>
              <a:t>Life insurance</a:t>
            </a:r>
          </a:p>
          <a:p>
            <a:pPr lvl="1"/>
            <a:r>
              <a:rPr lang="en-US" altLang="zh-TW" dirty="0"/>
              <a:t>Union dues</a:t>
            </a:r>
            <a:endParaRPr lang="zh-TW" altLang="en-US" dirty="0"/>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13</a:t>
            </a:fld>
            <a:endParaRPr lang="en-US" altLang="zh-TW"/>
          </a:p>
        </p:txBody>
      </p:sp>
      <p:sp>
        <p:nvSpPr>
          <p:cNvPr id="2" name="標題 1"/>
          <p:cNvSpPr>
            <a:spLocks noGrp="1"/>
          </p:cNvSpPr>
          <p:nvPr>
            <p:ph type="title"/>
          </p:nvPr>
        </p:nvSpPr>
        <p:spPr/>
        <p:txBody>
          <a:bodyPr/>
          <a:lstStyle/>
          <a:p>
            <a:r>
              <a:rPr lang="en-US" altLang="zh-TW" dirty="0"/>
              <a:t>Payroll—Other Deductions</a:t>
            </a:r>
            <a:endParaRPr lang="zh-TW" altLang="en-US" dirty="0"/>
          </a:p>
        </p:txBody>
      </p:sp>
      <p:sp>
        <p:nvSpPr>
          <p:cNvPr id="5" name="文字方塊 4"/>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013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0A450"/>
                </a:solidFill>
                <a:ea typeface="新細明體" charset="-120"/>
              </a:rPr>
              <a:t>Journal Entries</a:t>
            </a:r>
          </a:p>
          <a:p>
            <a:pPr lvl="1"/>
            <a:r>
              <a:rPr lang="en-US" altLang="zh-TW" dirty="0"/>
              <a:t>The accounting entry to record the expense for Chi-</a:t>
            </a:r>
            <a:r>
              <a:rPr lang="en-US" altLang="zh-TW" dirty="0" err="1"/>
              <a:t>yuen</a:t>
            </a:r>
            <a:r>
              <a:rPr lang="en-US" altLang="zh-TW" dirty="0"/>
              <a:t> Chen’s monthly salary is as follows:</a:t>
            </a:r>
          </a:p>
          <a:p>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zh-TW" altLang="en-US"/>
          </a:p>
          <a:p>
            <a:fld id="{D653AA2B-43EB-45A7-9BA5-5DF14A416DA3}" type="slidenum">
              <a:rPr lang="en-US" altLang="zh-TW" smtClean="0"/>
              <a:pPr/>
              <a:t>14</a:t>
            </a:fld>
            <a:endParaRPr lang="zh-TW" altLang="en-US" dirty="0"/>
          </a:p>
        </p:txBody>
      </p:sp>
      <p:sp>
        <p:nvSpPr>
          <p:cNvPr id="17410" name="標題 1"/>
          <p:cNvSpPr>
            <a:spLocks noGrp="1"/>
          </p:cNvSpPr>
          <p:nvPr>
            <p:ph type="title"/>
          </p:nvPr>
        </p:nvSpPr>
        <p:spPr/>
        <p:txBody>
          <a:bodyPr/>
          <a:lstStyle/>
          <a:p>
            <a:r>
              <a:rPr lang="en-US" altLang="zh-TW"/>
              <a:t>Payroll </a:t>
            </a:r>
            <a:endParaRPr lang="zh-TW" altLang="en-US" dirty="0"/>
          </a:p>
        </p:txBody>
      </p:sp>
      <p:graphicFrame>
        <p:nvGraphicFramePr>
          <p:cNvPr id="28" name="表格 27"/>
          <p:cNvGraphicFramePr>
            <a:graphicFrameLocks noGrp="1"/>
          </p:cNvGraphicFramePr>
          <p:nvPr>
            <p:extLst>
              <p:ext uri="{D42A27DB-BD31-4B8C-83A1-F6EECF244321}">
                <p14:modId xmlns:p14="http://schemas.microsoft.com/office/powerpoint/2010/main" val="3854051799"/>
              </p:ext>
            </p:extLst>
          </p:nvPr>
        </p:nvGraphicFramePr>
        <p:xfrm>
          <a:off x="751800" y="2949975"/>
          <a:ext cx="7797417" cy="2600325"/>
        </p:xfrm>
        <a:graphic>
          <a:graphicData uri="http://schemas.openxmlformats.org/drawingml/2006/table">
            <a:tbl>
              <a:tblPr/>
              <a:tblGrid>
                <a:gridCol w="1345756">
                  <a:extLst>
                    <a:ext uri="{9D8B030D-6E8A-4147-A177-3AD203B41FA5}">
                      <a16:colId xmlns:a16="http://schemas.microsoft.com/office/drawing/2014/main" val="20000"/>
                    </a:ext>
                  </a:extLst>
                </a:gridCol>
                <a:gridCol w="486747">
                  <a:extLst>
                    <a:ext uri="{9D8B030D-6E8A-4147-A177-3AD203B41FA5}">
                      <a16:colId xmlns:a16="http://schemas.microsoft.com/office/drawing/2014/main" val="20001"/>
                    </a:ext>
                  </a:extLst>
                </a:gridCol>
                <a:gridCol w="3672549">
                  <a:extLst>
                    <a:ext uri="{9D8B030D-6E8A-4147-A177-3AD203B41FA5}">
                      <a16:colId xmlns:a16="http://schemas.microsoft.com/office/drawing/2014/main" val="20002"/>
                    </a:ext>
                  </a:extLst>
                </a:gridCol>
                <a:gridCol w="1222628">
                  <a:extLst>
                    <a:ext uri="{9D8B030D-6E8A-4147-A177-3AD203B41FA5}">
                      <a16:colId xmlns:a16="http://schemas.microsoft.com/office/drawing/2014/main" val="20003"/>
                    </a:ext>
                  </a:extLst>
                </a:gridCol>
                <a:gridCol w="1069737">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5"/>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6"/>
                  </a:ext>
                </a:extLst>
              </a:tr>
            </a:tbl>
          </a:graphicData>
        </a:graphic>
      </p:graphicFrame>
      <p:sp>
        <p:nvSpPr>
          <p:cNvPr id="29" name="矩形 28"/>
          <p:cNvSpPr/>
          <p:nvPr/>
        </p:nvSpPr>
        <p:spPr>
          <a:xfrm>
            <a:off x="751799" y="2950234"/>
            <a:ext cx="941283"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Jan.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0" name="矩形 29"/>
          <p:cNvSpPr/>
          <p:nvPr/>
        </p:nvSpPr>
        <p:spPr>
          <a:xfrm>
            <a:off x="1876986" y="2950234"/>
            <a:ext cx="1800493"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Salary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31" name="矩形 30"/>
          <p:cNvSpPr/>
          <p:nvPr/>
        </p:nvSpPr>
        <p:spPr>
          <a:xfrm>
            <a:off x="2079857" y="3369965"/>
            <a:ext cx="5699908" cy="369332"/>
          </a:xfrm>
          <a:prstGeom prst="rect">
            <a:avLst/>
          </a:prstGeom>
          <a:solidFill>
            <a:schemeClr val="accent6">
              <a:lumMod val="60000"/>
              <a:lumOff val="40000"/>
            </a:schemeClr>
          </a:solidFill>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Income Tax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矩形 31"/>
          <p:cNvSpPr/>
          <p:nvPr/>
        </p:nvSpPr>
        <p:spPr>
          <a:xfrm>
            <a:off x="6619199" y="2950934"/>
            <a:ext cx="8899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44,000</a:t>
            </a:r>
            <a:endParaRPr lang="zh-TW" altLang="en-US" dirty="0">
              <a:solidFill>
                <a:srgbClr val="000000"/>
              </a:solidFill>
              <a:latin typeface="Arial" panose="020B0604020202020204" pitchFamily="34" charset="0"/>
              <a:cs typeface="Arial" panose="020B0604020202020204" pitchFamily="34" charset="0"/>
            </a:endParaRPr>
          </a:p>
        </p:txBody>
      </p:sp>
      <p:sp>
        <p:nvSpPr>
          <p:cNvPr id="33" name="矩形 32"/>
          <p:cNvSpPr/>
          <p:nvPr/>
        </p:nvSpPr>
        <p:spPr>
          <a:xfrm>
            <a:off x="7779766" y="3381318"/>
            <a:ext cx="761748" cy="369332"/>
          </a:xfrm>
          <a:prstGeom prst="rect">
            <a:avLst/>
          </a:prstGeom>
          <a:solidFill>
            <a:schemeClr val="accent6">
              <a:lumMod val="60000"/>
              <a:lumOff val="40000"/>
            </a:schemeClr>
          </a:solidFill>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2,200</a:t>
            </a:r>
            <a:endParaRPr lang="zh-TW" altLang="en-US" dirty="0">
              <a:solidFill>
                <a:srgbClr val="000000"/>
              </a:solidFill>
              <a:latin typeface="Arial" panose="020B0604020202020204" pitchFamily="34" charset="0"/>
              <a:cs typeface="Arial" panose="020B0604020202020204" pitchFamily="34" charset="0"/>
            </a:endParaRPr>
          </a:p>
        </p:txBody>
      </p:sp>
      <p:sp>
        <p:nvSpPr>
          <p:cNvPr id="34" name="矩形 33"/>
          <p:cNvSpPr/>
          <p:nvPr/>
        </p:nvSpPr>
        <p:spPr>
          <a:xfrm>
            <a:off x="2556186" y="5249369"/>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record Chi-</a:t>
            </a:r>
            <a:r>
              <a:rPr lang="en-US" altLang="zh-TW" sz="1400" i="1" dirty="0" err="1">
                <a:latin typeface="Arial" panose="020B0604020202020204" pitchFamily="34" charset="0"/>
                <a:cs typeface="Arial" panose="020B0604020202020204" pitchFamily="34" charset="0"/>
              </a:rPr>
              <a:t>yuen</a:t>
            </a:r>
            <a:r>
              <a:rPr lang="en-US" altLang="zh-TW" sz="1400" i="1" dirty="0">
                <a:latin typeface="Arial" panose="020B0604020202020204" pitchFamily="34" charset="0"/>
                <a:cs typeface="Arial" panose="020B0604020202020204" pitchFamily="34" charset="0"/>
              </a:rPr>
              <a:t> Chen’s salary for January.</a:t>
            </a:r>
            <a:endParaRPr lang="zh-TW" altLang="en-US" sz="1400" dirty="0">
              <a:latin typeface="Arial" panose="020B0604020202020204" pitchFamily="34" charset="0"/>
              <a:cs typeface="Arial" panose="020B0604020202020204" pitchFamily="34" charset="0"/>
            </a:endParaRPr>
          </a:p>
        </p:txBody>
      </p:sp>
      <p:sp>
        <p:nvSpPr>
          <p:cNvPr id="13" name="矩形 12"/>
          <p:cNvSpPr/>
          <p:nvPr/>
        </p:nvSpPr>
        <p:spPr>
          <a:xfrm>
            <a:off x="2079857" y="3738693"/>
            <a:ext cx="5892269" cy="369332"/>
          </a:xfrm>
          <a:prstGeom prst="rect">
            <a:avLst/>
          </a:prstGeom>
          <a:solidFill>
            <a:schemeClr val="accent6">
              <a:lumMod val="60000"/>
              <a:lumOff val="40000"/>
            </a:schemeClr>
          </a:solidFill>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Labor Insurance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2079856" y="4107892"/>
            <a:ext cx="5892269" cy="369332"/>
          </a:xfrm>
          <a:prstGeom prst="rect">
            <a:avLst/>
          </a:prstGeom>
          <a:solidFill>
            <a:schemeClr val="accent6">
              <a:lumMod val="60000"/>
              <a:lumOff val="40000"/>
            </a:schemeClr>
          </a:solidFill>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Health Insurance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079857" y="4474320"/>
            <a:ext cx="5699908" cy="369332"/>
          </a:xfrm>
          <a:prstGeom prst="rect">
            <a:avLst/>
          </a:prstGeom>
          <a:solidFill>
            <a:schemeClr val="accent6">
              <a:lumMod val="60000"/>
              <a:lumOff val="40000"/>
            </a:schemeClr>
          </a:solidFill>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Pension Contribution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2079857" y="4842970"/>
            <a:ext cx="5571669" cy="369332"/>
          </a:xfrm>
          <a:prstGeom prst="rect">
            <a:avLst/>
          </a:prstGeom>
          <a:solidFill>
            <a:srgbClr val="FFFF00"/>
          </a:solidFill>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Salaries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7972126" y="3743838"/>
            <a:ext cx="569387" cy="369332"/>
          </a:xfrm>
          <a:prstGeom prst="rect">
            <a:avLst/>
          </a:prstGeom>
          <a:solidFill>
            <a:schemeClr val="accent6">
              <a:lumMod val="60000"/>
              <a:lumOff val="40000"/>
            </a:schemeClr>
          </a:solidFill>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836</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972126" y="4108310"/>
            <a:ext cx="569387" cy="369332"/>
          </a:xfrm>
          <a:prstGeom prst="rect">
            <a:avLst/>
          </a:prstGeom>
          <a:solidFill>
            <a:schemeClr val="accent6">
              <a:lumMod val="60000"/>
              <a:lumOff val="40000"/>
            </a:schemeClr>
          </a:solidFill>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648</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7779765" y="4476272"/>
            <a:ext cx="761748" cy="369332"/>
          </a:xfrm>
          <a:prstGeom prst="rect">
            <a:avLst/>
          </a:prstGeom>
          <a:solidFill>
            <a:schemeClr val="accent6">
              <a:lumMod val="60000"/>
              <a:lumOff val="40000"/>
            </a:schemeClr>
          </a:solidFill>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4,400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7651526" y="4845263"/>
            <a:ext cx="889987" cy="369332"/>
          </a:xfrm>
          <a:prstGeom prst="rect">
            <a:avLst/>
          </a:prstGeom>
          <a:solidFill>
            <a:srgbClr val="FFFF00"/>
          </a:solidFill>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35,916</a:t>
            </a:r>
            <a:endParaRPr lang="zh-TW" altLang="en-US" dirty="0">
              <a:solidFill>
                <a:srgbClr val="000000"/>
              </a:solidFill>
              <a:latin typeface="Arial" panose="020B0604020202020204" pitchFamily="34" charset="0"/>
              <a:cs typeface="Arial" panose="020B0604020202020204" pitchFamily="34" charset="0"/>
            </a:endParaRPr>
          </a:p>
        </p:txBody>
      </p:sp>
      <p:sp>
        <p:nvSpPr>
          <p:cNvPr id="5" name="直線圖說文字 1 4"/>
          <p:cNvSpPr/>
          <p:nvPr/>
        </p:nvSpPr>
        <p:spPr>
          <a:xfrm>
            <a:off x="240818" y="5437958"/>
            <a:ext cx="2315368" cy="923330"/>
          </a:xfrm>
          <a:prstGeom prst="borderCallout1">
            <a:avLst>
              <a:gd name="adj1" fmla="val -1423"/>
              <a:gd name="adj2" fmla="val 56950"/>
              <a:gd name="adj3" fmla="val -145168"/>
              <a:gd name="adj4" fmla="val 79163"/>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Do not represent an additional expense to the employer.</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文字方塊 20"/>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788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2" grpId="0"/>
      <p:bldP spid="33" grpId="0" animBg="1"/>
      <p:bldP spid="34" grpId="0"/>
      <p:bldP spid="13" grpId="0" animBg="1"/>
      <p:bldP spid="14" grpId="0" animBg="1"/>
      <p:bldP spid="15" grpId="0" animBg="1"/>
      <p:bldP spid="16" grpId="0" animBg="1"/>
      <p:bldP spid="17" grpId="0" animBg="1"/>
      <p:bldP spid="18" grpId="0" animBg="1"/>
      <p:bldP spid="19" grpId="0" animBg="1"/>
      <p:bldP spid="20"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450"/>
                </a:solidFill>
                <a:ea typeface="新細明體" charset="-120"/>
              </a:rPr>
              <a:t>Journal Entries</a:t>
            </a:r>
          </a:p>
          <a:p>
            <a:pPr lvl="1"/>
            <a:r>
              <a:rPr lang="en-US" altLang="zh-TW" dirty="0"/>
              <a:t>Companies</a:t>
            </a:r>
            <a:r>
              <a:rPr lang="zh-TW" altLang="en-US" dirty="0"/>
              <a:t> </a:t>
            </a:r>
            <a:r>
              <a:rPr lang="en-US" altLang="zh-TW" dirty="0"/>
              <a:t>must also pay insurance. </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15</a:t>
            </a:fld>
            <a:endParaRPr lang="zh-TW" altLang="en-US" dirty="0"/>
          </a:p>
        </p:txBody>
      </p:sp>
      <p:sp>
        <p:nvSpPr>
          <p:cNvPr id="17410" name="標題 1"/>
          <p:cNvSpPr>
            <a:spLocks noGrp="1"/>
          </p:cNvSpPr>
          <p:nvPr>
            <p:ph type="title"/>
          </p:nvPr>
        </p:nvSpPr>
        <p:spPr/>
        <p:txBody>
          <a:bodyPr/>
          <a:lstStyle/>
          <a:p>
            <a:r>
              <a:rPr lang="en-US" altLang="zh-TW"/>
              <a:t>Payroll </a:t>
            </a:r>
            <a:endParaRPr lang="zh-TW" altLang="en-US" dirty="0"/>
          </a:p>
        </p:txBody>
      </p:sp>
      <p:graphicFrame>
        <p:nvGraphicFramePr>
          <p:cNvPr id="28" name="表格 27"/>
          <p:cNvGraphicFramePr>
            <a:graphicFrameLocks noGrp="1"/>
          </p:cNvGraphicFramePr>
          <p:nvPr>
            <p:extLst>
              <p:ext uri="{D42A27DB-BD31-4B8C-83A1-F6EECF244321}">
                <p14:modId xmlns:p14="http://schemas.microsoft.com/office/powerpoint/2010/main" val="309499428"/>
              </p:ext>
            </p:extLst>
          </p:nvPr>
        </p:nvGraphicFramePr>
        <p:xfrm>
          <a:off x="1036327" y="2890829"/>
          <a:ext cx="6768117" cy="237553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82596">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5"/>
                  </a:ext>
                </a:extLst>
              </a:tr>
            </a:tbl>
          </a:graphicData>
        </a:graphic>
      </p:graphicFrame>
      <p:sp>
        <p:nvSpPr>
          <p:cNvPr id="29" name="矩形 28"/>
          <p:cNvSpPr/>
          <p:nvPr/>
        </p:nvSpPr>
        <p:spPr>
          <a:xfrm>
            <a:off x="1036327" y="2891088"/>
            <a:ext cx="941283"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Jan.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0" name="矩形 29"/>
          <p:cNvSpPr/>
          <p:nvPr/>
        </p:nvSpPr>
        <p:spPr>
          <a:xfrm>
            <a:off x="2161514" y="2891088"/>
            <a:ext cx="215956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Insurance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31" name="矩形 30"/>
          <p:cNvSpPr/>
          <p:nvPr/>
        </p:nvSpPr>
        <p:spPr>
          <a:xfrm>
            <a:off x="2161514" y="3263591"/>
            <a:ext cx="198002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矩形 31"/>
          <p:cNvSpPr/>
          <p:nvPr/>
        </p:nvSpPr>
        <p:spPr>
          <a:xfrm>
            <a:off x="5997010" y="2891788"/>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5,174</a:t>
            </a:r>
            <a:endParaRPr lang="zh-TW" altLang="en-US" dirty="0">
              <a:solidFill>
                <a:srgbClr val="000000"/>
              </a:solidFill>
              <a:latin typeface="Arial" panose="020B0604020202020204" pitchFamily="34" charset="0"/>
              <a:cs typeface="Arial" panose="020B0604020202020204" pitchFamily="34" charset="0"/>
            </a:endParaRPr>
          </a:p>
        </p:txBody>
      </p:sp>
      <p:sp>
        <p:nvSpPr>
          <p:cNvPr id="33" name="矩形 32"/>
          <p:cNvSpPr/>
          <p:nvPr/>
        </p:nvSpPr>
        <p:spPr>
          <a:xfrm>
            <a:off x="6002560" y="3258610"/>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2,640</a:t>
            </a:r>
            <a:endParaRPr lang="zh-TW" altLang="en-US" dirty="0">
              <a:solidFill>
                <a:srgbClr val="000000"/>
              </a:solidFill>
              <a:latin typeface="Arial" panose="020B0604020202020204" pitchFamily="34" charset="0"/>
              <a:cs typeface="Arial" panose="020B0604020202020204" pitchFamily="34" charset="0"/>
            </a:endParaRPr>
          </a:p>
        </p:txBody>
      </p:sp>
      <p:sp>
        <p:nvSpPr>
          <p:cNvPr id="34" name="矩形 33"/>
          <p:cNvSpPr/>
          <p:nvPr/>
        </p:nvSpPr>
        <p:spPr>
          <a:xfrm>
            <a:off x="2479242" y="4753261"/>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record Chi-</a:t>
            </a:r>
            <a:r>
              <a:rPr lang="en-US" altLang="zh-TW" sz="1400" i="1" dirty="0" err="1">
                <a:latin typeface="Arial" panose="020B0604020202020204" pitchFamily="34" charset="0"/>
                <a:cs typeface="Arial" panose="020B0604020202020204" pitchFamily="34" charset="0"/>
              </a:rPr>
              <a:t>yuen</a:t>
            </a:r>
            <a:r>
              <a:rPr lang="en-US" altLang="zh-TW" sz="1400" i="1" dirty="0">
                <a:latin typeface="Arial" panose="020B0604020202020204" pitchFamily="34" charset="0"/>
                <a:cs typeface="Arial" panose="020B0604020202020204" pitchFamily="34" charset="0"/>
              </a:rPr>
              <a:t> Chen’s January labor and health insurance contributed by employer.</a:t>
            </a:r>
            <a:endParaRPr lang="zh-TW" altLang="en-US" sz="1400" dirty="0">
              <a:latin typeface="Arial" panose="020B0604020202020204" pitchFamily="34" charset="0"/>
              <a:cs typeface="Arial" panose="020B0604020202020204" pitchFamily="34" charset="0"/>
            </a:endParaRPr>
          </a:p>
        </p:txBody>
      </p:sp>
      <p:sp>
        <p:nvSpPr>
          <p:cNvPr id="13" name="矩形 12"/>
          <p:cNvSpPr/>
          <p:nvPr/>
        </p:nvSpPr>
        <p:spPr>
          <a:xfrm>
            <a:off x="2364385" y="3642504"/>
            <a:ext cx="2749471"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Labor Insurance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2364385" y="4020372"/>
            <a:ext cx="282641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Health Insurance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2364385" y="4398240"/>
            <a:ext cx="2749471"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Liability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7037039" y="3673284"/>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2,970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7037039" y="4042616"/>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2,204</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7037039" y="4406500"/>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2,640</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文字方塊 19"/>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13" grpId="0"/>
      <p:bldP spid="14" grpId="0"/>
      <p:bldP spid="15"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內容版面配置區 2"/>
          <p:cNvSpPr>
            <a:spLocks noGrp="1"/>
          </p:cNvSpPr>
          <p:nvPr>
            <p:ph idx="1"/>
          </p:nvPr>
        </p:nvSpPr>
        <p:spPr/>
        <p:txBody>
          <a:bodyPr/>
          <a:lstStyle/>
          <a:p>
            <a:pPr marL="0" indent="0">
              <a:buNone/>
            </a:pPr>
            <a:r>
              <a:rPr lang="en-US" altLang="zh-TW" b="1" dirty="0">
                <a:solidFill>
                  <a:srgbClr val="E0A450"/>
                </a:solidFill>
                <a:ea typeface="新細明體" charset="-120"/>
              </a:rPr>
              <a:t>Journal Entries</a:t>
            </a:r>
          </a:p>
          <a:p>
            <a:pPr lvl="1">
              <a:lnSpc>
                <a:spcPct val="110000"/>
              </a:lnSpc>
            </a:pPr>
            <a:r>
              <a:rPr lang="en-US" altLang="zh-TW" dirty="0"/>
              <a:t>Assume the company paid the salary on February 1, 2017,</a:t>
            </a:r>
            <a:r>
              <a:rPr lang="zh-TW" altLang="en-US" dirty="0"/>
              <a:t> </a:t>
            </a:r>
            <a:r>
              <a:rPr lang="en-US" altLang="zh-TW" dirty="0"/>
              <a:t>the</a:t>
            </a:r>
            <a:r>
              <a:rPr lang="zh-TW" altLang="en-US" dirty="0"/>
              <a:t> </a:t>
            </a:r>
            <a:r>
              <a:rPr lang="en-US" altLang="zh-TW" dirty="0"/>
              <a:t>withheld income tax on February 10, 2017, and the withheld insurance as well as pension</a:t>
            </a:r>
            <a:r>
              <a:rPr lang="zh-TW" altLang="en-US" dirty="0"/>
              <a:t> </a:t>
            </a:r>
            <a:r>
              <a:rPr lang="en-US" altLang="zh-TW" dirty="0"/>
              <a:t>contribution on February 28, 2017.</a:t>
            </a:r>
          </a:p>
          <a:p>
            <a:endParaRPr lang="en-US" altLang="zh-TW" dirty="0"/>
          </a:p>
          <a:p>
            <a:endParaRPr lang="en-US" altLang="zh-TW" dirty="0"/>
          </a:p>
          <a:p>
            <a:endParaRPr lang="en-US" altLang="zh-TW" dirty="0"/>
          </a:p>
          <a:p>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16</a:t>
            </a:fld>
            <a:endParaRPr lang="zh-TW" altLang="en-US" dirty="0"/>
          </a:p>
        </p:txBody>
      </p:sp>
      <p:sp>
        <p:nvSpPr>
          <p:cNvPr id="20" name="標題 1"/>
          <p:cNvSpPr>
            <a:spLocks noGrp="1"/>
          </p:cNvSpPr>
          <p:nvPr>
            <p:ph type="title"/>
          </p:nvPr>
        </p:nvSpPr>
        <p:spPr/>
        <p:txBody>
          <a:bodyPr/>
          <a:lstStyle/>
          <a:p>
            <a:r>
              <a:rPr lang="en-US" altLang="zh-TW"/>
              <a:t>Payroll </a:t>
            </a:r>
            <a:endParaRPr lang="zh-TW" altLang="en-US" dirty="0"/>
          </a:p>
        </p:txBody>
      </p:sp>
      <p:sp>
        <p:nvSpPr>
          <p:cNvPr id="21" name="內容版面配置區 2"/>
          <p:cNvSpPr txBox="1">
            <a:spLocks/>
          </p:cNvSpPr>
          <p:nvPr/>
        </p:nvSpPr>
        <p:spPr>
          <a:xfrm>
            <a:off x="342900" y="1112837"/>
            <a:ext cx="8229600" cy="4983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7030A0"/>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C00000"/>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Bef>
                <a:spcPts val="1200"/>
              </a:spcBef>
              <a:spcAft>
                <a:spcPts val="600"/>
              </a:spcAft>
              <a:buFont typeface="Arial" panose="020B0604020202020204" pitchFamily="34" charset="0"/>
              <a:buNone/>
            </a:pPr>
            <a:endParaRPr lang="en-US" altLang="zh-TW" b="1" dirty="0">
              <a:solidFill>
                <a:srgbClr val="00B050"/>
              </a:solidFill>
              <a:ea typeface="新細明體" charset="-120"/>
            </a:endParaRPr>
          </a:p>
          <a:p>
            <a:pPr marL="0" indent="0" fontAlgn="auto">
              <a:lnSpc>
                <a:spcPct val="110000"/>
              </a:lnSpc>
              <a:spcBef>
                <a:spcPts val="1200"/>
              </a:spcBef>
              <a:spcAft>
                <a:spcPts val="600"/>
              </a:spcAft>
              <a:buFont typeface="Arial" panose="020B0604020202020204" pitchFamily="34" charset="0"/>
              <a:buNone/>
            </a:pPr>
            <a:endParaRPr lang="en-US" altLang="zh-TW" b="1" dirty="0">
              <a:solidFill>
                <a:srgbClr val="00B050"/>
              </a:solidFill>
              <a:ea typeface="新細明體" charset="-120"/>
            </a:endParaRPr>
          </a:p>
        </p:txBody>
      </p:sp>
      <p:graphicFrame>
        <p:nvGraphicFramePr>
          <p:cNvPr id="23" name="表格 22"/>
          <p:cNvGraphicFramePr>
            <a:graphicFrameLocks noGrp="1"/>
          </p:cNvGraphicFramePr>
          <p:nvPr>
            <p:extLst>
              <p:ext uri="{D42A27DB-BD31-4B8C-83A1-F6EECF244321}">
                <p14:modId xmlns:p14="http://schemas.microsoft.com/office/powerpoint/2010/main" val="1017007895"/>
              </p:ext>
            </p:extLst>
          </p:nvPr>
        </p:nvGraphicFramePr>
        <p:xfrm>
          <a:off x="1140950" y="3790623"/>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4" name="矩形 23"/>
          <p:cNvSpPr/>
          <p:nvPr/>
        </p:nvSpPr>
        <p:spPr>
          <a:xfrm>
            <a:off x="1140950" y="3790882"/>
            <a:ext cx="838691"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Feb. 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5" name="矩形 24"/>
          <p:cNvSpPr/>
          <p:nvPr/>
        </p:nvSpPr>
        <p:spPr>
          <a:xfrm>
            <a:off x="2266137" y="3790882"/>
            <a:ext cx="191590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Salaries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5973394" y="3791582"/>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35,916</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2622020" y="4547438"/>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Paid to Chi-</a:t>
            </a:r>
            <a:r>
              <a:rPr lang="en-US" altLang="zh-TW" sz="1400" i="1" dirty="0" err="1">
                <a:latin typeface="Arial" panose="020B0604020202020204" pitchFamily="34" charset="0"/>
                <a:cs typeface="Arial" panose="020B0604020202020204" pitchFamily="34" charset="0"/>
              </a:rPr>
              <a:t>yuen</a:t>
            </a:r>
            <a:r>
              <a:rPr lang="en-US" altLang="zh-TW" sz="1400" i="1" dirty="0">
                <a:latin typeface="Arial" panose="020B0604020202020204" pitchFamily="34" charset="0"/>
                <a:cs typeface="Arial" panose="020B0604020202020204" pitchFamily="34" charset="0"/>
              </a:rPr>
              <a:t> Chen’s January salary.</a:t>
            </a:r>
            <a:endParaRPr lang="zh-TW" altLang="en-US" sz="1400" dirty="0">
              <a:latin typeface="Arial" panose="020B0604020202020204" pitchFamily="34" charset="0"/>
              <a:cs typeface="Arial" panose="020B0604020202020204" pitchFamily="34" charset="0"/>
            </a:endParaRPr>
          </a:p>
        </p:txBody>
      </p:sp>
      <p:sp>
        <p:nvSpPr>
          <p:cNvPr id="30" name="矩形 29"/>
          <p:cNvSpPr/>
          <p:nvPr/>
        </p:nvSpPr>
        <p:spPr>
          <a:xfrm>
            <a:off x="2488034" y="4168266"/>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33" name="矩形 32"/>
          <p:cNvSpPr/>
          <p:nvPr/>
        </p:nvSpPr>
        <p:spPr>
          <a:xfrm>
            <a:off x="6972474" y="4145909"/>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35,916</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40" name="表格 39"/>
          <p:cNvGraphicFramePr>
            <a:graphicFrameLocks noGrp="1"/>
          </p:cNvGraphicFramePr>
          <p:nvPr>
            <p:extLst>
              <p:ext uri="{D42A27DB-BD31-4B8C-83A1-F6EECF244321}">
                <p14:modId xmlns:p14="http://schemas.microsoft.com/office/powerpoint/2010/main" val="3311402044"/>
              </p:ext>
            </p:extLst>
          </p:nvPr>
        </p:nvGraphicFramePr>
        <p:xfrm>
          <a:off x="1140950" y="5187422"/>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41" name="矩形 40"/>
          <p:cNvSpPr/>
          <p:nvPr/>
        </p:nvSpPr>
        <p:spPr>
          <a:xfrm>
            <a:off x="1140950" y="5187681"/>
            <a:ext cx="966931"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Feb. 10</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42" name="矩形 41"/>
          <p:cNvSpPr/>
          <p:nvPr/>
        </p:nvSpPr>
        <p:spPr>
          <a:xfrm>
            <a:off x="2266137" y="5187681"/>
            <a:ext cx="3527632"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Income Tax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43" name="矩形 42"/>
          <p:cNvSpPr/>
          <p:nvPr/>
        </p:nvSpPr>
        <p:spPr>
          <a:xfrm>
            <a:off x="6101633" y="5188381"/>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2,200</a:t>
            </a:r>
            <a:endParaRPr lang="zh-TW" altLang="en-US" dirty="0">
              <a:solidFill>
                <a:srgbClr val="000000"/>
              </a:solidFill>
              <a:latin typeface="Arial" panose="020B0604020202020204" pitchFamily="34" charset="0"/>
              <a:cs typeface="Arial" panose="020B0604020202020204" pitchFamily="34" charset="0"/>
            </a:endParaRPr>
          </a:p>
        </p:txBody>
      </p:sp>
      <p:sp>
        <p:nvSpPr>
          <p:cNvPr id="44" name="矩形 43"/>
          <p:cNvSpPr/>
          <p:nvPr/>
        </p:nvSpPr>
        <p:spPr>
          <a:xfrm>
            <a:off x="2622020" y="5944237"/>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Paid January tax withholdings to government.</a:t>
            </a:r>
            <a:endParaRPr lang="zh-TW" altLang="en-US" sz="1400" dirty="0">
              <a:latin typeface="Arial" panose="020B0604020202020204" pitchFamily="34" charset="0"/>
              <a:cs typeface="Arial" panose="020B0604020202020204" pitchFamily="34" charset="0"/>
            </a:endParaRPr>
          </a:p>
        </p:txBody>
      </p:sp>
      <p:sp>
        <p:nvSpPr>
          <p:cNvPr id="45" name="矩形 44"/>
          <p:cNvSpPr/>
          <p:nvPr/>
        </p:nvSpPr>
        <p:spPr>
          <a:xfrm>
            <a:off x="2488034" y="5565065"/>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46" name="矩形 45"/>
          <p:cNvSpPr/>
          <p:nvPr/>
        </p:nvSpPr>
        <p:spPr>
          <a:xfrm>
            <a:off x="7100713" y="5542708"/>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2,200</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文字方塊 21"/>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01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P spid="29" grpId="0"/>
      <p:bldP spid="30" grpId="0"/>
      <p:bldP spid="33" grpId="0"/>
      <p:bldP spid="41" grpId="0"/>
      <p:bldP spid="42" grpId="0"/>
      <p:bldP spid="43" grpId="0"/>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lstStyle/>
          <a:p>
            <a:pPr marL="0" indent="0">
              <a:buNone/>
            </a:pPr>
            <a:r>
              <a:rPr lang="en-US" altLang="zh-TW" b="1" dirty="0">
                <a:solidFill>
                  <a:srgbClr val="E0A450"/>
                </a:solidFill>
                <a:ea typeface="新細明體" charset="-120"/>
              </a:rPr>
              <a:t>Journal Entries</a:t>
            </a:r>
          </a:p>
          <a:p>
            <a:endParaRPr lang="zh-TW" altLang="en-US"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17</a:t>
            </a:fld>
            <a:endParaRPr lang="zh-TW" altLang="en-US" dirty="0"/>
          </a:p>
        </p:txBody>
      </p:sp>
      <p:sp>
        <p:nvSpPr>
          <p:cNvPr id="7" name="標題 1"/>
          <p:cNvSpPr>
            <a:spLocks noGrp="1"/>
          </p:cNvSpPr>
          <p:nvPr>
            <p:ph type="title"/>
          </p:nvPr>
        </p:nvSpPr>
        <p:spPr/>
        <p:txBody>
          <a:bodyPr/>
          <a:lstStyle/>
          <a:p>
            <a:r>
              <a:rPr lang="en-US" altLang="zh-TW"/>
              <a:t>Payroll </a:t>
            </a:r>
            <a:endParaRPr lang="zh-TW" altLang="en-US" dirty="0"/>
          </a:p>
        </p:txBody>
      </p:sp>
      <p:sp>
        <p:nvSpPr>
          <p:cNvPr id="8" name="內容版面配置區 2"/>
          <p:cNvSpPr txBox="1">
            <a:spLocks/>
          </p:cNvSpPr>
          <p:nvPr/>
        </p:nvSpPr>
        <p:spPr>
          <a:xfrm>
            <a:off x="342900" y="1112837"/>
            <a:ext cx="8229600" cy="4983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7030A0"/>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C00000"/>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Bef>
                <a:spcPts val="1200"/>
              </a:spcBef>
              <a:spcAft>
                <a:spcPts val="600"/>
              </a:spcAft>
              <a:buFont typeface="Arial" panose="020B0604020202020204" pitchFamily="34" charset="0"/>
              <a:buNone/>
            </a:pPr>
            <a:endParaRPr lang="en-US" altLang="zh-TW" b="1" dirty="0">
              <a:solidFill>
                <a:srgbClr val="00B050"/>
              </a:solidFill>
              <a:ea typeface="新細明體"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998287881"/>
              </p:ext>
            </p:extLst>
          </p:nvPr>
        </p:nvGraphicFramePr>
        <p:xfrm>
          <a:off x="838200" y="2590800"/>
          <a:ext cx="7467600" cy="3191933"/>
        </p:xfrm>
        <a:graphic>
          <a:graphicData uri="http://schemas.openxmlformats.org/drawingml/2006/table">
            <a:tbl>
              <a:tblPr/>
              <a:tblGrid>
                <a:gridCol w="1264047">
                  <a:extLst>
                    <a:ext uri="{9D8B030D-6E8A-4147-A177-3AD203B41FA5}">
                      <a16:colId xmlns:a16="http://schemas.microsoft.com/office/drawing/2014/main" val="20000"/>
                    </a:ext>
                  </a:extLst>
                </a:gridCol>
                <a:gridCol w="457194">
                  <a:extLst>
                    <a:ext uri="{9D8B030D-6E8A-4147-A177-3AD203B41FA5}">
                      <a16:colId xmlns:a16="http://schemas.microsoft.com/office/drawing/2014/main" val="20001"/>
                    </a:ext>
                  </a:extLst>
                </a:gridCol>
                <a:gridCol w="3449569">
                  <a:extLst>
                    <a:ext uri="{9D8B030D-6E8A-4147-A177-3AD203B41FA5}">
                      <a16:colId xmlns:a16="http://schemas.microsoft.com/office/drawing/2014/main" val="20002"/>
                    </a:ext>
                  </a:extLst>
                </a:gridCol>
                <a:gridCol w="1148395">
                  <a:extLst>
                    <a:ext uri="{9D8B030D-6E8A-4147-A177-3AD203B41FA5}">
                      <a16:colId xmlns:a16="http://schemas.microsoft.com/office/drawing/2014/main" val="20003"/>
                    </a:ext>
                  </a:extLst>
                </a:gridCol>
                <a:gridCol w="1148395">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6"/>
                  </a:ext>
                </a:extLst>
              </a:tr>
              <a:tr h="591608">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7"/>
                  </a:ext>
                </a:extLst>
              </a:tr>
            </a:tbl>
          </a:graphicData>
        </a:graphic>
      </p:graphicFrame>
      <p:sp>
        <p:nvSpPr>
          <p:cNvPr id="9" name="矩形 8"/>
          <p:cNvSpPr/>
          <p:nvPr/>
        </p:nvSpPr>
        <p:spPr>
          <a:xfrm>
            <a:off x="838200" y="2591059"/>
            <a:ext cx="966931"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Feb. 28</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0" name="矩形 9"/>
          <p:cNvSpPr/>
          <p:nvPr/>
        </p:nvSpPr>
        <p:spPr>
          <a:xfrm>
            <a:off x="1963387" y="2591059"/>
            <a:ext cx="401904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Labor Insurance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1963387" y="2963562"/>
            <a:ext cx="4095993"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Health Insurance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矩形 11"/>
          <p:cNvSpPr/>
          <p:nvPr/>
        </p:nvSpPr>
        <p:spPr>
          <a:xfrm>
            <a:off x="6751995" y="2604507"/>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836</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6757545" y="2971329"/>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648</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2266786" y="5248763"/>
            <a:ext cx="4953000"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Paid January insurance withholdings and related expenses to the government.</a:t>
            </a:r>
            <a:endParaRPr lang="zh-TW" altLang="en-US" sz="1400" i="1" dirty="0">
              <a:latin typeface="Arial" panose="020B0604020202020204" pitchFamily="34" charset="0"/>
              <a:cs typeface="Arial" panose="020B0604020202020204" pitchFamily="34" charset="0"/>
            </a:endParaRPr>
          </a:p>
        </p:txBody>
      </p:sp>
      <p:sp>
        <p:nvSpPr>
          <p:cNvPr id="15" name="矩形 14"/>
          <p:cNvSpPr/>
          <p:nvPr/>
        </p:nvSpPr>
        <p:spPr>
          <a:xfrm>
            <a:off x="1963387" y="3342475"/>
            <a:ext cx="4493538"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Contribution Withholding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矩形 15"/>
          <p:cNvSpPr/>
          <p:nvPr/>
        </p:nvSpPr>
        <p:spPr>
          <a:xfrm>
            <a:off x="1963386" y="3708986"/>
            <a:ext cx="3370613"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Labor Insurance Payable </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1963387" y="4106471"/>
            <a:ext cx="282641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Health Insurance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6573611" y="3346494"/>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4,400</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6573611" y="3715826"/>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2,970</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6573611" y="4079710"/>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2,204</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1963387" y="4503339"/>
            <a:ext cx="2749471"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Liability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2126938" y="4878731"/>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6554372" y="4461250"/>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2,640</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7337015" y="4800741"/>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13,698</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文字方塊 26"/>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92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5" grpId="0"/>
      <p:bldP spid="16" grpId="0"/>
      <p:bldP spid="17" grpId="0"/>
      <p:bldP spid="18" grpId="0"/>
      <p:bldP spid="21" grpId="0"/>
      <p:bldP spid="22" grpId="0"/>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內容版面配置區 2"/>
          <p:cNvSpPr>
            <a:spLocks noGrp="1"/>
          </p:cNvSpPr>
          <p:nvPr>
            <p:ph idx="1"/>
          </p:nvPr>
        </p:nvSpPr>
        <p:spPr/>
        <p:txBody>
          <a:bodyPr/>
          <a:lstStyle/>
          <a:p>
            <a:r>
              <a:rPr lang="en-US" altLang="zh-TW" b="1" dirty="0">
                <a:solidFill>
                  <a:srgbClr val="E0A450"/>
                </a:solidFill>
              </a:rPr>
              <a:t>When the compensation is in the form of wage</a:t>
            </a:r>
            <a:r>
              <a:rPr lang="en-US" altLang="zh-TW" dirty="0"/>
              <a:t>, we need to</a:t>
            </a:r>
            <a:r>
              <a:rPr lang="zh-TW" altLang="en-US" dirty="0"/>
              <a:t> </a:t>
            </a:r>
            <a:r>
              <a:rPr lang="en-US" altLang="zh-TW" dirty="0"/>
              <a:t>account for additional benefits .</a:t>
            </a:r>
          </a:p>
          <a:p>
            <a:r>
              <a:rPr lang="en-US" altLang="zh-TW" dirty="0"/>
              <a:t>The </a:t>
            </a:r>
            <a:r>
              <a:rPr lang="en-US" altLang="zh-TW" b="1" dirty="0">
                <a:solidFill>
                  <a:srgbClr val="E0A450"/>
                </a:solidFill>
              </a:rPr>
              <a:t>matching principle </a:t>
            </a:r>
            <a:r>
              <a:rPr lang="en-US" altLang="zh-TW" dirty="0"/>
              <a:t>requires that the expense associated with the compensated absence be accounted for in the period in which it is earned by the employee.</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18</a:t>
            </a:fld>
            <a:endParaRPr lang="zh-TW" altLang="en-US" dirty="0"/>
          </a:p>
        </p:txBody>
      </p:sp>
      <p:sp>
        <p:nvSpPr>
          <p:cNvPr id="22530" name="標題 1"/>
          <p:cNvSpPr>
            <a:spLocks noGrp="1"/>
          </p:cNvSpPr>
          <p:nvPr>
            <p:ph type="title"/>
          </p:nvPr>
        </p:nvSpPr>
        <p:spPr/>
        <p:txBody>
          <a:bodyPr/>
          <a:lstStyle/>
          <a:p>
            <a:r>
              <a:rPr lang="en-US" altLang="zh-TW" dirty="0"/>
              <a:t>Compensated Absences </a:t>
            </a:r>
            <a:r>
              <a:rPr lang="en-US" altLang="zh-TW" dirty="0">
                <a:latin typeface="微軟正黑體" panose="020B0604030504040204" pitchFamily="34" charset="-120"/>
                <a:ea typeface="微軟正黑體"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6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內容版面配置區 2"/>
          <p:cNvSpPr>
            <a:spLocks noGrp="1"/>
          </p:cNvSpPr>
          <p:nvPr>
            <p:ph idx="1"/>
          </p:nvPr>
        </p:nvSpPr>
        <p:spPr/>
        <p:txBody>
          <a:bodyPr/>
          <a:lstStyle/>
          <a:p>
            <a:pPr marL="0" indent="0">
              <a:buNone/>
            </a:pPr>
            <a:r>
              <a:rPr lang="en-US" altLang="zh-TW" b="1" dirty="0">
                <a:solidFill>
                  <a:srgbClr val="E0A450"/>
                </a:solidFill>
              </a:rPr>
              <a:t>Sick Leave  </a:t>
            </a:r>
            <a:endParaRPr lang="en-US" altLang="zh-TW" b="1" dirty="0">
              <a:solidFill>
                <a:srgbClr val="E0A450"/>
              </a:solidFill>
              <a:latin typeface="微軟正黑體" panose="020B0604030504040204" pitchFamily="34" charset="-120"/>
              <a:ea typeface="微軟正黑體" panose="020B0604030504040204" pitchFamily="34" charset="-120"/>
            </a:endParaRPr>
          </a:p>
          <a:p>
            <a:pPr lvl="1" indent="-342900"/>
            <a:r>
              <a:rPr lang="en-US" altLang="zh-TW" sz="2200" dirty="0"/>
              <a:t>If you earn both NT$100 a day and one sick leave per month, then you recognize an expense (and accrue</a:t>
            </a:r>
            <a:r>
              <a:rPr lang="zh-TW" altLang="en-US" sz="2200" dirty="0"/>
              <a:t> </a:t>
            </a:r>
            <a:r>
              <a:rPr lang="en-US" altLang="zh-TW" sz="2200" dirty="0"/>
              <a:t>a liability) of</a:t>
            </a:r>
            <a:r>
              <a:rPr lang="zh-TW" altLang="en-US" sz="2200" dirty="0"/>
              <a:t> </a:t>
            </a:r>
            <a:r>
              <a:rPr lang="en-US" altLang="zh-TW" sz="2200" dirty="0"/>
              <a:t>NT$100 per month related to your sick leave.</a:t>
            </a:r>
          </a:p>
          <a:p>
            <a:pPr lvl="1" indent="-342900"/>
            <a:endParaRPr lang="en-US" altLang="zh-TW" sz="2200" dirty="0">
              <a:latin typeface="Arial" charset="0"/>
            </a:endParaRPr>
          </a:p>
          <a:p>
            <a:pPr lvl="1" indent="-342900"/>
            <a:endParaRPr lang="en-US" altLang="zh-TW" sz="2200" dirty="0">
              <a:latin typeface="Arial" charset="0"/>
            </a:endParaRPr>
          </a:p>
          <a:p>
            <a:pPr lvl="1" indent="-342900"/>
            <a:r>
              <a:rPr lang="en-US" altLang="zh-TW" sz="2200" dirty="0"/>
              <a:t>When you take a sick leave, the journal entry would be:</a:t>
            </a:r>
            <a:endParaRPr lang="zh-TW" altLang="en-US" sz="2200" dirty="0">
              <a:latin typeface="Arial" charset="0"/>
            </a:endParaRPr>
          </a:p>
          <a:p>
            <a:pPr lvl="1" indent="-342900"/>
            <a:endParaRPr lang="zh-TW" altLang="en-US" dirty="0">
              <a:latin typeface="Arial" charset="0"/>
            </a:endParaRPr>
          </a:p>
          <a:p>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19</a:t>
            </a:fld>
            <a:endParaRPr lang="zh-TW" altLang="en-US" dirty="0"/>
          </a:p>
        </p:txBody>
      </p:sp>
      <p:sp>
        <p:nvSpPr>
          <p:cNvPr id="23554" name="標題 1"/>
          <p:cNvSpPr>
            <a:spLocks noGrp="1"/>
          </p:cNvSpPr>
          <p:nvPr>
            <p:ph type="title"/>
          </p:nvPr>
        </p:nvSpPr>
        <p:spPr/>
        <p:txBody>
          <a:bodyPr/>
          <a:lstStyle/>
          <a:p>
            <a:r>
              <a:rPr lang="en-US" altLang="zh-TW"/>
              <a:t>Compensated Absences</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2242140142"/>
              </p:ext>
            </p:extLst>
          </p:nvPr>
        </p:nvGraphicFramePr>
        <p:xfrm>
          <a:off x="1263000" y="3216018"/>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lang="zh-TW" altLang="en-US" sz="1800" kern="1200" dirty="0">
                        <a:solidFill>
                          <a:srgbClr val="000000"/>
                        </a:solidFill>
                        <a:latin typeface="Arial" panose="020B0604020202020204" pitchFamily="34" charset="0"/>
                        <a:ea typeface="新細明體" charset="-12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 name="矩形 15"/>
          <p:cNvSpPr/>
          <p:nvPr/>
        </p:nvSpPr>
        <p:spPr>
          <a:xfrm>
            <a:off x="1251890" y="3254762"/>
            <a:ext cx="1980029"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Salaries </a:t>
            </a:r>
            <a:r>
              <a:rPr lang="en-US" altLang="zh-TW" dirty="0">
                <a:latin typeface="Arial" panose="020B0604020202020204" pitchFamily="34" charset="0"/>
                <a:cs typeface="Arial" panose="020B0604020202020204" pitchFamily="34" charset="0"/>
              </a:rPr>
              <a:t>Expense</a:t>
            </a:r>
            <a:endParaRPr lang="zh-TW" altLang="en-US" dirty="0">
              <a:latin typeface="Arial" panose="020B0604020202020204" pitchFamily="34" charset="0"/>
              <a:cs typeface="Arial" panose="020B0604020202020204" pitchFamily="34" charset="0"/>
            </a:endParaRPr>
          </a:p>
        </p:txBody>
      </p:sp>
      <p:sp>
        <p:nvSpPr>
          <p:cNvPr id="17" name="矩形 16"/>
          <p:cNvSpPr/>
          <p:nvPr/>
        </p:nvSpPr>
        <p:spPr>
          <a:xfrm>
            <a:off x="5279747" y="3255462"/>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9" name="矩形 18"/>
          <p:cNvSpPr/>
          <p:nvPr/>
        </p:nvSpPr>
        <p:spPr>
          <a:xfrm>
            <a:off x="1607773" y="4011318"/>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 To recognize accrued sick pay.</a:t>
            </a:r>
            <a:endParaRPr lang="zh-TW" altLang="en-US" sz="1400" dirty="0">
              <a:latin typeface="Arial" panose="020B0604020202020204" pitchFamily="34" charset="0"/>
              <a:cs typeface="Arial" panose="020B0604020202020204" pitchFamily="34" charset="0"/>
            </a:endParaRPr>
          </a:p>
        </p:txBody>
      </p:sp>
      <p:sp>
        <p:nvSpPr>
          <p:cNvPr id="20" name="矩形 19"/>
          <p:cNvSpPr/>
          <p:nvPr/>
        </p:nvSpPr>
        <p:spPr>
          <a:xfrm>
            <a:off x="1473787" y="3632146"/>
            <a:ext cx="2326278"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Sick Leaves Payable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4" name="矩形 23"/>
          <p:cNvSpPr/>
          <p:nvPr/>
        </p:nvSpPr>
        <p:spPr>
          <a:xfrm>
            <a:off x="6278827" y="3609789"/>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2606255063"/>
              </p:ext>
            </p:extLst>
          </p:nvPr>
        </p:nvGraphicFramePr>
        <p:xfrm>
          <a:off x="1300258" y="4971164"/>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7" name="矩形 26"/>
          <p:cNvSpPr/>
          <p:nvPr/>
        </p:nvSpPr>
        <p:spPr>
          <a:xfrm>
            <a:off x="1289148" y="5009908"/>
            <a:ext cx="2326278"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Sick Leaves Payable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8" name="矩形 27"/>
          <p:cNvSpPr/>
          <p:nvPr/>
        </p:nvSpPr>
        <p:spPr>
          <a:xfrm>
            <a:off x="5317005" y="5010608"/>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9" name="矩形 28"/>
          <p:cNvSpPr/>
          <p:nvPr/>
        </p:nvSpPr>
        <p:spPr>
          <a:xfrm>
            <a:off x="1645031" y="5766464"/>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 To record payment of sick leave net of income taxes.</a:t>
            </a:r>
            <a:endParaRPr lang="zh-TW" altLang="en-US" sz="1400" dirty="0">
              <a:latin typeface="Arial" panose="020B0604020202020204" pitchFamily="34" charset="0"/>
              <a:cs typeface="Arial" panose="020B0604020202020204" pitchFamily="34" charset="0"/>
            </a:endParaRPr>
          </a:p>
        </p:txBody>
      </p:sp>
      <p:sp>
        <p:nvSpPr>
          <p:cNvPr id="30" name="矩形 29"/>
          <p:cNvSpPr/>
          <p:nvPr/>
        </p:nvSpPr>
        <p:spPr>
          <a:xfrm>
            <a:off x="1511045" y="5387292"/>
            <a:ext cx="723275"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Cash</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1" name="矩形 30"/>
          <p:cNvSpPr/>
          <p:nvPr/>
        </p:nvSpPr>
        <p:spPr>
          <a:xfrm>
            <a:off x="6316085" y="5364935"/>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1" name="文字方塊 20"/>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35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4" grpId="0"/>
      <p:bldP spid="27" grpId="0"/>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chemeClr val="tx1"/>
                </a:solidFill>
              </a:rPr>
              <a:t>Completing the Operating Cycle</a:t>
            </a:r>
            <a:endParaRPr lang="zh-TW" altLang="en-US" dirty="0">
              <a:solidFill>
                <a:schemeClr val="tx1"/>
              </a:solidFill>
            </a:endParaRPr>
          </a:p>
        </p:txBody>
      </p:sp>
    </p:spTree>
    <p:extLst>
      <p:ext uri="{BB962C8B-B14F-4D97-AF65-F5344CB8AC3E}">
        <p14:creationId xmlns:p14="http://schemas.microsoft.com/office/powerpoint/2010/main" val="163213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內容版面配置區 2"/>
          <p:cNvSpPr>
            <a:spLocks noGrp="1"/>
          </p:cNvSpPr>
          <p:nvPr>
            <p:ph idx="1"/>
          </p:nvPr>
        </p:nvSpPr>
        <p:spPr/>
        <p:txBody>
          <a:bodyPr/>
          <a:lstStyle/>
          <a:p>
            <a:pPr marL="0" indent="0">
              <a:buNone/>
            </a:pPr>
            <a:r>
              <a:rPr lang="en-US" altLang="zh-TW" b="1" dirty="0">
                <a:solidFill>
                  <a:srgbClr val="E0A450"/>
                </a:solidFill>
              </a:rPr>
              <a:t>Sick Leave</a:t>
            </a:r>
          </a:p>
          <a:p>
            <a:pPr lvl="1"/>
            <a:r>
              <a:rPr lang="en-US" altLang="zh-TW" dirty="0"/>
              <a:t>Now suppose that you don’t take your sick leave until next year, and assume that you receive a NT$10 raise per day. </a:t>
            </a:r>
            <a:endParaRPr lang="en-US" altLang="zh-TW" sz="2200" dirty="0">
              <a:latin typeface="Arial" charset="0"/>
            </a:endParaRPr>
          </a:p>
          <a:p>
            <a:pPr lvl="1" indent="-342900">
              <a:buNone/>
            </a:pPr>
            <a:endParaRPr lang="en-US" altLang="zh-TW" sz="2200" dirty="0">
              <a:latin typeface="Arial" charset="0"/>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20</a:t>
            </a:fld>
            <a:endParaRPr lang="zh-TW" altLang="en-US" dirty="0"/>
          </a:p>
        </p:txBody>
      </p:sp>
      <p:sp>
        <p:nvSpPr>
          <p:cNvPr id="23554" name="標題 1"/>
          <p:cNvSpPr>
            <a:spLocks noGrp="1"/>
          </p:cNvSpPr>
          <p:nvPr>
            <p:ph type="title"/>
          </p:nvPr>
        </p:nvSpPr>
        <p:spPr/>
        <p:txBody>
          <a:bodyPr/>
          <a:lstStyle/>
          <a:p>
            <a:r>
              <a:rPr lang="en-US" altLang="zh-TW"/>
              <a:t>Compensated Absences</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3536570043"/>
              </p:ext>
            </p:extLst>
          </p:nvPr>
        </p:nvGraphicFramePr>
        <p:xfrm>
          <a:off x="1444408" y="3562644"/>
          <a:ext cx="5622472" cy="148590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6" name="矩形 15"/>
          <p:cNvSpPr/>
          <p:nvPr/>
        </p:nvSpPr>
        <p:spPr>
          <a:xfrm>
            <a:off x="1470556" y="3984211"/>
            <a:ext cx="1980029"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Salaries Expense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7" name="矩形 16"/>
          <p:cNvSpPr/>
          <p:nvPr/>
        </p:nvSpPr>
        <p:spPr>
          <a:xfrm>
            <a:off x="5626654" y="3984911"/>
            <a:ext cx="441146"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9" name="矩形 18"/>
          <p:cNvSpPr/>
          <p:nvPr/>
        </p:nvSpPr>
        <p:spPr>
          <a:xfrm>
            <a:off x="1826439" y="4740767"/>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 To record payment of sick leave net of income tax.</a:t>
            </a:r>
            <a:endParaRPr lang="zh-TW" altLang="en-US" sz="1400" dirty="0">
              <a:latin typeface="Arial" panose="020B0604020202020204" pitchFamily="34" charset="0"/>
              <a:cs typeface="Arial" panose="020B0604020202020204" pitchFamily="34" charset="0"/>
            </a:endParaRPr>
          </a:p>
        </p:txBody>
      </p:sp>
      <p:sp>
        <p:nvSpPr>
          <p:cNvPr id="20" name="矩形 19"/>
          <p:cNvSpPr/>
          <p:nvPr/>
        </p:nvSpPr>
        <p:spPr>
          <a:xfrm>
            <a:off x="1692453" y="4361595"/>
            <a:ext cx="723275"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Cash</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4" name="矩形 23"/>
          <p:cNvSpPr/>
          <p:nvPr/>
        </p:nvSpPr>
        <p:spPr>
          <a:xfrm>
            <a:off x="6497493" y="4339238"/>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110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8" name="矩形 17"/>
          <p:cNvSpPr/>
          <p:nvPr/>
        </p:nvSpPr>
        <p:spPr>
          <a:xfrm>
            <a:off x="1470555" y="3646600"/>
            <a:ext cx="2326278"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Sick Leaves Payable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1" name="矩形 20"/>
          <p:cNvSpPr/>
          <p:nvPr/>
        </p:nvSpPr>
        <p:spPr>
          <a:xfrm>
            <a:off x="5498412" y="3646761"/>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2" name="文字方塊 21"/>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642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4" grpId="0"/>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內容版面配置區 2"/>
          <p:cNvSpPr>
            <a:spLocks noGrp="1"/>
          </p:cNvSpPr>
          <p:nvPr>
            <p:ph idx="1"/>
          </p:nvPr>
        </p:nvSpPr>
        <p:spPr/>
        <p:txBody>
          <a:bodyPr/>
          <a:lstStyle/>
          <a:p>
            <a:pPr marL="0" indent="0">
              <a:buNone/>
            </a:pPr>
            <a:r>
              <a:rPr lang="en-US" altLang="zh-TW" b="1" dirty="0">
                <a:solidFill>
                  <a:srgbClr val="E0A450"/>
                </a:solidFill>
              </a:rPr>
              <a:t>Vacation Pay</a:t>
            </a:r>
            <a:r>
              <a:rPr lang="zh-TW" altLang="en-US" b="1" dirty="0">
                <a:solidFill>
                  <a:srgbClr val="E0A450"/>
                </a:solidFill>
              </a:rPr>
              <a:t>  </a:t>
            </a:r>
            <a:endParaRPr lang="en-US" altLang="zh-TW" b="1" dirty="0">
              <a:solidFill>
                <a:srgbClr val="E0A450"/>
              </a:solidFill>
              <a:latin typeface="微軟正黑體" panose="020B0604030504040204" pitchFamily="34" charset="-120"/>
              <a:ea typeface="微軟正黑體" panose="020B0604030504040204" pitchFamily="34" charset="-120"/>
            </a:endParaRPr>
          </a:p>
          <a:p>
            <a:pPr lvl="1"/>
            <a:r>
              <a:rPr lang="en-US" altLang="zh-TW" dirty="0"/>
              <a:t>The estimated vacation pay for the year ending December 31, 2016 is NT$200,000. The adjusting entry for the accrued vacation is shown below.</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21</a:t>
            </a:fld>
            <a:endParaRPr lang="zh-TW" altLang="en-US" dirty="0"/>
          </a:p>
        </p:txBody>
      </p:sp>
      <p:sp>
        <p:nvSpPr>
          <p:cNvPr id="24578" name="標題 1"/>
          <p:cNvSpPr>
            <a:spLocks noGrp="1"/>
          </p:cNvSpPr>
          <p:nvPr>
            <p:ph type="title"/>
          </p:nvPr>
        </p:nvSpPr>
        <p:spPr/>
        <p:txBody>
          <a:bodyPr/>
          <a:lstStyle/>
          <a:p>
            <a:r>
              <a:rPr lang="en-US" altLang="zh-TW" dirty="0"/>
              <a:t>Compensated Absences</a:t>
            </a:r>
            <a:endParaRPr lang="zh-TW" altLang="en-US" dirty="0"/>
          </a:p>
        </p:txBody>
      </p:sp>
      <p:graphicFrame>
        <p:nvGraphicFramePr>
          <p:cNvPr id="25" name="表格 24"/>
          <p:cNvGraphicFramePr>
            <a:graphicFrameLocks noGrp="1"/>
          </p:cNvGraphicFramePr>
          <p:nvPr>
            <p:extLst>
              <p:ext uri="{D42A27DB-BD31-4B8C-83A1-F6EECF244321}">
                <p14:modId xmlns:p14="http://schemas.microsoft.com/office/powerpoint/2010/main" val="1719831989"/>
              </p:ext>
            </p:extLst>
          </p:nvPr>
        </p:nvGraphicFramePr>
        <p:xfrm>
          <a:off x="1219200" y="3429000"/>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6" name="矩形 25"/>
          <p:cNvSpPr/>
          <p:nvPr/>
        </p:nvSpPr>
        <p:spPr>
          <a:xfrm>
            <a:off x="1219200" y="3414954"/>
            <a:ext cx="962123" cy="369332"/>
          </a:xfrm>
          <a:prstGeom prst="rect">
            <a:avLst/>
          </a:prstGeom>
        </p:spPr>
        <p:txBody>
          <a:bodyPr wrap="none">
            <a:spAutoFit/>
          </a:bodyPr>
          <a:lstStyle/>
          <a:p>
            <a:pPr lvl="0"/>
            <a:r>
              <a:rPr lang="en-US" altLang="zh-TW" dirty="0">
                <a:solidFill>
                  <a:srgbClr val="000000"/>
                </a:solidFill>
                <a:latin typeface="Arial" panose="020B0604020202020204" pitchFamily="34" charset="0"/>
                <a:ea typeface="新細明體" charset="-120"/>
                <a:cs typeface="Arial" panose="020B0604020202020204" pitchFamily="34" charset="0"/>
              </a:rPr>
              <a:t>Dec</a:t>
            </a:r>
            <a:r>
              <a:rPr kumimoji="0" lang="en-US" altLang="zh-TW" dirty="0">
                <a:solidFill>
                  <a:srgbClr val="000000"/>
                </a:solidFill>
                <a:cs typeface="Arial" pitchFamily="34" charset="0"/>
              </a:rPr>
              <a:t>. </a:t>
            </a:r>
            <a:r>
              <a:rPr lang="en-US" altLang="zh-TW" dirty="0">
                <a:solidFill>
                  <a:srgbClr val="000000"/>
                </a:solidFill>
                <a:latin typeface="Arial" panose="020B0604020202020204" pitchFamily="34" charset="0"/>
                <a:ea typeface="新細明體" charset="-120"/>
                <a:cs typeface="Arial" panose="020B0604020202020204" pitchFamily="34" charset="0"/>
              </a:rPr>
              <a:t>31</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7" name="矩形 26"/>
          <p:cNvSpPr/>
          <p:nvPr/>
        </p:nvSpPr>
        <p:spPr>
          <a:xfrm>
            <a:off x="2344387" y="3429259"/>
            <a:ext cx="1980029"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Salaries Expense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8" name="矩形 27"/>
          <p:cNvSpPr/>
          <p:nvPr/>
        </p:nvSpPr>
        <p:spPr>
          <a:xfrm>
            <a:off x="5923403" y="3429959"/>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200,000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9" name="矩形 28"/>
          <p:cNvSpPr/>
          <p:nvPr/>
        </p:nvSpPr>
        <p:spPr>
          <a:xfrm>
            <a:off x="2700270" y="4185815"/>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Record accrued vacation pay for the year.</a:t>
            </a:r>
            <a:endParaRPr lang="zh-TW" altLang="en-US" sz="1400" dirty="0">
              <a:latin typeface="Arial" panose="020B0604020202020204" pitchFamily="34" charset="0"/>
              <a:cs typeface="Arial" panose="020B0604020202020204" pitchFamily="34" charset="0"/>
            </a:endParaRPr>
          </a:p>
        </p:txBody>
      </p:sp>
      <p:sp>
        <p:nvSpPr>
          <p:cNvPr id="30" name="矩形 29"/>
          <p:cNvSpPr/>
          <p:nvPr/>
        </p:nvSpPr>
        <p:spPr>
          <a:xfrm>
            <a:off x="2566284" y="3806643"/>
            <a:ext cx="2424574"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Vacation Pay Payable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1" name="矩形 30"/>
          <p:cNvSpPr/>
          <p:nvPr/>
        </p:nvSpPr>
        <p:spPr>
          <a:xfrm>
            <a:off x="6922483" y="3784286"/>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200,000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4" name="文字方塊 13"/>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03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內容版面配置區 2"/>
          <p:cNvSpPr>
            <a:spLocks noGrp="1"/>
          </p:cNvSpPr>
          <p:nvPr>
            <p:ph idx="1"/>
          </p:nvPr>
        </p:nvSpPr>
        <p:spPr/>
        <p:txBody>
          <a:bodyPr/>
          <a:lstStyle/>
          <a:p>
            <a:pPr marL="0" indent="0">
              <a:buNone/>
            </a:pPr>
            <a:r>
              <a:rPr lang="en-US" altLang="zh-TW" b="1" dirty="0">
                <a:solidFill>
                  <a:srgbClr val="E0A450"/>
                </a:solidFill>
              </a:rPr>
              <a:t>Vacation Pay</a:t>
            </a:r>
          </a:p>
          <a:p>
            <a:pPr lvl="1"/>
            <a:r>
              <a:rPr lang="en-US" altLang="zh-TW" dirty="0"/>
              <a:t>Employees may be required to take all their vacation time within one year. </a:t>
            </a:r>
          </a:p>
          <a:p>
            <a:pPr lvl="1"/>
            <a:r>
              <a:rPr lang="en-US" altLang="zh-TW" dirty="0"/>
              <a:t>Or, employees may be allowed</a:t>
            </a:r>
            <a:r>
              <a:rPr lang="zh-TW" altLang="en-US" dirty="0"/>
              <a:t> </a:t>
            </a:r>
            <a:r>
              <a:rPr lang="en-US" altLang="zh-TW" dirty="0"/>
              <a:t>to accumulate their vacation pay. </a:t>
            </a:r>
          </a:p>
          <a:p>
            <a:pPr lvl="1"/>
            <a:r>
              <a:rPr lang="en-US" altLang="zh-TW" dirty="0"/>
              <a:t>Suppose one employee takes vacations on January 30, 2017 (valued NT$10,000)</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22</a:t>
            </a:fld>
            <a:endParaRPr lang="zh-TW" altLang="en-US" dirty="0"/>
          </a:p>
        </p:txBody>
      </p:sp>
      <p:sp>
        <p:nvSpPr>
          <p:cNvPr id="24578" name="標題 1"/>
          <p:cNvSpPr>
            <a:spLocks noGrp="1"/>
          </p:cNvSpPr>
          <p:nvPr>
            <p:ph type="title"/>
          </p:nvPr>
        </p:nvSpPr>
        <p:spPr/>
        <p:txBody>
          <a:bodyPr/>
          <a:lstStyle/>
          <a:p>
            <a:r>
              <a:rPr lang="en-US" altLang="zh-TW"/>
              <a:t>Compensated Absences</a:t>
            </a:r>
            <a:endParaRPr lang="zh-TW" altLang="en-US" dirty="0"/>
          </a:p>
        </p:txBody>
      </p:sp>
      <p:graphicFrame>
        <p:nvGraphicFramePr>
          <p:cNvPr id="25" name="表格 24"/>
          <p:cNvGraphicFramePr>
            <a:graphicFrameLocks noGrp="1"/>
          </p:cNvGraphicFramePr>
          <p:nvPr>
            <p:extLst>
              <p:ext uri="{D42A27DB-BD31-4B8C-83A1-F6EECF244321}">
                <p14:modId xmlns:p14="http://schemas.microsoft.com/office/powerpoint/2010/main" val="1644291492"/>
              </p:ext>
            </p:extLst>
          </p:nvPr>
        </p:nvGraphicFramePr>
        <p:xfrm>
          <a:off x="1301238" y="5152232"/>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6" name="矩形 25"/>
          <p:cNvSpPr/>
          <p:nvPr/>
        </p:nvSpPr>
        <p:spPr>
          <a:xfrm>
            <a:off x="1303866" y="5202324"/>
            <a:ext cx="941283" cy="369332"/>
          </a:xfrm>
          <a:prstGeom prst="rect">
            <a:avLst/>
          </a:prstGeom>
        </p:spPr>
        <p:txBody>
          <a:bodyPr wrap="none">
            <a:spAutoFit/>
          </a:bodyPr>
          <a:lstStyle/>
          <a:p>
            <a:pPr lvl="0"/>
            <a:r>
              <a:rPr lang="en-US" altLang="zh-TW" dirty="0">
                <a:solidFill>
                  <a:srgbClr val="000000"/>
                </a:solidFill>
                <a:latin typeface="Arial" panose="020B0604020202020204" pitchFamily="34" charset="0"/>
                <a:ea typeface="新細明體" charset="-120"/>
                <a:cs typeface="Arial" panose="020B0604020202020204" pitchFamily="34" charset="0"/>
              </a:rPr>
              <a:t>Jan. 30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7" name="矩形 26"/>
          <p:cNvSpPr/>
          <p:nvPr/>
        </p:nvSpPr>
        <p:spPr>
          <a:xfrm>
            <a:off x="2429053" y="5202324"/>
            <a:ext cx="2424574"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Vacation Pay Payable</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8" name="矩形 27"/>
          <p:cNvSpPr/>
          <p:nvPr/>
        </p:nvSpPr>
        <p:spPr>
          <a:xfrm>
            <a:off x="6136310" y="5203024"/>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9" name="矩形 28"/>
          <p:cNvSpPr/>
          <p:nvPr/>
        </p:nvSpPr>
        <p:spPr>
          <a:xfrm>
            <a:off x="2784936" y="5958880"/>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Record payment of accrued vacation.</a:t>
            </a:r>
            <a:endParaRPr lang="zh-TW" altLang="en-US" sz="1400" dirty="0">
              <a:latin typeface="Arial" panose="020B0604020202020204" pitchFamily="34" charset="0"/>
              <a:cs typeface="Arial" panose="020B0604020202020204" pitchFamily="34" charset="0"/>
            </a:endParaRPr>
          </a:p>
        </p:txBody>
      </p:sp>
      <p:sp>
        <p:nvSpPr>
          <p:cNvPr id="30" name="矩形 29"/>
          <p:cNvSpPr/>
          <p:nvPr/>
        </p:nvSpPr>
        <p:spPr>
          <a:xfrm>
            <a:off x="2650950" y="5579708"/>
            <a:ext cx="723275" cy="369332"/>
          </a:xfrm>
          <a:prstGeom prst="rect">
            <a:avLst/>
          </a:prstGeom>
        </p:spPr>
        <p:txBody>
          <a:bodyPr wrap="none">
            <a:spAutoFit/>
          </a:bodyPr>
          <a:lstStyle/>
          <a:p>
            <a:r>
              <a:rPr lang="en-US" altLang="zh-TW" dirty="0">
                <a:solidFill>
                  <a:srgbClr val="000000"/>
                </a:solidFill>
                <a:latin typeface="Arial" panose="020B0604020202020204" pitchFamily="34" charset="0"/>
                <a:ea typeface="新細明體" charset="-120"/>
                <a:cs typeface="Arial" panose="020B0604020202020204" pitchFamily="34" charset="0"/>
              </a:rPr>
              <a:t>Cash</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1" name="矩形 30"/>
          <p:cNvSpPr/>
          <p:nvPr/>
        </p:nvSpPr>
        <p:spPr>
          <a:xfrm>
            <a:off x="7135390" y="5557351"/>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ea typeface="新細明體" charset="-120"/>
                <a:cs typeface="Arial" panose="020B0604020202020204" pitchFamily="34" charset="0"/>
              </a:rPr>
              <a:t>10,000</a:t>
            </a:r>
            <a:endParaRPr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 name="矩形 2"/>
          <p:cNvSpPr/>
          <p:nvPr/>
        </p:nvSpPr>
        <p:spPr>
          <a:xfrm>
            <a:off x="3887645" y="2439949"/>
            <a:ext cx="2701381" cy="461665"/>
          </a:xfrm>
          <a:prstGeom prst="rect">
            <a:avLst/>
          </a:prstGeom>
        </p:spPr>
        <p:txBody>
          <a:bodyPr wrap="none">
            <a:spAutoFit/>
          </a:bodyPr>
          <a:lstStyle/>
          <a:p>
            <a:r>
              <a:rPr lang="zh-TW" altLang="en-US" sz="2400" dirty="0">
                <a:solidFill>
                  <a:schemeClr val="accent2">
                    <a:lumMod val="75000"/>
                  </a:schemeClr>
                </a:solidFill>
                <a:latin typeface="Arial" panose="020B0604020202020204" pitchFamily="34" charset="0"/>
                <a:cs typeface="Arial" panose="020B0604020202020204" pitchFamily="34" charset="0"/>
              </a:rPr>
              <a:t>→</a:t>
            </a:r>
            <a:r>
              <a:rPr lang="en-US" altLang="zh-TW" sz="2400" dirty="0">
                <a:solidFill>
                  <a:schemeClr val="accent2">
                    <a:lumMod val="75000"/>
                  </a:schemeClr>
                </a:solidFill>
                <a:latin typeface="Arial" panose="020B0604020202020204" pitchFamily="34" charset="0"/>
                <a:cs typeface="Arial" panose="020B0604020202020204" pitchFamily="34" charset="0"/>
              </a:rPr>
              <a:t> </a:t>
            </a:r>
            <a:r>
              <a:rPr lang="zh-TW" altLang="en-US" sz="2400" dirty="0">
                <a:solidFill>
                  <a:schemeClr val="accent2">
                    <a:lumMod val="75000"/>
                  </a:schemeClr>
                </a:solidFill>
                <a:latin typeface="Arial" panose="020B0604020202020204" pitchFamily="34" charset="0"/>
                <a:cs typeface="Arial" panose="020B0604020202020204" pitchFamily="34" charset="0"/>
              </a:rPr>
              <a:t> </a:t>
            </a:r>
            <a:r>
              <a:rPr lang="en-US" altLang="zh-TW" sz="2400" dirty="0">
                <a:solidFill>
                  <a:schemeClr val="accent2">
                    <a:lumMod val="75000"/>
                  </a:schemeClr>
                </a:solidFill>
                <a:latin typeface="Arial" panose="020B0604020202020204" pitchFamily="34" charset="0"/>
                <a:cs typeface="Arial" panose="020B0604020202020204" pitchFamily="34" charset="0"/>
              </a:rPr>
              <a:t>Current liability</a:t>
            </a:r>
            <a:endParaRPr lang="zh-TW" altLang="en-US" sz="2400" dirty="0">
              <a:solidFill>
                <a:schemeClr val="accent2">
                  <a:lumMod val="75000"/>
                </a:schemeClr>
              </a:solidFill>
              <a:latin typeface="Arial" panose="020B0604020202020204" pitchFamily="34" charset="0"/>
              <a:cs typeface="Arial" panose="020B0604020202020204" pitchFamily="34" charset="0"/>
            </a:endParaRPr>
          </a:p>
        </p:txBody>
      </p:sp>
      <p:sp>
        <p:nvSpPr>
          <p:cNvPr id="4" name="矩形 3"/>
          <p:cNvSpPr/>
          <p:nvPr/>
        </p:nvSpPr>
        <p:spPr>
          <a:xfrm>
            <a:off x="2955561" y="3442859"/>
            <a:ext cx="3215945" cy="461665"/>
          </a:xfrm>
          <a:prstGeom prst="rect">
            <a:avLst/>
          </a:prstGeom>
        </p:spPr>
        <p:txBody>
          <a:bodyPr wrap="none">
            <a:spAutoFit/>
          </a:bodyPr>
          <a:lstStyle/>
          <a:p>
            <a:r>
              <a:rPr lang="zh-TW" altLang="en-US" sz="2400" dirty="0">
                <a:solidFill>
                  <a:schemeClr val="accent2">
                    <a:lumMod val="75000"/>
                  </a:schemeClr>
                </a:solidFill>
                <a:latin typeface="Arial" panose="020B0604020202020204" pitchFamily="34" charset="0"/>
                <a:cs typeface="Arial" panose="020B0604020202020204" pitchFamily="34" charset="0"/>
              </a:rPr>
              <a:t>→</a:t>
            </a:r>
            <a:r>
              <a:rPr lang="en-US" altLang="zh-TW" sz="2400" dirty="0">
                <a:solidFill>
                  <a:schemeClr val="accent2">
                    <a:lumMod val="75000"/>
                  </a:schemeClr>
                </a:solidFill>
                <a:latin typeface="Arial" panose="020B0604020202020204" pitchFamily="34" charset="0"/>
                <a:cs typeface="Arial" panose="020B0604020202020204" pitchFamily="34" charset="0"/>
              </a:rPr>
              <a:t> Non-current liability</a:t>
            </a:r>
            <a:endParaRPr lang="zh-TW" altLang="en-US" sz="2400" dirty="0">
              <a:solidFill>
                <a:schemeClr val="accent2">
                  <a:lumMod val="75000"/>
                </a:schemeClr>
              </a:solidFill>
              <a:latin typeface="Arial" panose="020B0604020202020204" pitchFamily="34" charset="0"/>
              <a:cs typeface="Arial" panose="020B0604020202020204" pitchFamily="34" charset="0"/>
            </a:endParaRPr>
          </a:p>
        </p:txBody>
      </p:sp>
      <p:sp>
        <p:nvSpPr>
          <p:cNvPr id="15" name="文字方塊 14"/>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1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altLang="zh-TW" dirty="0"/>
              <a:t>Many companies offer employee bonus plans that allow employees to receive additional compensation should certain objectives be achieved.</a:t>
            </a:r>
          </a:p>
          <a:p>
            <a:r>
              <a:rPr lang="en-US" altLang="zh-TW" dirty="0"/>
              <a:t>Individual awards are based on each employee’s job responsibility, contribution and performance.</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23</a:t>
            </a:fld>
            <a:endParaRPr lang="zh-TW" altLang="en-US" dirty="0"/>
          </a:p>
        </p:txBody>
      </p:sp>
      <p:sp>
        <p:nvSpPr>
          <p:cNvPr id="26628" name="Title 4"/>
          <p:cNvSpPr>
            <a:spLocks noGrp="1"/>
          </p:cNvSpPr>
          <p:nvPr>
            <p:ph type="title"/>
          </p:nvPr>
        </p:nvSpPr>
        <p:spPr/>
        <p:txBody>
          <a:bodyPr/>
          <a:lstStyle/>
          <a:p>
            <a:r>
              <a:rPr lang="en-US" altLang="zh-TW" dirty="0"/>
              <a:t>Bonuses</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767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altLang="zh-TW" dirty="0"/>
              <a:t>Benefits paid to employees who have been laid off or terminated. </a:t>
            </a:r>
          </a:p>
          <a:p>
            <a:r>
              <a:rPr lang="en-US" altLang="zh-TW" dirty="0"/>
              <a:t>The amount of the post-employment cost should be estimated and accrued in the period in which the employee is actually terminated.</a:t>
            </a:r>
          </a:p>
          <a:p>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24</a:t>
            </a:fld>
            <a:endParaRPr lang="zh-TW" altLang="en-US" dirty="0"/>
          </a:p>
        </p:txBody>
      </p:sp>
      <p:sp>
        <p:nvSpPr>
          <p:cNvPr id="28676" name="Title 4"/>
          <p:cNvSpPr>
            <a:spLocks noGrp="1"/>
          </p:cNvSpPr>
          <p:nvPr>
            <p:ph type="title"/>
          </p:nvPr>
        </p:nvSpPr>
        <p:spPr/>
        <p:txBody>
          <a:bodyPr/>
          <a:lstStyle/>
          <a:p>
            <a:r>
              <a:rPr lang="en-US" altLang="zh-TW" dirty="0"/>
              <a:t>Post-employment Benefits</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graphicFrame>
        <p:nvGraphicFramePr>
          <p:cNvPr id="8" name="表格 7"/>
          <p:cNvGraphicFramePr>
            <a:graphicFrameLocks noGrp="1"/>
          </p:cNvGraphicFramePr>
          <p:nvPr>
            <p:extLst>
              <p:ext uri="{D42A27DB-BD31-4B8C-83A1-F6EECF244321}">
                <p14:modId xmlns:p14="http://schemas.microsoft.com/office/powerpoint/2010/main" val="514468241"/>
              </p:ext>
            </p:extLst>
          </p:nvPr>
        </p:nvGraphicFramePr>
        <p:xfrm>
          <a:off x="1439334" y="4080933"/>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0" name="矩形 9"/>
          <p:cNvSpPr/>
          <p:nvPr/>
        </p:nvSpPr>
        <p:spPr>
          <a:xfrm>
            <a:off x="1458652" y="4131025"/>
            <a:ext cx="1980029"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Salaries Expense</a:t>
            </a:r>
            <a:endParaRPr lang="zh-TW" altLang="en-US" dirty="0">
              <a:latin typeface="Arial" panose="020B0604020202020204" pitchFamily="34" charset="0"/>
              <a:cs typeface="Arial" panose="020B0604020202020204" pitchFamily="34" charset="0"/>
            </a:endParaRPr>
          </a:p>
        </p:txBody>
      </p:sp>
      <p:sp>
        <p:nvSpPr>
          <p:cNvPr id="11" name="矩形 10"/>
          <p:cNvSpPr/>
          <p:nvPr/>
        </p:nvSpPr>
        <p:spPr>
          <a:xfrm>
            <a:off x="5409564" y="4131725"/>
            <a:ext cx="646332"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XXX</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1814535" y="4887581"/>
            <a:ext cx="495300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 To record postemployment benefits for laid-off employees.</a:t>
            </a:r>
            <a:endParaRPr lang="zh-TW" altLang="en-US" sz="1400" dirty="0">
              <a:latin typeface="Arial" panose="020B0604020202020204" pitchFamily="34" charset="0"/>
              <a:cs typeface="Arial" panose="020B0604020202020204" pitchFamily="34" charset="0"/>
            </a:endParaRPr>
          </a:p>
        </p:txBody>
      </p:sp>
      <p:sp>
        <p:nvSpPr>
          <p:cNvPr id="16" name="矩形 15"/>
          <p:cNvSpPr/>
          <p:nvPr/>
        </p:nvSpPr>
        <p:spPr>
          <a:xfrm>
            <a:off x="1680549" y="4508409"/>
            <a:ext cx="1904689"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Benefits</a:t>
            </a:r>
            <a:r>
              <a:rPr lang="en-US" altLang="zh-TW" dirty="0"/>
              <a:t> </a:t>
            </a:r>
            <a:r>
              <a:rPr lang="en-US" altLang="zh-TW" dirty="0">
                <a:latin typeface="Arial" panose="020B0604020202020204" pitchFamily="34" charset="0"/>
                <a:cs typeface="Arial" panose="020B0604020202020204" pitchFamily="34" charset="0"/>
              </a:rPr>
              <a:t>Payable</a:t>
            </a:r>
            <a:endParaRPr lang="zh-TW" altLang="en-US" dirty="0">
              <a:latin typeface="Arial" panose="020B0604020202020204" pitchFamily="34" charset="0"/>
              <a:cs typeface="Arial" panose="020B0604020202020204" pitchFamily="34" charset="0"/>
            </a:endParaRPr>
          </a:p>
        </p:txBody>
      </p:sp>
      <p:sp>
        <p:nvSpPr>
          <p:cNvPr id="17" name="矩形 16"/>
          <p:cNvSpPr/>
          <p:nvPr/>
        </p:nvSpPr>
        <p:spPr>
          <a:xfrm>
            <a:off x="6408644" y="4486052"/>
            <a:ext cx="646332"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XXX</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330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normAutofit fontScale="92500"/>
          </a:bodyPr>
          <a:lstStyle/>
          <a:p>
            <a:r>
              <a:rPr lang="en-US" altLang="zh-TW" dirty="0"/>
              <a:t>A pension is cash compensation received by an employee after that employee has retired.</a:t>
            </a:r>
          </a:p>
          <a:p>
            <a:pPr marL="0" indent="0">
              <a:buNone/>
            </a:pPr>
            <a:r>
              <a:rPr lang="en-US" altLang="zh-TW" b="1" dirty="0">
                <a:solidFill>
                  <a:srgbClr val="E0A450"/>
                </a:solidFill>
              </a:rPr>
              <a:t>Defined Contribution Plan</a:t>
            </a:r>
            <a:r>
              <a:rPr lang="zh-TW" altLang="en-US" b="1" dirty="0">
                <a:solidFill>
                  <a:srgbClr val="E0A450"/>
                </a:solidFill>
              </a:rPr>
              <a:t>  </a:t>
            </a:r>
            <a:endParaRPr lang="en-US" altLang="zh-TW" b="1" dirty="0">
              <a:solidFill>
                <a:srgbClr val="E0A450"/>
              </a:solidFill>
              <a:latin typeface="微軟正黑體" panose="020B0604030504040204" pitchFamily="34" charset="-120"/>
              <a:ea typeface="微軟正黑體" panose="020B0604030504040204" pitchFamily="34" charset="-120"/>
            </a:endParaRPr>
          </a:p>
          <a:p>
            <a:pPr lvl="1" indent="-342900"/>
            <a:r>
              <a:rPr lang="en-US" altLang="zh-TW" dirty="0"/>
              <a:t>Employer contributes a defined amount to the pension fund.</a:t>
            </a:r>
          </a:p>
          <a:p>
            <a:pPr lvl="1" indent="-342900"/>
            <a:r>
              <a:rPr lang="en-US" altLang="zh-TW" dirty="0"/>
              <a:t>After retirement, employees receive the amount contributed plus whatever it has earned.</a:t>
            </a:r>
          </a:p>
          <a:p>
            <a:pPr marL="0" indent="0">
              <a:buNone/>
            </a:pPr>
            <a:r>
              <a:rPr lang="en-US" altLang="zh-TW" b="1" dirty="0">
                <a:solidFill>
                  <a:srgbClr val="E0A450"/>
                </a:solidFill>
              </a:rPr>
              <a:t>Defined Benefit Plan</a:t>
            </a:r>
            <a:r>
              <a:rPr lang="zh-TW" altLang="en-US" b="1" dirty="0">
                <a:solidFill>
                  <a:srgbClr val="E0A450"/>
                </a:solidFill>
              </a:rPr>
              <a:t>  </a:t>
            </a:r>
            <a:endParaRPr lang="en-US" altLang="zh-TW" b="1" dirty="0">
              <a:solidFill>
                <a:srgbClr val="E0A450"/>
              </a:solidFill>
              <a:latin typeface="微軟正黑體" panose="020B0604030504040204" pitchFamily="34" charset="-120"/>
              <a:ea typeface="微軟正黑體" panose="020B0604030504040204" pitchFamily="34" charset="-120"/>
            </a:endParaRPr>
          </a:p>
          <a:p>
            <a:pPr marL="706437" lvl="1" indent="-342900"/>
            <a:r>
              <a:rPr lang="en-US" altLang="zh-TW" dirty="0"/>
              <a:t>Employer defines</a:t>
            </a:r>
            <a:r>
              <a:rPr lang="zh-TW" altLang="en-US" dirty="0"/>
              <a:t> </a:t>
            </a:r>
            <a:r>
              <a:rPr lang="en-US" altLang="zh-TW" dirty="0"/>
              <a:t>the amount that retiring</a:t>
            </a:r>
            <a:r>
              <a:rPr lang="zh-TW" altLang="en-US" dirty="0"/>
              <a:t> </a:t>
            </a:r>
            <a:r>
              <a:rPr lang="en-US" altLang="zh-TW" dirty="0"/>
              <a:t>employees will receive and</a:t>
            </a:r>
            <a:r>
              <a:rPr lang="zh-TW" altLang="en-US" dirty="0"/>
              <a:t> </a:t>
            </a:r>
            <a:r>
              <a:rPr lang="en-US" altLang="zh-TW" dirty="0"/>
              <a:t>contributes enough to the</a:t>
            </a:r>
            <a:r>
              <a:rPr lang="zh-TW" altLang="en-US" dirty="0"/>
              <a:t> </a:t>
            </a:r>
            <a:r>
              <a:rPr lang="en-US" altLang="zh-TW" dirty="0"/>
              <a:t>pension fund to pay that</a:t>
            </a:r>
            <a:r>
              <a:rPr lang="zh-TW" altLang="en-US" dirty="0"/>
              <a:t> </a:t>
            </a:r>
            <a:r>
              <a:rPr lang="en-US" altLang="zh-TW" dirty="0"/>
              <a:t>amount.</a:t>
            </a:r>
          </a:p>
          <a:p>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25</a:t>
            </a:fld>
            <a:endParaRPr lang="zh-TW" altLang="en-US" dirty="0"/>
          </a:p>
        </p:txBody>
      </p:sp>
      <p:sp>
        <p:nvSpPr>
          <p:cNvPr id="29700" name="Title 4"/>
          <p:cNvSpPr>
            <a:spLocks noGrp="1"/>
          </p:cNvSpPr>
          <p:nvPr>
            <p:ph type="title"/>
          </p:nvPr>
        </p:nvSpPr>
        <p:spPr/>
        <p:txBody>
          <a:bodyPr/>
          <a:lstStyle/>
          <a:p>
            <a:r>
              <a:rPr lang="en-US" altLang="zh-TW" dirty="0"/>
              <a:t>Pensions  </a:t>
            </a:r>
            <a:endParaRPr lang="en-US" altLang="zh-TW"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63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marL="0" indent="0">
              <a:buNone/>
            </a:pPr>
            <a:r>
              <a:rPr lang="en-US" altLang="zh-TW" b="1" dirty="0">
                <a:solidFill>
                  <a:srgbClr val="E0A450"/>
                </a:solidFill>
              </a:rPr>
              <a:t>Defined Contribution Plan</a:t>
            </a:r>
          </a:p>
          <a:p>
            <a:pPr marL="706437" lvl="1" indent="-342900"/>
            <a:r>
              <a:rPr lang="en-US" altLang="zh-TW" dirty="0"/>
              <a:t>Assume that Chi-</a:t>
            </a:r>
            <a:r>
              <a:rPr lang="en-US" altLang="zh-TW" dirty="0" err="1"/>
              <a:t>yuen</a:t>
            </a:r>
            <a:r>
              <a:rPr lang="en-US" altLang="zh-TW" dirty="0"/>
              <a:t> Chen’s company contributes 6% of employee monthly salaries to his individual pension account. With the monthly salary of NT$44,000.</a:t>
            </a:r>
          </a:p>
          <a:p>
            <a:endParaRPr lang="en-US" altLang="zh-TW" sz="2200" dirty="0"/>
          </a:p>
          <a:p>
            <a:pPr lvl="1" indent="-342900"/>
            <a:endParaRPr lang="en-US" altLang="zh-TW" sz="2200" dirty="0"/>
          </a:p>
          <a:p>
            <a:endParaRPr lang="en-US" altLang="zh-TW" sz="2200" dirty="0"/>
          </a:p>
          <a:p>
            <a:endParaRPr lang="en-US" altLang="zh-TW" sz="2200"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26</a:t>
            </a:fld>
            <a:endParaRPr lang="zh-TW" altLang="en-US" dirty="0"/>
          </a:p>
        </p:txBody>
      </p:sp>
      <p:sp>
        <p:nvSpPr>
          <p:cNvPr id="29700" name="Title 4"/>
          <p:cNvSpPr>
            <a:spLocks noGrp="1"/>
          </p:cNvSpPr>
          <p:nvPr>
            <p:ph type="title"/>
          </p:nvPr>
        </p:nvSpPr>
        <p:spPr/>
        <p:txBody>
          <a:bodyPr/>
          <a:lstStyle/>
          <a:p>
            <a:r>
              <a:rPr lang="en-US" altLang="zh-TW" dirty="0"/>
              <a:t>Pensions  </a:t>
            </a:r>
            <a:endParaRPr lang="en-US" altLang="zh-TW" dirty="0">
              <a:latin typeface="微軟正黑體" panose="020B0604030504040204" pitchFamily="34" charset="-120"/>
              <a:ea typeface="微軟正黑體" panose="020B0604030504040204" pitchFamily="34" charset="-120"/>
            </a:endParaRPr>
          </a:p>
        </p:txBody>
      </p:sp>
      <p:graphicFrame>
        <p:nvGraphicFramePr>
          <p:cNvPr id="14" name="表格 13"/>
          <p:cNvGraphicFramePr>
            <a:graphicFrameLocks noGrp="1"/>
          </p:cNvGraphicFramePr>
          <p:nvPr>
            <p:extLst>
              <p:ext uri="{D42A27DB-BD31-4B8C-83A1-F6EECF244321}">
                <p14:modId xmlns:p14="http://schemas.microsoft.com/office/powerpoint/2010/main" val="1239586852"/>
              </p:ext>
            </p:extLst>
          </p:nvPr>
        </p:nvGraphicFramePr>
        <p:xfrm>
          <a:off x="1058334" y="3496734"/>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5" name="矩形 14"/>
          <p:cNvSpPr/>
          <p:nvPr/>
        </p:nvSpPr>
        <p:spPr>
          <a:xfrm>
            <a:off x="1060962" y="3546826"/>
            <a:ext cx="941283"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Jan.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6" name="矩形 15"/>
          <p:cNvSpPr/>
          <p:nvPr/>
        </p:nvSpPr>
        <p:spPr>
          <a:xfrm>
            <a:off x="2186149" y="3546826"/>
            <a:ext cx="198002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6021645" y="3547526"/>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2,640</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2542032" y="4303382"/>
            <a:ext cx="5450502"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Contribute 6% of monthly salaries to an employee’s pension plan.</a:t>
            </a:r>
            <a:endParaRPr lang="zh-TW" altLang="en-US" sz="1400" dirty="0">
              <a:latin typeface="Arial" panose="020B0604020202020204" pitchFamily="34" charset="0"/>
              <a:cs typeface="Arial" panose="020B0604020202020204" pitchFamily="34" charset="0"/>
            </a:endParaRPr>
          </a:p>
        </p:txBody>
      </p:sp>
      <p:sp>
        <p:nvSpPr>
          <p:cNvPr id="19" name="矩形 18"/>
          <p:cNvSpPr/>
          <p:nvPr/>
        </p:nvSpPr>
        <p:spPr>
          <a:xfrm>
            <a:off x="2408046" y="3924210"/>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7020725" y="3901853"/>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2,640</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文字方塊 20"/>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2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marL="0" indent="0">
              <a:buNone/>
            </a:pPr>
            <a:r>
              <a:rPr lang="en-US" altLang="zh-TW" b="1" dirty="0">
                <a:solidFill>
                  <a:srgbClr val="E0A450"/>
                </a:solidFill>
              </a:rPr>
              <a:t>Defined Benefit Plan</a:t>
            </a:r>
          </a:p>
          <a:p>
            <a:pPr lvl="1" indent="-342900"/>
            <a:r>
              <a:rPr lang="en-US" altLang="zh-TW" dirty="0"/>
              <a:t>Assume that the defined benefit plan of COKA Co. requires an annual pension cost of NT$50,000. This annual contribution is based on estimates of COKA’s future pension liabilities. </a:t>
            </a:r>
          </a:p>
          <a:p>
            <a:pPr lvl="1" indent="-342900"/>
            <a:r>
              <a:rPr lang="en-US" altLang="zh-TW" dirty="0"/>
              <a:t>On December 31, 2017, COKA Co. pays NT$10,000 to the pension fund.</a:t>
            </a:r>
          </a:p>
          <a:p>
            <a:pPr lvl="1" indent="-342900"/>
            <a:endParaRPr lang="en-US" altLang="zh-TW" dirty="0"/>
          </a:p>
          <a:p>
            <a:endParaRPr lang="en-US" altLang="zh-TW" dirty="0"/>
          </a:p>
          <a:p>
            <a:endParaRPr lang="en-US" altLang="zh-TW" dirty="0"/>
          </a:p>
        </p:txBody>
      </p:sp>
      <p:sp>
        <p:nvSpPr>
          <p:cNvPr id="3" name="投影片編號版面配置區 2"/>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27</a:t>
            </a:fld>
            <a:endParaRPr lang="zh-TW" altLang="en-US" dirty="0"/>
          </a:p>
        </p:txBody>
      </p:sp>
      <p:sp>
        <p:nvSpPr>
          <p:cNvPr id="29700" name="Title 4"/>
          <p:cNvSpPr>
            <a:spLocks noGrp="1"/>
          </p:cNvSpPr>
          <p:nvPr>
            <p:ph type="title"/>
          </p:nvPr>
        </p:nvSpPr>
        <p:spPr/>
        <p:txBody>
          <a:bodyPr/>
          <a:lstStyle/>
          <a:p>
            <a:r>
              <a:rPr lang="en-US" altLang="zh-TW"/>
              <a:t>Pensions</a:t>
            </a:r>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423630735"/>
              </p:ext>
            </p:extLst>
          </p:nvPr>
        </p:nvGraphicFramePr>
        <p:xfrm>
          <a:off x="1176866" y="4672027"/>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6" name="矩形 5"/>
          <p:cNvSpPr/>
          <p:nvPr/>
        </p:nvSpPr>
        <p:spPr>
          <a:xfrm>
            <a:off x="1179494" y="4722119"/>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a:t>
            </a:r>
            <a:r>
              <a:rPr kumimoji="0" lang="en-US" altLang="zh-TW" dirty="0">
                <a:solidFill>
                  <a:srgbClr val="000000"/>
                </a:solidFill>
                <a:latin typeface="Arial" panose="020B0604020202020204" pitchFamily="34" charset="0"/>
                <a:cs typeface="Arial" panose="020B0604020202020204" pitchFamily="34" charset="0"/>
              </a:rPr>
              <a:t>.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7" name="矩形 6"/>
          <p:cNvSpPr/>
          <p:nvPr/>
        </p:nvSpPr>
        <p:spPr>
          <a:xfrm>
            <a:off x="2304681" y="4722119"/>
            <a:ext cx="198002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8" name="矩形 7"/>
          <p:cNvSpPr/>
          <p:nvPr/>
        </p:nvSpPr>
        <p:spPr>
          <a:xfrm>
            <a:off x="6011938" y="4722819"/>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50,000</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2624666" y="5810148"/>
            <a:ext cx="3200401"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Record pension cost and contribution.</a:t>
            </a:r>
            <a:endParaRPr lang="zh-TW" altLang="en-US" sz="1400" dirty="0">
              <a:latin typeface="Arial" panose="020B0604020202020204" pitchFamily="34" charset="0"/>
              <a:cs typeface="Arial" panose="020B0604020202020204" pitchFamily="34" charset="0"/>
            </a:endParaRPr>
          </a:p>
        </p:txBody>
      </p:sp>
      <p:sp>
        <p:nvSpPr>
          <p:cNvPr id="10" name="矩形 9"/>
          <p:cNvSpPr/>
          <p:nvPr/>
        </p:nvSpPr>
        <p:spPr>
          <a:xfrm>
            <a:off x="2526578" y="5099503"/>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7011018" y="5077146"/>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10,000</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矩形 11"/>
          <p:cNvSpPr/>
          <p:nvPr/>
        </p:nvSpPr>
        <p:spPr>
          <a:xfrm>
            <a:off x="2526578" y="5468835"/>
            <a:ext cx="2749471"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Pension Liability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7011018" y="5443647"/>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40,000</a:t>
            </a:r>
            <a:endParaRPr lang="zh-TW" altLang="en-US" dirty="0">
              <a:solidFill>
                <a:srgbClr val="000000"/>
              </a:solidFill>
              <a:latin typeface="Arial" panose="020B0604020202020204" pitchFamily="34" charset="0"/>
              <a:cs typeface="Arial" panose="020B0604020202020204" pitchFamily="34" charset="0"/>
            </a:endParaRPr>
          </a:p>
        </p:txBody>
      </p:sp>
      <p:sp>
        <p:nvSpPr>
          <p:cNvPr id="2" name="直線圖說文字 1 1"/>
          <p:cNvSpPr/>
          <p:nvPr/>
        </p:nvSpPr>
        <p:spPr>
          <a:xfrm>
            <a:off x="6673188" y="5927425"/>
            <a:ext cx="2098279" cy="381000"/>
          </a:xfrm>
          <a:prstGeom prst="borderCallout1">
            <a:avLst>
              <a:gd name="adj1" fmla="val -1625"/>
              <a:gd name="adj2" fmla="val 85303"/>
              <a:gd name="adj3" fmla="val -75701"/>
              <a:gd name="adj4" fmla="val 56189"/>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TW" dirty="0">
                <a:solidFill>
                  <a:srgbClr val="000000"/>
                </a:solidFill>
                <a:latin typeface="Arial" panose="020B0604020202020204" pitchFamily="34" charset="0"/>
                <a:cs typeface="Arial" panose="020B0604020202020204" pitchFamily="34" charset="0"/>
              </a:rPr>
              <a:t>Unfunded portion</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文字方塊 16"/>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9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內容版面配置區 2"/>
          <p:cNvSpPr>
            <a:spLocks noGrp="1"/>
          </p:cNvSpPr>
          <p:nvPr>
            <p:ph idx="1"/>
          </p:nvPr>
        </p:nvSpPr>
        <p:spPr/>
        <p:txBody>
          <a:bodyPr/>
          <a:lstStyle/>
          <a:p>
            <a:r>
              <a:rPr lang="en-US" altLang="zh-TW" dirty="0"/>
              <a:t>Employers often offer employees other benefits after their retirement.</a:t>
            </a:r>
          </a:p>
          <a:p>
            <a:pPr lvl="1"/>
            <a:r>
              <a:rPr lang="en-US" altLang="zh-TW" dirty="0"/>
              <a:t>E.g., ExxonMobil promises its employees that it will continue to cover them with health-care and life insurance plans after retirement.</a:t>
            </a:r>
          </a:p>
          <a:p>
            <a:r>
              <a:rPr lang="en-US" altLang="zh-TW" dirty="0"/>
              <a:t>Keep with the normal practice of </a:t>
            </a:r>
            <a:r>
              <a:rPr lang="en-US" altLang="zh-TW" b="1" dirty="0">
                <a:solidFill>
                  <a:srgbClr val="E0A450"/>
                </a:solidFill>
              </a:rPr>
              <a:t>matching expenses to the period in which they are initially incurred.</a:t>
            </a:r>
            <a:endParaRPr lang="zh-TW" altLang="en-US" b="1" dirty="0">
              <a:solidFill>
                <a:srgbClr val="E0A450"/>
              </a:solidFill>
            </a:endParaRPr>
          </a:p>
          <a:p>
            <a:endParaRPr lang="en-US" altLang="zh-TW" dirty="0"/>
          </a:p>
          <a:p>
            <a:pPr lvl="1"/>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28</a:t>
            </a:fld>
            <a:endParaRPr lang="zh-TW" altLang="en-US" dirty="0"/>
          </a:p>
        </p:txBody>
      </p:sp>
      <p:sp>
        <p:nvSpPr>
          <p:cNvPr id="32770" name="標題 1"/>
          <p:cNvSpPr>
            <a:spLocks noGrp="1"/>
          </p:cNvSpPr>
          <p:nvPr>
            <p:ph type="title"/>
          </p:nvPr>
        </p:nvSpPr>
        <p:spPr/>
        <p:txBody>
          <a:bodyPr/>
          <a:lstStyle/>
          <a:p>
            <a:r>
              <a:rPr lang="en-US" altLang="zh-TW" dirty="0"/>
              <a:t>Other Post-retirement Benefits</a:t>
            </a:r>
            <a:endParaRPr lang="zh-TW" altLang="en-US" dirty="0"/>
          </a:p>
        </p:txBody>
      </p:sp>
      <p:sp>
        <p:nvSpPr>
          <p:cNvPr id="7" name="文字方塊 6"/>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363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29</a:t>
            </a:fld>
            <a:endParaRPr lang="zh-TW" altLang="en-US" dirty="0"/>
          </a:p>
        </p:txBody>
      </p:sp>
      <p:sp>
        <p:nvSpPr>
          <p:cNvPr id="36866" name="標題 1"/>
          <p:cNvSpPr>
            <a:spLocks noGrp="1"/>
          </p:cNvSpPr>
          <p:nvPr>
            <p:ph type="title"/>
          </p:nvPr>
        </p:nvSpPr>
        <p:spPr/>
        <p:txBody>
          <a:bodyPr/>
          <a:lstStyle/>
          <a:p>
            <a:r>
              <a:rPr lang="en-US" altLang="zh-TW" dirty="0"/>
              <a:t>Sales Taxes (Business Taxes)</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36867" name="內容版面配置區 2"/>
          <p:cNvSpPr>
            <a:spLocks noGrp="1"/>
          </p:cNvSpPr>
          <p:nvPr>
            <p:ph idx="1"/>
          </p:nvPr>
        </p:nvSpPr>
        <p:spPr/>
        <p:txBody>
          <a:bodyPr/>
          <a:lstStyle/>
          <a:p>
            <a:r>
              <a:rPr lang="en-US" altLang="zh-TW" dirty="0"/>
              <a:t>Sales taxes are paid by customers to the seller, who in turn forwards them to the governmental agency.</a:t>
            </a:r>
          </a:p>
          <a:p>
            <a:pPr marL="0" indent="0">
              <a:buNone/>
            </a:pPr>
            <a:r>
              <a:rPr lang="en-US" altLang="zh-TW" b="1" dirty="0">
                <a:solidFill>
                  <a:srgbClr val="E0A450"/>
                </a:solidFill>
              </a:rPr>
              <a:t>Illustration</a:t>
            </a:r>
          </a:p>
          <a:p>
            <a:pPr lvl="1"/>
            <a:r>
              <a:rPr lang="en-US" altLang="zh-TW" dirty="0"/>
              <a:t>Assume that a sporting goods store in Denver prices a pair of skis at $200 and that the combination of state and city sales tax is 6.5%. When the store sells the skis, it collects $213.</a:t>
            </a:r>
          </a:p>
          <a:p>
            <a:endParaRPr lang="en-US" altLang="zh-TW" dirty="0"/>
          </a:p>
          <a:p>
            <a:endParaRPr lang="en-US" altLang="zh-TW" dirty="0"/>
          </a:p>
          <a:p>
            <a:endParaRPr lang="zh-TW" altLang="en-US" sz="1800" dirty="0"/>
          </a:p>
        </p:txBody>
      </p:sp>
      <p:sp>
        <p:nvSpPr>
          <p:cNvPr id="8" name="矩形 7"/>
          <p:cNvSpPr/>
          <p:nvPr/>
        </p:nvSpPr>
        <p:spPr>
          <a:xfrm>
            <a:off x="8396621" y="93246"/>
            <a:ext cx="749692"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Taxes</a:t>
            </a:r>
          </a:p>
        </p:txBody>
      </p:sp>
      <p:graphicFrame>
        <p:nvGraphicFramePr>
          <p:cNvPr id="12" name="表格 11"/>
          <p:cNvGraphicFramePr>
            <a:graphicFrameLocks noGrp="1"/>
          </p:cNvGraphicFramePr>
          <p:nvPr>
            <p:extLst>
              <p:ext uri="{D42A27DB-BD31-4B8C-83A1-F6EECF244321}">
                <p14:modId xmlns:p14="http://schemas.microsoft.com/office/powerpoint/2010/main" val="3638859735"/>
              </p:ext>
            </p:extLst>
          </p:nvPr>
        </p:nvGraphicFramePr>
        <p:xfrm>
          <a:off x="1532467" y="4691063"/>
          <a:ext cx="6019801" cy="1485900"/>
        </p:xfrm>
        <a:graphic>
          <a:graphicData uri="http://schemas.openxmlformats.org/drawingml/2006/table">
            <a:tbl>
              <a:tblPr/>
              <a:tblGrid>
                <a:gridCol w="443652">
                  <a:extLst>
                    <a:ext uri="{9D8B030D-6E8A-4147-A177-3AD203B41FA5}">
                      <a16:colId xmlns:a16="http://schemas.microsoft.com/office/drawing/2014/main" val="20000"/>
                    </a:ext>
                  </a:extLst>
                </a:gridCol>
                <a:gridCol w="3347391">
                  <a:extLst>
                    <a:ext uri="{9D8B030D-6E8A-4147-A177-3AD203B41FA5}">
                      <a16:colId xmlns:a16="http://schemas.microsoft.com/office/drawing/2014/main" val="20001"/>
                    </a:ext>
                  </a:extLst>
                </a:gridCol>
                <a:gridCol w="1114379">
                  <a:extLst>
                    <a:ext uri="{9D8B030D-6E8A-4147-A177-3AD203B41FA5}">
                      <a16:colId xmlns:a16="http://schemas.microsoft.com/office/drawing/2014/main" val="20002"/>
                    </a:ext>
                  </a:extLst>
                </a:gridCol>
                <a:gridCol w="1114379">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4" name="矩形 13"/>
          <p:cNvSpPr/>
          <p:nvPr/>
        </p:nvSpPr>
        <p:spPr>
          <a:xfrm>
            <a:off x="1635090" y="4715607"/>
            <a:ext cx="72327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Cash</a:t>
            </a:r>
            <a:endParaRPr lang="zh-TW" altLang="en-US" dirty="0">
              <a:latin typeface="Arial" panose="020B0604020202020204" pitchFamily="34" charset="0"/>
              <a:cs typeface="Arial" panose="020B0604020202020204" pitchFamily="34" charset="0"/>
            </a:endParaRPr>
          </a:p>
        </p:txBody>
      </p:sp>
      <p:sp>
        <p:nvSpPr>
          <p:cNvPr id="15" name="矩形 14"/>
          <p:cNvSpPr/>
          <p:nvPr/>
        </p:nvSpPr>
        <p:spPr>
          <a:xfrm>
            <a:off x="5907600" y="4716307"/>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213</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1847623" y="5825883"/>
            <a:ext cx="5770487" cy="307777"/>
          </a:xfrm>
          <a:prstGeom prst="rect">
            <a:avLst/>
          </a:prstGeom>
        </p:spPr>
        <p:txBody>
          <a:bodyPr wrap="square">
            <a:spAutoFit/>
          </a:bodyPr>
          <a:lstStyle/>
          <a:p>
            <a:pPr algn="ctr"/>
            <a:r>
              <a:rPr lang="en-US" altLang="zh-TW" sz="1400" i="1" dirty="0">
                <a:latin typeface="Arial" panose="020B0604020202020204" pitchFamily="34" charset="0"/>
                <a:cs typeface="Arial" panose="020B0604020202020204" pitchFamily="34" charset="0"/>
              </a:rPr>
              <a:t>Sold a pair of skis for $200. Collected $213, including 6.5% sales tax.</a:t>
            </a:r>
            <a:endParaRPr lang="en-US" altLang="zh-TW" sz="1300" i="1" dirty="0">
              <a:latin typeface="Arial" panose="020B0604020202020204" pitchFamily="34" charset="0"/>
              <a:cs typeface="Arial" panose="020B0604020202020204" pitchFamily="34" charset="0"/>
            </a:endParaRPr>
          </a:p>
        </p:txBody>
      </p:sp>
      <p:sp>
        <p:nvSpPr>
          <p:cNvPr id="17" name="矩形 16"/>
          <p:cNvSpPr/>
          <p:nvPr/>
        </p:nvSpPr>
        <p:spPr>
          <a:xfrm>
            <a:off x="1856987" y="5092991"/>
            <a:ext cx="174919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Sales Revenue</a:t>
            </a:r>
            <a:endParaRPr lang="zh-TW" altLang="en-US" dirty="0">
              <a:latin typeface="Arial" panose="020B0604020202020204" pitchFamily="34" charset="0"/>
              <a:cs typeface="Arial" panose="020B0604020202020204" pitchFamily="34" charset="0"/>
            </a:endParaRPr>
          </a:p>
        </p:txBody>
      </p:sp>
      <p:sp>
        <p:nvSpPr>
          <p:cNvPr id="18" name="矩形 17"/>
          <p:cNvSpPr/>
          <p:nvPr/>
        </p:nvSpPr>
        <p:spPr>
          <a:xfrm>
            <a:off x="6906680" y="5070634"/>
            <a:ext cx="56938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200</a:t>
            </a:r>
            <a:endParaRPr lang="zh-TW" altLang="en-US" dirty="0">
              <a:latin typeface="Arial" panose="020B0604020202020204" pitchFamily="34" charset="0"/>
              <a:cs typeface="Arial" panose="020B0604020202020204" pitchFamily="34" charset="0"/>
            </a:endParaRPr>
          </a:p>
        </p:txBody>
      </p:sp>
      <p:sp>
        <p:nvSpPr>
          <p:cNvPr id="19" name="矩形 18"/>
          <p:cNvSpPr/>
          <p:nvPr/>
        </p:nvSpPr>
        <p:spPr>
          <a:xfrm>
            <a:off x="1856987" y="5462323"/>
            <a:ext cx="2078518"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Sales Tax Payable</a:t>
            </a:r>
            <a:endParaRPr lang="zh-TW" altLang="en-US" dirty="0">
              <a:latin typeface="Arial" panose="020B0604020202020204" pitchFamily="34" charset="0"/>
              <a:cs typeface="Arial" panose="020B0604020202020204" pitchFamily="34" charset="0"/>
            </a:endParaRPr>
          </a:p>
        </p:txBody>
      </p:sp>
      <p:sp>
        <p:nvSpPr>
          <p:cNvPr id="20" name="矩形 19"/>
          <p:cNvSpPr/>
          <p:nvPr/>
        </p:nvSpPr>
        <p:spPr>
          <a:xfrm>
            <a:off x="7034920" y="5437135"/>
            <a:ext cx="441147"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13</a:t>
            </a:r>
            <a:endParaRPr lang="zh-TW" altLang="en-US" dirty="0">
              <a:latin typeface="Arial" panose="020B0604020202020204" pitchFamily="34" charset="0"/>
              <a:cs typeface="Arial" panose="020B0604020202020204" pitchFamily="34" charset="0"/>
            </a:endParaRPr>
          </a:p>
        </p:txBody>
      </p:sp>
      <p:sp>
        <p:nvSpPr>
          <p:cNvPr id="21" name="文字方塊 20"/>
          <p:cNvSpPr txBox="1"/>
          <p:nvPr/>
        </p:nvSpPr>
        <p:spPr>
          <a:xfrm>
            <a:off x="8436616" y="80622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8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a:t>
            </a:fld>
            <a:endParaRPr lang="zh-TW" altLang="en-US" dirty="0"/>
          </a:p>
        </p:txBody>
      </p:sp>
      <p:sp>
        <p:nvSpPr>
          <p:cNvPr id="11266" name="Rectangle 2"/>
          <p:cNvSpPr>
            <a:spLocks noGrp="1" noChangeArrowheads="1"/>
          </p:cNvSpPr>
          <p:nvPr>
            <p:ph type="title"/>
          </p:nvPr>
        </p:nvSpPr>
        <p:spPr/>
        <p:txBody>
          <a:bodyPr/>
          <a:lstStyle/>
          <a:p>
            <a:r>
              <a:rPr lang="en-US" altLang="zh-TW" dirty="0"/>
              <a:t>Employee Compensation</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40" name="矩形 39"/>
          <p:cNvSpPr/>
          <p:nvPr/>
        </p:nvSpPr>
        <p:spPr>
          <a:xfrm>
            <a:off x="6509946" y="94435"/>
            <a:ext cx="263405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Employee Compensation</a:t>
            </a:r>
          </a:p>
        </p:txBody>
      </p:sp>
      <p:sp>
        <p:nvSpPr>
          <p:cNvPr id="42" name="文字方塊 41"/>
          <p:cNvSpPr txBox="1"/>
          <p:nvPr/>
        </p:nvSpPr>
        <p:spPr>
          <a:xfrm>
            <a:off x="8448973" y="79386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3"/>
          <a:stretch>
            <a:fillRect/>
          </a:stretch>
        </p:blipFill>
        <p:spPr>
          <a:xfrm>
            <a:off x="355602" y="2387070"/>
            <a:ext cx="8441266" cy="2637896"/>
          </a:xfrm>
          <a:prstGeom prst="rect">
            <a:avLst/>
          </a:prstGeom>
        </p:spPr>
      </p:pic>
    </p:spTree>
    <p:extLst>
      <p:ext uri="{BB962C8B-B14F-4D97-AF65-F5344CB8AC3E}">
        <p14:creationId xmlns:p14="http://schemas.microsoft.com/office/powerpoint/2010/main" val="372044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內容版面配置區 2"/>
          <p:cNvSpPr>
            <a:spLocks noGrp="1"/>
          </p:cNvSpPr>
          <p:nvPr>
            <p:ph idx="1"/>
          </p:nvPr>
        </p:nvSpPr>
        <p:spPr/>
        <p:txBody>
          <a:bodyPr/>
          <a:lstStyle/>
          <a:p>
            <a:r>
              <a:rPr lang="en-US" altLang="zh-TW" dirty="0"/>
              <a:t>Business tax applies to the sales of goods and services in Taiwan.</a:t>
            </a:r>
          </a:p>
          <a:p>
            <a:r>
              <a:rPr lang="en-US" altLang="zh-TW" dirty="0"/>
              <a:t>Business tax consists of value-added tax (VAT) and                          non-value-added tax (non-VAT).</a:t>
            </a:r>
          </a:p>
          <a:p>
            <a:r>
              <a:rPr lang="en-US" altLang="zh-TW" dirty="0"/>
              <a:t>VAT is applicable to general industries, and the current rate is 5%.</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30</a:t>
            </a:fld>
            <a:endParaRPr lang="zh-TW" altLang="en-US" dirty="0"/>
          </a:p>
        </p:txBody>
      </p:sp>
      <p:sp>
        <p:nvSpPr>
          <p:cNvPr id="38914" name="標題 1"/>
          <p:cNvSpPr>
            <a:spLocks noGrp="1"/>
          </p:cNvSpPr>
          <p:nvPr>
            <p:ph type="title"/>
          </p:nvPr>
        </p:nvSpPr>
        <p:spPr/>
        <p:txBody>
          <a:bodyPr>
            <a:normAutofit fontScale="90000"/>
          </a:bodyPr>
          <a:lstStyle/>
          <a:p>
            <a:r>
              <a:rPr lang="en-US" altLang="zh-TW" dirty="0"/>
              <a:t>Value-Added and Non-Value-Added </a:t>
            </a:r>
            <a:br>
              <a:rPr lang="en-US" altLang="zh-TW" dirty="0"/>
            </a:br>
            <a:r>
              <a:rPr lang="en-US" altLang="zh-TW" dirty="0"/>
              <a:t>Business Tax</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3852334" y="4703233"/>
            <a:ext cx="1227666" cy="474134"/>
          </a:xfrm>
          <a:prstGeom prst="rect">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Seller</a:t>
            </a:r>
            <a:endParaRPr lang="zh-TW" altLang="en-US" dirty="0">
              <a:solidFill>
                <a:schemeClr val="tx1"/>
              </a:solidFill>
              <a:latin typeface="Arial" panose="020B0604020202020204" pitchFamily="34" charset="0"/>
              <a:cs typeface="Arial" panose="020B0604020202020204" pitchFamily="34" charset="0"/>
            </a:endParaRPr>
          </a:p>
        </p:txBody>
      </p:sp>
      <p:cxnSp>
        <p:nvCxnSpPr>
          <p:cNvPr id="7" name="直線單箭頭接點 6"/>
          <p:cNvCxnSpPr/>
          <p:nvPr/>
        </p:nvCxnSpPr>
        <p:spPr>
          <a:xfrm flipV="1">
            <a:off x="5080000" y="4936066"/>
            <a:ext cx="1532467" cy="4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2319867" y="4940299"/>
            <a:ext cx="1532467"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05932" y="4703233"/>
            <a:ext cx="1405467" cy="474133"/>
          </a:xfrm>
          <a:prstGeom prst="rect">
            <a:avLst/>
          </a:prstGeom>
          <a:solidFill>
            <a:srgbClr val="FFFF00"/>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Supplier</a:t>
            </a:r>
            <a:endParaRPr lang="zh-TW" altLang="en-US" dirty="0">
              <a:solidFill>
                <a:schemeClr val="tx1"/>
              </a:solidFill>
              <a:latin typeface="Arial" panose="020B0604020202020204" pitchFamily="34" charset="0"/>
              <a:cs typeface="Arial" panose="020B0604020202020204" pitchFamily="34" charset="0"/>
            </a:endParaRPr>
          </a:p>
        </p:txBody>
      </p:sp>
      <p:sp>
        <p:nvSpPr>
          <p:cNvPr id="14" name="矩形 13"/>
          <p:cNvSpPr/>
          <p:nvPr/>
        </p:nvSpPr>
        <p:spPr>
          <a:xfrm>
            <a:off x="6620935" y="4698999"/>
            <a:ext cx="1227666" cy="474134"/>
          </a:xfrm>
          <a:prstGeom prst="rect">
            <a:avLst/>
          </a:prstGeom>
          <a:solidFill>
            <a:srgbClr val="F3F5CF"/>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Customer</a:t>
            </a:r>
            <a:endParaRPr lang="zh-TW" altLang="en-US" dirty="0">
              <a:solidFill>
                <a:schemeClr val="tx1"/>
              </a:solidFill>
              <a:latin typeface="Arial" panose="020B0604020202020204" pitchFamily="34" charset="0"/>
              <a:cs typeface="Arial" panose="020B0604020202020204" pitchFamily="34" charset="0"/>
            </a:endParaRPr>
          </a:p>
        </p:txBody>
      </p:sp>
      <p:sp>
        <p:nvSpPr>
          <p:cNvPr id="11" name="文字方塊 10"/>
          <p:cNvSpPr txBox="1"/>
          <p:nvPr/>
        </p:nvSpPr>
        <p:spPr>
          <a:xfrm>
            <a:off x="2091267" y="5234266"/>
            <a:ext cx="2159566"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Purchase inventory</a:t>
            </a:r>
            <a:endParaRPr lang="zh-TW" altLang="en-US" dirty="0">
              <a:latin typeface="Arial" panose="020B0604020202020204" pitchFamily="34" charset="0"/>
              <a:cs typeface="Arial" panose="020B0604020202020204" pitchFamily="34" charset="0"/>
            </a:endParaRPr>
          </a:p>
        </p:txBody>
      </p:sp>
      <p:sp>
        <p:nvSpPr>
          <p:cNvPr id="18" name="文字方塊 17"/>
          <p:cNvSpPr txBox="1"/>
          <p:nvPr/>
        </p:nvSpPr>
        <p:spPr>
          <a:xfrm>
            <a:off x="2519274" y="4475997"/>
            <a:ext cx="1116716" cy="369332"/>
          </a:xfrm>
          <a:prstGeom prst="rect">
            <a:avLst/>
          </a:prstGeom>
          <a:noFill/>
          <a:ln w="28575">
            <a:solidFill>
              <a:schemeClr val="accent2">
                <a:lumMod val="75000"/>
              </a:schemeClr>
            </a:solidFill>
          </a:ln>
        </p:spPr>
        <p:txBody>
          <a:bodyPr wrap="none" rtlCol="0">
            <a:spAutoFit/>
          </a:bodyPr>
          <a:lstStyle/>
          <a:p>
            <a:r>
              <a:rPr lang="en-US" altLang="zh-TW" dirty="0">
                <a:latin typeface="Arial" panose="020B0604020202020204" pitchFamily="34" charset="0"/>
                <a:cs typeface="Arial" panose="020B0604020202020204" pitchFamily="34" charset="0"/>
              </a:rPr>
              <a:t>Input Tax</a:t>
            </a:r>
            <a:endParaRPr lang="zh-TW" altLang="en-US" dirty="0">
              <a:latin typeface="Arial" panose="020B0604020202020204" pitchFamily="34" charset="0"/>
              <a:cs typeface="Arial" panose="020B0604020202020204" pitchFamily="34" charset="0"/>
            </a:endParaRPr>
          </a:p>
        </p:txBody>
      </p:sp>
      <p:sp>
        <p:nvSpPr>
          <p:cNvPr id="19" name="文字方塊 18"/>
          <p:cNvSpPr txBox="1"/>
          <p:nvPr/>
        </p:nvSpPr>
        <p:spPr>
          <a:xfrm>
            <a:off x="5198107" y="4475995"/>
            <a:ext cx="1296252" cy="369332"/>
          </a:xfrm>
          <a:prstGeom prst="rect">
            <a:avLst/>
          </a:prstGeom>
          <a:noFill/>
          <a:ln w="28575">
            <a:solidFill>
              <a:schemeClr val="accent2">
                <a:lumMod val="75000"/>
              </a:schemeClr>
            </a:solidFill>
          </a:ln>
        </p:spPr>
        <p:txBody>
          <a:bodyPr wrap="none" rtlCol="0">
            <a:spAutoFit/>
          </a:bodyPr>
          <a:lstStyle/>
          <a:p>
            <a:r>
              <a:rPr lang="en-US" altLang="zh-TW" dirty="0">
                <a:latin typeface="Arial" panose="020B0604020202020204" pitchFamily="34" charset="0"/>
                <a:cs typeface="Arial" panose="020B0604020202020204" pitchFamily="34" charset="0"/>
              </a:rPr>
              <a:t>Output Tax</a:t>
            </a:r>
            <a:endParaRPr lang="zh-TW" altLang="en-US" dirty="0">
              <a:latin typeface="Arial" panose="020B0604020202020204" pitchFamily="34" charset="0"/>
              <a:cs typeface="Arial" panose="020B0604020202020204" pitchFamily="34" charset="0"/>
            </a:endParaRPr>
          </a:p>
        </p:txBody>
      </p:sp>
      <p:sp>
        <p:nvSpPr>
          <p:cNvPr id="20" name="文字方塊 19"/>
          <p:cNvSpPr txBox="1"/>
          <p:nvPr/>
        </p:nvSpPr>
        <p:spPr>
          <a:xfrm>
            <a:off x="5156199" y="5234266"/>
            <a:ext cx="1569660"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Sell inventory</a:t>
            </a:r>
            <a:endParaRPr lang="zh-TW" altLang="en-US" dirty="0">
              <a:latin typeface="Arial" panose="020B0604020202020204" pitchFamily="34" charset="0"/>
              <a:cs typeface="Arial" panose="020B0604020202020204" pitchFamily="34" charset="0"/>
            </a:endParaRPr>
          </a:p>
        </p:txBody>
      </p:sp>
      <p:sp>
        <p:nvSpPr>
          <p:cNvPr id="21" name="矩形 20"/>
          <p:cNvSpPr/>
          <p:nvPr/>
        </p:nvSpPr>
        <p:spPr>
          <a:xfrm>
            <a:off x="2097618" y="5836081"/>
            <a:ext cx="4931832" cy="369332"/>
          </a:xfrm>
          <a:prstGeom prst="rect">
            <a:avLst/>
          </a:prstGeom>
          <a:solidFill>
            <a:schemeClr val="accent4">
              <a:lumMod val="20000"/>
              <a:lumOff val="80000"/>
            </a:schemeClr>
          </a:solidFill>
          <a:ln>
            <a:noFill/>
          </a:ln>
        </p:spPr>
        <p:txBody>
          <a:bodyPr wrap="square">
            <a:spAutoFit/>
          </a:bodyPr>
          <a:lstStyle/>
          <a:p>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The cost is passed on to the end consumer.</a:t>
            </a:r>
          </a:p>
        </p:txBody>
      </p:sp>
    </p:spTree>
    <p:extLst>
      <p:ext uri="{BB962C8B-B14F-4D97-AF65-F5344CB8AC3E}">
        <p14:creationId xmlns:p14="http://schemas.microsoft.com/office/powerpoint/2010/main" val="402099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1" grpId="0"/>
      <p:bldP spid="18" grpId="0" animBg="1"/>
      <p:bldP spid="19" grpId="0" animBg="1"/>
      <p:bldP spid="20" grpId="0"/>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內容版面配置區 2"/>
          <p:cNvSpPr>
            <a:spLocks noGrp="1"/>
          </p:cNvSpPr>
          <p:nvPr>
            <p:ph idx="1"/>
          </p:nvPr>
        </p:nvSpPr>
        <p:spPr/>
        <p:txBody>
          <a:bodyPr/>
          <a:lstStyle/>
          <a:p>
            <a:pPr marL="0" indent="0">
              <a:buNone/>
            </a:pPr>
            <a:r>
              <a:rPr lang="en-US" altLang="zh-TW" b="1" dirty="0">
                <a:solidFill>
                  <a:srgbClr val="E0A450"/>
                </a:solidFill>
              </a:rPr>
              <a:t>Illustration—VAT</a:t>
            </a:r>
          </a:p>
          <a:p>
            <a:pPr lvl="1">
              <a:defRPr/>
            </a:pPr>
            <a:r>
              <a:rPr lang="en-US" altLang="zh-TW" dirty="0"/>
              <a:t>Assume that AMC Company acquires 10 notebooks for NT$200,000 from AUS Co. on March 20, 2017. AMC sells all notebooks to customers on March 30, 2017 for NT$220,000.</a:t>
            </a:r>
          </a:p>
          <a:p>
            <a:pPr lvl="1">
              <a:defRPr/>
            </a:pPr>
            <a:r>
              <a:rPr lang="en-US" altLang="zh-TW" dirty="0"/>
              <a:t>The </a:t>
            </a:r>
            <a:r>
              <a:rPr lang="en-US" altLang="zh-TW" b="1" dirty="0">
                <a:solidFill>
                  <a:schemeClr val="accent2">
                    <a:lumMod val="75000"/>
                  </a:schemeClr>
                </a:solidFill>
              </a:rPr>
              <a:t>business tax 5% </a:t>
            </a:r>
            <a:r>
              <a:rPr lang="en-US" altLang="zh-TW" dirty="0"/>
              <a:t>is imposed on both transactions.</a:t>
            </a:r>
            <a:endParaRPr lang="zh-TW" altLang="en-US" dirty="0">
              <a:ea typeface="新細明體" charset="-120"/>
            </a:endParaRP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31</a:t>
            </a:fld>
            <a:endParaRPr lang="zh-TW" altLang="en-US" dirty="0"/>
          </a:p>
        </p:txBody>
      </p:sp>
      <p:sp>
        <p:nvSpPr>
          <p:cNvPr id="38914" name="標題 1"/>
          <p:cNvSpPr>
            <a:spLocks noGrp="1"/>
          </p:cNvSpPr>
          <p:nvPr>
            <p:ph type="title"/>
          </p:nvPr>
        </p:nvSpPr>
        <p:spPr/>
        <p:txBody>
          <a:bodyPr>
            <a:normAutofit fontScale="90000"/>
          </a:bodyPr>
          <a:lstStyle/>
          <a:p>
            <a:r>
              <a:rPr lang="en-US" altLang="zh-TW" dirty="0"/>
              <a:t>Value-added </a:t>
            </a:r>
            <a:br>
              <a:rPr lang="en-US" altLang="zh-TW" dirty="0"/>
            </a:br>
            <a:r>
              <a:rPr lang="en-US" altLang="zh-TW" dirty="0"/>
              <a:t>and Non-value-added Business Tax</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84065221"/>
              </p:ext>
            </p:extLst>
          </p:nvPr>
        </p:nvGraphicFramePr>
        <p:xfrm>
          <a:off x="1143000" y="4343400"/>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7" name="矩形 6"/>
          <p:cNvSpPr/>
          <p:nvPr/>
        </p:nvSpPr>
        <p:spPr>
          <a:xfrm>
            <a:off x="1145628" y="4393492"/>
            <a:ext cx="954172"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Mar</a:t>
            </a:r>
            <a:r>
              <a:rPr kumimoji="0" lang="en-US" altLang="zh-TW" dirty="0">
                <a:solidFill>
                  <a:srgbClr val="000000"/>
                </a:solidFill>
                <a:latin typeface="Arial" panose="020B0604020202020204" pitchFamily="34" charset="0"/>
                <a:cs typeface="Arial" panose="020B0604020202020204" pitchFamily="34" charset="0"/>
              </a:rPr>
              <a:t>. 20</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8" name="矩形 7"/>
          <p:cNvSpPr/>
          <p:nvPr/>
        </p:nvSpPr>
        <p:spPr>
          <a:xfrm>
            <a:off x="2270815" y="4393492"/>
            <a:ext cx="1133644"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Inventory</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5849831" y="4394192"/>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200,000</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2590800" y="5481521"/>
            <a:ext cx="5450502"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Pay for the inventory.</a:t>
            </a:r>
            <a:endParaRPr lang="zh-TW" altLang="en-US" sz="1400" dirty="0">
              <a:latin typeface="Arial" panose="020B0604020202020204" pitchFamily="34" charset="0"/>
              <a:cs typeface="Arial" panose="020B0604020202020204" pitchFamily="34" charset="0"/>
            </a:endParaRPr>
          </a:p>
        </p:txBody>
      </p:sp>
      <p:sp>
        <p:nvSpPr>
          <p:cNvPr id="11" name="矩形 10"/>
          <p:cNvSpPr/>
          <p:nvPr/>
        </p:nvSpPr>
        <p:spPr>
          <a:xfrm>
            <a:off x="2270815" y="4784886"/>
            <a:ext cx="111671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Input Tax</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矩形 11"/>
          <p:cNvSpPr/>
          <p:nvPr/>
        </p:nvSpPr>
        <p:spPr>
          <a:xfrm>
            <a:off x="5978072" y="4773658"/>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10,000</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2492712" y="5140208"/>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6848911" y="5115020"/>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210,000</a:t>
            </a:r>
            <a:endParaRPr lang="zh-TW" altLang="en-US" dirty="0">
              <a:solidFill>
                <a:srgbClr val="000000"/>
              </a:solidFill>
              <a:latin typeface="Arial" panose="020B0604020202020204" pitchFamily="34" charset="0"/>
              <a:cs typeface="Arial" panose="020B0604020202020204" pitchFamily="34" charset="0"/>
            </a:endParaRPr>
          </a:p>
        </p:txBody>
      </p:sp>
      <p:sp>
        <p:nvSpPr>
          <p:cNvPr id="16" name="文字方塊 15"/>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04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內容版面配置區 2"/>
          <p:cNvSpPr>
            <a:spLocks noGrp="1"/>
          </p:cNvSpPr>
          <p:nvPr>
            <p:ph idx="1"/>
          </p:nvPr>
        </p:nvSpPr>
        <p:spPr/>
        <p:txBody>
          <a:bodyPr/>
          <a:lstStyle/>
          <a:p>
            <a:pPr marL="0" indent="0">
              <a:buNone/>
            </a:pPr>
            <a:r>
              <a:rPr lang="en-US" altLang="zh-TW" b="1" dirty="0">
                <a:solidFill>
                  <a:srgbClr val="E0A450"/>
                </a:solidFill>
              </a:rPr>
              <a:t>Illustration—VAT</a:t>
            </a: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32</a:t>
            </a:fld>
            <a:endParaRPr lang="zh-TW" altLang="en-US" dirty="0"/>
          </a:p>
        </p:txBody>
      </p:sp>
      <p:sp>
        <p:nvSpPr>
          <p:cNvPr id="38914" name="標題 1"/>
          <p:cNvSpPr>
            <a:spLocks noGrp="1"/>
          </p:cNvSpPr>
          <p:nvPr>
            <p:ph type="title"/>
          </p:nvPr>
        </p:nvSpPr>
        <p:spPr/>
        <p:txBody>
          <a:bodyPr>
            <a:normAutofit fontScale="90000"/>
          </a:bodyPr>
          <a:lstStyle/>
          <a:p>
            <a:r>
              <a:rPr lang="en-US" altLang="zh-TW" dirty="0"/>
              <a:t>Value-added </a:t>
            </a:r>
            <a:br>
              <a:rPr lang="en-US" altLang="zh-TW" dirty="0"/>
            </a:br>
            <a:r>
              <a:rPr lang="en-US" altLang="zh-TW" dirty="0"/>
              <a:t>and Non-value-added Business Tax</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902171164"/>
              </p:ext>
            </p:extLst>
          </p:nvPr>
        </p:nvGraphicFramePr>
        <p:xfrm>
          <a:off x="1117600" y="1977612"/>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7" name="矩形 6"/>
          <p:cNvSpPr/>
          <p:nvPr/>
        </p:nvSpPr>
        <p:spPr>
          <a:xfrm>
            <a:off x="1120228" y="2027704"/>
            <a:ext cx="954172"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Mar</a:t>
            </a:r>
            <a:r>
              <a:rPr kumimoji="0" lang="en-US" altLang="zh-TW" dirty="0">
                <a:solidFill>
                  <a:srgbClr val="000000"/>
                </a:solidFill>
                <a:latin typeface="Arial" panose="020B0604020202020204" pitchFamily="34" charset="0"/>
                <a:cs typeface="Arial" panose="020B0604020202020204" pitchFamily="34" charset="0"/>
              </a:rPr>
              <a:t>. 20</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8" name="矩形 7"/>
          <p:cNvSpPr/>
          <p:nvPr/>
        </p:nvSpPr>
        <p:spPr>
          <a:xfrm>
            <a:off x="2245415" y="2027704"/>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5824431" y="2028404"/>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231,000</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2565400" y="3115733"/>
            <a:ext cx="5450502"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Sell the inventory.</a:t>
            </a:r>
            <a:endParaRPr lang="zh-TW" altLang="en-US" sz="1400" dirty="0">
              <a:latin typeface="Arial" panose="020B0604020202020204" pitchFamily="34" charset="0"/>
              <a:cs typeface="Arial" panose="020B0604020202020204" pitchFamily="34" charset="0"/>
            </a:endParaRPr>
          </a:p>
        </p:txBody>
      </p:sp>
      <p:sp>
        <p:nvSpPr>
          <p:cNvPr id="11" name="矩形 10"/>
          <p:cNvSpPr/>
          <p:nvPr/>
        </p:nvSpPr>
        <p:spPr>
          <a:xfrm>
            <a:off x="2468589" y="2391079"/>
            <a:ext cx="76174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Sales</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矩形 11"/>
          <p:cNvSpPr/>
          <p:nvPr/>
        </p:nvSpPr>
        <p:spPr>
          <a:xfrm>
            <a:off x="6835317" y="2407919"/>
            <a:ext cx="101822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220,000</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2468589" y="2749232"/>
            <a:ext cx="128919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Output</a:t>
            </a:r>
            <a:r>
              <a:rPr lang="en-US" altLang="zh-TW" dirty="0"/>
              <a:t> </a:t>
            </a:r>
            <a:r>
              <a:rPr lang="en-US" altLang="zh-TW" dirty="0">
                <a:solidFill>
                  <a:srgbClr val="000000"/>
                </a:solidFill>
                <a:latin typeface="Arial" panose="020B0604020202020204" pitchFamily="34" charset="0"/>
                <a:cs typeface="Arial" panose="020B0604020202020204" pitchFamily="34" charset="0"/>
              </a:rPr>
              <a:t>Tax</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6968871" y="2749232"/>
            <a:ext cx="87286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11,000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2858032907"/>
              </p:ext>
            </p:extLst>
          </p:nvPr>
        </p:nvGraphicFramePr>
        <p:xfrm>
          <a:off x="1120228" y="3572933"/>
          <a:ext cx="6768117" cy="148590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6" name="矩形 15"/>
          <p:cNvSpPr/>
          <p:nvPr/>
        </p:nvSpPr>
        <p:spPr>
          <a:xfrm>
            <a:off x="1122856" y="3623025"/>
            <a:ext cx="646331"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XXX</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2248043" y="3623025"/>
            <a:ext cx="1296252"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Output Tax</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5972419" y="3623725"/>
            <a:ext cx="87286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11,000</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2568028" y="4711054"/>
            <a:ext cx="5450502" cy="307777"/>
          </a:xfrm>
          <a:prstGeom prst="rect">
            <a:avLst/>
          </a:prstGeom>
        </p:spPr>
        <p:txBody>
          <a:bodyPr wrap="square">
            <a:spAutoFit/>
          </a:bodyPr>
          <a:lstStyle/>
          <a:p>
            <a:r>
              <a:rPr lang="zh-TW" altLang="en-US" sz="1400" i="1" dirty="0">
                <a:latin typeface="Arial" panose="020B0604020202020204" pitchFamily="34" charset="0"/>
                <a:cs typeface="Arial" panose="020B0604020202020204" pitchFamily="34" charset="0"/>
              </a:rPr>
              <a:t> </a:t>
            </a:r>
            <a:r>
              <a:rPr lang="en-US" altLang="zh-TW" sz="1400" i="1" dirty="0">
                <a:latin typeface="Arial" panose="020B0604020202020204" pitchFamily="34" charset="0"/>
                <a:cs typeface="Arial" panose="020B0604020202020204" pitchFamily="34" charset="0"/>
              </a:rPr>
              <a:t>Record accrued business tax payable.</a:t>
            </a:r>
            <a:endParaRPr lang="zh-TW" altLang="en-US" sz="1400" dirty="0">
              <a:latin typeface="Arial" panose="020B0604020202020204" pitchFamily="34" charset="0"/>
              <a:cs typeface="Arial" panose="020B0604020202020204" pitchFamily="34" charset="0"/>
            </a:endParaRPr>
          </a:p>
        </p:txBody>
      </p:sp>
      <p:sp>
        <p:nvSpPr>
          <p:cNvPr id="20" name="矩形 19"/>
          <p:cNvSpPr/>
          <p:nvPr/>
        </p:nvSpPr>
        <p:spPr>
          <a:xfrm>
            <a:off x="2471217" y="3986400"/>
            <a:ext cx="111671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Input Tax</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6966186" y="4003240"/>
            <a:ext cx="8899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10,000</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471217" y="4344553"/>
            <a:ext cx="2437590"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Business Tax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7082619" y="4344553"/>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455979848"/>
              </p:ext>
            </p:extLst>
          </p:nvPr>
        </p:nvGraphicFramePr>
        <p:xfrm>
          <a:off x="1121301" y="5173133"/>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5" name="矩形 24"/>
          <p:cNvSpPr/>
          <p:nvPr/>
        </p:nvSpPr>
        <p:spPr>
          <a:xfrm>
            <a:off x="1123929" y="5223225"/>
            <a:ext cx="646331"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XXX</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249116" y="5223225"/>
            <a:ext cx="2437590"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Business Tax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6084612" y="5223925"/>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2569101" y="5935133"/>
            <a:ext cx="5450502"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Pay for the VAT.</a:t>
            </a:r>
            <a:endParaRPr lang="zh-TW" altLang="en-US" sz="1400" dirty="0">
              <a:latin typeface="Arial" panose="020B0604020202020204" pitchFamily="34" charset="0"/>
              <a:cs typeface="Arial" panose="020B0604020202020204" pitchFamily="34" charset="0"/>
            </a:endParaRPr>
          </a:p>
        </p:txBody>
      </p:sp>
      <p:sp>
        <p:nvSpPr>
          <p:cNvPr id="29" name="矩形 28"/>
          <p:cNvSpPr/>
          <p:nvPr/>
        </p:nvSpPr>
        <p:spPr>
          <a:xfrm>
            <a:off x="2472290" y="5586600"/>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7095498" y="5603440"/>
            <a:ext cx="761748"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1,000</a:t>
            </a:r>
            <a:endParaRPr lang="zh-TW" altLang="en-US" dirty="0">
              <a:solidFill>
                <a:srgbClr val="000000"/>
              </a:solidFill>
              <a:latin typeface="Arial" panose="020B0604020202020204" pitchFamily="34" charset="0"/>
              <a:cs typeface="Arial" panose="020B0604020202020204" pitchFamily="34" charset="0"/>
            </a:endParaRPr>
          </a:p>
        </p:txBody>
      </p:sp>
      <p:sp>
        <p:nvSpPr>
          <p:cNvPr id="32" name="文字方塊 31"/>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09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6" grpId="0"/>
      <p:bldP spid="17" grpId="0"/>
      <p:bldP spid="18" grpId="0"/>
      <p:bldP spid="19" grpId="0"/>
      <p:bldP spid="20" grpId="0"/>
      <p:bldP spid="21" grpId="0"/>
      <p:bldP spid="22" grpId="0"/>
      <p:bldP spid="23" grpId="0"/>
      <p:bldP spid="25" grpId="0"/>
      <p:bldP spid="26" grpId="0"/>
      <p:bldP spid="27" grpId="0"/>
      <p:bldP spid="28" grpId="0"/>
      <p:bldP spid="29"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altLang="zh-TW" dirty="0"/>
              <a:t>Property taxes are usually assessed by county or city governments on land, buildings, and other company assets. </a:t>
            </a:r>
          </a:p>
          <a:p>
            <a:r>
              <a:rPr lang="en-US" altLang="zh-TW" dirty="0"/>
              <a:t>The company must report </a:t>
            </a:r>
          </a:p>
          <a:p>
            <a:pPr lvl="1"/>
            <a:r>
              <a:rPr lang="en-US" altLang="zh-TW" dirty="0"/>
              <a:t>A prepaid tax asset (if taxes are paid at the beginning of the tax year).</a:t>
            </a:r>
          </a:p>
          <a:p>
            <a:pPr lvl="1"/>
            <a:r>
              <a:rPr lang="en-US" altLang="zh-TW" dirty="0"/>
              <a:t>Or a property tax liability (if taxes are paid at the end of the tax year).</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33</a:t>
            </a:fld>
            <a:endParaRPr lang="zh-TW" altLang="en-US" dirty="0"/>
          </a:p>
        </p:txBody>
      </p:sp>
      <p:sp>
        <p:nvSpPr>
          <p:cNvPr id="40964" name="Title 4"/>
          <p:cNvSpPr>
            <a:spLocks noGrp="1"/>
          </p:cNvSpPr>
          <p:nvPr>
            <p:ph type="title"/>
          </p:nvPr>
        </p:nvSpPr>
        <p:spPr/>
        <p:txBody>
          <a:bodyPr/>
          <a:lstStyle/>
          <a:p>
            <a:r>
              <a:rPr lang="en-US" altLang="zh-TW" dirty="0"/>
              <a:t>Property Taxes</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12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內容版面配置區 2"/>
          <p:cNvSpPr>
            <a:spLocks noGrp="1"/>
          </p:cNvSpPr>
          <p:nvPr>
            <p:ph idx="1"/>
          </p:nvPr>
        </p:nvSpPr>
        <p:spPr/>
        <p:txBody>
          <a:bodyPr/>
          <a:lstStyle/>
          <a:p>
            <a:pPr marL="0" indent="0">
              <a:buNone/>
            </a:pPr>
            <a:r>
              <a:rPr lang="en-US" altLang="zh-TW" b="1" dirty="0">
                <a:solidFill>
                  <a:srgbClr val="E0A450"/>
                </a:solidFill>
              </a:rPr>
              <a:t>Illustration</a:t>
            </a:r>
          </a:p>
          <a:p>
            <a:pPr lvl="1"/>
            <a:r>
              <a:rPr lang="en-US" altLang="zh-TW" dirty="0"/>
              <a:t>Assume that </a:t>
            </a:r>
            <a:r>
              <a:rPr lang="en-US" altLang="zh-TW" dirty="0" err="1"/>
              <a:t>Yokum</a:t>
            </a:r>
            <a:r>
              <a:rPr lang="en-US" altLang="zh-TW" dirty="0"/>
              <a:t> Company pays its property taxes of $3,600 on June 30, 2017, for the period July 1, 2017, to June 30, 2018. If </a:t>
            </a:r>
            <a:r>
              <a:rPr lang="en-US" altLang="zh-TW" dirty="0" err="1"/>
              <a:t>Yokum</a:t>
            </a:r>
            <a:r>
              <a:rPr lang="en-US" altLang="zh-TW" dirty="0"/>
              <a:t> is on a calendar-year basis and records the prepayment as an asset. </a:t>
            </a:r>
          </a:p>
          <a:p>
            <a:pPr lvl="1"/>
            <a:r>
              <a:rPr lang="en-US" altLang="zh-TW" dirty="0"/>
              <a:t>The adjusting entry at December 31, 2017:</a:t>
            </a:r>
          </a:p>
          <a:p>
            <a:pPr lvl="1"/>
            <a:endParaRPr lang="en-US" altLang="zh-TW" dirty="0"/>
          </a:p>
          <a:p>
            <a:pPr>
              <a:lnSpc>
                <a:spcPct val="150000"/>
              </a:lnSpc>
            </a:pPr>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34</a:t>
            </a:fld>
            <a:endParaRPr lang="zh-TW" altLang="en-US" dirty="0"/>
          </a:p>
        </p:txBody>
      </p:sp>
      <p:sp>
        <p:nvSpPr>
          <p:cNvPr id="41986" name="標題 1"/>
          <p:cNvSpPr>
            <a:spLocks noGrp="1"/>
          </p:cNvSpPr>
          <p:nvPr>
            <p:ph type="title"/>
          </p:nvPr>
        </p:nvSpPr>
        <p:spPr/>
        <p:txBody>
          <a:bodyPr/>
          <a:lstStyle/>
          <a:p>
            <a:r>
              <a:rPr lang="en-US" altLang="zh-TW"/>
              <a:t>Property Taxes</a:t>
            </a:r>
            <a:endParaRPr lang="zh-TW" altLang="en-US"/>
          </a:p>
        </p:txBody>
      </p:sp>
      <p:graphicFrame>
        <p:nvGraphicFramePr>
          <p:cNvPr id="14" name="表格 13"/>
          <p:cNvGraphicFramePr>
            <a:graphicFrameLocks noGrp="1"/>
          </p:cNvGraphicFramePr>
          <p:nvPr>
            <p:extLst>
              <p:ext uri="{D42A27DB-BD31-4B8C-83A1-F6EECF244321}">
                <p14:modId xmlns:p14="http://schemas.microsoft.com/office/powerpoint/2010/main" val="2081185236"/>
              </p:ext>
            </p:extLst>
          </p:nvPr>
        </p:nvGraphicFramePr>
        <p:xfrm>
          <a:off x="1295400" y="4470400"/>
          <a:ext cx="6019801" cy="1261110"/>
        </p:xfrm>
        <a:graphic>
          <a:graphicData uri="http://schemas.openxmlformats.org/drawingml/2006/table">
            <a:tbl>
              <a:tblPr/>
              <a:tblGrid>
                <a:gridCol w="443652">
                  <a:extLst>
                    <a:ext uri="{9D8B030D-6E8A-4147-A177-3AD203B41FA5}">
                      <a16:colId xmlns:a16="http://schemas.microsoft.com/office/drawing/2014/main" val="20000"/>
                    </a:ext>
                  </a:extLst>
                </a:gridCol>
                <a:gridCol w="3347391">
                  <a:extLst>
                    <a:ext uri="{9D8B030D-6E8A-4147-A177-3AD203B41FA5}">
                      <a16:colId xmlns:a16="http://schemas.microsoft.com/office/drawing/2014/main" val="20001"/>
                    </a:ext>
                  </a:extLst>
                </a:gridCol>
                <a:gridCol w="1114379">
                  <a:extLst>
                    <a:ext uri="{9D8B030D-6E8A-4147-A177-3AD203B41FA5}">
                      <a16:colId xmlns:a16="http://schemas.microsoft.com/office/drawing/2014/main" val="20002"/>
                    </a:ext>
                  </a:extLst>
                </a:gridCol>
                <a:gridCol w="1114379">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9" name="矩形 18"/>
          <p:cNvSpPr/>
          <p:nvPr/>
        </p:nvSpPr>
        <p:spPr>
          <a:xfrm>
            <a:off x="1398023" y="4494944"/>
            <a:ext cx="2437590"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Property Tax Expense</a:t>
            </a:r>
            <a:endParaRPr lang="zh-TW" altLang="en-US" dirty="0">
              <a:latin typeface="Arial" panose="020B0604020202020204" pitchFamily="34" charset="0"/>
              <a:cs typeface="Arial" panose="020B0604020202020204" pitchFamily="34" charset="0"/>
            </a:endParaRPr>
          </a:p>
        </p:txBody>
      </p:sp>
      <p:sp>
        <p:nvSpPr>
          <p:cNvPr id="20" name="矩形 19"/>
          <p:cNvSpPr/>
          <p:nvPr/>
        </p:nvSpPr>
        <p:spPr>
          <a:xfrm>
            <a:off x="5478172" y="4495644"/>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1,800</a:t>
            </a:r>
            <a:endParaRPr lang="zh-TW" altLang="en-US" dirty="0">
              <a:latin typeface="Arial" panose="020B0604020202020204" pitchFamily="34" charset="0"/>
              <a:cs typeface="Arial" panose="020B0604020202020204" pitchFamily="34" charset="0"/>
            </a:endParaRPr>
          </a:p>
        </p:txBody>
      </p:sp>
      <p:sp>
        <p:nvSpPr>
          <p:cNvPr id="21" name="矩形 20"/>
          <p:cNvSpPr/>
          <p:nvPr/>
        </p:nvSpPr>
        <p:spPr>
          <a:xfrm>
            <a:off x="1610556" y="5232400"/>
            <a:ext cx="5770487"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record property tax expense for the property assessment period</a:t>
            </a:r>
          </a:p>
          <a:p>
            <a:r>
              <a:rPr lang="en-US" altLang="zh-TW" sz="1400" i="1" dirty="0">
                <a:latin typeface="Arial" panose="020B0604020202020204" pitchFamily="34" charset="0"/>
                <a:cs typeface="Arial" panose="020B0604020202020204" pitchFamily="34" charset="0"/>
              </a:rPr>
              <a:t>July 1–December 31, 2017.</a:t>
            </a:r>
            <a:endParaRPr lang="zh-TW" altLang="en-US" sz="1400" dirty="0">
              <a:latin typeface="Arial" panose="020B0604020202020204" pitchFamily="34" charset="0"/>
              <a:cs typeface="Arial" panose="020B0604020202020204" pitchFamily="34" charset="0"/>
            </a:endParaRPr>
          </a:p>
        </p:txBody>
      </p:sp>
      <p:sp>
        <p:nvSpPr>
          <p:cNvPr id="22" name="矩形 21"/>
          <p:cNvSpPr/>
          <p:nvPr/>
        </p:nvSpPr>
        <p:spPr>
          <a:xfrm>
            <a:off x="1619920" y="4872328"/>
            <a:ext cx="257865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Prepaid Property Taxes</a:t>
            </a:r>
            <a:endParaRPr lang="zh-TW" altLang="en-US" dirty="0">
              <a:latin typeface="Arial" panose="020B0604020202020204" pitchFamily="34" charset="0"/>
              <a:cs typeface="Arial" panose="020B0604020202020204" pitchFamily="34" charset="0"/>
            </a:endParaRPr>
          </a:p>
        </p:txBody>
      </p:sp>
      <p:sp>
        <p:nvSpPr>
          <p:cNvPr id="23" name="矩形 22"/>
          <p:cNvSpPr/>
          <p:nvPr/>
        </p:nvSpPr>
        <p:spPr>
          <a:xfrm>
            <a:off x="6477252" y="4849971"/>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1,800</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65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內容版面配置區 2"/>
          <p:cNvSpPr>
            <a:spLocks noGrp="1"/>
          </p:cNvSpPr>
          <p:nvPr>
            <p:ph idx="1"/>
          </p:nvPr>
        </p:nvSpPr>
        <p:spPr/>
        <p:txBody>
          <a:bodyPr/>
          <a:lstStyle/>
          <a:p>
            <a:pPr marL="0" indent="0">
              <a:buNone/>
            </a:pPr>
            <a:r>
              <a:rPr lang="en-US" altLang="zh-TW" b="1" dirty="0">
                <a:solidFill>
                  <a:srgbClr val="E0A450"/>
                </a:solidFill>
              </a:rPr>
              <a:t>Illustration</a:t>
            </a:r>
          </a:p>
          <a:p>
            <a:pPr lvl="1"/>
            <a:r>
              <a:rPr lang="en-US" altLang="zh-TW" dirty="0"/>
              <a:t>On June 30, 2018, property tax expense would be recognized for the period January 1, 2018, through June 30, 2018:</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35</a:t>
            </a:fld>
            <a:endParaRPr lang="zh-TW" altLang="en-US" dirty="0"/>
          </a:p>
        </p:txBody>
      </p:sp>
      <p:sp>
        <p:nvSpPr>
          <p:cNvPr id="41986" name="標題 1"/>
          <p:cNvSpPr>
            <a:spLocks noGrp="1"/>
          </p:cNvSpPr>
          <p:nvPr>
            <p:ph type="title"/>
          </p:nvPr>
        </p:nvSpPr>
        <p:spPr/>
        <p:txBody>
          <a:bodyPr/>
          <a:lstStyle/>
          <a:p>
            <a:r>
              <a:rPr lang="en-US" altLang="zh-TW"/>
              <a:t>Property Taxes</a:t>
            </a:r>
            <a:endParaRPr lang="zh-TW" altLang="en-US"/>
          </a:p>
        </p:txBody>
      </p:sp>
      <p:graphicFrame>
        <p:nvGraphicFramePr>
          <p:cNvPr id="26" name="表格 25"/>
          <p:cNvGraphicFramePr>
            <a:graphicFrameLocks noGrp="1"/>
          </p:cNvGraphicFramePr>
          <p:nvPr>
            <p:extLst>
              <p:ext uri="{D42A27DB-BD31-4B8C-83A1-F6EECF244321}">
                <p14:modId xmlns:p14="http://schemas.microsoft.com/office/powerpoint/2010/main" val="1599629822"/>
              </p:ext>
            </p:extLst>
          </p:nvPr>
        </p:nvGraphicFramePr>
        <p:xfrm>
          <a:off x="1549400" y="3742267"/>
          <a:ext cx="6019801" cy="1261110"/>
        </p:xfrm>
        <a:graphic>
          <a:graphicData uri="http://schemas.openxmlformats.org/drawingml/2006/table">
            <a:tbl>
              <a:tblPr/>
              <a:tblGrid>
                <a:gridCol w="443652">
                  <a:extLst>
                    <a:ext uri="{9D8B030D-6E8A-4147-A177-3AD203B41FA5}">
                      <a16:colId xmlns:a16="http://schemas.microsoft.com/office/drawing/2014/main" val="20000"/>
                    </a:ext>
                  </a:extLst>
                </a:gridCol>
                <a:gridCol w="3347391">
                  <a:extLst>
                    <a:ext uri="{9D8B030D-6E8A-4147-A177-3AD203B41FA5}">
                      <a16:colId xmlns:a16="http://schemas.microsoft.com/office/drawing/2014/main" val="20001"/>
                    </a:ext>
                  </a:extLst>
                </a:gridCol>
                <a:gridCol w="1114379">
                  <a:extLst>
                    <a:ext uri="{9D8B030D-6E8A-4147-A177-3AD203B41FA5}">
                      <a16:colId xmlns:a16="http://schemas.microsoft.com/office/drawing/2014/main" val="20002"/>
                    </a:ext>
                  </a:extLst>
                </a:gridCol>
                <a:gridCol w="1114379">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7" name="矩形 26"/>
          <p:cNvSpPr/>
          <p:nvPr/>
        </p:nvSpPr>
        <p:spPr>
          <a:xfrm>
            <a:off x="1652023" y="3766811"/>
            <a:ext cx="2437590"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Property Tax Expense</a:t>
            </a:r>
            <a:endParaRPr lang="zh-TW" altLang="en-US" dirty="0">
              <a:latin typeface="Arial" panose="020B0604020202020204" pitchFamily="34" charset="0"/>
              <a:cs typeface="Arial" panose="020B0604020202020204" pitchFamily="34" charset="0"/>
            </a:endParaRPr>
          </a:p>
        </p:txBody>
      </p:sp>
      <p:sp>
        <p:nvSpPr>
          <p:cNvPr id="28" name="矩形 27"/>
          <p:cNvSpPr/>
          <p:nvPr/>
        </p:nvSpPr>
        <p:spPr>
          <a:xfrm>
            <a:off x="5732172" y="3767511"/>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1,800</a:t>
            </a:r>
            <a:endParaRPr lang="zh-TW" altLang="en-US" dirty="0">
              <a:latin typeface="Arial" panose="020B0604020202020204" pitchFamily="34" charset="0"/>
              <a:cs typeface="Arial" panose="020B0604020202020204" pitchFamily="34" charset="0"/>
            </a:endParaRPr>
          </a:p>
        </p:txBody>
      </p:sp>
      <p:sp>
        <p:nvSpPr>
          <p:cNvPr id="29" name="矩形 28"/>
          <p:cNvSpPr/>
          <p:nvPr/>
        </p:nvSpPr>
        <p:spPr>
          <a:xfrm>
            <a:off x="1864556" y="4504267"/>
            <a:ext cx="5770487" cy="523220"/>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record property tax expense for the property assessment period</a:t>
            </a:r>
          </a:p>
          <a:p>
            <a:r>
              <a:rPr lang="en-US" altLang="zh-TW" sz="1400" i="1" dirty="0">
                <a:latin typeface="Arial" panose="020B0604020202020204" pitchFamily="34" charset="0"/>
                <a:cs typeface="Arial" panose="020B0604020202020204" pitchFamily="34" charset="0"/>
              </a:rPr>
              <a:t>January 1–June 30, 2018.</a:t>
            </a:r>
            <a:endParaRPr lang="zh-TW" altLang="en-US" sz="1400" dirty="0">
              <a:latin typeface="Arial" panose="020B0604020202020204" pitchFamily="34" charset="0"/>
              <a:cs typeface="Arial" panose="020B0604020202020204" pitchFamily="34" charset="0"/>
            </a:endParaRPr>
          </a:p>
        </p:txBody>
      </p:sp>
      <p:sp>
        <p:nvSpPr>
          <p:cNvPr id="30" name="矩形 29"/>
          <p:cNvSpPr/>
          <p:nvPr/>
        </p:nvSpPr>
        <p:spPr>
          <a:xfrm>
            <a:off x="1873920" y="4144195"/>
            <a:ext cx="2578655"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Prepaid Property Taxes</a:t>
            </a:r>
            <a:endParaRPr lang="zh-TW" altLang="en-US" dirty="0">
              <a:latin typeface="Arial" panose="020B0604020202020204" pitchFamily="34" charset="0"/>
              <a:cs typeface="Arial" panose="020B0604020202020204" pitchFamily="34" charset="0"/>
            </a:endParaRPr>
          </a:p>
        </p:txBody>
      </p:sp>
      <p:sp>
        <p:nvSpPr>
          <p:cNvPr id="31" name="矩形 30"/>
          <p:cNvSpPr/>
          <p:nvPr/>
        </p:nvSpPr>
        <p:spPr>
          <a:xfrm>
            <a:off x="6731252" y="4121838"/>
            <a:ext cx="761748" cy="369332"/>
          </a:xfrm>
          <a:prstGeom prst="rect">
            <a:avLst/>
          </a:prstGeom>
        </p:spPr>
        <p:txBody>
          <a:bodyPr wrap="none">
            <a:spAutoFit/>
          </a:bodyPr>
          <a:lstStyle/>
          <a:p>
            <a:pPr algn="r"/>
            <a:r>
              <a:rPr lang="en-US" altLang="zh-TW" dirty="0">
                <a:latin typeface="Arial" panose="020B0604020202020204" pitchFamily="34" charset="0"/>
                <a:cs typeface="Arial" panose="020B0604020202020204" pitchFamily="34" charset="0"/>
              </a:rPr>
              <a:t>1,800</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58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內容版面配置區 2"/>
          <p:cNvSpPr>
            <a:spLocks noGrp="1"/>
          </p:cNvSpPr>
          <p:nvPr>
            <p:ph idx="1"/>
          </p:nvPr>
        </p:nvSpPr>
        <p:spPr/>
        <p:txBody>
          <a:bodyPr/>
          <a:lstStyle/>
          <a:p>
            <a:r>
              <a:rPr lang="en-US" altLang="zh-TW" dirty="0"/>
              <a:t>It is usually reported as the final expense.</a:t>
            </a:r>
          </a:p>
          <a:p>
            <a:r>
              <a:rPr lang="en-US" altLang="zh-TW" dirty="0"/>
              <a:t>Reported income tax expense may </a:t>
            </a:r>
            <a:r>
              <a:rPr lang="en-US" altLang="zh-TW" b="1" dirty="0">
                <a:solidFill>
                  <a:srgbClr val="E0A450"/>
                </a:solidFill>
              </a:rPr>
              <a:t>differ from the actual amount of cash paid for taxes </a:t>
            </a:r>
            <a:r>
              <a:rPr lang="en-US" altLang="zh-TW" dirty="0"/>
              <a:t>for two reasons.</a:t>
            </a:r>
          </a:p>
          <a:p>
            <a:pPr marL="914400" lvl="1" indent="-457200">
              <a:buFont typeface="+mj-lt"/>
              <a:buAutoNum type="arabicPeriod"/>
            </a:pPr>
            <a:r>
              <a:rPr lang="en-US" altLang="zh-TW" dirty="0"/>
              <a:t>Income taxes are not  necessarily paid in cash in the year in which they are incurred. </a:t>
            </a:r>
          </a:p>
          <a:p>
            <a:pPr marL="914400" lvl="1" indent="-457200">
              <a:buFont typeface="+mj-lt"/>
              <a:buAutoNum type="arabicPeriod"/>
            </a:pPr>
            <a:r>
              <a:rPr lang="en-US" altLang="zh-TW" dirty="0"/>
              <a:t>Income tax expense is based on reported financial accounting income, whereas the amount of cash paid for income taxes is dictated by the applicable government tax law.</a:t>
            </a:r>
          </a:p>
          <a:p>
            <a:pPr>
              <a:buNone/>
            </a:pPr>
            <a:endParaRPr lang="zh-TW" altLang="en-US"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36</a:t>
            </a:fld>
            <a:endParaRPr lang="zh-TW" altLang="en-US" dirty="0"/>
          </a:p>
        </p:txBody>
      </p:sp>
      <p:sp>
        <p:nvSpPr>
          <p:cNvPr id="43010" name="標題 1"/>
          <p:cNvSpPr>
            <a:spLocks noGrp="1"/>
          </p:cNvSpPr>
          <p:nvPr>
            <p:ph type="title"/>
          </p:nvPr>
        </p:nvSpPr>
        <p:spPr/>
        <p:txBody>
          <a:bodyPr/>
          <a:lstStyle/>
          <a:p>
            <a:r>
              <a:rPr lang="en-US" altLang="zh-TW" dirty="0"/>
              <a:t>Income Taxes</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8438004" y="6126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04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37</a:t>
            </a:fld>
            <a:endParaRPr lang="zh-TW" altLang="en-US" dirty="0"/>
          </a:p>
        </p:txBody>
      </p:sp>
      <p:sp>
        <p:nvSpPr>
          <p:cNvPr id="54274" name="標題 1"/>
          <p:cNvSpPr>
            <a:spLocks noGrp="1"/>
          </p:cNvSpPr>
          <p:nvPr>
            <p:ph type="title"/>
          </p:nvPr>
        </p:nvSpPr>
        <p:spPr/>
        <p:txBody>
          <a:bodyPr/>
          <a:lstStyle/>
          <a:p>
            <a:r>
              <a:rPr lang="en-US" altLang="zh-TW" dirty="0"/>
              <a:t>Provisions  </a:t>
            </a:r>
            <a:endParaRPr lang="zh-TW" altLang="en-US" dirty="0">
              <a:latin typeface="微軟正黑體" panose="020B0604030504040204" pitchFamily="34" charset="-120"/>
              <a:ea typeface="微軟正黑體" panose="020B0604030504040204" pitchFamily="34" charset="-120"/>
            </a:endParaRPr>
          </a:p>
        </p:txBody>
      </p:sp>
      <p:sp>
        <p:nvSpPr>
          <p:cNvPr id="54275" name="內容版面配置區 2"/>
          <p:cNvSpPr>
            <a:spLocks noGrp="1"/>
          </p:cNvSpPr>
          <p:nvPr>
            <p:ph idx="1"/>
          </p:nvPr>
        </p:nvSpPr>
        <p:spPr/>
        <p:txBody>
          <a:bodyPr>
            <a:normAutofit/>
          </a:bodyPr>
          <a:lstStyle/>
          <a:p>
            <a:r>
              <a:rPr lang="en-US" altLang="zh-TW" dirty="0"/>
              <a:t>According to IAS 37, provisions are liabilities of uncertain timing or amount. </a:t>
            </a:r>
            <a:r>
              <a:rPr lang="en-US" altLang="zh-TW" b="1" dirty="0">
                <a:solidFill>
                  <a:srgbClr val="E0A450"/>
                </a:solidFill>
              </a:rPr>
              <a:t>A provision should be recognized </a:t>
            </a:r>
            <a:r>
              <a:rPr lang="en-US" altLang="zh-TW" dirty="0"/>
              <a:t>when and only when:</a:t>
            </a:r>
          </a:p>
          <a:p>
            <a:pPr marL="457200" indent="-457200">
              <a:buFont typeface="+mj-lt"/>
              <a:buAutoNum type="alphaLcParenR"/>
            </a:pPr>
            <a:endParaRPr lang="en-US" altLang="zh-TW" b="1" dirty="0">
              <a:solidFill>
                <a:schemeClr val="tx2">
                  <a:lumMod val="60000"/>
                  <a:lumOff val="40000"/>
                </a:schemeClr>
              </a:solidFill>
            </a:endParaRPr>
          </a:p>
          <a:p>
            <a:pPr marL="457200" indent="-457200">
              <a:buFont typeface="+mj-lt"/>
              <a:buAutoNum type="alphaLcParenR"/>
            </a:pPr>
            <a:endParaRPr lang="en-US" altLang="zh-TW" b="1" dirty="0">
              <a:solidFill>
                <a:schemeClr val="tx2">
                  <a:lumMod val="60000"/>
                  <a:lumOff val="40000"/>
                </a:schemeClr>
              </a:solidFill>
            </a:endParaRPr>
          </a:p>
        </p:txBody>
      </p:sp>
      <p:sp>
        <p:nvSpPr>
          <p:cNvPr id="6" name="矩形 5"/>
          <p:cNvSpPr/>
          <p:nvPr/>
        </p:nvSpPr>
        <p:spPr>
          <a:xfrm>
            <a:off x="5342959" y="93246"/>
            <a:ext cx="3801041"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Provisions and Contingent Liabilities</a:t>
            </a:r>
          </a:p>
        </p:txBody>
      </p:sp>
      <p:sp>
        <p:nvSpPr>
          <p:cNvPr id="9" name="文字方塊 8"/>
          <p:cNvSpPr txBox="1"/>
          <p:nvPr/>
        </p:nvSpPr>
        <p:spPr>
          <a:xfrm>
            <a:off x="8436616" y="80622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3" name="文字方塊 2"/>
          <p:cNvSpPr txBox="1"/>
          <p:nvPr/>
        </p:nvSpPr>
        <p:spPr>
          <a:xfrm>
            <a:off x="489210" y="2981731"/>
            <a:ext cx="8398453" cy="461665"/>
          </a:xfrm>
          <a:prstGeom prst="rect">
            <a:avLst/>
          </a:prstGeom>
          <a:solidFill>
            <a:schemeClr val="accent6">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400" dirty="0">
                <a:latin typeface="Arial" panose="020B0604020202020204" pitchFamily="34" charset="0"/>
                <a:cs typeface="Arial" panose="020B0604020202020204" pitchFamily="34" charset="0"/>
              </a:rPr>
              <a:t>An entity has a present obligation as a result of a past event.</a:t>
            </a:r>
          </a:p>
        </p:txBody>
      </p:sp>
      <p:sp>
        <p:nvSpPr>
          <p:cNvPr id="11" name="文字方塊 10"/>
          <p:cNvSpPr txBox="1"/>
          <p:nvPr/>
        </p:nvSpPr>
        <p:spPr>
          <a:xfrm>
            <a:off x="489210" y="3651358"/>
            <a:ext cx="8398453" cy="1203616"/>
          </a:xfrm>
          <a:prstGeom prst="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400">
                <a:latin typeface="Arial" panose="020B0604020202020204" pitchFamily="34" charset="0"/>
                <a:cs typeface="Arial" panose="020B0604020202020204" pitchFamily="34" charset="0"/>
              </a:defRPr>
            </a:lvl1pPr>
          </a:lstStyle>
          <a:p>
            <a:r>
              <a:rPr lang="en-US" altLang="zh-TW" dirty="0"/>
              <a:t>It is </a:t>
            </a:r>
            <a:r>
              <a:rPr lang="en-US" altLang="zh-TW" b="1" dirty="0">
                <a:solidFill>
                  <a:schemeClr val="accent2">
                    <a:lumMod val="75000"/>
                  </a:schemeClr>
                </a:solidFill>
              </a:rPr>
              <a:t>probable</a:t>
            </a:r>
            <a:r>
              <a:rPr lang="en-US" altLang="zh-TW" dirty="0"/>
              <a:t> (i.e., more likely than not) that an outflow of resources embodying economic benefits will be required to settle the obligation.</a:t>
            </a:r>
          </a:p>
        </p:txBody>
      </p:sp>
      <p:sp>
        <p:nvSpPr>
          <p:cNvPr id="12" name="文字方塊 11"/>
          <p:cNvSpPr txBox="1"/>
          <p:nvPr/>
        </p:nvSpPr>
        <p:spPr>
          <a:xfrm>
            <a:off x="489210" y="5092041"/>
            <a:ext cx="8398453" cy="830997"/>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400">
                <a:latin typeface="Arial" panose="020B0604020202020204" pitchFamily="34" charset="0"/>
                <a:cs typeface="Arial" panose="020B0604020202020204" pitchFamily="34" charset="0"/>
              </a:defRPr>
            </a:lvl1pPr>
          </a:lstStyle>
          <a:p>
            <a:r>
              <a:rPr lang="en-US" altLang="zh-TW" b="1" dirty="0">
                <a:solidFill>
                  <a:schemeClr val="accent2">
                    <a:lumMod val="75000"/>
                  </a:schemeClr>
                </a:solidFill>
              </a:rPr>
              <a:t>A reliable estimate can be made of the amount </a:t>
            </a:r>
            <a:r>
              <a:rPr lang="en-US" altLang="zh-TW" dirty="0"/>
              <a:t>of the obligation.</a:t>
            </a:r>
            <a:endParaRPr lang="zh-TW" altLang="en-US" dirty="0"/>
          </a:p>
        </p:txBody>
      </p:sp>
    </p:spTree>
    <p:extLst>
      <p:ext uri="{BB962C8B-B14F-4D97-AF65-F5344CB8AC3E}">
        <p14:creationId xmlns:p14="http://schemas.microsoft.com/office/powerpoint/2010/main" val="376027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450"/>
                </a:solidFill>
              </a:rPr>
              <a:t>Environmental Lawsuit Provision</a:t>
            </a:r>
            <a:r>
              <a:rPr lang="zh-TW" altLang="en-US" b="1" dirty="0">
                <a:solidFill>
                  <a:srgbClr val="E0A450"/>
                </a:solidFill>
              </a:rPr>
              <a:t>  </a:t>
            </a:r>
            <a:endParaRPr lang="zh-TW" altLang="en-US" b="1" dirty="0">
              <a:solidFill>
                <a:srgbClr val="E0A450"/>
              </a:solidFill>
              <a:latin typeface="微軟正黑體" panose="020B0604030504040204" pitchFamily="34" charset="-120"/>
              <a:ea typeface="微軟正黑體" panose="020B0604030504040204" pitchFamily="34" charset="-120"/>
            </a:endParaRPr>
          </a:p>
          <a:p>
            <a:pPr lvl="1"/>
            <a:r>
              <a:rPr lang="en-US" altLang="zh-TW" dirty="0"/>
              <a:t>A company is sued by the government for dumping toxic waste in manufacturing its products.</a:t>
            </a:r>
          </a:p>
          <a:p>
            <a:pPr marL="0" indent="0">
              <a:buNone/>
            </a:pPr>
            <a:r>
              <a:rPr lang="en-US" altLang="zh-TW" b="1" dirty="0">
                <a:solidFill>
                  <a:srgbClr val="E0A450"/>
                </a:solidFill>
              </a:rPr>
              <a:t>Warranty Liabilities  </a:t>
            </a:r>
            <a:endParaRPr lang="en-US" altLang="zh-TW" b="1" dirty="0">
              <a:solidFill>
                <a:srgbClr val="E0A450"/>
              </a:solidFill>
              <a:latin typeface="微軟正黑體" panose="020B0604030504040204" pitchFamily="34" charset="-120"/>
              <a:ea typeface="微軟正黑體" panose="020B0604030504040204" pitchFamily="34" charset="-120"/>
            </a:endParaRPr>
          </a:p>
          <a:p>
            <a:pPr lvl="1"/>
            <a:r>
              <a:rPr lang="en-US" altLang="zh-TW" dirty="0"/>
              <a:t>When companies sell a product, they usually provide warranty for repairs.</a:t>
            </a:r>
          </a:p>
          <a:p>
            <a:pPr lvl="1"/>
            <a:r>
              <a:rPr lang="en-US" altLang="zh-TW" dirty="0"/>
              <a:t>Companies</a:t>
            </a:r>
            <a:r>
              <a:rPr lang="zh-TW" altLang="en-US" dirty="0"/>
              <a:t> </a:t>
            </a:r>
            <a:r>
              <a:rPr lang="en-US" altLang="zh-TW" dirty="0"/>
              <a:t>should record the estimated product warranty expense and product warranty provision</a:t>
            </a:r>
            <a:r>
              <a:rPr lang="zh-TW" altLang="en-US" dirty="0"/>
              <a:t> </a:t>
            </a:r>
            <a:r>
              <a:rPr lang="en-US" altLang="zh-TW" dirty="0"/>
              <a:t>in order to match with the sales revenue.</a:t>
            </a:r>
          </a:p>
          <a:p>
            <a:pPr marL="0" indent="0">
              <a:buNone/>
            </a:pPr>
            <a:endParaRPr lang="en-US" altLang="zh-TW" dirty="0"/>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38</a:t>
            </a:fld>
            <a:endParaRPr lang="en-US" altLang="zh-TW"/>
          </a:p>
        </p:txBody>
      </p:sp>
      <p:sp>
        <p:nvSpPr>
          <p:cNvPr id="2" name="標題 1"/>
          <p:cNvSpPr>
            <a:spLocks noGrp="1"/>
          </p:cNvSpPr>
          <p:nvPr>
            <p:ph type="title"/>
          </p:nvPr>
        </p:nvSpPr>
        <p:spPr/>
        <p:txBody>
          <a:bodyPr/>
          <a:lstStyle/>
          <a:p>
            <a:r>
              <a:rPr lang="en-US" altLang="zh-TW"/>
              <a:t>Provisions</a:t>
            </a:r>
            <a:endParaRPr lang="zh-TW" altLang="en-US" dirty="0"/>
          </a:p>
        </p:txBody>
      </p:sp>
      <p:sp>
        <p:nvSpPr>
          <p:cNvPr id="11" name="文字方塊 10"/>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0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內容版面配置區 2"/>
          <p:cNvSpPr>
            <a:spLocks noGrp="1"/>
          </p:cNvSpPr>
          <p:nvPr>
            <p:ph idx="1"/>
          </p:nvPr>
        </p:nvSpPr>
        <p:spPr/>
        <p:txBody>
          <a:bodyPr/>
          <a:lstStyle/>
          <a:p>
            <a:pPr marL="0" indent="0">
              <a:buNone/>
            </a:pPr>
            <a:r>
              <a:rPr lang="en-US" altLang="zh-TW" b="1" dirty="0">
                <a:solidFill>
                  <a:srgbClr val="E0A450"/>
                </a:solidFill>
              </a:rPr>
              <a:t>Illustration—Warranty Liabilities</a:t>
            </a:r>
          </a:p>
          <a:p>
            <a:pPr lvl="1"/>
            <a:r>
              <a:rPr lang="en-US" altLang="zh-TW" dirty="0"/>
              <a:t>Assume that Sun Co. sold electric appliances for</a:t>
            </a:r>
            <a:r>
              <a:rPr lang="zh-TW" altLang="en-US" dirty="0"/>
              <a:t> </a:t>
            </a:r>
            <a:r>
              <a:rPr lang="en-US" altLang="zh-TW" dirty="0"/>
              <a:t>NT$50,000 during July under a one-year warranty. </a:t>
            </a:r>
          </a:p>
          <a:p>
            <a:pPr lvl="1"/>
            <a:r>
              <a:rPr lang="en-US" altLang="zh-TW" dirty="0"/>
              <a:t>The average cost of repairs under the</a:t>
            </a:r>
            <a:r>
              <a:rPr lang="zh-TW" altLang="en-US" dirty="0"/>
              <a:t> </a:t>
            </a:r>
            <a:r>
              <a:rPr lang="en-US" altLang="zh-TW" dirty="0"/>
              <a:t>warranty is estimated at 4% of the sales price. </a:t>
            </a:r>
            <a:endParaRPr lang="zh-TW" altLang="en-US" dirty="0"/>
          </a:p>
          <a:p>
            <a:endParaRPr lang="en-US" altLang="zh-TW" dirty="0"/>
          </a:p>
          <a:p>
            <a:endParaRPr lang="en-US" altLang="zh-TW" dirty="0"/>
          </a:p>
          <a:p>
            <a:pPr>
              <a:buNone/>
            </a:pPr>
            <a:endParaRPr lang="en-US" altLang="zh-TW" dirty="0"/>
          </a:p>
        </p:txBody>
      </p:sp>
      <p:sp>
        <p:nvSpPr>
          <p:cNvPr id="59396" name="投影片編號版面配置區 3"/>
          <p:cNvSpPr>
            <a:spLocks noGrp="1"/>
          </p:cNvSpPr>
          <p:nvPr>
            <p:ph type="sldNum" sz="quarter" idx="12"/>
          </p:nvPr>
        </p:nvSpPr>
        <p:spPr/>
        <p:txBody>
          <a:bodyPr/>
          <a:lstStyle/>
          <a:p>
            <a:fld id="{1A599CEE-CAE4-4442-99C5-D159AB17091E}" type="slidenum">
              <a:rPr lang="en-US" altLang="zh-TW" smtClean="0"/>
              <a:pPr/>
              <a:t>39</a:t>
            </a:fld>
            <a:endParaRPr lang="en-US" altLang="zh-TW"/>
          </a:p>
        </p:txBody>
      </p:sp>
      <p:sp>
        <p:nvSpPr>
          <p:cNvPr id="59394" name="標題 1"/>
          <p:cNvSpPr>
            <a:spLocks noGrp="1"/>
          </p:cNvSpPr>
          <p:nvPr>
            <p:ph type="title"/>
          </p:nvPr>
        </p:nvSpPr>
        <p:spPr/>
        <p:txBody>
          <a:bodyPr/>
          <a:lstStyle/>
          <a:p>
            <a:r>
              <a:rPr lang="en-US" altLang="zh-TW"/>
              <a:t>Provisions</a:t>
            </a:r>
            <a:endParaRPr lang="zh-TW"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3069078637"/>
              </p:ext>
            </p:extLst>
          </p:nvPr>
        </p:nvGraphicFramePr>
        <p:xfrm>
          <a:off x="1459517" y="4375970"/>
          <a:ext cx="6768117"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6" name="矩形 15"/>
          <p:cNvSpPr/>
          <p:nvPr/>
        </p:nvSpPr>
        <p:spPr>
          <a:xfrm>
            <a:off x="1459517" y="4381970"/>
            <a:ext cx="864339"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Jul</a:t>
            </a:r>
            <a:r>
              <a:rPr kumimoji="0" lang="en-US" altLang="zh-TW" dirty="0">
                <a:solidFill>
                  <a:srgbClr val="000000"/>
                </a:solidFill>
                <a:latin typeface="Arial" panose="020B0604020202020204" pitchFamily="34" charset="0"/>
                <a:cs typeface="Arial" panose="020B0604020202020204" pitchFamily="34" charset="0"/>
              </a:rPr>
              <a:t>.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7" name="矩形 16"/>
          <p:cNvSpPr/>
          <p:nvPr/>
        </p:nvSpPr>
        <p:spPr>
          <a:xfrm>
            <a:off x="2584704" y="4381970"/>
            <a:ext cx="293323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Product Warranty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6420201" y="4382670"/>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806601" y="4749588"/>
            <a:ext cx="298453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Product Warranty Provision</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7419281" y="4724400"/>
            <a:ext cx="7617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2,000</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文字方塊 11"/>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82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450"/>
                </a:solidFill>
              </a:rPr>
              <a:t>Simple Form of Payroll Entries</a:t>
            </a:r>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6266BF8E-A83E-4F85-B8B4-F15A5EFF955D}" type="slidenum">
              <a:rPr lang="en-US" altLang="zh-TW" smtClean="0"/>
              <a:pPr/>
              <a:t>4</a:t>
            </a:fld>
            <a:endParaRPr lang="en-US" altLang="zh-TW"/>
          </a:p>
        </p:txBody>
      </p:sp>
      <p:sp>
        <p:nvSpPr>
          <p:cNvPr id="2" name="標題 1"/>
          <p:cNvSpPr>
            <a:spLocks noGrp="1"/>
          </p:cNvSpPr>
          <p:nvPr>
            <p:ph type="title"/>
          </p:nvPr>
        </p:nvSpPr>
        <p:spPr/>
        <p:txBody>
          <a:bodyPr/>
          <a:lstStyle/>
          <a:p>
            <a:r>
              <a:rPr lang="en-US" altLang="zh-TW" dirty="0"/>
              <a:t>Payroll</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graphicFrame>
        <p:nvGraphicFramePr>
          <p:cNvPr id="14" name="表格 13"/>
          <p:cNvGraphicFramePr>
            <a:graphicFrameLocks noGrp="1"/>
          </p:cNvGraphicFramePr>
          <p:nvPr>
            <p:extLst>
              <p:ext uri="{D42A27DB-BD31-4B8C-83A1-F6EECF244321}">
                <p14:modId xmlns:p14="http://schemas.microsoft.com/office/powerpoint/2010/main" val="125995252"/>
              </p:ext>
            </p:extLst>
          </p:nvPr>
        </p:nvGraphicFramePr>
        <p:xfrm>
          <a:off x="1497554" y="2387600"/>
          <a:ext cx="5622472" cy="742950"/>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5" name="矩形 14"/>
          <p:cNvSpPr/>
          <p:nvPr/>
        </p:nvSpPr>
        <p:spPr>
          <a:xfrm>
            <a:off x="1499950" y="2387600"/>
            <a:ext cx="198002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Salaries Expense</a:t>
            </a:r>
            <a:endParaRPr lang="zh-TW" altLang="en-US" dirty="0">
              <a:latin typeface="Arial" panose="020B0604020202020204" pitchFamily="34" charset="0"/>
              <a:cs typeface="Arial" panose="020B0604020202020204" pitchFamily="34" charset="0"/>
            </a:endParaRPr>
          </a:p>
        </p:txBody>
      </p:sp>
      <p:sp>
        <p:nvSpPr>
          <p:cNvPr id="16" name="矩形 15"/>
          <p:cNvSpPr/>
          <p:nvPr/>
        </p:nvSpPr>
        <p:spPr>
          <a:xfrm>
            <a:off x="1702821" y="2758646"/>
            <a:ext cx="191590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Salaries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7" name="矩形 16"/>
          <p:cNvSpPr/>
          <p:nvPr/>
        </p:nvSpPr>
        <p:spPr>
          <a:xfrm>
            <a:off x="5450862" y="2388300"/>
            <a:ext cx="646332" cy="369332"/>
          </a:xfrm>
          <a:prstGeom prst="rect">
            <a:avLst/>
          </a:prstGeom>
        </p:spPr>
        <p:txBody>
          <a:bodyPr wrap="none">
            <a:spAutoFit/>
          </a:bodyPr>
          <a:lstStyle/>
          <a:p>
            <a:pPr lvl="0" algn="r"/>
            <a:r>
              <a:rPr lang="en-US" altLang="zh-TW" dirty="0">
                <a:solidFill>
                  <a:srgbClr val="000000"/>
                </a:solidFill>
                <a:latin typeface="Arial" panose="020B0604020202020204" pitchFamily="34" charset="0"/>
                <a:cs typeface="Arial" panose="020B0604020202020204" pitchFamily="34" charset="0"/>
              </a:rPr>
              <a:t>XXX</a:t>
            </a:r>
            <a:endParaRPr lang="zh-TW" altLang="en-US" dirty="0">
              <a:solidFill>
                <a:srgbClr val="000000"/>
              </a:solidFill>
              <a:latin typeface="Arial" panose="020B0604020202020204" pitchFamily="34" charset="0"/>
              <a:cs typeface="Arial" panose="020B0604020202020204" pitchFamily="34" charset="0"/>
            </a:endParaRPr>
          </a:p>
        </p:txBody>
      </p:sp>
      <p:sp>
        <p:nvSpPr>
          <p:cNvPr id="18" name="矩形 17"/>
          <p:cNvSpPr/>
          <p:nvPr/>
        </p:nvSpPr>
        <p:spPr>
          <a:xfrm>
            <a:off x="6461786" y="2756932"/>
            <a:ext cx="646331" cy="369332"/>
          </a:xfrm>
          <a:prstGeom prst="rect">
            <a:avLst/>
          </a:prstGeom>
        </p:spPr>
        <p:txBody>
          <a:bodyPr wrap="none">
            <a:spAutoFit/>
          </a:bodyPr>
          <a:lstStyle/>
          <a:p>
            <a:pPr lvl="0" algn="r"/>
            <a:r>
              <a:rPr lang="en-US" altLang="zh-TW" dirty="0">
                <a:solidFill>
                  <a:srgbClr val="000000"/>
                </a:solidFill>
                <a:latin typeface="Arial" panose="020B0604020202020204" pitchFamily="34" charset="0"/>
                <a:cs typeface="Arial" panose="020B0604020202020204" pitchFamily="34" charset="0"/>
              </a:rPr>
              <a:t>XXX</a:t>
            </a:r>
            <a:endParaRPr lang="zh-TW" altLang="en-US" dirty="0">
              <a:solidFill>
                <a:srgbClr val="000000"/>
              </a:solidFill>
              <a:latin typeface="Arial" panose="020B0604020202020204" pitchFamily="34" charset="0"/>
              <a:cs typeface="Arial" panose="020B0604020202020204" pitchFamily="34"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82136628"/>
              </p:ext>
            </p:extLst>
          </p:nvPr>
        </p:nvGraphicFramePr>
        <p:xfrm>
          <a:off x="1509463" y="3530600"/>
          <a:ext cx="5622472" cy="742950"/>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1" name="矩形 20"/>
          <p:cNvSpPr/>
          <p:nvPr/>
        </p:nvSpPr>
        <p:spPr>
          <a:xfrm>
            <a:off x="1511859" y="3530600"/>
            <a:ext cx="1915909"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Salaries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1714730" y="3901646"/>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5462771" y="3531300"/>
            <a:ext cx="646332"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XXX</a:t>
            </a:r>
            <a:endParaRPr kumimoji="0" lang="zh-TW" altLang="en-US" dirty="0">
              <a:solidFill>
                <a:srgbClr val="000000"/>
              </a:solidFill>
              <a:latin typeface="Arial" charset="0"/>
              <a:ea typeface="新細明體" charset="-120"/>
            </a:endParaRPr>
          </a:p>
        </p:txBody>
      </p:sp>
      <p:sp>
        <p:nvSpPr>
          <p:cNvPr id="24" name="矩形 23"/>
          <p:cNvSpPr/>
          <p:nvPr/>
        </p:nvSpPr>
        <p:spPr>
          <a:xfrm>
            <a:off x="6473695" y="3899932"/>
            <a:ext cx="646331" cy="369332"/>
          </a:xfrm>
          <a:prstGeom prst="rect">
            <a:avLst/>
          </a:prstGeom>
        </p:spPr>
        <p:txBody>
          <a:bodyPr wrap="none">
            <a:spAutoFit/>
          </a:bodyPr>
          <a:lstStyle/>
          <a:p>
            <a:pPr lvl="0" algn="r"/>
            <a:r>
              <a:rPr lang="en-US" altLang="zh-TW" dirty="0">
                <a:solidFill>
                  <a:srgbClr val="000000"/>
                </a:solidFill>
                <a:latin typeface="Arial" panose="020B0604020202020204" pitchFamily="34" charset="0"/>
                <a:cs typeface="Arial" panose="020B0604020202020204" pitchFamily="34" charset="0"/>
              </a:rPr>
              <a:t>XXX</a:t>
            </a:r>
            <a:endParaRPr lang="zh-TW" altLang="en-US" dirty="0">
              <a:solidFill>
                <a:srgbClr val="000000"/>
              </a:solidFill>
              <a:latin typeface="Arial" panose="020B0604020202020204" pitchFamily="34" charset="0"/>
              <a:cs typeface="Arial" panose="020B0604020202020204" pitchFamily="34" charset="0"/>
            </a:endParaRPr>
          </a:p>
        </p:txBody>
      </p:sp>
      <p:sp>
        <p:nvSpPr>
          <p:cNvPr id="19" name="文字方塊 18"/>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50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1" grpId="0"/>
      <p:bldP spid="22" grpId="0"/>
      <p:bldP spid="23"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內容版面配置區 2"/>
          <p:cNvSpPr>
            <a:spLocks noGrp="1"/>
          </p:cNvSpPr>
          <p:nvPr>
            <p:ph idx="1"/>
          </p:nvPr>
        </p:nvSpPr>
        <p:spPr/>
        <p:txBody>
          <a:bodyPr/>
          <a:lstStyle/>
          <a:p>
            <a:pPr marL="0" indent="0">
              <a:buNone/>
            </a:pPr>
            <a:r>
              <a:rPr lang="en-US" altLang="zh-TW" b="1" dirty="0">
                <a:solidFill>
                  <a:srgbClr val="E0A450"/>
                </a:solidFill>
              </a:rPr>
              <a:t>Illustration—Warranty Liabilities</a:t>
            </a:r>
          </a:p>
          <a:p>
            <a:pPr lvl="1"/>
            <a:r>
              <a:rPr lang="en-US" altLang="zh-TW" dirty="0"/>
              <a:t>On December 12, a customer required a</a:t>
            </a:r>
            <a:r>
              <a:rPr lang="zh-TW" altLang="en-US" dirty="0"/>
              <a:t> </a:t>
            </a:r>
            <a:r>
              <a:rPr lang="en-US" altLang="zh-TW" dirty="0"/>
              <a:t>NT$800 part replacement plus NT$50 of labor under the warranty.</a:t>
            </a:r>
            <a:endParaRPr lang="zh-TW" altLang="en-US" dirty="0"/>
          </a:p>
          <a:p>
            <a:endParaRPr lang="en-US" altLang="zh-TW" dirty="0"/>
          </a:p>
          <a:p>
            <a:endParaRPr lang="en-US" altLang="zh-TW" dirty="0"/>
          </a:p>
          <a:p>
            <a:endParaRPr lang="en-US" altLang="zh-TW" dirty="0"/>
          </a:p>
          <a:p>
            <a:endParaRPr lang="zh-TW" altLang="en-US" dirty="0"/>
          </a:p>
        </p:txBody>
      </p:sp>
      <p:sp>
        <p:nvSpPr>
          <p:cNvPr id="59396" name="投影片編號版面配置區 3"/>
          <p:cNvSpPr>
            <a:spLocks noGrp="1"/>
          </p:cNvSpPr>
          <p:nvPr>
            <p:ph type="sldNum" sz="quarter" idx="12"/>
          </p:nvPr>
        </p:nvSpPr>
        <p:spPr/>
        <p:txBody>
          <a:bodyPr/>
          <a:lstStyle/>
          <a:p>
            <a:fld id="{1A599CEE-CAE4-4442-99C5-D159AB17091E}" type="slidenum">
              <a:rPr lang="en-US" altLang="zh-TW" smtClean="0"/>
              <a:pPr/>
              <a:t>40</a:t>
            </a:fld>
            <a:endParaRPr lang="en-US" altLang="zh-TW"/>
          </a:p>
        </p:txBody>
      </p:sp>
      <p:sp>
        <p:nvSpPr>
          <p:cNvPr id="59394" name="標題 1"/>
          <p:cNvSpPr>
            <a:spLocks noGrp="1"/>
          </p:cNvSpPr>
          <p:nvPr>
            <p:ph type="title"/>
          </p:nvPr>
        </p:nvSpPr>
        <p:spPr/>
        <p:txBody>
          <a:bodyPr/>
          <a:lstStyle/>
          <a:p>
            <a:r>
              <a:rPr lang="en-US" altLang="zh-TW"/>
              <a:t>Provisions</a:t>
            </a:r>
            <a:endParaRPr lang="zh-TW" altLang="en-US" dirty="0"/>
          </a:p>
        </p:txBody>
      </p:sp>
      <p:graphicFrame>
        <p:nvGraphicFramePr>
          <p:cNvPr id="24" name="表格 23"/>
          <p:cNvGraphicFramePr>
            <a:graphicFrameLocks noGrp="1"/>
          </p:cNvGraphicFramePr>
          <p:nvPr>
            <p:extLst>
              <p:ext uri="{D42A27DB-BD31-4B8C-83A1-F6EECF244321}">
                <p14:modId xmlns:p14="http://schemas.microsoft.com/office/powerpoint/2010/main" val="982548195"/>
              </p:ext>
            </p:extLst>
          </p:nvPr>
        </p:nvGraphicFramePr>
        <p:xfrm>
          <a:off x="1259220" y="3324410"/>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5" name="矩形 24"/>
          <p:cNvSpPr/>
          <p:nvPr/>
        </p:nvSpPr>
        <p:spPr>
          <a:xfrm>
            <a:off x="1259220" y="3330410"/>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a:t>
            </a:r>
            <a:r>
              <a:rPr kumimoji="0" lang="en-US" altLang="zh-TW" dirty="0">
                <a:solidFill>
                  <a:srgbClr val="000000"/>
                </a:solidFill>
                <a:latin typeface="Arial" panose="020B0604020202020204" pitchFamily="34" charset="0"/>
                <a:cs typeface="Arial" panose="020B0604020202020204" pitchFamily="34" charset="0"/>
              </a:rPr>
              <a:t>. 12</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6" name="矩形 25"/>
          <p:cNvSpPr/>
          <p:nvPr/>
        </p:nvSpPr>
        <p:spPr>
          <a:xfrm>
            <a:off x="2384407" y="3330410"/>
            <a:ext cx="298453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Product Warranty Provision</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6412264" y="3331110"/>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850</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2606304" y="3698028"/>
            <a:ext cx="1069524"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Supplies</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7411344" y="3672840"/>
            <a:ext cx="56938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800</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2606304" y="4088971"/>
            <a:ext cx="1791901"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Wages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31" name="矩形 30"/>
          <p:cNvSpPr/>
          <p:nvPr/>
        </p:nvSpPr>
        <p:spPr>
          <a:xfrm>
            <a:off x="7539584" y="4063783"/>
            <a:ext cx="441147" cy="369332"/>
          </a:xfrm>
          <a:prstGeom prst="rect">
            <a:avLst/>
          </a:prstGeom>
        </p:spPr>
        <p:txBody>
          <a:bodyPr wrap="none">
            <a:spAutoFit/>
          </a:bodyPr>
          <a:lstStyle/>
          <a:p>
            <a:pPr algn="r"/>
            <a:r>
              <a:rPr lang="en-US" altLang="zh-TW" dirty="0">
                <a:solidFill>
                  <a:srgbClr val="000000"/>
                </a:solidFill>
                <a:latin typeface="Arial" panose="020B0604020202020204" pitchFamily="34" charset="0"/>
                <a:cs typeface="Arial" panose="020B0604020202020204" pitchFamily="34" charset="0"/>
              </a:rPr>
              <a:t>50</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文字方塊 14"/>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85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en-US" altLang="zh-TW" sz="2200" dirty="0"/>
              <a:t>Contingent liabilities should not be recognized, </a:t>
            </a:r>
            <a:r>
              <a:rPr lang="en-US" altLang="zh-TW" sz="2200" b="1" dirty="0">
                <a:solidFill>
                  <a:srgbClr val="E0A450"/>
                </a:solidFill>
              </a:rPr>
              <a:t>but should be disclosed</a:t>
            </a:r>
            <a:r>
              <a:rPr lang="en-US" altLang="zh-TW" sz="2200" dirty="0"/>
              <a:t>. A contingent liability is:</a:t>
            </a:r>
          </a:p>
          <a:p>
            <a:pPr marL="457200" indent="-457200">
              <a:buFont typeface="+mj-lt"/>
              <a:buAutoNum type="alphaLcParenR"/>
            </a:pPr>
            <a:r>
              <a:rPr lang="en-US" altLang="zh-TW" sz="2200" dirty="0"/>
              <a:t>A </a:t>
            </a:r>
            <a:r>
              <a:rPr lang="en-US" altLang="zh-TW" sz="2200" b="1" dirty="0">
                <a:solidFill>
                  <a:schemeClr val="accent2">
                    <a:lumMod val="75000"/>
                  </a:schemeClr>
                </a:solidFill>
              </a:rPr>
              <a:t>possible</a:t>
            </a:r>
            <a:r>
              <a:rPr lang="en-US" altLang="zh-TW" sz="2200" dirty="0"/>
              <a:t> obligation that arises from past events and whose existence will be confirmed only by the occurrence or non-occurrence of one or more uncertain future events not wholly within the control of the entity; or</a:t>
            </a:r>
          </a:p>
          <a:p>
            <a:pPr marL="457200" indent="-457200">
              <a:buFont typeface="+mj-lt"/>
              <a:buAutoNum type="alphaLcParenR"/>
            </a:pPr>
            <a:r>
              <a:rPr lang="en-US" altLang="zh-TW" sz="2200" dirty="0"/>
              <a:t>A present obligation that arises from past events but is not recognized because:</a:t>
            </a:r>
          </a:p>
          <a:p>
            <a:pPr marL="400050" lvl="1" indent="0">
              <a:buNone/>
            </a:pPr>
            <a:r>
              <a:rPr lang="en-US" altLang="zh-TW" sz="2200" dirty="0">
                <a:solidFill>
                  <a:schemeClr val="accent6">
                    <a:lumMod val="75000"/>
                  </a:schemeClr>
                </a:solidFill>
              </a:rPr>
              <a:t>(</a:t>
            </a:r>
            <a:r>
              <a:rPr lang="en-US" altLang="zh-TW" sz="2200" dirty="0" err="1">
                <a:solidFill>
                  <a:schemeClr val="accent6">
                    <a:lumMod val="75000"/>
                  </a:schemeClr>
                </a:solidFill>
              </a:rPr>
              <a:t>i</a:t>
            </a:r>
            <a:r>
              <a:rPr lang="en-US" altLang="zh-TW" sz="2200" dirty="0">
                <a:solidFill>
                  <a:schemeClr val="accent6">
                    <a:lumMod val="75000"/>
                  </a:schemeClr>
                </a:solidFill>
              </a:rPr>
              <a:t>) </a:t>
            </a:r>
            <a:r>
              <a:rPr lang="en-US" altLang="zh-TW" sz="2200" dirty="0"/>
              <a:t>it is </a:t>
            </a:r>
            <a:r>
              <a:rPr lang="en-US" altLang="zh-TW" sz="2200" b="1" dirty="0">
                <a:solidFill>
                  <a:schemeClr val="accent2">
                    <a:lumMod val="75000"/>
                  </a:schemeClr>
                </a:solidFill>
              </a:rPr>
              <a:t>not probable </a:t>
            </a:r>
            <a:r>
              <a:rPr lang="en-US" altLang="zh-TW" sz="2200" dirty="0"/>
              <a:t>that an outflow of resources embodying economic benefits will be required to settle the obligation; or</a:t>
            </a:r>
          </a:p>
          <a:p>
            <a:pPr marL="400050" lvl="1" indent="0">
              <a:buNone/>
            </a:pPr>
            <a:r>
              <a:rPr lang="en-US" altLang="zh-TW" sz="2200" dirty="0">
                <a:solidFill>
                  <a:schemeClr val="accent6">
                    <a:lumMod val="75000"/>
                  </a:schemeClr>
                </a:solidFill>
              </a:rPr>
              <a:t>(ii) </a:t>
            </a:r>
            <a:r>
              <a:rPr lang="en-US" altLang="zh-TW" sz="2200" b="1" dirty="0">
                <a:solidFill>
                  <a:schemeClr val="accent2">
                    <a:lumMod val="75000"/>
                  </a:schemeClr>
                </a:solidFill>
              </a:rPr>
              <a:t>the amount of the obligation cannot be measured </a:t>
            </a:r>
            <a:r>
              <a:rPr lang="en-US" altLang="zh-TW" sz="2200" dirty="0"/>
              <a:t>with sufficient reliability.</a:t>
            </a:r>
            <a:endParaRPr lang="zh-TW" altLang="en-US" sz="2200" dirty="0"/>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41</a:t>
            </a:fld>
            <a:endParaRPr lang="en-US" altLang="zh-TW"/>
          </a:p>
        </p:txBody>
      </p:sp>
      <p:sp>
        <p:nvSpPr>
          <p:cNvPr id="2" name="標題 1"/>
          <p:cNvSpPr>
            <a:spLocks noGrp="1"/>
          </p:cNvSpPr>
          <p:nvPr>
            <p:ph type="title"/>
          </p:nvPr>
        </p:nvSpPr>
        <p:spPr/>
        <p:txBody>
          <a:bodyPr/>
          <a:lstStyle/>
          <a:p>
            <a:r>
              <a:rPr lang="en-US" altLang="zh-TW"/>
              <a:t>Contingent Liabilities</a:t>
            </a:r>
            <a:endParaRPr lang="zh-TW" altLang="en-US" dirty="0"/>
          </a:p>
        </p:txBody>
      </p:sp>
      <p:sp>
        <p:nvSpPr>
          <p:cNvPr id="5" name="文字方塊 4"/>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0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42</a:t>
            </a:fld>
            <a:endParaRPr lang="zh-TW" altLang="en-US" dirty="0"/>
          </a:p>
        </p:txBody>
      </p:sp>
      <p:sp>
        <p:nvSpPr>
          <p:cNvPr id="55298" name="標題 1"/>
          <p:cNvSpPr>
            <a:spLocks noGrp="1"/>
          </p:cNvSpPr>
          <p:nvPr>
            <p:ph type="title"/>
          </p:nvPr>
        </p:nvSpPr>
        <p:spPr/>
        <p:txBody>
          <a:bodyPr>
            <a:normAutofit fontScale="90000"/>
          </a:bodyPr>
          <a:lstStyle/>
          <a:p>
            <a:r>
              <a:rPr lang="en-US" altLang="zh-TW" sz="3200" dirty="0"/>
              <a:t>Accounting for Provisions and Contingent Liabilities</a:t>
            </a:r>
            <a:endParaRPr lang="zh-TW" altLang="en-US" sz="3200" dirty="0"/>
          </a:p>
        </p:txBody>
      </p:sp>
      <p:sp>
        <p:nvSpPr>
          <p:cNvPr id="4" name="文字方塊 3"/>
          <p:cNvSpPr txBox="1"/>
          <p:nvPr/>
        </p:nvSpPr>
        <p:spPr>
          <a:xfrm>
            <a:off x="510117" y="5003800"/>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8.4</a:t>
            </a:r>
            <a:endParaRPr lang="zh-TW" alt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17" y="1677015"/>
            <a:ext cx="8334078" cy="316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66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p:cNvSpPr>
            <a:spLocks noGrp="1"/>
          </p:cNvSpPr>
          <p:nvPr>
            <p:ph idx="1"/>
          </p:nvPr>
        </p:nvSpPr>
        <p:spPr/>
        <p:txBody>
          <a:bodyPr/>
          <a:lstStyle/>
          <a:p>
            <a:r>
              <a:rPr lang="en-US" altLang="zh-TW" sz="2200" b="1" dirty="0"/>
              <a:t>Describe the appropriate accounting treatment in each of the following three scenarios involving provisions and contingent legal liabilities.</a:t>
            </a:r>
          </a:p>
          <a:p>
            <a:pPr marL="457200" indent="-457200">
              <a:buFont typeface="+mj-lt"/>
              <a:buAutoNum type="arabicPeriod"/>
            </a:pPr>
            <a:r>
              <a:rPr lang="en-US" altLang="zh-TW" sz="2200" dirty="0"/>
              <a:t>Adam Simpson Company has been sued by a group of disgruntled employees who have charged the company with discriminatory promotion practices. Adam’s legal experts believe that it is possible that the company will lose the lawsuit and be required to pay damages of about $200 million.</a:t>
            </a:r>
          </a:p>
          <a:p>
            <a:pPr marL="400050" lvl="1" indent="0">
              <a:buNone/>
            </a:pPr>
            <a:r>
              <a:rPr lang="en-US" altLang="zh-TW" sz="2200" dirty="0">
                <a:solidFill>
                  <a:schemeClr val="accent2">
                    <a:lumMod val="75000"/>
                  </a:schemeClr>
                </a:solidFill>
              </a:rPr>
              <a:t>Disclosure. Because the likelihood of occurrence is possible, Adam will be required to describe the details of the possible liability in the notes to the financial statements.</a:t>
            </a:r>
          </a:p>
          <a:p>
            <a:pPr marL="0" indent="0">
              <a:buNone/>
            </a:pPr>
            <a:endParaRPr lang="en-US" altLang="zh-TW" sz="2200" dirty="0">
              <a:solidFill>
                <a:schemeClr val="accent2">
                  <a:lumMod val="75000"/>
                </a:schemeClr>
              </a:solidFill>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43</a:t>
            </a:fld>
            <a:endParaRPr lang="zh-TW" altLang="en-US" dirty="0"/>
          </a:p>
        </p:txBody>
      </p:sp>
      <p:sp>
        <p:nvSpPr>
          <p:cNvPr id="7" name="標題 6"/>
          <p:cNvSpPr>
            <a:spLocks noGrp="1"/>
          </p:cNvSpPr>
          <p:nvPr>
            <p:ph type="title"/>
          </p:nvPr>
        </p:nvSpPr>
        <p:spPr/>
        <p:txBody>
          <a:bodyPr/>
          <a:lstStyle/>
          <a:p>
            <a:r>
              <a:rPr lang="en-US" altLang="zh-TW" dirty="0"/>
              <a:t>Quiz Yourself</a:t>
            </a:r>
            <a:endParaRPr lang="zh-TW" altLang="en-US" dirty="0"/>
          </a:p>
        </p:txBody>
      </p:sp>
      <p:sp>
        <p:nvSpPr>
          <p:cNvPr id="5" name="文字方塊 4"/>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3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p:cNvSpPr>
            <a:spLocks noGrp="1"/>
          </p:cNvSpPr>
          <p:nvPr>
            <p:ph idx="1"/>
          </p:nvPr>
        </p:nvSpPr>
        <p:spPr/>
        <p:txBody>
          <a:bodyPr/>
          <a:lstStyle/>
          <a:p>
            <a:pPr marL="457200" indent="-457200">
              <a:buFont typeface="+mj-lt"/>
              <a:buAutoNum type="arabicPeriod" startAt="2"/>
            </a:pPr>
            <a:r>
              <a:rPr lang="en-US" altLang="zh-TW" dirty="0"/>
              <a:t>Bud Feller Bank violated federal banking regulations. Bud’s attorneys have concluded that it is probable that the bank will be required to pay a fine of about $50 million. </a:t>
            </a:r>
          </a:p>
          <a:p>
            <a:pPr marL="400050" lvl="1" indent="0">
              <a:buNone/>
            </a:pPr>
            <a:r>
              <a:rPr lang="en-US" altLang="zh-TW" dirty="0">
                <a:solidFill>
                  <a:schemeClr val="accent2">
                    <a:lumMod val="75000"/>
                  </a:schemeClr>
                </a:solidFill>
              </a:rPr>
              <a:t>Recognition in the financial statements. Because the likelihood is probable, Bud will be required to debit a loss and credit a liability for $50 million. The details must also be described in a note.</a:t>
            </a:r>
          </a:p>
          <a:p>
            <a:pPr marL="457200" indent="-457200">
              <a:buFont typeface="+mj-lt"/>
              <a:buAutoNum type="arabicPeriod" startAt="2"/>
            </a:pPr>
            <a:endParaRPr lang="en-US" altLang="zh-TW"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44</a:t>
            </a:fld>
            <a:endParaRPr lang="zh-TW" altLang="en-US" dirty="0"/>
          </a:p>
        </p:txBody>
      </p:sp>
      <p:sp>
        <p:nvSpPr>
          <p:cNvPr id="7" name="標題 6"/>
          <p:cNvSpPr>
            <a:spLocks noGrp="1"/>
          </p:cNvSpPr>
          <p:nvPr>
            <p:ph type="title"/>
          </p:nvPr>
        </p:nvSpPr>
        <p:spPr/>
        <p:txBody>
          <a:bodyPr/>
          <a:lstStyle/>
          <a:p>
            <a:r>
              <a:rPr lang="en-US" altLang="zh-TW" dirty="0"/>
              <a:t>Quiz Yourself</a:t>
            </a:r>
            <a:endParaRPr lang="zh-TW" altLang="en-US" dirty="0"/>
          </a:p>
        </p:txBody>
      </p:sp>
      <p:sp>
        <p:nvSpPr>
          <p:cNvPr id="5" name="文字方塊 4"/>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89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p:cNvSpPr>
            <a:spLocks noGrp="1"/>
          </p:cNvSpPr>
          <p:nvPr>
            <p:ph idx="1"/>
          </p:nvPr>
        </p:nvSpPr>
        <p:spPr/>
        <p:txBody>
          <a:bodyPr/>
          <a:lstStyle/>
          <a:p>
            <a:pPr marL="457200" indent="-457200">
              <a:lnSpc>
                <a:spcPct val="110000"/>
              </a:lnSpc>
              <a:buFont typeface="+mj-lt"/>
              <a:buAutoNum type="arabicPeriod" startAt="3"/>
            </a:pPr>
            <a:r>
              <a:rPr lang="en-US" altLang="zh-TW" dirty="0"/>
              <a:t>Iba </a:t>
            </a:r>
            <a:r>
              <a:rPr lang="en-US" altLang="zh-TW" dirty="0" err="1"/>
              <a:t>Spikeway</a:t>
            </a:r>
            <a:r>
              <a:rPr lang="en-US" altLang="zh-TW" dirty="0"/>
              <a:t> Company has been sued by a group of  Renaissance troubadours who object to the company’s dress code, which bans the wearing of capes and feathered hats during work hours. The troubadours are seeking damages of $75 million. The chances that Iba will have to pay anything on this lawsuit are remote.</a:t>
            </a:r>
          </a:p>
          <a:p>
            <a:pPr marL="400050" lvl="1" indent="0">
              <a:lnSpc>
                <a:spcPct val="110000"/>
              </a:lnSpc>
              <a:buNone/>
            </a:pPr>
            <a:r>
              <a:rPr lang="en-US" altLang="zh-TW" dirty="0">
                <a:solidFill>
                  <a:schemeClr val="accent2">
                    <a:lumMod val="75000"/>
                  </a:schemeClr>
                </a:solidFill>
              </a:rPr>
              <a:t>Nothing. Because the likelihood is remote, no accounting action is needed.</a:t>
            </a:r>
            <a:endParaRPr lang="zh-TW" altLang="en-US" dirty="0">
              <a:solidFill>
                <a:schemeClr val="accent2">
                  <a:lumMod val="75000"/>
                </a:schemeClr>
              </a:solidFill>
            </a:endParaRPr>
          </a:p>
          <a:p>
            <a:pPr marL="457200" indent="-457200">
              <a:buFont typeface="+mj-lt"/>
              <a:buAutoNum type="arabicPeriod" startAt="2"/>
            </a:pPr>
            <a:endParaRPr lang="en-US" altLang="zh-TW"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45</a:t>
            </a:fld>
            <a:endParaRPr lang="zh-TW" altLang="en-US" dirty="0"/>
          </a:p>
        </p:txBody>
      </p:sp>
      <p:sp>
        <p:nvSpPr>
          <p:cNvPr id="7" name="標題 6"/>
          <p:cNvSpPr>
            <a:spLocks noGrp="1"/>
          </p:cNvSpPr>
          <p:nvPr>
            <p:ph type="title"/>
          </p:nvPr>
        </p:nvSpPr>
        <p:spPr/>
        <p:txBody>
          <a:bodyPr/>
          <a:lstStyle/>
          <a:p>
            <a:r>
              <a:rPr lang="en-US" altLang="zh-TW" dirty="0"/>
              <a:t>Quiz Yourself</a:t>
            </a:r>
            <a:endParaRPr lang="zh-TW" altLang="en-US" dirty="0"/>
          </a:p>
        </p:txBody>
      </p:sp>
      <p:sp>
        <p:nvSpPr>
          <p:cNvPr id="5" name="文字方塊 4"/>
          <p:cNvSpPr txBox="1"/>
          <p:nvPr/>
        </p:nvSpPr>
        <p:spPr>
          <a:xfrm>
            <a:off x="8425983" y="63905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55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46</a:t>
            </a:fld>
            <a:endParaRPr lang="zh-TW" altLang="en-US" dirty="0"/>
          </a:p>
        </p:txBody>
      </p:sp>
      <p:sp>
        <p:nvSpPr>
          <p:cNvPr id="62466" name="標題 1"/>
          <p:cNvSpPr>
            <a:spLocks noGrp="1"/>
          </p:cNvSpPr>
          <p:nvPr>
            <p:ph type="title"/>
          </p:nvPr>
        </p:nvSpPr>
        <p:spPr/>
        <p:txBody>
          <a:bodyPr/>
          <a:lstStyle/>
          <a:p>
            <a:r>
              <a:rPr lang="en-US" altLang="zh-TW" dirty="0"/>
              <a:t>Capitalize versus Expense</a:t>
            </a:r>
            <a:endParaRPr lang="zh-TW" altLang="en-US" dirty="0"/>
          </a:p>
        </p:txBody>
      </p:sp>
      <p:sp>
        <p:nvSpPr>
          <p:cNvPr id="62467" name="內容版面配置區 2"/>
          <p:cNvSpPr>
            <a:spLocks noGrp="1"/>
          </p:cNvSpPr>
          <p:nvPr>
            <p:ph idx="1"/>
          </p:nvPr>
        </p:nvSpPr>
        <p:spPr/>
        <p:txBody>
          <a:bodyPr/>
          <a:lstStyle/>
          <a:p>
            <a:r>
              <a:rPr lang="en-US" altLang="zh-TW" dirty="0"/>
              <a:t>Sometimes it is difficult to determine </a:t>
            </a:r>
            <a:r>
              <a:rPr lang="en-US" altLang="zh-TW" b="1" dirty="0">
                <a:solidFill>
                  <a:srgbClr val="E0A450"/>
                </a:solidFill>
              </a:rPr>
              <a:t>whether an expenditure will benefit the future.</a:t>
            </a:r>
          </a:p>
        </p:txBody>
      </p:sp>
      <p:sp>
        <p:nvSpPr>
          <p:cNvPr id="9" name="矩形 8"/>
          <p:cNvSpPr/>
          <p:nvPr/>
        </p:nvSpPr>
        <p:spPr>
          <a:xfrm>
            <a:off x="6383308" y="82604"/>
            <a:ext cx="2760692"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Capitalize versus Expense</a:t>
            </a:r>
          </a:p>
        </p:txBody>
      </p:sp>
      <p:pic>
        <p:nvPicPr>
          <p:cNvPr id="3" name="圖片 2"/>
          <p:cNvPicPr>
            <a:picLocks noChangeAspect="1"/>
          </p:cNvPicPr>
          <p:nvPr/>
        </p:nvPicPr>
        <p:blipFill>
          <a:blip r:embed="rId2"/>
          <a:stretch>
            <a:fillRect/>
          </a:stretch>
        </p:blipFill>
        <p:spPr>
          <a:xfrm>
            <a:off x="283460" y="2631295"/>
            <a:ext cx="8620655" cy="2332476"/>
          </a:xfrm>
          <a:prstGeom prst="rect">
            <a:avLst/>
          </a:prstGeom>
        </p:spPr>
      </p:pic>
      <p:sp>
        <p:nvSpPr>
          <p:cNvPr id="5" name="直線圖說文字 1 4"/>
          <p:cNvSpPr/>
          <p:nvPr/>
        </p:nvSpPr>
        <p:spPr>
          <a:xfrm>
            <a:off x="3471334" y="5108563"/>
            <a:ext cx="2362200" cy="838200"/>
          </a:xfrm>
          <a:prstGeom prst="borderCallout1">
            <a:avLst>
              <a:gd name="adj1" fmla="val -6669"/>
              <a:gd name="adj2" fmla="val 25115"/>
              <a:gd name="adj3" fmla="val -103387"/>
              <a:gd name="adj4" fmla="val 19982"/>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Should they be capitalized or be expensed?</a:t>
            </a:r>
            <a:endParaRPr lang="zh-TW" altLang="en-US" dirty="0">
              <a:solidFill>
                <a:schemeClr val="tx1"/>
              </a:solidFill>
              <a:latin typeface="Arial" panose="020B0604020202020204" pitchFamily="34" charset="0"/>
              <a:cs typeface="Arial" panose="020B0604020202020204" pitchFamily="34" charset="0"/>
            </a:endParaRPr>
          </a:p>
        </p:txBody>
      </p:sp>
      <p:cxnSp>
        <p:nvCxnSpPr>
          <p:cNvPr id="13" name="直線接點 12"/>
          <p:cNvCxnSpPr/>
          <p:nvPr/>
        </p:nvCxnSpPr>
        <p:spPr>
          <a:xfrm flipH="1">
            <a:off x="4791339" y="4241801"/>
            <a:ext cx="373328" cy="8101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464079" y="5051949"/>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8.5</a:t>
            </a:r>
            <a:endParaRPr lang="zh-TW" altLang="en-US" dirty="0">
              <a:latin typeface="Arial" panose="020B0604020202020204" pitchFamily="34" charset="0"/>
              <a:cs typeface="Arial" panose="020B0604020202020204" pitchFamily="34" charset="0"/>
            </a:endParaRPr>
          </a:p>
        </p:txBody>
      </p:sp>
      <p:sp>
        <p:nvSpPr>
          <p:cNvPr id="15" name="文字方塊 14"/>
          <p:cNvSpPr txBox="1"/>
          <p:nvPr/>
        </p:nvSpPr>
        <p:spPr>
          <a:xfrm>
            <a:off x="8448973" y="78150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5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pPr marL="0" indent="0">
              <a:buNone/>
            </a:pPr>
            <a:r>
              <a:rPr lang="en-US" altLang="zh-TW" b="1" dirty="0">
                <a:solidFill>
                  <a:srgbClr val="E0A450"/>
                </a:solidFill>
              </a:rPr>
              <a:t>Research</a:t>
            </a:r>
          </a:p>
          <a:p>
            <a:pPr lvl="1"/>
            <a:r>
              <a:rPr lang="en-US" altLang="zh-TW" dirty="0"/>
              <a:t>An activity undertaken to discover new knowledge that will be useful in developing new products, services, or processes. </a:t>
            </a:r>
          </a:p>
          <a:p>
            <a:pPr marL="0" indent="0">
              <a:buNone/>
            </a:pPr>
            <a:r>
              <a:rPr lang="en-US" altLang="zh-TW" b="1" dirty="0">
                <a:solidFill>
                  <a:srgbClr val="E0A450"/>
                </a:solidFill>
              </a:rPr>
              <a:t>Development</a:t>
            </a:r>
          </a:p>
          <a:p>
            <a:pPr lvl="1"/>
            <a:r>
              <a:rPr lang="en-US" altLang="zh-TW" dirty="0"/>
              <a:t>Involves the application of research findings to develop a plan or design for new or improved products and processes.</a:t>
            </a:r>
            <a:endParaRPr lang="en-US" altLang="zh-TW" b="1" dirty="0">
              <a:solidFill>
                <a:schemeClr val="tx2">
                  <a:lumMod val="60000"/>
                  <a:lumOff val="40000"/>
                </a:schemeClr>
              </a:solidFill>
            </a:endParaRPr>
          </a:p>
          <a:p>
            <a:pPr lvl="1"/>
            <a:endParaRPr lang="en-US" altLang="zh-TW"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47</a:t>
            </a:fld>
            <a:endParaRPr lang="zh-TW" altLang="en-US" dirty="0"/>
          </a:p>
        </p:txBody>
      </p:sp>
      <p:sp>
        <p:nvSpPr>
          <p:cNvPr id="63490" name="Rectangle 2"/>
          <p:cNvSpPr>
            <a:spLocks noGrp="1" noChangeArrowheads="1"/>
          </p:cNvSpPr>
          <p:nvPr>
            <p:ph type="title"/>
          </p:nvPr>
        </p:nvSpPr>
        <p:spPr/>
        <p:txBody>
          <a:bodyPr/>
          <a:lstStyle/>
          <a:p>
            <a:r>
              <a:rPr lang="en-US" altLang="zh-TW"/>
              <a:t>Research and Development</a:t>
            </a:r>
            <a:endParaRPr lang="en-US" altLang="zh-TW" dirty="0"/>
          </a:p>
        </p:txBody>
      </p:sp>
      <p:sp>
        <p:nvSpPr>
          <p:cNvPr id="6" name="文字方塊 5"/>
          <p:cNvSpPr txBox="1"/>
          <p:nvPr/>
        </p:nvSpPr>
        <p:spPr>
          <a:xfrm>
            <a:off x="8448973" y="6054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9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pPr marL="0" indent="0">
              <a:buNone/>
            </a:pPr>
            <a:r>
              <a:rPr lang="en-US" altLang="zh-TW" b="1" dirty="0">
                <a:solidFill>
                  <a:srgbClr val="E0A450"/>
                </a:solidFill>
              </a:rPr>
              <a:t>FASB</a:t>
            </a:r>
          </a:p>
          <a:p>
            <a:pPr lvl="1"/>
            <a:r>
              <a:rPr lang="en-US" altLang="zh-TW" dirty="0"/>
              <a:t>Because of the uncertainty surrounding the future economic benefit, the FASB decided that research and development expenditures should be expensed in the period incurred.</a:t>
            </a:r>
          </a:p>
          <a:p>
            <a:pPr marL="0" indent="0">
              <a:buNone/>
            </a:pPr>
            <a:r>
              <a:rPr lang="en-US" altLang="zh-TW" b="1" dirty="0">
                <a:solidFill>
                  <a:srgbClr val="E0A450"/>
                </a:solidFill>
              </a:rPr>
              <a:t>IASB</a:t>
            </a:r>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48</a:t>
            </a:fld>
            <a:endParaRPr lang="zh-TW" altLang="en-US" dirty="0"/>
          </a:p>
        </p:txBody>
      </p:sp>
      <p:sp>
        <p:nvSpPr>
          <p:cNvPr id="63490" name="Rectangle 2"/>
          <p:cNvSpPr>
            <a:spLocks noGrp="1" noChangeArrowheads="1"/>
          </p:cNvSpPr>
          <p:nvPr>
            <p:ph type="title"/>
          </p:nvPr>
        </p:nvSpPr>
        <p:spPr/>
        <p:txBody>
          <a:bodyPr/>
          <a:lstStyle/>
          <a:p>
            <a:r>
              <a:rPr lang="en-US" altLang="zh-TW"/>
              <a:t>Research and Development</a:t>
            </a:r>
            <a:endParaRPr lang="en-US" altLang="zh-TW" dirty="0"/>
          </a:p>
        </p:txBody>
      </p:sp>
      <p:grpSp>
        <p:nvGrpSpPr>
          <p:cNvPr id="4" name="群組 3"/>
          <p:cNvGrpSpPr/>
          <p:nvPr/>
        </p:nvGrpSpPr>
        <p:grpSpPr>
          <a:xfrm>
            <a:off x="1447800" y="4572000"/>
            <a:ext cx="6705600" cy="914400"/>
            <a:chOff x="1447800" y="4572000"/>
            <a:chExt cx="6705600" cy="914400"/>
          </a:xfrm>
        </p:grpSpPr>
        <p:cxnSp>
          <p:nvCxnSpPr>
            <p:cNvPr id="63493" name="直線單箭頭接點 2"/>
            <p:cNvCxnSpPr>
              <a:cxnSpLocks noChangeShapeType="1"/>
            </p:cNvCxnSpPr>
            <p:nvPr/>
          </p:nvCxnSpPr>
          <p:spPr bwMode="auto">
            <a:xfrm>
              <a:off x="1447800" y="4876800"/>
              <a:ext cx="6705600" cy="0"/>
            </a:xfrm>
            <a:prstGeom prst="straightConnector1">
              <a:avLst/>
            </a:prstGeom>
            <a:noFill/>
            <a:ln w="50800" algn="ctr">
              <a:solidFill>
                <a:srgbClr val="99CA3C"/>
              </a:solidFill>
              <a:round/>
              <a:headEnd/>
              <a:tailEnd type="arrow" w="med" len="med"/>
            </a:ln>
          </p:spPr>
        </p:cxnSp>
        <p:cxnSp>
          <p:nvCxnSpPr>
            <p:cNvPr id="63494" name="直線接點 4"/>
            <p:cNvCxnSpPr>
              <a:cxnSpLocks noChangeShapeType="1"/>
              <a:endCxn id="6" idx="0"/>
            </p:cNvCxnSpPr>
            <p:nvPr/>
          </p:nvCxnSpPr>
          <p:spPr bwMode="auto">
            <a:xfrm>
              <a:off x="4572000" y="4572000"/>
              <a:ext cx="0" cy="914400"/>
            </a:xfrm>
            <a:prstGeom prst="line">
              <a:avLst/>
            </a:prstGeom>
            <a:noFill/>
            <a:ln w="50800" algn="ctr">
              <a:solidFill>
                <a:srgbClr val="99CA3C"/>
              </a:solidFill>
              <a:round/>
              <a:headEnd/>
              <a:tailEnd/>
            </a:ln>
          </p:spPr>
        </p:cxnSp>
      </p:grpSp>
      <p:sp>
        <p:nvSpPr>
          <p:cNvPr id="6" name="矩形 5"/>
          <p:cNvSpPr/>
          <p:nvPr/>
        </p:nvSpPr>
        <p:spPr bwMode="auto">
          <a:xfrm>
            <a:off x="2781300" y="5486400"/>
            <a:ext cx="3581400" cy="838200"/>
          </a:xfrm>
          <a:prstGeom prst="rect">
            <a:avLst/>
          </a:prstGeom>
          <a:solidFill>
            <a:srgbClr val="FFE699"/>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a:defRPr/>
            </a:pPr>
            <a:r>
              <a:rPr lang="en-US" altLang="zh-TW" sz="2000" dirty="0">
                <a:latin typeface="Arial" panose="020B0604020202020204" pitchFamily="34" charset="0"/>
                <a:ea typeface="新細明體" charset="-120"/>
                <a:cs typeface="Arial" panose="020B0604020202020204" pitchFamily="34" charset="0"/>
              </a:rPr>
              <a:t>When technological feasibility has been established.</a:t>
            </a:r>
            <a:endParaRPr lang="zh-TW" altLang="en-US" sz="2000" dirty="0">
              <a:latin typeface="Arial" panose="020B0604020202020204" pitchFamily="34" charset="0"/>
              <a:ea typeface="新細明體" charset="-120"/>
              <a:cs typeface="Arial" panose="020B0604020202020204" pitchFamily="34" charset="0"/>
            </a:endParaRPr>
          </a:p>
        </p:txBody>
      </p:sp>
      <p:sp>
        <p:nvSpPr>
          <p:cNvPr id="63496" name="文字方塊 6"/>
          <p:cNvSpPr txBox="1">
            <a:spLocks noChangeArrowheads="1"/>
          </p:cNvSpPr>
          <p:nvPr/>
        </p:nvSpPr>
        <p:spPr bwMode="auto">
          <a:xfrm>
            <a:off x="2266952" y="4333621"/>
            <a:ext cx="2133600" cy="461963"/>
          </a:xfrm>
          <a:prstGeom prst="rect">
            <a:avLst/>
          </a:prstGeom>
          <a:noFill/>
          <a:ln w="9525">
            <a:noFill/>
            <a:miter lim="800000"/>
            <a:headEnd/>
            <a:tailEnd/>
          </a:ln>
        </p:spPr>
        <p:txBody>
          <a:bodyPr>
            <a:spAutoFit/>
          </a:bodyPr>
          <a:lstStyle/>
          <a:p>
            <a:r>
              <a:rPr lang="en-US" altLang="zh-TW" sz="2400" b="1" dirty="0">
                <a:solidFill>
                  <a:schemeClr val="accent2">
                    <a:lumMod val="75000"/>
                  </a:schemeClr>
                </a:solidFill>
                <a:ea typeface="新細明體" charset="-120"/>
              </a:rPr>
              <a:t>Research</a:t>
            </a:r>
          </a:p>
        </p:txBody>
      </p:sp>
      <p:sp>
        <p:nvSpPr>
          <p:cNvPr id="63497" name="文字方塊 10"/>
          <p:cNvSpPr txBox="1">
            <a:spLocks noChangeArrowheads="1"/>
          </p:cNvSpPr>
          <p:nvPr/>
        </p:nvSpPr>
        <p:spPr bwMode="auto">
          <a:xfrm>
            <a:off x="5094119" y="4333620"/>
            <a:ext cx="2133600" cy="461963"/>
          </a:xfrm>
          <a:prstGeom prst="rect">
            <a:avLst/>
          </a:prstGeom>
          <a:noFill/>
          <a:ln w="9525">
            <a:noFill/>
            <a:miter lim="800000"/>
            <a:headEnd/>
            <a:tailEnd/>
          </a:ln>
        </p:spPr>
        <p:txBody>
          <a:bodyPr>
            <a:spAutoFit/>
          </a:bodyPr>
          <a:lstStyle/>
          <a:p>
            <a:pPr eaLnBrk="1" hangingPunct="1">
              <a:spcBef>
                <a:spcPts val="750"/>
              </a:spcBef>
              <a:buFont typeface="Arial" charset="0"/>
              <a:buNone/>
            </a:pPr>
            <a:r>
              <a:rPr lang="en-US" altLang="zh-TW" sz="2400" b="1" dirty="0">
                <a:solidFill>
                  <a:schemeClr val="accent2">
                    <a:lumMod val="75000"/>
                  </a:schemeClr>
                </a:solidFill>
                <a:ea typeface="新細明體" charset="-120"/>
              </a:rPr>
              <a:t>Development</a:t>
            </a:r>
          </a:p>
        </p:txBody>
      </p:sp>
      <p:sp>
        <p:nvSpPr>
          <p:cNvPr id="12" name="文字方塊 6"/>
          <p:cNvSpPr txBox="1">
            <a:spLocks noChangeArrowheads="1"/>
          </p:cNvSpPr>
          <p:nvPr/>
        </p:nvSpPr>
        <p:spPr bwMode="auto">
          <a:xfrm>
            <a:off x="1768322" y="4924326"/>
            <a:ext cx="2667000" cy="461665"/>
          </a:xfrm>
          <a:prstGeom prst="rect">
            <a:avLst/>
          </a:prstGeom>
          <a:noFill/>
          <a:ln w="9525">
            <a:noFill/>
            <a:miter lim="800000"/>
            <a:headEnd/>
            <a:tailEnd/>
          </a:ln>
        </p:spPr>
        <p:txBody>
          <a:bodyPr wrap="square">
            <a:spAutoFit/>
          </a:bodyPr>
          <a:lstStyle/>
          <a:p>
            <a:r>
              <a:rPr lang="en-US" altLang="zh-TW" sz="2400" b="1" dirty="0">
                <a:ea typeface="新細明體" charset="-120"/>
              </a:rPr>
              <a:t>To be Expensed</a:t>
            </a:r>
          </a:p>
        </p:txBody>
      </p:sp>
      <p:sp>
        <p:nvSpPr>
          <p:cNvPr id="13" name="文字方塊 6"/>
          <p:cNvSpPr txBox="1">
            <a:spLocks noChangeArrowheads="1"/>
          </p:cNvSpPr>
          <p:nvPr/>
        </p:nvSpPr>
        <p:spPr bwMode="auto">
          <a:xfrm>
            <a:off x="4914900" y="4927253"/>
            <a:ext cx="2667000" cy="461665"/>
          </a:xfrm>
          <a:prstGeom prst="rect">
            <a:avLst/>
          </a:prstGeom>
          <a:noFill/>
          <a:ln w="9525">
            <a:noFill/>
            <a:miter lim="800000"/>
            <a:headEnd/>
            <a:tailEnd/>
          </a:ln>
        </p:spPr>
        <p:txBody>
          <a:bodyPr wrap="square">
            <a:spAutoFit/>
          </a:bodyPr>
          <a:lstStyle/>
          <a:p>
            <a:r>
              <a:rPr lang="en-US" altLang="zh-TW" sz="2400" b="1" dirty="0">
                <a:ea typeface="新細明體" charset="-120"/>
              </a:rPr>
              <a:t>To be Capitalized</a:t>
            </a:r>
          </a:p>
        </p:txBody>
      </p:sp>
      <p:sp>
        <p:nvSpPr>
          <p:cNvPr id="15" name="文字方塊 14"/>
          <p:cNvSpPr txBox="1"/>
          <p:nvPr/>
        </p:nvSpPr>
        <p:spPr>
          <a:xfrm>
            <a:off x="8448973" y="6054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02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4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349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3496" grpId="0"/>
      <p:bldP spid="63497" grpId="0"/>
      <p:bldP spid="12"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r>
              <a:rPr lang="en-US" altLang="zh-TW" b="1" dirty="0">
                <a:solidFill>
                  <a:srgbClr val="E0A450"/>
                </a:solidFill>
              </a:rPr>
              <a:t>For accounting purposes, the general presumption is that advertising costs should be expensed because of the uncertainty of the future benefits.</a:t>
            </a:r>
          </a:p>
          <a:p>
            <a:r>
              <a:rPr lang="en-US" altLang="zh-TW" dirty="0"/>
              <a:t>However, in selected cases in which the future benefits are more certain, advertising costs should be capitalized.</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49</a:t>
            </a:fld>
            <a:endParaRPr lang="zh-TW" altLang="en-US" dirty="0"/>
          </a:p>
        </p:txBody>
      </p:sp>
      <p:sp>
        <p:nvSpPr>
          <p:cNvPr id="64514" name="Rectangle 2"/>
          <p:cNvSpPr>
            <a:spLocks noGrp="1" noChangeArrowheads="1"/>
          </p:cNvSpPr>
          <p:nvPr>
            <p:ph type="title"/>
          </p:nvPr>
        </p:nvSpPr>
        <p:spPr/>
        <p:txBody>
          <a:bodyPr/>
          <a:lstStyle/>
          <a:p>
            <a:r>
              <a:rPr lang="en-US" altLang="zh-TW"/>
              <a:t>Advertising</a:t>
            </a:r>
            <a:endParaRPr lang="en-US" altLang="zh-TW" dirty="0"/>
          </a:p>
        </p:txBody>
      </p:sp>
      <p:sp>
        <p:nvSpPr>
          <p:cNvPr id="7" name="文字方塊 6"/>
          <p:cNvSpPr txBox="1"/>
          <p:nvPr/>
        </p:nvSpPr>
        <p:spPr>
          <a:xfrm>
            <a:off x="8448973" y="6054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029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450"/>
                </a:solidFill>
              </a:rPr>
              <a:t>Gross Pay and Net Pay</a:t>
            </a:r>
          </a:p>
          <a:p>
            <a:pPr lvl="1"/>
            <a:r>
              <a:rPr lang="en-US" altLang="zh-TW" dirty="0"/>
              <a:t>Business is legally required to withhold certain taxes from employees’ salaries and wages.</a:t>
            </a:r>
          </a:p>
          <a:p>
            <a:pPr lvl="1"/>
            <a:r>
              <a:rPr lang="en-US" altLang="zh-TW" dirty="0"/>
              <a:t>For example, an employee who earns NT$44,000 per month probably takes home around NT$36,000.</a:t>
            </a:r>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6266BF8E-A83E-4F85-B8B4-F15A5EFF955D}" type="slidenum">
              <a:rPr lang="en-US" altLang="zh-TW" smtClean="0"/>
              <a:pPr/>
              <a:t>5</a:t>
            </a:fld>
            <a:endParaRPr lang="en-US" altLang="zh-TW"/>
          </a:p>
        </p:txBody>
      </p:sp>
      <p:sp>
        <p:nvSpPr>
          <p:cNvPr id="2" name="標題 1"/>
          <p:cNvSpPr>
            <a:spLocks noGrp="1"/>
          </p:cNvSpPr>
          <p:nvPr>
            <p:ph type="title"/>
          </p:nvPr>
        </p:nvSpPr>
        <p:spPr/>
        <p:txBody>
          <a:bodyPr/>
          <a:lstStyle/>
          <a:p>
            <a:r>
              <a:rPr lang="en-US" altLang="zh-TW"/>
              <a:t>Payroll</a:t>
            </a:r>
            <a:endParaRPr lang="zh-TW" altLang="en-US" dirty="0"/>
          </a:p>
        </p:txBody>
      </p:sp>
      <p:grpSp>
        <p:nvGrpSpPr>
          <p:cNvPr id="22" name="群組 21"/>
          <p:cNvGrpSpPr/>
          <p:nvPr/>
        </p:nvGrpSpPr>
        <p:grpSpPr>
          <a:xfrm rot="5400000">
            <a:off x="4008627" y="2260900"/>
            <a:ext cx="618868" cy="5638799"/>
            <a:chOff x="3971599" y="3875431"/>
            <a:chExt cx="618868" cy="2314967"/>
          </a:xfrm>
        </p:grpSpPr>
        <p:cxnSp>
          <p:nvCxnSpPr>
            <p:cNvPr id="6" name="直線接點 5"/>
            <p:cNvCxnSpPr/>
            <p:nvPr/>
          </p:nvCxnSpPr>
          <p:spPr bwMode="auto">
            <a:xfrm>
              <a:off x="4285667" y="3952964"/>
              <a:ext cx="0" cy="2143036"/>
            </a:xfrm>
            <a:prstGeom prst="line">
              <a:avLst/>
            </a:prstGeom>
            <a:ln w="38100">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7" name="減號 6"/>
            <p:cNvSpPr/>
            <p:nvPr/>
          </p:nvSpPr>
          <p:spPr bwMode="auto">
            <a:xfrm>
              <a:off x="3971599" y="3875431"/>
              <a:ext cx="609600" cy="152400"/>
            </a:xfrm>
            <a:prstGeom prst="mathMinus">
              <a:avLst/>
            </a:prstGeom>
            <a:solidFill>
              <a:srgbClr val="4472C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TW" altLang="en-US">
                <a:solidFill>
                  <a:prstClr val="black"/>
                </a:solidFill>
              </a:endParaRPr>
            </a:p>
          </p:txBody>
        </p:sp>
        <p:sp>
          <p:nvSpPr>
            <p:cNvPr id="8" name="減號 7"/>
            <p:cNvSpPr/>
            <p:nvPr/>
          </p:nvSpPr>
          <p:spPr bwMode="auto">
            <a:xfrm>
              <a:off x="3980867" y="6037998"/>
              <a:ext cx="609600" cy="152400"/>
            </a:xfrm>
            <a:prstGeom prst="mathMinus">
              <a:avLst/>
            </a:prstGeom>
            <a:solidFill>
              <a:srgbClr val="4472C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TW" altLang="en-US">
                <a:solidFill>
                  <a:prstClr val="black"/>
                </a:solidFill>
              </a:endParaRPr>
            </a:p>
          </p:txBody>
        </p:sp>
      </p:grpSp>
      <p:sp>
        <p:nvSpPr>
          <p:cNvPr id="9" name="文字方塊 8"/>
          <p:cNvSpPr txBox="1"/>
          <p:nvPr/>
        </p:nvSpPr>
        <p:spPr>
          <a:xfrm>
            <a:off x="938403" y="5315424"/>
            <a:ext cx="1777918" cy="369332"/>
          </a:xfrm>
          <a:prstGeom prst="rect">
            <a:avLst/>
          </a:prstGeom>
          <a:noFill/>
        </p:spPr>
        <p:txBody>
          <a:bodyPr wrap="square" rtlCol="0">
            <a:spAutoFit/>
          </a:bodyPr>
          <a:lstStyle/>
          <a:p>
            <a:r>
              <a:rPr lang="en-US" altLang="zh-TW" b="1" dirty="0">
                <a:solidFill>
                  <a:schemeClr val="accent2">
                    <a:lumMod val="75000"/>
                  </a:schemeClr>
                </a:solidFill>
                <a:latin typeface="Arial" panose="020B0604020202020204" pitchFamily="34" charset="0"/>
                <a:cs typeface="Arial" panose="020B0604020202020204" pitchFamily="34" charset="0"/>
              </a:rPr>
              <a:t>The gross pay</a:t>
            </a:r>
            <a:endParaRPr lang="zh-TW" altLang="en-US" dirty="0">
              <a:latin typeface="Arial" panose="020B0604020202020204" pitchFamily="34" charset="0"/>
              <a:cs typeface="Arial" panose="020B0604020202020204" pitchFamily="34" charset="0"/>
            </a:endParaRPr>
          </a:p>
        </p:txBody>
      </p:sp>
      <p:sp>
        <p:nvSpPr>
          <p:cNvPr id="11" name="文字方塊 10"/>
          <p:cNvSpPr txBox="1"/>
          <p:nvPr/>
        </p:nvSpPr>
        <p:spPr>
          <a:xfrm>
            <a:off x="1101102" y="4443488"/>
            <a:ext cx="1362694" cy="369332"/>
          </a:xfrm>
          <a:prstGeom prst="rect">
            <a:avLst/>
          </a:prstGeom>
          <a:noFill/>
        </p:spPr>
        <p:txBody>
          <a:bodyPr wrap="square" rtlCol="0">
            <a:spAutoFit/>
          </a:bodyPr>
          <a:lstStyle/>
          <a:p>
            <a:r>
              <a:rPr lang="en-US" altLang="zh-TW" dirty="0">
                <a:solidFill>
                  <a:prstClr val="black"/>
                </a:solidFill>
                <a:latin typeface="Arial" panose="020B0604020202020204" pitchFamily="34" charset="0"/>
                <a:cs typeface="Arial" panose="020B0604020202020204" pitchFamily="34" charset="0"/>
              </a:rPr>
              <a:t>NT$44,000 </a:t>
            </a:r>
          </a:p>
        </p:txBody>
      </p:sp>
      <p:sp>
        <p:nvSpPr>
          <p:cNvPr id="12" name="文字方塊 11"/>
          <p:cNvSpPr txBox="1"/>
          <p:nvPr/>
        </p:nvSpPr>
        <p:spPr>
          <a:xfrm>
            <a:off x="6207772" y="5312273"/>
            <a:ext cx="1481667" cy="369332"/>
          </a:xfrm>
          <a:prstGeom prst="rect">
            <a:avLst/>
          </a:prstGeom>
          <a:noFill/>
        </p:spPr>
        <p:txBody>
          <a:bodyPr wrap="square" rtlCol="0">
            <a:spAutoFit/>
          </a:bodyPr>
          <a:lstStyle/>
          <a:p>
            <a:r>
              <a:rPr lang="en-US" altLang="zh-TW" b="1" dirty="0">
                <a:solidFill>
                  <a:schemeClr val="accent2">
                    <a:lumMod val="75000"/>
                  </a:schemeClr>
                </a:solidFill>
                <a:latin typeface="Arial" panose="020B0604020202020204" pitchFamily="34" charset="0"/>
                <a:cs typeface="Arial" panose="020B0604020202020204" pitchFamily="34" charset="0"/>
              </a:rPr>
              <a:t>The net pay</a:t>
            </a:r>
            <a:endParaRPr lang="zh-TW" altLang="en-US" dirty="0">
              <a:latin typeface="Arial" panose="020B0604020202020204" pitchFamily="34" charset="0"/>
              <a:cs typeface="Arial" panose="020B0604020202020204" pitchFamily="34" charset="0"/>
            </a:endParaRPr>
          </a:p>
        </p:txBody>
      </p:sp>
      <p:sp>
        <p:nvSpPr>
          <p:cNvPr id="13" name="文字方塊 12"/>
          <p:cNvSpPr txBox="1"/>
          <p:nvPr/>
        </p:nvSpPr>
        <p:spPr>
          <a:xfrm>
            <a:off x="6456113" y="4439481"/>
            <a:ext cx="1362694" cy="369332"/>
          </a:xfrm>
          <a:prstGeom prst="rect">
            <a:avLst/>
          </a:prstGeom>
          <a:noFill/>
        </p:spPr>
        <p:txBody>
          <a:bodyPr wrap="square" rtlCol="0">
            <a:spAutoFit/>
          </a:bodyPr>
          <a:lstStyle/>
          <a:p>
            <a:r>
              <a:rPr lang="en-US" altLang="zh-TW" b="1" dirty="0">
                <a:solidFill>
                  <a:schemeClr val="accent2">
                    <a:lumMod val="75000"/>
                  </a:schemeClr>
                </a:solidFill>
                <a:latin typeface="Arial" panose="020B0604020202020204" pitchFamily="34" charset="0"/>
                <a:cs typeface="Arial" panose="020B0604020202020204" pitchFamily="34" charset="0"/>
              </a:rPr>
              <a:t>NT$36,000</a:t>
            </a:r>
            <a:r>
              <a:rPr lang="en-US" altLang="zh-TW" b="1" dirty="0">
                <a:solidFill>
                  <a:srgbClr val="55AADF"/>
                </a:solidFill>
                <a:latin typeface="Arial" panose="020B0604020202020204" pitchFamily="34" charset="0"/>
                <a:cs typeface="Arial" panose="020B0604020202020204" pitchFamily="34" charset="0"/>
              </a:rPr>
              <a:t> </a:t>
            </a:r>
          </a:p>
        </p:txBody>
      </p:sp>
      <p:sp>
        <p:nvSpPr>
          <p:cNvPr id="14" name="矩形 13"/>
          <p:cNvSpPr/>
          <p:nvPr/>
        </p:nvSpPr>
        <p:spPr bwMode="auto">
          <a:xfrm>
            <a:off x="3249214" y="4300390"/>
            <a:ext cx="2343327" cy="744508"/>
          </a:xfrm>
          <a:prstGeom prst="rect">
            <a:avLst/>
          </a:prstGeom>
          <a:no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TW" sz="2000" dirty="0">
                <a:solidFill>
                  <a:schemeClr val="tx1"/>
                </a:solidFill>
                <a:latin typeface="Arial" panose="020B0604020202020204" pitchFamily="34" charset="0"/>
                <a:cs typeface="Arial" panose="020B0604020202020204" pitchFamily="34" charset="0"/>
              </a:rPr>
              <a:t>Amount </a:t>
            </a:r>
            <a:r>
              <a:rPr lang="en-US" altLang="zh-TW" sz="2000" b="1" dirty="0">
                <a:solidFill>
                  <a:schemeClr val="accent2">
                    <a:lumMod val="75000"/>
                  </a:schemeClr>
                </a:solidFill>
                <a:latin typeface="Arial" panose="020B0604020202020204" pitchFamily="34" charset="0"/>
                <a:cs typeface="Arial" panose="020B0604020202020204" pitchFamily="34" charset="0"/>
              </a:rPr>
              <a:t>withheld</a:t>
            </a:r>
            <a:r>
              <a:rPr lang="en-US" altLang="zh-TW" sz="2000" dirty="0">
                <a:solidFill>
                  <a:schemeClr val="tx1"/>
                </a:solidFill>
                <a:latin typeface="Arial" panose="020B0604020202020204" pitchFamily="34" charset="0"/>
                <a:cs typeface="Arial" panose="020B0604020202020204" pitchFamily="34" charset="0"/>
              </a:rPr>
              <a:t> by the employer</a:t>
            </a:r>
            <a:endParaRPr lang="zh-TW" altLang="en-US" sz="2000" dirty="0">
              <a:solidFill>
                <a:schemeClr val="tx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cstate="print">
            <a:clrChange>
              <a:clrFrom>
                <a:srgbClr val="F5F1E8"/>
              </a:clrFrom>
              <a:clrTo>
                <a:srgbClr val="F5F1E8">
                  <a:alpha val="0"/>
                </a:srgbClr>
              </a:clrTo>
            </a:clrChange>
            <a:extLst>
              <a:ext uri="{28A0092B-C50C-407E-A947-70E740481C1C}">
                <a14:useLocalDpi xmlns:a14="http://schemas.microsoft.com/office/drawing/2010/main" val="0"/>
              </a:ext>
            </a:extLst>
          </a:blip>
          <a:stretch>
            <a:fillRect/>
          </a:stretch>
        </p:blipFill>
        <p:spPr>
          <a:xfrm>
            <a:off x="4848571" y="3639258"/>
            <a:ext cx="1748258" cy="1750475"/>
          </a:xfrm>
          <a:prstGeom prst="rect">
            <a:avLst/>
          </a:prstGeom>
        </p:spPr>
      </p:pic>
      <p:sp>
        <p:nvSpPr>
          <p:cNvPr id="15" name="文字方塊 14"/>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4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p:cNvSpPr>
            <a:spLocks noGrp="1"/>
          </p:cNvSpPr>
          <p:nvPr>
            <p:ph idx="1"/>
          </p:nvPr>
        </p:nvSpPr>
        <p:spPr/>
        <p:txBody>
          <a:bodyPr>
            <a:noAutofit/>
          </a:bodyPr>
          <a:lstStyle/>
          <a:p>
            <a:pPr>
              <a:lnSpc>
                <a:spcPct val="110000"/>
              </a:lnSpc>
              <a:spcBef>
                <a:spcPts val="1200"/>
              </a:spcBef>
              <a:spcAft>
                <a:spcPts val="600"/>
              </a:spcAft>
            </a:pPr>
            <a:r>
              <a:rPr lang="en-US" altLang="zh-TW" sz="2200" b="1" dirty="0"/>
              <a:t>In which one of the following cases should the expenditure be recorded as an expense?</a:t>
            </a:r>
          </a:p>
          <a:p>
            <a:pPr marL="457200" indent="-457200">
              <a:lnSpc>
                <a:spcPct val="110000"/>
              </a:lnSpc>
              <a:spcBef>
                <a:spcPts val="1200"/>
              </a:spcBef>
              <a:spcAft>
                <a:spcPts val="600"/>
              </a:spcAft>
              <a:buFont typeface="+mj-lt"/>
              <a:buAutoNum type="arabicPeriod"/>
            </a:pPr>
            <a:r>
              <a:rPr lang="en-US" altLang="zh-TW" sz="2000" dirty="0"/>
              <a:t>Advertising costs involving targeted advertising to customers who have purchased products in the past, allowing the estimation of how many customers will respond favorably to the current advertising effort.</a:t>
            </a:r>
          </a:p>
          <a:p>
            <a:pPr marL="457200" indent="-457200">
              <a:lnSpc>
                <a:spcPct val="110000"/>
              </a:lnSpc>
              <a:spcBef>
                <a:spcPts val="1200"/>
              </a:spcBef>
              <a:spcAft>
                <a:spcPts val="600"/>
              </a:spcAft>
              <a:buFont typeface="+mj-lt"/>
              <a:buAutoNum type="arabicPeriod"/>
            </a:pPr>
            <a:r>
              <a:rPr lang="en-US" altLang="zh-TW" sz="2000" dirty="0"/>
              <a:t>Expenditures to develop a new product after technological feasibility has been established. The company uses FASB rules.</a:t>
            </a:r>
          </a:p>
          <a:p>
            <a:pPr marL="457200" indent="-457200">
              <a:lnSpc>
                <a:spcPct val="110000"/>
              </a:lnSpc>
              <a:spcBef>
                <a:spcPts val="1200"/>
              </a:spcBef>
              <a:spcAft>
                <a:spcPts val="600"/>
              </a:spcAft>
              <a:buFont typeface="+mj-lt"/>
              <a:buAutoNum type="arabicPeriod"/>
            </a:pPr>
            <a:r>
              <a:rPr lang="en-US" altLang="zh-TW" sz="2000" dirty="0"/>
              <a:t>Expenditures to develop a new product after technological feasibility has been established. The company uses IASB rules.</a:t>
            </a:r>
            <a:endParaRPr lang="zh-TW" altLang="en-US" sz="2000"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50</a:t>
            </a:fld>
            <a:endParaRPr lang="zh-TW" altLang="en-US" dirty="0"/>
          </a:p>
        </p:txBody>
      </p:sp>
      <p:sp>
        <p:nvSpPr>
          <p:cNvPr id="7" name="標題 6"/>
          <p:cNvSpPr>
            <a:spLocks noGrp="1"/>
          </p:cNvSpPr>
          <p:nvPr>
            <p:ph type="title"/>
          </p:nvPr>
        </p:nvSpPr>
        <p:spPr/>
        <p:txBody>
          <a:bodyPr/>
          <a:lstStyle/>
          <a:p>
            <a:r>
              <a:rPr lang="en-US" altLang="zh-TW" dirty="0"/>
              <a:t>Quiz Yourself</a:t>
            </a:r>
            <a:endParaRPr lang="zh-TW" altLang="en-US" dirty="0"/>
          </a:p>
        </p:txBody>
      </p:sp>
      <p:sp>
        <p:nvSpPr>
          <p:cNvPr id="4" name="橢圓 3"/>
          <p:cNvSpPr>
            <a:spLocks noChangeArrowheads="1"/>
          </p:cNvSpPr>
          <p:nvPr/>
        </p:nvSpPr>
        <p:spPr bwMode="auto">
          <a:xfrm>
            <a:off x="237067" y="3970866"/>
            <a:ext cx="533400" cy="533400"/>
          </a:xfrm>
          <a:prstGeom prst="ellipse">
            <a:avLst/>
          </a:prstGeom>
          <a:noFill/>
          <a:ln w="57150" algn="ctr">
            <a:solidFill>
              <a:srgbClr val="FF0000"/>
            </a:solidFill>
            <a:round/>
            <a:headEnd/>
            <a:tailEnd/>
          </a:ln>
        </p:spPr>
        <p:txBody>
          <a:bodyPr/>
          <a:lstStyle/>
          <a:p>
            <a:endParaRPr lang="zh-TW" altLang="en-US">
              <a:solidFill>
                <a:srgbClr val="FF0000"/>
              </a:solidFill>
              <a:ea typeface="新細明體" charset="-120"/>
            </a:endParaRPr>
          </a:p>
        </p:txBody>
      </p:sp>
      <p:sp>
        <p:nvSpPr>
          <p:cNvPr id="10" name="文字方塊 9"/>
          <p:cNvSpPr txBox="1"/>
          <p:nvPr/>
        </p:nvSpPr>
        <p:spPr>
          <a:xfrm>
            <a:off x="8448973" y="6054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6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sz="2200" b="1" dirty="0">
                <a:solidFill>
                  <a:srgbClr val="E0A450"/>
                </a:solidFill>
              </a:rPr>
              <a:t>Solution</a:t>
            </a:r>
          </a:p>
          <a:p>
            <a:pPr marL="457200" indent="-457200">
              <a:buFont typeface="+mj-lt"/>
              <a:buAutoNum type="arabicPeriod"/>
            </a:pPr>
            <a:r>
              <a:rPr lang="en-US" altLang="zh-TW" sz="2200" dirty="0"/>
              <a:t>In general, advertising costs are expensed as incurred. However, in special cases of targeted advertising, the future benefit of the advertising is considered to be probable, and the expenditure is initially capitalized (reported as an asset).</a:t>
            </a:r>
          </a:p>
          <a:p>
            <a:pPr marL="457200" indent="-457200">
              <a:buFont typeface="+mj-lt"/>
              <a:buAutoNum type="arabicPeriod"/>
            </a:pPr>
            <a:r>
              <a:rPr lang="en-US" altLang="zh-TW" sz="2200" dirty="0"/>
              <a:t>U.S. accounting rules require research and development expenditures to be expensed as incurred. The FASB allows an exception for R&amp;D to develop computer software (the accounting follows the IASB rule described in the text), but that exception is outside the scope of this textbook. </a:t>
            </a:r>
          </a:p>
          <a:p>
            <a:pPr marL="457200" indent="-457200">
              <a:buFont typeface="+mj-lt"/>
              <a:buAutoNum type="arabicPeriod"/>
            </a:pPr>
            <a:r>
              <a:rPr lang="en-US" altLang="zh-TW" sz="2200" dirty="0"/>
              <a:t>According to the IASB, development costs incurred after technological feasibility has been established are to be capitalized.</a:t>
            </a:r>
            <a:endParaRPr lang="zh-TW" altLang="en-US" sz="2200"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51</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48973" y="6054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85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52</a:t>
            </a:fld>
            <a:endParaRPr lang="zh-TW" altLang="en-US" dirty="0"/>
          </a:p>
        </p:txBody>
      </p:sp>
      <p:sp>
        <p:nvSpPr>
          <p:cNvPr id="69634" name="標題 1"/>
          <p:cNvSpPr>
            <a:spLocks noGrp="1"/>
          </p:cNvSpPr>
          <p:nvPr>
            <p:ph type="title"/>
          </p:nvPr>
        </p:nvSpPr>
        <p:spPr/>
        <p:txBody>
          <a:bodyPr/>
          <a:lstStyle/>
          <a:p>
            <a:r>
              <a:rPr lang="en-US" altLang="zh-TW" dirty="0"/>
              <a:t>Other Revenues and Expenses</a:t>
            </a:r>
            <a:endParaRPr lang="zh-TW" altLang="en-US" dirty="0"/>
          </a:p>
        </p:txBody>
      </p:sp>
      <p:sp>
        <p:nvSpPr>
          <p:cNvPr id="7" name="內容版面配置區 6"/>
          <p:cNvSpPr>
            <a:spLocks noGrp="1"/>
          </p:cNvSpPr>
          <p:nvPr>
            <p:ph idx="1"/>
          </p:nvPr>
        </p:nvSpPr>
        <p:spPr/>
        <p:txBody>
          <a:bodyPr/>
          <a:lstStyle/>
          <a:p>
            <a:r>
              <a:rPr lang="en-US" altLang="zh-TW" dirty="0"/>
              <a:t>Items that incurred or earned from activities outside of, or peripheral to, the normal operations of a firm.</a:t>
            </a:r>
          </a:p>
          <a:p>
            <a:pPr lvl="1"/>
            <a:r>
              <a:rPr lang="en-US" altLang="zh-TW" dirty="0"/>
              <a:t>Interest and investment revenues and expenses</a:t>
            </a:r>
          </a:p>
          <a:p>
            <a:pPr lvl="1"/>
            <a:r>
              <a:rPr lang="en-US" altLang="zh-TW" dirty="0"/>
              <a:t>Gains and losses from the sale of assets other than inventory, such as land and buildings</a:t>
            </a:r>
          </a:p>
          <a:p>
            <a:endParaRPr lang="zh-TW" altLang="en-US" dirty="0"/>
          </a:p>
        </p:txBody>
      </p:sp>
      <p:sp>
        <p:nvSpPr>
          <p:cNvPr id="20" name="矩形 19"/>
          <p:cNvSpPr/>
          <p:nvPr/>
        </p:nvSpPr>
        <p:spPr>
          <a:xfrm>
            <a:off x="2438400" y="93246"/>
            <a:ext cx="6705600" cy="338554"/>
          </a:xfrm>
          <a:prstGeom prst="rect">
            <a:avLst/>
          </a:prstGeom>
        </p:spPr>
        <p:txBody>
          <a:bodyPr wrap="square">
            <a:spAutoFit/>
          </a:bodyPr>
          <a:lstStyle/>
          <a:p>
            <a:r>
              <a:rPr lang="en-US" altLang="zh-TW" sz="1600" b="1" dirty="0">
                <a:latin typeface="Arial" panose="020B0604020202020204" pitchFamily="34" charset="0"/>
                <a:cs typeface="Arial" panose="020B0604020202020204" pitchFamily="34" charset="0"/>
              </a:rPr>
              <a:t>Summarizing Operations on a Statement of Comprehensive Income</a:t>
            </a:r>
            <a:endParaRPr lang="en-US" altLang="zh-TW" sz="1600" b="1" dirty="0">
              <a:latin typeface="Arial" panose="020B0604020202020204" pitchFamily="34" charset="0"/>
              <a:ea typeface="新細明體" charset="-120"/>
              <a:cs typeface="Arial" panose="020B0604020202020204" pitchFamily="34" charset="0"/>
            </a:endParaRPr>
          </a:p>
        </p:txBody>
      </p:sp>
      <p:sp>
        <p:nvSpPr>
          <p:cNvPr id="12" name="文字方塊 11"/>
          <p:cNvSpPr txBox="1"/>
          <p:nvPr/>
        </p:nvSpPr>
        <p:spPr>
          <a:xfrm>
            <a:off x="8425983" y="80449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38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53</a:t>
            </a:fld>
            <a:endParaRPr lang="zh-TW" altLang="en-US" dirty="0"/>
          </a:p>
        </p:txBody>
      </p:sp>
      <p:sp>
        <p:nvSpPr>
          <p:cNvPr id="4" name="標題 3"/>
          <p:cNvSpPr>
            <a:spLocks noGrp="1"/>
          </p:cNvSpPr>
          <p:nvPr>
            <p:ph type="title"/>
          </p:nvPr>
        </p:nvSpPr>
        <p:spPr/>
        <p:txBody>
          <a:bodyPr/>
          <a:lstStyle/>
          <a:p>
            <a:r>
              <a:rPr lang="en-US" altLang="zh-TW" dirty="0"/>
              <a:t>Other Revenues and Expenses</a:t>
            </a:r>
            <a:endParaRPr kumimoji="1"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649" y="1285345"/>
            <a:ext cx="5825254" cy="5071006"/>
          </a:xfrm>
          <a:prstGeom prst="rect">
            <a:avLst/>
          </a:prstGeom>
        </p:spPr>
      </p:pic>
      <p:sp>
        <p:nvSpPr>
          <p:cNvPr id="7" name="文字方塊 6"/>
          <p:cNvSpPr txBox="1"/>
          <p:nvPr/>
        </p:nvSpPr>
        <p:spPr>
          <a:xfrm>
            <a:off x="464079" y="5987019"/>
            <a:ext cx="1261884" cy="369332"/>
          </a:xfrm>
          <a:prstGeom prst="rect">
            <a:avLst/>
          </a:prstGeom>
          <a:noFill/>
        </p:spPr>
        <p:txBody>
          <a:bodyPr wrap="none" rtlCol="0">
            <a:spAutoFit/>
          </a:bodyPr>
          <a:lstStyle/>
          <a:p>
            <a:r>
              <a:rPr lang="en-US" altLang="zh-TW">
                <a:latin typeface="Arial" panose="020B0604020202020204" pitchFamily="34" charset="0"/>
                <a:cs typeface="Arial" panose="020B0604020202020204" pitchFamily="34" charset="0"/>
              </a:rPr>
              <a:t>Exhibit 8.6</a:t>
            </a:r>
            <a:endParaRPr lang="zh-TW" altLang="en-US" dirty="0">
              <a:latin typeface="Arial" panose="020B0604020202020204" pitchFamily="34" charset="0"/>
              <a:cs typeface="Arial" panose="020B0604020202020204" pitchFamily="34" charset="0"/>
            </a:endParaRPr>
          </a:p>
        </p:txBody>
      </p:sp>
      <p:sp>
        <p:nvSpPr>
          <p:cNvPr id="6" name="文字方塊 5"/>
          <p:cNvSpPr txBox="1"/>
          <p:nvPr/>
        </p:nvSpPr>
        <p:spPr>
          <a:xfrm>
            <a:off x="8425983" y="6450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242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A11386E-2E42-49D8-8C02-8CA978E96E05}" type="slidenum">
              <a:rPr lang="zh-TW" altLang="en-US" smtClean="0"/>
              <a:pPr/>
              <a:t>54</a:t>
            </a:fld>
            <a:endParaRPr lang="zh-TW" altLang="en-US" dirty="0"/>
          </a:p>
        </p:txBody>
      </p:sp>
      <p:sp>
        <p:nvSpPr>
          <p:cNvPr id="4" name="標題 3"/>
          <p:cNvSpPr>
            <a:spLocks noGrp="1"/>
          </p:cNvSpPr>
          <p:nvPr>
            <p:ph type="title"/>
          </p:nvPr>
        </p:nvSpPr>
        <p:spPr/>
        <p:txBody>
          <a:bodyPr/>
          <a:lstStyle/>
          <a:p>
            <a:r>
              <a:rPr lang="en-US" altLang="zh-TW" dirty="0"/>
              <a:t>Other Revenues and Expenses</a:t>
            </a:r>
            <a:endParaRPr kumimoji="1" lang="zh-TW" altLang="en-US" dirty="0"/>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t="8554"/>
          <a:stretch/>
        </p:blipFill>
        <p:spPr>
          <a:xfrm>
            <a:off x="815545" y="2267599"/>
            <a:ext cx="7784757" cy="3008516"/>
          </a:xfrm>
          <a:prstGeom prst="rect">
            <a:avLst/>
          </a:prstGeom>
        </p:spPr>
      </p:pic>
      <p:sp>
        <p:nvSpPr>
          <p:cNvPr id="6" name="文字方塊 5"/>
          <p:cNvSpPr txBox="1"/>
          <p:nvPr/>
        </p:nvSpPr>
        <p:spPr>
          <a:xfrm>
            <a:off x="464079" y="5987019"/>
            <a:ext cx="1261884" cy="369332"/>
          </a:xfrm>
          <a:prstGeom prst="rect">
            <a:avLst/>
          </a:prstGeom>
          <a:noFill/>
        </p:spPr>
        <p:txBody>
          <a:bodyPr wrap="none" rtlCol="0">
            <a:spAutoFit/>
          </a:bodyPr>
          <a:lstStyle/>
          <a:p>
            <a:r>
              <a:rPr lang="en-US" altLang="zh-TW">
                <a:latin typeface="Arial" panose="020B0604020202020204" pitchFamily="34" charset="0"/>
                <a:cs typeface="Arial" panose="020B0604020202020204" pitchFamily="34" charset="0"/>
              </a:rPr>
              <a:t>Exhibit 8.6</a:t>
            </a:r>
            <a:endParaRPr lang="zh-TW" altLang="en-US" dirty="0">
              <a:latin typeface="Arial" panose="020B0604020202020204" pitchFamily="34" charset="0"/>
              <a:cs typeface="Arial" panose="020B0604020202020204" pitchFamily="34" charset="0"/>
            </a:endParaRPr>
          </a:p>
        </p:txBody>
      </p:sp>
      <p:sp>
        <p:nvSpPr>
          <p:cNvPr id="7" name="文字方塊 6"/>
          <p:cNvSpPr txBox="1"/>
          <p:nvPr/>
        </p:nvSpPr>
        <p:spPr>
          <a:xfrm>
            <a:off x="8425983" y="6450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45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內容版面配置區 2"/>
          <p:cNvSpPr>
            <a:spLocks noGrp="1"/>
          </p:cNvSpPr>
          <p:nvPr>
            <p:ph idx="1"/>
          </p:nvPr>
        </p:nvSpPr>
        <p:spPr/>
        <p:txBody>
          <a:bodyPr/>
          <a:lstStyle/>
          <a:p>
            <a:r>
              <a:rPr lang="en-US" altLang="zh-TW" dirty="0"/>
              <a:t>A company is required to show earnings per share (EPS) on the income statement of comprehensive income.</a:t>
            </a:r>
          </a:p>
          <a:p>
            <a:endParaRPr lang="en-US" altLang="zh-TW" dirty="0"/>
          </a:p>
          <a:p>
            <a:endParaRPr lang="en-US" altLang="zh-TW" dirty="0"/>
          </a:p>
          <a:p>
            <a:r>
              <a:rPr lang="en-US" altLang="zh-TW" dirty="0"/>
              <a:t>EPS allows potential investors to compare the profitability of all firms, whether large or small.</a:t>
            </a:r>
          </a:p>
        </p:txBody>
      </p:sp>
      <p:sp>
        <p:nvSpPr>
          <p:cNvPr id="12" name="投影片編號版面配置區 1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55</a:t>
            </a:fld>
            <a:endParaRPr lang="zh-TW" altLang="en-US" dirty="0"/>
          </a:p>
        </p:txBody>
      </p:sp>
      <p:sp>
        <p:nvSpPr>
          <p:cNvPr id="74754" name="標題 1"/>
          <p:cNvSpPr>
            <a:spLocks noGrp="1"/>
          </p:cNvSpPr>
          <p:nvPr>
            <p:ph type="title"/>
          </p:nvPr>
        </p:nvSpPr>
        <p:spPr/>
        <p:txBody>
          <a:bodyPr/>
          <a:lstStyle/>
          <a:p>
            <a:r>
              <a:rPr lang="en-US" altLang="zh-TW" dirty="0"/>
              <a:t>Earnings per Share</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448734" y="2277533"/>
            <a:ext cx="8446575" cy="1200329"/>
            <a:chOff x="448734" y="2277533"/>
            <a:chExt cx="8446575" cy="1200329"/>
          </a:xfrm>
        </p:grpSpPr>
        <p:sp>
          <p:nvSpPr>
            <p:cNvPr id="11" name="矩形 10"/>
            <p:cNvSpPr/>
            <p:nvPr/>
          </p:nvSpPr>
          <p:spPr>
            <a:xfrm>
              <a:off x="448734" y="2353733"/>
              <a:ext cx="8401874" cy="112412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265909" y="2277533"/>
              <a:ext cx="6629400" cy="1200329"/>
            </a:xfrm>
            <a:prstGeom prst="rect">
              <a:avLst/>
            </a:prstGeom>
            <a:noFill/>
          </p:spPr>
          <p:txBody>
            <a:bodyPr wrap="square" rtlCol="0">
              <a:spAutoFit/>
            </a:bodyPr>
            <a:lstStyle/>
            <a:p>
              <a:pPr algn="ctr">
                <a:lnSpc>
                  <a:spcPct val="150000"/>
                </a:lnSpc>
              </a:pPr>
              <a:r>
                <a:rPr lang="en-US" altLang="zh-TW" sz="2400" dirty="0">
                  <a:latin typeface="Arial" panose="020B0604020202020204" pitchFamily="34" charset="0"/>
                  <a:cs typeface="Arial" panose="020B0604020202020204" pitchFamily="34" charset="0"/>
                </a:rPr>
                <a:t>Net income </a:t>
              </a:r>
            </a:p>
            <a:p>
              <a:pPr algn="ctr">
                <a:lnSpc>
                  <a:spcPct val="150000"/>
                </a:lnSpc>
              </a:pPr>
              <a:r>
                <a:rPr lang="en-US" altLang="zh-TW" sz="2400" dirty="0">
                  <a:latin typeface="Arial" panose="020B0604020202020204" pitchFamily="34" charset="0"/>
                  <a:cs typeface="Arial" panose="020B0604020202020204" pitchFamily="34" charset="0"/>
                </a:rPr>
                <a:t>The number of shares of stock outstanding</a:t>
              </a:r>
            </a:p>
          </p:txBody>
        </p:sp>
        <p:sp>
          <p:nvSpPr>
            <p:cNvPr id="6" name="矩形 5"/>
            <p:cNvSpPr/>
            <p:nvPr/>
          </p:nvSpPr>
          <p:spPr>
            <a:xfrm>
              <a:off x="601134" y="2484460"/>
              <a:ext cx="1752600" cy="830997"/>
            </a:xfrm>
            <a:prstGeom prst="rect">
              <a:avLst/>
            </a:prstGeom>
          </p:spPr>
          <p:txBody>
            <a:bodyPr wrap="square">
              <a:spAutoFit/>
            </a:bodyPr>
            <a:lstStyle/>
            <a:p>
              <a:r>
                <a:rPr lang="en-US" altLang="zh-TW" sz="2400" dirty="0">
                  <a:latin typeface="Arial" panose="020B0604020202020204" pitchFamily="34" charset="0"/>
                  <a:cs typeface="Arial" panose="020B0604020202020204" pitchFamily="34" charset="0"/>
                </a:rPr>
                <a:t>Earnings per share </a:t>
              </a:r>
              <a:endParaRPr lang="zh-TW" altLang="en-US" sz="2400" dirty="0">
                <a:latin typeface="Arial" panose="020B0604020202020204" pitchFamily="34" charset="0"/>
                <a:cs typeface="Arial" panose="020B0604020202020204" pitchFamily="34" charset="0"/>
              </a:endParaRPr>
            </a:p>
          </p:txBody>
        </p:sp>
        <p:sp>
          <p:nvSpPr>
            <p:cNvPr id="7" name="矩形 6"/>
            <p:cNvSpPr/>
            <p:nvPr/>
          </p:nvSpPr>
          <p:spPr>
            <a:xfrm>
              <a:off x="2118682" y="2669125"/>
              <a:ext cx="364202" cy="461665"/>
            </a:xfrm>
            <a:prstGeom prst="rect">
              <a:avLst/>
            </a:prstGeom>
          </p:spPr>
          <p:txBody>
            <a:bodyPr wrap="none">
              <a:spAutoFit/>
            </a:bodyPr>
            <a:lstStyle/>
            <a:p>
              <a:r>
                <a:rPr lang="en-US" altLang="zh-TW" sz="2400" dirty="0">
                  <a:latin typeface="Arial" panose="020B0604020202020204" pitchFamily="34" charset="0"/>
                  <a:cs typeface="Arial" panose="020B0604020202020204" pitchFamily="34" charset="0"/>
                </a:rPr>
                <a:t>=</a:t>
              </a:r>
              <a:endParaRPr lang="zh-TW" altLang="en-US" sz="2400" dirty="0">
                <a:latin typeface="Arial" panose="020B0604020202020204" pitchFamily="34" charset="0"/>
                <a:cs typeface="Arial" panose="020B0604020202020204" pitchFamily="34" charset="0"/>
              </a:endParaRPr>
            </a:p>
          </p:txBody>
        </p:sp>
        <p:cxnSp>
          <p:nvCxnSpPr>
            <p:cNvPr id="9" name="直線接點 8"/>
            <p:cNvCxnSpPr/>
            <p:nvPr/>
          </p:nvCxnSpPr>
          <p:spPr>
            <a:xfrm flipH="1">
              <a:off x="2572568" y="2877697"/>
              <a:ext cx="59861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字方塊 13"/>
          <p:cNvSpPr txBox="1"/>
          <p:nvPr/>
        </p:nvSpPr>
        <p:spPr>
          <a:xfrm>
            <a:off x="8425983" y="6450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035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內容版面配置區 2"/>
          <p:cNvSpPr>
            <a:spLocks noGrp="1"/>
          </p:cNvSpPr>
          <p:nvPr>
            <p:ph idx="1"/>
          </p:nvPr>
        </p:nvSpPr>
        <p:spPr/>
        <p:txBody>
          <a:bodyPr/>
          <a:lstStyle/>
          <a:p>
            <a:pPr marL="0" indent="0">
              <a:buNone/>
            </a:pPr>
            <a:r>
              <a:rPr lang="en-US" altLang="zh-TW" b="1" dirty="0">
                <a:solidFill>
                  <a:srgbClr val="E0A450"/>
                </a:solidFill>
              </a:rPr>
              <a:t>Basic Earnings Per Share</a:t>
            </a:r>
            <a:r>
              <a:rPr lang="zh-TW" altLang="en-US" b="1" dirty="0">
                <a:solidFill>
                  <a:srgbClr val="E0A450"/>
                </a:solidFill>
              </a:rPr>
              <a:t>  </a:t>
            </a:r>
            <a:endParaRPr lang="en-US" altLang="zh-TW" b="1" dirty="0">
              <a:solidFill>
                <a:srgbClr val="E0A450"/>
              </a:solidFill>
              <a:latin typeface="微軟正黑體" panose="020B0604030504040204" pitchFamily="34" charset="-120"/>
              <a:ea typeface="微軟正黑體" panose="020B0604030504040204" pitchFamily="34" charset="-120"/>
            </a:endParaRPr>
          </a:p>
          <a:p>
            <a:pPr lvl="1"/>
            <a:r>
              <a:rPr lang="en-US" altLang="zh-TW" dirty="0"/>
              <a:t>Based on historical information.</a:t>
            </a:r>
          </a:p>
          <a:p>
            <a:pPr marL="0" indent="0">
              <a:buNone/>
            </a:pPr>
            <a:r>
              <a:rPr lang="en-US" altLang="zh-TW" b="1" dirty="0">
                <a:solidFill>
                  <a:srgbClr val="E0A450"/>
                </a:solidFill>
              </a:rPr>
              <a:t>Diluted Earnings Per Share</a:t>
            </a:r>
            <a:r>
              <a:rPr lang="zh-TW" altLang="en-US" b="1" dirty="0">
                <a:solidFill>
                  <a:srgbClr val="E0A450"/>
                </a:solidFill>
              </a:rPr>
              <a:t>  </a:t>
            </a:r>
            <a:endParaRPr lang="en-US" altLang="zh-TW" b="1" dirty="0">
              <a:solidFill>
                <a:srgbClr val="E0A450"/>
              </a:solidFill>
              <a:latin typeface="微軟正黑體" panose="020B0604030504040204" pitchFamily="34" charset="-120"/>
              <a:ea typeface="微軟正黑體" panose="020B0604030504040204" pitchFamily="34" charset="-120"/>
            </a:endParaRPr>
          </a:p>
          <a:p>
            <a:pPr lvl="1"/>
            <a:r>
              <a:rPr lang="en-US" altLang="zh-TW" dirty="0"/>
              <a:t>Considers the effect on net income and shares outstanding of stock transactions that might occur in the future.</a:t>
            </a:r>
          </a:p>
          <a:p>
            <a:endParaRPr lang="zh-TW" altLang="en-US"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56</a:t>
            </a:fld>
            <a:endParaRPr lang="zh-TW" altLang="en-US" dirty="0"/>
          </a:p>
        </p:txBody>
      </p:sp>
      <p:sp>
        <p:nvSpPr>
          <p:cNvPr id="75778" name="標題 1"/>
          <p:cNvSpPr>
            <a:spLocks noGrp="1"/>
          </p:cNvSpPr>
          <p:nvPr>
            <p:ph type="title"/>
          </p:nvPr>
        </p:nvSpPr>
        <p:spPr/>
        <p:txBody>
          <a:bodyPr/>
          <a:lstStyle/>
          <a:p>
            <a:r>
              <a:rPr lang="en-US" altLang="zh-TW"/>
              <a:t>Earnings per Share</a:t>
            </a:r>
            <a:endParaRPr lang="zh-TW" altLang="en-US" dirty="0"/>
          </a:p>
        </p:txBody>
      </p:sp>
      <p:sp>
        <p:nvSpPr>
          <p:cNvPr id="6" name="文字方塊 5"/>
          <p:cNvSpPr txBox="1"/>
          <p:nvPr/>
        </p:nvSpPr>
        <p:spPr>
          <a:xfrm>
            <a:off x="8425983" y="6450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76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內容版面配置區 2"/>
          <p:cNvSpPr>
            <a:spLocks noGrp="1"/>
          </p:cNvSpPr>
          <p:nvPr>
            <p:ph idx="1"/>
          </p:nvPr>
        </p:nvSpPr>
        <p:spPr/>
        <p:txBody>
          <a:bodyPr>
            <a:noAutofit/>
          </a:bodyPr>
          <a:lstStyle/>
          <a:p>
            <a:pPr marL="0" indent="0">
              <a:buNone/>
            </a:pPr>
            <a:r>
              <a:rPr lang="en-US" altLang="zh-TW" b="1" dirty="0">
                <a:solidFill>
                  <a:srgbClr val="E0A450"/>
                </a:solidFill>
              </a:rPr>
              <a:t>Example</a:t>
            </a:r>
          </a:p>
          <a:p>
            <a:pPr lvl="1"/>
            <a:r>
              <a:rPr lang="en-US" altLang="zh-TW" dirty="0"/>
              <a:t>Burt Company reported net income for the year 2018 of $300,000.  </a:t>
            </a:r>
          </a:p>
          <a:p>
            <a:pPr lvl="1"/>
            <a:r>
              <a:rPr lang="en-US" altLang="zh-TW" dirty="0"/>
              <a:t>As of January 1, Burt had 100,000 shares of stock outstanding; those shares of stock were outstanding throughout the year. </a:t>
            </a:r>
          </a:p>
          <a:p>
            <a:pPr lvl="1"/>
            <a:r>
              <a:rPr lang="en-US" altLang="zh-TW" dirty="0"/>
              <a:t>In addition, as of January 1, Burt had stock options outstanding that allowed certain executives to receive 50,000 shares of stock for free at a time of their choosing. As of December 31, the executives had not yet exercised the options. </a:t>
            </a:r>
          </a:p>
        </p:txBody>
      </p:sp>
      <p:sp>
        <p:nvSpPr>
          <p:cNvPr id="10" name="投影片編號版面配置區 9"/>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57</a:t>
            </a:fld>
            <a:endParaRPr lang="zh-TW" altLang="en-US" dirty="0"/>
          </a:p>
        </p:txBody>
      </p:sp>
      <p:sp>
        <p:nvSpPr>
          <p:cNvPr id="8" name="標題 7"/>
          <p:cNvSpPr>
            <a:spLocks noGrp="1"/>
          </p:cNvSpPr>
          <p:nvPr>
            <p:ph type="title"/>
          </p:nvPr>
        </p:nvSpPr>
        <p:spPr/>
        <p:txBody>
          <a:bodyPr/>
          <a:lstStyle/>
          <a:p>
            <a:r>
              <a:rPr lang="en-US" altLang="zh-TW"/>
              <a:t>Earnings per Share</a:t>
            </a:r>
            <a:endParaRPr lang="zh-TW" altLang="en-US" dirty="0"/>
          </a:p>
        </p:txBody>
      </p:sp>
      <p:sp>
        <p:nvSpPr>
          <p:cNvPr id="7" name="文字方塊 6"/>
          <p:cNvSpPr txBox="1"/>
          <p:nvPr/>
        </p:nvSpPr>
        <p:spPr>
          <a:xfrm>
            <a:off x="8425983" y="6450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19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內容版面配置區 2"/>
          <p:cNvSpPr>
            <a:spLocks noGrp="1"/>
          </p:cNvSpPr>
          <p:nvPr>
            <p:ph idx="1"/>
          </p:nvPr>
        </p:nvSpPr>
        <p:spPr/>
        <p:txBody>
          <a:bodyPr>
            <a:normAutofit/>
          </a:bodyPr>
          <a:lstStyle/>
          <a:p>
            <a:pPr marL="0" indent="0">
              <a:buNone/>
            </a:pPr>
            <a:r>
              <a:rPr lang="en-US" altLang="zh-TW" b="1" dirty="0">
                <a:solidFill>
                  <a:srgbClr val="E0A450"/>
                </a:solidFill>
              </a:rPr>
              <a:t>Example</a:t>
            </a:r>
          </a:p>
        </p:txBody>
      </p:sp>
      <p:sp>
        <p:nvSpPr>
          <p:cNvPr id="10" name="投影片編號版面配置區 9"/>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58</a:t>
            </a:fld>
            <a:endParaRPr lang="zh-TW" altLang="en-US" dirty="0"/>
          </a:p>
        </p:txBody>
      </p:sp>
      <p:sp>
        <p:nvSpPr>
          <p:cNvPr id="8" name="標題 7"/>
          <p:cNvSpPr>
            <a:spLocks noGrp="1"/>
          </p:cNvSpPr>
          <p:nvPr>
            <p:ph type="title"/>
          </p:nvPr>
        </p:nvSpPr>
        <p:spPr/>
        <p:txBody>
          <a:bodyPr/>
          <a:lstStyle/>
          <a:p>
            <a:r>
              <a:rPr lang="en-US" altLang="zh-TW"/>
              <a:t>Earnings per Share</a:t>
            </a:r>
            <a:endParaRPr lang="zh-TW" altLang="en-US" dirty="0"/>
          </a:p>
        </p:txBody>
      </p:sp>
      <p:sp>
        <p:nvSpPr>
          <p:cNvPr id="5" name="矩形 4"/>
          <p:cNvSpPr/>
          <p:nvPr/>
        </p:nvSpPr>
        <p:spPr>
          <a:xfrm>
            <a:off x="905934" y="2257242"/>
            <a:ext cx="7010400" cy="707886"/>
          </a:xfrm>
          <a:prstGeom prst="rect">
            <a:avLst/>
          </a:prstGeom>
          <a:solidFill>
            <a:schemeClr val="accent4">
              <a:lumMod val="20000"/>
              <a:lumOff val="80000"/>
            </a:schemeClr>
          </a:solidFill>
        </p:spPr>
        <p:txBody>
          <a:bodyPr wrap="square">
            <a:spAutoFit/>
          </a:bodyPr>
          <a:lstStyle/>
          <a:p>
            <a:pPr lvl="1"/>
            <a:r>
              <a:rPr lang="en-US" altLang="zh-TW" sz="2000" b="1" dirty="0">
                <a:solidFill>
                  <a:schemeClr val="accent2">
                    <a:lumMod val="75000"/>
                  </a:schemeClr>
                </a:solidFill>
                <a:latin typeface="Arial" panose="020B0604020202020204" pitchFamily="34" charset="0"/>
                <a:cs typeface="Arial" panose="020B0604020202020204" pitchFamily="34" charset="0"/>
              </a:rPr>
              <a:t>Basic EPS: </a:t>
            </a:r>
            <a:r>
              <a:rPr lang="en-US" altLang="zh-TW" sz="2000" dirty="0">
                <a:latin typeface="Arial" panose="020B0604020202020204" pitchFamily="34" charset="0"/>
                <a:cs typeface="Arial" panose="020B0604020202020204" pitchFamily="34" charset="0"/>
              </a:rPr>
              <a:t>$3.00 per share</a:t>
            </a:r>
          </a:p>
          <a:p>
            <a:pPr lvl="1"/>
            <a:r>
              <a:rPr lang="en-US" altLang="zh-TW" sz="2000" dirty="0">
                <a:latin typeface="Arial" panose="020B0604020202020204" pitchFamily="34" charset="0"/>
                <a:cs typeface="Arial" panose="020B0604020202020204" pitchFamily="34" charset="0"/>
              </a:rPr>
              <a:t>($300,000 net income/ 100,000 shares outstanding)    </a:t>
            </a:r>
          </a:p>
        </p:txBody>
      </p:sp>
      <p:sp>
        <p:nvSpPr>
          <p:cNvPr id="6" name="矩形 5"/>
          <p:cNvSpPr/>
          <p:nvPr/>
        </p:nvSpPr>
        <p:spPr>
          <a:xfrm>
            <a:off x="905934" y="3506997"/>
            <a:ext cx="7010400" cy="707886"/>
          </a:xfrm>
          <a:prstGeom prst="rect">
            <a:avLst/>
          </a:prstGeom>
          <a:solidFill>
            <a:schemeClr val="accent4">
              <a:lumMod val="20000"/>
              <a:lumOff val="80000"/>
            </a:schemeClr>
          </a:solidFill>
        </p:spPr>
        <p:txBody>
          <a:bodyPr wrap="square">
            <a:spAutoFit/>
          </a:bodyPr>
          <a:lstStyle/>
          <a:p>
            <a:pPr lvl="1"/>
            <a:r>
              <a:rPr lang="en-US" altLang="zh-TW" sz="2000" b="1" dirty="0">
                <a:solidFill>
                  <a:schemeClr val="accent2">
                    <a:lumMod val="75000"/>
                  </a:schemeClr>
                </a:solidFill>
                <a:latin typeface="Arial" panose="020B0604020202020204" pitchFamily="34" charset="0"/>
                <a:cs typeface="Arial" panose="020B0604020202020204" pitchFamily="34" charset="0"/>
              </a:rPr>
              <a:t>Diluted EPS: </a:t>
            </a:r>
            <a:r>
              <a:rPr lang="en-US" altLang="zh-TW" sz="2000" dirty="0">
                <a:latin typeface="Arial" panose="020B0604020202020204" pitchFamily="34" charset="0"/>
                <a:cs typeface="Arial" panose="020B0604020202020204" pitchFamily="34" charset="0"/>
              </a:rPr>
              <a:t>$2.00 per share</a:t>
            </a:r>
          </a:p>
          <a:p>
            <a:pPr lvl="1"/>
            <a:r>
              <a:rPr lang="en-US" altLang="zh-TW" sz="2000" dirty="0">
                <a:latin typeface="Arial" panose="020B0604020202020204" pitchFamily="34" charset="0"/>
                <a:cs typeface="Arial" panose="020B0604020202020204" pitchFamily="34" charset="0"/>
              </a:rPr>
              <a:t>[$300,000/(100,000 shares + 50,000 potential shares)]</a:t>
            </a:r>
            <a:endParaRPr lang="zh-TW" altLang="en-US" sz="2000" dirty="0">
              <a:latin typeface="Arial" panose="020B0604020202020204" pitchFamily="34" charset="0"/>
              <a:cs typeface="Arial" panose="020B0604020202020204" pitchFamily="34" charset="0"/>
            </a:endParaRPr>
          </a:p>
        </p:txBody>
      </p:sp>
      <p:sp>
        <p:nvSpPr>
          <p:cNvPr id="9" name="文字方塊 8"/>
          <p:cNvSpPr txBox="1"/>
          <p:nvPr/>
        </p:nvSpPr>
        <p:spPr>
          <a:xfrm>
            <a:off x="8425983" y="6450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57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投影片編號版面配置區 3"/>
          <p:cNvSpPr>
            <a:spLocks noGrp="1"/>
          </p:cNvSpPr>
          <p:nvPr>
            <p:ph type="sldNum" sz="quarter" idx="12"/>
          </p:nvPr>
        </p:nvSpPr>
        <p:spPr/>
        <p:txBody>
          <a:bodyPr/>
          <a:lstStyle/>
          <a:p>
            <a:fld id="{0FC0CC42-8E3B-47C8-B426-2D00C3FA6D23}" type="slidenum">
              <a:rPr lang="en-US" altLang="zh-TW" smtClean="0"/>
              <a:pPr/>
              <a:t>59</a:t>
            </a:fld>
            <a:endParaRPr lang="en-US" altLang="zh-TW"/>
          </a:p>
        </p:txBody>
      </p:sp>
      <p:sp>
        <p:nvSpPr>
          <p:cNvPr id="14338" name="標題 1"/>
          <p:cNvSpPr>
            <a:spLocks noGrp="1"/>
          </p:cNvSpPr>
          <p:nvPr>
            <p:ph type="title"/>
          </p:nvPr>
        </p:nvSpPr>
        <p:spPr/>
        <p:txBody>
          <a:bodyPr>
            <a:normAutofit/>
          </a:bodyPr>
          <a:lstStyle/>
          <a:p>
            <a:r>
              <a:rPr lang="en-US" altLang="zh-TW" dirty="0"/>
              <a:t>Labor Insurance*</a:t>
            </a:r>
            <a:endParaRPr lang="zh-TW" altLang="en-US" dirty="0">
              <a:latin typeface="微軟正黑體" panose="020B0604030504040204" pitchFamily="34" charset="-120"/>
              <a:ea typeface="微軟正黑體" panose="020B0604030504040204" pitchFamily="34" charset="-120"/>
            </a:endParaRPr>
          </a:p>
        </p:txBody>
      </p:sp>
      <p:sp>
        <p:nvSpPr>
          <p:cNvPr id="14339" name="內容版面配置區 2"/>
          <p:cNvSpPr>
            <a:spLocks noGrp="1"/>
          </p:cNvSpPr>
          <p:nvPr>
            <p:ph idx="1"/>
          </p:nvPr>
        </p:nvSpPr>
        <p:spPr/>
        <p:txBody>
          <a:bodyPr>
            <a:normAutofit lnSpcReduction="10000"/>
          </a:bodyPr>
          <a:lstStyle/>
          <a:p>
            <a:pPr marL="0" indent="0">
              <a:buNone/>
            </a:pPr>
            <a:r>
              <a:rPr lang="en-US" altLang="zh-TW" b="1" dirty="0">
                <a:solidFill>
                  <a:srgbClr val="E0A450"/>
                </a:solidFill>
              </a:rPr>
              <a:t>General Accident Benefits</a:t>
            </a:r>
          </a:p>
          <a:p>
            <a:pPr lvl="1"/>
            <a:r>
              <a:rPr lang="en-US" altLang="zh-TW" dirty="0"/>
              <a:t>Fixed rate: 8.5% of the salary.</a:t>
            </a:r>
          </a:p>
          <a:p>
            <a:pPr lvl="1"/>
            <a:r>
              <a:rPr lang="en-US" altLang="zh-TW" dirty="0"/>
              <a:t>The premium is payable by the employer, the</a:t>
            </a:r>
            <a:r>
              <a:rPr lang="zh-TW" altLang="en-US" dirty="0"/>
              <a:t> </a:t>
            </a:r>
            <a:r>
              <a:rPr lang="en-US" altLang="zh-TW" dirty="0"/>
              <a:t>employee, and the government according to 7:2:1 ratio.</a:t>
            </a:r>
          </a:p>
          <a:p>
            <a:pPr marL="0" indent="0">
              <a:buNone/>
            </a:pPr>
            <a:r>
              <a:rPr lang="en-US" altLang="zh-TW" b="1" dirty="0">
                <a:solidFill>
                  <a:srgbClr val="E0A450"/>
                </a:solidFill>
              </a:rPr>
              <a:t>Occupational Injury Payment</a:t>
            </a:r>
          </a:p>
          <a:p>
            <a:pPr marL="706437" lvl="1" indent="-342900"/>
            <a:r>
              <a:rPr lang="en-US" altLang="zh-TW" dirty="0"/>
              <a:t>The rate varies with industry.</a:t>
            </a:r>
          </a:p>
          <a:p>
            <a:pPr marL="706437" lvl="1" indent="-342900"/>
            <a:r>
              <a:rPr lang="en-US" altLang="zh-TW" dirty="0"/>
              <a:t>The insurance premium is in general solely payable by the employer.</a:t>
            </a:r>
          </a:p>
          <a:p>
            <a:pPr marL="706437" lvl="1" indent="-342900"/>
            <a:r>
              <a:rPr lang="en-US" altLang="zh-TW" dirty="0"/>
              <a:t>E.g., the rate is 0.1% for computer manufacturers.</a:t>
            </a:r>
          </a:p>
          <a:p>
            <a:pPr marL="457200" lvl="1" indent="0">
              <a:buNone/>
            </a:pPr>
            <a:endParaRPr lang="en-US" altLang="zh-TW" dirty="0"/>
          </a:p>
        </p:txBody>
      </p:sp>
      <p:sp>
        <p:nvSpPr>
          <p:cNvPr id="6" name="文字方塊 5"/>
          <p:cNvSpPr txBox="1"/>
          <p:nvPr/>
        </p:nvSpPr>
        <p:spPr>
          <a:xfrm>
            <a:off x="8423144" y="78150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8" name="矩形 7"/>
          <p:cNvSpPr/>
          <p:nvPr/>
        </p:nvSpPr>
        <p:spPr>
          <a:xfrm>
            <a:off x="1735666" y="93246"/>
            <a:ext cx="7408333" cy="338554"/>
          </a:xfrm>
          <a:prstGeom prst="rect">
            <a:avLst/>
          </a:prstGeom>
        </p:spPr>
        <p:txBody>
          <a:bodyPr wrap="square">
            <a:spAutoFit/>
          </a:bodyPr>
          <a:lstStyle/>
          <a:p>
            <a:r>
              <a:rPr lang="en-US" altLang="zh-TW" sz="1600" b="1" dirty="0">
                <a:latin typeface="Arial" panose="020B0604020202020204" pitchFamily="34" charset="0"/>
                <a:cs typeface="Arial" panose="020B0604020202020204" pitchFamily="34" charset="0"/>
              </a:rPr>
              <a:t>Computational Details of Labor Insurance and Health Insurance</a:t>
            </a:r>
            <a:r>
              <a:rPr lang="zh-TW" altLang="en-US" sz="1600" b="1" dirty="0">
                <a:latin typeface="Arial" panose="020B0604020202020204" pitchFamily="34" charset="0"/>
                <a:cs typeface="Arial" panose="020B0604020202020204" pitchFamily="34" charset="0"/>
              </a:rPr>
              <a:t> </a:t>
            </a:r>
            <a:r>
              <a:rPr lang="en-US" altLang="zh-TW" sz="1600" b="1" dirty="0">
                <a:latin typeface="Arial" panose="020B0604020202020204" pitchFamily="34" charset="0"/>
                <a:cs typeface="Arial" panose="020B0604020202020204" pitchFamily="34" charset="0"/>
              </a:rPr>
              <a:t>Premiums</a:t>
            </a:r>
          </a:p>
        </p:txBody>
      </p:sp>
    </p:spTree>
    <p:extLst>
      <p:ext uri="{BB962C8B-B14F-4D97-AF65-F5344CB8AC3E}">
        <p14:creationId xmlns:p14="http://schemas.microsoft.com/office/powerpoint/2010/main" val="56111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lnSpcReduction="10000"/>
          </a:bodyPr>
          <a:lstStyle/>
          <a:p>
            <a:r>
              <a:rPr lang="en-US" altLang="zh-TW" dirty="0"/>
              <a:t>Employers normally withhold a portion of employee earnings for payment of the employees’ income tax.</a:t>
            </a:r>
          </a:p>
          <a:p>
            <a:pPr marL="0" indent="0">
              <a:buNone/>
            </a:pPr>
            <a:r>
              <a:rPr lang="en-US" altLang="zh-TW" b="1" dirty="0">
                <a:solidFill>
                  <a:srgbClr val="E0A450"/>
                </a:solidFill>
              </a:rPr>
              <a:t>Two Methods of Withholding Tax on Salary</a:t>
            </a:r>
          </a:p>
          <a:p>
            <a:pPr marL="0" indent="0">
              <a:buNone/>
            </a:pPr>
            <a:r>
              <a:rPr lang="en-US" altLang="zh-TW" dirty="0"/>
              <a:t>According to Standards of Withholding Rates for Various Incomes,</a:t>
            </a:r>
            <a:r>
              <a:rPr lang="zh-TW" altLang="en-US" dirty="0"/>
              <a:t> </a:t>
            </a:r>
            <a:r>
              <a:rPr lang="en-US" altLang="zh-TW" dirty="0"/>
              <a:t>tax on salary can be withheld in two ways: </a:t>
            </a:r>
          </a:p>
          <a:p>
            <a:pPr marL="914400" lvl="1" indent="-457200">
              <a:buFont typeface="+mj-lt"/>
              <a:buAutoNum type="arabicPeriod"/>
            </a:pPr>
            <a:r>
              <a:rPr lang="en-US" altLang="zh-TW" dirty="0"/>
              <a:t>The total monthly payment is withheld</a:t>
            </a:r>
            <a:r>
              <a:rPr lang="zh-TW" altLang="en-US" dirty="0"/>
              <a:t> </a:t>
            </a:r>
            <a:r>
              <a:rPr lang="en-US" altLang="zh-TW" dirty="0"/>
              <a:t>in accordance with the Regulations Governing the Withholding of Tax on Wages. </a:t>
            </a:r>
            <a:endParaRPr lang="zh-TW" altLang="en-US" dirty="0"/>
          </a:p>
          <a:p>
            <a:pPr marL="457200" lvl="1" indent="0">
              <a:buNone/>
            </a:pPr>
            <a:r>
              <a:rPr lang="zh-TW" altLang="en-US" dirty="0"/>
              <a:t>      </a:t>
            </a:r>
            <a:r>
              <a:rPr lang="en-US" altLang="zh-TW" dirty="0"/>
              <a:t>The minimum salary required for this method is 	NT$73,501.</a:t>
            </a:r>
          </a:p>
          <a:p>
            <a:pPr marL="457200" lvl="1" indent="0">
              <a:buNone/>
            </a:pPr>
            <a:endParaRPr lang="en-US" altLang="zh-TW" dirty="0"/>
          </a:p>
        </p:txBody>
      </p:sp>
      <p:sp>
        <p:nvSpPr>
          <p:cNvPr id="12292" name="Slide Number Placeholder 6"/>
          <p:cNvSpPr>
            <a:spLocks noGrp="1"/>
          </p:cNvSpPr>
          <p:nvPr>
            <p:ph type="sldNum" sz="quarter" idx="12"/>
          </p:nvPr>
        </p:nvSpPr>
        <p:spPr/>
        <p:txBody>
          <a:bodyPr/>
          <a:lstStyle/>
          <a:p>
            <a:fld id="{27E91EF9-3170-4315-934B-C45F01FC1213}" type="slidenum">
              <a:rPr lang="en-US" altLang="zh-TW" smtClean="0"/>
              <a:pPr/>
              <a:t>6</a:t>
            </a:fld>
            <a:endParaRPr lang="en-US" altLang="zh-TW"/>
          </a:p>
        </p:txBody>
      </p:sp>
      <p:sp>
        <p:nvSpPr>
          <p:cNvPr id="12290" name="Rectangle 2"/>
          <p:cNvSpPr>
            <a:spLocks noGrp="1" noChangeArrowheads="1"/>
          </p:cNvSpPr>
          <p:nvPr>
            <p:ph type="title"/>
          </p:nvPr>
        </p:nvSpPr>
        <p:spPr/>
        <p:txBody>
          <a:bodyPr>
            <a:normAutofit/>
          </a:bodyPr>
          <a:lstStyle/>
          <a:p>
            <a:r>
              <a:rPr lang="en-US" altLang="zh-TW" dirty="0"/>
              <a:t>Payroll—Income</a:t>
            </a:r>
            <a:r>
              <a:rPr lang="en-US" altLang="zh-TW" dirty="0">
                <a:solidFill>
                  <a:srgbClr val="55AADF"/>
                </a:solidFill>
              </a:rPr>
              <a:t> </a:t>
            </a:r>
            <a:r>
              <a:rPr lang="en-US" altLang="zh-TW" dirty="0"/>
              <a:t>Tax</a:t>
            </a:r>
            <a:r>
              <a:rPr lang="en-US" altLang="zh-TW" dirty="0">
                <a:solidFill>
                  <a:srgbClr val="55AADF"/>
                </a:solidFill>
              </a:rPr>
              <a:t>  </a:t>
            </a:r>
            <a:endParaRPr lang="en-US" altLang="zh-TW" dirty="0">
              <a:solidFill>
                <a:srgbClr val="C00000"/>
              </a:solidFill>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60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E0A450"/>
                </a:solidFill>
              </a:rPr>
              <a:t>Employment Insurance</a:t>
            </a:r>
          </a:p>
          <a:p>
            <a:pPr lvl="1"/>
            <a:r>
              <a:rPr lang="en-US" altLang="zh-TW" dirty="0"/>
              <a:t>Fixed rate: 1% of the salary.</a:t>
            </a:r>
          </a:p>
          <a:p>
            <a:pPr lvl="1"/>
            <a:r>
              <a:rPr lang="en-US" altLang="zh-TW" dirty="0"/>
              <a:t>The premium is payable by the employer, the</a:t>
            </a:r>
            <a:r>
              <a:rPr lang="zh-TW" altLang="en-US" dirty="0"/>
              <a:t> </a:t>
            </a:r>
            <a:r>
              <a:rPr lang="en-US" altLang="zh-TW" dirty="0"/>
              <a:t>employee, and the government according to 7:2:1 ratio.</a:t>
            </a:r>
          </a:p>
          <a:p>
            <a:pPr lvl="1"/>
            <a:endParaRPr lang="en-US" altLang="zh-TW" dirty="0"/>
          </a:p>
          <a:p>
            <a:pPr marL="0" indent="0">
              <a:buNone/>
            </a:pPr>
            <a:endParaRPr lang="en-US" altLang="zh-TW" dirty="0"/>
          </a:p>
          <a:p>
            <a:pPr marL="0" indent="0">
              <a:buNone/>
            </a:pPr>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pPr/>
              <a:t>60</a:t>
            </a:fld>
            <a:endParaRPr lang="zh-TW" altLang="en-US" dirty="0"/>
          </a:p>
        </p:txBody>
      </p:sp>
      <p:sp>
        <p:nvSpPr>
          <p:cNvPr id="5" name="標題 4"/>
          <p:cNvSpPr>
            <a:spLocks noGrp="1"/>
          </p:cNvSpPr>
          <p:nvPr>
            <p:ph type="title"/>
          </p:nvPr>
        </p:nvSpPr>
        <p:spPr/>
        <p:txBody>
          <a:bodyPr/>
          <a:lstStyle/>
          <a:p>
            <a:r>
              <a:rPr lang="en-US" altLang="zh-TW" dirty="0"/>
              <a:t>Labor Insurance*</a:t>
            </a:r>
            <a:endParaRPr lang="zh-TW" altLang="en-US" dirty="0"/>
          </a:p>
        </p:txBody>
      </p:sp>
      <p:sp>
        <p:nvSpPr>
          <p:cNvPr id="7" name="文字方塊 6"/>
          <p:cNvSpPr txBox="1"/>
          <p:nvPr/>
        </p:nvSpPr>
        <p:spPr>
          <a:xfrm>
            <a:off x="8461330" y="63014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983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內容版面配置區 2"/>
          <p:cNvSpPr>
            <a:spLocks noGrp="1"/>
          </p:cNvSpPr>
          <p:nvPr>
            <p:ph idx="1"/>
          </p:nvPr>
        </p:nvSpPr>
        <p:spPr/>
        <p:txBody>
          <a:bodyPr/>
          <a:lstStyle/>
          <a:p>
            <a:pPr marL="0" indent="0">
              <a:buNone/>
            </a:pPr>
            <a:r>
              <a:rPr lang="en-US" altLang="zh-TW" b="1" dirty="0">
                <a:solidFill>
                  <a:srgbClr val="E0A450"/>
                </a:solidFill>
              </a:rPr>
              <a:t>Illustration</a:t>
            </a:r>
          </a:p>
          <a:p>
            <a:pPr lvl="1">
              <a:lnSpc>
                <a:spcPct val="110000"/>
              </a:lnSpc>
            </a:pPr>
            <a:r>
              <a:rPr lang="en-US" altLang="zh-TW" dirty="0">
                <a:solidFill>
                  <a:prstClr val="black"/>
                </a:solidFill>
              </a:rPr>
              <a:t>Assume that Chi-</a:t>
            </a:r>
            <a:r>
              <a:rPr lang="en-US" altLang="zh-TW" dirty="0" err="1">
                <a:solidFill>
                  <a:prstClr val="black"/>
                </a:solidFill>
              </a:rPr>
              <a:t>yuen</a:t>
            </a:r>
            <a:r>
              <a:rPr lang="en-US" altLang="zh-TW" dirty="0">
                <a:solidFill>
                  <a:prstClr val="black"/>
                </a:solidFill>
              </a:rPr>
              <a:t> Chen, an employee of a computer manufacturing company, earns NT$44,000 for the month ended on January 31.</a:t>
            </a:r>
          </a:p>
          <a:p>
            <a:pPr marL="400050" lvl="1" indent="0">
              <a:buNone/>
            </a:pPr>
            <a:endParaRPr lang="zh-TW" altLang="en-US" b="1" dirty="0">
              <a:solidFill>
                <a:schemeClr val="tx2">
                  <a:lumMod val="60000"/>
                  <a:lumOff val="40000"/>
                </a:schemeClr>
              </a:solidFill>
            </a:endParaRPr>
          </a:p>
        </p:txBody>
      </p:sp>
      <p:sp>
        <p:nvSpPr>
          <p:cNvPr id="14340" name="投影片編號版面配置區 3"/>
          <p:cNvSpPr>
            <a:spLocks noGrp="1"/>
          </p:cNvSpPr>
          <p:nvPr>
            <p:ph type="sldNum" sz="quarter" idx="12"/>
          </p:nvPr>
        </p:nvSpPr>
        <p:spPr/>
        <p:txBody>
          <a:bodyPr/>
          <a:lstStyle/>
          <a:p>
            <a:fld id="{0FC0CC42-8E3B-47C8-B426-2D00C3FA6D23}" type="slidenum">
              <a:rPr lang="en-US" altLang="zh-TW" smtClean="0"/>
              <a:pPr/>
              <a:t>61</a:t>
            </a:fld>
            <a:endParaRPr lang="en-US" altLang="zh-TW"/>
          </a:p>
        </p:txBody>
      </p:sp>
      <p:sp>
        <p:nvSpPr>
          <p:cNvPr id="14338" name="標題 1"/>
          <p:cNvSpPr>
            <a:spLocks noGrp="1"/>
          </p:cNvSpPr>
          <p:nvPr>
            <p:ph type="title"/>
          </p:nvPr>
        </p:nvSpPr>
        <p:spPr/>
        <p:txBody>
          <a:bodyPr/>
          <a:lstStyle/>
          <a:p>
            <a:r>
              <a:rPr lang="en-US" altLang="zh-TW" dirty="0"/>
              <a:t>Labor Insurance*</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3089788988"/>
              </p:ext>
            </p:extLst>
          </p:nvPr>
        </p:nvGraphicFramePr>
        <p:xfrm>
          <a:off x="556024" y="3574136"/>
          <a:ext cx="7981026" cy="370840"/>
        </p:xfrm>
        <a:graphic>
          <a:graphicData uri="http://schemas.openxmlformats.org/drawingml/2006/table">
            <a:tbl>
              <a:tblPr firstRow="1" bandRow="1">
                <a:tableStyleId>{5C22544A-7EE6-4342-B048-85BDC9FD1C3A}</a:tableStyleId>
              </a:tblPr>
              <a:tblGrid>
                <a:gridCol w="3028026">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solidFill>
                            <a:schemeClr val="bg1"/>
                          </a:solidFill>
                          <a:latin typeface="Arial" pitchFamily="34" charset="0"/>
                          <a:cs typeface="Arial" pitchFamily="34" charset="0"/>
                        </a:rPr>
                        <a:t>Payment by the employee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030A0"/>
                    </a:solidFill>
                  </a:tcPr>
                </a:tc>
                <a:tc>
                  <a:txBody>
                    <a:bodyPr/>
                    <a:lstStyle/>
                    <a:p>
                      <a:pPr>
                        <a:tabLst>
                          <a:tab pos="3406775" algn="l"/>
                        </a:tabLst>
                      </a:pPr>
                      <a:endParaRPr lang="en-US" altLang="zh-TW" dirty="0">
                        <a:latin typeface="Arial" pitchFamily="34" charset="0"/>
                        <a:cs typeface="Arial"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3F5CF"/>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922298100"/>
              </p:ext>
            </p:extLst>
          </p:nvPr>
        </p:nvGraphicFramePr>
        <p:xfrm>
          <a:off x="564491" y="4272418"/>
          <a:ext cx="7981026" cy="1112520"/>
        </p:xfrm>
        <a:graphic>
          <a:graphicData uri="http://schemas.openxmlformats.org/drawingml/2006/table">
            <a:tbl>
              <a:tblPr firstRow="1" bandRow="1">
                <a:tableStyleId>{5C22544A-7EE6-4342-B048-85BDC9FD1C3A}</a:tableStyleId>
              </a:tblPr>
              <a:tblGrid>
                <a:gridCol w="3028026">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a:solidFill>
                            <a:schemeClr val="bg1"/>
                          </a:solidFill>
                          <a:latin typeface="Arial" pitchFamily="34" charset="0"/>
                          <a:cs typeface="Arial" pitchFamily="34" charset="0"/>
                        </a:rPr>
                        <a:t>Payment by the employer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Arial" pitchFamily="34" charset="0"/>
                        <a:cs typeface="Arial"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endParaRPr lang="zh-TW"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altLang="zh-TW"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0840">
                <a:tc>
                  <a:txBody>
                    <a:bodyPr/>
                    <a:lstStyle/>
                    <a:p>
                      <a:endParaRPr lang="zh-TW"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3" name="矩形 2"/>
          <p:cNvSpPr/>
          <p:nvPr/>
        </p:nvSpPr>
        <p:spPr>
          <a:xfrm>
            <a:off x="3594450" y="3575644"/>
            <a:ext cx="4951067" cy="369332"/>
          </a:xfrm>
          <a:prstGeom prst="rect">
            <a:avLst/>
          </a:prstGeom>
          <a:solidFill>
            <a:schemeClr val="accent4">
              <a:lumMod val="20000"/>
              <a:lumOff val="80000"/>
            </a:schemeClr>
          </a:solidFill>
        </p:spPr>
        <p:txBody>
          <a:bodyPr wrap="square">
            <a:spAutoFit/>
          </a:bodyPr>
          <a:lstStyle/>
          <a:p>
            <a:pPr>
              <a:tabLst>
                <a:tab pos="3406775" algn="l"/>
              </a:tabLst>
            </a:pPr>
            <a:r>
              <a:rPr lang="en-US" altLang="zh-TW" dirty="0">
                <a:latin typeface="Arial" pitchFamily="34" charset="0"/>
                <a:cs typeface="Arial" pitchFamily="34" charset="0"/>
              </a:rPr>
              <a:t>NT$44,000 </a:t>
            </a:r>
            <a:r>
              <a:rPr lang="en-US" altLang="zh-TW" dirty="0">
                <a:latin typeface="Arial" pitchFamily="34" charset="0"/>
                <a:ea typeface="Cambria Math"/>
                <a:cs typeface="Arial" pitchFamily="34" charset="0"/>
              </a:rPr>
              <a:t>⨉</a:t>
            </a:r>
            <a:r>
              <a:rPr lang="en-US" altLang="zh-TW" dirty="0">
                <a:latin typeface="Arial" pitchFamily="34" charset="0"/>
                <a:cs typeface="Arial" pitchFamily="34" charset="0"/>
              </a:rPr>
              <a:t> (8.5% + 1%) </a:t>
            </a:r>
            <a:r>
              <a:rPr lang="en-US" altLang="zh-TW" dirty="0">
                <a:latin typeface="Arial" pitchFamily="34" charset="0"/>
                <a:ea typeface="Cambria Math"/>
                <a:cs typeface="Arial" pitchFamily="34" charset="0"/>
              </a:rPr>
              <a:t>⨉</a:t>
            </a:r>
            <a:r>
              <a:rPr lang="en-US" altLang="zh-TW" dirty="0">
                <a:latin typeface="Arial" pitchFamily="34" charset="0"/>
                <a:cs typeface="Arial" pitchFamily="34" charset="0"/>
              </a:rPr>
              <a:t> </a:t>
            </a:r>
            <a:r>
              <a:rPr lang="en-US" altLang="zh-TW" b="1" dirty="0">
                <a:solidFill>
                  <a:srgbClr val="FF0000"/>
                </a:solidFill>
                <a:latin typeface="Arial" pitchFamily="34" charset="0"/>
                <a:cs typeface="Arial" pitchFamily="34" charset="0"/>
              </a:rPr>
              <a:t>20%</a:t>
            </a:r>
            <a:r>
              <a:rPr lang="en-US" altLang="zh-TW" dirty="0">
                <a:latin typeface="Arial" pitchFamily="34" charset="0"/>
                <a:cs typeface="Arial" pitchFamily="34" charset="0"/>
              </a:rPr>
              <a:t> = NT$836</a:t>
            </a:r>
          </a:p>
        </p:txBody>
      </p:sp>
      <p:sp>
        <p:nvSpPr>
          <p:cNvPr id="6" name="矩形 5"/>
          <p:cNvSpPr/>
          <p:nvPr/>
        </p:nvSpPr>
        <p:spPr>
          <a:xfrm>
            <a:off x="3584618" y="4275464"/>
            <a:ext cx="4951067" cy="369332"/>
          </a:xfrm>
          <a:prstGeom prst="rect">
            <a:avLst/>
          </a:prstGeom>
          <a:noFill/>
        </p:spPr>
        <p:txBody>
          <a:bodyPr wrap="square">
            <a:spAutoFit/>
          </a:bodyPr>
          <a:lstStyle/>
          <a:p>
            <a:pPr>
              <a:tabLst>
                <a:tab pos="3406775" algn="l"/>
              </a:tabLst>
            </a:pPr>
            <a:r>
              <a:rPr lang="en-US" altLang="zh-TW" dirty="0">
                <a:latin typeface="Arial" pitchFamily="34" charset="0"/>
                <a:cs typeface="Arial" pitchFamily="34" charset="0"/>
              </a:rPr>
              <a:t>NT$44,000 </a:t>
            </a:r>
            <a:r>
              <a:rPr lang="en-US" altLang="zh-TW" dirty="0">
                <a:latin typeface="Arial" pitchFamily="34" charset="0"/>
                <a:ea typeface="Cambria Math"/>
                <a:cs typeface="Arial" pitchFamily="34" charset="0"/>
              </a:rPr>
              <a:t>⨉</a:t>
            </a:r>
            <a:r>
              <a:rPr lang="en-US" altLang="zh-TW" dirty="0">
                <a:latin typeface="Arial" pitchFamily="34" charset="0"/>
                <a:cs typeface="Arial" pitchFamily="34" charset="0"/>
              </a:rPr>
              <a:t> (8.5% + 1%) </a:t>
            </a:r>
            <a:r>
              <a:rPr lang="en-US" altLang="zh-TW" dirty="0">
                <a:latin typeface="Arial" pitchFamily="34" charset="0"/>
                <a:ea typeface="Cambria Math"/>
                <a:cs typeface="Arial" pitchFamily="34" charset="0"/>
              </a:rPr>
              <a:t>⨉</a:t>
            </a:r>
            <a:r>
              <a:rPr lang="en-US" altLang="zh-TW" dirty="0">
                <a:latin typeface="Arial" pitchFamily="34" charset="0"/>
                <a:cs typeface="Arial" pitchFamily="34" charset="0"/>
              </a:rPr>
              <a:t> </a:t>
            </a:r>
            <a:r>
              <a:rPr lang="en-US" altLang="zh-TW" b="1" dirty="0">
                <a:solidFill>
                  <a:srgbClr val="FF0000"/>
                </a:solidFill>
                <a:latin typeface="Arial" pitchFamily="34" charset="0"/>
                <a:cs typeface="Arial" pitchFamily="34" charset="0"/>
              </a:rPr>
              <a:t>70% </a:t>
            </a:r>
            <a:r>
              <a:rPr lang="en-US" altLang="zh-TW" dirty="0">
                <a:latin typeface="Arial" pitchFamily="34" charset="0"/>
                <a:cs typeface="Arial" pitchFamily="34" charset="0"/>
              </a:rPr>
              <a:t>= NT$2,926</a:t>
            </a:r>
          </a:p>
        </p:txBody>
      </p:sp>
      <p:sp>
        <p:nvSpPr>
          <p:cNvPr id="7" name="矩形 6"/>
          <p:cNvSpPr/>
          <p:nvPr/>
        </p:nvSpPr>
        <p:spPr>
          <a:xfrm>
            <a:off x="3594450" y="4657265"/>
            <a:ext cx="4951067" cy="369332"/>
          </a:xfrm>
          <a:prstGeom prst="rect">
            <a:avLst/>
          </a:prstGeom>
          <a:noFill/>
        </p:spPr>
        <p:txBody>
          <a:bodyPr wrap="square">
            <a:spAutoFit/>
          </a:bodyPr>
          <a:lstStyle/>
          <a:p>
            <a:pPr>
              <a:tabLst>
                <a:tab pos="3406775" algn="l"/>
              </a:tabLst>
            </a:pPr>
            <a:r>
              <a:rPr lang="fr-FR" altLang="zh-TW" dirty="0">
                <a:latin typeface="Arial" pitchFamily="34" charset="0"/>
                <a:cs typeface="Arial" pitchFamily="34" charset="0"/>
              </a:rPr>
              <a:t>NT$44,000 </a:t>
            </a:r>
            <a:r>
              <a:rPr lang="en-US" altLang="zh-TW" dirty="0">
                <a:latin typeface="Arial" pitchFamily="34" charset="0"/>
                <a:ea typeface="Cambria Math"/>
                <a:cs typeface="Arial" pitchFamily="34" charset="0"/>
              </a:rPr>
              <a:t>⨉</a:t>
            </a:r>
            <a:r>
              <a:rPr lang="fr-FR" altLang="zh-TW" dirty="0">
                <a:latin typeface="Arial" pitchFamily="34" charset="0"/>
                <a:cs typeface="Arial" pitchFamily="34" charset="0"/>
              </a:rPr>
              <a:t> 0.1% </a:t>
            </a:r>
            <a:r>
              <a:rPr lang="en-US" altLang="zh-TW" dirty="0">
                <a:latin typeface="Arial" pitchFamily="34" charset="0"/>
                <a:ea typeface="Cambria Math"/>
                <a:cs typeface="Arial" pitchFamily="34" charset="0"/>
              </a:rPr>
              <a:t>⨉</a:t>
            </a:r>
            <a:r>
              <a:rPr lang="fr-FR" altLang="zh-TW" dirty="0">
                <a:latin typeface="Arial" pitchFamily="34" charset="0"/>
                <a:cs typeface="Arial" pitchFamily="34" charset="0"/>
              </a:rPr>
              <a:t> </a:t>
            </a:r>
            <a:r>
              <a:rPr lang="fr-FR" altLang="zh-TW" b="1" dirty="0">
                <a:solidFill>
                  <a:srgbClr val="FF0000"/>
                </a:solidFill>
                <a:latin typeface="Arial" pitchFamily="34" charset="0"/>
                <a:cs typeface="Arial" pitchFamily="34" charset="0"/>
              </a:rPr>
              <a:t>100%</a:t>
            </a:r>
            <a:r>
              <a:rPr lang="fr-FR" altLang="zh-TW" dirty="0">
                <a:latin typeface="Arial" pitchFamily="34" charset="0"/>
                <a:cs typeface="Arial" pitchFamily="34" charset="0"/>
              </a:rPr>
              <a:t> = NT$44</a:t>
            </a:r>
          </a:p>
        </p:txBody>
      </p:sp>
      <p:sp>
        <p:nvSpPr>
          <p:cNvPr id="10" name="矩形 9"/>
          <p:cNvSpPr/>
          <p:nvPr/>
        </p:nvSpPr>
        <p:spPr>
          <a:xfrm>
            <a:off x="3594450" y="5015606"/>
            <a:ext cx="4951067" cy="369332"/>
          </a:xfrm>
          <a:prstGeom prst="rect">
            <a:avLst/>
          </a:prstGeom>
          <a:noFill/>
        </p:spPr>
        <p:txBody>
          <a:bodyPr wrap="square">
            <a:spAutoFit/>
          </a:bodyPr>
          <a:lstStyle/>
          <a:p>
            <a:pPr>
              <a:tabLst>
                <a:tab pos="3406775" algn="l"/>
              </a:tabLst>
            </a:pPr>
            <a:r>
              <a:rPr lang="fr-FR" altLang="zh-TW" dirty="0">
                <a:latin typeface="Arial" pitchFamily="34" charset="0"/>
                <a:cs typeface="Arial" pitchFamily="34" charset="0"/>
              </a:rPr>
              <a:t>NT$2,926 + NT$44 = NT$2,970</a:t>
            </a:r>
            <a:endParaRPr lang="zh-TW" altLang="en-US" dirty="0">
              <a:latin typeface="Arial" pitchFamily="34" charset="0"/>
              <a:cs typeface="Arial" pitchFamily="34" charset="0"/>
            </a:endParaRPr>
          </a:p>
        </p:txBody>
      </p:sp>
      <p:sp>
        <p:nvSpPr>
          <p:cNvPr id="14" name="文字方塊 13"/>
          <p:cNvSpPr txBox="1"/>
          <p:nvPr/>
        </p:nvSpPr>
        <p:spPr>
          <a:xfrm>
            <a:off x="8461330" y="63014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29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Starting from January 1, 2013, the National Health Insurance premium rate is 4.91% of the employee’s insured salary.</a:t>
            </a:r>
          </a:p>
          <a:p>
            <a:r>
              <a:rPr lang="en-US" altLang="zh-TW" dirty="0"/>
              <a:t>The premium is split between the employer (60%), the employee (30%), and the government (10%).</a:t>
            </a:r>
          </a:p>
          <a:p>
            <a:r>
              <a:rPr lang="en-US" altLang="zh-TW" dirty="0"/>
              <a:t>As of 2014, the average number of dependents is defined as 0.7.</a:t>
            </a:r>
            <a:endParaRPr lang="zh-TW" altLang="en-US" dirty="0"/>
          </a:p>
          <a:p>
            <a:endParaRPr lang="en-US" altLang="zh-TW" dirty="0"/>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62</a:t>
            </a:fld>
            <a:endParaRPr lang="en-US" altLang="zh-TW"/>
          </a:p>
        </p:txBody>
      </p:sp>
      <p:sp>
        <p:nvSpPr>
          <p:cNvPr id="2" name="標題 1"/>
          <p:cNvSpPr>
            <a:spLocks noGrp="1"/>
          </p:cNvSpPr>
          <p:nvPr>
            <p:ph type="title"/>
          </p:nvPr>
        </p:nvSpPr>
        <p:spPr/>
        <p:txBody>
          <a:bodyPr>
            <a:normAutofit/>
          </a:bodyPr>
          <a:lstStyle/>
          <a:p>
            <a:r>
              <a:rPr lang="en-US" altLang="zh-TW" dirty="0"/>
              <a:t>Health Insurance*</a:t>
            </a:r>
            <a:endParaRPr lang="zh-TW" altLang="en-US" dirty="0"/>
          </a:p>
        </p:txBody>
      </p:sp>
      <p:sp>
        <p:nvSpPr>
          <p:cNvPr id="7" name="文字方塊 6"/>
          <p:cNvSpPr txBox="1"/>
          <p:nvPr/>
        </p:nvSpPr>
        <p:spPr>
          <a:xfrm>
            <a:off x="8461330" y="63014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4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endParaRPr lang="zh-TW" altLang="en-US" b="1" dirty="0">
              <a:solidFill>
                <a:srgbClr val="55AADF"/>
              </a:solidFill>
            </a:endParaRPr>
          </a:p>
          <a:p>
            <a:endParaRPr lang="zh-TW" altLang="en-US" dirty="0"/>
          </a:p>
        </p:txBody>
      </p:sp>
      <p:sp>
        <p:nvSpPr>
          <p:cNvPr id="14" name="投影片編號版面配置區 1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63</a:t>
            </a:fld>
            <a:endParaRPr lang="zh-TW" altLang="en-US" dirty="0"/>
          </a:p>
        </p:txBody>
      </p:sp>
      <p:sp>
        <p:nvSpPr>
          <p:cNvPr id="2" name="標題 1"/>
          <p:cNvSpPr>
            <a:spLocks noGrp="1"/>
          </p:cNvSpPr>
          <p:nvPr>
            <p:ph type="title"/>
          </p:nvPr>
        </p:nvSpPr>
        <p:spPr/>
        <p:txBody>
          <a:bodyPr/>
          <a:lstStyle/>
          <a:p>
            <a:r>
              <a:rPr lang="en-US" altLang="zh-TW" dirty="0"/>
              <a:t>Health Insurance*</a:t>
            </a:r>
            <a:endParaRPr lang="zh-TW" altLang="en-US" dirty="0"/>
          </a:p>
        </p:txBody>
      </p:sp>
      <p:grpSp>
        <p:nvGrpSpPr>
          <p:cNvPr id="4" name="群組 3"/>
          <p:cNvGrpSpPr/>
          <p:nvPr/>
        </p:nvGrpSpPr>
        <p:grpSpPr>
          <a:xfrm>
            <a:off x="288342" y="2166428"/>
            <a:ext cx="8717664" cy="1123897"/>
            <a:chOff x="288342" y="2166428"/>
            <a:chExt cx="8717664" cy="1123897"/>
          </a:xfrm>
        </p:grpSpPr>
        <p:sp>
          <p:nvSpPr>
            <p:cNvPr id="10" name="矩形 9"/>
            <p:cNvSpPr/>
            <p:nvPr/>
          </p:nvSpPr>
          <p:spPr>
            <a:xfrm>
              <a:off x="288343" y="2504982"/>
              <a:ext cx="8717663" cy="785343"/>
            </a:xfrm>
            <a:prstGeom prst="rect">
              <a:avLst/>
            </a:prstGeom>
            <a:solidFill>
              <a:schemeClr val="accent4">
                <a:lumMod val="20000"/>
                <a:lumOff val="80000"/>
              </a:schemeClr>
            </a:solidFill>
          </p:spPr>
          <p:txBody>
            <a:bodyPr wrap="square">
              <a:spAutoFit/>
            </a:bodyPr>
            <a:lstStyle/>
            <a:p>
              <a:pPr>
                <a:lnSpc>
                  <a:spcPct val="150000"/>
                </a:lnSpc>
              </a:pPr>
              <a:r>
                <a:rPr lang="en-US" altLang="zh-TW" sz="1600" dirty="0">
                  <a:latin typeface="Arial" panose="020B0604020202020204" pitchFamily="34" charset="0"/>
                  <a:cs typeface="Arial" panose="020B0604020202020204" pitchFamily="34" charset="0"/>
                </a:rPr>
                <a:t>Income Basis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Premium Rate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Contribution Ratio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(1 + Number of Dependents)</a:t>
              </a:r>
            </a:p>
            <a:p>
              <a:pPr>
                <a:lnSpc>
                  <a:spcPct val="150000"/>
                </a:lnSpc>
              </a:pPr>
              <a:r>
                <a:rPr lang="en-US" altLang="zh-TW" sz="1600" dirty="0">
                  <a:latin typeface="Arial" panose="020B0604020202020204" pitchFamily="34" charset="0"/>
                  <a:cs typeface="Arial" panose="020B0604020202020204" pitchFamily="34" charset="0"/>
                </a:rPr>
                <a:t>= Income Basis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4.91%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a:t>
              </a:r>
              <a:r>
                <a:rPr lang="en-US" altLang="zh-TW" sz="1600" b="1" dirty="0">
                  <a:solidFill>
                    <a:srgbClr val="FF0000"/>
                  </a:solidFill>
                  <a:latin typeface="Arial" panose="020B0604020202020204" pitchFamily="34" charset="0"/>
                  <a:cs typeface="Arial" panose="020B0604020202020204" pitchFamily="34" charset="0"/>
                </a:rPr>
                <a:t>30%</a:t>
              </a:r>
              <a:r>
                <a:rPr lang="en-US" altLang="zh-TW"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(1 + Number of Dependents)</a:t>
              </a:r>
            </a:p>
          </p:txBody>
        </p:sp>
        <p:sp>
          <p:nvSpPr>
            <p:cNvPr id="11" name="矩形 10"/>
            <p:cNvSpPr/>
            <p:nvPr/>
          </p:nvSpPr>
          <p:spPr>
            <a:xfrm>
              <a:off x="288342" y="2166428"/>
              <a:ext cx="8717664" cy="338554"/>
            </a:xfrm>
            <a:prstGeom prst="rect">
              <a:avLst/>
            </a:prstGeom>
            <a:solidFill>
              <a:srgbClr val="7030A0"/>
            </a:solidFill>
          </p:spPr>
          <p:txBody>
            <a:bodyPr wrap="square">
              <a:spAutoFit/>
            </a:bodyPr>
            <a:lstStyle/>
            <a:p>
              <a:r>
                <a:rPr lang="en-US" altLang="zh-TW" sz="1600" b="1" dirty="0">
                  <a:solidFill>
                    <a:schemeClr val="bg1"/>
                  </a:solidFill>
                  <a:latin typeface="Arial" panose="020B0604020202020204" pitchFamily="34" charset="0"/>
                  <a:cs typeface="Arial" panose="020B0604020202020204" pitchFamily="34" charset="0"/>
                </a:rPr>
                <a:t>Employee</a:t>
              </a:r>
              <a:endParaRPr lang="zh-TW" altLang="en-US" b="1" dirty="0">
                <a:solidFill>
                  <a:schemeClr val="bg1"/>
                </a:solidFill>
                <a:latin typeface="Arial" panose="020B0604020202020204" pitchFamily="34" charset="0"/>
                <a:cs typeface="Arial" panose="020B0604020202020204" pitchFamily="34" charset="0"/>
              </a:endParaRPr>
            </a:p>
          </p:txBody>
        </p:sp>
      </p:grpSp>
      <p:grpSp>
        <p:nvGrpSpPr>
          <p:cNvPr id="6" name="群組 5"/>
          <p:cNvGrpSpPr/>
          <p:nvPr/>
        </p:nvGrpSpPr>
        <p:grpSpPr>
          <a:xfrm>
            <a:off x="288342" y="3579382"/>
            <a:ext cx="8717664" cy="1169551"/>
            <a:chOff x="288342" y="3579382"/>
            <a:chExt cx="8717664" cy="1169551"/>
          </a:xfrm>
        </p:grpSpPr>
        <p:sp>
          <p:nvSpPr>
            <p:cNvPr id="12" name="矩形 11"/>
            <p:cNvSpPr/>
            <p:nvPr/>
          </p:nvSpPr>
          <p:spPr>
            <a:xfrm>
              <a:off x="288342" y="3917936"/>
              <a:ext cx="8717664" cy="830997"/>
            </a:xfrm>
            <a:prstGeom prst="rect">
              <a:avLst/>
            </a:prstGeom>
            <a:solidFill>
              <a:schemeClr val="accent4">
                <a:lumMod val="20000"/>
                <a:lumOff val="80000"/>
              </a:schemeClr>
            </a:solidFill>
          </p:spPr>
          <p:txBody>
            <a:bodyPr wrap="square">
              <a:spAutoFit/>
            </a:bodyPr>
            <a:lstStyle/>
            <a:p>
              <a:pPr>
                <a:lnSpc>
                  <a:spcPct val="150000"/>
                </a:lnSpc>
              </a:pPr>
              <a:r>
                <a:rPr lang="en-US" altLang="zh-TW" sz="1600" dirty="0">
                  <a:latin typeface="Arial" panose="020B0604020202020204" pitchFamily="34" charset="0"/>
                  <a:cs typeface="Arial" panose="020B0604020202020204" pitchFamily="34" charset="0"/>
                </a:rPr>
                <a:t>Income Basis ⨉ Premium Rate ⨉ Contribution Ratio ⨉ (1 + Average Number of </a:t>
              </a:r>
              <a:r>
                <a:rPr lang="zh-TW" altLang="en-US"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cs typeface="Arial" panose="020B0604020202020204" pitchFamily="34" charset="0"/>
                </a:rPr>
                <a:t>Dependents)</a:t>
              </a:r>
            </a:p>
            <a:p>
              <a:pPr>
                <a:lnSpc>
                  <a:spcPct val="150000"/>
                </a:lnSpc>
              </a:pPr>
              <a:r>
                <a:rPr lang="en-US" altLang="zh-TW" sz="1600" dirty="0">
                  <a:latin typeface="Arial" panose="020B0604020202020204" pitchFamily="34" charset="0"/>
                  <a:cs typeface="Arial" panose="020B0604020202020204" pitchFamily="34" charset="0"/>
                </a:rPr>
                <a:t>= Income Basis ⨉ 4.91% ⨉ </a:t>
              </a:r>
              <a:r>
                <a:rPr lang="en-US" altLang="zh-TW" sz="1600" b="1" dirty="0">
                  <a:solidFill>
                    <a:srgbClr val="FF0000"/>
                  </a:solidFill>
                  <a:latin typeface="Arial" panose="020B0604020202020204" pitchFamily="34" charset="0"/>
                  <a:cs typeface="Arial" panose="020B0604020202020204" pitchFamily="34" charset="0"/>
                </a:rPr>
                <a:t>60%</a:t>
              </a:r>
              <a:r>
                <a:rPr lang="en-US" altLang="zh-TW" sz="1600" dirty="0">
                  <a:latin typeface="Arial" panose="020B0604020202020204" pitchFamily="34" charset="0"/>
                  <a:cs typeface="Arial" panose="020B0604020202020204" pitchFamily="34" charset="0"/>
                </a:rPr>
                <a:t> ⨉ (1 + </a:t>
              </a:r>
              <a:r>
                <a:rPr lang="en-US" altLang="zh-TW" sz="1600" b="1" dirty="0">
                  <a:solidFill>
                    <a:srgbClr val="197088"/>
                  </a:solidFill>
                  <a:latin typeface="Arial" panose="020B0604020202020204" pitchFamily="34" charset="0"/>
                  <a:cs typeface="Arial" panose="020B0604020202020204" pitchFamily="34" charset="0"/>
                </a:rPr>
                <a:t>0.7</a:t>
              </a:r>
              <a:r>
                <a:rPr lang="en-US" altLang="zh-TW" sz="1600" dirty="0">
                  <a:latin typeface="Arial" panose="020B0604020202020204" pitchFamily="34" charset="0"/>
                  <a:cs typeface="Arial" panose="020B0604020202020204" pitchFamily="34" charset="0"/>
                </a:rPr>
                <a:t>)</a:t>
              </a:r>
              <a:endParaRPr lang="zh-TW" altLang="en-US" sz="1600" dirty="0">
                <a:latin typeface="Arial" panose="020B0604020202020204" pitchFamily="34" charset="0"/>
                <a:cs typeface="Arial" panose="020B0604020202020204" pitchFamily="34" charset="0"/>
              </a:endParaRPr>
            </a:p>
          </p:txBody>
        </p:sp>
        <p:sp>
          <p:nvSpPr>
            <p:cNvPr id="13" name="矩形 12"/>
            <p:cNvSpPr/>
            <p:nvPr/>
          </p:nvSpPr>
          <p:spPr>
            <a:xfrm>
              <a:off x="288342" y="3579382"/>
              <a:ext cx="8717664" cy="338554"/>
            </a:xfrm>
            <a:prstGeom prst="rect">
              <a:avLst/>
            </a:prstGeom>
            <a:solidFill>
              <a:srgbClr val="7030A0"/>
            </a:solidFill>
          </p:spPr>
          <p:txBody>
            <a:bodyPr wrap="square">
              <a:spAutoFit/>
            </a:bodyPr>
            <a:lstStyle/>
            <a:p>
              <a:r>
                <a:rPr lang="en-US" altLang="zh-TW" sz="1600" b="1" dirty="0">
                  <a:solidFill>
                    <a:schemeClr val="bg1"/>
                  </a:solidFill>
                  <a:latin typeface="Arial" panose="020B0604020202020204" pitchFamily="34" charset="0"/>
                  <a:cs typeface="Arial" panose="020B0604020202020204" pitchFamily="34" charset="0"/>
                </a:rPr>
                <a:t>Employer</a:t>
              </a:r>
              <a:endParaRPr lang="zh-TW" altLang="en-US" b="1" dirty="0">
                <a:solidFill>
                  <a:schemeClr val="bg1"/>
                </a:solidFill>
                <a:latin typeface="Arial" panose="020B0604020202020204" pitchFamily="34" charset="0"/>
                <a:cs typeface="Arial" panose="020B0604020202020204" pitchFamily="34" charset="0"/>
              </a:endParaRPr>
            </a:p>
          </p:txBody>
        </p:sp>
      </p:grpSp>
      <p:sp>
        <p:nvSpPr>
          <p:cNvPr id="16" name="文字方塊 15"/>
          <p:cNvSpPr txBox="1"/>
          <p:nvPr/>
        </p:nvSpPr>
        <p:spPr>
          <a:xfrm>
            <a:off x="8461330" y="63014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63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A450"/>
                </a:solidFill>
              </a:rPr>
              <a:t>Illustration</a:t>
            </a:r>
          </a:p>
          <a:p>
            <a:pPr lvl="1" indent="-342900"/>
            <a:r>
              <a:rPr lang="en-US" altLang="zh-TW" dirty="0"/>
              <a:t>Assume that Chi-</a:t>
            </a:r>
            <a:r>
              <a:rPr lang="en-US" altLang="zh-TW" dirty="0" err="1"/>
              <a:t>yuen</a:t>
            </a:r>
            <a:r>
              <a:rPr lang="en-US" altLang="zh-TW" dirty="0"/>
              <a:t> Chen has no dependents.</a:t>
            </a:r>
            <a:endParaRPr lang="zh-TW" altLang="en-US" b="1" dirty="0">
              <a:solidFill>
                <a:schemeClr val="tx2">
                  <a:lumMod val="60000"/>
                  <a:lumOff val="40000"/>
                </a:schemeClr>
              </a:solidFill>
            </a:endParaRPr>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64</a:t>
            </a:fld>
            <a:endParaRPr lang="en-US" altLang="zh-TW"/>
          </a:p>
        </p:txBody>
      </p:sp>
      <p:sp>
        <p:nvSpPr>
          <p:cNvPr id="2" name="標題 1"/>
          <p:cNvSpPr>
            <a:spLocks noGrp="1"/>
          </p:cNvSpPr>
          <p:nvPr>
            <p:ph type="title"/>
          </p:nvPr>
        </p:nvSpPr>
        <p:spPr/>
        <p:txBody>
          <a:bodyPr/>
          <a:lstStyle/>
          <a:p>
            <a:r>
              <a:rPr lang="en-US" altLang="zh-TW"/>
              <a:t>Health Insurance*</a:t>
            </a:r>
            <a:endParaRPr lang="zh-TW" altLang="en-US" dirty="0"/>
          </a:p>
        </p:txBody>
      </p:sp>
      <p:grpSp>
        <p:nvGrpSpPr>
          <p:cNvPr id="6" name="群組 5"/>
          <p:cNvGrpSpPr/>
          <p:nvPr/>
        </p:nvGrpSpPr>
        <p:grpSpPr>
          <a:xfrm>
            <a:off x="1753075" y="2908181"/>
            <a:ext cx="4427591" cy="800219"/>
            <a:chOff x="1753075" y="2908181"/>
            <a:chExt cx="4427591" cy="800219"/>
          </a:xfrm>
        </p:grpSpPr>
        <p:sp>
          <p:nvSpPr>
            <p:cNvPr id="10" name="矩形 9"/>
            <p:cNvSpPr/>
            <p:nvPr/>
          </p:nvSpPr>
          <p:spPr>
            <a:xfrm>
              <a:off x="1753075" y="3246735"/>
              <a:ext cx="4427591" cy="461665"/>
            </a:xfrm>
            <a:prstGeom prst="rect">
              <a:avLst/>
            </a:prstGeom>
            <a:solidFill>
              <a:schemeClr val="accent4">
                <a:lumMod val="20000"/>
                <a:lumOff val="80000"/>
              </a:schemeClr>
            </a:solidFill>
          </p:spPr>
          <p:txBody>
            <a:bodyPr wrap="square">
              <a:spAutoFit/>
            </a:bodyPr>
            <a:lstStyle/>
            <a:p>
              <a:pPr>
                <a:lnSpc>
                  <a:spcPct val="150000"/>
                </a:lnSpc>
              </a:pPr>
              <a:r>
                <a:rPr lang="en-US" altLang="zh-TW" sz="1600" dirty="0">
                  <a:latin typeface="Arial" panose="020B0604020202020204" pitchFamily="34" charset="0"/>
                  <a:cs typeface="Arial" panose="020B0604020202020204" pitchFamily="34" charset="0"/>
                </a:rPr>
                <a:t>NT$44,000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4.91%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a:t>
              </a:r>
              <a:r>
                <a:rPr lang="en-US" altLang="zh-TW" sz="1600" b="1" dirty="0">
                  <a:solidFill>
                    <a:srgbClr val="FF0000"/>
                  </a:solidFill>
                  <a:latin typeface="Arial" panose="020B0604020202020204" pitchFamily="34" charset="0"/>
                  <a:cs typeface="Arial" panose="020B0604020202020204" pitchFamily="34" charset="0"/>
                </a:rPr>
                <a:t>30%</a:t>
              </a:r>
              <a:r>
                <a:rPr lang="en-US" altLang="zh-TW"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1 = NT$648</a:t>
              </a:r>
            </a:p>
          </p:txBody>
        </p:sp>
        <p:sp>
          <p:nvSpPr>
            <p:cNvPr id="11" name="矩形 10"/>
            <p:cNvSpPr/>
            <p:nvPr/>
          </p:nvSpPr>
          <p:spPr>
            <a:xfrm>
              <a:off x="1753075" y="2908181"/>
              <a:ext cx="4427591" cy="338554"/>
            </a:xfrm>
            <a:prstGeom prst="rect">
              <a:avLst/>
            </a:prstGeom>
            <a:solidFill>
              <a:srgbClr val="7030A0"/>
            </a:solidFill>
          </p:spPr>
          <p:txBody>
            <a:bodyPr wrap="square">
              <a:spAutoFit/>
            </a:bodyPr>
            <a:lstStyle/>
            <a:p>
              <a:r>
                <a:rPr lang="en-US" altLang="zh-TW" sz="1600" b="1" dirty="0">
                  <a:solidFill>
                    <a:schemeClr val="bg1"/>
                  </a:solidFill>
                  <a:latin typeface="Arial" panose="020B0604020202020204" pitchFamily="34" charset="0"/>
                  <a:cs typeface="Arial" panose="020B0604020202020204" pitchFamily="34" charset="0"/>
                </a:rPr>
                <a:t>Payment by the Employee</a:t>
              </a:r>
              <a:endParaRPr lang="zh-TW" altLang="en-US" b="1" dirty="0">
                <a:solidFill>
                  <a:schemeClr val="bg1"/>
                </a:solidFill>
                <a:latin typeface="Arial" panose="020B0604020202020204" pitchFamily="34" charset="0"/>
                <a:cs typeface="Arial" panose="020B0604020202020204" pitchFamily="34" charset="0"/>
              </a:endParaRPr>
            </a:p>
          </p:txBody>
        </p:sp>
      </p:grpSp>
      <p:grpSp>
        <p:nvGrpSpPr>
          <p:cNvPr id="7" name="群組 6"/>
          <p:cNvGrpSpPr/>
          <p:nvPr/>
        </p:nvGrpSpPr>
        <p:grpSpPr>
          <a:xfrm>
            <a:off x="1753075" y="4016899"/>
            <a:ext cx="4427591" cy="800219"/>
            <a:chOff x="1753075" y="4016899"/>
            <a:chExt cx="4427591" cy="800219"/>
          </a:xfrm>
        </p:grpSpPr>
        <p:sp>
          <p:nvSpPr>
            <p:cNvPr id="12" name="矩形 11"/>
            <p:cNvSpPr/>
            <p:nvPr/>
          </p:nvSpPr>
          <p:spPr>
            <a:xfrm>
              <a:off x="1753075" y="4355453"/>
              <a:ext cx="4427591" cy="461665"/>
            </a:xfrm>
            <a:prstGeom prst="rect">
              <a:avLst/>
            </a:prstGeom>
            <a:solidFill>
              <a:schemeClr val="accent4">
                <a:lumMod val="20000"/>
                <a:lumOff val="80000"/>
              </a:schemeClr>
            </a:solidFill>
          </p:spPr>
          <p:txBody>
            <a:bodyPr wrap="square">
              <a:spAutoFit/>
            </a:bodyPr>
            <a:lstStyle/>
            <a:p>
              <a:pPr>
                <a:lnSpc>
                  <a:spcPct val="150000"/>
                </a:lnSpc>
              </a:pPr>
              <a:r>
                <a:rPr lang="en-US" altLang="zh-TW" sz="1600" dirty="0">
                  <a:latin typeface="Arial" panose="020B0604020202020204" pitchFamily="34" charset="0"/>
                  <a:cs typeface="Arial" panose="020B0604020202020204" pitchFamily="34" charset="0"/>
                </a:rPr>
                <a:t>NT$44,000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4.91%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a:t>
              </a:r>
              <a:r>
                <a:rPr lang="en-US" altLang="zh-TW" sz="1600" b="1" dirty="0">
                  <a:solidFill>
                    <a:srgbClr val="FF0000"/>
                  </a:solidFill>
                  <a:latin typeface="Arial" panose="020B0604020202020204" pitchFamily="34" charset="0"/>
                  <a:cs typeface="Arial" panose="020B0604020202020204" pitchFamily="34" charset="0"/>
                </a:rPr>
                <a:t>60%</a:t>
              </a:r>
              <a:r>
                <a:rPr lang="en-US" altLang="zh-TW"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ea typeface="Cambria Math"/>
                  <a:cs typeface="Arial" panose="020B0604020202020204" pitchFamily="34" charset="0"/>
                </a:rPr>
                <a:t>⨉</a:t>
              </a:r>
              <a:r>
                <a:rPr lang="en-US" altLang="zh-TW" sz="1600" dirty="0">
                  <a:latin typeface="Arial" panose="020B0604020202020204" pitchFamily="34" charset="0"/>
                  <a:cs typeface="Arial" panose="020B0604020202020204" pitchFamily="34" charset="0"/>
                </a:rPr>
                <a:t> 1.7 = NT$2,204</a:t>
              </a:r>
            </a:p>
          </p:txBody>
        </p:sp>
        <p:sp>
          <p:nvSpPr>
            <p:cNvPr id="13" name="矩形 12"/>
            <p:cNvSpPr/>
            <p:nvPr/>
          </p:nvSpPr>
          <p:spPr>
            <a:xfrm>
              <a:off x="1753075" y="4016899"/>
              <a:ext cx="4427591" cy="338554"/>
            </a:xfrm>
            <a:prstGeom prst="rect">
              <a:avLst/>
            </a:prstGeom>
            <a:solidFill>
              <a:srgbClr val="7030A0"/>
            </a:solidFill>
          </p:spPr>
          <p:txBody>
            <a:bodyPr wrap="square">
              <a:spAutoFit/>
            </a:bodyPr>
            <a:lstStyle/>
            <a:p>
              <a:r>
                <a:rPr lang="en-US" altLang="zh-TW" sz="1600" b="1" dirty="0">
                  <a:solidFill>
                    <a:schemeClr val="bg1"/>
                  </a:solidFill>
                  <a:latin typeface="Arial" panose="020B0604020202020204" pitchFamily="34" charset="0"/>
                  <a:cs typeface="Arial" panose="020B0604020202020204" pitchFamily="34" charset="0"/>
                </a:rPr>
                <a:t>Payment by the Employer</a:t>
              </a:r>
              <a:endParaRPr lang="zh-TW" altLang="en-US" b="1" dirty="0">
                <a:solidFill>
                  <a:schemeClr val="bg1"/>
                </a:solidFill>
                <a:latin typeface="Arial" panose="020B0604020202020204" pitchFamily="34" charset="0"/>
                <a:cs typeface="Arial" panose="020B0604020202020204" pitchFamily="34" charset="0"/>
              </a:endParaRPr>
            </a:p>
          </p:txBody>
        </p:sp>
      </p:grpSp>
      <p:sp>
        <p:nvSpPr>
          <p:cNvPr id="15" name="文字方塊 14"/>
          <p:cNvSpPr txBox="1"/>
          <p:nvPr/>
        </p:nvSpPr>
        <p:spPr>
          <a:xfrm>
            <a:off x="8461330" y="63014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031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marL="0" indent="0">
              <a:buNone/>
            </a:pPr>
            <a:r>
              <a:rPr lang="en-US" altLang="zh-TW" b="1" dirty="0">
                <a:solidFill>
                  <a:srgbClr val="E0A450"/>
                </a:solidFill>
              </a:rPr>
              <a:t>Two Methods of Withholding Tax on Salary</a:t>
            </a:r>
          </a:p>
          <a:p>
            <a:pPr marL="914400" lvl="1" indent="-457200">
              <a:buFont typeface="+mj-lt"/>
              <a:buAutoNum type="arabicPeriod" startAt="2"/>
            </a:pPr>
            <a:r>
              <a:rPr lang="en-US" altLang="zh-TW" dirty="0">
                <a:solidFill>
                  <a:schemeClr val="tx1"/>
                </a:solidFill>
                <a:latin typeface="Arial" panose="020B0604020202020204" pitchFamily="34" charset="0"/>
                <a:cs typeface="Arial" panose="020B0604020202020204" pitchFamily="34" charset="0"/>
              </a:rPr>
              <a:t>5% of the total monthly payment is withheld.</a:t>
            </a:r>
          </a:p>
          <a:p>
            <a:pPr marL="93663" indent="0">
              <a:buNone/>
            </a:pPr>
            <a:r>
              <a:rPr lang="en-US" altLang="zh-TW" b="1" dirty="0">
                <a:solidFill>
                  <a:srgbClr val="E0A450"/>
                </a:solidFill>
              </a:rPr>
              <a:t>Illustration</a:t>
            </a:r>
            <a:endParaRPr lang="en-US" altLang="zh-TW" dirty="0">
              <a:solidFill>
                <a:srgbClr val="E0A450"/>
              </a:solidFill>
            </a:endParaRPr>
          </a:p>
          <a:p>
            <a:pPr lvl="1">
              <a:defRPr/>
            </a:pPr>
            <a:r>
              <a:rPr lang="en-US" altLang="zh-TW" dirty="0"/>
              <a:t>Suppose that </a:t>
            </a:r>
            <a:r>
              <a:rPr lang="en-US" altLang="zh-TW" dirty="0">
                <a:ea typeface="新細明體" charset="-120"/>
              </a:rPr>
              <a:t>Chi-</a:t>
            </a:r>
            <a:r>
              <a:rPr lang="en-US" altLang="zh-TW" dirty="0" err="1">
                <a:ea typeface="新細明體" charset="-120"/>
              </a:rPr>
              <a:t>yuen</a:t>
            </a:r>
            <a:r>
              <a:rPr lang="en-US" altLang="zh-TW" dirty="0">
                <a:ea typeface="新細明體" charset="-120"/>
              </a:rPr>
              <a:t> Chen’s salary is NT$44,000.</a:t>
            </a:r>
          </a:p>
          <a:p>
            <a:pPr marL="0" indent="0">
              <a:buNone/>
              <a:defRPr/>
            </a:pPr>
            <a:r>
              <a:rPr lang="en-US" altLang="zh-TW" dirty="0">
                <a:ea typeface="新細明體" charset="-120"/>
              </a:rPr>
              <a:t>	</a:t>
            </a:r>
            <a:r>
              <a:rPr lang="zh-TW" altLang="en-US" dirty="0">
                <a:ea typeface="新細明體" charset="-120"/>
              </a:rPr>
              <a:t>→ </a:t>
            </a:r>
            <a:r>
              <a:rPr lang="en-US" altLang="zh-TW" dirty="0">
                <a:ea typeface="新細明體" charset="-120"/>
              </a:rPr>
              <a:t>He can only use method (</a:t>
            </a:r>
            <a:r>
              <a:rPr lang="en-US" altLang="zh-TW">
                <a:ea typeface="新細明體" charset="-120"/>
              </a:rPr>
              <a:t>2)</a:t>
            </a:r>
            <a:endParaRPr lang="en-US" altLang="zh-TW" dirty="0">
              <a:ea typeface="新細明體" charset="-120"/>
            </a:endParaRPr>
          </a:p>
        </p:txBody>
      </p:sp>
      <p:sp>
        <p:nvSpPr>
          <p:cNvPr id="12292" name="Slide Number Placeholder 6"/>
          <p:cNvSpPr>
            <a:spLocks noGrp="1"/>
          </p:cNvSpPr>
          <p:nvPr>
            <p:ph type="sldNum" sz="quarter" idx="12"/>
          </p:nvPr>
        </p:nvSpPr>
        <p:spPr/>
        <p:txBody>
          <a:bodyPr/>
          <a:lstStyle/>
          <a:p>
            <a:fld id="{27E91EF9-3170-4315-934B-C45F01FC1213}" type="slidenum">
              <a:rPr lang="en-US" altLang="zh-TW" smtClean="0"/>
              <a:pPr/>
              <a:t>7</a:t>
            </a:fld>
            <a:endParaRPr lang="en-US" altLang="zh-TW"/>
          </a:p>
        </p:txBody>
      </p:sp>
      <p:sp>
        <p:nvSpPr>
          <p:cNvPr id="12290" name="Rectangle 2"/>
          <p:cNvSpPr>
            <a:spLocks noGrp="1" noChangeArrowheads="1"/>
          </p:cNvSpPr>
          <p:nvPr>
            <p:ph type="title"/>
          </p:nvPr>
        </p:nvSpPr>
        <p:spPr/>
        <p:txBody>
          <a:bodyPr/>
          <a:lstStyle/>
          <a:p>
            <a:r>
              <a:rPr lang="en-US" altLang="zh-TW" dirty="0"/>
              <a:t>Payroll—Income Tax </a:t>
            </a:r>
          </a:p>
        </p:txBody>
      </p:sp>
      <p:sp>
        <p:nvSpPr>
          <p:cNvPr id="6" name="矩形 5"/>
          <p:cNvSpPr/>
          <p:nvPr/>
        </p:nvSpPr>
        <p:spPr>
          <a:xfrm>
            <a:off x="1540933" y="4478867"/>
            <a:ext cx="5562600" cy="461665"/>
          </a:xfrm>
          <a:prstGeom prst="rect">
            <a:avLst/>
          </a:prstGeom>
          <a:solidFill>
            <a:schemeClr val="accent4">
              <a:lumMod val="20000"/>
              <a:lumOff val="80000"/>
            </a:schemeClr>
          </a:solidFill>
        </p:spPr>
        <p:txBody>
          <a:bodyPr wrap="square">
            <a:spAutoFit/>
          </a:bodyPr>
          <a:lstStyle/>
          <a:p>
            <a:pPr marL="0" indent="0" algn="ctr">
              <a:buNone/>
              <a:defRPr/>
            </a:pPr>
            <a:r>
              <a:rPr lang="fr-FR" altLang="zh-TW" sz="2400" dirty="0">
                <a:latin typeface="Arial" panose="020B0604020202020204" pitchFamily="34" charset="0"/>
                <a:ea typeface="新細明體" charset="-120"/>
                <a:cs typeface="Arial" panose="020B0604020202020204" pitchFamily="34" charset="0"/>
              </a:rPr>
              <a:t>NT$44,000 </a:t>
            </a:r>
            <a:r>
              <a:rPr lang="en-US" altLang="zh-TW" sz="2400" dirty="0">
                <a:latin typeface="Arial" panose="020B0604020202020204" pitchFamily="34" charset="0"/>
                <a:ea typeface="新細明體" charset="-120"/>
                <a:cs typeface="Arial" panose="020B0604020202020204" pitchFamily="34" charset="0"/>
              </a:rPr>
              <a:t>×</a:t>
            </a:r>
            <a:r>
              <a:rPr lang="fr-FR" altLang="zh-TW" sz="2400" dirty="0">
                <a:latin typeface="Arial" panose="020B0604020202020204" pitchFamily="34" charset="0"/>
                <a:ea typeface="新細明體" charset="-120"/>
                <a:cs typeface="Arial" panose="020B0604020202020204" pitchFamily="34" charset="0"/>
              </a:rPr>
              <a:t> 5% </a:t>
            </a:r>
            <a:r>
              <a:rPr lang="en-US" altLang="zh-TW" sz="2400" dirty="0">
                <a:latin typeface="Arial" panose="020B0604020202020204" pitchFamily="34" charset="0"/>
                <a:ea typeface="新細明體" charset="-120"/>
                <a:cs typeface="Arial" panose="020B0604020202020204" pitchFamily="34" charset="0"/>
              </a:rPr>
              <a:t>=</a:t>
            </a:r>
            <a:r>
              <a:rPr lang="fr-FR" altLang="zh-TW" sz="2400" dirty="0">
                <a:latin typeface="Arial" panose="020B0604020202020204" pitchFamily="34" charset="0"/>
                <a:ea typeface="新細明體" charset="-120"/>
                <a:cs typeface="Arial" panose="020B0604020202020204" pitchFamily="34" charset="0"/>
              </a:rPr>
              <a:t> NT$2,200</a:t>
            </a:r>
            <a:endParaRPr lang="zh-TW" altLang="en-US" sz="2400" dirty="0">
              <a:latin typeface="Arial" panose="020B0604020202020204" pitchFamily="34" charset="0"/>
              <a:ea typeface="新細明體" charset="-120"/>
              <a:cs typeface="Arial" panose="020B0604020202020204" pitchFamily="34" charset="0"/>
            </a:endParaRPr>
          </a:p>
        </p:txBody>
      </p:sp>
      <p:sp>
        <p:nvSpPr>
          <p:cNvPr id="7" name="文字方塊 6"/>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84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5715">
                                            <p:txEl>
                                              <p:pRg st="4" end="4"/>
                                            </p:txEl>
                                          </p:spTgt>
                                        </p:tgtEl>
                                        <p:attrNameLst>
                                          <p:attrName>style.visibility</p:attrName>
                                        </p:attrNameLst>
                                      </p:cBhvr>
                                      <p:to>
                                        <p:strVal val="visible"/>
                                      </p:to>
                                    </p:set>
                                    <p:animEffect transition="in" filter="wipe(left)">
                                      <p:cBhvr>
                                        <p:cTn id="13" dur="500"/>
                                        <p:tgtEl>
                                          <p:spTgt spid="11571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內容版面配置區 2"/>
          <p:cNvSpPr>
            <a:spLocks noGrp="1"/>
          </p:cNvSpPr>
          <p:nvPr>
            <p:ph idx="1"/>
          </p:nvPr>
        </p:nvSpPr>
        <p:spPr/>
        <p:txBody>
          <a:bodyPr>
            <a:normAutofit/>
          </a:bodyPr>
          <a:lstStyle/>
          <a:p>
            <a:r>
              <a:rPr lang="en-US" altLang="zh-TW" dirty="0"/>
              <a:t>Taiwan has a </a:t>
            </a:r>
            <a:r>
              <a:rPr lang="en-US" altLang="zh-TW" b="1" dirty="0">
                <a:solidFill>
                  <a:schemeClr val="accent2">
                    <a:lumMod val="75000"/>
                  </a:schemeClr>
                </a:solidFill>
              </a:rPr>
              <a:t>mandatory</a:t>
            </a:r>
            <a:r>
              <a:rPr lang="en-US" altLang="zh-TW" dirty="0"/>
              <a:t> labor insurance program that includes labor insurance and employment insurance.</a:t>
            </a:r>
          </a:p>
          <a:p>
            <a:endParaRPr lang="en-US" altLang="zh-TW" b="1" dirty="0">
              <a:solidFill>
                <a:srgbClr val="55AADF"/>
              </a:solidFill>
              <a:latin typeface="微軟正黑體" panose="020B0604030504040204" pitchFamily="34" charset="-120"/>
              <a:ea typeface="微軟正黑體" panose="020B0604030504040204" pitchFamily="34" charset="-120"/>
            </a:endParaRPr>
          </a:p>
          <a:p>
            <a:endParaRPr lang="en-US" altLang="zh-TW" dirty="0"/>
          </a:p>
          <a:p>
            <a:endParaRPr lang="en-US" altLang="zh-TW" dirty="0"/>
          </a:p>
          <a:p>
            <a:endParaRPr lang="en-US" altLang="zh-TW" dirty="0"/>
          </a:p>
          <a:p>
            <a:pPr marL="457200" lvl="1" indent="0">
              <a:buNone/>
            </a:pPr>
            <a:endParaRPr lang="en-US" altLang="zh-TW" dirty="0"/>
          </a:p>
        </p:txBody>
      </p:sp>
      <p:sp>
        <p:nvSpPr>
          <p:cNvPr id="14340" name="投影片編號版面配置區 3"/>
          <p:cNvSpPr>
            <a:spLocks noGrp="1"/>
          </p:cNvSpPr>
          <p:nvPr>
            <p:ph type="sldNum" sz="quarter" idx="12"/>
          </p:nvPr>
        </p:nvSpPr>
        <p:spPr/>
        <p:txBody>
          <a:bodyPr/>
          <a:lstStyle/>
          <a:p>
            <a:fld id="{0FC0CC42-8E3B-47C8-B426-2D00C3FA6D23}" type="slidenum">
              <a:rPr lang="en-US" altLang="zh-TW" smtClean="0"/>
              <a:pPr/>
              <a:t>8</a:t>
            </a:fld>
            <a:endParaRPr lang="en-US" altLang="zh-TW"/>
          </a:p>
        </p:txBody>
      </p:sp>
      <p:sp>
        <p:nvSpPr>
          <p:cNvPr id="14338" name="標題 1"/>
          <p:cNvSpPr>
            <a:spLocks noGrp="1"/>
          </p:cNvSpPr>
          <p:nvPr>
            <p:ph type="title"/>
          </p:nvPr>
        </p:nvSpPr>
        <p:spPr/>
        <p:txBody>
          <a:bodyPr>
            <a:normAutofit/>
          </a:bodyPr>
          <a:lstStyle/>
          <a:p>
            <a:r>
              <a:rPr lang="en-US" altLang="zh-TW" dirty="0">
                <a:solidFill>
                  <a:srgbClr val="C00000"/>
                </a:solidFill>
              </a:rPr>
              <a:t>Payroll</a:t>
            </a:r>
            <a:r>
              <a:rPr lang="en-US" altLang="zh-TW" dirty="0"/>
              <a:t>—</a:t>
            </a:r>
            <a:r>
              <a:rPr lang="en-US" altLang="zh-TW" dirty="0">
                <a:solidFill>
                  <a:srgbClr val="C00000"/>
                </a:solidFill>
              </a:rPr>
              <a:t>Labor Insurance</a:t>
            </a:r>
            <a:r>
              <a:rPr lang="zh-TW" altLang="en-US" dirty="0">
                <a:solidFill>
                  <a:srgbClr val="C00000"/>
                </a:solidFill>
              </a:rPr>
              <a:t>  </a:t>
            </a:r>
            <a:endParaRPr lang="zh-TW" altLang="en-US" dirty="0">
              <a:solidFill>
                <a:srgbClr val="C000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787399" y="2426292"/>
            <a:ext cx="3513668" cy="400110"/>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General Accident Benefits</a:t>
            </a:r>
            <a:r>
              <a:rPr lang="zh-TW" altLang="en-US" sz="2000" dirty="0">
                <a:latin typeface="Arial" panose="020B0604020202020204" pitchFamily="34" charset="0"/>
                <a:cs typeface="Arial" panose="020B0604020202020204" pitchFamily="34" charset="0"/>
              </a:rPr>
              <a:t>   </a:t>
            </a:r>
            <a:endParaRPr lang="zh-TW" altLang="en-US" sz="2000" dirty="0"/>
          </a:p>
        </p:txBody>
      </p:sp>
      <p:sp>
        <p:nvSpPr>
          <p:cNvPr id="7" name="文字方塊 6"/>
          <p:cNvSpPr txBox="1"/>
          <p:nvPr/>
        </p:nvSpPr>
        <p:spPr>
          <a:xfrm>
            <a:off x="787399" y="3777318"/>
            <a:ext cx="3513668" cy="400110"/>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Occupational Injury Payment</a:t>
            </a:r>
            <a:r>
              <a:rPr lang="zh-TW" altLang="en-US" sz="2000" dirty="0">
                <a:latin typeface="Arial" panose="020B0604020202020204" pitchFamily="34" charset="0"/>
                <a:cs typeface="Arial" panose="020B0604020202020204" pitchFamily="34" charset="0"/>
              </a:rPr>
              <a:t>  </a:t>
            </a:r>
            <a:endParaRPr lang="zh-TW" altLang="en-US" sz="2000" dirty="0"/>
          </a:p>
        </p:txBody>
      </p:sp>
      <p:sp>
        <p:nvSpPr>
          <p:cNvPr id="8" name="文字方塊 7"/>
          <p:cNvSpPr txBox="1"/>
          <p:nvPr/>
        </p:nvSpPr>
        <p:spPr>
          <a:xfrm>
            <a:off x="787399" y="5128344"/>
            <a:ext cx="3513668" cy="400110"/>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Employment Insurance</a:t>
            </a:r>
            <a:r>
              <a:rPr lang="zh-TW" altLang="en-US" sz="2000" dirty="0">
                <a:latin typeface="Arial" panose="020B0604020202020204" pitchFamily="34" charset="0"/>
                <a:cs typeface="Arial" panose="020B0604020202020204" pitchFamily="34" charset="0"/>
              </a:rPr>
              <a:t>       </a:t>
            </a:r>
            <a:endParaRPr lang="en-US" altLang="zh-TW" sz="2000" dirty="0">
              <a:latin typeface="微軟正黑體" panose="020B0604030504040204" pitchFamily="34" charset="-120"/>
              <a:ea typeface="微軟正黑體" panose="020B0604030504040204" pitchFamily="34" charset="-120"/>
            </a:endParaRPr>
          </a:p>
        </p:txBody>
      </p:sp>
      <p:sp>
        <p:nvSpPr>
          <p:cNvPr id="3" name="矩形 2"/>
          <p:cNvSpPr/>
          <p:nvPr/>
        </p:nvSpPr>
        <p:spPr>
          <a:xfrm>
            <a:off x="4561031" y="2339307"/>
            <a:ext cx="4431435" cy="923330"/>
          </a:xfrm>
          <a:prstGeom prst="rect">
            <a:avLst/>
          </a:prstGeom>
        </p:spPr>
        <p:txBody>
          <a:bodyPr wrap="square">
            <a:spAutoFit/>
          </a:bodyPr>
          <a:lstStyle/>
          <a:p>
            <a:r>
              <a:rPr lang="en-US" altLang="zh-TW" b="1" dirty="0">
                <a:solidFill>
                  <a:srgbClr val="E0A450"/>
                </a:solidFill>
                <a:latin typeface="Arial" panose="020B0604020202020204" pitchFamily="34" charset="0"/>
                <a:cs typeface="Arial" panose="020B0604020202020204" pitchFamily="34" charset="0"/>
              </a:rPr>
              <a:t>Employees</a:t>
            </a:r>
            <a:r>
              <a:rPr lang="en-US" altLang="zh-TW" dirty="0">
                <a:latin typeface="Arial" panose="020B0604020202020204" pitchFamily="34" charset="0"/>
                <a:cs typeface="Arial" panose="020B0604020202020204" pitchFamily="34" charset="0"/>
              </a:rPr>
              <a:t>, </a:t>
            </a:r>
            <a:r>
              <a:rPr lang="en-US" altLang="zh-TW" b="1" dirty="0">
                <a:solidFill>
                  <a:srgbClr val="E0A450"/>
                </a:solidFill>
                <a:latin typeface="Arial" panose="020B0604020202020204" pitchFamily="34" charset="0"/>
                <a:cs typeface="Arial" panose="020B0604020202020204" pitchFamily="34" charset="0"/>
              </a:rPr>
              <a:t>employers</a:t>
            </a:r>
            <a:r>
              <a:rPr lang="en-US" altLang="zh-TW" dirty="0">
                <a:solidFill>
                  <a:srgbClr val="E0A450"/>
                </a:solidFill>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and the </a:t>
            </a:r>
            <a:r>
              <a:rPr lang="en-US" altLang="zh-TW" b="1" dirty="0">
                <a:solidFill>
                  <a:srgbClr val="E0A450"/>
                </a:solidFill>
                <a:latin typeface="Arial" panose="020B0604020202020204" pitchFamily="34" charset="0"/>
                <a:cs typeface="Arial" panose="020B0604020202020204" pitchFamily="34" charset="0"/>
              </a:rPr>
              <a:t>government</a:t>
            </a:r>
            <a:r>
              <a:rPr lang="en-US" altLang="zh-TW" dirty="0">
                <a:latin typeface="Arial" panose="020B0604020202020204" pitchFamily="34" charset="0"/>
                <a:cs typeface="Arial" panose="020B0604020202020204" pitchFamily="34" charset="0"/>
              </a:rPr>
              <a:t> prorate</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the payment for the general accident benefits.</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4" name="矩形 3"/>
          <p:cNvSpPr/>
          <p:nvPr/>
        </p:nvSpPr>
        <p:spPr>
          <a:xfrm>
            <a:off x="4561031" y="3682685"/>
            <a:ext cx="3685502" cy="923330"/>
          </a:xfrm>
          <a:prstGeom prst="rect">
            <a:avLst/>
          </a:prstGeom>
        </p:spPr>
        <p:txBody>
          <a:bodyPr wrap="square">
            <a:spAutoFit/>
          </a:bodyPr>
          <a:lstStyle/>
          <a:p>
            <a:r>
              <a:rPr lang="en-US" altLang="zh-TW" b="1" dirty="0">
                <a:solidFill>
                  <a:srgbClr val="E0A450"/>
                </a:solidFill>
                <a:latin typeface="Arial" panose="020B0604020202020204" pitchFamily="34" charset="0"/>
                <a:cs typeface="Arial" panose="020B0604020202020204" pitchFamily="34" charset="0"/>
              </a:rPr>
              <a:t>Employers</a:t>
            </a:r>
            <a:r>
              <a:rPr lang="en-US" altLang="zh-TW" dirty="0">
                <a:latin typeface="Arial" panose="020B0604020202020204" pitchFamily="34" charset="0"/>
                <a:cs typeface="Arial" panose="020B0604020202020204" pitchFamily="34" charset="0"/>
              </a:rPr>
              <a:t> in general are</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solely responsible for occupational injury payments.</a:t>
            </a:r>
            <a:endParaRPr lang="zh-TW" altLang="en-US" dirty="0">
              <a:latin typeface="Arial" panose="020B0604020202020204" pitchFamily="34" charset="0"/>
              <a:cs typeface="Arial" panose="020B0604020202020204" pitchFamily="34" charset="0"/>
            </a:endParaRPr>
          </a:p>
        </p:txBody>
      </p:sp>
      <p:sp>
        <p:nvSpPr>
          <p:cNvPr id="5" name="矩形 4"/>
          <p:cNvSpPr/>
          <p:nvPr/>
        </p:nvSpPr>
        <p:spPr>
          <a:xfrm>
            <a:off x="4577939" y="5026063"/>
            <a:ext cx="4193528" cy="923330"/>
          </a:xfrm>
          <a:prstGeom prst="rect">
            <a:avLst/>
          </a:prstGeom>
        </p:spPr>
        <p:txBody>
          <a:bodyPr wrap="square">
            <a:spAutoFit/>
          </a:bodyPr>
          <a:lstStyle/>
          <a:p>
            <a:r>
              <a:rPr lang="en-US" altLang="zh-TW" b="1" dirty="0">
                <a:solidFill>
                  <a:srgbClr val="E0A450"/>
                </a:solidFill>
                <a:latin typeface="Arial" panose="020B0604020202020204" pitchFamily="34" charset="0"/>
                <a:cs typeface="Arial" panose="020B0604020202020204" pitchFamily="34" charset="0"/>
              </a:rPr>
              <a:t>Employees</a:t>
            </a:r>
            <a:r>
              <a:rPr lang="en-US" altLang="zh-TW" dirty="0">
                <a:latin typeface="Arial" panose="020B0604020202020204" pitchFamily="34" charset="0"/>
                <a:cs typeface="Arial" panose="020B0604020202020204" pitchFamily="34" charset="0"/>
              </a:rPr>
              <a:t>, </a:t>
            </a:r>
            <a:r>
              <a:rPr lang="en-US" altLang="zh-TW" b="1" dirty="0">
                <a:solidFill>
                  <a:srgbClr val="E0A450"/>
                </a:solidFill>
                <a:latin typeface="Arial" panose="020B0604020202020204" pitchFamily="34" charset="0"/>
                <a:cs typeface="Arial" panose="020B0604020202020204" pitchFamily="34" charset="0"/>
              </a:rPr>
              <a:t>employers</a:t>
            </a:r>
            <a:r>
              <a:rPr lang="en-US" altLang="zh-TW" dirty="0">
                <a:latin typeface="Arial" panose="020B0604020202020204" pitchFamily="34" charset="0"/>
                <a:cs typeface="Arial" panose="020B0604020202020204" pitchFamily="34" charset="0"/>
              </a:rPr>
              <a:t>, and the </a:t>
            </a:r>
            <a:r>
              <a:rPr lang="en-US" altLang="zh-TW" b="1" dirty="0">
                <a:solidFill>
                  <a:srgbClr val="E0A450"/>
                </a:solidFill>
                <a:latin typeface="Arial" panose="020B0604020202020204" pitchFamily="34" charset="0"/>
                <a:cs typeface="Arial" panose="020B0604020202020204" pitchFamily="34" charset="0"/>
              </a:rPr>
              <a:t>government</a:t>
            </a:r>
            <a:r>
              <a:rPr lang="en-US" altLang="zh-TW" dirty="0">
                <a:latin typeface="Arial" panose="020B0604020202020204" pitchFamily="34" charset="0"/>
                <a:cs typeface="Arial" panose="020B0604020202020204" pitchFamily="34" charset="0"/>
              </a:rPr>
              <a:t> prorate the payment for the employment insurance premium.</a:t>
            </a:r>
            <a:endParaRPr lang="zh-TW" altLang="en-US" dirty="0">
              <a:latin typeface="Arial" panose="020B0604020202020204" pitchFamily="34" charset="0"/>
              <a:cs typeface="Arial" panose="020B0604020202020204" pitchFamily="34" charset="0"/>
            </a:endParaRPr>
          </a:p>
        </p:txBody>
      </p:sp>
      <p:sp>
        <p:nvSpPr>
          <p:cNvPr id="11" name="文字方塊 10"/>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4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0" presetClass="entr" presetSubtype="0" fill="hold" nodeType="withEffect">
                                  <p:stCondLst>
                                    <p:cond delay="50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0" presetClass="entr" presetSubtype="0" fill="hold" nodeType="withEffect">
                                  <p:stCondLst>
                                    <p:cond delay="50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0" presetClass="entr" presetSubtype="0" fill="hold" nodeType="withEffect">
                                  <p:stCondLst>
                                    <p:cond delay="5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246377"/>
            <a:ext cx="8415866" cy="4712230"/>
          </a:xfrm>
        </p:spPr>
        <p:txBody>
          <a:bodyPr/>
          <a:lstStyle/>
          <a:p>
            <a:r>
              <a:rPr lang="en-US" altLang="zh-TW" dirty="0"/>
              <a:t>Participants in the National Health Insurance (NHI) program is </a:t>
            </a:r>
            <a:r>
              <a:rPr lang="en-US" altLang="zh-TW" b="1" dirty="0">
                <a:solidFill>
                  <a:schemeClr val="accent2">
                    <a:lumMod val="75000"/>
                  </a:schemeClr>
                </a:solidFill>
              </a:rPr>
              <a:t>mandatory</a:t>
            </a:r>
            <a:r>
              <a:rPr lang="en-US" altLang="zh-TW" dirty="0"/>
              <a:t> for all companies</a:t>
            </a:r>
            <a:r>
              <a:rPr lang="zh-TW" altLang="en-US" dirty="0"/>
              <a:t> </a:t>
            </a:r>
            <a:r>
              <a:rPr lang="en-US" altLang="zh-TW" dirty="0"/>
              <a:t>and citizens in Taiwan.</a:t>
            </a:r>
          </a:p>
          <a:p>
            <a:r>
              <a:rPr lang="en-US" altLang="zh-TW" dirty="0"/>
              <a:t>The premium is split between </a:t>
            </a:r>
            <a:r>
              <a:rPr lang="en-US" altLang="zh-TW" b="1" dirty="0">
                <a:solidFill>
                  <a:schemeClr val="accent2">
                    <a:lumMod val="75000"/>
                  </a:schemeClr>
                </a:solidFill>
              </a:rPr>
              <a:t>the</a:t>
            </a:r>
            <a:r>
              <a:rPr lang="en-US" altLang="zh-TW" dirty="0"/>
              <a:t> </a:t>
            </a:r>
            <a:r>
              <a:rPr lang="en-US" altLang="zh-TW" b="1" dirty="0">
                <a:solidFill>
                  <a:schemeClr val="accent2">
                    <a:lumMod val="75000"/>
                  </a:schemeClr>
                </a:solidFill>
              </a:rPr>
              <a:t>employer</a:t>
            </a:r>
            <a:r>
              <a:rPr lang="en-US" altLang="zh-TW" dirty="0"/>
              <a:t>, </a:t>
            </a:r>
            <a:r>
              <a:rPr lang="en-US" altLang="zh-TW" b="1" dirty="0">
                <a:solidFill>
                  <a:schemeClr val="accent2">
                    <a:lumMod val="75000"/>
                  </a:schemeClr>
                </a:solidFill>
              </a:rPr>
              <a:t>the employee, and the government.</a:t>
            </a:r>
          </a:p>
          <a:p>
            <a:pPr marL="0" indent="0">
              <a:buNone/>
            </a:pPr>
            <a:r>
              <a:rPr lang="en-US" altLang="zh-TW" b="1" dirty="0">
                <a:solidFill>
                  <a:srgbClr val="E0A450"/>
                </a:solidFill>
              </a:rPr>
              <a:t>For the employees</a:t>
            </a:r>
          </a:p>
          <a:p>
            <a:pPr marL="0" indent="0">
              <a:lnSpc>
                <a:spcPct val="150000"/>
              </a:lnSpc>
              <a:buNone/>
            </a:pPr>
            <a:endParaRPr lang="en-US" altLang="zh-TW" b="1" dirty="0">
              <a:solidFill>
                <a:srgbClr val="E0A450"/>
              </a:solidFill>
            </a:endParaRPr>
          </a:p>
          <a:p>
            <a:pPr marL="0" indent="0">
              <a:buNone/>
            </a:pPr>
            <a:r>
              <a:rPr lang="en-US" altLang="zh-TW" b="1" dirty="0">
                <a:solidFill>
                  <a:srgbClr val="E0A450"/>
                </a:solidFill>
              </a:rPr>
              <a:t>For the employers</a:t>
            </a:r>
          </a:p>
        </p:txBody>
      </p:sp>
      <p:sp>
        <p:nvSpPr>
          <p:cNvPr id="4" name="投影片編號版面配置區 3"/>
          <p:cNvSpPr>
            <a:spLocks noGrp="1"/>
          </p:cNvSpPr>
          <p:nvPr>
            <p:ph type="sldNum" sz="quarter" idx="12"/>
          </p:nvPr>
        </p:nvSpPr>
        <p:spPr/>
        <p:txBody>
          <a:bodyPr/>
          <a:lstStyle/>
          <a:p>
            <a:fld id="{A6EA26CD-4E41-4E95-9B0C-5F4172F213C9}" type="slidenum">
              <a:rPr lang="en-US" altLang="zh-TW" smtClean="0"/>
              <a:pPr/>
              <a:t>9</a:t>
            </a:fld>
            <a:endParaRPr lang="en-US" altLang="zh-TW"/>
          </a:p>
        </p:txBody>
      </p:sp>
      <p:sp>
        <p:nvSpPr>
          <p:cNvPr id="2" name="標題 1"/>
          <p:cNvSpPr>
            <a:spLocks noGrp="1"/>
          </p:cNvSpPr>
          <p:nvPr>
            <p:ph type="title"/>
          </p:nvPr>
        </p:nvSpPr>
        <p:spPr/>
        <p:txBody>
          <a:bodyPr>
            <a:normAutofit/>
          </a:bodyPr>
          <a:lstStyle/>
          <a:p>
            <a:r>
              <a:rPr lang="en-US" altLang="zh-TW" dirty="0"/>
              <a:t>Payroll—Health Insurance  </a:t>
            </a:r>
            <a:endParaRPr lang="zh-TW" altLang="en-US" dirty="0"/>
          </a:p>
        </p:txBody>
      </p:sp>
      <p:sp>
        <p:nvSpPr>
          <p:cNvPr id="10" name="文字方塊 9"/>
          <p:cNvSpPr txBox="1"/>
          <p:nvPr/>
        </p:nvSpPr>
        <p:spPr>
          <a:xfrm>
            <a:off x="550334" y="3982399"/>
            <a:ext cx="2074334" cy="707886"/>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The employee’s insured salary</a:t>
            </a:r>
            <a:endParaRPr lang="en-US" altLang="zh-TW" sz="2000"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文字方塊 10"/>
          <p:cNvSpPr txBox="1"/>
          <p:nvPr/>
        </p:nvSpPr>
        <p:spPr>
          <a:xfrm>
            <a:off x="2726267" y="3982399"/>
            <a:ext cx="1837267" cy="707886"/>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The insurance premium rate</a:t>
            </a:r>
          </a:p>
        </p:txBody>
      </p:sp>
      <p:sp>
        <p:nvSpPr>
          <p:cNvPr id="12" name="文字方塊 11"/>
          <p:cNvSpPr txBox="1"/>
          <p:nvPr/>
        </p:nvSpPr>
        <p:spPr>
          <a:xfrm>
            <a:off x="4665134" y="3982399"/>
            <a:ext cx="2082801" cy="707886"/>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The </a:t>
            </a:r>
            <a:r>
              <a:rPr lang="en-US" altLang="zh-TW" sz="2000" b="1" dirty="0">
                <a:solidFill>
                  <a:schemeClr val="accent2">
                    <a:lumMod val="75000"/>
                  </a:schemeClr>
                </a:solidFill>
                <a:latin typeface="Arial" panose="020B0604020202020204" pitchFamily="34" charset="0"/>
                <a:cs typeface="Arial" panose="020B0604020202020204" pitchFamily="34" charset="0"/>
              </a:rPr>
              <a:t>employee’s</a:t>
            </a:r>
            <a:r>
              <a:rPr lang="en-US" altLang="zh-TW" sz="2000" dirty="0">
                <a:latin typeface="Arial" panose="020B0604020202020204" pitchFamily="34" charset="0"/>
                <a:cs typeface="Arial" panose="020B0604020202020204" pitchFamily="34" charset="0"/>
              </a:rPr>
              <a:t> contribution ratio</a:t>
            </a:r>
          </a:p>
        </p:txBody>
      </p:sp>
      <p:sp>
        <p:nvSpPr>
          <p:cNvPr id="13" name="文字方塊 12"/>
          <p:cNvSpPr txBox="1"/>
          <p:nvPr/>
        </p:nvSpPr>
        <p:spPr>
          <a:xfrm>
            <a:off x="6841069" y="3982399"/>
            <a:ext cx="1930398" cy="707886"/>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b="1" dirty="0">
                <a:solidFill>
                  <a:schemeClr val="accent2">
                    <a:lumMod val="75000"/>
                  </a:schemeClr>
                </a:solidFill>
                <a:latin typeface="Arial" panose="020B0604020202020204" pitchFamily="34" charset="0"/>
                <a:cs typeface="Arial" panose="020B0604020202020204" pitchFamily="34" charset="0"/>
              </a:rPr>
              <a:t>The number of dependents</a:t>
            </a:r>
          </a:p>
        </p:txBody>
      </p:sp>
      <p:sp>
        <p:nvSpPr>
          <p:cNvPr id="14" name="文字方塊 13"/>
          <p:cNvSpPr txBox="1"/>
          <p:nvPr/>
        </p:nvSpPr>
        <p:spPr>
          <a:xfrm>
            <a:off x="539751" y="5367648"/>
            <a:ext cx="2074333" cy="707886"/>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000" dirty="0">
                <a:latin typeface="Arial" panose="020B0604020202020204" pitchFamily="34" charset="0"/>
                <a:cs typeface="Arial" panose="020B0604020202020204" pitchFamily="34" charset="0"/>
              </a:rPr>
              <a:t>The employee’s insured salary</a:t>
            </a:r>
            <a:endParaRPr lang="en-US" altLang="zh-TW" sz="2000" dirty="0">
              <a:latin typeface="Arial" panose="020B0604020202020204" pitchFamily="34" charset="0"/>
              <a:ea typeface="微軟正黑體" panose="020B0604030504040204" pitchFamily="34" charset="-120"/>
              <a:cs typeface="Arial" panose="020B0604020202020204" pitchFamily="34" charset="0"/>
            </a:endParaRPr>
          </a:p>
        </p:txBody>
      </p:sp>
      <p:sp>
        <p:nvSpPr>
          <p:cNvPr id="15" name="文字方塊 14"/>
          <p:cNvSpPr txBox="1"/>
          <p:nvPr/>
        </p:nvSpPr>
        <p:spPr>
          <a:xfrm>
            <a:off x="2715684" y="5367648"/>
            <a:ext cx="1837267" cy="707886"/>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000">
                <a:latin typeface="Arial" panose="020B0604020202020204" pitchFamily="34" charset="0"/>
                <a:cs typeface="Arial" panose="020B0604020202020204" pitchFamily="34" charset="0"/>
              </a:defRPr>
            </a:lvl1pPr>
          </a:lstStyle>
          <a:p>
            <a:r>
              <a:rPr lang="en-US" altLang="zh-TW" dirty="0"/>
              <a:t>The insurance premium rate</a:t>
            </a:r>
          </a:p>
        </p:txBody>
      </p:sp>
      <p:sp>
        <p:nvSpPr>
          <p:cNvPr id="16" name="文字方塊 15"/>
          <p:cNvSpPr txBox="1"/>
          <p:nvPr/>
        </p:nvSpPr>
        <p:spPr>
          <a:xfrm>
            <a:off x="4654551" y="5367648"/>
            <a:ext cx="2082801" cy="707886"/>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000">
                <a:latin typeface="Arial" panose="020B0604020202020204" pitchFamily="34" charset="0"/>
                <a:cs typeface="Arial" panose="020B0604020202020204" pitchFamily="34" charset="0"/>
              </a:defRPr>
            </a:lvl1pPr>
          </a:lstStyle>
          <a:p>
            <a:r>
              <a:rPr lang="en-US" altLang="zh-TW" dirty="0"/>
              <a:t>The </a:t>
            </a:r>
            <a:r>
              <a:rPr lang="en-US" altLang="zh-TW" b="1" dirty="0">
                <a:solidFill>
                  <a:schemeClr val="accent2">
                    <a:lumMod val="75000"/>
                  </a:schemeClr>
                </a:solidFill>
              </a:rPr>
              <a:t>employer’s</a:t>
            </a:r>
            <a:r>
              <a:rPr lang="en-US" altLang="zh-TW" dirty="0">
                <a:solidFill>
                  <a:schemeClr val="accent2">
                    <a:lumMod val="75000"/>
                  </a:schemeClr>
                </a:solidFill>
              </a:rPr>
              <a:t> </a:t>
            </a:r>
            <a:r>
              <a:rPr lang="en-US" altLang="zh-TW" dirty="0"/>
              <a:t>contribution ratio</a:t>
            </a:r>
          </a:p>
        </p:txBody>
      </p:sp>
      <p:sp>
        <p:nvSpPr>
          <p:cNvPr id="17" name="文字方塊 16"/>
          <p:cNvSpPr txBox="1"/>
          <p:nvPr/>
        </p:nvSpPr>
        <p:spPr>
          <a:xfrm>
            <a:off x="6830486" y="5367648"/>
            <a:ext cx="1862667" cy="1015663"/>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000">
                <a:latin typeface="Arial" panose="020B0604020202020204" pitchFamily="34" charset="0"/>
                <a:cs typeface="Arial" panose="020B0604020202020204" pitchFamily="34" charset="0"/>
              </a:defRPr>
            </a:lvl1pPr>
          </a:lstStyle>
          <a:p>
            <a:r>
              <a:rPr lang="en-US" altLang="zh-TW" b="1" dirty="0">
                <a:solidFill>
                  <a:schemeClr val="accent2">
                    <a:lumMod val="75000"/>
                  </a:schemeClr>
                </a:solidFill>
              </a:rPr>
              <a:t>The average number of dependents</a:t>
            </a:r>
          </a:p>
        </p:txBody>
      </p:sp>
      <p:sp>
        <p:nvSpPr>
          <p:cNvPr id="18" name="文字方塊 17"/>
          <p:cNvSpPr txBox="1"/>
          <p:nvPr/>
        </p:nvSpPr>
        <p:spPr>
          <a:xfrm>
            <a:off x="8450361" y="61263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21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110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150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6705</TotalTime>
  <Words>3720</Words>
  <Application>Microsoft Office PowerPoint</Application>
  <PresentationFormat>On-screen Show (4:3)</PresentationFormat>
  <Paragraphs>682</Paragraphs>
  <Slides>64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微軟正黑體</vt:lpstr>
      <vt:lpstr>MS UI Gothic</vt:lpstr>
      <vt:lpstr>新細明體</vt:lpstr>
      <vt:lpstr>Arial</vt:lpstr>
      <vt:lpstr>Calibri</vt:lpstr>
      <vt:lpstr>Calibri Light</vt:lpstr>
      <vt:lpstr>Cambria Math</vt:lpstr>
      <vt:lpstr>Franklin Gothic Medium Cond</vt:lpstr>
      <vt:lpstr>Wingdings</vt:lpstr>
      <vt:lpstr>Office 佈景主題</vt:lpstr>
      <vt:lpstr>PowerPoint Presentation</vt:lpstr>
      <vt:lpstr>Completing the Operating Cycle</vt:lpstr>
      <vt:lpstr>Employee Compensation  </vt:lpstr>
      <vt:lpstr>Payroll  </vt:lpstr>
      <vt:lpstr>Payroll</vt:lpstr>
      <vt:lpstr>Payroll—Income Tax  </vt:lpstr>
      <vt:lpstr>Payroll—Income Tax </vt:lpstr>
      <vt:lpstr>Payroll—Labor Insurance  </vt:lpstr>
      <vt:lpstr>Payroll—Health Insurance  </vt:lpstr>
      <vt:lpstr>Payroll—Labor and Health Insurance</vt:lpstr>
      <vt:lpstr>Payroll—Pension  </vt:lpstr>
      <vt:lpstr>Payroll—Pension</vt:lpstr>
      <vt:lpstr>Payroll—Other Deductions</vt:lpstr>
      <vt:lpstr>Payroll </vt:lpstr>
      <vt:lpstr>Payroll </vt:lpstr>
      <vt:lpstr>Payroll </vt:lpstr>
      <vt:lpstr>Payroll </vt:lpstr>
      <vt:lpstr>Compensated Absences  </vt:lpstr>
      <vt:lpstr>Compensated Absences</vt:lpstr>
      <vt:lpstr>Compensated Absences</vt:lpstr>
      <vt:lpstr>Compensated Absences</vt:lpstr>
      <vt:lpstr>Compensated Absences</vt:lpstr>
      <vt:lpstr>Bonuses  </vt:lpstr>
      <vt:lpstr>Post-employment Benefits  </vt:lpstr>
      <vt:lpstr>Pensions  </vt:lpstr>
      <vt:lpstr>Pensions  </vt:lpstr>
      <vt:lpstr>Pensions</vt:lpstr>
      <vt:lpstr>Other Post-retirement Benefits</vt:lpstr>
      <vt:lpstr>Sales Taxes (Business Taxes)  </vt:lpstr>
      <vt:lpstr>Value-Added and Non-Value-Added  Business Tax  </vt:lpstr>
      <vt:lpstr>Value-added  and Non-value-added Business Tax</vt:lpstr>
      <vt:lpstr>Value-added  and Non-value-added Business Tax</vt:lpstr>
      <vt:lpstr>Property Taxes  </vt:lpstr>
      <vt:lpstr>Property Taxes</vt:lpstr>
      <vt:lpstr>Property Taxes</vt:lpstr>
      <vt:lpstr>Income Taxes  </vt:lpstr>
      <vt:lpstr>Provisions  </vt:lpstr>
      <vt:lpstr>Provisions</vt:lpstr>
      <vt:lpstr>Provisions</vt:lpstr>
      <vt:lpstr>Provisions</vt:lpstr>
      <vt:lpstr>Contingent Liabilities</vt:lpstr>
      <vt:lpstr>Accounting for Provisions and Contingent Liabilities</vt:lpstr>
      <vt:lpstr>Quiz Yourself</vt:lpstr>
      <vt:lpstr>Quiz Yourself</vt:lpstr>
      <vt:lpstr>Quiz Yourself</vt:lpstr>
      <vt:lpstr>Capitalize versus Expense</vt:lpstr>
      <vt:lpstr>Research and Development</vt:lpstr>
      <vt:lpstr>Research and Development</vt:lpstr>
      <vt:lpstr>Advertising</vt:lpstr>
      <vt:lpstr>Quiz Yourself</vt:lpstr>
      <vt:lpstr>Quiz Yourself</vt:lpstr>
      <vt:lpstr>Other Revenues and Expenses</vt:lpstr>
      <vt:lpstr>Other Revenues and Expenses</vt:lpstr>
      <vt:lpstr>Other Revenues and Expenses</vt:lpstr>
      <vt:lpstr>Earnings per Share  </vt:lpstr>
      <vt:lpstr>Earnings per Share</vt:lpstr>
      <vt:lpstr>Earnings per Share</vt:lpstr>
      <vt:lpstr>Earnings per Share</vt:lpstr>
      <vt:lpstr>Labor Insurance*</vt:lpstr>
      <vt:lpstr>Labor Insurance*</vt:lpstr>
      <vt:lpstr>Labor Insurance*</vt:lpstr>
      <vt:lpstr>Health Insurance*</vt:lpstr>
      <vt:lpstr>Health Insurance*</vt:lpstr>
      <vt:lpstr>Health Insurance*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281</cp:revision>
  <dcterms:created xsi:type="dcterms:W3CDTF">2015-04-13T13:14:44Z</dcterms:created>
  <dcterms:modified xsi:type="dcterms:W3CDTF">2017-08-15T05:41:35Z</dcterms:modified>
</cp:coreProperties>
</file>