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09"/>
  </p:notesMasterIdLst>
  <p:sldIdLst>
    <p:sldId id="325" r:id="rId2"/>
    <p:sldId id="412" r:id="rId3"/>
    <p:sldId id="635" r:id="rId4"/>
    <p:sldId id="497" r:id="rId5"/>
    <p:sldId id="498" r:id="rId6"/>
    <p:sldId id="499" r:id="rId7"/>
    <p:sldId id="500" r:id="rId8"/>
    <p:sldId id="501" r:id="rId9"/>
    <p:sldId id="502" r:id="rId10"/>
    <p:sldId id="503" r:id="rId11"/>
    <p:sldId id="504" r:id="rId12"/>
    <p:sldId id="643" r:id="rId13"/>
    <p:sldId id="505" r:id="rId14"/>
    <p:sldId id="506" r:id="rId15"/>
    <p:sldId id="507" r:id="rId16"/>
    <p:sldId id="510" r:id="rId17"/>
    <p:sldId id="511" r:id="rId18"/>
    <p:sldId id="512" r:id="rId19"/>
    <p:sldId id="513" r:id="rId20"/>
    <p:sldId id="515" r:id="rId21"/>
    <p:sldId id="516" r:id="rId22"/>
    <p:sldId id="517" r:id="rId23"/>
    <p:sldId id="518" r:id="rId24"/>
    <p:sldId id="519" r:id="rId25"/>
    <p:sldId id="520" r:id="rId26"/>
    <p:sldId id="521" r:id="rId27"/>
    <p:sldId id="522" r:id="rId28"/>
    <p:sldId id="523" r:id="rId29"/>
    <p:sldId id="524" r:id="rId30"/>
    <p:sldId id="525" r:id="rId31"/>
    <p:sldId id="526" r:id="rId32"/>
    <p:sldId id="527" r:id="rId33"/>
    <p:sldId id="528" r:id="rId34"/>
    <p:sldId id="529" r:id="rId35"/>
    <p:sldId id="530" r:id="rId36"/>
    <p:sldId id="636" r:id="rId37"/>
    <p:sldId id="637" r:id="rId38"/>
    <p:sldId id="534" r:id="rId39"/>
    <p:sldId id="535" r:id="rId40"/>
    <p:sldId id="536" r:id="rId41"/>
    <p:sldId id="537" r:id="rId42"/>
    <p:sldId id="638" r:id="rId43"/>
    <p:sldId id="639" r:id="rId44"/>
    <p:sldId id="640" r:id="rId45"/>
    <p:sldId id="641" r:id="rId46"/>
    <p:sldId id="642" r:id="rId47"/>
    <p:sldId id="539" r:id="rId48"/>
    <p:sldId id="540" r:id="rId49"/>
    <p:sldId id="541" r:id="rId50"/>
    <p:sldId id="542" r:id="rId51"/>
    <p:sldId id="543" r:id="rId52"/>
    <p:sldId id="544" r:id="rId53"/>
    <p:sldId id="545" r:id="rId54"/>
    <p:sldId id="546" r:id="rId55"/>
    <p:sldId id="547" r:id="rId56"/>
    <p:sldId id="548" r:id="rId57"/>
    <p:sldId id="550" r:id="rId58"/>
    <p:sldId id="552" r:id="rId59"/>
    <p:sldId id="553" r:id="rId60"/>
    <p:sldId id="554" r:id="rId61"/>
    <p:sldId id="555" r:id="rId62"/>
    <p:sldId id="556" r:id="rId63"/>
    <p:sldId id="562" r:id="rId64"/>
    <p:sldId id="563" r:id="rId65"/>
    <p:sldId id="564" r:id="rId66"/>
    <p:sldId id="565" r:id="rId67"/>
    <p:sldId id="566" r:id="rId68"/>
    <p:sldId id="567" r:id="rId69"/>
    <p:sldId id="568" r:id="rId70"/>
    <p:sldId id="569" r:id="rId71"/>
    <p:sldId id="570" r:id="rId72"/>
    <p:sldId id="572" r:id="rId73"/>
    <p:sldId id="573" r:id="rId74"/>
    <p:sldId id="574" r:id="rId75"/>
    <p:sldId id="575" r:id="rId76"/>
    <p:sldId id="576" r:id="rId77"/>
    <p:sldId id="577" r:id="rId78"/>
    <p:sldId id="579" r:id="rId79"/>
    <p:sldId id="581" r:id="rId80"/>
    <p:sldId id="584" r:id="rId81"/>
    <p:sldId id="588" r:id="rId82"/>
    <p:sldId id="589" r:id="rId83"/>
    <p:sldId id="590" r:id="rId84"/>
    <p:sldId id="591" r:id="rId85"/>
    <p:sldId id="592" r:id="rId86"/>
    <p:sldId id="593" r:id="rId87"/>
    <p:sldId id="595" r:id="rId88"/>
    <p:sldId id="596" r:id="rId89"/>
    <p:sldId id="597" r:id="rId90"/>
    <p:sldId id="598" r:id="rId91"/>
    <p:sldId id="600" r:id="rId92"/>
    <p:sldId id="601" r:id="rId93"/>
    <p:sldId id="602" r:id="rId94"/>
    <p:sldId id="619" r:id="rId95"/>
    <p:sldId id="620" r:id="rId96"/>
    <p:sldId id="621" r:id="rId97"/>
    <p:sldId id="644" r:id="rId98"/>
    <p:sldId id="622" r:id="rId99"/>
    <p:sldId id="623" r:id="rId100"/>
    <p:sldId id="645" r:id="rId101"/>
    <p:sldId id="624" r:id="rId102"/>
    <p:sldId id="625" r:id="rId103"/>
    <p:sldId id="626" r:id="rId104"/>
    <p:sldId id="627" r:id="rId105"/>
    <p:sldId id="630" r:id="rId106"/>
    <p:sldId id="633" r:id="rId107"/>
    <p:sldId id="634" r:id="rId10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9207"/>
    <a:srgbClr val="FFE699"/>
    <a:srgbClr val="F3F5CF"/>
    <a:srgbClr val="F8F9E7"/>
    <a:srgbClr val="55AADF"/>
    <a:srgbClr val="197088"/>
    <a:srgbClr val="F9FAE8"/>
    <a:srgbClr val="F7F7F7"/>
    <a:srgbClr val="D22229"/>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3" autoAdjust="0"/>
    <p:restoredTop sz="95833"/>
  </p:normalViewPr>
  <p:slideViewPr>
    <p:cSldViewPr snapToGrid="0">
      <p:cViewPr varScale="1">
        <p:scale>
          <a:sx n="102" d="100"/>
          <a:sy n="102" d="100"/>
        </p:scale>
        <p:origin x="252" y="114"/>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505BCC-1EEB-4EB9-82AC-13C9F3F02B73}" type="datetimeFigureOut">
              <a:rPr lang="zh-TW" altLang="en-US" smtClean="0"/>
              <a:t>2017/8/15</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62812-1337-4CB4-A3D5-E4E5209A0AEB}" type="slidenum">
              <a:rPr lang="zh-TW" altLang="en-US" smtClean="0"/>
              <a:t>‹#›</a:t>
            </a:fld>
            <a:endParaRPr lang="zh-TW" altLang="en-US"/>
          </a:p>
        </p:txBody>
      </p:sp>
    </p:spTree>
    <p:extLst>
      <p:ext uri="{BB962C8B-B14F-4D97-AF65-F5344CB8AC3E}">
        <p14:creationId xmlns:p14="http://schemas.microsoft.com/office/powerpoint/2010/main" val="2668746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D3969713-26BC-4CEB-9F1C-9E8B42D5F7B0}" type="slidenum">
              <a:rPr lang="zh-TW" altLang="en-US" smtClean="0"/>
              <a:pPr/>
              <a:t>27</a:t>
            </a:fld>
            <a:endParaRPr lang="zh-TW" altLang="en-US"/>
          </a:p>
        </p:txBody>
      </p:sp>
    </p:spTree>
    <p:extLst>
      <p:ext uri="{BB962C8B-B14F-4D97-AF65-F5344CB8AC3E}">
        <p14:creationId xmlns:p14="http://schemas.microsoft.com/office/powerpoint/2010/main" val="742743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新細明體" charset="0"/>
              </a:defRPr>
            </a:lvl1pPr>
            <a:lvl2pPr marL="742950" indent="-285750">
              <a:defRPr>
                <a:solidFill>
                  <a:schemeClr val="tx1"/>
                </a:solidFill>
                <a:latin typeface="Arial" charset="0"/>
                <a:ea typeface="新細明體" charset="0"/>
              </a:defRPr>
            </a:lvl2pPr>
            <a:lvl3pPr marL="1143000" indent="-228600">
              <a:defRPr>
                <a:solidFill>
                  <a:schemeClr val="tx1"/>
                </a:solidFill>
                <a:latin typeface="Arial" charset="0"/>
                <a:ea typeface="新細明體" charset="0"/>
              </a:defRPr>
            </a:lvl3pPr>
            <a:lvl4pPr marL="1600200" indent="-228600">
              <a:defRPr>
                <a:solidFill>
                  <a:schemeClr val="tx1"/>
                </a:solidFill>
                <a:latin typeface="Arial" charset="0"/>
                <a:ea typeface="新細明體" charset="0"/>
              </a:defRPr>
            </a:lvl4pPr>
            <a:lvl5pPr marL="2057400" indent="-228600">
              <a:defRPr>
                <a:solidFill>
                  <a:schemeClr val="tx1"/>
                </a:solidFill>
                <a:latin typeface="Arial" charset="0"/>
                <a:ea typeface="新細明體" charset="0"/>
              </a:defRPr>
            </a:lvl5pPr>
            <a:lvl6pPr marL="2514600" indent="-228600" eaLnBrk="0" fontAlgn="base" hangingPunct="0">
              <a:spcBef>
                <a:spcPct val="0"/>
              </a:spcBef>
              <a:spcAft>
                <a:spcPct val="0"/>
              </a:spcAft>
              <a:defRPr>
                <a:solidFill>
                  <a:schemeClr val="tx1"/>
                </a:solidFill>
                <a:latin typeface="Arial" charset="0"/>
                <a:ea typeface="新細明體" charset="0"/>
              </a:defRPr>
            </a:lvl6pPr>
            <a:lvl7pPr marL="2971800" indent="-228600" eaLnBrk="0" fontAlgn="base" hangingPunct="0">
              <a:spcBef>
                <a:spcPct val="0"/>
              </a:spcBef>
              <a:spcAft>
                <a:spcPct val="0"/>
              </a:spcAft>
              <a:defRPr>
                <a:solidFill>
                  <a:schemeClr val="tx1"/>
                </a:solidFill>
                <a:latin typeface="Arial" charset="0"/>
                <a:ea typeface="新細明體" charset="0"/>
              </a:defRPr>
            </a:lvl7pPr>
            <a:lvl8pPr marL="3429000" indent="-228600" eaLnBrk="0" fontAlgn="base" hangingPunct="0">
              <a:spcBef>
                <a:spcPct val="0"/>
              </a:spcBef>
              <a:spcAft>
                <a:spcPct val="0"/>
              </a:spcAft>
              <a:defRPr>
                <a:solidFill>
                  <a:schemeClr val="tx1"/>
                </a:solidFill>
                <a:latin typeface="Arial" charset="0"/>
                <a:ea typeface="新細明體" charset="0"/>
              </a:defRPr>
            </a:lvl8pPr>
            <a:lvl9pPr marL="3886200" indent="-228600" eaLnBrk="0" fontAlgn="base" hangingPunct="0">
              <a:spcBef>
                <a:spcPct val="0"/>
              </a:spcBef>
              <a:spcAft>
                <a:spcPct val="0"/>
              </a:spcAft>
              <a:defRPr>
                <a:solidFill>
                  <a:schemeClr val="tx1"/>
                </a:solidFill>
                <a:latin typeface="Arial" charset="0"/>
                <a:ea typeface="新細明體" charset="0"/>
              </a:defRPr>
            </a:lvl9pPr>
          </a:lstStyle>
          <a:p>
            <a:fld id="{41A52007-03DA-8D42-A236-33BE9332F89D}" type="slidenum">
              <a:rPr lang="en-US" altLang="zh-TW">
                <a:solidFill>
                  <a:prstClr val="black"/>
                </a:solidFill>
              </a:rPr>
              <a:pPr/>
              <a:t>81</a:t>
            </a:fld>
            <a:endParaRPr lang="en-US" altLang="zh-TW">
              <a:solidFill>
                <a:prstClr val="black"/>
              </a:solidFill>
            </a:endParaRPr>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zh-TW">
              <a:latin typeface="Calibri" charset="0"/>
              <a:cs typeface="新細明體" charset="0"/>
            </a:endParaRPr>
          </a:p>
        </p:txBody>
      </p:sp>
    </p:spTree>
    <p:extLst>
      <p:ext uri="{BB962C8B-B14F-4D97-AF65-F5344CB8AC3E}">
        <p14:creationId xmlns:p14="http://schemas.microsoft.com/office/powerpoint/2010/main" val="1215269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新細明體" charset="0"/>
              </a:defRPr>
            </a:lvl1pPr>
            <a:lvl2pPr marL="742950" indent="-285750">
              <a:defRPr>
                <a:solidFill>
                  <a:schemeClr val="tx1"/>
                </a:solidFill>
                <a:latin typeface="Arial" charset="0"/>
                <a:ea typeface="新細明體" charset="0"/>
              </a:defRPr>
            </a:lvl2pPr>
            <a:lvl3pPr marL="1143000" indent="-228600">
              <a:defRPr>
                <a:solidFill>
                  <a:schemeClr val="tx1"/>
                </a:solidFill>
                <a:latin typeface="Arial" charset="0"/>
                <a:ea typeface="新細明體" charset="0"/>
              </a:defRPr>
            </a:lvl3pPr>
            <a:lvl4pPr marL="1600200" indent="-228600">
              <a:defRPr>
                <a:solidFill>
                  <a:schemeClr val="tx1"/>
                </a:solidFill>
                <a:latin typeface="Arial" charset="0"/>
                <a:ea typeface="新細明體" charset="0"/>
              </a:defRPr>
            </a:lvl4pPr>
            <a:lvl5pPr marL="2057400" indent="-228600">
              <a:defRPr>
                <a:solidFill>
                  <a:schemeClr val="tx1"/>
                </a:solidFill>
                <a:latin typeface="Arial" charset="0"/>
                <a:ea typeface="新細明體" charset="0"/>
              </a:defRPr>
            </a:lvl5pPr>
            <a:lvl6pPr marL="2514600" indent="-228600" eaLnBrk="0" fontAlgn="base" hangingPunct="0">
              <a:spcBef>
                <a:spcPct val="0"/>
              </a:spcBef>
              <a:spcAft>
                <a:spcPct val="0"/>
              </a:spcAft>
              <a:defRPr>
                <a:solidFill>
                  <a:schemeClr val="tx1"/>
                </a:solidFill>
                <a:latin typeface="Arial" charset="0"/>
                <a:ea typeface="新細明體" charset="0"/>
              </a:defRPr>
            </a:lvl6pPr>
            <a:lvl7pPr marL="2971800" indent="-228600" eaLnBrk="0" fontAlgn="base" hangingPunct="0">
              <a:spcBef>
                <a:spcPct val="0"/>
              </a:spcBef>
              <a:spcAft>
                <a:spcPct val="0"/>
              </a:spcAft>
              <a:defRPr>
                <a:solidFill>
                  <a:schemeClr val="tx1"/>
                </a:solidFill>
                <a:latin typeface="Arial" charset="0"/>
                <a:ea typeface="新細明體" charset="0"/>
              </a:defRPr>
            </a:lvl7pPr>
            <a:lvl8pPr marL="3429000" indent="-228600" eaLnBrk="0" fontAlgn="base" hangingPunct="0">
              <a:spcBef>
                <a:spcPct val="0"/>
              </a:spcBef>
              <a:spcAft>
                <a:spcPct val="0"/>
              </a:spcAft>
              <a:defRPr>
                <a:solidFill>
                  <a:schemeClr val="tx1"/>
                </a:solidFill>
                <a:latin typeface="Arial" charset="0"/>
                <a:ea typeface="新細明體" charset="0"/>
              </a:defRPr>
            </a:lvl8pPr>
            <a:lvl9pPr marL="3886200" indent="-228600" eaLnBrk="0" fontAlgn="base" hangingPunct="0">
              <a:spcBef>
                <a:spcPct val="0"/>
              </a:spcBef>
              <a:spcAft>
                <a:spcPct val="0"/>
              </a:spcAft>
              <a:defRPr>
                <a:solidFill>
                  <a:schemeClr val="tx1"/>
                </a:solidFill>
                <a:latin typeface="Arial" charset="0"/>
                <a:ea typeface="新細明體" charset="0"/>
              </a:defRPr>
            </a:lvl9pPr>
          </a:lstStyle>
          <a:p>
            <a:fld id="{41A52007-03DA-8D42-A236-33BE9332F89D}" type="slidenum">
              <a:rPr lang="en-US" altLang="zh-TW">
                <a:solidFill>
                  <a:prstClr val="black"/>
                </a:solidFill>
              </a:rPr>
              <a:pPr/>
              <a:t>82</a:t>
            </a:fld>
            <a:endParaRPr lang="en-US" altLang="zh-TW">
              <a:solidFill>
                <a:prstClr val="black"/>
              </a:solidFill>
            </a:endParaRPr>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zh-TW">
              <a:latin typeface="Calibri" charset="0"/>
              <a:cs typeface="新細明體" charset="0"/>
            </a:endParaRPr>
          </a:p>
        </p:txBody>
      </p:sp>
    </p:spTree>
    <p:extLst>
      <p:ext uri="{BB962C8B-B14F-4D97-AF65-F5344CB8AC3E}">
        <p14:creationId xmlns:p14="http://schemas.microsoft.com/office/powerpoint/2010/main" val="3581260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新細明體" charset="0"/>
              </a:defRPr>
            </a:lvl1pPr>
            <a:lvl2pPr marL="742950" indent="-285750">
              <a:defRPr>
                <a:solidFill>
                  <a:schemeClr val="tx1"/>
                </a:solidFill>
                <a:latin typeface="Arial" charset="0"/>
                <a:ea typeface="新細明體" charset="0"/>
              </a:defRPr>
            </a:lvl2pPr>
            <a:lvl3pPr marL="1143000" indent="-228600">
              <a:defRPr>
                <a:solidFill>
                  <a:schemeClr val="tx1"/>
                </a:solidFill>
                <a:latin typeface="Arial" charset="0"/>
                <a:ea typeface="新細明體" charset="0"/>
              </a:defRPr>
            </a:lvl3pPr>
            <a:lvl4pPr marL="1600200" indent="-228600">
              <a:defRPr>
                <a:solidFill>
                  <a:schemeClr val="tx1"/>
                </a:solidFill>
                <a:latin typeface="Arial" charset="0"/>
                <a:ea typeface="新細明體" charset="0"/>
              </a:defRPr>
            </a:lvl4pPr>
            <a:lvl5pPr marL="2057400" indent="-228600">
              <a:defRPr>
                <a:solidFill>
                  <a:schemeClr val="tx1"/>
                </a:solidFill>
                <a:latin typeface="Arial" charset="0"/>
                <a:ea typeface="新細明體" charset="0"/>
              </a:defRPr>
            </a:lvl5pPr>
            <a:lvl6pPr marL="2514600" indent="-228600" eaLnBrk="0" fontAlgn="base" hangingPunct="0">
              <a:spcBef>
                <a:spcPct val="0"/>
              </a:spcBef>
              <a:spcAft>
                <a:spcPct val="0"/>
              </a:spcAft>
              <a:defRPr>
                <a:solidFill>
                  <a:schemeClr val="tx1"/>
                </a:solidFill>
                <a:latin typeface="Arial" charset="0"/>
                <a:ea typeface="新細明體" charset="0"/>
              </a:defRPr>
            </a:lvl6pPr>
            <a:lvl7pPr marL="2971800" indent="-228600" eaLnBrk="0" fontAlgn="base" hangingPunct="0">
              <a:spcBef>
                <a:spcPct val="0"/>
              </a:spcBef>
              <a:spcAft>
                <a:spcPct val="0"/>
              </a:spcAft>
              <a:defRPr>
                <a:solidFill>
                  <a:schemeClr val="tx1"/>
                </a:solidFill>
                <a:latin typeface="Arial" charset="0"/>
                <a:ea typeface="新細明體" charset="0"/>
              </a:defRPr>
            </a:lvl7pPr>
            <a:lvl8pPr marL="3429000" indent="-228600" eaLnBrk="0" fontAlgn="base" hangingPunct="0">
              <a:spcBef>
                <a:spcPct val="0"/>
              </a:spcBef>
              <a:spcAft>
                <a:spcPct val="0"/>
              </a:spcAft>
              <a:defRPr>
                <a:solidFill>
                  <a:schemeClr val="tx1"/>
                </a:solidFill>
                <a:latin typeface="Arial" charset="0"/>
                <a:ea typeface="新細明體" charset="0"/>
              </a:defRPr>
            </a:lvl8pPr>
            <a:lvl9pPr marL="3886200" indent="-228600" eaLnBrk="0" fontAlgn="base" hangingPunct="0">
              <a:spcBef>
                <a:spcPct val="0"/>
              </a:spcBef>
              <a:spcAft>
                <a:spcPct val="0"/>
              </a:spcAft>
              <a:defRPr>
                <a:solidFill>
                  <a:schemeClr val="tx1"/>
                </a:solidFill>
                <a:latin typeface="Arial" charset="0"/>
                <a:ea typeface="新細明體" charset="0"/>
              </a:defRPr>
            </a:lvl9pPr>
          </a:lstStyle>
          <a:p>
            <a:fld id="{41A52007-03DA-8D42-A236-33BE9332F89D}" type="slidenum">
              <a:rPr lang="en-US" altLang="zh-TW">
                <a:solidFill>
                  <a:prstClr val="black"/>
                </a:solidFill>
              </a:rPr>
              <a:pPr/>
              <a:t>85</a:t>
            </a:fld>
            <a:endParaRPr lang="en-US" altLang="zh-TW">
              <a:solidFill>
                <a:prstClr val="black"/>
              </a:solidFill>
            </a:endParaRPr>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zh-TW">
              <a:latin typeface="Calibri" charset="0"/>
              <a:cs typeface="新細明體" charset="0"/>
            </a:endParaRPr>
          </a:p>
        </p:txBody>
      </p:sp>
    </p:spTree>
    <p:extLst>
      <p:ext uri="{BB962C8B-B14F-4D97-AF65-F5344CB8AC3E}">
        <p14:creationId xmlns:p14="http://schemas.microsoft.com/office/powerpoint/2010/main" val="2544311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新細明體" charset="0"/>
              </a:defRPr>
            </a:lvl1pPr>
            <a:lvl2pPr marL="742950" indent="-285750">
              <a:defRPr>
                <a:solidFill>
                  <a:schemeClr val="tx1"/>
                </a:solidFill>
                <a:latin typeface="Arial" charset="0"/>
                <a:ea typeface="新細明體" charset="0"/>
              </a:defRPr>
            </a:lvl2pPr>
            <a:lvl3pPr marL="1143000" indent="-228600">
              <a:defRPr>
                <a:solidFill>
                  <a:schemeClr val="tx1"/>
                </a:solidFill>
                <a:latin typeface="Arial" charset="0"/>
                <a:ea typeface="新細明體" charset="0"/>
              </a:defRPr>
            </a:lvl3pPr>
            <a:lvl4pPr marL="1600200" indent="-228600">
              <a:defRPr>
                <a:solidFill>
                  <a:schemeClr val="tx1"/>
                </a:solidFill>
                <a:latin typeface="Arial" charset="0"/>
                <a:ea typeface="新細明體" charset="0"/>
              </a:defRPr>
            </a:lvl4pPr>
            <a:lvl5pPr marL="2057400" indent="-228600">
              <a:defRPr>
                <a:solidFill>
                  <a:schemeClr val="tx1"/>
                </a:solidFill>
                <a:latin typeface="Arial" charset="0"/>
                <a:ea typeface="新細明體" charset="0"/>
              </a:defRPr>
            </a:lvl5pPr>
            <a:lvl6pPr marL="2514600" indent="-228600" eaLnBrk="0" fontAlgn="base" hangingPunct="0">
              <a:spcBef>
                <a:spcPct val="0"/>
              </a:spcBef>
              <a:spcAft>
                <a:spcPct val="0"/>
              </a:spcAft>
              <a:defRPr>
                <a:solidFill>
                  <a:schemeClr val="tx1"/>
                </a:solidFill>
                <a:latin typeface="Arial" charset="0"/>
                <a:ea typeface="新細明體" charset="0"/>
              </a:defRPr>
            </a:lvl6pPr>
            <a:lvl7pPr marL="2971800" indent="-228600" eaLnBrk="0" fontAlgn="base" hangingPunct="0">
              <a:spcBef>
                <a:spcPct val="0"/>
              </a:spcBef>
              <a:spcAft>
                <a:spcPct val="0"/>
              </a:spcAft>
              <a:defRPr>
                <a:solidFill>
                  <a:schemeClr val="tx1"/>
                </a:solidFill>
                <a:latin typeface="Arial" charset="0"/>
                <a:ea typeface="新細明體" charset="0"/>
              </a:defRPr>
            </a:lvl7pPr>
            <a:lvl8pPr marL="3429000" indent="-228600" eaLnBrk="0" fontAlgn="base" hangingPunct="0">
              <a:spcBef>
                <a:spcPct val="0"/>
              </a:spcBef>
              <a:spcAft>
                <a:spcPct val="0"/>
              </a:spcAft>
              <a:defRPr>
                <a:solidFill>
                  <a:schemeClr val="tx1"/>
                </a:solidFill>
                <a:latin typeface="Arial" charset="0"/>
                <a:ea typeface="新細明體" charset="0"/>
              </a:defRPr>
            </a:lvl8pPr>
            <a:lvl9pPr marL="3886200" indent="-228600" eaLnBrk="0" fontAlgn="base" hangingPunct="0">
              <a:spcBef>
                <a:spcPct val="0"/>
              </a:spcBef>
              <a:spcAft>
                <a:spcPct val="0"/>
              </a:spcAft>
              <a:defRPr>
                <a:solidFill>
                  <a:schemeClr val="tx1"/>
                </a:solidFill>
                <a:latin typeface="Arial" charset="0"/>
                <a:ea typeface="新細明體" charset="0"/>
              </a:defRPr>
            </a:lvl9pPr>
          </a:lstStyle>
          <a:p>
            <a:fld id="{DCFC586F-67DA-9440-A164-38FEB6FD370F}" type="slidenum">
              <a:rPr lang="en-US" altLang="zh-TW">
                <a:solidFill>
                  <a:prstClr val="black"/>
                </a:solidFill>
              </a:rPr>
              <a:pPr/>
              <a:t>91</a:t>
            </a:fld>
            <a:endParaRPr lang="en-US" altLang="zh-TW">
              <a:solidFill>
                <a:prstClr val="black"/>
              </a:solidFill>
            </a:endParaRPr>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37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zh-TW">
              <a:latin typeface="Calibri" charset="0"/>
              <a:cs typeface="新細明體" charset="0"/>
            </a:endParaRPr>
          </a:p>
        </p:txBody>
      </p:sp>
    </p:spTree>
    <p:extLst>
      <p:ext uri="{BB962C8B-B14F-4D97-AF65-F5344CB8AC3E}">
        <p14:creationId xmlns:p14="http://schemas.microsoft.com/office/powerpoint/2010/main" val="3646365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新細明體" charset="0"/>
              </a:defRPr>
            </a:lvl1pPr>
            <a:lvl2pPr marL="742950" indent="-285750">
              <a:defRPr>
                <a:solidFill>
                  <a:schemeClr val="tx1"/>
                </a:solidFill>
                <a:latin typeface="Arial" charset="0"/>
                <a:ea typeface="新細明體" charset="0"/>
              </a:defRPr>
            </a:lvl2pPr>
            <a:lvl3pPr marL="1143000" indent="-228600">
              <a:defRPr>
                <a:solidFill>
                  <a:schemeClr val="tx1"/>
                </a:solidFill>
                <a:latin typeface="Arial" charset="0"/>
                <a:ea typeface="新細明體" charset="0"/>
              </a:defRPr>
            </a:lvl3pPr>
            <a:lvl4pPr marL="1600200" indent="-228600">
              <a:defRPr>
                <a:solidFill>
                  <a:schemeClr val="tx1"/>
                </a:solidFill>
                <a:latin typeface="Arial" charset="0"/>
                <a:ea typeface="新細明體" charset="0"/>
              </a:defRPr>
            </a:lvl4pPr>
            <a:lvl5pPr marL="2057400" indent="-228600">
              <a:defRPr>
                <a:solidFill>
                  <a:schemeClr val="tx1"/>
                </a:solidFill>
                <a:latin typeface="Arial" charset="0"/>
                <a:ea typeface="新細明體" charset="0"/>
              </a:defRPr>
            </a:lvl5pPr>
            <a:lvl6pPr marL="2514600" indent="-228600" eaLnBrk="0" fontAlgn="base" hangingPunct="0">
              <a:spcBef>
                <a:spcPct val="0"/>
              </a:spcBef>
              <a:spcAft>
                <a:spcPct val="0"/>
              </a:spcAft>
              <a:defRPr>
                <a:solidFill>
                  <a:schemeClr val="tx1"/>
                </a:solidFill>
                <a:latin typeface="Arial" charset="0"/>
                <a:ea typeface="新細明體" charset="0"/>
              </a:defRPr>
            </a:lvl6pPr>
            <a:lvl7pPr marL="2971800" indent="-228600" eaLnBrk="0" fontAlgn="base" hangingPunct="0">
              <a:spcBef>
                <a:spcPct val="0"/>
              </a:spcBef>
              <a:spcAft>
                <a:spcPct val="0"/>
              </a:spcAft>
              <a:defRPr>
                <a:solidFill>
                  <a:schemeClr val="tx1"/>
                </a:solidFill>
                <a:latin typeface="Arial" charset="0"/>
                <a:ea typeface="新細明體" charset="0"/>
              </a:defRPr>
            </a:lvl7pPr>
            <a:lvl8pPr marL="3429000" indent="-228600" eaLnBrk="0" fontAlgn="base" hangingPunct="0">
              <a:spcBef>
                <a:spcPct val="0"/>
              </a:spcBef>
              <a:spcAft>
                <a:spcPct val="0"/>
              </a:spcAft>
              <a:defRPr>
                <a:solidFill>
                  <a:schemeClr val="tx1"/>
                </a:solidFill>
                <a:latin typeface="Arial" charset="0"/>
                <a:ea typeface="新細明體" charset="0"/>
              </a:defRPr>
            </a:lvl8pPr>
            <a:lvl9pPr marL="3886200" indent="-228600" eaLnBrk="0" fontAlgn="base" hangingPunct="0">
              <a:spcBef>
                <a:spcPct val="0"/>
              </a:spcBef>
              <a:spcAft>
                <a:spcPct val="0"/>
              </a:spcAft>
              <a:defRPr>
                <a:solidFill>
                  <a:schemeClr val="tx1"/>
                </a:solidFill>
                <a:latin typeface="Arial" charset="0"/>
                <a:ea typeface="新細明體" charset="0"/>
              </a:defRPr>
            </a:lvl9pPr>
          </a:lstStyle>
          <a:p>
            <a:fld id="{7EBE0EF3-4EA9-BC43-AC4B-8E497CE83098}" type="slidenum">
              <a:rPr lang="en-US" altLang="zh-TW">
                <a:solidFill>
                  <a:prstClr val="black"/>
                </a:solidFill>
              </a:rPr>
              <a:pPr/>
              <a:t>94</a:t>
            </a:fld>
            <a:endParaRPr lang="en-US" altLang="zh-TW">
              <a:solidFill>
                <a:prstClr val="black"/>
              </a:solidFill>
            </a:endParaRPr>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zh-TW">
              <a:latin typeface="Calibri" charset="0"/>
              <a:cs typeface="新細明體" charset="0"/>
            </a:endParaRPr>
          </a:p>
        </p:txBody>
      </p:sp>
    </p:spTree>
    <p:extLst>
      <p:ext uri="{BB962C8B-B14F-4D97-AF65-F5344CB8AC3E}">
        <p14:creationId xmlns:p14="http://schemas.microsoft.com/office/powerpoint/2010/main" val="3687306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新細明體" charset="0"/>
              </a:defRPr>
            </a:lvl1pPr>
            <a:lvl2pPr marL="742950" indent="-285750">
              <a:defRPr>
                <a:solidFill>
                  <a:schemeClr val="tx1"/>
                </a:solidFill>
                <a:latin typeface="Arial" charset="0"/>
                <a:ea typeface="新細明體" charset="0"/>
              </a:defRPr>
            </a:lvl2pPr>
            <a:lvl3pPr marL="1143000" indent="-228600">
              <a:defRPr>
                <a:solidFill>
                  <a:schemeClr val="tx1"/>
                </a:solidFill>
                <a:latin typeface="Arial" charset="0"/>
                <a:ea typeface="新細明體" charset="0"/>
              </a:defRPr>
            </a:lvl3pPr>
            <a:lvl4pPr marL="1600200" indent="-228600">
              <a:defRPr>
                <a:solidFill>
                  <a:schemeClr val="tx1"/>
                </a:solidFill>
                <a:latin typeface="Arial" charset="0"/>
                <a:ea typeface="新細明體" charset="0"/>
              </a:defRPr>
            </a:lvl4pPr>
            <a:lvl5pPr marL="2057400" indent="-228600">
              <a:defRPr>
                <a:solidFill>
                  <a:schemeClr val="tx1"/>
                </a:solidFill>
                <a:latin typeface="Arial" charset="0"/>
                <a:ea typeface="新細明體" charset="0"/>
              </a:defRPr>
            </a:lvl5pPr>
            <a:lvl6pPr marL="2514600" indent="-228600" eaLnBrk="0" fontAlgn="base" hangingPunct="0">
              <a:spcBef>
                <a:spcPct val="0"/>
              </a:spcBef>
              <a:spcAft>
                <a:spcPct val="0"/>
              </a:spcAft>
              <a:defRPr>
                <a:solidFill>
                  <a:schemeClr val="tx1"/>
                </a:solidFill>
                <a:latin typeface="Arial" charset="0"/>
                <a:ea typeface="新細明體" charset="0"/>
              </a:defRPr>
            </a:lvl6pPr>
            <a:lvl7pPr marL="2971800" indent="-228600" eaLnBrk="0" fontAlgn="base" hangingPunct="0">
              <a:spcBef>
                <a:spcPct val="0"/>
              </a:spcBef>
              <a:spcAft>
                <a:spcPct val="0"/>
              </a:spcAft>
              <a:defRPr>
                <a:solidFill>
                  <a:schemeClr val="tx1"/>
                </a:solidFill>
                <a:latin typeface="Arial" charset="0"/>
                <a:ea typeface="新細明體" charset="0"/>
              </a:defRPr>
            </a:lvl7pPr>
            <a:lvl8pPr marL="3429000" indent="-228600" eaLnBrk="0" fontAlgn="base" hangingPunct="0">
              <a:spcBef>
                <a:spcPct val="0"/>
              </a:spcBef>
              <a:spcAft>
                <a:spcPct val="0"/>
              </a:spcAft>
              <a:defRPr>
                <a:solidFill>
                  <a:schemeClr val="tx1"/>
                </a:solidFill>
                <a:latin typeface="Arial" charset="0"/>
                <a:ea typeface="新細明體" charset="0"/>
              </a:defRPr>
            </a:lvl8pPr>
            <a:lvl9pPr marL="3886200" indent="-228600" eaLnBrk="0" fontAlgn="base" hangingPunct="0">
              <a:spcBef>
                <a:spcPct val="0"/>
              </a:spcBef>
              <a:spcAft>
                <a:spcPct val="0"/>
              </a:spcAft>
              <a:defRPr>
                <a:solidFill>
                  <a:schemeClr val="tx1"/>
                </a:solidFill>
                <a:latin typeface="Arial" charset="0"/>
                <a:ea typeface="新細明體" charset="0"/>
              </a:defRPr>
            </a:lvl9pPr>
          </a:lstStyle>
          <a:p>
            <a:fld id="{7EBE0EF3-4EA9-BC43-AC4B-8E497CE83098}" type="slidenum">
              <a:rPr lang="en-US" altLang="zh-TW">
                <a:solidFill>
                  <a:prstClr val="black"/>
                </a:solidFill>
              </a:rPr>
              <a:pPr/>
              <a:t>95</a:t>
            </a:fld>
            <a:endParaRPr lang="en-US" altLang="zh-TW">
              <a:solidFill>
                <a:prstClr val="black"/>
              </a:solidFill>
            </a:endParaRPr>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zh-TW">
              <a:latin typeface="Calibri" charset="0"/>
              <a:cs typeface="新細明體" charset="0"/>
            </a:endParaRPr>
          </a:p>
        </p:txBody>
      </p:sp>
    </p:spTree>
    <p:extLst>
      <p:ext uri="{BB962C8B-B14F-4D97-AF65-F5344CB8AC3E}">
        <p14:creationId xmlns:p14="http://schemas.microsoft.com/office/powerpoint/2010/main" val="3024519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新細明體" charset="0"/>
              </a:defRPr>
            </a:lvl1pPr>
            <a:lvl2pPr marL="742950" indent="-285750">
              <a:defRPr>
                <a:solidFill>
                  <a:schemeClr val="tx1"/>
                </a:solidFill>
                <a:latin typeface="Arial" charset="0"/>
                <a:ea typeface="新細明體" charset="0"/>
              </a:defRPr>
            </a:lvl2pPr>
            <a:lvl3pPr marL="1143000" indent="-228600">
              <a:defRPr>
                <a:solidFill>
                  <a:schemeClr val="tx1"/>
                </a:solidFill>
                <a:latin typeface="Arial" charset="0"/>
                <a:ea typeface="新細明體" charset="0"/>
              </a:defRPr>
            </a:lvl3pPr>
            <a:lvl4pPr marL="1600200" indent="-228600">
              <a:defRPr>
                <a:solidFill>
                  <a:schemeClr val="tx1"/>
                </a:solidFill>
                <a:latin typeface="Arial" charset="0"/>
                <a:ea typeface="新細明體" charset="0"/>
              </a:defRPr>
            </a:lvl4pPr>
            <a:lvl5pPr marL="2057400" indent="-228600">
              <a:defRPr>
                <a:solidFill>
                  <a:schemeClr val="tx1"/>
                </a:solidFill>
                <a:latin typeface="Arial" charset="0"/>
                <a:ea typeface="新細明體" charset="0"/>
              </a:defRPr>
            </a:lvl5pPr>
            <a:lvl6pPr marL="2514600" indent="-228600" eaLnBrk="0" fontAlgn="base" hangingPunct="0">
              <a:spcBef>
                <a:spcPct val="0"/>
              </a:spcBef>
              <a:spcAft>
                <a:spcPct val="0"/>
              </a:spcAft>
              <a:defRPr>
                <a:solidFill>
                  <a:schemeClr val="tx1"/>
                </a:solidFill>
                <a:latin typeface="Arial" charset="0"/>
                <a:ea typeface="新細明體" charset="0"/>
              </a:defRPr>
            </a:lvl6pPr>
            <a:lvl7pPr marL="2971800" indent="-228600" eaLnBrk="0" fontAlgn="base" hangingPunct="0">
              <a:spcBef>
                <a:spcPct val="0"/>
              </a:spcBef>
              <a:spcAft>
                <a:spcPct val="0"/>
              </a:spcAft>
              <a:defRPr>
                <a:solidFill>
                  <a:schemeClr val="tx1"/>
                </a:solidFill>
                <a:latin typeface="Arial" charset="0"/>
                <a:ea typeface="新細明體" charset="0"/>
              </a:defRPr>
            </a:lvl7pPr>
            <a:lvl8pPr marL="3429000" indent="-228600" eaLnBrk="0" fontAlgn="base" hangingPunct="0">
              <a:spcBef>
                <a:spcPct val="0"/>
              </a:spcBef>
              <a:spcAft>
                <a:spcPct val="0"/>
              </a:spcAft>
              <a:defRPr>
                <a:solidFill>
                  <a:schemeClr val="tx1"/>
                </a:solidFill>
                <a:latin typeface="Arial" charset="0"/>
                <a:ea typeface="新細明體" charset="0"/>
              </a:defRPr>
            </a:lvl8pPr>
            <a:lvl9pPr marL="3886200" indent="-228600" eaLnBrk="0" fontAlgn="base" hangingPunct="0">
              <a:spcBef>
                <a:spcPct val="0"/>
              </a:spcBef>
              <a:spcAft>
                <a:spcPct val="0"/>
              </a:spcAft>
              <a:defRPr>
                <a:solidFill>
                  <a:schemeClr val="tx1"/>
                </a:solidFill>
                <a:latin typeface="Arial" charset="0"/>
                <a:ea typeface="新細明體" charset="0"/>
              </a:defRPr>
            </a:lvl9pPr>
          </a:lstStyle>
          <a:p>
            <a:fld id="{7EBE0EF3-4EA9-BC43-AC4B-8E497CE83098}" type="slidenum">
              <a:rPr lang="en-US" altLang="zh-TW">
                <a:solidFill>
                  <a:prstClr val="black"/>
                </a:solidFill>
              </a:rPr>
              <a:pPr/>
              <a:t>96</a:t>
            </a:fld>
            <a:endParaRPr lang="en-US" altLang="zh-TW">
              <a:solidFill>
                <a:prstClr val="black"/>
              </a:solidFill>
            </a:endParaRPr>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zh-TW">
              <a:latin typeface="Calibri" charset="0"/>
              <a:cs typeface="新細明體" charset="0"/>
            </a:endParaRPr>
          </a:p>
        </p:txBody>
      </p:sp>
    </p:spTree>
    <p:extLst>
      <p:ext uri="{BB962C8B-B14F-4D97-AF65-F5344CB8AC3E}">
        <p14:creationId xmlns:p14="http://schemas.microsoft.com/office/powerpoint/2010/main" val="1896408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新細明體" charset="0"/>
              </a:defRPr>
            </a:lvl1pPr>
            <a:lvl2pPr marL="742950" indent="-285750">
              <a:defRPr>
                <a:solidFill>
                  <a:schemeClr val="tx1"/>
                </a:solidFill>
                <a:latin typeface="Arial" charset="0"/>
                <a:ea typeface="新細明體" charset="0"/>
              </a:defRPr>
            </a:lvl2pPr>
            <a:lvl3pPr marL="1143000" indent="-228600">
              <a:defRPr>
                <a:solidFill>
                  <a:schemeClr val="tx1"/>
                </a:solidFill>
                <a:latin typeface="Arial" charset="0"/>
                <a:ea typeface="新細明體" charset="0"/>
              </a:defRPr>
            </a:lvl3pPr>
            <a:lvl4pPr marL="1600200" indent="-228600">
              <a:defRPr>
                <a:solidFill>
                  <a:schemeClr val="tx1"/>
                </a:solidFill>
                <a:latin typeface="Arial" charset="0"/>
                <a:ea typeface="新細明體" charset="0"/>
              </a:defRPr>
            </a:lvl4pPr>
            <a:lvl5pPr marL="2057400" indent="-228600">
              <a:defRPr>
                <a:solidFill>
                  <a:schemeClr val="tx1"/>
                </a:solidFill>
                <a:latin typeface="Arial" charset="0"/>
                <a:ea typeface="新細明體" charset="0"/>
              </a:defRPr>
            </a:lvl5pPr>
            <a:lvl6pPr marL="2514600" indent="-228600" eaLnBrk="0" fontAlgn="base" hangingPunct="0">
              <a:spcBef>
                <a:spcPct val="0"/>
              </a:spcBef>
              <a:spcAft>
                <a:spcPct val="0"/>
              </a:spcAft>
              <a:defRPr>
                <a:solidFill>
                  <a:schemeClr val="tx1"/>
                </a:solidFill>
                <a:latin typeface="Arial" charset="0"/>
                <a:ea typeface="新細明體" charset="0"/>
              </a:defRPr>
            </a:lvl6pPr>
            <a:lvl7pPr marL="2971800" indent="-228600" eaLnBrk="0" fontAlgn="base" hangingPunct="0">
              <a:spcBef>
                <a:spcPct val="0"/>
              </a:spcBef>
              <a:spcAft>
                <a:spcPct val="0"/>
              </a:spcAft>
              <a:defRPr>
                <a:solidFill>
                  <a:schemeClr val="tx1"/>
                </a:solidFill>
                <a:latin typeface="Arial" charset="0"/>
                <a:ea typeface="新細明體" charset="0"/>
              </a:defRPr>
            </a:lvl7pPr>
            <a:lvl8pPr marL="3429000" indent="-228600" eaLnBrk="0" fontAlgn="base" hangingPunct="0">
              <a:spcBef>
                <a:spcPct val="0"/>
              </a:spcBef>
              <a:spcAft>
                <a:spcPct val="0"/>
              </a:spcAft>
              <a:defRPr>
                <a:solidFill>
                  <a:schemeClr val="tx1"/>
                </a:solidFill>
                <a:latin typeface="Arial" charset="0"/>
                <a:ea typeface="新細明體" charset="0"/>
              </a:defRPr>
            </a:lvl8pPr>
            <a:lvl9pPr marL="3886200" indent="-228600" eaLnBrk="0" fontAlgn="base" hangingPunct="0">
              <a:spcBef>
                <a:spcPct val="0"/>
              </a:spcBef>
              <a:spcAft>
                <a:spcPct val="0"/>
              </a:spcAft>
              <a:defRPr>
                <a:solidFill>
                  <a:schemeClr val="tx1"/>
                </a:solidFill>
                <a:latin typeface="Arial" charset="0"/>
                <a:ea typeface="新細明體" charset="0"/>
              </a:defRPr>
            </a:lvl9pPr>
          </a:lstStyle>
          <a:p>
            <a:fld id="{7EBE0EF3-4EA9-BC43-AC4B-8E497CE83098}" type="slidenum">
              <a:rPr lang="en-US" altLang="zh-TW">
                <a:solidFill>
                  <a:prstClr val="black"/>
                </a:solidFill>
              </a:rPr>
              <a:pPr/>
              <a:t>97</a:t>
            </a:fld>
            <a:endParaRPr lang="en-US" altLang="zh-TW">
              <a:solidFill>
                <a:prstClr val="black"/>
              </a:solidFill>
            </a:endParaRPr>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zh-TW">
              <a:latin typeface="Calibri" charset="0"/>
              <a:cs typeface="新細明體" charset="0"/>
            </a:endParaRPr>
          </a:p>
        </p:txBody>
      </p:sp>
    </p:spTree>
    <p:extLst>
      <p:ext uri="{BB962C8B-B14F-4D97-AF65-F5344CB8AC3E}">
        <p14:creationId xmlns:p14="http://schemas.microsoft.com/office/powerpoint/2010/main" val="1720102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新細明體" charset="0"/>
              </a:defRPr>
            </a:lvl1pPr>
            <a:lvl2pPr marL="742950" indent="-285750">
              <a:defRPr>
                <a:solidFill>
                  <a:schemeClr val="tx1"/>
                </a:solidFill>
                <a:latin typeface="Arial" charset="0"/>
                <a:ea typeface="新細明體" charset="0"/>
              </a:defRPr>
            </a:lvl2pPr>
            <a:lvl3pPr marL="1143000" indent="-228600">
              <a:defRPr>
                <a:solidFill>
                  <a:schemeClr val="tx1"/>
                </a:solidFill>
                <a:latin typeface="Arial" charset="0"/>
                <a:ea typeface="新細明體" charset="0"/>
              </a:defRPr>
            </a:lvl3pPr>
            <a:lvl4pPr marL="1600200" indent="-228600">
              <a:defRPr>
                <a:solidFill>
                  <a:schemeClr val="tx1"/>
                </a:solidFill>
                <a:latin typeface="Arial" charset="0"/>
                <a:ea typeface="新細明體" charset="0"/>
              </a:defRPr>
            </a:lvl4pPr>
            <a:lvl5pPr marL="2057400" indent="-228600">
              <a:defRPr>
                <a:solidFill>
                  <a:schemeClr val="tx1"/>
                </a:solidFill>
                <a:latin typeface="Arial" charset="0"/>
                <a:ea typeface="新細明體" charset="0"/>
              </a:defRPr>
            </a:lvl5pPr>
            <a:lvl6pPr marL="2514600" indent="-228600" eaLnBrk="0" fontAlgn="base" hangingPunct="0">
              <a:spcBef>
                <a:spcPct val="0"/>
              </a:spcBef>
              <a:spcAft>
                <a:spcPct val="0"/>
              </a:spcAft>
              <a:defRPr>
                <a:solidFill>
                  <a:schemeClr val="tx1"/>
                </a:solidFill>
                <a:latin typeface="Arial" charset="0"/>
                <a:ea typeface="新細明體" charset="0"/>
              </a:defRPr>
            </a:lvl6pPr>
            <a:lvl7pPr marL="2971800" indent="-228600" eaLnBrk="0" fontAlgn="base" hangingPunct="0">
              <a:spcBef>
                <a:spcPct val="0"/>
              </a:spcBef>
              <a:spcAft>
                <a:spcPct val="0"/>
              </a:spcAft>
              <a:defRPr>
                <a:solidFill>
                  <a:schemeClr val="tx1"/>
                </a:solidFill>
                <a:latin typeface="Arial" charset="0"/>
                <a:ea typeface="新細明體" charset="0"/>
              </a:defRPr>
            </a:lvl7pPr>
            <a:lvl8pPr marL="3429000" indent="-228600" eaLnBrk="0" fontAlgn="base" hangingPunct="0">
              <a:spcBef>
                <a:spcPct val="0"/>
              </a:spcBef>
              <a:spcAft>
                <a:spcPct val="0"/>
              </a:spcAft>
              <a:defRPr>
                <a:solidFill>
                  <a:schemeClr val="tx1"/>
                </a:solidFill>
                <a:latin typeface="Arial" charset="0"/>
                <a:ea typeface="新細明體" charset="0"/>
              </a:defRPr>
            </a:lvl8pPr>
            <a:lvl9pPr marL="3886200" indent="-228600" eaLnBrk="0" fontAlgn="base" hangingPunct="0">
              <a:spcBef>
                <a:spcPct val="0"/>
              </a:spcBef>
              <a:spcAft>
                <a:spcPct val="0"/>
              </a:spcAft>
              <a:defRPr>
                <a:solidFill>
                  <a:schemeClr val="tx1"/>
                </a:solidFill>
                <a:latin typeface="Arial" charset="0"/>
                <a:ea typeface="新細明體" charset="0"/>
              </a:defRPr>
            </a:lvl9pPr>
          </a:lstStyle>
          <a:p>
            <a:fld id="{7EBE0EF3-4EA9-BC43-AC4B-8E497CE83098}" type="slidenum">
              <a:rPr lang="en-US" altLang="zh-TW">
                <a:solidFill>
                  <a:prstClr val="black"/>
                </a:solidFill>
              </a:rPr>
              <a:pPr/>
              <a:t>98</a:t>
            </a:fld>
            <a:endParaRPr lang="en-US" altLang="zh-TW">
              <a:solidFill>
                <a:prstClr val="black"/>
              </a:solidFill>
            </a:endParaRPr>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zh-TW">
              <a:latin typeface="Calibri" charset="0"/>
              <a:cs typeface="新細明體" charset="0"/>
            </a:endParaRPr>
          </a:p>
        </p:txBody>
      </p:sp>
    </p:spTree>
    <p:extLst>
      <p:ext uri="{BB962C8B-B14F-4D97-AF65-F5344CB8AC3E}">
        <p14:creationId xmlns:p14="http://schemas.microsoft.com/office/powerpoint/2010/main" val="443112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新細明體" charset="0"/>
              </a:defRPr>
            </a:lvl1pPr>
            <a:lvl2pPr marL="742950" indent="-285750">
              <a:defRPr>
                <a:solidFill>
                  <a:schemeClr val="tx1"/>
                </a:solidFill>
                <a:latin typeface="Arial" charset="0"/>
                <a:ea typeface="新細明體" charset="0"/>
              </a:defRPr>
            </a:lvl2pPr>
            <a:lvl3pPr marL="1143000" indent="-228600">
              <a:defRPr>
                <a:solidFill>
                  <a:schemeClr val="tx1"/>
                </a:solidFill>
                <a:latin typeface="Arial" charset="0"/>
                <a:ea typeface="新細明體" charset="0"/>
              </a:defRPr>
            </a:lvl3pPr>
            <a:lvl4pPr marL="1600200" indent="-228600">
              <a:defRPr>
                <a:solidFill>
                  <a:schemeClr val="tx1"/>
                </a:solidFill>
                <a:latin typeface="Arial" charset="0"/>
                <a:ea typeface="新細明體" charset="0"/>
              </a:defRPr>
            </a:lvl4pPr>
            <a:lvl5pPr marL="2057400" indent="-228600">
              <a:defRPr>
                <a:solidFill>
                  <a:schemeClr val="tx1"/>
                </a:solidFill>
                <a:latin typeface="Arial" charset="0"/>
                <a:ea typeface="新細明體" charset="0"/>
              </a:defRPr>
            </a:lvl5pPr>
            <a:lvl6pPr marL="2514600" indent="-228600" eaLnBrk="0" fontAlgn="base" hangingPunct="0">
              <a:spcBef>
                <a:spcPct val="0"/>
              </a:spcBef>
              <a:spcAft>
                <a:spcPct val="0"/>
              </a:spcAft>
              <a:defRPr>
                <a:solidFill>
                  <a:schemeClr val="tx1"/>
                </a:solidFill>
                <a:latin typeface="Arial" charset="0"/>
                <a:ea typeface="新細明體" charset="0"/>
              </a:defRPr>
            </a:lvl6pPr>
            <a:lvl7pPr marL="2971800" indent="-228600" eaLnBrk="0" fontAlgn="base" hangingPunct="0">
              <a:spcBef>
                <a:spcPct val="0"/>
              </a:spcBef>
              <a:spcAft>
                <a:spcPct val="0"/>
              </a:spcAft>
              <a:defRPr>
                <a:solidFill>
                  <a:schemeClr val="tx1"/>
                </a:solidFill>
                <a:latin typeface="Arial" charset="0"/>
                <a:ea typeface="新細明體" charset="0"/>
              </a:defRPr>
            </a:lvl7pPr>
            <a:lvl8pPr marL="3429000" indent="-228600" eaLnBrk="0" fontAlgn="base" hangingPunct="0">
              <a:spcBef>
                <a:spcPct val="0"/>
              </a:spcBef>
              <a:spcAft>
                <a:spcPct val="0"/>
              </a:spcAft>
              <a:defRPr>
                <a:solidFill>
                  <a:schemeClr val="tx1"/>
                </a:solidFill>
                <a:latin typeface="Arial" charset="0"/>
                <a:ea typeface="新細明體" charset="0"/>
              </a:defRPr>
            </a:lvl8pPr>
            <a:lvl9pPr marL="3886200" indent="-228600" eaLnBrk="0" fontAlgn="base" hangingPunct="0">
              <a:spcBef>
                <a:spcPct val="0"/>
              </a:spcBef>
              <a:spcAft>
                <a:spcPct val="0"/>
              </a:spcAft>
              <a:defRPr>
                <a:solidFill>
                  <a:schemeClr val="tx1"/>
                </a:solidFill>
                <a:latin typeface="Arial" charset="0"/>
                <a:ea typeface="新細明體" charset="0"/>
              </a:defRPr>
            </a:lvl9pPr>
          </a:lstStyle>
          <a:p>
            <a:fld id="{7EBE0EF3-4EA9-BC43-AC4B-8E497CE83098}" type="slidenum">
              <a:rPr lang="en-US" altLang="zh-TW">
                <a:solidFill>
                  <a:prstClr val="black"/>
                </a:solidFill>
              </a:rPr>
              <a:pPr/>
              <a:t>99</a:t>
            </a:fld>
            <a:endParaRPr lang="en-US" altLang="zh-TW">
              <a:solidFill>
                <a:prstClr val="black"/>
              </a:solidFill>
            </a:endParaRPr>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zh-TW">
              <a:latin typeface="Calibri" charset="0"/>
              <a:cs typeface="新細明體" charset="0"/>
            </a:endParaRPr>
          </a:p>
        </p:txBody>
      </p:sp>
    </p:spTree>
    <p:extLst>
      <p:ext uri="{BB962C8B-B14F-4D97-AF65-F5344CB8AC3E}">
        <p14:creationId xmlns:p14="http://schemas.microsoft.com/office/powerpoint/2010/main" val="4066368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D3969713-26BC-4CEB-9F1C-9E8B42D5F7B0}" type="slidenum">
              <a:rPr lang="zh-TW" altLang="en-US" smtClean="0"/>
              <a:pPr/>
              <a:t>31</a:t>
            </a:fld>
            <a:endParaRPr lang="zh-TW" altLang="en-US"/>
          </a:p>
        </p:txBody>
      </p:sp>
    </p:spTree>
    <p:extLst>
      <p:ext uri="{BB962C8B-B14F-4D97-AF65-F5344CB8AC3E}">
        <p14:creationId xmlns:p14="http://schemas.microsoft.com/office/powerpoint/2010/main" val="1436627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新細明體" charset="0"/>
              </a:defRPr>
            </a:lvl1pPr>
            <a:lvl2pPr marL="742950" indent="-285750">
              <a:defRPr>
                <a:solidFill>
                  <a:schemeClr val="tx1"/>
                </a:solidFill>
                <a:latin typeface="Arial" charset="0"/>
                <a:ea typeface="新細明體" charset="0"/>
              </a:defRPr>
            </a:lvl2pPr>
            <a:lvl3pPr marL="1143000" indent="-228600">
              <a:defRPr>
                <a:solidFill>
                  <a:schemeClr val="tx1"/>
                </a:solidFill>
                <a:latin typeface="Arial" charset="0"/>
                <a:ea typeface="新細明體" charset="0"/>
              </a:defRPr>
            </a:lvl3pPr>
            <a:lvl4pPr marL="1600200" indent="-228600">
              <a:defRPr>
                <a:solidFill>
                  <a:schemeClr val="tx1"/>
                </a:solidFill>
                <a:latin typeface="Arial" charset="0"/>
                <a:ea typeface="新細明體" charset="0"/>
              </a:defRPr>
            </a:lvl4pPr>
            <a:lvl5pPr marL="2057400" indent="-228600">
              <a:defRPr>
                <a:solidFill>
                  <a:schemeClr val="tx1"/>
                </a:solidFill>
                <a:latin typeface="Arial" charset="0"/>
                <a:ea typeface="新細明體" charset="0"/>
              </a:defRPr>
            </a:lvl5pPr>
            <a:lvl6pPr marL="2514600" indent="-228600" eaLnBrk="0" fontAlgn="base" hangingPunct="0">
              <a:spcBef>
                <a:spcPct val="0"/>
              </a:spcBef>
              <a:spcAft>
                <a:spcPct val="0"/>
              </a:spcAft>
              <a:defRPr>
                <a:solidFill>
                  <a:schemeClr val="tx1"/>
                </a:solidFill>
                <a:latin typeface="Arial" charset="0"/>
                <a:ea typeface="新細明體" charset="0"/>
              </a:defRPr>
            </a:lvl6pPr>
            <a:lvl7pPr marL="2971800" indent="-228600" eaLnBrk="0" fontAlgn="base" hangingPunct="0">
              <a:spcBef>
                <a:spcPct val="0"/>
              </a:spcBef>
              <a:spcAft>
                <a:spcPct val="0"/>
              </a:spcAft>
              <a:defRPr>
                <a:solidFill>
                  <a:schemeClr val="tx1"/>
                </a:solidFill>
                <a:latin typeface="Arial" charset="0"/>
                <a:ea typeface="新細明體" charset="0"/>
              </a:defRPr>
            </a:lvl7pPr>
            <a:lvl8pPr marL="3429000" indent="-228600" eaLnBrk="0" fontAlgn="base" hangingPunct="0">
              <a:spcBef>
                <a:spcPct val="0"/>
              </a:spcBef>
              <a:spcAft>
                <a:spcPct val="0"/>
              </a:spcAft>
              <a:defRPr>
                <a:solidFill>
                  <a:schemeClr val="tx1"/>
                </a:solidFill>
                <a:latin typeface="Arial" charset="0"/>
                <a:ea typeface="新細明體" charset="0"/>
              </a:defRPr>
            </a:lvl8pPr>
            <a:lvl9pPr marL="3886200" indent="-228600" eaLnBrk="0" fontAlgn="base" hangingPunct="0">
              <a:spcBef>
                <a:spcPct val="0"/>
              </a:spcBef>
              <a:spcAft>
                <a:spcPct val="0"/>
              </a:spcAft>
              <a:defRPr>
                <a:solidFill>
                  <a:schemeClr val="tx1"/>
                </a:solidFill>
                <a:latin typeface="Arial" charset="0"/>
                <a:ea typeface="新細明體" charset="0"/>
              </a:defRPr>
            </a:lvl9pPr>
          </a:lstStyle>
          <a:p>
            <a:fld id="{7EBE0EF3-4EA9-BC43-AC4B-8E497CE83098}" type="slidenum">
              <a:rPr lang="en-US" altLang="zh-TW">
                <a:solidFill>
                  <a:prstClr val="black"/>
                </a:solidFill>
              </a:rPr>
              <a:pPr/>
              <a:t>100</a:t>
            </a:fld>
            <a:endParaRPr lang="en-US" altLang="zh-TW">
              <a:solidFill>
                <a:prstClr val="black"/>
              </a:solidFill>
            </a:endParaRPr>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zh-TW">
              <a:latin typeface="Calibri" charset="0"/>
              <a:cs typeface="新細明體" charset="0"/>
            </a:endParaRPr>
          </a:p>
        </p:txBody>
      </p:sp>
    </p:spTree>
    <p:extLst>
      <p:ext uri="{BB962C8B-B14F-4D97-AF65-F5344CB8AC3E}">
        <p14:creationId xmlns:p14="http://schemas.microsoft.com/office/powerpoint/2010/main" val="398381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新細明體" charset="0"/>
              </a:defRPr>
            </a:lvl1pPr>
            <a:lvl2pPr marL="742950" indent="-285750">
              <a:defRPr>
                <a:solidFill>
                  <a:schemeClr val="tx1"/>
                </a:solidFill>
                <a:latin typeface="Arial" charset="0"/>
                <a:ea typeface="新細明體" charset="0"/>
              </a:defRPr>
            </a:lvl2pPr>
            <a:lvl3pPr marL="1143000" indent="-228600">
              <a:defRPr>
                <a:solidFill>
                  <a:schemeClr val="tx1"/>
                </a:solidFill>
                <a:latin typeface="Arial" charset="0"/>
                <a:ea typeface="新細明體" charset="0"/>
              </a:defRPr>
            </a:lvl3pPr>
            <a:lvl4pPr marL="1600200" indent="-228600">
              <a:defRPr>
                <a:solidFill>
                  <a:schemeClr val="tx1"/>
                </a:solidFill>
                <a:latin typeface="Arial" charset="0"/>
                <a:ea typeface="新細明體" charset="0"/>
              </a:defRPr>
            </a:lvl4pPr>
            <a:lvl5pPr marL="2057400" indent="-228600">
              <a:defRPr>
                <a:solidFill>
                  <a:schemeClr val="tx1"/>
                </a:solidFill>
                <a:latin typeface="Arial" charset="0"/>
                <a:ea typeface="新細明體" charset="0"/>
              </a:defRPr>
            </a:lvl5pPr>
            <a:lvl6pPr marL="2514600" indent="-228600" eaLnBrk="0" fontAlgn="base" hangingPunct="0">
              <a:spcBef>
                <a:spcPct val="0"/>
              </a:spcBef>
              <a:spcAft>
                <a:spcPct val="0"/>
              </a:spcAft>
              <a:defRPr>
                <a:solidFill>
                  <a:schemeClr val="tx1"/>
                </a:solidFill>
                <a:latin typeface="Arial" charset="0"/>
                <a:ea typeface="新細明體" charset="0"/>
              </a:defRPr>
            </a:lvl6pPr>
            <a:lvl7pPr marL="2971800" indent="-228600" eaLnBrk="0" fontAlgn="base" hangingPunct="0">
              <a:spcBef>
                <a:spcPct val="0"/>
              </a:spcBef>
              <a:spcAft>
                <a:spcPct val="0"/>
              </a:spcAft>
              <a:defRPr>
                <a:solidFill>
                  <a:schemeClr val="tx1"/>
                </a:solidFill>
                <a:latin typeface="Arial" charset="0"/>
                <a:ea typeface="新細明體" charset="0"/>
              </a:defRPr>
            </a:lvl7pPr>
            <a:lvl8pPr marL="3429000" indent="-228600" eaLnBrk="0" fontAlgn="base" hangingPunct="0">
              <a:spcBef>
                <a:spcPct val="0"/>
              </a:spcBef>
              <a:spcAft>
                <a:spcPct val="0"/>
              </a:spcAft>
              <a:defRPr>
                <a:solidFill>
                  <a:schemeClr val="tx1"/>
                </a:solidFill>
                <a:latin typeface="Arial" charset="0"/>
                <a:ea typeface="新細明體" charset="0"/>
              </a:defRPr>
            </a:lvl8pPr>
            <a:lvl9pPr marL="3886200" indent="-228600" eaLnBrk="0" fontAlgn="base" hangingPunct="0">
              <a:spcBef>
                <a:spcPct val="0"/>
              </a:spcBef>
              <a:spcAft>
                <a:spcPct val="0"/>
              </a:spcAft>
              <a:defRPr>
                <a:solidFill>
                  <a:schemeClr val="tx1"/>
                </a:solidFill>
                <a:latin typeface="Arial" charset="0"/>
                <a:ea typeface="新細明體" charset="0"/>
              </a:defRPr>
            </a:lvl9pPr>
          </a:lstStyle>
          <a:p>
            <a:fld id="{699FC0D4-7A72-3C4B-9BD8-C7BE210AEDC1}" type="slidenum">
              <a:rPr lang="en-US" altLang="zh-TW">
                <a:solidFill>
                  <a:prstClr val="black"/>
                </a:solidFill>
              </a:rPr>
              <a:pPr/>
              <a:t>103</a:t>
            </a:fld>
            <a:endParaRPr lang="en-US" altLang="zh-TW">
              <a:solidFill>
                <a:prstClr val="black"/>
              </a:solidFill>
            </a:endParaRPr>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zh-TW">
              <a:latin typeface="Calibri" charset="0"/>
              <a:cs typeface="新細明體" charset="0"/>
            </a:endParaRPr>
          </a:p>
        </p:txBody>
      </p:sp>
    </p:spTree>
    <p:extLst>
      <p:ext uri="{BB962C8B-B14F-4D97-AF65-F5344CB8AC3E}">
        <p14:creationId xmlns:p14="http://schemas.microsoft.com/office/powerpoint/2010/main" val="4114859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新細明體" charset="0"/>
              </a:defRPr>
            </a:lvl1pPr>
            <a:lvl2pPr marL="742950" indent="-285750">
              <a:defRPr>
                <a:solidFill>
                  <a:schemeClr val="tx1"/>
                </a:solidFill>
                <a:latin typeface="Arial" charset="0"/>
                <a:ea typeface="新細明體" charset="0"/>
              </a:defRPr>
            </a:lvl2pPr>
            <a:lvl3pPr marL="1143000" indent="-228600">
              <a:defRPr>
                <a:solidFill>
                  <a:schemeClr val="tx1"/>
                </a:solidFill>
                <a:latin typeface="Arial" charset="0"/>
                <a:ea typeface="新細明體" charset="0"/>
              </a:defRPr>
            </a:lvl3pPr>
            <a:lvl4pPr marL="1600200" indent="-228600">
              <a:defRPr>
                <a:solidFill>
                  <a:schemeClr val="tx1"/>
                </a:solidFill>
                <a:latin typeface="Arial" charset="0"/>
                <a:ea typeface="新細明體" charset="0"/>
              </a:defRPr>
            </a:lvl4pPr>
            <a:lvl5pPr marL="2057400" indent="-228600">
              <a:defRPr>
                <a:solidFill>
                  <a:schemeClr val="tx1"/>
                </a:solidFill>
                <a:latin typeface="Arial" charset="0"/>
                <a:ea typeface="新細明體" charset="0"/>
              </a:defRPr>
            </a:lvl5pPr>
            <a:lvl6pPr marL="2514600" indent="-228600" eaLnBrk="0" fontAlgn="base" hangingPunct="0">
              <a:spcBef>
                <a:spcPct val="0"/>
              </a:spcBef>
              <a:spcAft>
                <a:spcPct val="0"/>
              </a:spcAft>
              <a:defRPr>
                <a:solidFill>
                  <a:schemeClr val="tx1"/>
                </a:solidFill>
                <a:latin typeface="Arial" charset="0"/>
                <a:ea typeface="新細明體" charset="0"/>
              </a:defRPr>
            </a:lvl6pPr>
            <a:lvl7pPr marL="2971800" indent="-228600" eaLnBrk="0" fontAlgn="base" hangingPunct="0">
              <a:spcBef>
                <a:spcPct val="0"/>
              </a:spcBef>
              <a:spcAft>
                <a:spcPct val="0"/>
              </a:spcAft>
              <a:defRPr>
                <a:solidFill>
                  <a:schemeClr val="tx1"/>
                </a:solidFill>
                <a:latin typeface="Arial" charset="0"/>
                <a:ea typeface="新細明體" charset="0"/>
              </a:defRPr>
            </a:lvl7pPr>
            <a:lvl8pPr marL="3429000" indent="-228600" eaLnBrk="0" fontAlgn="base" hangingPunct="0">
              <a:spcBef>
                <a:spcPct val="0"/>
              </a:spcBef>
              <a:spcAft>
                <a:spcPct val="0"/>
              </a:spcAft>
              <a:defRPr>
                <a:solidFill>
                  <a:schemeClr val="tx1"/>
                </a:solidFill>
                <a:latin typeface="Arial" charset="0"/>
                <a:ea typeface="新細明體" charset="0"/>
              </a:defRPr>
            </a:lvl8pPr>
            <a:lvl9pPr marL="3886200" indent="-228600" eaLnBrk="0" fontAlgn="base" hangingPunct="0">
              <a:spcBef>
                <a:spcPct val="0"/>
              </a:spcBef>
              <a:spcAft>
                <a:spcPct val="0"/>
              </a:spcAft>
              <a:defRPr>
                <a:solidFill>
                  <a:schemeClr val="tx1"/>
                </a:solidFill>
                <a:latin typeface="Arial" charset="0"/>
                <a:ea typeface="新細明體" charset="0"/>
              </a:defRPr>
            </a:lvl9pPr>
          </a:lstStyle>
          <a:p>
            <a:fld id="{699FC0D4-7A72-3C4B-9BD8-C7BE210AEDC1}" type="slidenum">
              <a:rPr lang="en-US" altLang="zh-TW">
                <a:solidFill>
                  <a:prstClr val="black"/>
                </a:solidFill>
              </a:rPr>
              <a:pPr/>
              <a:t>104</a:t>
            </a:fld>
            <a:endParaRPr lang="en-US" altLang="zh-TW">
              <a:solidFill>
                <a:prstClr val="black"/>
              </a:solidFill>
            </a:endParaRPr>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zh-TW">
              <a:latin typeface="Calibri" charset="0"/>
              <a:cs typeface="新細明體" charset="0"/>
            </a:endParaRPr>
          </a:p>
        </p:txBody>
      </p:sp>
    </p:spTree>
    <p:extLst>
      <p:ext uri="{BB962C8B-B14F-4D97-AF65-F5344CB8AC3E}">
        <p14:creationId xmlns:p14="http://schemas.microsoft.com/office/powerpoint/2010/main" val="3105694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新細明體" charset="0"/>
              </a:defRPr>
            </a:lvl1pPr>
            <a:lvl2pPr marL="742950" indent="-285750">
              <a:defRPr>
                <a:solidFill>
                  <a:schemeClr val="tx1"/>
                </a:solidFill>
                <a:latin typeface="Arial" charset="0"/>
                <a:ea typeface="新細明體" charset="0"/>
              </a:defRPr>
            </a:lvl2pPr>
            <a:lvl3pPr marL="1143000" indent="-228600">
              <a:defRPr>
                <a:solidFill>
                  <a:schemeClr val="tx1"/>
                </a:solidFill>
                <a:latin typeface="Arial" charset="0"/>
                <a:ea typeface="新細明體" charset="0"/>
              </a:defRPr>
            </a:lvl3pPr>
            <a:lvl4pPr marL="1600200" indent="-228600">
              <a:defRPr>
                <a:solidFill>
                  <a:schemeClr val="tx1"/>
                </a:solidFill>
                <a:latin typeface="Arial" charset="0"/>
                <a:ea typeface="新細明體" charset="0"/>
              </a:defRPr>
            </a:lvl4pPr>
            <a:lvl5pPr marL="2057400" indent="-228600">
              <a:defRPr>
                <a:solidFill>
                  <a:schemeClr val="tx1"/>
                </a:solidFill>
                <a:latin typeface="Arial" charset="0"/>
                <a:ea typeface="新細明體" charset="0"/>
              </a:defRPr>
            </a:lvl5pPr>
            <a:lvl6pPr marL="2514600" indent="-228600" eaLnBrk="0" fontAlgn="base" hangingPunct="0">
              <a:spcBef>
                <a:spcPct val="0"/>
              </a:spcBef>
              <a:spcAft>
                <a:spcPct val="0"/>
              </a:spcAft>
              <a:defRPr>
                <a:solidFill>
                  <a:schemeClr val="tx1"/>
                </a:solidFill>
                <a:latin typeface="Arial" charset="0"/>
                <a:ea typeface="新細明體" charset="0"/>
              </a:defRPr>
            </a:lvl6pPr>
            <a:lvl7pPr marL="2971800" indent="-228600" eaLnBrk="0" fontAlgn="base" hangingPunct="0">
              <a:spcBef>
                <a:spcPct val="0"/>
              </a:spcBef>
              <a:spcAft>
                <a:spcPct val="0"/>
              </a:spcAft>
              <a:defRPr>
                <a:solidFill>
                  <a:schemeClr val="tx1"/>
                </a:solidFill>
                <a:latin typeface="Arial" charset="0"/>
                <a:ea typeface="新細明體" charset="0"/>
              </a:defRPr>
            </a:lvl7pPr>
            <a:lvl8pPr marL="3429000" indent="-228600" eaLnBrk="0" fontAlgn="base" hangingPunct="0">
              <a:spcBef>
                <a:spcPct val="0"/>
              </a:spcBef>
              <a:spcAft>
                <a:spcPct val="0"/>
              </a:spcAft>
              <a:defRPr>
                <a:solidFill>
                  <a:schemeClr val="tx1"/>
                </a:solidFill>
                <a:latin typeface="Arial" charset="0"/>
                <a:ea typeface="新細明體" charset="0"/>
              </a:defRPr>
            </a:lvl8pPr>
            <a:lvl9pPr marL="3886200" indent="-228600" eaLnBrk="0" fontAlgn="base" hangingPunct="0">
              <a:spcBef>
                <a:spcPct val="0"/>
              </a:spcBef>
              <a:spcAft>
                <a:spcPct val="0"/>
              </a:spcAft>
              <a:defRPr>
                <a:solidFill>
                  <a:schemeClr val="tx1"/>
                </a:solidFill>
                <a:latin typeface="Arial" charset="0"/>
                <a:ea typeface="新細明體" charset="0"/>
              </a:defRPr>
            </a:lvl9pPr>
          </a:lstStyle>
          <a:p>
            <a:fld id="{699FC0D4-7A72-3C4B-9BD8-C7BE210AEDC1}" type="slidenum">
              <a:rPr lang="en-US" altLang="zh-TW">
                <a:solidFill>
                  <a:prstClr val="black"/>
                </a:solidFill>
              </a:rPr>
              <a:pPr/>
              <a:t>105</a:t>
            </a:fld>
            <a:endParaRPr lang="en-US" altLang="zh-TW">
              <a:solidFill>
                <a:prstClr val="black"/>
              </a:solidFill>
            </a:endParaRPr>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zh-TW">
              <a:latin typeface="Calibri" charset="0"/>
              <a:cs typeface="新細明體" charset="0"/>
            </a:endParaRPr>
          </a:p>
        </p:txBody>
      </p:sp>
    </p:spTree>
    <p:extLst>
      <p:ext uri="{BB962C8B-B14F-4D97-AF65-F5344CB8AC3E}">
        <p14:creationId xmlns:p14="http://schemas.microsoft.com/office/powerpoint/2010/main" val="335580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D3969713-26BC-4CEB-9F1C-9E8B42D5F7B0}" type="slidenum">
              <a:rPr lang="zh-TW" altLang="en-US" smtClean="0"/>
              <a:pPr/>
              <a:t>107</a:t>
            </a:fld>
            <a:endParaRPr lang="zh-TW" altLang="en-US"/>
          </a:p>
        </p:txBody>
      </p:sp>
    </p:spTree>
    <p:extLst>
      <p:ext uri="{BB962C8B-B14F-4D97-AF65-F5344CB8AC3E}">
        <p14:creationId xmlns:p14="http://schemas.microsoft.com/office/powerpoint/2010/main" val="987621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D3969713-26BC-4CEB-9F1C-9E8B42D5F7B0}" type="slidenum">
              <a:rPr lang="zh-TW" altLang="en-US" smtClean="0"/>
              <a:pPr/>
              <a:t>32</a:t>
            </a:fld>
            <a:endParaRPr lang="zh-TW" altLang="en-US"/>
          </a:p>
        </p:txBody>
      </p:sp>
    </p:spTree>
    <p:extLst>
      <p:ext uri="{BB962C8B-B14F-4D97-AF65-F5344CB8AC3E}">
        <p14:creationId xmlns:p14="http://schemas.microsoft.com/office/powerpoint/2010/main" val="1219148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新細明體" charset="0"/>
              </a:defRPr>
            </a:lvl1pPr>
            <a:lvl2pPr marL="742950" indent="-285750">
              <a:defRPr>
                <a:solidFill>
                  <a:schemeClr val="tx1"/>
                </a:solidFill>
                <a:latin typeface="Arial" charset="0"/>
                <a:ea typeface="新細明體" charset="0"/>
              </a:defRPr>
            </a:lvl2pPr>
            <a:lvl3pPr marL="1143000" indent="-228600">
              <a:defRPr>
                <a:solidFill>
                  <a:schemeClr val="tx1"/>
                </a:solidFill>
                <a:latin typeface="Arial" charset="0"/>
                <a:ea typeface="新細明體" charset="0"/>
              </a:defRPr>
            </a:lvl3pPr>
            <a:lvl4pPr marL="1600200" indent="-228600">
              <a:defRPr>
                <a:solidFill>
                  <a:schemeClr val="tx1"/>
                </a:solidFill>
                <a:latin typeface="Arial" charset="0"/>
                <a:ea typeface="新細明體" charset="0"/>
              </a:defRPr>
            </a:lvl4pPr>
            <a:lvl5pPr marL="2057400" indent="-228600">
              <a:defRPr>
                <a:solidFill>
                  <a:schemeClr val="tx1"/>
                </a:solidFill>
                <a:latin typeface="Arial" charset="0"/>
                <a:ea typeface="新細明體" charset="0"/>
              </a:defRPr>
            </a:lvl5pPr>
            <a:lvl6pPr marL="2514600" indent="-228600" eaLnBrk="0" fontAlgn="base" hangingPunct="0">
              <a:spcBef>
                <a:spcPct val="0"/>
              </a:spcBef>
              <a:spcAft>
                <a:spcPct val="0"/>
              </a:spcAft>
              <a:defRPr>
                <a:solidFill>
                  <a:schemeClr val="tx1"/>
                </a:solidFill>
                <a:latin typeface="Arial" charset="0"/>
                <a:ea typeface="新細明體" charset="0"/>
              </a:defRPr>
            </a:lvl6pPr>
            <a:lvl7pPr marL="2971800" indent="-228600" eaLnBrk="0" fontAlgn="base" hangingPunct="0">
              <a:spcBef>
                <a:spcPct val="0"/>
              </a:spcBef>
              <a:spcAft>
                <a:spcPct val="0"/>
              </a:spcAft>
              <a:defRPr>
                <a:solidFill>
                  <a:schemeClr val="tx1"/>
                </a:solidFill>
                <a:latin typeface="Arial" charset="0"/>
                <a:ea typeface="新細明體" charset="0"/>
              </a:defRPr>
            </a:lvl7pPr>
            <a:lvl8pPr marL="3429000" indent="-228600" eaLnBrk="0" fontAlgn="base" hangingPunct="0">
              <a:spcBef>
                <a:spcPct val="0"/>
              </a:spcBef>
              <a:spcAft>
                <a:spcPct val="0"/>
              </a:spcAft>
              <a:defRPr>
                <a:solidFill>
                  <a:schemeClr val="tx1"/>
                </a:solidFill>
                <a:latin typeface="Arial" charset="0"/>
                <a:ea typeface="新細明體" charset="0"/>
              </a:defRPr>
            </a:lvl8pPr>
            <a:lvl9pPr marL="3886200" indent="-228600" eaLnBrk="0" fontAlgn="base" hangingPunct="0">
              <a:spcBef>
                <a:spcPct val="0"/>
              </a:spcBef>
              <a:spcAft>
                <a:spcPct val="0"/>
              </a:spcAft>
              <a:defRPr>
                <a:solidFill>
                  <a:schemeClr val="tx1"/>
                </a:solidFill>
                <a:latin typeface="Arial" charset="0"/>
                <a:ea typeface="新細明體" charset="0"/>
              </a:defRPr>
            </a:lvl9pPr>
          </a:lstStyle>
          <a:p>
            <a:fld id="{7EBE0EF3-4EA9-BC43-AC4B-8E497CE83098}" type="slidenum">
              <a:rPr lang="en-US" altLang="zh-TW">
                <a:solidFill>
                  <a:prstClr val="black"/>
                </a:solidFill>
              </a:rPr>
              <a:pPr/>
              <a:t>42</a:t>
            </a:fld>
            <a:endParaRPr lang="en-US" altLang="zh-TW">
              <a:solidFill>
                <a:prstClr val="black"/>
              </a:solidFill>
            </a:endParaRPr>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zh-TW">
              <a:latin typeface="Calibri" charset="0"/>
              <a:cs typeface="新細明體" charset="0"/>
            </a:endParaRPr>
          </a:p>
        </p:txBody>
      </p:sp>
    </p:spTree>
    <p:extLst>
      <p:ext uri="{BB962C8B-B14F-4D97-AF65-F5344CB8AC3E}">
        <p14:creationId xmlns:p14="http://schemas.microsoft.com/office/powerpoint/2010/main" val="946961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新細明體" charset="0"/>
              </a:defRPr>
            </a:lvl1pPr>
            <a:lvl2pPr marL="742950" indent="-285750">
              <a:defRPr>
                <a:solidFill>
                  <a:schemeClr val="tx1"/>
                </a:solidFill>
                <a:latin typeface="Arial" charset="0"/>
                <a:ea typeface="新細明體" charset="0"/>
              </a:defRPr>
            </a:lvl2pPr>
            <a:lvl3pPr marL="1143000" indent="-228600">
              <a:defRPr>
                <a:solidFill>
                  <a:schemeClr val="tx1"/>
                </a:solidFill>
                <a:latin typeface="Arial" charset="0"/>
                <a:ea typeface="新細明體" charset="0"/>
              </a:defRPr>
            </a:lvl3pPr>
            <a:lvl4pPr marL="1600200" indent="-228600">
              <a:defRPr>
                <a:solidFill>
                  <a:schemeClr val="tx1"/>
                </a:solidFill>
                <a:latin typeface="Arial" charset="0"/>
                <a:ea typeface="新細明體" charset="0"/>
              </a:defRPr>
            </a:lvl4pPr>
            <a:lvl5pPr marL="2057400" indent="-228600">
              <a:defRPr>
                <a:solidFill>
                  <a:schemeClr val="tx1"/>
                </a:solidFill>
                <a:latin typeface="Arial" charset="0"/>
                <a:ea typeface="新細明體" charset="0"/>
              </a:defRPr>
            </a:lvl5pPr>
            <a:lvl6pPr marL="2514600" indent="-228600" eaLnBrk="0" fontAlgn="base" hangingPunct="0">
              <a:spcBef>
                <a:spcPct val="0"/>
              </a:spcBef>
              <a:spcAft>
                <a:spcPct val="0"/>
              </a:spcAft>
              <a:defRPr>
                <a:solidFill>
                  <a:schemeClr val="tx1"/>
                </a:solidFill>
                <a:latin typeface="Arial" charset="0"/>
                <a:ea typeface="新細明體" charset="0"/>
              </a:defRPr>
            </a:lvl6pPr>
            <a:lvl7pPr marL="2971800" indent="-228600" eaLnBrk="0" fontAlgn="base" hangingPunct="0">
              <a:spcBef>
                <a:spcPct val="0"/>
              </a:spcBef>
              <a:spcAft>
                <a:spcPct val="0"/>
              </a:spcAft>
              <a:defRPr>
                <a:solidFill>
                  <a:schemeClr val="tx1"/>
                </a:solidFill>
                <a:latin typeface="Arial" charset="0"/>
                <a:ea typeface="新細明體" charset="0"/>
              </a:defRPr>
            </a:lvl7pPr>
            <a:lvl8pPr marL="3429000" indent="-228600" eaLnBrk="0" fontAlgn="base" hangingPunct="0">
              <a:spcBef>
                <a:spcPct val="0"/>
              </a:spcBef>
              <a:spcAft>
                <a:spcPct val="0"/>
              </a:spcAft>
              <a:defRPr>
                <a:solidFill>
                  <a:schemeClr val="tx1"/>
                </a:solidFill>
                <a:latin typeface="Arial" charset="0"/>
                <a:ea typeface="新細明體" charset="0"/>
              </a:defRPr>
            </a:lvl8pPr>
            <a:lvl9pPr marL="3886200" indent="-228600" eaLnBrk="0" fontAlgn="base" hangingPunct="0">
              <a:spcBef>
                <a:spcPct val="0"/>
              </a:spcBef>
              <a:spcAft>
                <a:spcPct val="0"/>
              </a:spcAft>
              <a:defRPr>
                <a:solidFill>
                  <a:schemeClr val="tx1"/>
                </a:solidFill>
                <a:latin typeface="Arial" charset="0"/>
                <a:ea typeface="新細明體" charset="0"/>
              </a:defRPr>
            </a:lvl9pPr>
          </a:lstStyle>
          <a:p>
            <a:fld id="{7EBE0EF3-4EA9-BC43-AC4B-8E497CE83098}" type="slidenum">
              <a:rPr lang="en-US" altLang="zh-TW">
                <a:solidFill>
                  <a:prstClr val="black"/>
                </a:solidFill>
              </a:rPr>
              <a:pPr/>
              <a:t>44</a:t>
            </a:fld>
            <a:endParaRPr lang="en-US" altLang="zh-TW">
              <a:solidFill>
                <a:prstClr val="black"/>
              </a:solidFill>
            </a:endParaRPr>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zh-TW">
              <a:latin typeface="Calibri" charset="0"/>
              <a:cs typeface="新細明體" charset="0"/>
            </a:endParaRPr>
          </a:p>
        </p:txBody>
      </p:sp>
    </p:spTree>
    <p:extLst>
      <p:ext uri="{BB962C8B-B14F-4D97-AF65-F5344CB8AC3E}">
        <p14:creationId xmlns:p14="http://schemas.microsoft.com/office/powerpoint/2010/main" val="4107968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新細明體" charset="0"/>
              </a:defRPr>
            </a:lvl1pPr>
            <a:lvl2pPr marL="742950" indent="-285750">
              <a:defRPr>
                <a:solidFill>
                  <a:schemeClr val="tx1"/>
                </a:solidFill>
                <a:latin typeface="Arial" charset="0"/>
                <a:ea typeface="新細明體" charset="0"/>
              </a:defRPr>
            </a:lvl2pPr>
            <a:lvl3pPr marL="1143000" indent="-228600">
              <a:defRPr>
                <a:solidFill>
                  <a:schemeClr val="tx1"/>
                </a:solidFill>
                <a:latin typeface="Arial" charset="0"/>
                <a:ea typeface="新細明體" charset="0"/>
              </a:defRPr>
            </a:lvl3pPr>
            <a:lvl4pPr marL="1600200" indent="-228600">
              <a:defRPr>
                <a:solidFill>
                  <a:schemeClr val="tx1"/>
                </a:solidFill>
                <a:latin typeface="Arial" charset="0"/>
                <a:ea typeface="新細明體" charset="0"/>
              </a:defRPr>
            </a:lvl4pPr>
            <a:lvl5pPr marL="2057400" indent="-228600">
              <a:defRPr>
                <a:solidFill>
                  <a:schemeClr val="tx1"/>
                </a:solidFill>
                <a:latin typeface="Arial" charset="0"/>
                <a:ea typeface="新細明體" charset="0"/>
              </a:defRPr>
            </a:lvl5pPr>
            <a:lvl6pPr marL="2514600" indent="-228600" eaLnBrk="0" fontAlgn="base" hangingPunct="0">
              <a:spcBef>
                <a:spcPct val="0"/>
              </a:spcBef>
              <a:spcAft>
                <a:spcPct val="0"/>
              </a:spcAft>
              <a:defRPr>
                <a:solidFill>
                  <a:schemeClr val="tx1"/>
                </a:solidFill>
                <a:latin typeface="Arial" charset="0"/>
                <a:ea typeface="新細明體" charset="0"/>
              </a:defRPr>
            </a:lvl6pPr>
            <a:lvl7pPr marL="2971800" indent="-228600" eaLnBrk="0" fontAlgn="base" hangingPunct="0">
              <a:spcBef>
                <a:spcPct val="0"/>
              </a:spcBef>
              <a:spcAft>
                <a:spcPct val="0"/>
              </a:spcAft>
              <a:defRPr>
                <a:solidFill>
                  <a:schemeClr val="tx1"/>
                </a:solidFill>
                <a:latin typeface="Arial" charset="0"/>
                <a:ea typeface="新細明體" charset="0"/>
              </a:defRPr>
            </a:lvl7pPr>
            <a:lvl8pPr marL="3429000" indent="-228600" eaLnBrk="0" fontAlgn="base" hangingPunct="0">
              <a:spcBef>
                <a:spcPct val="0"/>
              </a:spcBef>
              <a:spcAft>
                <a:spcPct val="0"/>
              </a:spcAft>
              <a:defRPr>
                <a:solidFill>
                  <a:schemeClr val="tx1"/>
                </a:solidFill>
                <a:latin typeface="Arial" charset="0"/>
                <a:ea typeface="新細明體" charset="0"/>
              </a:defRPr>
            </a:lvl8pPr>
            <a:lvl9pPr marL="3886200" indent="-228600" eaLnBrk="0" fontAlgn="base" hangingPunct="0">
              <a:spcBef>
                <a:spcPct val="0"/>
              </a:spcBef>
              <a:spcAft>
                <a:spcPct val="0"/>
              </a:spcAft>
              <a:defRPr>
                <a:solidFill>
                  <a:schemeClr val="tx1"/>
                </a:solidFill>
                <a:latin typeface="Arial" charset="0"/>
                <a:ea typeface="新細明體" charset="0"/>
              </a:defRPr>
            </a:lvl9pPr>
          </a:lstStyle>
          <a:p>
            <a:fld id="{699FC0D4-7A72-3C4B-9BD8-C7BE210AEDC1}" type="slidenum">
              <a:rPr lang="en-US" altLang="zh-TW">
                <a:solidFill>
                  <a:prstClr val="black"/>
                </a:solidFill>
              </a:rPr>
              <a:pPr/>
              <a:t>72</a:t>
            </a:fld>
            <a:endParaRPr lang="en-US" altLang="zh-TW" dirty="0">
              <a:solidFill>
                <a:prstClr val="black"/>
              </a:solidFill>
            </a:endParaRPr>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zh-TW">
              <a:latin typeface="Calibri" charset="0"/>
              <a:cs typeface="新細明體" charset="0"/>
            </a:endParaRPr>
          </a:p>
        </p:txBody>
      </p:sp>
    </p:spTree>
    <p:extLst>
      <p:ext uri="{BB962C8B-B14F-4D97-AF65-F5344CB8AC3E}">
        <p14:creationId xmlns:p14="http://schemas.microsoft.com/office/powerpoint/2010/main" val="138370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新細明體" charset="0"/>
              </a:defRPr>
            </a:lvl1pPr>
            <a:lvl2pPr marL="742950" indent="-285750">
              <a:defRPr>
                <a:solidFill>
                  <a:schemeClr val="tx1"/>
                </a:solidFill>
                <a:latin typeface="Arial" charset="0"/>
                <a:ea typeface="新細明體" charset="0"/>
              </a:defRPr>
            </a:lvl2pPr>
            <a:lvl3pPr marL="1143000" indent="-228600">
              <a:defRPr>
                <a:solidFill>
                  <a:schemeClr val="tx1"/>
                </a:solidFill>
                <a:latin typeface="Arial" charset="0"/>
                <a:ea typeface="新細明體" charset="0"/>
              </a:defRPr>
            </a:lvl3pPr>
            <a:lvl4pPr marL="1600200" indent="-228600">
              <a:defRPr>
                <a:solidFill>
                  <a:schemeClr val="tx1"/>
                </a:solidFill>
                <a:latin typeface="Arial" charset="0"/>
                <a:ea typeface="新細明體" charset="0"/>
              </a:defRPr>
            </a:lvl4pPr>
            <a:lvl5pPr marL="2057400" indent="-228600">
              <a:defRPr>
                <a:solidFill>
                  <a:schemeClr val="tx1"/>
                </a:solidFill>
                <a:latin typeface="Arial" charset="0"/>
                <a:ea typeface="新細明體" charset="0"/>
              </a:defRPr>
            </a:lvl5pPr>
            <a:lvl6pPr marL="2514600" indent="-228600" eaLnBrk="0" fontAlgn="base" hangingPunct="0">
              <a:spcBef>
                <a:spcPct val="0"/>
              </a:spcBef>
              <a:spcAft>
                <a:spcPct val="0"/>
              </a:spcAft>
              <a:defRPr>
                <a:solidFill>
                  <a:schemeClr val="tx1"/>
                </a:solidFill>
                <a:latin typeface="Arial" charset="0"/>
                <a:ea typeface="新細明體" charset="0"/>
              </a:defRPr>
            </a:lvl6pPr>
            <a:lvl7pPr marL="2971800" indent="-228600" eaLnBrk="0" fontAlgn="base" hangingPunct="0">
              <a:spcBef>
                <a:spcPct val="0"/>
              </a:spcBef>
              <a:spcAft>
                <a:spcPct val="0"/>
              </a:spcAft>
              <a:defRPr>
                <a:solidFill>
                  <a:schemeClr val="tx1"/>
                </a:solidFill>
                <a:latin typeface="Arial" charset="0"/>
                <a:ea typeface="新細明體" charset="0"/>
              </a:defRPr>
            </a:lvl7pPr>
            <a:lvl8pPr marL="3429000" indent="-228600" eaLnBrk="0" fontAlgn="base" hangingPunct="0">
              <a:spcBef>
                <a:spcPct val="0"/>
              </a:spcBef>
              <a:spcAft>
                <a:spcPct val="0"/>
              </a:spcAft>
              <a:defRPr>
                <a:solidFill>
                  <a:schemeClr val="tx1"/>
                </a:solidFill>
                <a:latin typeface="Arial" charset="0"/>
                <a:ea typeface="新細明體" charset="0"/>
              </a:defRPr>
            </a:lvl8pPr>
            <a:lvl9pPr marL="3886200" indent="-228600" eaLnBrk="0" fontAlgn="base" hangingPunct="0">
              <a:spcBef>
                <a:spcPct val="0"/>
              </a:spcBef>
              <a:spcAft>
                <a:spcPct val="0"/>
              </a:spcAft>
              <a:defRPr>
                <a:solidFill>
                  <a:schemeClr val="tx1"/>
                </a:solidFill>
                <a:latin typeface="Arial" charset="0"/>
                <a:ea typeface="新細明體" charset="0"/>
              </a:defRPr>
            </a:lvl9pPr>
          </a:lstStyle>
          <a:p>
            <a:fld id="{699FC0D4-7A72-3C4B-9BD8-C7BE210AEDC1}" type="slidenum">
              <a:rPr lang="en-US" altLang="zh-TW">
                <a:solidFill>
                  <a:prstClr val="black"/>
                </a:solidFill>
              </a:rPr>
              <a:pPr/>
              <a:t>73</a:t>
            </a:fld>
            <a:endParaRPr lang="en-US" altLang="zh-TW" dirty="0">
              <a:solidFill>
                <a:prstClr val="black"/>
              </a:solidFill>
            </a:endParaRPr>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zh-TW">
              <a:latin typeface="Calibri" charset="0"/>
              <a:cs typeface="新細明體" charset="0"/>
            </a:endParaRPr>
          </a:p>
        </p:txBody>
      </p:sp>
    </p:spTree>
    <p:extLst>
      <p:ext uri="{BB962C8B-B14F-4D97-AF65-F5344CB8AC3E}">
        <p14:creationId xmlns:p14="http://schemas.microsoft.com/office/powerpoint/2010/main" val="276460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新細明體" charset="0"/>
              </a:defRPr>
            </a:lvl1pPr>
            <a:lvl2pPr marL="742950" indent="-285750">
              <a:defRPr>
                <a:solidFill>
                  <a:schemeClr val="tx1"/>
                </a:solidFill>
                <a:latin typeface="Arial" charset="0"/>
                <a:ea typeface="新細明體" charset="0"/>
              </a:defRPr>
            </a:lvl2pPr>
            <a:lvl3pPr marL="1143000" indent="-228600">
              <a:defRPr>
                <a:solidFill>
                  <a:schemeClr val="tx1"/>
                </a:solidFill>
                <a:latin typeface="Arial" charset="0"/>
                <a:ea typeface="新細明體" charset="0"/>
              </a:defRPr>
            </a:lvl3pPr>
            <a:lvl4pPr marL="1600200" indent="-228600">
              <a:defRPr>
                <a:solidFill>
                  <a:schemeClr val="tx1"/>
                </a:solidFill>
                <a:latin typeface="Arial" charset="0"/>
                <a:ea typeface="新細明體" charset="0"/>
              </a:defRPr>
            </a:lvl4pPr>
            <a:lvl5pPr marL="2057400" indent="-228600">
              <a:defRPr>
                <a:solidFill>
                  <a:schemeClr val="tx1"/>
                </a:solidFill>
                <a:latin typeface="Arial" charset="0"/>
                <a:ea typeface="新細明體" charset="0"/>
              </a:defRPr>
            </a:lvl5pPr>
            <a:lvl6pPr marL="2514600" indent="-228600" eaLnBrk="0" fontAlgn="base" hangingPunct="0">
              <a:spcBef>
                <a:spcPct val="0"/>
              </a:spcBef>
              <a:spcAft>
                <a:spcPct val="0"/>
              </a:spcAft>
              <a:defRPr>
                <a:solidFill>
                  <a:schemeClr val="tx1"/>
                </a:solidFill>
                <a:latin typeface="Arial" charset="0"/>
                <a:ea typeface="新細明體" charset="0"/>
              </a:defRPr>
            </a:lvl6pPr>
            <a:lvl7pPr marL="2971800" indent="-228600" eaLnBrk="0" fontAlgn="base" hangingPunct="0">
              <a:spcBef>
                <a:spcPct val="0"/>
              </a:spcBef>
              <a:spcAft>
                <a:spcPct val="0"/>
              </a:spcAft>
              <a:defRPr>
                <a:solidFill>
                  <a:schemeClr val="tx1"/>
                </a:solidFill>
                <a:latin typeface="Arial" charset="0"/>
                <a:ea typeface="新細明體" charset="0"/>
              </a:defRPr>
            </a:lvl7pPr>
            <a:lvl8pPr marL="3429000" indent="-228600" eaLnBrk="0" fontAlgn="base" hangingPunct="0">
              <a:spcBef>
                <a:spcPct val="0"/>
              </a:spcBef>
              <a:spcAft>
                <a:spcPct val="0"/>
              </a:spcAft>
              <a:defRPr>
                <a:solidFill>
                  <a:schemeClr val="tx1"/>
                </a:solidFill>
                <a:latin typeface="Arial" charset="0"/>
                <a:ea typeface="新細明體" charset="0"/>
              </a:defRPr>
            </a:lvl8pPr>
            <a:lvl9pPr marL="3886200" indent="-228600" eaLnBrk="0" fontAlgn="base" hangingPunct="0">
              <a:spcBef>
                <a:spcPct val="0"/>
              </a:spcBef>
              <a:spcAft>
                <a:spcPct val="0"/>
              </a:spcAft>
              <a:defRPr>
                <a:solidFill>
                  <a:schemeClr val="tx1"/>
                </a:solidFill>
                <a:latin typeface="Arial" charset="0"/>
                <a:ea typeface="新細明體" charset="0"/>
              </a:defRPr>
            </a:lvl9pPr>
          </a:lstStyle>
          <a:p>
            <a:fld id="{699FC0D4-7A72-3C4B-9BD8-C7BE210AEDC1}" type="slidenum">
              <a:rPr lang="en-US" altLang="zh-TW">
                <a:solidFill>
                  <a:prstClr val="black"/>
                </a:solidFill>
              </a:rPr>
              <a:pPr/>
              <a:t>75</a:t>
            </a:fld>
            <a:endParaRPr lang="en-US" altLang="zh-TW">
              <a:solidFill>
                <a:prstClr val="black"/>
              </a:solidFill>
            </a:endParaRPr>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zh-TW">
              <a:latin typeface="Calibri" charset="0"/>
              <a:cs typeface="新細明體" charset="0"/>
            </a:endParaRPr>
          </a:p>
        </p:txBody>
      </p:sp>
    </p:spTree>
    <p:extLst>
      <p:ext uri="{BB962C8B-B14F-4D97-AF65-F5344CB8AC3E}">
        <p14:creationId xmlns:p14="http://schemas.microsoft.com/office/powerpoint/2010/main" val="1595404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新細明體" charset="0"/>
              </a:defRPr>
            </a:lvl1pPr>
            <a:lvl2pPr marL="742950" indent="-285750">
              <a:defRPr>
                <a:solidFill>
                  <a:schemeClr val="tx1"/>
                </a:solidFill>
                <a:latin typeface="Arial" charset="0"/>
                <a:ea typeface="新細明體" charset="0"/>
              </a:defRPr>
            </a:lvl2pPr>
            <a:lvl3pPr marL="1143000" indent="-228600">
              <a:defRPr>
                <a:solidFill>
                  <a:schemeClr val="tx1"/>
                </a:solidFill>
                <a:latin typeface="Arial" charset="0"/>
                <a:ea typeface="新細明體" charset="0"/>
              </a:defRPr>
            </a:lvl3pPr>
            <a:lvl4pPr marL="1600200" indent="-228600">
              <a:defRPr>
                <a:solidFill>
                  <a:schemeClr val="tx1"/>
                </a:solidFill>
                <a:latin typeface="Arial" charset="0"/>
                <a:ea typeface="新細明體" charset="0"/>
              </a:defRPr>
            </a:lvl4pPr>
            <a:lvl5pPr marL="2057400" indent="-228600">
              <a:defRPr>
                <a:solidFill>
                  <a:schemeClr val="tx1"/>
                </a:solidFill>
                <a:latin typeface="Arial" charset="0"/>
                <a:ea typeface="新細明體" charset="0"/>
              </a:defRPr>
            </a:lvl5pPr>
            <a:lvl6pPr marL="2514600" indent="-228600" eaLnBrk="0" fontAlgn="base" hangingPunct="0">
              <a:spcBef>
                <a:spcPct val="0"/>
              </a:spcBef>
              <a:spcAft>
                <a:spcPct val="0"/>
              </a:spcAft>
              <a:defRPr>
                <a:solidFill>
                  <a:schemeClr val="tx1"/>
                </a:solidFill>
                <a:latin typeface="Arial" charset="0"/>
                <a:ea typeface="新細明體" charset="0"/>
              </a:defRPr>
            </a:lvl6pPr>
            <a:lvl7pPr marL="2971800" indent="-228600" eaLnBrk="0" fontAlgn="base" hangingPunct="0">
              <a:spcBef>
                <a:spcPct val="0"/>
              </a:spcBef>
              <a:spcAft>
                <a:spcPct val="0"/>
              </a:spcAft>
              <a:defRPr>
                <a:solidFill>
                  <a:schemeClr val="tx1"/>
                </a:solidFill>
                <a:latin typeface="Arial" charset="0"/>
                <a:ea typeface="新細明體" charset="0"/>
              </a:defRPr>
            </a:lvl7pPr>
            <a:lvl8pPr marL="3429000" indent="-228600" eaLnBrk="0" fontAlgn="base" hangingPunct="0">
              <a:spcBef>
                <a:spcPct val="0"/>
              </a:spcBef>
              <a:spcAft>
                <a:spcPct val="0"/>
              </a:spcAft>
              <a:defRPr>
                <a:solidFill>
                  <a:schemeClr val="tx1"/>
                </a:solidFill>
                <a:latin typeface="Arial" charset="0"/>
                <a:ea typeface="新細明體" charset="0"/>
              </a:defRPr>
            </a:lvl8pPr>
            <a:lvl9pPr marL="3886200" indent="-228600" eaLnBrk="0" fontAlgn="base" hangingPunct="0">
              <a:spcBef>
                <a:spcPct val="0"/>
              </a:spcBef>
              <a:spcAft>
                <a:spcPct val="0"/>
              </a:spcAft>
              <a:defRPr>
                <a:solidFill>
                  <a:schemeClr val="tx1"/>
                </a:solidFill>
                <a:latin typeface="Arial" charset="0"/>
                <a:ea typeface="新細明體" charset="0"/>
              </a:defRPr>
            </a:lvl9pPr>
          </a:lstStyle>
          <a:p>
            <a:fld id="{699FC0D4-7A72-3C4B-9BD8-C7BE210AEDC1}" type="slidenum">
              <a:rPr lang="en-US" altLang="zh-TW">
                <a:solidFill>
                  <a:prstClr val="black"/>
                </a:solidFill>
              </a:rPr>
              <a:pPr/>
              <a:t>76</a:t>
            </a:fld>
            <a:endParaRPr lang="en-US" altLang="zh-TW">
              <a:solidFill>
                <a:prstClr val="black"/>
              </a:solidFill>
            </a:endParaRPr>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zh-TW">
              <a:latin typeface="Calibri" charset="0"/>
              <a:cs typeface="新細明體" charset="0"/>
            </a:endParaRPr>
          </a:p>
        </p:txBody>
      </p:sp>
    </p:spTree>
    <p:extLst>
      <p:ext uri="{BB962C8B-B14F-4D97-AF65-F5344CB8AC3E}">
        <p14:creationId xmlns:p14="http://schemas.microsoft.com/office/powerpoint/2010/main" val="3785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1917025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3525646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1691187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55601" y="1464733"/>
            <a:ext cx="8415866" cy="4712230"/>
          </a:xfrm>
        </p:spPr>
        <p:txBody>
          <a:bodyPr/>
          <a:lstStyle>
            <a:lvl1pPr marL="268288" indent="-268288">
              <a:lnSpc>
                <a:spcPct val="100000"/>
              </a:lnSpc>
              <a:spcBef>
                <a:spcPts val="1200"/>
              </a:spcBef>
              <a:spcAft>
                <a:spcPts val="600"/>
              </a:spcAft>
              <a:buClr>
                <a:schemeClr val="accent2"/>
              </a:buClr>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631825" indent="-288925">
              <a:lnSpc>
                <a:spcPct val="100000"/>
              </a:lnSpc>
              <a:spcBef>
                <a:spcPts val="1200"/>
              </a:spcBef>
              <a:spcAft>
                <a:spcPts val="600"/>
              </a:spcAft>
              <a:buClr>
                <a:schemeClr val="accent2"/>
              </a:buClr>
              <a:buSzPct val="80000"/>
              <a:buFont typeface="Wingdings" panose="05000000000000000000" pitchFamily="2"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p:cNvSpPr>
            <a:spLocks noGrp="1"/>
          </p:cNvSpPr>
          <p:nvPr>
            <p:ph type="sldNum" sz="quarter" idx="12"/>
          </p:nvPr>
        </p:nvSpPr>
        <p:spPr>
          <a:xfrm>
            <a:off x="6948606" y="6356351"/>
            <a:ext cx="2057400" cy="365125"/>
          </a:xfrm>
        </p:spPr>
        <p:txBody>
          <a:bodyPr/>
          <a:lstStyle>
            <a:lvl1pPr>
              <a:defRPr sz="900"/>
            </a:lvl1pPr>
          </a:lstStyle>
          <a:p>
            <a:fld id="{DA11386E-2E42-49D8-8C02-8CA978E96E05}" type="slidenum">
              <a:rPr lang="zh-TW" altLang="en-US" smtClean="0"/>
              <a:pPr/>
              <a:t>‹#›</a:t>
            </a:fld>
            <a:endParaRPr lang="zh-TW" altLang="en-US" dirty="0"/>
          </a:p>
        </p:txBody>
      </p:sp>
      <p:cxnSp>
        <p:nvCxnSpPr>
          <p:cNvPr id="8" name="直線接點 7"/>
          <p:cNvCxnSpPr/>
          <p:nvPr userDrawn="1"/>
        </p:nvCxnSpPr>
        <p:spPr>
          <a:xfrm>
            <a:off x="0" y="1185333"/>
            <a:ext cx="9144000" cy="0"/>
          </a:xfrm>
          <a:prstGeom prst="line">
            <a:avLst/>
          </a:prstGeom>
          <a:ln w="57150">
            <a:solidFill>
              <a:srgbClr val="197088"/>
            </a:solidFill>
          </a:ln>
        </p:spPr>
        <p:style>
          <a:lnRef idx="1">
            <a:schemeClr val="accent1"/>
          </a:lnRef>
          <a:fillRef idx="0">
            <a:schemeClr val="accent1"/>
          </a:fillRef>
          <a:effectRef idx="0">
            <a:schemeClr val="accent1"/>
          </a:effectRef>
          <a:fontRef idx="minor">
            <a:schemeClr val="tx1"/>
          </a:fontRef>
        </p:style>
      </p:cxnSp>
      <p:sp>
        <p:nvSpPr>
          <p:cNvPr id="11" name="標題 1"/>
          <p:cNvSpPr>
            <a:spLocks noGrp="1"/>
          </p:cNvSpPr>
          <p:nvPr>
            <p:ph type="title"/>
          </p:nvPr>
        </p:nvSpPr>
        <p:spPr>
          <a:xfrm>
            <a:off x="355601" y="245531"/>
            <a:ext cx="8159749" cy="677333"/>
          </a:xfrm>
          <a:noFill/>
        </p:spPr>
        <p:txBody>
          <a:bodyPr>
            <a:normAutofit/>
          </a:bodyPr>
          <a:lstStyle>
            <a:lvl1pPr>
              <a:defRPr sz="3000" b="1">
                <a:solidFill>
                  <a:srgbClr val="CC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7"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2015 </a:t>
            </a:r>
            <a:r>
              <a:rPr lang="en-US" altLang="zh-TW" sz="1000" dirty="0" err="1">
                <a:solidFill>
                  <a:srgbClr val="000000"/>
                </a:solidFill>
                <a:ea typeface="新細明體" charset="-120"/>
              </a:rPr>
              <a:t>Cengage</a:t>
            </a:r>
            <a:r>
              <a:rPr lang="en-US" altLang="zh-TW" sz="1000" dirty="0">
                <a:solidFill>
                  <a:srgbClr val="000000"/>
                </a:solidFill>
                <a:ea typeface="新細明體" charset="-120"/>
              </a:rPr>
              <a:t>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559885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標題投影片">
    <p:bg>
      <p:bgPr>
        <a:solidFill>
          <a:srgbClr val="197088"/>
        </a:solid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2221707" y="298247"/>
            <a:ext cx="5747543" cy="1174954"/>
          </a:xfrm>
        </p:spPr>
        <p:txBody>
          <a:bodyPr anchor="ctr">
            <a:normAutofit/>
          </a:bodyPr>
          <a:lstStyle>
            <a:lvl1pPr algn="ctr">
              <a:defRPr sz="3000">
                <a:latin typeface="Franklin Gothic Medium Cond" panose="020B0606030402020204" pitchFamily="34" charset="0"/>
              </a:defRPr>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A11386E-2E42-49D8-8C02-8CA978E96E05}" type="slidenum">
              <a:rPr lang="zh-TW" altLang="en-US" smtClean="0"/>
              <a:t>‹#›</a:t>
            </a:fld>
            <a:endParaRPr lang="zh-TW" altLang="en-US"/>
          </a:p>
        </p:txBody>
      </p:sp>
      <p:sp>
        <p:nvSpPr>
          <p:cNvPr id="8" name="矩形 7"/>
          <p:cNvSpPr/>
          <p:nvPr userDrawn="1"/>
        </p:nvSpPr>
        <p:spPr>
          <a:xfrm>
            <a:off x="1" y="-9524"/>
            <a:ext cx="1701799" cy="1711324"/>
          </a:xfrm>
          <a:custGeom>
            <a:avLst/>
            <a:gdLst>
              <a:gd name="connsiteX0" fmla="*/ 0 w 3095625"/>
              <a:gd name="connsiteY0" fmla="*/ 0 h 3143250"/>
              <a:gd name="connsiteX1" fmla="*/ 3095625 w 3095625"/>
              <a:gd name="connsiteY1" fmla="*/ 0 h 3143250"/>
              <a:gd name="connsiteX2" fmla="*/ 3095625 w 3095625"/>
              <a:gd name="connsiteY2" fmla="*/ 3143250 h 3143250"/>
              <a:gd name="connsiteX3" fmla="*/ 0 w 3095625"/>
              <a:gd name="connsiteY3" fmla="*/ 3143250 h 3143250"/>
              <a:gd name="connsiteX4" fmla="*/ 0 w 3095625"/>
              <a:gd name="connsiteY4" fmla="*/ 0 h 3143250"/>
              <a:gd name="connsiteX0" fmla="*/ 0 w 3095625"/>
              <a:gd name="connsiteY0" fmla="*/ 0 h 3143250"/>
              <a:gd name="connsiteX1" fmla="*/ 2533650 w 3095625"/>
              <a:gd name="connsiteY1" fmla="*/ 0 h 3143250"/>
              <a:gd name="connsiteX2" fmla="*/ 3095625 w 3095625"/>
              <a:gd name="connsiteY2" fmla="*/ 3143250 h 3143250"/>
              <a:gd name="connsiteX3" fmla="*/ 0 w 3095625"/>
              <a:gd name="connsiteY3" fmla="*/ 3143250 h 3143250"/>
              <a:gd name="connsiteX4" fmla="*/ 0 w 3095625"/>
              <a:gd name="connsiteY4" fmla="*/ 0 h 3143250"/>
              <a:gd name="connsiteX0" fmla="*/ 0 w 3219450"/>
              <a:gd name="connsiteY0" fmla="*/ 0 h 3238500"/>
              <a:gd name="connsiteX1" fmla="*/ 2533650 w 3219450"/>
              <a:gd name="connsiteY1" fmla="*/ 0 h 3238500"/>
              <a:gd name="connsiteX2" fmla="*/ 3219450 w 3219450"/>
              <a:gd name="connsiteY2" fmla="*/ 3238500 h 3238500"/>
              <a:gd name="connsiteX3" fmla="*/ 0 w 3219450"/>
              <a:gd name="connsiteY3" fmla="*/ 3143250 h 3238500"/>
              <a:gd name="connsiteX4" fmla="*/ 0 w 3219450"/>
              <a:gd name="connsiteY4" fmla="*/ 0 h 3238500"/>
              <a:gd name="connsiteX0" fmla="*/ 0 w 3219450"/>
              <a:gd name="connsiteY0" fmla="*/ 21590 h 3260090"/>
              <a:gd name="connsiteX1" fmla="*/ 2933700 w 3219450"/>
              <a:gd name="connsiteY1" fmla="*/ 0 h 3260090"/>
              <a:gd name="connsiteX2" fmla="*/ 3219450 w 3219450"/>
              <a:gd name="connsiteY2" fmla="*/ 3260090 h 3260090"/>
              <a:gd name="connsiteX3" fmla="*/ 0 w 3219450"/>
              <a:gd name="connsiteY3" fmla="*/ 3164840 h 3260090"/>
              <a:gd name="connsiteX4" fmla="*/ 0 w 3219450"/>
              <a:gd name="connsiteY4" fmla="*/ 21590 h 3260090"/>
              <a:gd name="connsiteX0" fmla="*/ 0 w 3219450"/>
              <a:gd name="connsiteY0" fmla="*/ 0 h 3238500"/>
              <a:gd name="connsiteX1" fmla="*/ 2933700 w 3219450"/>
              <a:gd name="connsiteY1" fmla="*/ 10795 h 3238500"/>
              <a:gd name="connsiteX2" fmla="*/ 3219450 w 3219450"/>
              <a:gd name="connsiteY2" fmla="*/ 3238500 h 3238500"/>
              <a:gd name="connsiteX3" fmla="*/ 0 w 3219450"/>
              <a:gd name="connsiteY3" fmla="*/ 3143250 h 3238500"/>
              <a:gd name="connsiteX4" fmla="*/ 0 w 3219450"/>
              <a:gd name="connsiteY4" fmla="*/ 0 h 3238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9450" h="3238500">
                <a:moveTo>
                  <a:pt x="0" y="0"/>
                </a:moveTo>
                <a:lnTo>
                  <a:pt x="2933700" y="10795"/>
                </a:lnTo>
                <a:lnTo>
                  <a:pt x="3219450" y="3238500"/>
                </a:lnTo>
                <a:lnTo>
                  <a:pt x="0" y="3143250"/>
                </a:lnTo>
                <a:lnTo>
                  <a:pt x="0" y="0"/>
                </a:lnTo>
                <a:close/>
              </a:path>
            </a:pathLst>
          </a:custGeom>
          <a:solidFill>
            <a:srgbClr val="8E5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3" name="五邊形 2"/>
          <p:cNvSpPr/>
          <p:nvPr userDrawn="1"/>
        </p:nvSpPr>
        <p:spPr>
          <a:xfrm>
            <a:off x="0" y="1854200"/>
            <a:ext cx="8928100" cy="4502150"/>
          </a:xfrm>
          <a:prstGeom prst="homePlate">
            <a:avLst/>
          </a:prstGeom>
          <a:solidFill>
            <a:srgbClr val="FFF9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a:p>
        </p:txBody>
      </p:sp>
      <p:sp>
        <p:nvSpPr>
          <p:cNvPr id="11" name="文字方塊 10"/>
          <p:cNvSpPr txBox="1"/>
          <p:nvPr userDrawn="1"/>
        </p:nvSpPr>
        <p:spPr>
          <a:xfrm>
            <a:off x="317369" y="374445"/>
            <a:ext cx="1185863" cy="369332"/>
          </a:xfrm>
          <a:prstGeom prst="rect">
            <a:avLst/>
          </a:prstGeom>
          <a:noFill/>
        </p:spPr>
        <p:txBody>
          <a:bodyPr wrap="square" rtlCol="0">
            <a:spAutoFit/>
          </a:bodyPr>
          <a:lstStyle/>
          <a:p>
            <a:r>
              <a:rPr lang="en-US" altLang="zh-TW" sz="1800" b="0" dirty="0">
                <a:solidFill>
                  <a:schemeClr val="bg1"/>
                </a:solidFill>
              </a:rPr>
              <a:t>CHAPTER</a:t>
            </a:r>
            <a:endParaRPr lang="zh-TW" altLang="en-US" sz="1200" b="0" dirty="0">
              <a:solidFill>
                <a:schemeClr val="bg1"/>
              </a:solidFill>
            </a:endParaRPr>
          </a:p>
        </p:txBody>
      </p:sp>
      <p:sp>
        <p:nvSpPr>
          <p:cNvPr id="12" name="文字方塊 11"/>
          <p:cNvSpPr txBox="1"/>
          <p:nvPr userDrawn="1"/>
        </p:nvSpPr>
        <p:spPr>
          <a:xfrm>
            <a:off x="177669" y="619121"/>
            <a:ext cx="1193006" cy="854080"/>
          </a:xfrm>
          <a:prstGeom prst="rect">
            <a:avLst/>
          </a:prstGeom>
          <a:noFill/>
          <a:ln>
            <a:noFill/>
          </a:ln>
        </p:spPr>
        <p:txBody>
          <a:bodyPr wrap="square" rtlCol="0">
            <a:spAutoFit/>
          </a:bodyPr>
          <a:lstStyle/>
          <a:p>
            <a:pPr algn="ctr"/>
            <a:r>
              <a:rPr lang="en-US" altLang="zh-TW" sz="5000" b="1" dirty="0">
                <a:solidFill>
                  <a:schemeClr val="bg1"/>
                </a:solidFill>
                <a:latin typeface="Franklin Gothic Medium Cond" panose="020B0606030402020204" pitchFamily="34" charset="0"/>
                <a:ea typeface="MS UI Gothic" panose="020B0600070205080204" pitchFamily="34" charset="-128"/>
              </a:rPr>
              <a:t>9</a:t>
            </a:r>
            <a:endParaRPr lang="zh-TW" altLang="en-US" sz="5000" b="1" dirty="0">
              <a:solidFill>
                <a:schemeClr val="bg1"/>
              </a:solidFill>
              <a:latin typeface="Franklin Gothic Medium Cond" panose="020B0606030402020204" pitchFamily="34" charset="0"/>
              <a:ea typeface="MS UI Gothic" panose="020B0600070205080204" pitchFamily="34" charset="-128"/>
            </a:endParaRPr>
          </a:p>
        </p:txBody>
      </p:sp>
    </p:spTree>
    <p:extLst>
      <p:ext uri="{BB962C8B-B14F-4D97-AF65-F5344CB8AC3E}">
        <p14:creationId xmlns:p14="http://schemas.microsoft.com/office/powerpoint/2010/main" val="18072771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55601" y="1464733"/>
            <a:ext cx="8415866" cy="4712230"/>
          </a:xfrm>
        </p:spPr>
        <p:txBody>
          <a:bodyPr/>
          <a:lstStyle>
            <a:lvl1pPr marL="268288" indent="-268288">
              <a:lnSpc>
                <a:spcPct val="100000"/>
              </a:lnSpc>
              <a:spcBef>
                <a:spcPts val="1200"/>
              </a:spcBef>
              <a:spcAft>
                <a:spcPts val="600"/>
              </a:spcAft>
              <a:buClr>
                <a:schemeClr val="accent2"/>
              </a:buClr>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631825" indent="-288925">
              <a:lnSpc>
                <a:spcPct val="100000"/>
              </a:lnSpc>
              <a:spcBef>
                <a:spcPts val="1200"/>
              </a:spcBef>
              <a:spcAft>
                <a:spcPts val="600"/>
              </a:spcAft>
              <a:buClr>
                <a:schemeClr val="accent2"/>
              </a:buClr>
              <a:buSzPct val="80000"/>
              <a:buFont typeface="Wingdings" panose="05000000000000000000" pitchFamily="2"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p:cNvSpPr>
            <a:spLocks noGrp="1"/>
          </p:cNvSpPr>
          <p:nvPr>
            <p:ph type="sldNum" sz="quarter" idx="12"/>
          </p:nvPr>
        </p:nvSpPr>
        <p:spPr>
          <a:xfrm>
            <a:off x="6948606" y="6356351"/>
            <a:ext cx="2057400" cy="365125"/>
          </a:xfrm>
        </p:spPr>
        <p:txBody>
          <a:bodyPr/>
          <a:lstStyle>
            <a:lvl1pPr>
              <a:defRPr sz="900"/>
            </a:lvl1pPr>
          </a:lstStyle>
          <a:p>
            <a:fld id="{DA11386E-2E42-49D8-8C02-8CA978E96E05}" type="slidenum">
              <a:rPr lang="zh-TW" altLang="en-US" smtClean="0"/>
              <a:pPr/>
              <a:t>‹#›</a:t>
            </a:fld>
            <a:endParaRPr lang="zh-TW" altLang="en-US" dirty="0"/>
          </a:p>
        </p:txBody>
      </p:sp>
      <p:cxnSp>
        <p:nvCxnSpPr>
          <p:cNvPr id="8" name="直線接點 7"/>
          <p:cNvCxnSpPr/>
          <p:nvPr userDrawn="1"/>
        </p:nvCxnSpPr>
        <p:spPr>
          <a:xfrm>
            <a:off x="0" y="1185333"/>
            <a:ext cx="9144000" cy="0"/>
          </a:xfrm>
          <a:prstGeom prst="line">
            <a:avLst/>
          </a:prstGeom>
          <a:ln w="57150">
            <a:solidFill>
              <a:srgbClr val="197088"/>
            </a:solidFill>
          </a:ln>
        </p:spPr>
        <p:style>
          <a:lnRef idx="1">
            <a:schemeClr val="accent1"/>
          </a:lnRef>
          <a:fillRef idx="0">
            <a:schemeClr val="accent1"/>
          </a:fillRef>
          <a:effectRef idx="0">
            <a:schemeClr val="accent1"/>
          </a:effectRef>
          <a:fontRef idx="minor">
            <a:schemeClr val="tx1"/>
          </a:fontRef>
        </p:style>
      </p:cxnSp>
      <p:sp>
        <p:nvSpPr>
          <p:cNvPr id="11" name="標題 1"/>
          <p:cNvSpPr>
            <a:spLocks noGrp="1"/>
          </p:cNvSpPr>
          <p:nvPr>
            <p:ph type="title"/>
          </p:nvPr>
        </p:nvSpPr>
        <p:spPr>
          <a:xfrm>
            <a:off x="355601" y="245531"/>
            <a:ext cx="8159749" cy="677333"/>
          </a:xfrm>
          <a:noFill/>
        </p:spPr>
        <p:txBody>
          <a:bodyPr>
            <a:normAutofit/>
          </a:bodyPr>
          <a:lstStyle>
            <a:lvl1pPr>
              <a:defRPr sz="3000" b="1">
                <a:solidFill>
                  <a:srgbClr val="CC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12" name="剪去單一角落矩形 11"/>
          <p:cNvSpPr/>
          <p:nvPr userDrawn="1"/>
        </p:nvSpPr>
        <p:spPr>
          <a:xfrm flipH="1">
            <a:off x="8559801" y="245531"/>
            <a:ext cx="584200" cy="677333"/>
          </a:xfrm>
          <a:prstGeom prst="snip1Rect">
            <a:avLst/>
          </a:prstGeom>
          <a:solidFill>
            <a:srgbClr val="8E52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a:p>
        </p:txBody>
      </p:sp>
      <p:sp>
        <p:nvSpPr>
          <p:cNvPr id="7"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2015 </a:t>
            </a:r>
            <a:r>
              <a:rPr lang="en-US" altLang="zh-TW" sz="1000" dirty="0" err="1">
                <a:solidFill>
                  <a:srgbClr val="000000"/>
                </a:solidFill>
                <a:ea typeface="新細明體" charset="-120"/>
              </a:rPr>
              <a:t>Cengage</a:t>
            </a:r>
            <a:r>
              <a:rPr lang="en-US" altLang="zh-TW" sz="1000" dirty="0">
                <a:solidFill>
                  <a:srgbClr val="000000"/>
                </a:solidFill>
                <a:ea typeface="新細明體" charset="-120"/>
              </a:rPr>
              <a:t>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746735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標題及物件">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a:xfrm>
            <a:off x="6948603" y="6384925"/>
            <a:ext cx="2057400" cy="365125"/>
          </a:xfrm>
        </p:spPr>
        <p:txBody>
          <a:bodyPr/>
          <a:lstStyle>
            <a:lvl1pPr>
              <a:defRPr sz="900"/>
            </a:lvl1pPr>
          </a:lstStyle>
          <a:p>
            <a:fld id="{DA11386E-2E42-49D8-8C02-8CA978E96E05}" type="slidenum">
              <a:rPr lang="zh-TW" altLang="en-US" smtClean="0"/>
              <a:pPr/>
              <a:t>‹#›</a:t>
            </a:fld>
            <a:endParaRPr lang="zh-TW" altLang="en-US" dirty="0"/>
          </a:p>
        </p:txBody>
      </p:sp>
      <p:sp>
        <p:nvSpPr>
          <p:cNvPr id="7" name="標題 1"/>
          <p:cNvSpPr>
            <a:spLocks noGrp="1"/>
          </p:cNvSpPr>
          <p:nvPr>
            <p:ph type="title"/>
          </p:nvPr>
        </p:nvSpPr>
        <p:spPr>
          <a:xfrm>
            <a:off x="355601" y="550333"/>
            <a:ext cx="8159749" cy="677333"/>
          </a:xfrm>
          <a:noFill/>
        </p:spPr>
        <p:txBody>
          <a:bodyPr>
            <a:normAutofit/>
          </a:bodyPr>
          <a:lstStyle>
            <a:lvl1pPr>
              <a:defRPr sz="3000" b="1">
                <a:solidFill>
                  <a:srgbClr val="CC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4" name="五邊形 3"/>
          <p:cNvSpPr/>
          <p:nvPr userDrawn="1"/>
        </p:nvSpPr>
        <p:spPr>
          <a:xfrm flipH="1">
            <a:off x="400050" y="80426"/>
            <a:ext cx="8743950" cy="364065"/>
          </a:xfrm>
          <a:prstGeom prst="homePlat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a:p>
        </p:txBody>
      </p:sp>
      <p:cxnSp>
        <p:nvCxnSpPr>
          <p:cNvPr id="8" name="直線接點 7"/>
          <p:cNvCxnSpPr/>
          <p:nvPr userDrawn="1"/>
        </p:nvCxnSpPr>
        <p:spPr>
          <a:xfrm>
            <a:off x="0" y="1346202"/>
            <a:ext cx="9144000" cy="0"/>
          </a:xfrm>
          <a:prstGeom prst="line">
            <a:avLst/>
          </a:prstGeom>
          <a:ln w="57150">
            <a:solidFill>
              <a:srgbClr val="197088"/>
            </a:solidFill>
          </a:ln>
        </p:spPr>
        <p:style>
          <a:lnRef idx="1">
            <a:schemeClr val="accent1"/>
          </a:lnRef>
          <a:fillRef idx="0">
            <a:schemeClr val="accent1"/>
          </a:fillRef>
          <a:effectRef idx="0">
            <a:schemeClr val="accent1"/>
          </a:effectRef>
          <a:fontRef idx="minor">
            <a:schemeClr val="tx1"/>
          </a:fontRef>
        </p:style>
      </p:cxnSp>
      <p:sp>
        <p:nvSpPr>
          <p:cNvPr id="9" name="剪去單一角落矩形 8"/>
          <p:cNvSpPr/>
          <p:nvPr userDrawn="1"/>
        </p:nvSpPr>
        <p:spPr>
          <a:xfrm flipH="1">
            <a:off x="8559801" y="550331"/>
            <a:ext cx="584200" cy="677333"/>
          </a:xfrm>
          <a:prstGeom prst="snip1Rect">
            <a:avLst/>
          </a:prstGeom>
          <a:solidFill>
            <a:srgbClr val="8E52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dirty="0"/>
          </a:p>
        </p:txBody>
      </p:sp>
      <p:sp>
        <p:nvSpPr>
          <p:cNvPr id="10"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2015 </a:t>
            </a:r>
            <a:r>
              <a:rPr lang="en-US" altLang="zh-TW" sz="1000" dirty="0" err="1">
                <a:solidFill>
                  <a:srgbClr val="000000"/>
                </a:solidFill>
                <a:ea typeface="新細明體" charset="-120"/>
              </a:rPr>
              <a:t>Cengage</a:t>
            </a:r>
            <a:r>
              <a:rPr lang="en-US" altLang="zh-TW" sz="1000" dirty="0">
                <a:solidFill>
                  <a:srgbClr val="000000"/>
                </a:solidFill>
                <a:ea typeface="新細明體" charset="-120"/>
              </a:rPr>
              <a:t>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11" name="內容版面配置區 2"/>
          <p:cNvSpPr>
            <a:spLocks noGrp="1"/>
          </p:cNvSpPr>
          <p:nvPr>
            <p:ph idx="1"/>
          </p:nvPr>
        </p:nvSpPr>
        <p:spPr>
          <a:xfrm>
            <a:off x="355601" y="1464733"/>
            <a:ext cx="8415866" cy="4712230"/>
          </a:xfrm>
        </p:spPr>
        <p:txBody>
          <a:bodyPr/>
          <a:lstStyle>
            <a:lvl1pPr marL="268288" indent="-268288">
              <a:lnSpc>
                <a:spcPct val="100000"/>
              </a:lnSpc>
              <a:spcBef>
                <a:spcPts val="1200"/>
              </a:spcBef>
              <a:spcAft>
                <a:spcPts val="600"/>
              </a:spcAft>
              <a:buClr>
                <a:schemeClr val="accent2"/>
              </a:buClr>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631825" indent="-288925">
              <a:lnSpc>
                <a:spcPct val="100000"/>
              </a:lnSpc>
              <a:spcBef>
                <a:spcPts val="1200"/>
              </a:spcBef>
              <a:spcAft>
                <a:spcPts val="600"/>
              </a:spcAft>
              <a:buClr>
                <a:schemeClr val="accent2"/>
              </a:buClr>
              <a:buSzPct val="80000"/>
              <a:buFont typeface="Wingdings" panose="05000000000000000000" pitchFamily="2"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17107733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標題投影片">
    <p:bg>
      <p:bgRef idx="1002">
        <a:schemeClr val="bg2"/>
      </p:bgRef>
    </p:bg>
    <p:spTree>
      <p:nvGrpSpPr>
        <p:cNvPr id="1" name=""/>
        <p:cNvGrpSpPr/>
        <p:nvPr/>
      </p:nvGrpSpPr>
      <p:grpSpPr>
        <a:xfrm>
          <a:off x="0" y="0"/>
          <a:ext cx="0" cy="0"/>
          <a:chOff x="0" y="0"/>
          <a:chExt cx="0" cy="0"/>
        </a:xfrm>
      </p:grpSpPr>
      <p:sp>
        <p:nvSpPr>
          <p:cNvPr id="9" name="圓角化對角線角落矩形 8"/>
          <p:cNvSpPr/>
          <p:nvPr userDrawn="1"/>
        </p:nvSpPr>
        <p:spPr>
          <a:xfrm>
            <a:off x="125910" y="212863"/>
            <a:ext cx="1535502" cy="1380227"/>
          </a:xfrm>
          <a:prstGeom prst="round2DiagRect">
            <a:avLst>
              <a:gd name="adj1" fmla="val 29232"/>
              <a:gd name="adj2"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 name="標題 1"/>
          <p:cNvSpPr>
            <a:spLocks noGrp="1"/>
          </p:cNvSpPr>
          <p:nvPr>
            <p:ph type="ctrTitle" hasCustomPrompt="1"/>
          </p:nvPr>
        </p:nvSpPr>
        <p:spPr>
          <a:xfrm>
            <a:off x="2221707" y="298247"/>
            <a:ext cx="5747543" cy="1174954"/>
          </a:xfrm>
        </p:spPr>
        <p:txBody>
          <a:bodyPr anchor="ctr">
            <a:normAutofit/>
          </a:bodyPr>
          <a:lstStyle>
            <a:lvl1pPr algn="l">
              <a:defRPr sz="3000" b="1" baseline="0">
                <a:solidFill>
                  <a:srgbClr val="002060"/>
                </a:solidFill>
                <a:latin typeface="Franklin Gothic Medium Cond" panose="020B0606030402020204" pitchFamily="34" charset="0"/>
              </a:defRPr>
            </a:lvl1pPr>
          </a:lstStyle>
          <a:p>
            <a:r>
              <a:rPr lang="en-US" altLang="zh-TW" dirty="0"/>
              <a:t>Investment:</a:t>
            </a:r>
            <a:br>
              <a:rPr lang="en-US" altLang="zh-TW" dirty="0"/>
            </a:br>
            <a:r>
              <a:rPr lang="en-US" altLang="zh-TW" dirty="0"/>
              <a:t>Property, Plant, and Equipment</a:t>
            </a:r>
            <a:br>
              <a:rPr lang="en-US" altLang="zh-TW" dirty="0"/>
            </a:br>
            <a:r>
              <a:rPr lang="en-US" altLang="zh-TW" dirty="0"/>
              <a:t>and Intangible Assets</a:t>
            </a:r>
            <a:endParaRPr lang="zh-TW" altLang="en-US" dirty="0"/>
          </a:p>
        </p:txBody>
      </p:sp>
      <p:sp>
        <p:nvSpPr>
          <p:cNvPr id="4" name="日期版面配置區 3"/>
          <p:cNvSpPr>
            <a:spLocks noGrp="1"/>
          </p:cNvSpPr>
          <p:nvPr>
            <p:ph type="dt" sz="half" idx="10"/>
          </p:nvPr>
        </p:nvSpPr>
        <p:spPr/>
        <p:txBody>
          <a:bodyPr/>
          <a:lstStyle/>
          <a:p>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A11386E-2E42-49D8-8C02-8CA978E96E05}" type="slidenum">
              <a:rPr lang="zh-TW" altLang="en-US" smtClean="0"/>
              <a:t>‹#›</a:t>
            </a:fld>
            <a:endParaRPr lang="zh-TW" altLang="en-US"/>
          </a:p>
        </p:txBody>
      </p:sp>
      <p:sp>
        <p:nvSpPr>
          <p:cNvPr id="11" name="文字方塊 10"/>
          <p:cNvSpPr txBox="1"/>
          <p:nvPr userDrawn="1"/>
        </p:nvSpPr>
        <p:spPr>
          <a:xfrm>
            <a:off x="351875" y="374445"/>
            <a:ext cx="1185863" cy="369332"/>
          </a:xfrm>
          <a:prstGeom prst="rect">
            <a:avLst/>
          </a:prstGeom>
          <a:noFill/>
        </p:spPr>
        <p:txBody>
          <a:bodyPr wrap="square" rtlCol="0">
            <a:spAutoFit/>
          </a:bodyPr>
          <a:lstStyle/>
          <a:p>
            <a:r>
              <a:rPr lang="en-US" altLang="zh-TW" sz="1800" b="0" dirty="0">
                <a:solidFill>
                  <a:schemeClr val="bg1"/>
                </a:solidFill>
              </a:rPr>
              <a:t>CHAPTER</a:t>
            </a:r>
            <a:endParaRPr lang="zh-TW" altLang="en-US" sz="1200" b="0" dirty="0">
              <a:solidFill>
                <a:schemeClr val="bg1"/>
              </a:solidFill>
            </a:endParaRPr>
          </a:p>
        </p:txBody>
      </p:sp>
      <p:sp>
        <p:nvSpPr>
          <p:cNvPr id="12" name="文字方塊 11"/>
          <p:cNvSpPr txBox="1"/>
          <p:nvPr userDrawn="1"/>
        </p:nvSpPr>
        <p:spPr>
          <a:xfrm>
            <a:off x="212175" y="619121"/>
            <a:ext cx="1193006" cy="854080"/>
          </a:xfrm>
          <a:prstGeom prst="rect">
            <a:avLst/>
          </a:prstGeom>
          <a:noFill/>
          <a:ln>
            <a:noFill/>
          </a:ln>
        </p:spPr>
        <p:txBody>
          <a:bodyPr wrap="square" rtlCol="0">
            <a:spAutoFit/>
          </a:bodyPr>
          <a:lstStyle/>
          <a:p>
            <a:pPr algn="ctr"/>
            <a:r>
              <a:rPr lang="en-US" altLang="zh-TW" sz="5000" b="1" dirty="0">
                <a:solidFill>
                  <a:schemeClr val="bg1"/>
                </a:solidFill>
                <a:latin typeface="Franklin Gothic Medium Cond" panose="020B0606030402020204" pitchFamily="34" charset="0"/>
                <a:ea typeface="MS UI Gothic" panose="020B0600070205080204" pitchFamily="34" charset="-128"/>
              </a:rPr>
              <a:t>9</a:t>
            </a:r>
            <a:endParaRPr lang="zh-TW" altLang="en-US" sz="5000" b="1" dirty="0">
              <a:solidFill>
                <a:schemeClr val="bg1"/>
              </a:solidFill>
              <a:latin typeface="Franklin Gothic Medium Cond" panose="020B0606030402020204" pitchFamily="34" charset="0"/>
              <a:ea typeface="MS UI Gothic" panose="020B0600070205080204" pitchFamily="34" charset="-128"/>
            </a:endParaRPr>
          </a:p>
        </p:txBody>
      </p:sp>
      <p:sp>
        <p:nvSpPr>
          <p:cNvPr id="10" name="圓角矩形 9"/>
          <p:cNvSpPr/>
          <p:nvPr userDrawn="1"/>
        </p:nvSpPr>
        <p:spPr>
          <a:xfrm>
            <a:off x="495479" y="1818556"/>
            <a:ext cx="8153041" cy="4902919"/>
          </a:xfrm>
          <a:prstGeom prst="roundRect">
            <a:avLst>
              <a:gd name="adj" fmla="val 1250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TW" sz="1800" dirty="0">
              <a:latin typeface="Arial" panose="020B0604020202020204" pitchFamily="34" charset="0"/>
              <a:cs typeface="Arial" panose="020B0604020202020204" pitchFamily="34" charset="0"/>
            </a:endParaRPr>
          </a:p>
        </p:txBody>
      </p:sp>
      <p:sp>
        <p:nvSpPr>
          <p:cNvPr id="16" name="圓角矩形圖說文字 15"/>
          <p:cNvSpPr/>
          <p:nvPr userDrawn="1"/>
        </p:nvSpPr>
        <p:spPr>
          <a:xfrm>
            <a:off x="961744" y="2139352"/>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 name="文字方塊 16"/>
          <p:cNvSpPr txBox="1"/>
          <p:nvPr userDrawn="1"/>
        </p:nvSpPr>
        <p:spPr>
          <a:xfrm>
            <a:off x="1082516" y="2208362"/>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LO1</a:t>
            </a:r>
            <a:endParaRPr kumimoji="1" lang="zh-TW" altLang="en-US" sz="2000" b="1" dirty="0">
              <a:solidFill>
                <a:schemeClr val="accent6">
                  <a:lumMod val="50000"/>
                </a:schemeClr>
              </a:solidFill>
              <a:latin typeface="Arial" charset="0"/>
              <a:ea typeface="Arial" charset="0"/>
              <a:cs typeface="Arial" charset="0"/>
            </a:endParaRPr>
          </a:p>
        </p:txBody>
      </p:sp>
      <p:sp>
        <p:nvSpPr>
          <p:cNvPr id="18" name="圓角矩形圖說文字 17"/>
          <p:cNvSpPr/>
          <p:nvPr userDrawn="1"/>
        </p:nvSpPr>
        <p:spPr>
          <a:xfrm>
            <a:off x="974383" y="2861656"/>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圓角矩形圖說文字 18"/>
          <p:cNvSpPr/>
          <p:nvPr userDrawn="1"/>
        </p:nvSpPr>
        <p:spPr>
          <a:xfrm>
            <a:off x="984612" y="3590806"/>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0" name="圓角矩形圖說文字 19"/>
          <p:cNvSpPr/>
          <p:nvPr userDrawn="1"/>
        </p:nvSpPr>
        <p:spPr>
          <a:xfrm>
            <a:off x="1021842" y="4287203"/>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2" name="文字方塊 21"/>
          <p:cNvSpPr txBox="1"/>
          <p:nvPr userDrawn="1"/>
        </p:nvSpPr>
        <p:spPr>
          <a:xfrm>
            <a:off x="1082516" y="2935683"/>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LO2</a:t>
            </a:r>
            <a:endParaRPr kumimoji="1" lang="zh-TW" altLang="en-US" sz="2000" b="1" dirty="0">
              <a:solidFill>
                <a:schemeClr val="accent6">
                  <a:lumMod val="50000"/>
                </a:schemeClr>
              </a:solidFill>
              <a:latin typeface="Arial" charset="0"/>
              <a:ea typeface="Arial" charset="0"/>
              <a:cs typeface="Arial" charset="0"/>
            </a:endParaRPr>
          </a:p>
        </p:txBody>
      </p:sp>
      <p:sp>
        <p:nvSpPr>
          <p:cNvPr id="23" name="文字方塊 22"/>
          <p:cNvSpPr txBox="1"/>
          <p:nvPr userDrawn="1"/>
        </p:nvSpPr>
        <p:spPr>
          <a:xfrm>
            <a:off x="1078706" y="3670412"/>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LO3</a:t>
            </a:r>
            <a:endParaRPr kumimoji="1" lang="zh-TW" altLang="en-US" sz="2000" b="1" dirty="0">
              <a:solidFill>
                <a:schemeClr val="accent6">
                  <a:lumMod val="50000"/>
                </a:schemeClr>
              </a:solidFill>
              <a:latin typeface="Arial" charset="0"/>
              <a:ea typeface="Arial" charset="0"/>
              <a:cs typeface="Arial" charset="0"/>
            </a:endParaRPr>
          </a:p>
        </p:txBody>
      </p:sp>
      <p:sp>
        <p:nvSpPr>
          <p:cNvPr id="24" name="文字方塊 23"/>
          <p:cNvSpPr txBox="1"/>
          <p:nvPr userDrawn="1"/>
        </p:nvSpPr>
        <p:spPr>
          <a:xfrm>
            <a:off x="1097891" y="4361166"/>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LO4</a:t>
            </a:r>
            <a:endParaRPr kumimoji="1" lang="zh-TW" altLang="en-US" sz="2000" b="1" dirty="0">
              <a:solidFill>
                <a:schemeClr val="accent6">
                  <a:lumMod val="50000"/>
                </a:schemeClr>
              </a:solidFill>
              <a:latin typeface="Arial" charset="0"/>
              <a:ea typeface="Arial" charset="0"/>
              <a:cs typeface="Arial" charset="0"/>
            </a:endParaRPr>
          </a:p>
        </p:txBody>
      </p:sp>
      <p:sp>
        <p:nvSpPr>
          <p:cNvPr id="27" name="文字方塊 26"/>
          <p:cNvSpPr txBox="1"/>
          <p:nvPr userDrawn="1"/>
        </p:nvSpPr>
        <p:spPr>
          <a:xfrm>
            <a:off x="2307704" y="2239141"/>
            <a:ext cx="5745193" cy="400110"/>
          </a:xfrm>
          <a:prstGeom prst="rect">
            <a:avLst/>
          </a:prstGeom>
          <a:noFill/>
        </p:spPr>
        <p:txBody>
          <a:bodyPr wrap="square" rtlCol="0">
            <a:spAutoFit/>
          </a:bodyPr>
          <a:lstStyle/>
          <a:p>
            <a:r>
              <a:rPr lang="en-US" altLang="zh-TW" sz="2000" b="1" dirty="0">
                <a:solidFill>
                  <a:schemeClr val="bg1"/>
                </a:solidFill>
                <a:latin typeface="Arial" panose="020B0604020202020204" pitchFamily="34" charset="0"/>
                <a:cs typeface="Arial" panose="020B0604020202020204" pitchFamily="34" charset="0"/>
              </a:rPr>
              <a:t>Nature of Long-Term Operating Assets</a:t>
            </a:r>
            <a:endParaRPr lang="en-US" altLang="zh-TW" sz="2000" b="1" dirty="0">
              <a:solidFill>
                <a:schemeClr val="bg1"/>
              </a:solidFill>
              <a:latin typeface="Arial" panose="020B0604020202020204" pitchFamily="34" charset="0"/>
              <a:ea typeface="Arial Unicode MS" panose="020B0604020202020204" pitchFamily="34" charset="-120"/>
              <a:cs typeface="Arial" panose="020B0604020202020204" pitchFamily="34" charset="0"/>
            </a:endParaRPr>
          </a:p>
        </p:txBody>
      </p:sp>
      <p:sp>
        <p:nvSpPr>
          <p:cNvPr id="28" name="文字方塊 27"/>
          <p:cNvSpPr txBox="1"/>
          <p:nvPr userDrawn="1"/>
        </p:nvSpPr>
        <p:spPr>
          <a:xfrm>
            <a:off x="2307701" y="2766505"/>
            <a:ext cx="5745193" cy="707886"/>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b="1" dirty="0">
                <a:solidFill>
                  <a:schemeClr val="bg1"/>
                </a:solidFill>
                <a:latin typeface="Arial" panose="020B0604020202020204" pitchFamily="34" charset="0"/>
                <a:cs typeface="Arial" panose="020B0604020202020204" pitchFamily="34" charset="0"/>
              </a:rPr>
              <a:t>Accounting for Acquisition of Property, Plant, and Equipment</a:t>
            </a:r>
          </a:p>
        </p:txBody>
      </p:sp>
      <p:sp>
        <p:nvSpPr>
          <p:cNvPr id="29" name="文字方塊 28"/>
          <p:cNvSpPr txBox="1"/>
          <p:nvPr userDrawn="1"/>
        </p:nvSpPr>
        <p:spPr>
          <a:xfrm>
            <a:off x="2307701" y="3680023"/>
            <a:ext cx="6340816" cy="40011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b="1" dirty="0">
                <a:solidFill>
                  <a:schemeClr val="bg1"/>
                </a:solidFill>
                <a:latin typeface="Arial" panose="020B0604020202020204" pitchFamily="34" charset="0"/>
                <a:cs typeface="Arial" panose="020B0604020202020204" pitchFamily="34" charset="0"/>
              </a:rPr>
              <a:t>Calculating and Recording Depreciation Expense</a:t>
            </a:r>
          </a:p>
        </p:txBody>
      </p:sp>
      <p:sp>
        <p:nvSpPr>
          <p:cNvPr id="30" name="文字方塊 29"/>
          <p:cNvSpPr txBox="1"/>
          <p:nvPr userDrawn="1"/>
        </p:nvSpPr>
        <p:spPr>
          <a:xfrm>
            <a:off x="2307702" y="4315108"/>
            <a:ext cx="6207648" cy="40011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b="1" dirty="0">
                <a:solidFill>
                  <a:schemeClr val="bg1"/>
                </a:solidFill>
                <a:latin typeface="Arial" panose="020B0604020202020204" pitchFamily="34" charset="0"/>
                <a:cs typeface="Arial" panose="020B0604020202020204" pitchFamily="34" charset="0"/>
              </a:rPr>
              <a:t>Changes in Depreciation Estimates and Methods</a:t>
            </a:r>
          </a:p>
        </p:txBody>
      </p:sp>
      <p:sp>
        <p:nvSpPr>
          <p:cNvPr id="25" name="圓角矩形圖說文字 24"/>
          <p:cNvSpPr/>
          <p:nvPr userDrawn="1"/>
        </p:nvSpPr>
        <p:spPr>
          <a:xfrm>
            <a:off x="1032847" y="4989996"/>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6" name="文字方塊 25"/>
          <p:cNvSpPr txBox="1"/>
          <p:nvPr userDrawn="1"/>
        </p:nvSpPr>
        <p:spPr>
          <a:xfrm>
            <a:off x="1097891" y="5081517"/>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LO5</a:t>
            </a:r>
            <a:endParaRPr kumimoji="1" lang="zh-TW" altLang="en-US" sz="2000" b="1" dirty="0">
              <a:solidFill>
                <a:schemeClr val="accent6">
                  <a:lumMod val="50000"/>
                </a:schemeClr>
              </a:solidFill>
              <a:latin typeface="Arial" charset="0"/>
              <a:ea typeface="Arial" charset="0"/>
              <a:cs typeface="Arial" charset="0"/>
            </a:endParaRPr>
          </a:p>
        </p:txBody>
      </p:sp>
      <p:sp>
        <p:nvSpPr>
          <p:cNvPr id="32" name="文字方塊 31"/>
          <p:cNvSpPr txBox="1"/>
          <p:nvPr userDrawn="1"/>
        </p:nvSpPr>
        <p:spPr>
          <a:xfrm>
            <a:off x="2307701" y="4864009"/>
            <a:ext cx="6207648" cy="707886"/>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b="1" dirty="0">
                <a:solidFill>
                  <a:schemeClr val="bg1"/>
                </a:solidFill>
                <a:latin typeface="Arial" panose="020B0604020202020204" pitchFamily="34" charset="0"/>
                <a:cs typeface="Arial" panose="020B0604020202020204" pitchFamily="34" charset="0"/>
              </a:rPr>
              <a:t>Repairing and Improving Property, Plant, and Equipment</a:t>
            </a:r>
          </a:p>
        </p:txBody>
      </p:sp>
      <p:sp>
        <p:nvSpPr>
          <p:cNvPr id="33" name="圓角矩形圖說文字 32"/>
          <p:cNvSpPr/>
          <p:nvPr userDrawn="1"/>
        </p:nvSpPr>
        <p:spPr>
          <a:xfrm>
            <a:off x="1044624" y="5720950"/>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4" name="文字方塊 33"/>
          <p:cNvSpPr txBox="1"/>
          <p:nvPr userDrawn="1"/>
        </p:nvSpPr>
        <p:spPr>
          <a:xfrm>
            <a:off x="1109668" y="5812471"/>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LO6</a:t>
            </a:r>
            <a:endParaRPr kumimoji="1" lang="zh-TW" altLang="en-US" sz="2000" b="1" dirty="0">
              <a:solidFill>
                <a:schemeClr val="accent6">
                  <a:lumMod val="50000"/>
                </a:schemeClr>
              </a:solidFill>
              <a:latin typeface="Arial" charset="0"/>
              <a:ea typeface="Arial" charset="0"/>
              <a:cs typeface="Arial" charset="0"/>
            </a:endParaRPr>
          </a:p>
        </p:txBody>
      </p:sp>
      <p:sp>
        <p:nvSpPr>
          <p:cNvPr id="35" name="文字方塊 34"/>
          <p:cNvSpPr txBox="1"/>
          <p:nvPr userDrawn="1"/>
        </p:nvSpPr>
        <p:spPr>
          <a:xfrm>
            <a:off x="2307701" y="5797361"/>
            <a:ext cx="6207648" cy="40011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b="1" dirty="0">
                <a:solidFill>
                  <a:schemeClr val="bg1"/>
                </a:solidFill>
                <a:latin typeface="Arial" panose="020B0604020202020204" pitchFamily="34" charset="0"/>
                <a:cs typeface="Arial" panose="020B0604020202020204" pitchFamily="34" charset="0"/>
              </a:rPr>
              <a:t>Recording Impairments of Asset Value</a:t>
            </a:r>
          </a:p>
        </p:txBody>
      </p:sp>
    </p:spTree>
    <p:extLst>
      <p:ext uri="{BB962C8B-B14F-4D97-AF65-F5344CB8AC3E}">
        <p14:creationId xmlns:p14="http://schemas.microsoft.com/office/powerpoint/2010/main" val="885799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標題投影片">
    <p:bg>
      <p:bgRef idx="1002">
        <a:schemeClr val="bg2"/>
      </p:bgRef>
    </p:bg>
    <p:spTree>
      <p:nvGrpSpPr>
        <p:cNvPr id="1" name=""/>
        <p:cNvGrpSpPr/>
        <p:nvPr/>
      </p:nvGrpSpPr>
      <p:grpSpPr>
        <a:xfrm>
          <a:off x="0" y="0"/>
          <a:ext cx="0" cy="0"/>
          <a:chOff x="0" y="0"/>
          <a:chExt cx="0" cy="0"/>
        </a:xfrm>
      </p:grpSpPr>
      <p:sp>
        <p:nvSpPr>
          <p:cNvPr id="9" name="圓角化對角線角落矩形 8"/>
          <p:cNvSpPr/>
          <p:nvPr userDrawn="1"/>
        </p:nvSpPr>
        <p:spPr>
          <a:xfrm>
            <a:off x="125910" y="212863"/>
            <a:ext cx="1535502" cy="1380227"/>
          </a:xfrm>
          <a:prstGeom prst="round2DiagRect">
            <a:avLst>
              <a:gd name="adj1" fmla="val 29232"/>
              <a:gd name="adj2"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 name="標題 1"/>
          <p:cNvSpPr>
            <a:spLocks noGrp="1"/>
          </p:cNvSpPr>
          <p:nvPr>
            <p:ph type="ctrTitle" hasCustomPrompt="1"/>
          </p:nvPr>
        </p:nvSpPr>
        <p:spPr>
          <a:xfrm>
            <a:off x="2221707" y="298247"/>
            <a:ext cx="5747543" cy="1174954"/>
          </a:xfrm>
        </p:spPr>
        <p:txBody>
          <a:bodyPr anchor="ctr">
            <a:normAutofit/>
          </a:bodyPr>
          <a:lstStyle>
            <a:lvl1pPr algn="l">
              <a:defRPr sz="3000" b="1">
                <a:solidFill>
                  <a:schemeClr val="accent6">
                    <a:lumMod val="50000"/>
                  </a:schemeClr>
                </a:solidFill>
                <a:latin typeface="Franklin Gothic Medium Cond" panose="020B0606030402020204" pitchFamily="34" charset="0"/>
              </a:defRPr>
            </a:lvl1pPr>
          </a:lstStyle>
          <a:p>
            <a:r>
              <a:rPr lang="en-US" altLang="zh-TW" dirty="0"/>
              <a:t>Investment:</a:t>
            </a:r>
            <a:br>
              <a:rPr lang="en-US" altLang="zh-TW" dirty="0"/>
            </a:br>
            <a:r>
              <a:rPr lang="en-US" altLang="zh-TW" dirty="0"/>
              <a:t>Property, Plant, and Equipment</a:t>
            </a:r>
            <a:br>
              <a:rPr lang="en-US" altLang="zh-TW" dirty="0"/>
            </a:br>
            <a:r>
              <a:rPr lang="en-US" altLang="zh-TW" dirty="0"/>
              <a:t>and Intangible Assets</a:t>
            </a:r>
            <a:endParaRPr lang="zh-TW" altLang="en-US" dirty="0"/>
          </a:p>
        </p:txBody>
      </p:sp>
      <p:sp>
        <p:nvSpPr>
          <p:cNvPr id="4" name="日期版面配置區 3"/>
          <p:cNvSpPr>
            <a:spLocks noGrp="1"/>
          </p:cNvSpPr>
          <p:nvPr>
            <p:ph type="dt" sz="half" idx="10"/>
          </p:nvPr>
        </p:nvSpPr>
        <p:spPr/>
        <p:txBody>
          <a:bodyPr/>
          <a:lstStyle/>
          <a:p>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A11386E-2E42-49D8-8C02-8CA978E96E05}" type="slidenum">
              <a:rPr lang="zh-TW" altLang="en-US" smtClean="0"/>
              <a:t>‹#›</a:t>
            </a:fld>
            <a:endParaRPr lang="zh-TW" altLang="en-US"/>
          </a:p>
        </p:txBody>
      </p:sp>
      <p:sp>
        <p:nvSpPr>
          <p:cNvPr id="11" name="文字方塊 10"/>
          <p:cNvSpPr txBox="1"/>
          <p:nvPr userDrawn="1"/>
        </p:nvSpPr>
        <p:spPr>
          <a:xfrm>
            <a:off x="351875" y="374445"/>
            <a:ext cx="1185863" cy="369332"/>
          </a:xfrm>
          <a:prstGeom prst="rect">
            <a:avLst/>
          </a:prstGeom>
          <a:noFill/>
        </p:spPr>
        <p:txBody>
          <a:bodyPr wrap="square" rtlCol="0">
            <a:spAutoFit/>
          </a:bodyPr>
          <a:lstStyle/>
          <a:p>
            <a:r>
              <a:rPr lang="en-US" altLang="zh-TW" sz="1800" b="0" dirty="0">
                <a:solidFill>
                  <a:schemeClr val="bg1"/>
                </a:solidFill>
              </a:rPr>
              <a:t>CHAPTER</a:t>
            </a:r>
            <a:endParaRPr lang="zh-TW" altLang="en-US" sz="1200" b="0" dirty="0">
              <a:solidFill>
                <a:schemeClr val="bg1"/>
              </a:solidFill>
            </a:endParaRPr>
          </a:p>
        </p:txBody>
      </p:sp>
      <p:sp>
        <p:nvSpPr>
          <p:cNvPr id="12" name="文字方塊 11"/>
          <p:cNvSpPr txBox="1"/>
          <p:nvPr userDrawn="1"/>
        </p:nvSpPr>
        <p:spPr>
          <a:xfrm>
            <a:off x="212175" y="619121"/>
            <a:ext cx="1193006" cy="854080"/>
          </a:xfrm>
          <a:prstGeom prst="rect">
            <a:avLst/>
          </a:prstGeom>
          <a:noFill/>
          <a:ln>
            <a:noFill/>
          </a:ln>
        </p:spPr>
        <p:txBody>
          <a:bodyPr wrap="square" rtlCol="0">
            <a:spAutoFit/>
          </a:bodyPr>
          <a:lstStyle/>
          <a:p>
            <a:pPr algn="ctr"/>
            <a:r>
              <a:rPr lang="en-US" altLang="zh-TW" sz="5000" b="1" dirty="0">
                <a:solidFill>
                  <a:schemeClr val="bg1"/>
                </a:solidFill>
                <a:latin typeface="Franklin Gothic Medium Cond" panose="020B0606030402020204" pitchFamily="34" charset="0"/>
                <a:ea typeface="MS UI Gothic" panose="020B0600070205080204" pitchFamily="34" charset="-128"/>
              </a:rPr>
              <a:t>9</a:t>
            </a:r>
            <a:endParaRPr lang="zh-TW" altLang="en-US" sz="5000" b="1" dirty="0">
              <a:solidFill>
                <a:schemeClr val="bg1"/>
              </a:solidFill>
              <a:latin typeface="Franklin Gothic Medium Cond" panose="020B0606030402020204" pitchFamily="34" charset="0"/>
              <a:ea typeface="MS UI Gothic" panose="020B0600070205080204" pitchFamily="34" charset="-128"/>
            </a:endParaRPr>
          </a:p>
        </p:txBody>
      </p:sp>
      <p:sp>
        <p:nvSpPr>
          <p:cNvPr id="10" name="圓角矩形 9"/>
          <p:cNvSpPr/>
          <p:nvPr userDrawn="1"/>
        </p:nvSpPr>
        <p:spPr>
          <a:xfrm>
            <a:off x="495479" y="1818556"/>
            <a:ext cx="8358961" cy="4902919"/>
          </a:xfrm>
          <a:prstGeom prst="roundRect">
            <a:avLst>
              <a:gd name="adj" fmla="val 1250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6" name="圓角矩形圖說文字 15"/>
          <p:cNvSpPr/>
          <p:nvPr userDrawn="1"/>
        </p:nvSpPr>
        <p:spPr>
          <a:xfrm>
            <a:off x="961744" y="1986952"/>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 name="文字方塊 16"/>
          <p:cNvSpPr txBox="1"/>
          <p:nvPr userDrawn="1"/>
        </p:nvSpPr>
        <p:spPr>
          <a:xfrm>
            <a:off x="1082516" y="2055962"/>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LO7</a:t>
            </a:r>
            <a:endParaRPr kumimoji="1" lang="zh-TW" altLang="en-US" sz="2000" b="1" dirty="0">
              <a:solidFill>
                <a:schemeClr val="accent6">
                  <a:lumMod val="50000"/>
                </a:schemeClr>
              </a:solidFill>
              <a:latin typeface="Arial" charset="0"/>
              <a:ea typeface="Arial" charset="0"/>
              <a:cs typeface="Arial" charset="0"/>
            </a:endParaRPr>
          </a:p>
        </p:txBody>
      </p:sp>
      <p:sp>
        <p:nvSpPr>
          <p:cNvPr id="18" name="圓角矩形圖說文字 17"/>
          <p:cNvSpPr/>
          <p:nvPr userDrawn="1"/>
        </p:nvSpPr>
        <p:spPr>
          <a:xfrm>
            <a:off x="961744" y="2663877"/>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圓角矩形圖說文字 18"/>
          <p:cNvSpPr/>
          <p:nvPr userDrawn="1"/>
        </p:nvSpPr>
        <p:spPr>
          <a:xfrm>
            <a:off x="961744" y="3346966"/>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0" name="圓角矩形圖說文字 19"/>
          <p:cNvSpPr/>
          <p:nvPr userDrawn="1"/>
        </p:nvSpPr>
        <p:spPr>
          <a:xfrm>
            <a:off x="974383" y="4057148"/>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2" name="文字方塊 21"/>
          <p:cNvSpPr txBox="1"/>
          <p:nvPr userDrawn="1"/>
        </p:nvSpPr>
        <p:spPr>
          <a:xfrm>
            <a:off x="1082516" y="2753529"/>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LO8</a:t>
            </a:r>
            <a:endParaRPr kumimoji="1" lang="zh-TW" altLang="en-US" sz="2000" b="1" dirty="0">
              <a:solidFill>
                <a:schemeClr val="accent6">
                  <a:lumMod val="50000"/>
                </a:schemeClr>
              </a:solidFill>
              <a:latin typeface="Arial" charset="0"/>
              <a:ea typeface="Arial" charset="0"/>
              <a:cs typeface="Arial" charset="0"/>
            </a:endParaRPr>
          </a:p>
        </p:txBody>
      </p:sp>
      <p:sp>
        <p:nvSpPr>
          <p:cNvPr id="23" name="文字方塊 22"/>
          <p:cNvSpPr txBox="1"/>
          <p:nvPr userDrawn="1"/>
        </p:nvSpPr>
        <p:spPr>
          <a:xfrm>
            <a:off x="1082516" y="3411268"/>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LO9</a:t>
            </a:r>
            <a:endParaRPr kumimoji="1" lang="zh-TW" altLang="en-US" sz="2000" b="1" dirty="0">
              <a:solidFill>
                <a:schemeClr val="accent6">
                  <a:lumMod val="50000"/>
                </a:schemeClr>
              </a:solidFill>
              <a:latin typeface="Arial" charset="0"/>
              <a:ea typeface="Arial" charset="0"/>
              <a:cs typeface="Arial" charset="0"/>
            </a:endParaRPr>
          </a:p>
        </p:txBody>
      </p:sp>
      <p:sp>
        <p:nvSpPr>
          <p:cNvPr id="24" name="文字方塊 23"/>
          <p:cNvSpPr txBox="1"/>
          <p:nvPr userDrawn="1"/>
        </p:nvSpPr>
        <p:spPr>
          <a:xfrm>
            <a:off x="999852" y="4115885"/>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LO10</a:t>
            </a:r>
            <a:endParaRPr kumimoji="1" lang="zh-TW" altLang="en-US" sz="2000" b="1" dirty="0">
              <a:solidFill>
                <a:schemeClr val="accent6">
                  <a:lumMod val="50000"/>
                </a:schemeClr>
              </a:solidFill>
              <a:latin typeface="Arial" charset="0"/>
              <a:ea typeface="Arial" charset="0"/>
              <a:cs typeface="Arial" charset="0"/>
            </a:endParaRPr>
          </a:p>
        </p:txBody>
      </p:sp>
      <p:sp>
        <p:nvSpPr>
          <p:cNvPr id="27" name="文字方塊 26"/>
          <p:cNvSpPr txBox="1"/>
          <p:nvPr userDrawn="1"/>
        </p:nvSpPr>
        <p:spPr>
          <a:xfrm>
            <a:off x="2224057" y="2045689"/>
            <a:ext cx="5745193" cy="400110"/>
          </a:xfrm>
          <a:prstGeom prst="rect">
            <a:avLst/>
          </a:prstGeom>
          <a:noFill/>
        </p:spPr>
        <p:txBody>
          <a:bodyPr wrap="square" rtlCol="0">
            <a:spAutoFit/>
          </a:bodyPr>
          <a:lstStyle/>
          <a:p>
            <a:r>
              <a:rPr lang="en-US" altLang="zh-TW" sz="2000" b="1" dirty="0">
                <a:solidFill>
                  <a:schemeClr val="bg1"/>
                </a:solidFill>
                <a:latin typeface="Arial" panose="020B0604020202020204" pitchFamily="34" charset="0"/>
                <a:cs typeface="Arial" panose="020B0604020202020204" pitchFamily="34" charset="0"/>
              </a:rPr>
              <a:t>Reporting Property, Plant, and Equipment</a:t>
            </a:r>
          </a:p>
        </p:txBody>
      </p:sp>
      <p:sp>
        <p:nvSpPr>
          <p:cNvPr id="28" name="文字方塊 27"/>
          <p:cNvSpPr txBox="1"/>
          <p:nvPr userDrawn="1"/>
        </p:nvSpPr>
        <p:spPr>
          <a:xfrm>
            <a:off x="2307701" y="2798485"/>
            <a:ext cx="5745193" cy="40011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b="1" dirty="0">
                <a:solidFill>
                  <a:schemeClr val="bg1"/>
                </a:solidFill>
                <a:latin typeface="Arial" panose="020B0604020202020204" pitchFamily="34" charset="0"/>
                <a:cs typeface="Arial" panose="020B0604020202020204" pitchFamily="34" charset="0"/>
              </a:rPr>
              <a:t>Disposal of Property, Plant, and Equipment</a:t>
            </a:r>
          </a:p>
        </p:txBody>
      </p:sp>
      <p:sp>
        <p:nvSpPr>
          <p:cNvPr id="29" name="文字方塊 28"/>
          <p:cNvSpPr txBox="1"/>
          <p:nvPr userDrawn="1"/>
        </p:nvSpPr>
        <p:spPr>
          <a:xfrm>
            <a:off x="2267098" y="3405703"/>
            <a:ext cx="5955763" cy="40011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b="1" dirty="0">
                <a:solidFill>
                  <a:schemeClr val="bg1"/>
                </a:solidFill>
                <a:latin typeface="Arial" panose="020B0604020202020204" pitchFamily="34" charset="0"/>
                <a:cs typeface="Arial" panose="020B0604020202020204" pitchFamily="34" charset="0"/>
              </a:rPr>
              <a:t>Accounting for Intangible Assets</a:t>
            </a:r>
          </a:p>
        </p:txBody>
      </p:sp>
      <p:sp>
        <p:nvSpPr>
          <p:cNvPr id="30" name="文字方塊 29"/>
          <p:cNvSpPr txBox="1"/>
          <p:nvPr userDrawn="1"/>
        </p:nvSpPr>
        <p:spPr>
          <a:xfrm>
            <a:off x="2267098" y="4115885"/>
            <a:ext cx="6587342" cy="40011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b="1" dirty="0">
                <a:solidFill>
                  <a:schemeClr val="bg1"/>
                </a:solidFill>
                <a:latin typeface="Arial" panose="020B0604020202020204" pitchFamily="34" charset="0"/>
                <a:cs typeface="Arial" panose="020B0604020202020204" pitchFamily="34" charset="0"/>
              </a:rPr>
              <a:t>Measuring Property, Plant, and Equipment Efficiency</a:t>
            </a:r>
          </a:p>
        </p:txBody>
      </p:sp>
      <p:sp>
        <p:nvSpPr>
          <p:cNvPr id="25" name="文字方塊 24"/>
          <p:cNvSpPr txBox="1"/>
          <p:nvPr userDrawn="1"/>
        </p:nvSpPr>
        <p:spPr>
          <a:xfrm>
            <a:off x="999852" y="4817236"/>
            <a:ext cx="2322592" cy="400110"/>
          </a:xfrm>
          <a:prstGeom prst="rect">
            <a:avLst/>
          </a:prstGeom>
          <a:solidFill>
            <a:srgbClr val="FFC000"/>
          </a:solidFill>
          <a:ln w="19050">
            <a:noFill/>
          </a:ln>
        </p:spPr>
        <p:txBody>
          <a:bodyPr wrap="square" rtlCol="0">
            <a:spAutoFit/>
          </a:bodyPr>
          <a:lstStyle/>
          <a:p>
            <a:r>
              <a:rPr lang="en-US" altLang="zh-TW" sz="2000" dirty="0">
                <a:solidFill>
                  <a:schemeClr val="tx1"/>
                </a:solidFill>
                <a:latin typeface="Arial" panose="020B0604020202020204" pitchFamily="34" charset="0"/>
                <a:cs typeface="Arial" panose="020B0604020202020204" pitchFamily="34" charset="0"/>
              </a:rPr>
              <a:t>Expanded Material</a:t>
            </a:r>
            <a:endParaRPr lang="zh-TW" altLang="en-US" sz="2000" dirty="0">
              <a:solidFill>
                <a:schemeClr val="tx1"/>
              </a:solidFill>
              <a:latin typeface="Arial" panose="020B0604020202020204" pitchFamily="34" charset="0"/>
              <a:cs typeface="Arial" panose="020B0604020202020204" pitchFamily="34" charset="0"/>
            </a:endParaRPr>
          </a:p>
        </p:txBody>
      </p:sp>
      <p:sp>
        <p:nvSpPr>
          <p:cNvPr id="26" name="圓角矩形圖說文字 25"/>
          <p:cNvSpPr/>
          <p:nvPr userDrawn="1"/>
        </p:nvSpPr>
        <p:spPr>
          <a:xfrm>
            <a:off x="997251" y="5396208"/>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1" name="文字方塊 30"/>
          <p:cNvSpPr txBox="1"/>
          <p:nvPr userDrawn="1"/>
        </p:nvSpPr>
        <p:spPr>
          <a:xfrm>
            <a:off x="1022720" y="5454945"/>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LO11</a:t>
            </a:r>
            <a:endParaRPr kumimoji="1" lang="zh-TW" altLang="en-US" sz="2000" b="1" dirty="0">
              <a:solidFill>
                <a:schemeClr val="accent6">
                  <a:lumMod val="50000"/>
                </a:schemeClr>
              </a:solidFill>
              <a:latin typeface="Arial" charset="0"/>
              <a:ea typeface="Arial" charset="0"/>
              <a:cs typeface="Arial" charset="0"/>
            </a:endParaRPr>
          </a:p>
        </p:txBody>
      </p:sp>
      <p:sp>
        <p:nvSpPr>
          <p:cNvPr id="32" name="文字方塊 31"/>
          <p:cNvSpPr txBox="1"/>
          <p:nvPr userDrawn="1"/>
        </p:nvSpPr>
        <p:spPr>
          <a:xfrm>
            <a:off x="2221707" y="5454945"/>
            <a:ext cx="6587342" cy="40011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b="1" dirty="0">
                <a:solidFill>
                  <a:schemeClr val="bg1"/>
                </a:solidFill>
                <a:latin typeface="Arial" panose="020B0604020202020204" pitchFamily="34" charset="0"/>
                <a:cs typeface="Arial" panose="020B0604020202020204" pitchFamily="34" charset="0"/>
              </a:rPr>
              <a:t>Exchanging Property, Plant, and Equipment</a:t>
            </a:r>
          </a:p>
        </p:txBody>
      </p:sp>
      <p:sp>
        <p:nvSpPr>
          <p:cNvPr id="33" name="圓角矩形圖說文字 32"/>
          <p:cNvSpPr/>
          <p:nvPr userDrawn="1"/>
        </p:nvSpPr>
        <p:spPr>
          <a:xfrm>
            <a:off x="1025146" y="6052511"/>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4" name="文字方塊 33"/>
          <p:cNvSpPr txBox="1"/>
          <p:nvPr userDrawn="1"/>
        </p:nvSpPr>
        <p:spPr>
          <a:xfrm>
            <a:off x="1050615" y="6111248"/>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LO12</a:t>
            </a:r>
            <a:endParaRPr kumimoji="1" lang="zh-TW" altLang="en-US" sz="2000" b="1" dirty="0">
              <a:solidFill>
                <a:schemeClr val="accent6">
                  <a:lumMod val="50000"/>
                </a:schemeClr>
              </a:solidFill>
              <a:latin typeface="Arial" charset="0"/>
              <a:ea typeface="Arial" charset="0"/>
              <a:cs typeface="Arial" charset="0"/>
            </a:endParaRPr>
          </a:p>
        </p:txBody>
      </p:sp>
      <p:sp>
        <p:nvSpPr>
          <p:cNvPr id="35" name="文字方塊 34"/>
          <p:cNvSpPr txBox="1"/>
          <p:nvPr userDrawn="1"/>
        </p:nvSpPr>
        <p:spPr>
          <a:xfrm>
            <a:off x="2267098" y="6109953"/>
            <a:ext cx="6587342" cy="40011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b="1" dirty="0">
                <a:solidFill>
                  <a:schemeClr val="bg1"/>
                </a:solidFill>
                <a:latin typeface="Arial" panose="020B0604020202020204" pitchFamily="34" charset="0"/>
                <a:cs typeface="Arial" panose="020B0604020202020204" pitchFamily="34" charset="0"/>
              </a:rPr>
              <a:t>The Revaluation Model</a:t>
            </a:r>
          </a:p>
        </p:txBody>
      </p:sp>
    </p:spTree>
    <p:extLst>
      <p:ext uri="{BB962C8B-B14F-4D97-AF65-F5344CB8AC3E}">
        <p14:creationId xmlns:p14="http://schemas.microsoft.com/office/powerpoint/2010/main" val="13888030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標題及物件">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a:xfrm>
            <a:off x="6948603" y="6384925"/>
            <a:ext cx="2057400" cy="365125"/>
          </a:xfrm>
        </p:spPr>
        <p:txBody>
          <a:bodyPr/>
          <a:lstStyle>
            <a:lvl1pPr>
              <a:defRPr sz="900"/>
            </a:lvl1pPr>
          </a:lstStyle>
          <a:p>
            <a:fld id="{DA11386E-2E42-49D8-8C02-8CA978E96E05}" type="slidenum">
              <a:rPr lang="zh-TW" altLang="en-US" smtClean="0"/>
              <a:pPr/>
              <a:t>‹#›</a:t>
            </a:fld>
            <a:endParaRPr lang="zh-TW" altLang="en-US" dirty="0"/>
          </a:p>
        </p:txBody>
      </p:sp>
      <p:sp>
        <p:nvSpPr>
          <p:cNvPr id="7" name="標題 1"/>
          <p:cNvSpPr>
            <a:spLocks noGrp="1"/>
          </p:cNvSpPr>
          <p:nvPr>
            <p:ph type="title"/>
          </p:nvPr>
        </p:nvSpPr>
        <p:spPr>
          <a:xfrm>
            <a:off x="355601" y="550333"/>
            <a:ext cx="8159749" cy="677333"/>
          </a:xfrm>
          <a:noFill/>
        </p:spPr>
        <p:txBody>
          <a:bodyPr>
            <a:normAutofit/>
          </a:bodyPr>
          <a:lstStyle>
            <a:lvl1pPr>
              <a:defRPr sz="3000" b="1">
                <a:solidFill>
                  <a:srgbClr val="C0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cxnSp>
        <p:nvCxnSpPr>
          <p:cNvPr id="8" name="直線接點 7"/>
          <p:cNvCxnSpPr/>
          <p:nvPr userDrawn="1"/>
        </p:nvCxnSpPr>
        <p:spPr>
          <a:xfrm flipV="1">
            <a:off x="0" y="1342589"/>
            <a:ext cx="8515350" cy="3614"/>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2017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11" name="內容版面配置區 2"/>
          <p:cNvSpPr>
            <a:spLocks noGrp="1"/>
          </p:cNvSpPr>
          <p:nvPr>
            <p:ph idx="1"/>
          </p:nvPr>
        </p:nvSpPr>
        <p:spPr>
          <a:xfrm>
            <a:off x="355601" y="1464733"/>
            <a:ext cx="8415866" cy="4712230"/>
          </a:xfrm>
          <a:noFill/>
        </p:spPr>
        <p:txBody>
          <a:bodyPr/>
          <a:lstStyle>
            <a:lvl1pPr marL="268288" indent="-268288">
              <a:lnSpc>
                <a:spcPct val="100000"/>
              </a:lnSpc>
              <a:spcBef>
                <a:spcPts val="1200"/>
              </a:spcBef>
              <a:spcAft>
                <a:spcPts val="600"/>
              </a:spcAft>
              <a:buClr>
                <a:srgbClr val="D22229"/>
              </a:buClr>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800100" indent="-457200">
              <a:lnSpc>
                <a:spcPct val="100000"/>
              </a:lnSpc>
              <a:spcBef>
                <a:spcPts val="1200"/>
              </a:spcBef>
              <a:spcAft>
                <a:spcPts val="600"/>
              </a:spcAft>
              <a:buClr>
                <a:srgbClr val="D22229"/>
              </a:buClr>
              <a:buSzPct val="80000"/>
              <a:buFont typeface="Wingdings"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3" name="矩形 2"/>
          <p:cNvSpPr/>
          <p:nvPr userDrawn="1"/>
        </p:nvSpPr>
        <p:spPr>
          <a:xfrm>
            <a:off x="0" y="69012"/>
            <a:ext cx="9144000" cy="3546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 name="水滴形 3"/>
          <p:cNvSpPr/>
          <p:nvPr userDrawn="1"/>
        </p:nvSpPr>
        <p:spPr>
          <a:xfrm rot="10800000">
            <a:off x="8308610" y="592506"/>
            <a:ext cx="795869" cy="795869"/>
          </a:xfrm>
          <a:prstGeom prst="teardrop">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矩形 15"/>
          <p:cNvSpPr/>
          <p:nvPr userDrawn="1"/>
        </p:nvSpPr>
        <p:spPr>
          <a:xfrm>
            <a:off x="4257675" y="1814732"/>
            <a:ext cx="1397537" cy="331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 name="矩形 16"/>
          <p:cNvSpPr/>
          <p:nvPr userDrawn="1"/>
        </p:nvSpPr>
        <p:spPr>
          <a:xfrm>
            <a:off x="3275164" y="4521086"/>
            <a:ext cx="1732934" cy="916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8" name="矩形 17"/>
          <p:cNvSpPr/>
          <p:nvPr userDrawn="1"/>
        </p:nvSpPr>
        <p:spPr>
          <a:xfrm>
            <a:off x="3747736" y="5015295"/>
            <a:ext cx="1738664" cy="101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20" name="圖片 19"/>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4294303" y="2578100"/>
            <a:ext cx="4711700" cy="4203700"/>
          </a:xfrm>
          <a:prstGeom prst="rect">
            <a:avLst/>
          </a:prstGeom>
        </p:spPr>
      </p:pic>
    </p:spTree>
    <p:extLst>
      <p:ext uri="{BB962C8B-B14F-4D97-AF65-F5344CB8AC3E}">
        <p14:creationId xmlns:p14="http://schemas.microsoft.com/office/powerpoint/2010/main" val="11565413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55601" y="1464733"/>
            <a:ext cx="8415866" cy="4712230"/>
          </a:xfrm>
        </p:spPr>
        <p:txBody>
          <a:bodyPr/>
          <a:lstStyle>
            <a:lvl1pPr marL="268288" indent="-268288">
              <a:lnSpc>
                <a:spcPct val="100000"/>
              </a:lnSpc>
              <a:spcBef>
                <a:spcPts val="1200"/>
              </a:spcBef>
              <a:spcAft>
                <a:spcPts val="600"/>
              </a:spcAft>
              <a:buClr>
                <a:srgbClr val="D22229"/>
              </a:buClr>
              <a:buSzPct val="80000"/>
              <a:buFont typeface="Wingdings" charset="2"/>
              <a:buChar char="l"/>
              <a:defRPr sz="2400">
                <a:latin typeface="Arial" panose="020B0604020202020204" pitchFamily="34" charset="0"/>
                <a:cs typeface="Arial" panose="020B0604020202020204" pitchFamily="34" charset="0"/>
              </a:defRPr>
            </a:lvl1pPr>
            <a:lvl2pPr marL="631825" indent="-288925">
              <a:lnSpc>
                <a:spcPct val="100000"/>
              </a:lnSpc>
              <a:spcBef>
                <a:spcPts val="1200"/>
              </a:spcBef>
              <a:spcAft>
                <a:spcPts val="600"/>
              </a:spcAft>
              <a:buClr>
                <a:srgbClr val="D22229"/>
              </a:buClr>
              <a:buSzPct val="80000"/>
              <a:buFont typeface="Wingdings" panose="05000000000000000000" pitchFamily="2"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p:cNvSpPr>
            <a:spLocks noGrp="1"/>
          </p:cNvSpPr>
          <p:nvPr>
            <p:ph type="sldNum" sz="quarter" idx="12"/>
          </p:nvPr>
        </p:nvSpPr>
        <p:spPr>
          <a:xfrm>
            <a:off x="6948606" y="6356351"/>
            <a:ext cx="2057400" cy="365125"/>
          </a:xfrm>
        </p:spPr>
        <p:txBody>
          <a:bodyPr/>
          <a:lstStyle>
            <a:lvl1pPr>
              <a:defRPr sz="900"/>
            </a:lvl1pPr>
          </a:lstStyle>
          <a:p>
            <a:fld id="{DA11386E-2E42-49D8-8C02-8CA978E96E05}" type="slidenum">
              <a:rPr lang="zh-TW" altLang="en-US" smtClean="0"/>
              <a:pPr/>
              <a:t>‹#›</a:t>
            </a:fld>
            <a:endParaRPr lang="zh-TW" altLang="en-US" dirty="0"/>
          </a:p>
        </p:txBody>
      </p:sp>
      <p:cxnSp>
        <p:nvCxnSpPr>
          <p:cNvPr id="8" name="直線接點 7"/>
          <p:cNvCxnSpPr/>
          <p:nvPr userDrawn="1"/>
        </p:nvCxnSpPr>
        <p:spPr>
          <a:xfrm>
            <a:off x="0" y="1185333"/>
            <a:ext cx="8496886" cy="1"/>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標題 1"/>
          <p:cNvSpPr>
            <a:spLocks noGrp="1"/>
          </p:cNvSpPr>
          <p:nvPr>
            <p:ph type="title"/>
          </p:nvPr>
        </p:nvSpPr>
        <p:spPr>
          <a:xfrm>
            <a:off x="355601" y="245531"/>
            <a:ext cx="7960263" cy="677333"/>
          </a:xfrm>
          <a:noFill/>
        </p:spPr>
        <p:txBody>
          <a:bodyPr>
            <a:normAutofit/>
          </a:bodyPr>
          <a:lstStyle>
            <a:lvl1pPr>
              <a:defRPr sz="3000" b="1">
                <a:solidFill>
                  <a:srgbClr val="C0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7"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2017 Cengage Learning. All Rights Reserved. May not be copied, scanned, or duplicated, in whole or in part, except for use as permitted in a license distributed with a certain product or service or otherwise on a password-protected website for classroom use.</a:t>
            </a:r>
          </a:p>
        </p:txBody>
      </p:sp>
      <p:pic>
        <p:nvPicPr>
          <p:cNvPr id="9" name="圖片 8"/>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4294303" y="2578100"/>
            <a:ext cx="4711700" cy="4203700"/>
          </a:xfrm>
          <a:prstGeom prst="rect">
            <a:avLst/>
          </a:prstGeom>
        </p:spPr>
      </p:pic>
      <p:sp>
        <p:nvSpPr>
          <p:cNvPr id="12" name="水滴形 11"/>
          <p:cNvSpPr/>
          <p:nvPr userDrawn="1"/>
        </p:nvSpPr>
        <p:spPr>
          <a:xfrm rot="10800000">
            <a:off x="8315864" y="434971"/>
            <a:ext cx="795869" cy="795869"/>
          </a:xfrm>
          <a:prstGeom prst="teardrop">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70788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4255297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1245246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20830361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39120181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12133063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20325701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7357863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42221475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225569763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7" r:id="rId12"/>
    <p:sldLayoutId id="2147483678" r:id="rId13"/>
    <p:sldLayoutId id="2147483650" r:id="rId14"/>
    <p:sldLayoutId id="2147483679" r:id="rId15"/>
    <p:sldLayoutId id="2147483680" r:id="rId16"/>
    <p:sldLayoutId id="2147483683" r:id="rId17"/>
    <p:sldLayoutId id="2147483681" r:id="rId18"/>
    <p:sldLayoutId id="2147483682" r:id="rId19"/>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10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10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9.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9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9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9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9.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9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9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6082" y="0"/>
            <a:ext cx="5362631" cy="6858000"/>
          </a:xfrm>
          <a:prstGeom prst="rect">
            <a:avLst/>
          </a:prstGeom>
        </p:spPr>
      </p:pic>
    </p:spTree>
    <p:extLst>
      <p:ext uri="{BB962C8B-B14F-4D97-AF65-F5344CB8AC3E}">
        <p14:creationId xmlns:p14="http://schemas.microsoft.com/office/powerpoint/2010/main" val="407716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p:cNvSpPr>
            <a:spLocks noGrp="1"/>
          </p:cNvSpPr>
          <p:nvPr>
            <p:ph idx="1"/>
          </p:nvPr>
        </p:nvSpPr>
        <p:spPr/>
        <p:txBody>
          <a:bodyPr/>
          <a:lstStyle/>
          <a:p>
            <a:pPr marL="0" indent="0">
              <a:buNone/>
            </a:pPr>
            <a:r>
              <a:rPr lang="en-US" altLang="zh-TW" b="1" dirty="0">
                <a:solidFill>
                  <a:srgbClr val="E19207"/>
                </a:solidFill>
              </a:rPr>
              <a:t>Acquisition Cost of PP&amp;E</a:t>
            </a:r>
            <a:endParaRPr lang="zh-TW" altLang="en-US" b="1" dirty="0">
              <a:solidFill>
                <a:srgbClr val="E19207"/>
              </a:solidFill>
            </a:endParaRPr>
          </a:p>
        </p:txBody>
      </p:sp>
      <p:sp>
        <p:nvSpPr>
          <p:cNvPr id="4" name="投影片編號版面配置區 3"/>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10</a:t>
            </a:fld>
            <a:endParaRPr lang="zh-TW" altLang="en-US" dirty="0"/>
          </a:p>
        </p:txBody>
      </p:sp>
      <p:sp>
        <p:nvSpPr>
          <p:cNvPr id="2" name="標題 1"/>
          <p:cNvSpPr>
            <a:spLocks noGrp="1"/>
          </p:cNvSpPr>
          <p:nvPr>
            <p:ph type="title"/>
          </p:nvPr>
        </p:nvSpPr>
        <p:spPr/>
        <p:txBody>
          <a:bodyPr>
            <a:normAutofit/>
          </a:bodyPr>
          <a:lstStyle/>
          <a:p>
            <a:pPr>
              <a:lnSpc>
                <a:spcPts val="4000"/>
              </a:lnSpc>
            </a:pPr>
            <a:r>
              <a:rPr lang="en-US" altLang="zh-TW" dirty="0"/>
              <a:t>Accounting</a:t>
            </a:r>
            <a:r>
              <a:rPr lang="zh-TW" altLang="en-US" dirty="0"/>
              <a:t> </a:t>
            </a:r>
            <a:r>
              <a:rPr lang="en-US" altLang="zh-TW" dirty="0"/>
              <a:t>for</a:t>
            </a:r>
            <a:r>
              <a:rPr lang="zh-TW" altLang="en-US" dirty="0"/>
              <a:t> </a:t>
            </a:r>
            <a:r>
              <a:rPr lang="en-US" altLang="zh-TW" dirty="0"/>
              <a:t>Acquisition</a:t>
            </a:r>
            <a:r>
              <a:rPr lang="zh-TW" altLang="en-US" dirty="0"/>
              <a:t> </a:t>
            </a:r>
            <a:r>
              <a:rPr lang="en-US" altLang="zh-TW" dirty="0"/>
              <a:t>of</a:t>
            </a:r>
            <a:r>
              <a:rPr lang="zh-TW" altLang="en-US" dirty="0"/>
              <a:t> </a:t>
            </a:r>
            <a:r>
              <a:rPr lang="en-US" altLang="zh-TW" dirty="0"/>
              <a:t>PP&amp;E</a:t>
            </a:r>
            <a:endParaRPr lang="zh-TW" altLang="en-US" dirty="0"/>
          </a:p>
        </p:txBody>
      </p:sp>
      <p:sp>
        <p:nvSpPr>
          <p:cNvPr id="8" name="文字方塊 3"/>
          <p:cNvSpPr txBox="1"/>
          <p:nvPr/>
        </p:nvSpPr>
        <p:spPr>
          <a:xfrm>
            <a:off x="355601" y="5152735"/>
            <a:ext cx="1261884" cy="369332"/>
          </a:xfrm>
          <a:prstGeom prst="rect">
            <a:avLst/>
          </a:prstGeom>
          <a:noFill/>
        </p:spPr>
        <p:txBody>
          <a:bodyPr wrap="none" rtlCol="0">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TW" dirty="0"/>
              <a:t>Exhibit 9.2</a:t>
            </a:r>
            <a:endParaRPr lang="zh-TW" altLang="en-US" dirty="0"/>
          </a:p>
        </p:txBody>
      </p:sp>
      <p:sp>
        <p:nvSpPr>
          <p:cNvPr id="11" name="文字方塊 10"/>
          <p:cNvSpPr txBox="1"/>
          <p:nvPr/>
        </p:nvSpPr>
        <p:spPr>
          <a:xfrm>
            <a:off x="8422192" y="65222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b="1" dirty="0">
              <a:solidFill>
                <a:schemeClr val="bg1"/>
              </a:solidFill>
              <a:latin typeface="Arial" panose="020B0604020202020204" pitchFamily="34" charset="0"/>
              <a:cs typeface="Arial" panose="020B0604020202020204" pitchFamily="34" charset="0"/>
            </a:endParaRPr>
          </a:p>
        </p:txBody>
      </p:sp>
      <p:pic>
        <p:nvPicPr>
          <p:cNvPr id="5" name="圖片 4"/>
          <p:cNvPicPr>
            <a:picLocks noChangeAspect="1"/>
          </p:cNvPicPr>
          <p:nvPr/>
        </p:nvPicPr>
        <p:blipFill>
          <a:blip r:embed="rId2"/>
          <a:stretch>
            <a:fillRect/>
          </a:stretch>
        </p:blipFill>
        <p:spPr>
          <a:xfrm>
            <a:off x="355601" y="2412646"/>
            <a:ext cx="8415866" cy="2567552"/>
          </a:xfrm>
          <a:prstGeom prst="rect">
            <a:avLst/>
          </a:prstGeom>
        </p:spPr>
      </p:pic>
    </p:spTree>
    <p:extLst>
      <p:ext uri="{BB962C8B-B14F-4D97-AF65-F5344CB8AC3E}">
        <p14:creationId xmlns:p14="http://schemas.microsoft.com/office/powerpoint/2010/main" val="8269735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idx="1"/>
          </p:nvPr>
        </p:nvSpPr>
        <p:spPr/>
        <p:txBody>
          <a:bodyPr/>
          <a:lstStyle/>
          <a:p>
            <a:pPr marL="0" indent="0">
              <a:buNone/>
            </a:pPr>
            <a:r>
              <a:rPr lang="en-US" altLang="zh-TW" b="1" dirty="0">
                <a:solidFill>
                  <a:srgbClr val="E19207"/>
                </a:solidFill>
              </a:rPr>
              <a:t>Illustration</a:t>
            </a:r>
            <a:endParaRPr lang="en-US" altLang="zh-TW" dirty="0">
              <a:solidFill>
                <a:srgbClr val="E19207"/>
              </a:solidFill>
            </a:endParaRPr>
          </a:p>
          <a:p>
            <a:pPr lvl="1"/>
            <a:r>
              <a:rPr lang="en-US" altLang="zh-TW" dirty="0"/>
              <a:t>Now we illustrate a case of recognizing an exchange gain assuming the following information.</a:t>
            </a:r>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100</a:t>
            </a:fld>
            <a:endParaRPr lang="zh-TW" altLang="en-US" dirty="0"/>
          </a:p>
        </p:txBody>
      </p:sp>
      <p:sp>
        <p:nvSpPr>
          <p:cNvPr id="39940" name="Title 4"/>
          <p:cNvSpPr>
            <a:spLocks noGrp="1"/>
          </p:cNvSpPr>
          <p:nvPr>
            <p:ph type="title"/>
          </p:nvPr>
        </p:nvSpPr>
        <p:spPr/>
        <p:txBody>
          <a:bodyPr>
            <a:normAutofit fontScale="90000"/>
          </a:bodyPr>
          <a:lstStyle/>
          <a:p>
            <a:r>
              <a:rPr lang="en-US" altLang="zh-TW" dirty="0"/>
              <a:t>Exchanging Property, Plant, and Equipment*</a:t>
            </a:r>
          </a:p>
        </p:txBody>
      </p:sp>
      <p:graphicFrame>
        <p:nvGraphicFramePr>
          <p:cNvPr id="19" name="表格 18"/>
          <p:cNvGraphicFramePr>
            <a:graphicFrameLocks noGrp="1"/>
          </p:cNvGraphicFramePr>
          <p:nvPr>
            <p:extLst>
              <p:ext uri="{D42A27DB-BD31-4B8C-83A1-F6EECF244321}">
                <p14:modId xmlns:p14="http://schemas.microsoft.com/office/powerpoint/2010/main" val="3696897056"/>
              </p:ext>
            </p:extLst>
          </p:nvPr>
        </p:nvGraphicFramePr>
        <p:xfrm>
          <a:off x="954510" y="3388921"/>
          <a:ext cx="7560840" cy="1857375"/>
        </p:xfrm>
        <a:graphic>
          <a:graphicData uri="http://schemas.openxmlformats.org/drawingml/2006/table">
            <a:tbl>
              <a:tblPr/>
              <a:tblGrid>
                <a:gridCol w="3540820">
                  <a:extLst>
                    <a:ext uri="{9D8B030D-6E8A-4147-A177-3AD203B41FA5}">
                      <a16:colId xmlns:a16="http://schemas.microsoft.com/office/drawing/2014/main" val="20000"/>
                    </a:ext>
                  </a:extLst>
                </a:gridCol>
                <a:gridCol w="1040826">
                  <a:extLst>
                    <a:ext uri="{9D8B030D-6E8A-4147-A177-3AD203B41FA5}">
                      <a16:colId xmlns:a16="http://schemas.microsoft.com/office/drawing/2014/main" val="20001"/>
                    </a:ext>
                  </a:extLst>
                </a:gridCol>
                <a:gridCol w="2979194">
                  <a:extLst>
                    <a:ext uri="{9D8B030D-6E8A-4147-A177-3AD203B41FA5}">
                      <a16:colId xmlns:a16="http://schemas.microsoft.com/office/drawing/2014/main" val="20002"/>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
        <p:nvSpPr>
          <p:cNvPr id="24" name="矩形 23"/>
          <p:cNvSpPr/>
          <p:nvPr/>
        </p:nvSpPr>
        <p:spPr>
          <a:xfrm>
            <a:off x="956906" y="3388921"/>
            <a:ext cx="2416046" cy="369332"/>
          </a:xfrm>
          <a:prstGeom prst="rect">
            <a:avLst/>
          </a:prstGeom>
          <a:noFill/>
        </p:spPr>
        <p:txBody>
          <a:bodyPr wrap="none">
            <a:spAutoFit/>
          </a:bodyPr>
          <a:lstStyle/>
          <a:p>
            <a:r>
              <a:rPr lang="en-US" altLang="zh-TW" dirty="0">
                <a:latin typeface="Arial" pitchFamily="34" charset="0"/>
                <a:cs typeface="Arial" pitchFamily="34" charset="0"/>
              </a:rPr>
              <a:t>Machinery Equipment</a:t>
            </a:r>
            <a:endParaRPr lang="zh-TW" altLang="en-US" dirty="0">
              <a:latin typeface="+mj-lt"/>
            </a:endParaRPr>
          </a:p>
        </p:txBody>
      </p:sp>
      <p:sp>
        <p:nvSpPr>
          <p:cNvPr id="25" name="矩形 24"/>
          <p:cNvSpPr/>
          <p:nvPr/>
        </p:nvSpPr>
        <p:spPr>
          <a:xfrm>
            <a:off x="959680" y="3757558"/>
            <a:ext cx="5647765" cy="369332"/>
          </a:xfrm>
          <a:prstGeom prst="rect">
            <a:avLst/>
          </a:prstGeom>
        </p:spPr>
        <p:txBody>
          <a:bodyPr wrap="none">
            <a:spAutoFit/>
          </a:bodyPr>
          <a:lstStyle/>
          <a:p>
            <a:r>
              <a:rPr lang="en-US" altLang="zh-TW" dirty="0">
                <a:latin typeface="Arial" pitchFamily="34" charset="0"/>
                <a:cs typeface="Arial" pitchFamily="34" charset="0"/>
              </a:rPr>
              <a:t>Accumulated Depreciation, Transportation Equipment</a:t>
            </a:r>
            <a:endParaRPr lang="zh-TW" altLang="en-US" dirty="0">
              <a:latin typeface="+mj-lt"/>
            </a:endParaRPr>
          </a:p>
        </p:txBody>
      </p:sp>
      <p:sp>
        <p:nvSpPr>
          <p:cNvPr id="26" name="矩形 25"/>
          <p:cNvSpPr/>
          <p:nvPr/>
        </p:nvSpPr>
        <p:spPr>
          <a:xfrm>
            <a:off x="6642295" y="3388921"/>
            <a:ext cx="889987" cy="369332"/>
          </a:xfrm>
          <a:prstGeom prst="rect">
            <a:avLst/>
          </a:prstGeom>
        </p:spPr>
        <p:txBody>
          <a:bodyPr wrap="none">
            <a:spAutoFit/>
          </a:bodyPr>
          <a:lstStyle/>
          <a:p>
            <a:pPr lvl="0" algn="r"/>
            <a:r>
              <a:rPr lang="en-US" altLang="zh-TW" dirty="0">
                <a:latin typeface="Arial" pitchFamily="34" charset="0"/>
                <a:cs typeface="Arial" pitchFamily="34" charset="0"/>
              </a:rPr>
              <a:t>69,000</a:t>
            </a:r>
            <a:endParaRPr lang="zh-TW" altLang="en-US" dirty="0">
              <a:latin typeface="Arial" pitchFamily="34" charset="0"/>
              <a:cs typeface="Arial" pitchFamily="34" charset="0"/>
            </a:endParaRPr>
          </a:p>
        </p:txBody>
      </p:sp>
      <p:sp>
        <p:nvSpPr>
          <p:cNvPr id="27" name="矩形 26"/>
          <p:cNvSpPr/>
          <p:nvPr/>
        </p:nvSpPr>
        <p:spPr>
          <a:xfrm>
            <a:off x="6514054" y="3757139"/>
            <a:ext cx="1018228" cy="369332"/>
          </a:xfrm>
          <a:prstGeom prst="rect">
            <a:avLst/>
          </a:prstGeom>
        </p:spPr>
        <p:txBody>
          <a:bodyPr wrap="none">
            <a:spAutoFit/>
          </a:bodyPr>
          <a:lstStyle/>
          <a:p>
            <a:pPr lvl="0" algn="r"/>
            <a:r>
              <a:rPr lang="en-US" altLang="zh-TW" dirty="0">
                <a:latin typeface="Arial" pitchFamily="34" charset="0"/>
                <a:cs typeface="Arial" pitchFamily="34" charset="0"/>
              </a:rPr>
              <a:t>150,000</a:t>
            </a:r>
            <a:endParaRPr lang="zh-TW" altLang="en-US" dirty="0">
              <a:latin typeface="Arial" pitchFamily="34" charset="0"/>
              <a:cs typeface="Arial" pitchFamily="34" charset="0"/>
            </a:endParaRPr>
          </a:p>
        </p:txBody>
      </p:sp>
      <p:sp>
        <p:nvSpPr>
          <p:cNvPr id="28" name="矩形 27"/>
          <p:cNvSpPr/>
          <p:nvPr/>
        </p:nvSpPr>
        <p:spPr>
          <a:xfrm>
            <a:off x="1170534" y="4142096"/>
            <a:ext cx="2830647" cy="369332"/>
          </a:xfrm>
          <a:prstGeom prst="rect">
            <a:avLst/>
          </a:prstGeom>
          <a:noFill/>
        </p:spPr>
        <p:txBody>
          <a:bodyPr wrap="none">
            <a:spAutoFit/>
          </a:bodyPr>
          <a:lstStyle/>
          <a:p>
            <a:r>
              <a:rPr lang="en-US" altLang="zh-TW" dirty="0">
                <a:latin typeface="Arial" pitchFamily="34" charset="0"/>
                <a:cs typeface="Arial" pitchFamily="34" charset="0"/>
              </a:rPr>
              <a:t>Transportation Equipment</a:t>
            </a:r>
            <a:endParaRPr lang="zh-TW" altLang="en-US" dirty="0"/>
          </a:p>
        </p:txBody>
      </p:sp>
      <p:sp>
        <p:nvSpPr>
          <p:cNvPr id="29" name="矩形 28"/>
          <p:cNvSpPr/>
          <p:nvPr/>
        </p:nvSpPr>
        <p:spPr>
          <a:xfrm>
            <a:off x="7497122" y="4142096"/>
            <a:ext cx="1018228" cy="369332"/>
          </a:xfrm>
          <a:prstGeom prst="rect">
            <a:avLst/>
          </a:prstGeom>
          <a:noFill/>
        </p:spPr>
        <p:txBody>
          <a:bodyPr wrap="none">
            <a:spAutoFit/>
          </a:bodyPr>
          <a:lstStyle/>
          <a:p>
            <a:pPr lvl="0" algn="r"/>
            <a:r>
              <a:rPr lang="en-US" altLang="zh-TW" dirty="0">
                <a:latin typeface="Arial" pitchFamily="34" charset="0"/>
                <a:cs typeface="Arial" pitchFamily="34" charset="0"/>
              </a:rPr>
              <a:t>200,000</a:t>
            </a:r>
            <a:endParaRPr lang="zh-TW" altLang="en-US" dirty="0">
              <a:latin typeface="Arial" pitchFamily="34" charset="0"/>
              <a:cs typeface="Arial" pitchFamily="34" charset="0"/>
            </a:endParaRPr>
          </a:p>
        </p:txBody>
      </p:sp>
      <p:sp>
        <p:nvSpPr>
          <p:cNvPr id="30" name="矩形 29"/>
          <p:cNvSpPr/>
          <p:nvPr/>
        </p:nvSpPr>
        <p:spPr>
          <a:xfrm>
            <a:off x="1170534" y="4511428"/>
            <a:ext cx="723275" cy="369332"/>
          </a:xfrm>
          <a:prstGeom prst="rect">
            <a:avLst/>
          </a:prstGeom>
        </p:spPr>
        <p:txBody>
          <a:bodyPr wrap="none">
            <a:spAutoFit/>
          </a:bodyPr>
          <a:lstStyle/>
          <a:p>
            <a:r>
              <a:rPr lang="en-US" altLang="zh-TW" dirty="0">
                <a:latin typeface="Arial" pitchFamily="34" charset="0"/>
                <a:cs typeface="Arial" pitchFamily="34" charset="0"/>
              </a:rPr>
              <a:t>Cash</a:t>
            </a:r>
            <a:endParaRPr lang="zh-TW" altLang="en-US" dirty="0">
              <a:latin typeface="Arial" pitchFamily="34" charset="0"/>
              <a:cs typeface="Arial" pitchFamily="34" charset="0"/>
            </a:endParaRPr>
          </a:p>
        </p:txBody>
      </p:sp>
      <p:sp>
        <p:nvSpPr>
          <p:cNvPr id="31" name="矩形 30"/>
          <p:cNvSpPr/>
          <p:nvPr/>
        </p:nvSpPr>
        <p:spPr>
          <a:xfrm>
            <a:off x="7625363" y="4515643"/>
            <a:ext cx="889987" cy="369332"/>
          </a:xfrm>
          <a:prstGeom prst="rect">
            <a:avLst/>
          </a:prstGeom>
        </p:spPr>
        <p:txBody>
          <a:bodyPr wrap="none">
            <a:spAutoFit/>
          </a:bodyPr>
          <a:lstStyle/>
          <a:p>
            <a:pPr lvl="0" algn="r"/>
            <a:r>
              <a:rPr lang="en-US" altLang="zh-TW" dirty="0">
                <a:latin typeface="Arial" pitchFamily="34" charset="0"/>
                <a:cs typeface="Arial" pitchFamily="34" charset="0"/>
              </a:rPr>
              <a:t>14,000</a:t>
            </a:r>
            <a:endParaRPr lang="zh-TW" altLang="en-US" dirty="0">
              <a:latin typeface="Arial" pitchFamily="34" charset="0"/>
              <a:cs typeface="Arial" pitchFamily="34" charset="0"/>
            </a:endParaRPr>
          </a:p>
        </p:txBody>
      </p:sp>
      <p:sp>
        <p:nvSpPr>
          <p:cNvPr id="32" name="矩形 31"/>
          <p:cNvSpPr/>
          <p:nvPr/>
        </p:nvSpPr>
        <p:spPr>
          <a:xfrm>
            <a:off x="1170534" y="4856192"/>
            <a:ext cx="3082960" cy="369332"/>
          </a:xfrm>
          <a:prstGeom prst="rect">
            <a:avLst/>
          </a:prstGeom>
          <a:solidFill>
            <a:srgbClr val="FFFF00"/>
          </a:solidFill>
        </p:spPr>
        <p:txBody>
          <a:bodyPr wrap="none">
            <a:spAutoFit/>
          </a:bodyPr>
          <a:lstStyle/>
          <a:p>
            <a:r>
              <a:rPr lang="en-US" altLang="zh-TW" dirty="0">
                <a:latin typeface="Arial" pitchFamily="34" charset="0"/>
                <a:cs typeface="Arial" pitchFamily="34" charset="0"/>
              </a:rPr>
              <a:t>Gain on Exchange of Assets</a:t>
            </a:r>
            <a:endParaRPr lang="zh-TW" altLang="en-US" dirty="0">
              <a:latin typeface="+mj-lt"/>
            </a:endParaRPr>
          </a:p>
        </p:txBody>
      </p:sp>
      <p:sp>
        <p:nvSpPr>
          <p:cNvPr id="33" name="矩形 32"/>
          <p:cNvSpPr/>
          <p:nvPr/>
        </p:nvSpPr>
        <p:spPr>
          <a:xfrm>
            <a:off x="7753603" y="4853579"/>
            <a:ext cx="761747" cy="369332"/>
          </a:xfrm>
          <a:prstGeom prst="rect">
            <a:avLst/>
          </a:prstGeom>
          <a:solidFill>
            <a:srgbClr val="FFFF00"/>
          </a:solidFill>
        </p:spPr>
        <p:txBody>
          <a:bodyPr wrap="none">
            <a:spAutoFit/>
          </a:bodyPr>
          <a:lstStyle/>
          <a:p>
            <a:pPr lvl="0" algn="r"/>
            <a:r>
              <a:rPr lang="en-US" altLang="zh-TW" dirty="0">
                <a:latin typeface="Arial" pitchFamily="34" charset="0"/>
                <a:cs typeface="Arial" pitchFamily="34" charset="0"/>
              </a:rPr>
              <a:t>5,000</a:t>
            </a:r>
            <a:endParaRPr lang="zh-TW" altLang="en-US" dirty="0">
              <a:latin typeface="Arial" pitchFamily="34" charset="0"/>
              <a:cs typeface="Arial" pitchFamily="34" charset="0"/>
            </a:endParaRPr>
          </a:p>
        </p:txBody>
      </p:sp>
      <p:sp>
        <p:nvSpPr>
          <p:cNvPr id="17" name="文字方塊 16"/>
          <p:cNvSpPr txBox="1"/>
          <p:nvPr/>
        </p:nvSpPr>
        <p:spPr>
          <a:xfrm>
            <a:off x="8407063" y="631491"/>
            <a:ext cx="686278"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LO11</a:t>
            </a:r>
          </a:p>
        </p:txBody>
      </p:sp>
    </p:spTree>
    <p:extLst>
      <p:ext uri="{BB962C8B-B14F-4D97-AF65-F5344CB8AC3E}">
        <p14:creationId xmlns:p14="http://schemas.microsoft.com/office/powerpoint/2010/main" val="28869001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29" grpId="0"/>
      <p:bldP spid="30" grpId="0"/>
      <p:bldP spid="31" grpId="0"/>
      <p:bldP spid="32" grpId="0" animBg="1"/>
      <p:bldP spid="33"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p:txBody>
          <a:bodyPr/>
          <a:lstStyle/>
          <a:p>
            <a:r>
              <a:rPr lang="en-US" altLang="zh-TW" b="1" dirty="0"/>
              <a:t>Jennings Company exchanges its office equipment for a machine. Use the following information to record the exchange, assuming that this exchange has commercial substance.</a:t>
            </a:r>
            <a:endParaRPr lang="zh-TW" altLang="en-US" b="1" dirty="0"/>
          </a:p>
        </p:txBody>
      </p:sp>
      <p:sp>
        <p:nvSpPr>
          <p:cNvPr id="7" name="投影片編號版面配置區 6"/>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101</a:t>
            </a:fld>
            <a:endParaRPr lang="zh-TW" altLang="en-US" dirty="0"/>
          </a:p>
        </p:txBody>
      </p:sp>
      <p:sp>
        <p:nvSpPr>
          <p:cNvPr id="3" name="標題 2"/>
          <p:cNvSpPr>
            <a:spLocks noGrp="1"/>
          </p:cNvSpPr>
          <p:nvPr>
            <p:ph type="title"/>
          </p:nvPr>
        </p:nvSpPr>
        <p:spPr/>
        <p:txBody>
          <a:bodyPr/>
          <a:lstStyle/>
          <a:p>
            <a:r>
              <a:rPr lang="en-US" altLang="zh-TW" dirty="0"/>
              <a:t>Quiz Yourself</a:t>
            </a:r>
            <a:endParaRPr lang="zh-TW" altLang="en-US" dirty="0"/>
          </a:p>
        </p:txBody>
      </p:sp>
      <p:pic>
        <p:nvPicPr>
          <p:cNvPr id="2" name="圖片 1"/>
          <p:cNvPicPr>
            <a:picLocks noChangeAspect="1"/>
          </p:cNvPicPr>
          <p:nvPr/>
        </p:nvPicPr>
        <p:blipFill rotWithShape="1">
          <a:blip r:embed="rId2"/>
          <a:srcRect t="3434"/>
          <a:stretch/>
        </p:blipFill>
        <p:spPr>
          <a:xfrm>
            <a:off x="283066" y="3490175"/>
            <a:ext cx="8619343" cy="1553511"/>
          </a:xfrm>
          <a:prstGeom prst="rect">
            <a:avLst/>
          </a:prstGeom>
          <a:ln>
            <a:solidFill>
              <a:schemeClr val="tx1"/>
            </a:solidFill>
          </a:ln>
        </p:spPr>
      </p:pic>
      <p:sp>
        <p:nvSpPr>
          <p:cNvPr id="9" name="文字方塊 8"/>
          <p:cNvSpPr txBox="1"/>
          <p:nvPr/>
        </p:nvSpPr>
        <p:spPr>
          <a:xfrm>
            <a:off x="8407063" y="631491"/>
            <a:ext cx="686278"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LO11</a:t>
            </a:r>
          </a:p>
        </p:txBody>
      </p:sp>
    </p:spTree>
    <p:extLst>
      <p:ext uri="{BB962C8B-B14F-4D97-AF65-F5344CB8AC3E}">
        <p14:creationId xmlns:p14="http://schemas.microsoft.com/office/powerpoint/2010/main" val="16039324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19207"/>
                </a:solidFill>
              </a:rPr>
              <a:t>Solution</a:t>
            </a:r>
            <a:endParaRPr lang="zh-TW" altLang="en-US" b="1" dirty="0">
              <a:solidFill>
                <a:srgbClr val="E19207"/>
              </a:solidFill>
            </a:endParaRPr>
          </a:p>
        </p:txBody>
      </p:sp>
      <p:sp>
        <p:nvSpPr>
          <p:cNvPr id="27" name="投影片編號版面配置區 26"/>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102</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graphicFrame>
        <p:nvGraphicFramePr>
          <p:cNvPr id="11" name="表格 10"/>
          <p:cNvGraphicFramePr>
            <a:graphicFrameLocks noGrp="1"/>
          </p:cNvGraphicFramePr>
          <p:nvPr>
            <p:extLst>
              <p:ext uri="{D42A27DB-BD31-4B8C-83A1-F6EECF244321}">
                <p14:modId xmlns:p14="http://schemas.microsoft.com/office/powerpoint/2010/main" val="3335984122"/>
              </p:ext>
            </p:extLst>
          </p:nvPr>
        </p:nvGraphicFramePr>
        <p:xfrm>
          <a:off x="628351" y="2421895"/>
          <a:ext cx="7560840" cy="1857375"/>
        </p:xfrm>
        <a:graphic>
          <a:graphicData uri="http://schemas.openxmlformats.org/drawingml/2006/table">
            <a:tbl>
              <a:tblPr/>
              <a:tblGrid>
                <a:gridCol w="3540820">
                  <a:extLst>
                    <a:ext uri="{9D8B030D-6E8A-4147-A177-3AD203B41FA5}">
                      <a16:colId xmlns:a16="http://schemas.microsoft.com/office/drawing/2014/main" val="20000"/>
                    </a:ext>
                  </a:extLst>
                </a:gridCol>
                <a:gridCol w="1040826">
                  <a:extLst>
                    <a:ext uri="{9D8B030D-6E8A-4147-A177-3AD203B41FA5}">
                      <a16:colId xmlns:a16="http://schemas.microsoft.com/office/drawing/2014/main" val="20001"/>
                    </a:ext>
                  </a:extLst>
                </a:gridCol>
                <a:gridCol w="2979194">
                  <a:extLst>
                    <a:ext uri="{9D8B030D-6E8A-4147-A177-3AD203B41FA5}">
                      <a16:colId xmlns:a16="http://schemas.microsoft.com/office/drawing/2014/main" val="20002"/>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
        <p:nvSpPr>
          <p:cNvPr id="12" name="矩形 11"/>
          <p:cNvSpPr/>
          <p:nvPr/>
        </p:nvSpPr>
        <p:spPr>
          <a:xfrm>
            <a:off x="630747" y="2421895"/>
            <a:ext cx="2416046" cy="369332"/>
          </a:xfrm>
          <a:prstGeom prst="rect">
            <a:avLst/>
          </a:prstGeom>
          <a:noFill/>
        </p:spPr>
        <p:txBody>
          <a:bodyPr wrap="none">
            <a:spAutoFit/>
          </a:bodyPr>
          <a:lstStyle/>
          <a:p>
            <a:r>
              <a:rPr lang="en-US" altLang="zh-TW" dirty="0">
                <a:latin typeface="Arial" pitchFamily="34" charset="0"/>
                <a:cs typeface="Arial" pitchFamily="34" charset="0"/>
              </a:rPr>
              <a:t>Machinery Equipment</a:t>
            </a:r>
            <a:endParaRPr lang="zh-TW" altLang="en-US" dirty="0">
              <a:latin typeface="+mj-lt"/>
            </a:endParaRPr>
          </a:p>
        </p:txBody>
      </p:sp>
      <p:sp>
        <p:nvSpPr>
          <p:cNvPr id="13" name="矩形 12"/>
          <p:cNvSpPr/>
          <p:nvPr/>
        </p:nvSpPr>
        <p:spPr>
          <a:xfrm>
            <a:off x="633521" y="2790532"/>
            <a:ext cx="4771499" cy="369332"/>
          </a:xfrm>
          <a:prstGeom prst="rect">
            <a:avLst/>
          </a:prstGeom>
        </p:spPr>
        <p:txBody>
          <a:bodyPr wrap="none">
            <a:spAutoFit/>
          </a:bodyPr>
          <a:lstStyle/>
          <a:p>
            <a:r>
              <a:rPr lang="en-US" altLang="zh-TW" dirty="0">
                <a:latin typeface="Arial" pitchFamily="34" charset="0"/>
                <a:cs typeface="Arial" pitchFamily="34" charset="0"/>
              </a:rPr>
              <a:t>Accumulated Depreciation, Office Equipment</a:t>
            </a:r>
            <a:endParaRPr lang="zh-TW" altLang="en-US" dirty="0">
              <a:latin typeface="+mj-lt"/>
            </a:endParaRPr>
          </a:p>
        </p:txBody>
      </p:sp>
      <p:sp>
        <p:nvSpPr>
          <p:cNvPr id="14" name="矩形 13"/>
          <p:cNvSpPr/>
          <p:nvPr/>
        </p:nvSpPr>
        <p:spPr>
          <a:xfrm>
            <a:off x="6316136" y="2421895"/>
            <a:ext cx="889987" cy="369332"/>
          </a:xfrm>
          <a:prstGeom prst="rect">
            <a:avLst/>
          </a:prstGeom>
        </p:spPr>
        <p:txBody>
          <a:bodyPr wrap="none">
            <a:spAutoFit/>
          </a:bodyPr>
          <a:lstStyle/>
          <a:p>
            <a:pPr lvl="0" algn="r"/>
            <a:r>
              <a:rPr lang="en-US" altLang="zh-TW" dirty="0">
                <a:latin typeface="Arial" pitchFamily="34" charset="0"/>
                <a:cs typeface="Arial" pitchFamily="34" charset="0"/>
              </a:rPr>
              <a:t>34,500</a:t>
            </a:r>
            <a:endParaRPr lang="zh-TW" altLang="en-US" dirty="0">
              <a:latin typeface="Arial" pitchFamily="34" charset="0"/>
              <a:cs typeface="Arial" pitchFamily="34" charset="0"/>
            </a:endParaRPr>
          </a:p>
        </p:txBody>
      </p:sp>
      <p:sp>
        <p:nvSpPr>
          <p:cNvPr id="15" name="矩形 14"/>
          <p:cNvSpPr/>
          <p:nvPr/>
        </p:nvSpPr>
        <p:spPr>
          <a:xfrm>
            <a:off x="6316136" y="2790113"/>
            <a:ext cx="889987" cy="369332"/>
          </a:xfrm>
          <a:prstGeom prst="rect">
            <a:avLst/>
          </a:prstGeom>
        </p:spPr>
        <p:txBody>
          <a:bodyPr wrap="none">
            <a:spAutoFit/>
          </a:bodyPr>
          <a:lstStyle/>
          <a:p>
            <a:pPr lvl="0" algn="r"/>
            <a:r>
              <a:rPr lang="en-US" altLang="zh-TW" dirty="0">
                <a:latin typeface="Arial" pitchFamily="34" charset="0"/>
                <a:cs typeface="Arial" pitchFamily="34" charset="0"/>
              </a:rPr>
              <a:t>75,000</a:t>
            </a:r>
            <a:endParaRPr lang="zh-TW" altLang="en-US" dirty="0">
              <a:latin typeface="Arial" pitchFamily="34" charset="0"/>
              <a:cs typeface="Arial" pitchFamily="34" charset="0"/>
            </a:endParaRPr>
          </a:p>
        </p:txBody>
      </p:sp>
      <p:sp>
        <p:nvSpPr>
          <p:cNvPr id="16" name="矩形 15"/>
          <p:cNvSpPr/>
          <p:nvPr/>
        </p:nvSpPr>
        <p:spPr>
          <a:xfrm>
            <a:off x="844375" y="3175070"/>
            <a:ext cx="1950214" cy="369332"/>
          </a:xfrm>
          <a:prstGeom prst="rect">
            <a:avLst/>
          </a:prstGeom>
          <a:noFill/>
        </p:spPr>
        <p:txBody>
          <a:bodyPr wrap="none">
            <a:spAutoFit/>
          </a:bodyPr>
          <a:lstStyle/>
          <a:p>
            <a:r>
              <a:rPr lang="en-US" altLang="zh-TW" dirty="0">
                <a:latin typeface="Arial" pitchFamily="34" charset="0"/>
                <a:cs typeface="Arial" pitchFamily="34" charset="0"/>
              </a:rPr>
              <a:t>Office Equipment</a:t>
            </a:r>
            <a:endParaRPr lang="zh-TW" altLang="en-US" dirty="0"/>
          </a:p>
        </p:txBody>
      </p:sp>
      <p:sp>
        <p:nvSpPr>
          <p:cNvPr id="17" name="矩形 16"/>
          <p:cNvSpPr/>
          <p:nvPr/>
        </p:nvSpPr>
        <p:spPr>
          <a:xfrm>
            <a:off x="7170963" y="3175070"/>
            <a:ext cx="1018228" cy="369332"/>
          </a:xfrm>
          <a:prstGeom prst="rect">
            <a:avLst/>
          </a:prstGeom>
          <a:noFill/>
        </p:spPr>
        <p:txBody>
          <a:bodyPr wrap="none">
            <a:spAutoFit/>
          </a:bodyPr>
          <a:lstStyle/>
          <a:p>
            <a:pPr lvl="0" algn="r"/>
            <a:r>
              <a:rPr lang="en-US" altLang="zh-TW" dirty="0">
                <a:latin typeface="Arial" pitchFamily="34" charset="0"/>
                <a:cs typeface="Arial" pitchFamily="34" charset="0"/>
              </a:rPr>
              <a:t>100,000</a:t>
            </a:r>
            <a:endParaRPr lang="zh-TW" altLang="en-US" dirty="0">
              <a:latin typeface="Arial" pitchFamily="34" charset="0"/>
              <a:cs typeface="Arial" pitchFamily="34" charset="0"/>
            </a:endParaRPr>
          </a:p>
        </p:txBody>
      </p:sp>
      <p:sp>
        <p:nvSpPr>
          <p:cNvPr id="18" name="矩形 17"/>
          <p:cNvSpPr/>
          <p:nvPr/>
        </p:nvSpPr>
        <p:spPr>
          <a:xfrm>
            <a:off x="844375" y="3544402"/>
            <a:ext cx="723275" cy="369332"/>
          </a:xfrm>
          <a:prstGeom prst="rect">
            <a:avLst/>
          </a:prstGeom>
        </p:spPr>
        <p:txBody>
          <a:bodyPr wrap="none">
            <a:spAutoFit/>
          </a:bodyPr>
          <a:lstStyle/>
          <a:p>
            <a:r>
              <a:rPr lang="en-US" altLang="zh-TW" dirty="0">
                <a:latin typeface="Arial" pitchFamily="34" charset="0"/>
                <a:cs typeface="Arial" pitchFamily="34" charset="0"/>
              </a:rPr>
              <a:t>Cash</a:t>
            </a:r>
            <a:endParaRPr lang="zh-TW" altLang="en-US" dirty="0">
              <a:latin typeface="Arial" pitchFamily="34" charset="0"/>
              <a:cs typeface="Arial" pitchFamily="34" charset="0"/>
            </a:endParaRPr>
          </a:p>
        </p:txBody>
      </p:sp>
      <p:sp>
        <p:nvSpPr>
          <p:cNvPr id="19" name="矩形 18"/>
          <p:cNvSpPr/>
          <p:nvPr/>
        </p:nvSpPr>
        <p:spPr>
          <a:xfrm>
            <a:off x="7427444" y="3548617"/>
            <a:ext cx="761747" cy="369332"/>
          </a:xfrm>
          <a:prstGeom prst="rect">
            <a:avLst/>
          </a:prstGeom>
        </p:spPr>
        <p:txBody>
          <a:bodyPr wrap="none">
            <a:spAutoFit/>
          </a:bodyPr>
          <a:lstStyle/>
          <a:p>
            <a:pPr lvl="0" algn="r"/>
            <a:r>
              <a:rPr lang="en-US" altLang="zh-TW" dirty="0">
                <a:latin typeface="Arial" pitchFamily="34" charset="0"/>
                <a:cs typeface="Arial" pitchFamily="34" charset="0"/>
              </a:rPr>
              <a:t>7,000</a:t>
            </a:r>
            <a:endParaRPr lang="zh-TW" altLang="en-US" dirty="0">
              <a:latin typeface="Arial" pitchFamily="34" charset="0"/>
              <a:cs typeface="Arial" pitchFamily="34" charset="0"/>
            </a:endParaRPr>
          </a:p>
        </p:txBody>
      </p:sp>
      <p:sp>
        <p:nvSpPr>
          <p:cNvPr id="20" name="矩形 19"/>
          <p:cNvSpPr/>
          <p:nvPr/>
        </p:nvSpPr>
        <p:spPr>
          <a:xfrm>
            <a:off x="844375" y="3889166"/>
            <a:ext cx="3082960" cy="369332"/>
          </a:xfrm>
          <a:prstGeom prst="rect">
            <a:avLst/>
          </a:prstGeom>
          <a:noFill/>
        </p:spPr>
        <p:txBody>
          <a:bodyPr wrap="none">
            <a:spAutoFit/>
          </a:bodyPr>
          <a:lstStyle/>
          <a:p>
            <a:r>
              <a:rPr lang="en-US" altLang="zh-TW" dirty="0">
                <a:latin typeface="Arial" pitchFamily="34" charset="0"/>
                <a:cs typeface="Arial" pitchFamily="34" charset="0"/>
              </a:rPr>
              <a:t>Gain on Exchange of Assets</a:t>
            </a:r>
            <a:endParaRPr lang="zh-TW" altLang="en-US" dirty="0">
              <a:latin typeface="+mj-lt"/>
            </a:endParaRPr>
          </a:p>
        </p:txBody>
      </p:sp>
      <p:sp>
        <p:nvSpPr>
          <p:cNvPr id="21" name="矩形 20"/>
          <p:cNvSpPr/>
          <p:nvPr/>
        </p:nvSpPr>
        <p:spPr>
          <a:xfrm>
            <a:off x="7427444" y="3886553"/>
            <a:ext cx="761747" cy="369332"/>
          </a:xfrm>
          <a:prstGeom prst="rect">
            <a:avLst/>
          </a:prstGeom>
          <a:noFill/>
        </p:spPr>
        <p:txBody>
          <a:bodyPr wrap="none">
            <a:spAutoFit/>
          </a:bodyPr>
          <a:lstStyle/>
          <a:p>
            <a:pPr lvl="0" algn="r"/>
            <a:r>
              <a:rPr lang="en-US" altLang="zh-TW" dirty="0">
                <a:latin typeface="Arial" pitchFamily="34" charset="0"/>
                <a:cs typeface="Arial" pitchFamily="34" charset="0"/>
              </a:rPr>
              <a:t>2,500</a:t>
            </a:r>
            <a:endParaRPr lang="zh-TW" altLang="en-US" dirty="0">
              <a:latin typeface="Arial" pitchFamily="34" charset="0"/>
              <a:cs typeface="Arial" pitchFamily="34" charset="0"/>
            </a:endParaRPr>
          </a:p>
        </p:txBody>
      </p:sp>
      <p:sp>
        <p:nvSpPr>
          <p:cNvPr id="22" name="矩形 21"/>
          <p:cNvSpPr/>
          <p:nvPr/>
        </p:nvSpPr>
        <p:spPr>
          <a:xfrm>
            <a:off x="669384" y="2495316"/>
            <a:ext cx="7472041" cy="30422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671928" y="2862184"/>
            <a:ext cx="7472041" cy="30422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p:cNvSpPr/>
          <p:nvPr/>
        </p:nvSpPr>
        <p:spPr>
          <a:xfrm>
            <a:off x="669384" y="3206799"/>
            <a:ext cx="7472041" cy="30422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670600" y="3583472"/>
            <a:ext cx="7472041" cy="30422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p:cNvSpPr/>
          <p:nvPr/>
        </p:nvSpPr>
        <p:spPr>
          <a:xfrm>
            <a:off x="669384" y="3938784"/>
            <a:ext cx="7472041" cy="30422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p:cNvSpPr txBox="1"/>
          <p:nvPr/>
        </p:nvSpPr>
        <p:spPr>
          <a:xfrm>
            <a:off x="8407063" y="631491"/>
            <a:ext cx="686278"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LO11</a:t>
            </a:r>
          </a:p>
        </p:txBody>
      </p:sp>
    </p:spTree>
    <p:extLst>
      <p:ext uri="{BB962C8B-B14F-4D97-AF65-F5344CB8AC3E}">
        <p14:creationId xmlns:p14="http://schemas.microsoft.com/office/powerpoint/2010/main" val="18585174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2"/>
                                        </p:tgtEl>
                                        <p:attrNameLst>
                                          <p:attrName>ppt_x</p:attrName>
                                        </p:attrNameLst>
                                      </p:cBhvr>
                                      <p:tavLst>
                                        <p:tav tm="0">
                                          <p:val>
                                            <p:strVal val="ppt_x"/>
                                          </p:val>
                                        </p:tav>
                                        <p:tav tm="100000">
                                          <p:val>
                                            <p:strVal val="ppt_x"/>
                                          </p:val>
                                        </p:tav>
                                      </p:tavLst>
                                    </p:anim>
                                    <p:anim calcmode="lin" valueType="num">
                                      <p:cBhvr additive="base">
                                        <p:cTn id="7" dur="500"/>
                                        <p:tgtEl>
                                          <p:spTgt spid="22"/>
                                        </p:tgtEl>
                                        <p:attrNameLst>
                                          <p:attrName>ppt_y</p:attrName>
                                        </p:attrNameLst>
                                      </p:cBhvr>
                                      <p:tavLst>
                                        <p:tav tm="0">
                                          <p:val>
                                            <p:strVal val="ppt_y"/>
                                          </p:val>
                                        </p:tav>
                                        <p:tav tm="100000">
                                          <p:val>
                                            <p:strVal val="1+ppt_h/2"/>
                                          </p:val>
                                        </p:tav>
                                      </p:tavLst>
                                    </p:anim>
                                    <p:set>
                                      <p:cBhvr>
                                        <p:cTn id="8" dur="1" fill="hold">
                                          <p:stCondLst>
                                            <p:cond delay="499"/>
                                          </p:stCondLst>
                                        </p:cTn>
                                        <p:tgtEl>
                                          <p:spTgt spid="2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3"/>
                                        </p:tgtEl>
                                        <p:attrNameLst>
                                          <p:attrName>ppt_x</p:attrName>
                                        </p:attrNameLst>
                                      </p:cBhvr>
                                      <p:tavLst>
                                        <p:tav tm="0">
                                          <p:val>
                                            <p:strVal val="ppt_x"/>
                                          </p:val>
                                        </p:tav>
                                        <p:tav tm="100000">
                                          <p:val>
                                            <p:strVal val="ppt_x"/>
                                          </p:val>
                                        </p:tav>
                                      </p:tavLst>
                                    </p:anim>
                                    <p:anim calcmode="lin" valueType="num">
                                      <p:cBhvr additive="base">
                                        <p:cTn id="13" dur="500"/>
                                        <p:tgtEl>
                                          <p:spTgt spid="23"/>
                                        </p:tgtEl>
                                        <p:attrNameLst>
                                          <p:attrName>ppt_y</p:attrName>
                                        </p:attrNameLst>
                                      </p:cBhvr>
                                      <p:tavLst>
                                        <p:tav tm="0">
                                          <p:val>
                                            <p:strVal val="ppt_y"/>
                                          </p:val>
                                        </p:tav>
                                        <p:tav tm="100000">
                                          <p:val>
                                            <p:strVal val="1+ppt_h/2"/>
                                          </p:val>
                                        </p:tav>
                                      </p:tavLst>
                                    </p:anim>
                                    <p:set>
                                      <p:cBhvr>
                                        <p:cTn id="14" dur="1" fill="hold">
                                          <p:stCondLst>
                                            <p:cond delay="499"/>
                                          </p:stCondLst>
                                        </p:cTn>
                                        <p:tgtEl>
                                          <p:spTgt spid="2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24"/>
                                        </p:tgtEl>
                                        <p:attrNameLst>
                                          <p:attrName>ppt_x</p:attrName>
                                        </p:attrNameLst>
                                      </p:cBhvr>
                                      <p:tavLst>
                                        <p:tav tm="0">
                                          <p:val>
                                            <p:strVal val="ppt_x"/>
                                          </p:val>
                                        </p:tav>
                                        <p:tav tm="100000">
                                          <p:val>
                                            <p:strVal val="ppt_x"/>
                                          </p:val>
                                        </p:tav>
                                      </p:tavLst>
                                    </p:anim>
                                    <p:anim calcmode="lin" valueType="num">
                                      <p:cBhvr additive="base">
                                        <p:cTn id="19" dur="500"/>
                                        <p:tgtEl>
                                          <p:spTgt spid="24"/>
                                        </p:tgtEl>
                                        <p:attrNameLst>
                                          <p:attrName>ppt_y</p:attrName>
                                        </p:attrNameLst>
                                      </p:cBhvr>
                                      <p:tavLst>
                                        <p:tav tm="0">
                                          <p:val>
                                            <p:strVal val="ppt_y"/>
                                          </p:val>
                                        </p:tav>
                                        <p:tav tm="100000">
                                          <p:val>
                                            <p:strVal val="1+ppt_h/2"/>
                                          </p:val>
                                        </p:tav>
                                      </p:tavLst>
                                    </p:anim>
                                    <p:set>
                                      <p:cBhvr>
                                        <p:cTn id="20" dur="1" fill="hold">
                                          <p:stCondLst>
                                            <p:cond delay="499"/>
                                          </p:stCondLst>
                                        </p:cTn>
                                        <p:tgtEl>
                                          <p:spTgt spid="2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25"/>
                                        </p:tgtEl>
                                        <p:attrNameLst>
                                          <p:attrName>ppt_x</p:attrName>
                                        </p:attrNameLst>
                                      </p:cBhvr>
                                      <p:tavLst>
                                        <p:tav tm="0">
                                          <p:val>
                                            <p:strVal val="ppt_x"/>
                                          </p:val>
                                        </p:tav>
                                        <p:tav tm="100000">
                                          <p:val>
                                            <p:strVal val="ppt_x"/>
                                          </p:val>
                                        </p:tav>
                                      </p:tavLst>
                                    </p:anim>
                                    <p:anim calcmode="lin" valueType="num">
                                      <p:cBhvr additive="base">
                                        <p:cTn id="25" dur="500"/>
                                        <p:tgtEl>
                                          <p:spTgt spid="25"/>
                                        </p:tgtEl>
                                        <p:attrNameLst>
                                          <p:attrName>ppt_y</p:attrName>
                                        </p:attrNameLst>
                                      </p:cBhvr>
                                      <p:tavLst>
                                        <p:tav tm="0">
                                          <p:val>
                                            <p:strVal val="ppt_y"/>
                                          </p:val>
                                        </p:tav>
                                        <p:tav tm="100000">
                                          <p:val>
                                            <p:strVal val="1+ppt_h/2"/>
                                          </p:val>
                                        </p:tav>
                                      </p:tavLst>
                                    </p:anim>
                                    <p:set>
                                      <p:cBhvr>
                                        <p:cTn id="26" dur="1" fill="hold">
                                          <p:stCondLst>
                                            <p:cond delay="499"/>
                                          </p:stCondLst>
                                        </p:cTn>
                                        <p:tgtEl>
                                          <p:spTgt spid="2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26"/>
                                        </p:tgtEl>
                                        <p:attrNameLst>
                                          <p:attrName>ppt_x</p:attrName>
                                        </p:attrNameLst>
                                      </p:cBhvr>
                                      <p:tavLst>
                                        <p:tav tm="0">
                                          <p:val>
                                            <p:strVal val="ppt_x"/>
                                          </p:val>
                                        </p:tav>
                                        <p:tav tm="100000">
                                          <p:val>
                                            <p:strVal val="ppt_x"/>
                                          </p:val>
                                        </p:tav>
                                      </p:tavLst>
                                    </p:anim>
                                    <p:anim calcmode="lin" valueType="num">
                                      <p:cBhvr additive="base">
                                        <p:cTn id="31" dur="500"/>
                                        <p:tgtEl>
                                          <p:spTgt spid="26"/>
                                        </p:tgtEl>
                                        <p:attrNameLst>
                                          <p:attrName>ppt_y</p:attrName>
                                        </p:attrNameLst>
                                      </p:cBhvr>
                                      <p:tavLst>
                                        <p:tav tm="0">
                                          <p:val>
                                            <p:strVal val="ppt_y"/>
                                          </p:val>
                                        </p:tav>
                                        <p:tav tm="100000">
                                          <p:val>
                                            <p:strVal val="1+ppt_h/2"/>
                                          </p:val>
                                        </p:tav>
                                      </p:tavLst>
                                    </p:anim>
                                    <p:set>
                                      <p:cBhvr>
                                        <p:cTn id="32"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103</a:t>
            </a:fld>
            <a:endParaRPr lang="zh-TW" altLang="en-US" dirty="0"/>
          </a:p>
        </p:txBody>
      </p:sp>
      <p:sp>
        <p:nvSpPr>
          <p:cNvPr id="26628" name="Title 4"/>
          <p:cNvSpPr>
            <a:spLocks noGrp="1"/>
          </p:cNvSpPr>
          <p:nvPr>
            <p:ph type="title"/>
          </p:nvPr>
        </p:nvSpPr>
        <p:spPr/>
        <p:txBody>
          <a:bodyPr/>
          <a:lstStyle/>
          <a:p>
            <a:r>
              <a:rPr lang="en-US" altLang="zh-TW" dirty="0"/>
              <a:t>The Revaluation Model*</a:t>
            </a:r>
            <a:r>
              <a:rPr lang="zh-TW" altLang="en-US" dirty="0"/>
              <a:t>  </a:t>
            </a:r>
            <a:endParaRPr lang="en-US" altLang="zh-TW" dirty="0"/>
          </a:p>
        </p:txBody>
      </p:sp>
      <p:sp>
        <p:nvSpPr>
          <p:cNvPr id="177155" name="Rectangle 3"/>
          <p:cNvSpPr>
            <a:spLocks noGrp="1" noChangeArrowheads="1"/>
          </p:cNvSpPr>
          <p:nvPr>
            <p:ph idx="1"/>
          </p:nvPr>
        </p:nvSpPr>
        <p:spPr/>
        <p:txBody>
          <a:bodyPr/>
          <a:lstStyle/>
          <a:p>
            <a:r>
              <a:rPr lang="en-US" altLang="zh-TW" dirty="0"/>
              <a:t>IFRS (IAS 16) allows a company to choose between </a:t>
            </a:r>
            <a:r>
              <a:rPr lang="en-US" altLang="zh-TW" b="1" dirty="0">
                <a:solidFill>
                  <a:schemeClr val="accent2">
                    <a:lumMod val="75000"/>
                  </a:schemeClr>
                </a:solidFill>
              </a:rPr>
              <a:t>cost model</a:t>
            </a:r>
            <a:r>
              <a:rPr lang="en-US" altLang="zh-TW" dirty="0">
                <a:solidFill>
                  <a:schemeClr val="accent2">
                    <a:lumMod val="75000"/>
                  </a:schemeClr>
                </a:solidFill>
              </a:rPr>
              <a:t> </a:t>
            </a:r>
            <a:r>
              <a:rPr lang="en-US" altLang="zh-TW" dirty="0"/>
              <a:t>and </a:t>
            </a:r>
            <a:r>
              <a:rPr lang="en-US" altLang="zh-TW" b="1" dirty="0">
                <a:solidFill>
                  <a:schemeClr val="accent2">
                    <a:lumMod val="75000"/>
                  </a:schemeClr>
                </a:solidFill>
              </a:rPr>
              <a:t>revaluation model </a:t>
            </a:r>
            <a:r>
              <a:rPr lang="en-US" altLang="zh-TW" dirty="0"/>
              <a:t>in valuing the PP&amp;E. </a:t>
            </a:r>
          </a:p>
          <a:p>
            <a:r>
              <a:rPr lang="en-US" altLang="zh-TW" b="1" dirty="0">
                <a:solidFill>
                  <a:srgbClr val="E19207"/>
                </a:solidFill>
              </a:rPr>
              <a:t>Once a model is chosen, it should be applied to the entire class of assets. </a:t>
            </a:r>
          </a:p>
          <a:p>
            <a:endParaRPr lang="en-US" altLang="zh-TW" dirty="0"/>
          </a:p>
        </p:txBody>
      </p:sp>
      <p:sp>
        <p:nvSpPr>
          <p:cNvPr id="7" name="矩形 6"/>
          <p:cNvSpPr/>
          <p:nvPr/>
        </p:nvSpPr>
        <p:spPr>
          <a:xfrm>
            <a:off x="6586890" y="107910"/>
            <a:ext cx="2557110"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The Revaluation Model </a:t>
            </a:r>
          </a:p>
        </p:txBody>
      </p:sp>
      <p:grpSp>
        <p:nvGrpSpPr>
          <p:cNvPr id="3" name="群組 2"/>
          <p:cNvGrpSpPr/>
          <p:nvPr/>
        </p:nvGrpSpPr>
        <p:grpSpPr>
          <a:xfrm>
            <a:off x="976297" y="3631843"/>
            <a:ext cx="7202356" cy="978794"/>
            <a:chOff x="1066449" y="3863663"/>
            <a:chExt cx="7202356" cy="978794"/>
          </a:xfrm>
        </p:grpSpPr>
        <p:sp>
          <p:nvSpPr>
            <p:cNvPr id="12" name="矩形 11"/>
            <p:cNvSpPr/>
            <p:nvPr/>
          </p:nvSpPr>
          <p:spPr>
            <a:xfrm>
              <a:off x="1066449" y="3863663"/>
              <a:ext cx="7202356" cy="97879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1138457" y="4004932"/>
              <a:ext cx="1152128" cy="707886"/>
            </a:xfrm>
            <a:prstGeom prst="rect">
              <a:avLst/>
            </a:prstGeom>
          </p:spPr>
          <p:txBody>
            <a:bodyPr wrap="square">
              <a:spAutoFit/>
            </a:bodyPr>
            <a:lstStyle/>
            <a:p>
              <a:r>
                <a:rPr lang="en-US" altLang="zh-TW" sz="2000" dirty="0">
                  <a:latin typeface="Arial" panose="020B0604020202020204" pitchFamily="34" charset="0"/>
                  <a:cs typeface="Arial" panose="020B0604020202020204" pitchFamily="34" charset="0"/>
                </a:rPr>
                <a:t>Carrying amount </a:t>
              </a:r>
              <a:endParaRPr lang="zh-TW" altLang="en-US" sz="2000" dirty="0">
                <a:latin typeface="Arial" panose="020B0604020202020204" pitchFamily="34" charset="0"/>
                <a:cs typeface="Arial" panose="020B0604020202020204" pitchFamily="34" charset="0"/>
              </a:endParaRPr>
            </a:p>
          </p:txBody>
        </p:sp>
        <p:sp>
          <p:nvSpPr>
            <p:cNvPr id="13" name="矩形 12"/>
            <p:cNvSpPr/>
            <p:nvPr/>
          </p:nvSpPr>
          <p:spPr>
            <a:xfrm>
              <a:off x="2290585" y="4142553"/>
              <a:ext cx="288032" cy="400110"/>
            </a:xfrm>
            <a:prstGeom prst="rect">
              <a:avLst/>
            </a:prstGeom>
          </p:spPr>
          <p:txBody>
            <a:bodyPr wrap="square">
              <a:spAutoFit/>
            </a:bodyPr>
            <a:lstStyle/>
            <a:p>
              <a:r>
                <a:rPr lang="en-US" altLang="zh-TW" sz="2000" dirty="0">
                  <a:latin typeface="Arial" panose="020B0604020202020204" pitchFamily="34" charset="0"/>
                  <a:cs typeface="Arial" panose="020B0604020202020204" pitchFamily="34" charset="0"/>
                </a:rPr>
                <a:t>=</a:t>
              </a:r>
              <a:endParaRPr lang="zh-TW" altLang="en-US" sz="2000" dirty="0">
                <a:latin typeface="Arial" panose="020B0604020202020204" pitchFamily="34" charset="0"/>
                <a:cs typeface="Arial" panose="020B0604020202020204" pitchFamily="34" charset="0"/>
              </a:endParaRPr>
            </a:p>
          </p:txBody>
        </p:sp>
        <p:sp>
          <p:nvSpPr>
            <p:cNvPr id="14" name="矩形 13"/>
            <p:cNvSpPr/>
            <p:nvPr/>
          </p:nvSpPr>
          <p:spPr>
            <a:xfrm>
              <a:off x="2650625" y="4004932"/>
              <a:ext cx="1152128" cy="707886"/>
            </a:xfrm>
            <a:prstGeom prst="rect">
              <a:avLst/>
            </a:prstGeom>
          </p:spPr>
          <p:txBody>
            <a:bodyPr wrap="square">
              <a:spAutoFit/>
            </a:bodyPr>
            <a:lstStyle/>
            <a:p>
              <a:pPr algn="ctr"/>
              <a:r>
                <a:rPr lang="en-US" altLang="zh-TW" sz="2000" dirty="0">
                  <a:latin typeface="Arial" panose="020B0604020202020204" pitchFamily="34" charset="0"/>
                  <a:cs typeface="Arial" panose="020B0604020202020204" pitchFamily="34" charset="0"/>
                </a:rPr>
                <a:t>Fair</a:t>
              </a:r>
              <a:r>
                <a:rPr lang="en-US" altLang="zh-TW" sz="2000" dirty="0">
                  <a:latin typeface="+mj-lt"/>
                </a:rPr>
                <a:t> </a:t>
              </a:r>
            </a:p>
            <a:p>
              <a:pPr algn="ctr"/>
              <a:r>
                <a:rPr lang="en-US" altLang="zh-TW" sz="2000" dirty="0">
                  <a:latin typeface="Arial" panose="020B0604020202020204" pitchFamily="34" charset="0"/>
                  <a:cs typeface="Arial" panose="020B0604020202020204" pitchFamily="34" charset="0"/>
                </a:rPr>
                <a:t>value</a:t>
              </a:r>
              <a:endParaRPr lang="zh-TW" altLang="en-US" sz="2000" dirty="0">
                <a:latin typeface="Arial" panose="020B0604020202020204" pitchFamily="34" charset="0"/>
                <a:cs typeface="Arial" panose="020B0604020202020204" pitchFamily="34" charset="0"/>
              </a:endParaRPr>
            </a:p>
          </p:txBody>
        </p:sp>
        <p:sp>
          <p:nvSpPr>
            <p:cNvPr id="15" name="矩形 14"/>
            <p:cNvSpPr/>
            <p:nvPr/>
          </p:nvSpPr>
          <p:spPr>
            <a:xfrm>
              <a:off x="3730745" y="4142553"/>
              <a:ext cx="288032" cy="400110"/>
            </a:xfrm>
            <a:prstGeom prst="rect">
              <a:avLst/>
            </a:prstGeom>
          </p:spPr>
          <p:txBody>
            <a:bodyPr wrap="square">
              <a:spAutoFit/>
            </a:bodyPr>
            <a:lstStyle/>
            <a:p>
              <a:r>
                <a:rPr lang="en-US" altLang="zh-TW" sz="2000" dirty="0">
                  <a:latin typeface="Arial" panose="020B0604020202020204" pitchFamily="34" charset="0"/>
                  <a:cs typeface="Arial" panose="020B0604020202020204" pitchFamily="34" charset="0"/>
                </a:rPr>
                <a:t>-</a:t>
              </a:r>
              <a:endParaRPr lang="zh-TW" altLang="en-US" sz="2000" dirty="0">
                <a:latin typeface="Arial" panose="020B0604020202020204" pitchFamily="34" charset="0"/>
                <a:cs typeface="Arial" panose="020B0604020202020204" pitchFamily="34" charset="0"/>
              </a:endParaRPr>
            </a:p>
          </p:txBody>
        </p:sp>
        <p:sp>
          <p:nvSpPr>
            <p:cNvPr id="11" name="矩形 10"/>
            <p:cNvSpPr/>
            <p:nvPr/>
          </p:nvSpPr>
          <p:spPr>
            <a:xfrm>
              <a:off x="3939015" y="4004932"/>
              <a:ext cx="2074642" cy="707886"/>
            </a:xfrm>
            <a:prstGeom prst="rect">
              <a:avLst/>
            </a:prstGeom>
          </p:spPr>
          <p:txBody>
            <a:bodyPr wrap="square">
              <a:spAutoFit/>
            </a:bodyPr>
            <a:lstStyle/>
            <a:p>
              <a:pPr algn="ctr"/>
              <a:r>
                <a:rPr lang="en-US" altLang="zh-TW" sz="2000" dirty="0">
                  <a:latin typeface="Arial" panose="020B0604020202020204" pitchFamily="34" charset="0"/>
                  <a:cs typeface="Arial" panose="020B0604020202020204" pitchFamily="34" charset="0"/>
                </a:rPr>
                <a:t>Accumulated</a:t>
              </a:r>
              <a:r>
                <a:rPr lang="en-US" altLang="zh-TW" sz="2000" dirty="0">
                  <a:latin typeface="+mj-lt"/>
                </a:rPr>
                <a:t> </a:t>
              </a:r>
              <a:r>
                <a:rPr lang="en-US" altLang="zh-TW" sz="2000" dirty="0">
                  <a:latin typeface="Arial" panose="020B0604020202020204" pitchFamily="34" charset="0"/>
                  <a:cs typeface="Arial" panose="020B0604020202020204" pitchFamily="34" charset="0"/>
                </a:rPr>
                <a:t>depreciation </a:t>
              </a:r>
              <a:endParaRPr lang="zh-TW" altLang="en-US" sz="2000" dirty="0">
                <a:latin typeface="Arial" panose="020B0604020202020204" pitchFamily="34" charset="0"/>
                <a:cs typeface="Arial" panose="020B0604020202020204" pitchFamily="34" charset="0"/>
              </a:endParaRPr>
            </a:p>
          </p:txBody>
        </p:sp>
        <p:sp>
          <p:nvSpPr>
            <p:cNvPr id="18" name="矩形 17"/>
            <p:cNvSpPr/>
            <p:nvPr/>
          </p:nvSpPr>
          <p:spPr>
            <a:xfrm>
              <a:off x="6036557" y="4004932"/>
              <a:ext cx="2232248" cy="707886"/>
            </a:xfrm>
            <a:prstGeom prst="rect">
              <a:avLst/>
            </a:prstGeom>
          </p:spPr>
          <p:txBody>
            <a:bodyPr wrap="square">
              <a:spAutoFit/>
            </a:bodyPr>
            <a:lstStyle/>
            <a:p>
              <a:pPr algn="ctr"/>
              <a:r>
                <a:rPr lang="en-US" altLang="zh-TW" sz="2000" dirty="0">
                  <a:latin typeface="Arial" panose="020B0604020202020204" pitchFamily="34" charset="0"/>
                  <a:cs typeface="Arial" panose="020B0604020202020204" pitchFamily="34" charset="0"/>
                </a:rPr>
                <a:t>Accumulated</a:t>
              </a:r>
              <a:r>
                <a:rPr lang="en-US" altLang="zh-TW" sz="2000" dirty="0">
                  <a:latin typeface="+mj-lt"/>
                </a:rPr>
                <a:t> </a:t>
              </a:r>
              <a:r>
                <a:rPr lang="en-US" altLang="zh-TW" sz="2000" dirty="0">
                  <a:latin typeface="Arial" panose="020B0604020202020204" pitchFamily="34" charset="0"/>
                  <a:cs typeface="Arial" panose="020B0604020202020204" pitchFamily="34" charset="0"/>
                </a:rPr>
                <a:t>impairment</a:t>
              </a:r>
              <a:r>
                <a:rPr lang="en-US" altLang="zh-TW" sz="2000" dirty="0">
                  <a:latin typeface="+mj-lt"/>
                </a:rPr>
                <a:t> </a:t>
              </a:r>
              <a:r>
                <a:rPr lang="en-US" altLang="zh-TW" sz="2000" dirty="0">
                  <a:latin typeface="Arial" panose="020B0604020202020204" pitchFamily="34" charset="0"/>
                  <a:cs typeface="Arial" panose="020B0604020202020204" pitchFamily="34" charset="0"/>
                </a:rPr>
                <a:t>losses</a:t>
              </a:r>
              <a:endParaRPr lang="zh-TW" altLang="en-US" sz="2000" dirty="0">
                <a:latin typeface="Arial" panose="020B0604020202020204" pitchFamily="34" charset="0"/>
                <a:cs typeface="Arial" panose="020B0604020202020204" pitchFamily="34" charset="0"/>
              </a:endParaRPr>
            </a:p>
          </p:txBody>
        </p:sp>
        <p:sp>
          <p:nvSpPr>
            <p:cNvPr id="19" name="矩形 18"/>
            <p:cNvSpPr/>
            <p:nvPr/>
          </p:nvSpPr>
          <p:spPr>
            <a:xfrm>
              <a:off x="5767907" y="4142553"/>
              <a:ext cx="288032" cy="400110"/>
            </a:xfrm>
            <a:prstGeom prst="rect">
              <a:avLst/>
            </a:prstGeom>
          </p:spPr>
          <p:txBody>
            <a:bodyPr wrap="square">
              <a:spAutoFit/>
            </a:bodyPr>
            <a:lstStyle/>
            <a:p>
              <a:r>
                <a:rPr lang="en-US" altLang="zh-TW" sz="2000" dirty="0">
                  <a:latin typeface="Arial" panose="020B0604020202020204" pitchFamily="34" charset="0"/>
                  <a:cs typeface="Arial" panose="020B0604020202020204" pitchFamily="34" charset="0"/>
                </a:rPr>
                <a:t>-</a:t>
              </a:r>
              <a:endParaRPr lang="zh-TW" altLang="en-US" sz="2000" dirty="0">
                <a:latin typeface="Arial" panose="020B0604020202020204" pitchFamily="34" charset="0"/>
                <a:cs typeface="Arial" panose="020B0604020202020204" pitchFamily="34" charset="0"/>
              </a:endParaRPr>
            </a:p>
          </p:txBody>
        </p:sp>
      </p:grpSp>
      <p:sp>
        <p:nvSpPr>
          <p:cNvPr id="20" name="文字方塊 19"/>
          <p:cNvSpPr txBox="1"/>
          <p:nvPr/>
        </p:nvSpPr>
        <p:spPr>
          <a:xfrm>
            <a:off x="8407063" y="779880"/>
            <a:ext cx="697627"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LO12</a:t>
            </a:r>
          </a:p>
        </p:txBody>
      </p:sp>
    </p:spTree>
    <p:extLst>
      <p:ext uri="{BB962C8B-B14F-4D97-AF65-F5344CB8AC3E}">
        <p14:creationId xmlns:p14="http://schemas.microsoft.com/office/powerpoint/2010/main" val="11807975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3"/>
          <p:cNvSpPr>
            <a:spLocks noGrp="1" noChangeArrowheads="1"/>
          </p:cNvSpPr>
          <p:nvPr>
            <p:ph idx="1"/>
          </p:nvPr>
        </p:nvSpPr>
        <p:spPr/>
        <p:txBody>
          <a:bodyPr>
            <a:normAutofit/>
          </a:bodyPr>
          <a:lstStyle/>
          <a:p>
            <a:pPr marL="0" indent="0">
              <a:buNone/>
            </a:pPr>
            <a:r>
              <a:rPr lang="en-US" altLang="zh-TW" b="1" dirty="0">
                <a:solidFill>
                  <a:srgbClr val="E19207"/>
                </a:solidFill>
              </a:rPr>
              <a:t>Illustration</a:t>
            </a:r>
          </a:p>
          <a:p>
            <a:pPr lvl="1"/>
            <a:r>
              <a:rPr lang="en-US" altLang="zh-TW" dirty="0"/>
              <a:t>Suppose that Wheeler chooses the revaluation model with the following information.</a:t>
            </a:r>
          </a:p>
          <a:p>
            <a:endParaRPr lang="en-US" altLang="zh-TW" dirty="0"/>
          </a:p>
          <a:p>
            <a:endParaRPr lang="en-US" altLang="zh-TW" dirty="0"/>
          </a:p>
          <a:p>
            <a:endParaRPr lang="en-US" altLang="zh-TW" dirty="0"/>
          </a:p>
          <a:p>
            <a:pPr lvl="1"/>
            <a:r>
              <a:rPr lang="en-US" altLang="zh-TW" dirty="0"/>
              <a:t>In preparing the journal entries, IAS 16 proposes two alternatives: the “</a:t>
            </a:r>
            <a:r>
              <a:rPr lang="en-US" altLang="zh-TW" b="1" dirty="0">
                <a:solidFill>
                  <a:schemeClr val="accent2">
                    <a:lumMod val="75000"/>
                  </a:schemeClr>
                </a:solidFill>
              </a:rPr>
              <a:t>proportionate restatement</a:t>
            </a:r>
            <a:r>
              <a:rPr lang="en-US" altLang="zh-TW" dirty="0"/>
              <a:t>” approach and the “</a:t>
            </a:r>
            <a:r>
              <a:rPr lang="en-US" altLang="zh-TW" b="1" dirty="0">
                <a:solidFill>
                  <a:schemeClr val="accent2">
                    <a:lumMod val="75000"/>
                  </a:schemeClr>
                </a:solidFill>
              </a:rPr>
              <a:t>elimination</a:t>
            </a:r>
            <a:r>
              <a:rPr lang="en-US" altLang="zh-TW" dirty="0"/>
              <a:t>” approach. </a:t>
            </a:r>
          </a:p>
          <a:p>
            <a:endParaRPr lang="en-US" altLang="zh-TW"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104</a:t>
            </a:fld>
            <a:endParaRPr lang="zh-TW" altLang="en-US" dirty="0"/>
          </a:p>
        </p:txBody>
      </p:sp>
      <p:sp>
        <p:nvSpPr>
          <p:cNvPr id="26628" name="Title 4"/>
          <p:cNvSpPr>
            <a:spLocks noGrp="1"/>
          </p:cNvSpPr>
          <p:nvPr>
            <p:ph type="title"/>
          </p:nvPr>
        </p:nvSpPr>
        <p:spPr/>
        <p:txBody>
          <a:bodyPr/>
          <a:lstStyle/>
          <a:p>
            <a:r>
              <a:rPr lang="en-US" altLang="zh-TW" dirty="0"/>
              <a:t>Revaluation Gain*</a:t>
            </a:r>
          </a:p>
        </p:txBody>
      </p:sp>
      <p:sp>
        <p:nvSpPr>
          <p:cNvPr id="7" name="文字方塊 6"/>
          <p:cNvSpPr txBox="1"/>
          <p:nvPr/>
        </p:nvSpPr>
        <p:spPr>
          <a:xfrm>
            <a:off x="8407064" y="631492"/>
            <a:ext cx="697627"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LO12</a:t>
            </a:r>
          </a:p>
        </p:txBody>
      </p:sp>
      <p:pic>
        <p:nvPicPr>
          <p:cNvPr id="3" name="圖片 2"/>
          <p:cNvPicPr>
            <a:picLocks noChangeAspect="1"/>
          </p:cNvPicPr>
          <p:nvPr/>
        </p:nvPicPr>
        <p:blipFill>
          <a:blip r:embed="rId3"/>
          <a:stretch>
            <a:fillRect/>
          </a:stretch>
        </p:blipFill>
        <p:spPr>
          <a:xfrm>
            <a:off x="450712" y="2995733"/>
            <a:ext cx="8415866" cy="1457139"/>
          </a:xfrm>
          <a:prstGeom prst="rect">
            <a:avLst/>
          </a:prstGeom>
        </p:spPr>
      </p:pic>
    </p:spTree>
    <p:extLst>
      <p:ext uri="{BB962C8B-B14F-4D97-AF65-F5344CB8AC3E}">
        <p14:creationId xmlns:p14="http://schemas.microsoft.com/office/powerpoint/2010/main" val="4119551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內容版面配置區 17"/>
          <p:cNvSpPr>
            <a:spLocks noGrp="1"/>
          </p:cNvSpPr>
          <p:nvPr>
            <p:ph idx="1"/>
          </p:nvPr>
        </p:nvSpPr>
        <p:spPr/>
        <p:txBody>
          <a:bodyPr/>
          <a:lstStyle/>
          <a:p>
            <a:pPr marL="0" indent="0">
              <a:buNone/>
            </a:pPr>
            <a:r>
              <a:rPr lang="en-US" altLang="zh-TW" b="1" dirty="0">
                <a:solidFill>
                  <a:srgbClr val="E19207"/>
                </a:solidFill>
              </a:rPr>
              <a:t>Illustration-The Elimination Method</a:t>
            </a:r>
          </a:p>
          <a:p>
            <a:pPr lvl="1">
              <a:lnSpc>
                <a:spcPct val="110000"/>
              </a:lnSpc>
            </a:pPr>
            <a:r>
              <a:rPr lang="en-US" altLang="zh-TW" dirty="0"/>
              <a:t>Under this approach, the balance of the accumulated depreciation account is written off (cleaned up) and the balance of the equipment account is adjusted to the fair value. </a:t>
            </a:r>
          </a:p>
          <a:p>
            <a:endParaRPr lang="zh-TW" altLang="en-US" dirty="0"/>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105</a:t>
            </a:fld>
            <a:endParaRPr lang="zh-TW" altLang="en-US" dirty="0"/>
          </a:p>
        </p:txBody>
      </p:sp>
      <p:sp>
        <p:nvSpPr>
          <p:cNvPr id="26628" name="Title 4"/>
          <p:cNvSpPr>
            <a:spLocks noGrp="1"/>
          </p:cNvSpPr>
          <p:nvPr>
            <p:ph type="title"/>
          </p:nvPr>
        </p:nvSpPr>
        <p:spPr/>
        <p:txBody>
          <a:bodyPr/>
          <a:lstStyle/>
          <a:p>
            <a:r>
              <a:rPr lang="en-US" altLang="zh-TW" dirty="0"/>
              <a:t>Revaluation Gain*</a:t>
            </a:r>
          </a:p>
        </p:txBody>
      </p:sp>
      <p:graphicFrame>
        <p:nvGraphicFramePr>
          <p:cNvPr id="7" name="表格 6"/>
          <p:cNvGraphicFramePr>
            <a:graphicFrameLocks noGrp="1"/>
          </p:cNvGraphicFramePr>
          <p:nvPr>
            <p:extLst>
              <p:ext uri="{D42A27DB-BD31-4B8C-83A1-F6EECF244321}">
                <p14:modId xmlns:p14="http://schemas.microsoft.com/office/powerpoint/2010/main" val="2015706496"/>
              </p:ext>
            </p:extLst>
          </p:nvPr>
        </p:nvGraphicFramePr>
        <p:xfrm>
          <a:off x="746244" y="3789040"/>
          <a:ext cx="7920880" cy="1114425"/>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2193589">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8" name="矩形 7"/>
          <p:cNvSpPr/>
          <p:nvPr/>
        </p:nvSpPr>
        <p:spPr>
          <a:xfrm>
            <a:off x="746244" y="3789299"/>
            <a:ext cx="1043876" cy="646331"/>
          </a:xfrm>
          <a:prstGeom prst="rect">
            <a:avLst/>
          </a:prstGeom>
        </p:spPr>
        <p:txBody>
          <a:bodyPr wrap="none">
            <a:spAutoFit/>
          </a:bodyPr>
          <a:lstStyle/>
          <a:p>
            <a:pPr lvl="0"/>
            <a:r>
              <a:rPr kumimoji="0" lang="en-US" altLang="zh-TW" dirty="0">
                <a:solidFill>
                  <a:srgbClr val="000000"/>
                </a:solidFill>
                <a:latin typeface="Arial" panose="020B0604020202020204" pitchFamily="34" charset="0"/>
                <a:cs typeface="Arial" panose="020B0604020202020204" pitchFamily="34" charset="0"/>
              </a:rPr>
              <a:t>Dec. 31,</a:t>
            </a:r>
          </a:p>
          <a:p>
            <a:pPr lvl="0"/>
            <a:r>
              <a:rPr kumimoji="0" lang="en-US" altLang="zh-TW" dirty="0">
                <a:solidFill>
                  <a:srgbClr val="000000"/>
                </a:solidFill>
                <a:latin typeface="Arial" panose="020B0604020202020204" pitchFamily="34" charset="0"/>
                <a:cs typeface="Arial" panose="020B0604020202020204" pitchFamily="34" charset="0"/>
              </a:rPr>
              <a:t>year 3</a:t>
            </a:r>
            <a:endParaRPr kumimoji="0" lang="zh-TW" altLang="en-US" dirty="0">
              <a:solidFill>
                <a:srgbClr val="000000"/>
              </a:solidFill>
              <a:latin typeface="Arial" panose="020B0604020202020204" pitchFamily="34" charset="0"/>
              <a:cs typeface="Arial" panose="020B0604020202020204" pitchFamily="34" charset="0"/>
            </a:endParaRPr>
          </a:p>
        </p:txBody>
      </p:sp>
      <p:sp>
        <p:nvSpPr>
          <p:cNvPr id="9" name="矩形 8"/>
          <p:cNvSpPr/>
          <p:nvPr/>
        </p:nvSpPr>
        <p:spPr>
          <a:xfrm>
            <a:off x="1871431" y="3789299"/>
            <a:ext cx="5237331" cy="369332"/>
          </a:xfrm>
          <a:prstGeom prst="rect">
            <a:avLst/>
          </a:prstGeom>
        </p:spPr>
        <p:txBody>
          <a:bodyPr wrap="none">
            <a:spAutoFit/>
          </a:bodyPr>
          <a:lstStyle/>
          <a:p>
            <a:r>
              <a:rPr lang="en-US" altLang="zh-TW" dirty="0">
                <a:latin typeface="Arial" pitchFamily="34" charset="0"/>
                <a:cs typeface="Arial" pitchFamily="34" charset="0"/>
              </a:rPr>
              <a:t>Accumulated Depreciation–Machinery Equipment</a:t>
            </a:r>
            <a:endParaRPr lang="zh-TW" altLang="en-US" dirty="0"/>
          </a:p>
        </p:txBody>
      </p:sp>
      <p:sp>
        <p:nvSpPr>
          <p:cNvPr id="11" name="矩形 10"/>
          <p:cNvSpPr/>
          <p:nvPr/>
        </p:nvSpPr>
        <p:spPr>
          <a:xfrm>
            <a:off x="2074302" y="4160345"/>
            <a:ext cx="2416046" cy="369332"/>
          </a:xfrm>
          <a:prstGeom prst="rect">
            <a:avLst/>
          </a:prstGeom>
        </p:spPr>
        <p:txBody>
          <a:bodyPr wrap="none">
            <a:spAutoFit/>
          </a:bodyPr>
          <a:lstStyle/>
          <a:p>
            <a:pPr lvl="0">
              <a:defRPr/>
            </a:pPr>
            <a:r>
              <a:rPr lang="en-US" altLang="zh-TW" dirty="0">
                <a:latin typeface="Arial" pitchFamily="34" charset="0"/>
                <a:cs typeface="Arial" pitchFamily="34" charset="0"/>
              </a:rPr>
              <a:t>Machinery Equipment</a:t>
            </a:r>
            <a:endParaRPr kumimoji="0" lang="zh-TW" altLang="en-US" dirty="0">
              <a:solidFill>
                <a:srgbClr val="000000"/>
              </a:solidFill>
              <a:latin typeface="Arial" charset="0"/>
            </a:endParaRPr>
          </a:p>
        </p:txBody>
      </p:sp>
      <p:sp>
        <p:nvSpPr>
          <p:cNvPr id="12" name="矩形 11"/>
          <p:cNvSpPr/>
          <p:nvPr/>
        </p:nvSpPr>
        <p:spPr>
          <a:xfrm>
            <a:off x="7056864" y="3808652"/>
            <a:ext cx="889987"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15,000</a:t>
            </a:r>
            <a:endParaRPr kumimoji="0" lang="zh-TW" altLang="en-US" dirty="0">
              <a:solidFill>
                <a:srgbClr val="000000"/>
              </a:solidFill>
              <a:latin typeface="Arial" charset="0"/>
              <a:ea typeface="新細明體" charset="-120"/>
            </a:endParaRPr>
          </a:p>
        </p:txBody>
      </p:sp>
      <p:sp>
        <p:nvSpPr>
          <p:cNvPr id="13" name="矩形 12"/>
          <p:cNvSpPr/>
          <p:nvPr/>
        </p:nvSpPr>
        <p:spPr>
          <a:xfrm>
            <a:off x="7739942" y="4158631"/>
            <a:ext cx="889987"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10,000</a:t>
            </a:r>
            <a:endParaRPr kumimoji="0" lang="zh-TW" altLang="en-US" dirty="0">
              <a:solidFill>
                <a:srgbClr val="000000"/>
              </a:solidFill>
              <a:latin typeface="Arial" charset="0"/>
              <a:ea typeface="新細明體" charset="-120"/>
            </a:endParaRPr>
          </a:p>
        </p:txBody>
      </p:sp>
      <p:sp>
        <p:nvSpPr>
          <p:cNvPr id="14" name="矩形 13"/>
          <p:cNvSpPr/>
          <p:nvPr/>
        </p:nvSpPr>
        <p:spPr>
          <a:xfrm>
            <a:off x="2074302" y="4540764"/>
            <a:ext cx="4608954" cy="369332"/>
          </a:xfrm>
          <a:prstGeom prst="rect">
            <a:avLst/>
          </a:prstGeom>
        </p:spPr>
        <p:txBody>
          <a:bodyPr wrap="none">
            <a:spAutoFit/>
          </a:bodyPr>
          <a:lstStyle/>
          <a:p>
            <a:r>
              <a:rPr lang="en-US" altLang="zh-TW" dirty="0">
                <a:latin typeface="Arial" pitchFamily="34" charset="0"/>
                <a:cs typeface="Arial" pitchFamily="34" charset="0"/>
              </a:rPr>
              <a:t>Revaluation Surplus–Machinery Equipment</a:t>
            </a:r>
            <a:endParaRPr lang="zh-TW" altLang="en-US" dirty="0"/>
          </a:p>
        </p:txBody>
      </p:sp>
      <p:sp>
        <p:nvSpPr>
          <p:cNvPr id="15" name="矩形 14"/>
          <p:cNvSpPr/>
          <p:nvPr/>
        </p:nvSpPr>
        <p:spPr>
          <a:xfrm>
            <a:off x="7861465" y="4509379"/>
            <a:ext cx="761748"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5,000</a:t>
            </a:r>
            <a:endParaRPr kumimoji="0" lang="zh-TW" altLang="en-US" dirty="0">
              <a:solidFill>
                <a:srgbClr val="000000"/>
              </a:solidFill>
              <a:latin typeface="Arial" charset="0"/>
              <a:ea typeface="新細明體" charset="-120"/>
            </a:endParaRPr>
          </a:p>
        </p:txBody>
      </p:sp>
      <p:sp>
        <p:nvSpPr>
          <p:cNvPr id="17" name="文字方塊 16"/>
          <p:cNvSpPr txBox="1"/>
          <p:nvPr/>
        </p:nvSpPr>
        <p:spPr>
          <a:xfrm>
            <a:off x="8407064" y="631492"/>
            <a:ext cx="697627"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LO12</a:t>
            </a:r>
          </a:p>
        </p:txBody>
      </p:sp>
    </p:spTree>
    <p:extLst>
      <p:ext uri="{BB962C8B-B14F-4D97-AF65-F5344CB8AC3E}">
        <p14:creationId xmlns:p14="http://schemas.microsoft.com/office/powerpoint/2010/main" val="226861057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P spid="13" grpId="0"/>
      <p:bldP spid="14" grpId="0"/>
      <p:bldP spid="15"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內容版面配置區 3"/>
          <p:cNvSpPr>
            <a:spLocks noGrp="1"/>
          </p:cNvSpPr>
          <p:nvPr>
            <p:ph idx="1"/>
          </p:nvPr>
        </p:nvSpPr>
        <p:spPr/>
        <p:txBody>
          <a:bodyPr/>
          <a:lstStyle/>
          <a:p>
            <a:r>
              <a:rPr lang="en-US" altLang="zh-TW" b="1" dirty="0"/>
              <a:t>Rayburn Company chooses the revaluation model to measure its building. Use the elimination approach to record the revaluation based on the following information.</a:t>
            </a:r>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106</a:t>
            </a:fld>
            <a:endParaRPr lang="zh-TW" altLang="en-US" dirty="0"/>
          </a:p>
        </p:txBody>
      </p:sp>
      <p:sp>
        <p:nvSpPr>
          <p:cNvPr id="105474" name="標題 1"/>
          <p:cNvSpPr>
            <a:spLocks noGrp="1"/>
          </p:cNvSpPr>
          <p:nvPr>
            <p:ph type="title"/>
          </p:nvPr>
        </p:nvSpPr>
        <p:spPr/>
        <p:txBody>
          <a:bodyPr/>
          <a:lstStyle/>
          <a:p>
            <a:r>
              <a:rPr lang="en-US" altLang="zh-TW" dirty="0"/>
              <a:t>Quiz Yourself</a:t>
            </a:r>
            <a:endParaRPr lang="zh-TW" altLang="en-US" dirty="0"/>
          </a:p>
        </p:txBody>
      </p:sp>
      <p:pic>
        <p:nvPicPr>
          <p:cNvPr id="3" name="圖片 2"/>
          <p:cNvPicPr>
            <a:picLocks noChangeAspect="1"/>
          </p:cNvPicPr>
          <p:nvPr/>
        </p:nvPicPr>
        <p:blipFill>
          <a:blip r:embed="rId2"/>
          <a:stretch>
            <a:fillRect/>
          </a:stretch>
        </p:blipFill>
        <p:spPr>
          <a:xfrm>
            <a:off x="213758" y="3423301"/>
            <a:ext cx="8650405" cy="1362926"/>
          </a:xfrm>
          <a:prstGeom prst="rect">
            <a:avLst/>
          </a:prstGeom>
          <a:ln>
            <a:solidFill>
              <a:schemeClr val="tx1"/>
            </a:solidFill>
          </a:ln>
        </p:spPr>
      </p:pic>
      <p:sp>
        <p:nvSpPr>
          <p:cNvPr id="8" name="文字方塊 7"/>
          <p:cNvSpPr txBox="1"/>
          <p:nvPr/>
        </p:nvSpPr>
        <p:spPr>
          <a:xfrm>
            <a:off x="8407064" y="631492"/>
            <a:ext cx="697627"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LO12</a:t>
            </a:r>
          </a:p>
        </p:txBody>
      </p:sp>
    </p:spTree>
    <p:extLst>
      <p:ext uri="{BB962C8B-B14F-4D97-AF65-F5344CB8AC3E}">
        <p14:creationId xmlns:p14="http://schemas.microsoft.com/office/powerpoint/2010/main" val="41542395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內容版面配置區 3"/>
          <p:cNvSpPr>
            <a:spLocks noGrp="1"/>
          </p:cNvSpPr>
          <p:nvPr>
            <p:ph idx="1"/>
          </p:nvPr>
        </p:nvSpPr>
        <p:spPr/>
        <p:txBody>
          <a:bodyPr/>
          <a:lstStyle/>
          <a:p>
            <a:pPr marL="0" indent="0">
              <a:buNone/>
            </a:pPr>
            <a:r>
              <a:rPr lang="en-US" altLang="zh-TW" b="1" dirty="0">
                <a:solidFill>
                  <a:srgbClr val="E19207"/>
                </a:solidFill>
              </a:rPr>
              <a:t>Solution</a:t>
            </a:r>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107</a:t>
            </a:fld>
            <a:endParaRPr lang="zh-TW" altLang="en-US" dirty="0"/>
          </a:p>
        </p:txBody>
      </p:sp>
      <p:sp>
        <p:nvSpPr>
          <p:cNvPr id="105474" name="標題 1"/>
          <p:cNvSpPr>
            <a:spLocks noGrp="1"/>
          </p:cNvSpPr>
          <p:nvPr>
            <p:ph type="title"/>
          </p:nvPr>
        </p:nvSpPr>
        <p:spPr/>
        <p:txBody>
          <a:bodyPr/>
          <a:lstStyle/>
          <a:p>
            <a:r>
              <a:rPr lang="en-US" altLang="zh-TW" dirty="0"/>
              <a:t>Quiz Yourself</a:t>
            </a:r>
            <a:endParaRPr lang="zh-TW" altLang="en-US" dirty="0"/>
          </a:p>
        </p:txBody>
      </p:sp>
      <p:graphicFrame>
        <p:nvGraphicFramePr>
          <p:cNvPr id="31" name="表格 30"/>
          <p:cNvGraphicFramePr>
            <a:graphicFrameLocks noGrp="1"/>
          </p:cNvGraphicFramePr>
          <p:nvPr>
            <p:extLst>
              <p:ext uri="{D42A27DB-BD31-4B8C-83A1-F6EECF244321}">
                <p14:modId xmlns:p14="http://schemas.microsoft.com/office/powerpoint/2010/main" val="2355139325"/>
              </p:ext>
            </p:extLst>
          </p:nvPr>
        </p:nvGraphicFramePr>
        <p:xfrm>
          <a:off x="1067061" y="2528122"/>
          <a:ext cx="6544353" cy="1114425"/>
        </p:xfrm>
        <a:graphic>
          <a:graphicData uri="http://schemas.openxmlformats.org/drawingml/2006/table">
            <a:tbl>
              <a:tblPr/>
              <a:tblGrid>
                <a:gridCol w="3540820">
                  <a:extLst>
                    <a:ext uri="{9D8B030D-6E8A-4147-A177-3AD203B41FA5}">
                      <a16:colId xmlns:a16="http://schemas.microsoft.com/office/drawing/2014/main" val="20000"/>
                    </a:ext>
                  </a:extLst>
                </a:gridCol>
                <a:gridCol w="1040826">
                  <a:extLst>
                    <a:ext uri="{9D8B030D-6E8A-4147-A177-3AD203B41FA5}">
                      <a16:colId xmlns:a16="http://schemas.microsoft.com/office/drawing/2014/main" val="20001"/>
                    </a:ext>
                  </a:extLst>
                </a:gridCol>
                <a:gridCol w="1962707">
                  <a:extLst>
                    <a:ext uri="{9D8B030D-6E8A-4147-A177-3AD203B41FA5}">
                      <a16:colId xmlns:a16="http://schemas.microsoft.com/office/drawing/2014/main" val="20002"/>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33" name="矩形 32"/>
          <p:cNvSpPr/>
          <p:nvPr/>
        </p:nvSpPr>
        <p:spPr>
          <a:xfrm>
            <a:off x="1067061" y="2509010"/>
            <a:ext cx="3826689" cy="369332"/>
          </a:xfrm>
          <a:prstGeom prst="rect">
            <a:avLst/>
          </a:prstGeom>
        </p:spPr>
        <p:txBody>
          <a:bodyPr wrap="none">
            <a:spAutoFit/>
          </a:bodyPr>
          <a:lstStyle/>
          <a:p>
            <a:r>
              <a:rPr lang="en-US" altLang="zh-TW" dirty="0">
                <a:solidFill>
                  <a:srgbClr val="000000"/>
                </a:solidFill>
                <a:latin typeface="Arial" charset="0"/>
                <a:ea typeface="新細明體" charset="-120"/>
              </a:rPr>
              <a:t>Accumulated Depreciation, Building</a:t>
            </a:r>
            <a:endParaRPr lang="zh-TW" altLang="en-US" dirty="0">
              <a:solidFill>
                <a:srgbClr val="000000"/>
              </a:solidFill>
              <a:latin typeface="Arial" charset="0"/>
              <a:ea typeface="新細明體" charset="-120"/>
            </a:endParaRPr>
          </a:p>
        </p:txBody>
      </p:sp>
      <p:sp>
        <p:nvSpPr>
          <p:cNvPr id="34" name="矩形 33"/>
          <p:cNvSpPr/>
          <p:nvPr/>
        </p:nvSpPr>
        <p:spPr>
          <a:xfrm>
            <a:off x="1269932" y="2880056"/>
            <a:ext cx="1005403" cy="369332"/>
          </a:xfrm>
          <a:prstGeom prst="rect">
            <a:avLst/>
          </a:prstGeom>
        </p:spPr>
        <p:txBody>
          <a:bodyPr wrap="none">
            <a:spAutoFit/>
          </a:bodyPr>
          <a:lstStyle/>
          <a:p>
            <a:pPr lvl="0">
              <a:defRPr/>
            </a:pPr>
            <a:r>
              <a:rPr lang="en-US" altLang="zh-TW" dirty="0">
                <a:solidFill>
                  <a:srgbClr val="000000"/>
                </a:solidFill>
                <a:latin typeface="Arial" charset="0"/>
                <a:ea typeface="新細明體" charset="-120"/>
              </a:rPr>
              <a:t>Building</a:t>
            </a:r>
            <a:endParaRPr lang="zh-TW" altLang="en-US" dirty="0">
              <a:solidFill>
                <a:srgbClr val="000000"/>
              </a:solidFill>
              <a:latin typeface="Arial" charset="0"/>
              <a:ea typeface="新細明體" charset="-120"/>
            </a:endParaRPr>
          </a:p>
        </p:txBody>
      </p:sp>
      <p:sp>
        <p:nvSpPr>
          <p:cNvPr id="35" name="矩形 34"/>
          <p:cNvSpPr/>
          <p:nvPr/>
        </p:nvSpPr>
        <p:spPr>
          <a:xfrm>
            <a:off x="5647015" y="2516808"/>
            <a:ext cx="889987"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30,000</a:t>
            </a:r>
            <a:endParaRPr kumimoji="0" lang="zh-TW" altLang="en-US" dirty="0">
              <a:solidFill>
                <a:srgbClr val="000000"/>
              </a:solidFill>
              <a:latin typeface="Arial" charset="0"/>
              <a:ea typeface="新細明體" charset="-120"/>
            </a:endParaRPr>
          </a:p>
        </p:txBody>
      </p:sp>
      <p:sp>
        <p:nvSpPr>
          <p:cNvPr id="36" name="矩形 35"/>
          <p:cNvSpPr/>
          <p:nvPr/>
        </p:nvSpPr>
        <p:spPr>
          <a:xfrm>
            <a:off x="6657330" y="2878389"/>
            <a:ext cx="889987"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20,000</a:t>
            </a:r>
            <a:endParaRPr kumimoji="0" lang="zh-TW" altLang="en-US" dirty="0">
              <a:solidFill>
                <a:srgbClr val="000000"/>
              </a:solidFill>
              <a:latin typeface="Arial" charset="0"/>
              <a:ea typeface="新細明體" charset="-120"/>
            </a:endParaRPr>
          </a:p>
        </p:txBody>
      </p:sp>
      <p:sp>
        <p:nvSpPr>
          <p:cNvPr id="37" name="矩形 36"/>
          <p:cNvSpPr/>
          <p:nvPr/>
        </p:nvSpPr>
        <p:spPr>
          <a:xfrm>
            <a:off x="1269932" y="3260475"/>
            <a:ext cx="3198311" cy="369332"/>
          </a:xfrm>
          <a:prstGeom prst="rect">
            <a:avLst/>
          </a:prstGeom>
        </p:spPr>
        <p:txBody>
          <a:bodyPr wrap="none">
            <a:spAutoFit/>
          </a:bodyPr>
          <a:lstStyle/>
          <a:p>
            <a:r>
              <a:rPr lang="en-US" altLang="zh-TW" dirty="0">
                <a:solidFill>
                  <a:srgbClr val="000000"/>
                </a:solidFill>
                <a:latin typeface="Arial" charset="0"/>
                <a:ea typeface="新細明體" charset="-120"/>
              </a:rPr>
              <a:t>Revaluation Surplus, Building</a:t>
            </a:r>
            <a:endParaRPr lang="zh-TW" altLang="en-US" dirty="0">
              <a:solidFill>
                <a:srgbClr val="000000"/>
              </a:solidFill>
              <a:latin typeface="Arial" charset="0"/>
              <a:ea typeface="新細明體" charset="-120"/>
            </a:endParaRPr>
          </a:p>
        </p:txBody>
      </p:sp>
      <p:sp>
        <p:nvSpPr>
          <p:cNvPr id="38" name="矩形 37"/>
          <p:cNvSpPr/>
          <p:nvPr/>
        </p:nvSpPr>
        <p:spPr>
          <a:xfrm>
            <a:off x="6657330" y="3219702"/>
            <a:ext cx="889987"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10,000</a:t>
            </a:r>
            <a:endParaRPr kumimoji="0" lang="zh-TW" altLang="en-US" dirty="0">
              <a:solidFill>
                <a:srgbClr val="000000"/>
              </a:solidFill>
              <a:latin typeface="Arial" charset="0"/>
              <a:ea typeface="新細明體" charset="-120"/>
            </a:endParaRPr>
          </a:p>
        </p:txBody>
      </p:sp>
      <p:sp>
        <p:nvSpPr>
          <p:cNvPr id="13" name="文字方塊 12"/>
          <p:cNvSpPr txBox="1"/>
          <p:nvPr/>
        </p:nvSpPr>
        <p:spPr>
          <a:xfrm>
            <a:off x="8407064" y="631492"/>
            <a:ext cx="697627"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LO12</a:t>
            </a:r>
          </a:p>
        </p:txBody>
      </p:sp>
    </p:spTree>
    <p:extLst>
      <p:ext uri="{BB962C8B-B14F-4D97-AF65-F5344CB8AC3E}">
        <p14:creationId xmlns:p14="http://schemas.microsoft.com/office/powerpoint/2010/main" val="23103550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sz="2200" b="1" dirty="0">
                <a:solidFill>
                  <a:srgbClr val="E19207"/>
                </a:solidFill>
              </a:rPr>
              <a:t>Illustration</a:t>
            </a:r>
          </a:p>
          <a:p>
            <a:pPr lvl="1"/>
            <a:r>
              <a:rPr lang="en-US" altLang="zh-TW" sz="2200" dirty="0"/>
              <a:t>Wheeler Resorts, Inc., purchases a new delivery truck for £15,096 (purchase price of £15,000, less 2% discount for paying cash, plus sales tax of £396).</a:t>
            </a:r>
          </a:p>
          <a:p>
            <a:endParaRPr lang="en-US" altLang="zh-TW" sz="2200" dirty="0"/>
          </a:p>
          <a:p>
            <a:endParaRPr lang="en-US" altLang="zh-TW" sz="2200" dirty="0"/>
          </a:p>
        </p:txBody>
      </p:sp>
      <p:sp>
        <p:nvSpPr>
          <p:cNvPr id="4" name="投影片編號版面配置區 3"/>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11</a:t>
            </a:fld>
            <a:endParaRPr lang="zh-TW" altLang="en-US" dirty="0"/>
          </a:p>
        </p:txBody>
      </p:sp>
      <p:sp>
        <p:nvSpPr>
          <p:cNvPr id="2" name="標題 1"/>
          <p:cNvSpPr>
            <a:spLocks noGrp="1"/>
          </p:cNvSpPr>
          <p:nvPr>
            <p:ph type="title"/>
          </p:nvPr>
        </p:nvSpPr>
        <p:spPr/>
        <p:txBody>
          <a:bodyPr/>
          <a:lstStyle/>
          <a:p>
            <a:r>
              <a:rPr lang="en-US" altLang="zh-TW"/>
              <a:t>Assets Acquired by Purchase </a:t>
            </a:r>
            <a:endParaRPr lang="zh-TW" altLang="en-US" dirty="0"/>
          </a:p>
        </p:txBody>
      </p:sp>
      <p:graphicFrame>
        <p:nvGraphicFramePr>
          <p:cNvPr id="27" name="表格 26"/>
          <p:cNvGraphicFramePr>
            <a:graphicFrameLocks noGrp="1"/>
          </p:cNvGraphicFramePr>
          <p:nvPr>
            <p:extLst>
              <p:ext uri="{D42A27DB-BD31-4B8C-83A1-F6EECF244321}">
                <p14:modId xmlns:p14="http://schemas.microsoft.com/office/powerpoint/2010/main" val="1102159077"/>
              </p:ext>
            </p:extLst>
          </p:nvPr>
        </p:nvGraphicFramePr>
        <p:xfrm>
          <a:off x="1442276" y="3484000"/>
          <a:ext cx="5622472" cy="1261110"/>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28" name="矩形 27"/>
          <p:cNvSpPr/>
          <p:nvPr/>
        </p:nvSpPr>
        <p:spPr>
          <a:xfrm>
            <a:off x="1444672" y="3484000"/>
            <a:ext cx="1610762" cy="369332"/>
          </a:xfrm>
          <a:prstGeom prst="rect">
            <a:avLst/>
          </a:prstGeom>
        </p:spPr>
        <p:txBody>
          <a:bodyPr wrap="none">
            <a:spAutoFit/>
          </a:bodyPr>
          <a:lstStyle/>
          <a:p>
            <a:r>
              <a:rPr lang="en-US" altLang="zh-TW" spc="-20" dirty="0">
                <a:solidFill>
                  <a:srgbClr val="000000"/>
                </a:solidFill>
                <a:latin typeface="Arial" pitchFamily="34" charset="0"/>
                <a:cs typeface="Arial" pitchFamily="34" charset="0"/>
              </a:rPr>
              <a:t>Delivery</a:t>
            </a:r>
            <a:r>
              <a:rPr lang="zh-TW" altLang="en-US" spc="-20" dirty="0">
                <a:solidFill>
                  <a:srgbClr val="000000"/>
                </a:solidFill>
                <a:latin typeface="Arial" pitchFamily="34" charset="0"/>
                <a:cs typeface="Arial" pitchFamily="34" charset="0"/>
              </a:rPr>
              <a:t> </a:t>
            </a:r>
            <a:r>
              <a:rPr lang="en-US" altLang="zh-TW" spc="-20" dirty="0">
                <a:solidFill>
                  <a:srgbClr val="000000"/>
                </a:solidFill>
                <a:latin typeface="Arial" pitchFamily="34" charset="0"/>
                <a:cs typeface="Arial" pitchFamily="34" charset="0"/>
              </a:rPr>
              <a:t>Truck</a:t>
            </a:r>
            <a:endParaRPr lang="zh-TW" altLang="en-US" dirty="0">
              <a:latin typeface="+mj-lt"/>
            </a:endParaRPr>
          </a:p>
        </p:txBody>
      </p:sp>
      <p:sp>
        <p:nvSpPr>
          <p:cNvPr id="29" name="矩形 28"/>
          <p:cNvSpPr/>
          <p:nvPr/>
        </p:nvSpPr>
        <p:spPr>
          <a:xfrm>
            <a:off x="1647543" y="3855046"/>
            <a:ext cx="723275" cy="369332"/>
          </a:xfrm>
          <a:prstGeom prst="rect">
            <a:avLst/>
          </a:prstGeom>
        </p:spPr>
        <p:txBody>
          <a:bodyPr wrap="none">
            <a:spAutoFit/>
          </a:bodyPr>
          <a:lstStyle/>
          <a:p>
            <a:r>
              <a:rPr lang="en-US" altLang="zh-TW" spc="-20" dirty="0">
                <a:solidFill>
                  <a:srgbClr val="000000"/>
                </a:solidFill>
                <a:latin typeface="Arial" pitchFamily="34" charset="0"/>
                <a:cs typeface="Arial" pitchFamily="34" charset="0"/>
              </a:rPr>
              <a:t>Cash</a:t>
            </a:r>
            <a:endParaRPr lang="zh-TW" altLang="en-US" spc="-20" dirty="0">
              <a:solidFill>
                <a:srgbClr val="000000"/>
              </a:solidFill>
              <a:latin typeface="Arial" pitchFamily="34" charset="0"/>
              <a:cs typeface="Arial" pitchFamily="34" charset="0"/>
            </a:endParaRPr>
          </a:p>
        </p:txBody>
      </p:sp>
      <p:sp>
        <p:nvSpPr>
          <p:cNvPr id="30" name="矩形 29"/>
          <p:cNvSpPr/>
          <p:nvPr/>
        </p:nvSpPr>
        <p:spPr>
          <a:xfrm>
            <a:off x="5151929" y="3484700"/>
            <a:ext cx="889987" cy="369332"/>
          </a:xfrm>
          <a:prstGeom prst="rect">
            <a:avLst/>
          </a:prstGeom>
        </p:spPr>
        <p:txBody>
          <a:bodyPr wrap="none">
            <a:spAutoFit/>
          </a:bodyPr>
          <a:lstStyle/>
          <a:p>
            <a:pPr lvl="0" algn="r"/>
            <a:r>
              <a:rPr lang="en-US" altLang="zh-TW" spc="-20" dirty="0">
                <a:solidFill>
                  <a:srgbClr val="000000"/>
                </a:solidFill>
                <a:latin typeface="Arial" pitchFamily="34" charset="0"/>
                <a:cs typeface="Arial" pitchFamily="34" charset="0"/>
              </a:rPr>
              <a:t>15,096</a:t>
            </a:r>
            <a:endParaRPr lang="zh-TW" altLang="en-US" spc="-20" dirty="0">
              <a:solidFill>
                <a:srgbClr val="000000"/>
              </a:solidFill>
              <a:latin typeface="Arial" pitchFamily="34" charset="0"/>
              <a:cs typeface="Arial" pitchFamily="34" charset="0"/>
            </a:endParaRPr>
          </a:p>
        </p:txBody>
      </p:sp>
      <p:sp>
        <p:nvSpPr>
          <p:cNvPr id="31" name="矩形 30"/>
          <p:cNvSpPr/>
          <p:nvPr/>
        </p:nvSpPr>
        <p:spPr>
          <a:xfrm>
            <a:off x="6162852" y="3853332"/>
            <a:ext cx="889987" cy="369332"/>
          </a:xfrm>
          <a:prstGeom prst="rect">
            <a:avLst/>
          </a:prstGeom>
        </p:spPr>
        <p:txBody>
          <a:bodyPr wrap="none">
            <a:spAutoFit/>
          </a:bodyPr>
          <a:lstStyle/>
          <a:p>
            <a:pPr lvl="0" algn="r"/>
            <a:r>
              <a:rPr lang="en-US" altLang="zh-TW" spc="-20" dirty="0">
                <a:solidFill>
                  <a:srgbClr val="000000"/>
                </a:solidFill>
                <a:latin typeface="Arial" pitchFamily="34" charset="0"/>
                <a:cs typeface="Arial" pitchFamily="34" charset="0"/>
              </a:rPr>
              <a:t>15,096</a:t>
            </a:r>
            <a:endParaRPr lang="zh-TW" altLang="en-US" spc="-20" dirty="0">
              <a:solidFill>
                <a:srgbClr val="000000"/>
              </a:solidFill>
              <a:latin typeface="Arial" pitchFamily="34" charset="0"/>
              <a:cs typeface="Arial" pitchFamily="34" charset="0"/>
            </a:endParaRPr>
          </a:p>
        </p:txBody>
      </p:sp>
      <p:sp>
        <p:nvSpPr>
          <p:cNvPr id="32" name="矩形 31"/>
          <p:cNvSpPr/>
          <p:nvPr/>
        </p:nvSpPr>
        <p:spPr>
          <a:xfrm>
            <a:off x="1844251" y="4189724"/>
            <a:ext cx="5208588" cy="523220"/>
          </a:xfrm>
          <a:prstGeom prst="rect">
            <a:avLst/>
          </a:prstGeom>
        </p:spPr>
        <p:txBody>
          <a:bodyPr wrap="square">
            <a:spAutoFit/>
          </a:bodyPr>
          <a:lstStyle/>
          <a:p>
            <a:r>
              <a:rPr lang="en-US" altLang="zh-TW" sz="1400" i="1" dirty="0">
                <a:latin typeface="Arial" pitchFamily="34" charset="0"/>
                <a:cs typeface="Arial" pitchFamily="34" charset="0"/>
              </a:rPr>
              <a:t>Purchased a delivery truck for £15,096 (£15,000 – £300 cash discount + £396 sales tax).</a:t>
            </a:r>
            <a:endParaRPr lang="zh-TW" altLang="en-US" sz="1400" i="1" dirty="0">
              <a:latin typeface="Arial" pitchFamily="34" charset="0"/>
              <a:cs typeface="Arial" pitchFamily="34" charset="0"/>
            </a:endParaRPr>
          </a:p>
        </p:txBody>
      </p:sp>
      <p:sp>
        <p:nvSpPr>
          <p:cNvPr id="21" name="文字方塊 20"/>
          <p:cNvSpPr txBox="1"/>
          <p:nvPr/>
        </p:nvSpPr>
        <p:spPr>
          <a:xfrm>
            <a:off x="8451838" y="64527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6437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marL="0" indent="0">
              <a:buNone/>
            </a:pPr>
            <a:r>
              <a:rPr lang="en-US" altLang="zh-TW" b="1" dirty="0">
                <a:solidFill>
                  <a:srgbClr val="E19207"/>
                </a:solidFill>
              </a:rPr>
              <a:t>Illustration</a:t>
            </a:r>
          </a:p>
          <a:p>
            <a:pPr lvl="1"/>
            <a:r>
              <a:rPr lang="en-US" altLang="zh-TW" dirty="0"/>
              <a:t>If the company had borrowed £12,000 of the £15,096 from a bank, the entry would have been:</a:t>
            </a:r>
            <a:endParaRPr lang="zh-TW" altLang="en-US" dirty="0"/>
          </a:p>
        </p:txBody>
      </p:sp>
      <p:sp>
        <p:nvSpPr>
          <p:cNvPr id="4" name="投影片編號版面配置區 3"/>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12</a:t>
            </a:fld>
            <a:endParaRPr lang="zh-TW" altLang="en-US" dirty="0"/>
          </a:p>
        </p:txBody>
      </p:sp>
      <p:sp>
        <p:nvSpPr>
          <p:cNvPr id="2" name="標題 1"/>
          <p:cNvSpPr>
            <a:spLocks noGrp="1"/>
          </p:cNvSpPr>
          <p:nvPr>
            <p:ph type="title"/>
          </p:nvPr>
        </p:nvSpPr>
        <p:spPr/>
        <p:txBody>
          <a:bodyPr/>
          <a:lstStyle/>
          <a:p>
            <a:r>
              <a:rPr lang="en-US" altLang="zh-TW"/>
              <a:t>Assets Acquired by Purchase </a:t>
            </a:r>
            <a:endParaRPr lang="zh-TW" altLang="en-US" dirty="0"/>
          </a:p>
        </p:txBody>
      </p:sp>
      <p:graphicFrame>
        <p:nvGraphicFramePr>
          <p:cNvPr id="33" name="表格 32"/>
          <p:cNvGraphicFramePr>
            <a:graphicFrameLocks noGrp="1"/>
          </p:cNvGraphicFramePr>
          <p:nvPr>
            <p:extLst>
              <p:ext uri="{D42A27DB-BD31-4B8C-83A1-F6EECF244321}">
                <p14:modId xmlns:p14="http://schemas.microsoft.com/office/powerpoint/2010/main" val="3644993882"/>
              </p:ext>
            </p:extLst>
          </p:nvPr>
        </p:nvGraphicFramePr>
        <p:xfrm>
          <a:off x="1551078" y="3182391"/>
          <a:ext cx="5622472" cy="1485900"/>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3"/>
                  </a:ext>
                </a:extLst>
              </a:tr>
            </a:tbl>
          </a:graphicData>
        </a:graphic>
      </p:graphicFrame>
      <p:sp>
        <p:nvSpPr>
          <p:cNvPr id="34" name="矩形 33"/>
          <p:cNvSpPr/>
          <p:nvPr/>
        </p:nvSpPr>
        <p:spPr>
          <a:xfrm>
            <a:off x="1553474" y="3182391"/>
            <a:ext cx="1610762" cy="369332"/>
          </a:xfrm>
          <a:prstGeom prst="rect">
            <a:avLst/>
          </a:prstGeom>
        </p:spPr>
        <p:txBody>
          <a:bodyPr wrap="none">
            <a:spAutoFit/>
          </a:bodyPr>
          <a:lstStyle/>
          <a:p>
            <a:r>
              <a:rPr lang="en-US" altLang="zh-TW" spc="-20" dirty="0">
                <a:solidFill>
                  <a:srgbClr val="000000"/>
                </a:solidFill>
                <a:latin typeface="Arial" pitchFamily="34" charset="0"/>
                <a:cs typeface="Arial" pitchFamily="34" charset="0"/>
              </a:rPr>
              <a:t>Delivery</a:t>
            </a:r>
            <a:r>
              <a:rPr lang="zh-TW" altLang="en-US" spc="-20" dirty="0">
                <a:solidFill>
                  <a:srgbClr val="000000"/>
                </a:solidFill>
                <a:latin typeface="Arial" pitchFamily="34" charset="0"/>
                <a:cs typeface="Arial" pitchFamily="34" charset="0"/>
              </a:rPr>
              <a:t> </a:t>
            </a:r>
            <a:r>
              <a:rPr lang="en-US" altLang="zh-TW" spc="-20" dirty="0">
                <a:solidFill>
                  <a:srgbClr val="000000"/>
                </a:solidFill>
                <a:latin typeface="Arial" pitchFamily="34" charset="0"/>
                <a:cs typeface="Arial" pitchFamily="34" charset="0"/>
              </a:rPr>
              <a:t>Truck</a:t>
            </a:r>
            <a:endParaRPr lang="zh-TW" altLang="en-US" dirty="0">
              <a:latin typeface="+mj-lt"/>
            </a:endParaRPr>
          </a:p>
        </p:txBody>
      </p:sp>
      <p:sp>
        <p:nvSpPr>
          <p:cNvPr id="35" name="矩形 34"/>
          <p:cNvSpPr/>
          <p:nvPr/>
        </p:nvSpPr>
        <p:spPr>
          <a:xfrm>
            <a:off x="1753949" y="3486801"/>
            <a:ext cx="723275" cy="369332"/>
          </a:xfrm>
          <a:prstGeom prst="rect">
            <a:avLst/>
          </a:prstGeom>
        </p:spPr>
        <p:txBody>
          <a:bodyPr wrap="none">
            <a:spAutoFit/>
          </a:bodyPr>
          <a:lstStyle/>
          <a:p>
            <a:r>
              <a:rPr lang="en-US" altLang="zh-TW" spc="-20" dirty="0">
                <a:solidFill>
                  <a:srgbClr val="000000"/>
                </a:solidFill>
                <a:latin typeface="Arial" pitchFamily="34" charset="0"/>
                <a:cs typeface="Arial" pitchFamily="34" charset="0"/>
              </a:rPr>
              <a:t>Cash</a:t>
            </a:r>
            <a:endParaRPr lang="zh-TW" altLang="en-US" spc="-20" dirty="0">
              <a:solidFill>
                <a:srgbClr val="000000"/>
              </a:solidFill>
              <a:latin typeface="Arial" pitchFamily="34" charset="0"/>
              <a:cs typeface="Arial" pitchFamily="34" charset="0"/>
            </a:endParaRPr>
          </a:p>
        </p:txBody>
      </p:sp>
      <p:sp>
        <p:nvSpPr>
          <p:cNvPr id="36" name="矩形 35"/>
          <p:cNvSpPr/>
          <p:nvPr/>
        </p:nvSpPr>
        <p:spPr>
          <a:xfrm>
            <a:off x="5260731" y="3183091"/>
            <a:ext cx="889987" cy="369332"/>
          </a:xfrm>
          <a:prstGeom prst="rect">
            <a:avLst/>
          </a:prstGeom>
        </p:spPr>
        <p:txBody>
          <a:bodyPr wrap="none">
            <a:spAutoFit/>
          </a:bodyPr>
          <a:lstStyle/>
          <a:p>
            <a:pPr lvl="0" algn="r"/>
            <a:r>
              <a:rPr lang="en-US" altLang="zh-TW" spc="-20" dirty="0">
                <a:solidFill>
                  <a:srgbClr val="000000"/>
                </a:solidFill>
                <a:latin typeface="Arial" pitchFamily="34" charset="0"/>
                <a:cs typeface="Arial" pitchFamily="34" charset="0"/>
              </a:rPr>
              <a:t>15,096</a:t>
            </a:r>
            <a:endParaRPr lang="zh-TW" altLang="en-US" spc="-20" dirty="0">
              <a:solidFill>
                <a:srgbClr val="000000"/>
              </a:solidFill>
              <a:latin typeface="Arial" pitchFamily="34" charset="0"/>
              <a:cs typeface="Arial" pitchFamily="34" charset="0"/>
            </a:endParaRPr>
          </a:p>
        </p:txBody>
      </p:sp>
      <p:sp>
        <p:nvSpPr>
          <p:cNvPr id="37" name="矩形 36"/>
          <p:cNvSpPr/>
          <p:nvPr/>
        </p:nvSpPr>
        <p:spPr>
          <a:xfrm>
            <a:off x="6397497" y="3485087"/>
            <a:ext cx="761748" cy="369332"/>
          </a:xfrm>
          <a:prstGeom prst="rect">
            <a:avLst/>
          </a:prstGeom>
        </p:spPr>
        <p:txBody>
          <a:bodyPr wrap="none">
            <a:spAutoFit/>
          </a:bodyPr>
          <a:lstStyle/>
          <a:p>
            <a:pPr lvl="0" algn="r"/>
            <a:r>
              <a:rPr lang="en-US" altLang="zh-TW" spc="-20" dirty="0">
                <a:solidFill>
                  <a:srgbClr val="000000"/>
                </a:solidFill>
                <a:latin typeface="Arial" pitchFamily="34" charset="0"/>
                <a:cs typeface="Arial" pitchFamily="34" charset="0"/>
              </a:rPr>
              <a:t>3,096</a:t>
            </a:r>
            <a:endParaRPr lang="zh-TW" altLang="en-US" spc="-20" dirty="0">
              <a:solidFill>
                <a:srgbClr val="000000"/>
              </a:solidFill>
              <a:latin typeface="Arial" pitchFamily="34" charset="0"/>
              <a:cs typeface="Arial" pitchFamily="34" charset="0"/>
            </a:endParaRPr>
          </a:p>
        </p:txBody>
      </p:sp>
      <p:sp>
        <p:nvSpPr>
          <p:cNvPr id="38" name="矩形 37"/>
          <p:cNvSpPr/>
          <p:nvPr/>
        </p:nvSpPr>
        <p:spPr>
          <a:xfrm>
            <a:off x="1950657" y="4126080"/>
            <a:ext cx="5208588" cy="523220"/>
          </a:xfrm>
          <a:prstGeom prst="rect">
            <a:avLst/>
          </a:prstGeom>
        </p:spPr>
        <p:txBody>
          <a:bodyPr wrap="square">
            <a:spAutoFit/>
          </a:bodyPr>
          <a:lstStyle/>
          <a:p>
            <a:r>
              <a:rPr lang="en-US" altLang="zh-TW" sz="1400" i="1" dirty="0">
                <a:latin typeface="Arial" pitchFamily="34" charset="0"/>
                <a:cs typeface="Arial" pitchFamily="34" charset="0"/>
              </a:rPr>
              <a:t>Purchased a delivery truck for £15,096; paid £3,096 cash and issued a note for £12,000 to Chemical Bank.</a:t>
            </a:r>
            <a:endParaRPr lang="zh-TW" altLang="en-US" sz="1400" i="1" dirty="0">
              <a:latin typeface="Arial" pitchFamily="34" charset="0"/>
              <a:cs typeface="Arial" pitchFamily="34" charset="0"/>
            </a:endParaRPr>
          </a:p>
        </p:txBody>
      </p:sp>
      <p:sp>
        <p:nvSpPr>
          <p:cNvPr id="39" name="矩形 38"/>
          <p:cNvSpPr/>
          <p:nvPr/>
        </p:nvSpPr>
        <p:spPr>
          <a:xfrm>
            <a:off x="1753949" y="3793147"/>
            <a:ext cx="1651734" cy="369332"/>
          </a:xfrm>
          <a:prstGeom prst="rect">
            <a:avLst/>
          </a:prstGeom>
        </p:spPr>
        <p:txBody>
          <a:bodyPr wrap="none">
            <a:spAutoFit/>
          </a:bodyPr>
          <a:lstStyle/>
          <a:p>
            <a:r>
              <a:rPr lang="en-US" altLang="zh-TW" spc="-20" dirty="0">
                <a:solidFill>
                  <a:srgbClr val="000000"/>
                </a:solidFill>
                <a:latin typeface="Arial" pitchFamily="34" charset="0"/>
                <a:cs typeface="Arial" pitchFamily="34" charset="0"/>
              </a:rPr>
              <a:t>Notes Payable</a:t>
            </a:r>
            <a:endParaRPr lang="zh-TW" altLang="en-US" spc="-20" dirty="0">
              <a:solidFill>
                <a:srgbClr val="000000"/>
              </a:solidFill>
              <a:latin typeface="Arial" pitchFamily="34" charset="0"/>
              <a:cs typeface="Arial" pitchFamily="34" charset="0"/>
            </a:endParaRPr>
          </a:p>
        </p:txBody>
      </p:sp>
      <p:sp>
        <p:nvSpPr>
          <p:cNvPr id="40" name="矩形 39"/>
          <p:cNvSpPr/>
          <p:nvPr/>
        </p:nvSpPr>
        <p:spPr>
          <a:xfrm>
            <a:off x="6287781" y="3793147"/>
            <a:ext cx="889987" cy="369332"/>
          </a:xfrm>
          <a:prstGeom prst="rect">
            <a:avLst/>
          </a:prstGeom>
        </p:spPr>
        <p:txBody>
          <a:bodyPr wrap="none">
            <a:spAutoFit/>
          </a:bodyPr>
          <a:lstStyle/>
          <a:p>
            <a:pPr lvl="0" algn="r"/>
            <a:r>
              <a:rPr lang="en-US" altLang="zh-TW" spc="-20" dirty="0">
                <a:solidFill>
                  <a:srgbClr val="000000"/>
                </a:solidFill>
                <a:latin typeface="Arial" pitchFamily="34" charset="0"/>
                <a:cs typeface="Arial" pitchFamily="34" charset="0"/>
              </a:rPr>
              <a:t>12,000</a:t>
            </a:r>
            <a:endParaRPr lang="zh-TW" altLang="en-US" spc="-20" dirty="0">
              <a:solidFill>
                <a:srgbClr val="000000"/>
              </a:solidFill>
              <a:latin typeface="Arial" pitchFamily="34" charset="0"/>
              <a:cs typeface="Arial" pitchFamily="34" charset="0"/>
            </a:endParaRPr>
          </a:p>
        </p:txBody>
      </p:sp>
      <p:sp>
        <p:nvSpPr>
          <p:cNvPr id="21" name="文字方塊 20"/>
          <p:cNvSpPr txBox="1"/>
          <p:nvPr/>
        </p:nvSpPr>
        <p:spPr>
          <a:xfrm>
            <a:off x="8452672" y="61479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908795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P spid="38" grpId="0"/>
      <p:bldP spid="39" grpId="0"/>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19207"/>
                </a:solidFill>
              </a:rPr>
              <a:t>Basket Purchase</a:t>
            </a:r>
            <a:r>
              <a:rPr lang="zh-TW" altLang="en-US" b="1" dirty="0">
                <a:solidFill>
                  <a:srgbClr val="E19207"/>
                </a:solidFill>
              </a:rPr>
              <a:t>  </a:t>
            </a:r>
            <a:endParaRPr lang="en-US" altLang="zh-TW" b="1" dirty="0">
              <a:solidFill>
                <a:srgbClr val="E19207"/>
              </a:solidFill>
              <a:latin typeface="微軟正黑體" panose="020B0604030504040204" pitchFamily="34" charset="-120"/>
              <a:ea typeface="微軟正黑體" panose="020B0604030504040204" pitchFamily="34" charset="-120"/>
            </a:endParaRPr>
          </a:p>
          <a:p>
            <a:pPr lvl="1"/>
            <a:r>
              <a:rPr lang="en-US" altLang="zh-TW" dirty="0"/>
              <a:t>Occurs when two or more assets are acquired together at a single price.</a:t>
            </a:r>
          </a:p>
          <a:p>
            <a:pPr lvl="1"/>
            <a:r>
              <a:rPr lang="en-US" altLang="zh-TW" dirty="0"/>
              <a:t>The </a:t>
            </a:r>
            <a:r>
              <a:rPr lang="en-US" altLang="zh-TW" b="1" dirty="0">
                <a:solidFill>
                  <a:schemeClr val="accent2">
                    <a:lumMod val="75000"/>
                  </a:schemeClr>
                </a:solidFill>
              </a:rPr>
              <a:t>relative fair market values </a:t>
            </a:r>
            <a:r>
              <a:rPr lang="en-US" altLang="zh-TW" dirty="0"/>
              <a:t>of the assets are usually used to determine the respective costs to be assigned to the acquired</a:t>
            </a:r>
            <a:r>
              <a:rPr lang="zh-TW" altLang="en-US" dirty="0"/>
              <a:t> </a:t>
            </a:r>
            <a:r>
              <a:rPr lang="en-US" altLang="zh-TW" dirty="0"/>
              <a:t>assets.</a:t>
            </a:r>
            <a:endParaRPr lang="zh-TW" altLang="en-US" dirty="0"/>
          </a:p>
        </p:txBody>
      </p:sp>
      <p:sp>
        <p:nvSpPr>
          <p:cNvPr id="16" name="投影片編號版面配置區 15"/>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13</a:t>
            </a:fld>
            <a:endParaRPr lang="zh-TW" altLang="en-US" dirty="0"/>
          </a:p>
        </p:txBody>
      </p:sp>
      <p:sp>
        <p:nvSpPr>
          <p:cNvPr id="2" name="標題 1"/>
          <p:cNvSpPr>
            <a:spLocks noGrp="1"/>
          </p:cNvSpPr>
          <p:nvPr>
            <p:ph type="title"/>
          </p:nvPr>
        </p:nvSpPr>
        <p:spPr/>
        <p:txBody>
          <a:bodyPr/>
          <a:lstStyle/>
          <a:p>
            <a:r>
              <a:rPr lang="en-US" altLang="zh-TW"/>
              <a:t>Acquisition of Several Assets at Once </a:t>
            </a:r>
            <a:endParaRPr lang="zh-TW" altLang="en-US" dirty="0"/>
          </a:p>
        </p:txBody>
      </p:sp>
      <p:sp>
        <p:nvSpPr>
          <p:cNvPr id="6" name="文字方塊 5"/>
          <p:cNvSpPr txBox="1"/>
          <p:nvPr/>
        </p:nvSpPr>
        <p:spPr>
          <a:xfrm>
            <a:off x="8479560" y="58431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41063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marL="0" indent="0">
              <a:buNone/>
            </a:pPr>
            <a:r>
              <a:rPr lang="en-US" altLang="zh-TW" b="1" dirty="0">
                <a:solidFill>
                  <a:srgbClr val="E19207"/>
                </a:solidFill>
              </a:rPr>
              <a:t>Illustration</a:t>
            </a:r>
          </a:p>
          <a:p>
            <a:pPr lvl="1"/>
            <a:r>
              <a:rPr lang="en-US" altLang="zh-TW" dirty="0"/>
              <a:t>Wheeler purchases a 40,000-square-foot building on 2.6 acres of land for £3,600,000. An appraisal indicates that the fair market values of the land and the building are £1,000,000 and £3,000,000, respectively.</a:t>
            </a:r>
          </a:p>
          <a:p>
            <a:pPr lvl="1"/>
            <a:endParaRPr lang="en-US" altLang="zh-TW" dirty="0"/>
          </a:p>
          <a:p>
            <a:pPr lvl="1"/>
            <a:endParaRPr lang="en-US" altLang="zh-TW" dirty="0"/>
          </a:p>
          <a:p>
            <a:pPr lvl="1"/>
            <a:endParaRPr lang="en-US" altLang="zh-TW" dirty="0"/>
          </a:p>
          <a:p>
            <a:pPr lvl="1"/>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p:txBody>
      </p:sp>
      <p:sp>
        <p:nvSpPr>
          <p:cNvPr id="5" name="投影片編號版面配置區 4"/>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14</a:t>
            </a:fld>
            <a:endParaRPr lang="zh-TW" altLang="en-US" dirty="0"/>
          </a:p>
        </p:txBody>
      </p:sp>
      <p:sp>
        <p:nvSpPr>
          <p:cNvPr id="2" name="標題 1"/>
          <p:cNvSpPr>
            <a:spLocks noGrp="1"/>
          </p:cNvSpPr>
          <p:nvPr>
            <p:ph type="title"/>
          </p:nvPr>
        </p:nvSpPr>
        <p:spPr/>
        <p:txBody>
          <a:bodyPr/>
          <a:lstStyle/>
          <a:p>
            <a:r>
              <a:rPr lang="en-US" altLang="zh-TW"/>
              <a:t>Acquisition of Several Assets at Once </a:t>
            </a:r>
            <a:endParaRPr lang="zh-TW" altLang="en-US" dirty="0"/>
          </a:p>
        </p:txBody>
      </p:sp>
      <p:sp>
        <p:nvSpPr>
          <p:cNvPr id="7" name="文字方塊 6"/>
          <p:cNvSpPr txBox="1"/>
          <p:nvPr/>
        </p:nvSpPr>
        <p:spPr>
          <a:xfrm>
            <a:off x="8422192" y="61193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b="1" dirty="0">
              <a:solidFill>
                <a:schemeClr val="bg1"/>
              </a:solidFill>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07" y="3753926"/>
            <a:ext cx="8160986" cy="1570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70465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19207"/>
                </a:solidFill>
              </a:rPr>
              <a:t>Illustration</a:t>
            </a:r>
          </a:p>
          <a:p>
            <a:pPr lvl="1"/>
            <a:r>
              <a:rPr lang="en-US" altLang="zh-TW" dirty="0"/>
              <a:t>The journal entry to record this basket purchase is:</a:t>
            </a:r>
          </a:p>
          <a:p>
            <a:pPr>
              <a:lnSpc>
                <a:spcPct val="300000"/>
              </a:lnSpc>
            </a:pPr>
            <a:endParaRPr lang="en-US" altLang="zh-TW" dirty="0"/>
          </a:p>
          <a:p>
            <a:pPr lvl="1"/>
            <a:r>
              <a:rPr lang="en-US" altLang="zh-TW" dirty="0"/>
              <a:t>If only £1,000,000 is paid in cash and the rest are financed.</a:t>
            </a:r>
            <a:endParaRPr lang="zh-TW" altLang="en-US" dirty="0"/>
          </a:p>
        </p:txBody>
      </p:sp>
      <p:sp>
        <p:nvSpPr>
          <p:cNvPr id="7" name="投影片編號版面配置區 6"/>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15</a:t>
            </a:fld>
            <a:endParaRPr lang="zh-TW" altLang="en-US" dirty="0"/>
          </a:p>
        </p:txBody>
      </p:sp>
      <p:sp>
        <p:nvSpPr>
          <p:cNvPr id="2" name="標題 1"/>
          <p:cNvSpPr>
            <a:spLocks noGrp="1"/>
          </p:cNvSpPr>
          <p:nvPr>
            <p:ph type="title"/>
          </p:nvPr>
        </p:nvSpPr>
        <p:spPr/>
        <p:txBody>
          <a:bodyPr/>
          <a:lstStyle/>
          <a:p>
            <a:r>
              <a:rPr lang="en-US" altLang="zh-TW" dirty="0"/>
              <a:t>Acquisition of Several Assets at Once </a:t>
            </a:r>
            <a:endParaRPr lang="zh-TW" altLang="en-US" dirty="0"/>
          </a:p>
        </p:txBody>
      </p:sp>
      <p:graphicFrame>
        <p:nvGraphicFramePr>
          <p:cNvPr id="55" name="表格 54"/>
          <p:cNvGraphicFramePr>
            <a:graphicFrameLocks noGrp="1"/>
          </p:cNvGraphicFramePr>
          <p:nvPr>
            <p:extLst>
              <p:ext uri="{D42A27DB-BD31-4B8C-83A1-F6EECF244321}">
                <p14:modId xmlns:p14="http://schemas.microsoft.com/office/powerpoint/2010/main" val="1221154018"/>
              </p:ext>
            </p:extLst>
          </p:nvPr>
        </p:nvGraphicFramePr>
        <p:xfrm>
          <a:off x="1466899" y="2542063"/>
          <a:ext cx="5904657" cy="1485900"/>
        </p:xfrm>
        <a:graphic>
          <a:graphicData uri="http://schemas.openxmlformats.org/drawingml/2006/table">
            <a:tbl>
              <a:tblPr/>
              <a:tblGrid>
                <a:gridCol w="435166">
                  <a:extLst>
                    <a:ext uri="{9D8B030D-6E8A-4147-A177-3AD203B41FA5}">
                      <a16:colId xmlns:a16="http://schemas.microsoft.com/office/drawing/2014/main" val="20000"/>
                    </a:ext>
                  </a:extLst>
                </a:gridCol>
                <a:gridCol w="3283363">
                  <a:extLst>
                    <a:ext uri="{9D8B030D-6E8A-4147-A177-3AD203B41FA5}">
                      <a16:colId xmlns:a16="http://schemas.microsoft.com/office/drawing/2014/main" val="20001"/>
                    </a:ext>
                  </a:extLst>
                </a:gridCol>
                <a:gridCol w="1093064">
                  <a:extLst>
                    <a:ext uri="{9D8B030D-6E8A-4147-A177-3AD203B41FA5}">
                      <a16:colId xmlns:a16="http://schemas.microsoft.com/office/drawing/2014/main" val="20002"/>
                    </a:ext>
                  </a:extLst>
                </a:gridCol>
                <a:gridCol w="1093064">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3"/>
                  </a:ext>
                </a:extLst>
              </a:tr>
            </a:tbl>
          </a:graphicData>
        </a:graphic>
      </p:graphicFrame>
      <p:sp>
        <p:nvSpPr>
          <p:cNvPr id="56" name="矩形 55"/>
          <p:cNvSpPr/>
          <p:nvPr/>
        </p:nvSpPr>
        <p:spPr>
          <a:xfrm>
            <a:off x="1469295" y="2542063"/>
            <a:ext cx="687368" cy="369332"/>
          </a:xfrm>
          <a:prstGeom prst="rect">
            <a:avLst/>
          </a:prstGeom>
        </p:spPr>
        <p:txBody>
          <a:bodyPr wrap="none">
            <a:spAutoFit/>
          </a:bodyPr>
          <a:lstStyle/>
          <a:p>
            <a:r>
              <a:rPr lang="en-US" altLang="zh-TW" spc="-20" dirty="0">
                <a:solidFill>
                  <a:srgbClr val="000000"/>
                </a:solidFill>
                <a:latin typeface="Arial" pitchFamily="34" charset="0"/>
                <a:cs typeface="Arial" pitchFamily="34" charset="0"/>
              </a:rPr>
              <a:t>Land</a:t>
            </a:r>
            <a:endParaRPr lang="zh-TW" altLang="en-US" dirty="0">
              <a:latin typeface="+mj-lt"/>
            </a:endParaRPr>
          </a:p>
        </p:txBody>
      </p:sp>
      <p:sp>
        <p:nvSpPr>
          <p:cNvPr id="57" name="矩形 56"/>
          <p:cNvSpPr/>
          <p:nvPr/>
        </p:nvSpPr>
        <p:spPr>
          <a:xfrm>
            <a:off x="1475217" y="2925252"/>
            <a:ext cx="984885" cy="369332"/>
          </a:xfrm>
          <a:prstGeom prst="rect">
            <a:avLst/>
          </a:prstGeom>
        </p:spPr>
        <p:txBody>
          <a:bodyPr wrap="none">
            <a:spAutoFit/>
          </a:bodyPr>
          <a:lstStyle/>
          <a:p>
            <a:r>
              <a:rPr lang="en-US" altLang="zh-TW" spc="-20" dirty="0">
                <a:solidFill>
                  <a:srgbClr val="000000"/>
                </a:solidFill>
                <a:latin typeface="Arial" pitchFamily="34" charset="0"/>
                <a:cs typeface="Arial" pitchFamily="34" charset="0"/>
              </a:rPr>
              <a:t>Building</a:t>
            </a:r>
            <a:endParaRPr lang="zh-TW" altLang="en-US" dirty="0">
              <a:latin typeface="+mj-lt"/>
            </a:endParaRPr>
          </a:p>
        </p:txBody>
      </p:sp>
      <p:sp>
        <p:nvSpPr>
          <p:cNvPr id="58" name="矩形 57"/>
          <p:cNvSpPr/>
          <p:nvPr/>
        </p:nvSpPr>
        <p:spPr>
          <a:xfrm>
            <a:off x="5331667" y="2542063"/>
            <a:ext cx="1018228" cy="369332"/>
          </a:xfrm>
          <a:prstGeom prst="rect">
            <a:avLst/>
          </a:prstGeom>
        </p:spPr>
        <p:txBody>
          <a:bodyPr wrap="none">
            <a:spAutoFit/>
          </a:bodyPr>
          <a:lstStyle/>
          <a:p>
            <a:pPr lvl="0" algn="r"/>
            <a:r>
              <a:rPr lang="en-US" altLang="zh-TW" spc="-20" dirty="0">
                <a:solidFill>
                  <a:srgbClr val="000000"/>
                </a:solidFill>
                <a:latin typeface="Arial" pitchFamily="34" charset="0"/>
                <a:cs typeface="Arial" pitchFamily="34" charset="0"/>
              </a:rPr>
              <a:t>900,000</a:t>
            </a:r>
            <a:endParaRPr lang="zh-TW" altLang="en-US" spc="-20" dirty="0">
              <a:solidFill>
                <a:srgbClr val="000000"/>
              </a:solidFill>
              <a:latin typeface="Arial" pitchFamily="34" charset="0"/>
              <a:cs typeface="Arial" pitchFamily="34" charset="0"/>
            </a:endParaRPr>
          </a:p>
        </p:txBody>
      </p:sp>
      <p:sp>
        <p:nvSpPr>
          <p:cNvPr id="59" name="矩形 58"/>
          <p:cNvSpPr/>
          <p:nvPr/>
        </p:nvSpPr>
        <p:spPr>
          <a:xfrm>
            <a:off x="5139307" y="2922883"/>
            <a:ext cx="1210588" cy="369332"/>
          </a:xfrm>
          <a:prstGeom prst="rect">
            <a:avLst/>
          </a:prstGeom>
        </p:spPr>
        <p:txBody>
          <a:bodyPr wrap="none">
            <a:spAutoFit/>
          </a:bodyPr>
          <a:lstStyle/>
          <a:p>
            <a:pPr lvl="0" algn="r"/>
            <a:r>
              <a:rPr lang="en-US" altLang="zh-TW" spc="-20" dirty="0">
                <a:solidFill>
                  <a:srgbClr val="000000"/>
                </a:solidFill>
                <a:latin typeface="Arial" pitchFamily="34" charset="0"/>
                <a:cs typeface="Arial" pitchFamily="34" charset="0"/>
              </a:rPr>
              <a:t>2,700,000</a:t>
            </a:r>
            <a:endParaRPr lang="zh-TW" altLang="en-US" spc="-20" dirty="0">
              <a:solidFill>
                <a:srgbClr val="000000"/>
              </a:solidFill>
              <a:latin typeface="Arial" pitchFamily="34" charset="0"/>
              <a:cs typeface="Arial" pitchFamily="34" charset="0"/>
            </a:endParaRPr>
          </a:p>
        </p:txBody>
      </p:sp>
      <p:sp>
        <p:nvSpPr>
          <p:cNvPr id="60" name="矩形 59"/>
          <p:cNvSpPr/>
          <p:nvPr/>
        </p:nvSpPr>
        <p:spPr>
          <a:xfrm>
            <a:off x="1898947" y="3693719"/>
            <a:ext cx="5208588" cy="307777"/>
          </a:xfrm>
          <a:prstGeom prst="rect">
            <a:avLst/>
          </a:prstGeom>
        </p:spPr>
        <p:txBody>
          <a:bodyPr wrap="square">
            <a:spAutoFit/>
          </a:bodyPr>
          <a:lstStyle/>
          <a:p>
            <a:r>
              <a:rPr lang="en-US" altLang="zh-TW" sz="1400" i="1" dirty="0">
                <a:latin typeface="Arial" pitchFamily="34" charset="0"/>
                <a:cs typeface="Arial" pitchFamily="34" charset="0"/>
              </a:rPr>
              <a:t>Purchased 2.6 acres of land and a 40,000-square-foot building.</a:t>
            </a:r>
            <a:endParaRPr lang="zh-TW" altLang="en-US" sz="1400" dirty="0">
              <a:latin typeface="Arial" pitchFamily="34" charset="0"/>
              <a:cs typeface="Arial" pitchFamily="34" charset="0"/>
            </a:endParaRPr>
          </a:p>
        </p:txBody>
      </p:sp>
      <p:sp>
        <p:nvSpPr>
          <p:cNvPr id="61" name="矩形 60"/>
          <p:cNvSpPr/>
          <p:nvPr/>
        </p:nvSpPr>
        <p:spPr>
          <a:xfrm>
            <a:off x="1691490" y="3292215"/>
            <a:ext cx="723275" cy="369332"/>
          </a:xfrm>
          <a:prstGeom prst="rect">
            <a:avLst/>
          </a:prstGeom>
        </p:spPr>
        <p:txBody>
          <a:bodyPr wrap="none">
            <a:spAutoFit/>
          </a:bodyPr>
          <a:lstStyle/>
          <a:p>
            <a:r>
              <a:rPr lang="en-US" altLang="zh-TW" dirty="0">
                <a:solidFill>
                  <a:srgbClr val="000000"/>
                </a:solidFill>
                <a:latin typeface="Arial" pitchFamily="34" charset="0"/>
                <a:cs typeface="Arial" pitchFamily="34" charset="0"/>
              </a:rPr>
              <a:t>Cash</a:t>
            </a:r>
            <a:endParaRPr lang="zh-TW" altLang="en-US" dirty="0">
              <a:latin typeface="+mj-lt"/>
            </a:endParaRPr>
          </a:p>
        </p:txBody>
      </p:sp>
      <p:sp>
        <p:nvSpPr>
          <p:cNvPr id="62" name="矩形 61"/>
          <p:cNvSpPr/>
          <p:nvPr/>
        </p:nvSpPr>
        <p:spPr>
          <a:xfrm>
            <a:off x="6219427" y="3292215"/>
            <a:ext cx="1210588" cy="369332"/>
          </a:xfrm>
          <a:prstGeom prst="rect">
            <a:avLst/>
          </a:prstGeom>
        </p:spPr>
        <p:txBody>
          <a:bodyPr wrap="none">
            <a:spAutoFit/>
          </a:bodyPr>
          <a:lstStyle/>
          <a:p>
            <a:pPr lvl="0" algn="r"/>
            <a:r>
              <a:rPr lang="en-US" altLang="zh-TW" spc="-20" dirty="0">
                <a:solidFill>
                  <a:srgbClr val="000000"/>
                </a:solidFill>
                <a:latin typeface="Arial" pitchFamily="34" charset="0"/>
                <a:cs typeface="Arial" pitchFamily="34" charset="0"/>
              </a:rPr>
              <a:t>3,600,000</a:t>
            </a:r>
            <a:endParaRPr lang="zh-TW" altLang="en-US" spc="-20" dirty="0">
              <a:solidFill>
                <a:srgbClr val="000000"/>
              </a:solidFill>
              <a:latin typeface="Arial" pitchFamily="34" charset="0"/>
              <a:cs typeface="Arial" pitchFamily="34" charset="0"/>
            </a:endParaRPr>
          </a:p>
        </p:txBody>
      </p:sp>
      <p:graphicFrame>
        <p:nvGraphicFramePr>
          <p:cNvPr id="63" name="表格 62"/>
          <p:cNvGraphicFramePr>
            <a:graphicFrameLocks noGrp="1"/>
          </p:cNvGraphicFramePr>
          <p:nvPr>
            <p:extLst>
              <p:ext uri="{D42A27DB-BD31-4B8C-83A1-F6EECF244321}">
                <p14:modId xmlns:p14="http://schemas.microsoft.com/office/powerpoint/2010/main" val="2022840961"/>
              </p:ext>
            </p:extLst>
          </p:nvPr>
        </p:nvGraphicFramePr>
        <p:xfrm>
          <a:off x="1464503" y="4870451"/>
          <a:ext cx="5904657" cy="1485900"/>
        </p:xfrm>
        <a:graphic>
          <a:graphicData uri="http://schemas.openxmlformats.org/drawingml/2006/table">
            <a:tbl>
              <a:tblPr/>
              <a:tblGrid>
                <a:gridCol w="3718529">
                  <a:extLst>
                    <a:ext uri="{9D8B030D-6E8A-4147-A177-3AD203B41FA5}">
                      <a16:colId xmlns:a16="http://schemas.microsoft.com/office/drawing/2014/main" val="20000"/>
                    </a:ext>
                  </a:extLst>
                </a:gridCol>
                <a:gridCol w="1093064">
                  <a:extLst>
                    <a:ext uri="{9D8B030D-6E8A-4147-A177-3AD203B41FA5}">
                      <a16:colId xmlns:a16="http://schemas.microsoft.com/office/drawing/2014/main" val="20001"/>
                    </a:ext>
                  </a:extLst>
                </a:gridCol>
                <a:gridCol w="1093064">
                  <a:extLst>
                    <a:ext uri="{9D8B030D-6E8A-4147-A177-3AD203B41FA5}">
                      <a16:colId xmlns:a16="http://schemas.microsoft.com/office/drawing/2014/main" val="20002"/>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3"/>
                  </a:ext>
                </a:extLst>
              </a:tr>
            </a:tbl>
          </a:graphicData>
        </a:graphic>
      </p:graphicFrame>
      <p:sp>
        <p:nvSpPr>
          <p:cNvPr id="64" name="矩形 63"/>
          <p:cNvSpPr/>
          <p:nvPr/>
        </p:nvSpPr>
        <p:spPr>
          <a:xfrm>
            <a:off x="1466899" y="4870451"/>
            <a:ext cx="687368" cy="369332"/>
          </a:xfrm>
          <a:prstGeom prst="rect">
            <a:avLst/>
          </a:prstGeom>
        </p:spPr>
        <p:txBody>
          <a:bodyPr wrap="none">
            <a:spAutoFit/>
          </a:bodyPr>
          <a:lstStyle/>
          <a:p>
            <a:r>
              <a:rPr lang="en-US" altLang="zh-TW" spc="-20" dirty="0">
                <a:solidFill>
                  <a:srgbClr val="000000"/>
                </a:solidFill>
                <a:latin typeface="Arial" pitchFamily="34" charset="0"/>
                <a:cs typeface="Arial" pitchFamily="34" charset="0"/>
              </a:rPr>
              <a:t>Land</a:t>
            </a:r>
            <a:endParaRPr lang="zh-TW" altLang="en-US" dirty="0">
              <a:latin typeface="+mj-lt"/>
            </a:endParaRPr>
          </a:p>
        </p:txBody>
      </p:sp>
      <p:sp>
        <p:nvSpPr>
          <p:cNvPr id="65" name="矩形 64"/>
          <p:cNvSpPr/>
          <p:nvPr/>
        </p:nvSpPr>
        <p:spPr>
          <a:xfrm>
            <a:off x="1472821" y="5253640"/>
            <a:ext cx="984885" cy="369332"/>
          </a:xfrm>
          <a:prstGeom prst="rect">
            <a:avLst/>
          </a:prstGeom>
        </p:spPr>
        <p:txBody>
          <a:bodyPr wrap="none">
            <a:spAutoFit/>
          </a:bodyPr>
          <a:lstStyle/>
          <a:p>
            <a:r>
              <a:rPr lang="en-US" altLang="zh-TW" spc="-20" dirty="0">
                <a:solidFill>
                  <a:srgbClr val="000000"/>
                </a:solidFill>
                <a:latin typeface="Arial" pitchFamily="34" charset="0"/>
                <a:cs typeface="Arial" pitchFamily="34" charset="0"/>
              </a:rPr>
              <a:t>Building</a:t>
            </a:r>
            <a:endParaRPr lang="zh-TW" altLang="en-US" dirty="0">
              <a:latin typeface="+mj-lt"/>
            </a:endParaRPr>
          </a:p>
        </p:txBody>
      </p:sp>
      <p:sp>
        <p:nvSpPr>
          <p:cNvPr id="66" name="矩形 65"/>
          <p:cNvSpPr/>
          <p:nvPr/>
        </p:nvSpPr>
        <p:spPr>
          <a:xfrm>
            <a:off x="5329271" y="4870451"/>
            <a:ext cx="1018228" cy="369332"/>
          </a:xfrm>
          <a:prstGeom prst="rect">
            <a:avLst/>
          </a:prstGeom>
        </p:spPr>
        <p:txBody>
          <a:bodyPr wrap="none">
            <a:spAutoFit/>
          </a:bodyPr>
          <a:lstStyle/>
          <a:p>
            <a:pPr lvl="0" algn="r"/>
            <a:r>
              <a:rPr lang="en-US" altLang="zh-TW" spc="-20" dirty="0">
                <a:solidFill>
                  <a:srgbClr val="000000"/>
                </a:solidFill>
                <a:latin typeface="Arial" pitchFamily="34" charset="0"/>
                <a:cs typeface="Arial" pitchFamily="34" charset="0"/>
              </a:rPr>
              <a:t>900,000</a:t>
            </a:r>
            <a:endParaRPr lang="zh-TW" altLang="en-US" spc="-20" dirty="0">
              <a:solidFill>
                <a:srgbClr val="000000"/>
              </a:solidFill>
              <a:latin typeface="Arial" pitchFamily="34" charset="0"/>
              <a:cs typeface="Arial" pitchFamily="34" charset="0"/>
            </a:endParaRPr>
          </a:p>
        </p:txBody>
      </p:sp>
      <p:sp>
        <p:nvSpPr>
          <p:cNvPr id="67" name="矩形 66"/>
          <p:cNvSpPr/>
          <p:nvPr/>
        </p:nvSpPr>
        <p:spPr>
          <a:xfrm>
            <a:off x="5136911" y="5251271"/>
            <a:ext cx="1210588" cy="369332"/>
          </a:xfrm>
          <a:prstGeom prst="rect">
            <a:avLst/>
          </a:prstGeom>
        </p:spPr>
        <p:txBody>
          <a:bodyPr wrap="none">
            <a:spAutoFit/>
          </a:bodyPr>
          <a:lstStyle/>
          <a:p>
            <a:pPr lvl="0" algn="r"/>
            <a:r>
              <a:rPr lang="en-US" altLang="zh-TW" spc="-20" dirty="0">
                <a:solidFill>
                  <a:srgbClr val="000000"/>
                </a:solidFill>
                <a:latin typeface="Arial" pitchFamily="34" charset="0"/>
                <a:cs typeface="Arial" pitchFamily="34" charset="0"/>
              </a:rPr>
              <a:t>2,700,000</a:t>
            </a:r>
            <a:endParaRPr lang="zh-TW" altLang="en-US" spc="-20" dirty="0">
              <a:solidFill>
                <a:srgbClr val="000000"/>
              </a:solidFill>
              <a:latin typeface="Arial" pitchFamily="34" charset="0"/>
              <a:cs typeface="Arial" pitchFamily="34" charset="0"/>
            </a:endParaRPr>
          </a:p>
        </p:txBody>
      </p:sp>
      <p:sp>
        <p:nvSpPr>
          <p:cNvPr id="69" name="矩形 68"/>
          <p:cNvSpPr/>
          <p:nvPr/>
        </p:nvSpPr>
        <p:spPr>
          <a:xfrm>
            <a:off x="1689094" y="5620603"/>
            <a:ext cx="723275" cy="369332"/>
          </a:xfrm>
          <a:prstGeom prst="rect">
            <a:avLst/>
          </a:prstGeom>
        </p:spPr>
        <p:txBody>
          <a:bodyPr wrap="none">
            <a:spAutoFit/>
          </a:bodyPr>
          <a:lstStyle/>
          <a:p>
            <a:r>
              <a:rPr lang="en-US" altLang="zh-TW" dirty="0">
                <a:solidFill>
                  <a:srgbClr val="000000"/>
                </a:solidFill>
                <a:latin typeface="Arial" pitchFamily="34" charset="0"/>
                <a:cs typeface="Arial" pitchFamily="34" charset="0"/>
              </a:rPr>
              <a:t>Cash</a:t>
            </a:r>
            <a:endParaRPr lang="zh-TW" altLang="en-US" dirty="0">
              <a:latin typeface="+mj-lt"/>
            </a:endParaRPr>
          </a:p>
        </p:txBody>
      </p:sp>
      <p:sp>
        <p:nvSpPr>
          <p:cNvPr id="70" name="矩形 69"/>
          <p:cNvSpPr/>
          <p:nvPr/>
        </p:nvSpPr>
        <p:spPr>
          <a:xfrm>
            <a:off x="6217031" y="5620603"/>
            <a:ext cx="1210588" cy="369332"/>
          </a:xfrm>
          <a:prstGeom prst="rect">
            <a:avLst/>
          </a:prstGeom>
        </p:spPr>
        <p:txBody>
          <a:bodyPr wrap="none">
            <a:spAutoFit/>
          </a:bodyPr>
          <a:lstStyle/>
          <a:p>
            <a:pPr lvl="0" algn="r"/>
            <a:r>
              <a:rPr lang="en-US" altLang="zh-TW" spc="-20" dirty="0">
                <a:solidFill>
                  <a:srgbClr val="000000"/>
                </a:solidFill>
                <a:latin typeface="Arial" pitchFamily="34" charset="0"/>
                <a:cs typeface="Arial" pitchFamily="34" charset="0"/>
              </a:rPr>
              <a:t>1,000,000</a:t>
            </a:r>
            <a:endParaRPr lang="zh-TW" altLang="en-US" spc="-20" dirty="0">
              <a:solidFill>
                <a:srgbClr val="000000"/>
              </a:solidFill>
              <a:latin typeface="Arial" pitchFamily="34" charset="0"/>
              <a:cs typeface="Arial" pitchFamily="34" charset="0"/>
            </a:endParaRPr>
          </a:p>
        </p:txBody>
      </p:sp>
      <p:sp>
        <p:nvSpPr>
          <p:cNvPr id="71" name="矩形 70"/>
          <p:cNvSpPr/>
          <p:nvPr/>
        </p:nvSpPr>
        <p:spPr>
          <a:xfrm>
            <a:off x="1686697" y="5993948"/>
            <a:ext cx="1651734" cy="369332"/>
          </a:xfrm>
          <a:prstGeom prst="rect">
            <a:avLst/>
          </a:prstGeom>
        </p:spPr>
        <p:txBody>
          <a:bodyPr wrap="none">
            <a:spAutoFit/>
          </a:bodyPr>
          <a:lstStyle/>
          <a:p>
            <a:r>
              <a:rPr lang="en-US" altLang="zh-TW" spc="-20" dirty="0">
                <a:solidFill>
                  <a:srgbClr val="000000"/>
                </a:solidFill>
                <a:latin typeface="Arial" pitchFamily="34" charset="0"/>
                <a:cs typeface="Arial" pitchFamily="34" charset="0"/>
              </a:rPr>
              <a:t>Notes Payable</a:t>
            </a:r>
            <a:endParaRPr lang="zh-TW" altLang="en-US" spc="-20" dirty="0">
              <a:solidFill>
                <a:srgbClr val="000000"/>
              </a:solidFill>
              <a:latin typeface="Arial" pitchFamily="34" charset="0"/>
              <a:cs typeface="Arial" pitchFamily="34" charset="0"/>
            </a:endParaRPr>
          </a:p>
        </p:txBody>
      </p:sp>
      <p:sp>
        <p:nvSpPr>
          <p:cNvPr id="72" name="矩形 71"/>
          <p:cNvSpPr/>
          <p:nvPr/>
        </p:nvSpPr>
        <p:spPr>
          <a:xfrm>
            <a:off x="6214635" y="5986311"/>
            <a:ext cx="1210588" cy="369332"/>
          </a:xfrm>
          <a:prstGeom prst="rect">
            <a:avLst/>
          </a:prstGeom>
        </p:spPr>
        <p:txBody>
          <a:bodyPr wrap="none">
            <a:spAutoFit/>
          </a:bodyPr>
          <a:lstStyle/>
          <a:p>
            <a:pPr lvl="0" algn="r"/>
            <a:r>
              <a:rPr lang="en-US" altLang="zh-TW" spc="-20" dirty="0">
                <a:solidFill>
                  <a:srgbClr val="000000"/>
                </a:solidFill>
                <a:latin typeface="Arial" pitchFamily="34" charset="0"/>
                <a:cs typeface="Arial" pitchFamily="34" charset="0"/>
              </a:rPr>
              <a:t>2,600,000</a:t>
            </a:r>
            <a:endParaRPr lang="zh-TW" altLang="en-US" spc="-20" dirty="0">
              <a:solidFill>
                <a:srgbClr val="000000"/>
              </a:solidFill>
              <a:latin typeface="Arial" pitchFamily="34" charset="0"/>
              <a:cs typeface="Arial" pitchFamily="34" charset="0"/>
            </a:endParaRPr>
          </a:p>
        </p:txBody>
      </p:sp>
      <p:sp>
        <p:nvSpPr>
          <p:cNvPr id="23" name="文字方塊 22"/>
          <p:cNvSpPr txBox="1"/>
          <p:nvPr/>
        </p:nvSpPr>
        <p:spPr>
          <a:xfrm>
            <a:off x="8479560" y="58419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075346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58" grpId="0"/>
      <p:bldP spid="59" grpId="0"/>
      <p:bldP spid="60" grpId="0"/>
      <p:bldP spid="61" grpId="0"/>
      <p:bldP spid="62" grpId="0"/>
      <p:bldP spid="64" grpId="0"/>
      <p:bldP spid="65" grpId="0"/>
      <p:bldP spid="66" grpId="0"/>
      <p:bldP spid="67" grpId="0"/>
      <p:bldP spid="69" grpId="0"/>
      <p:bldP spid="70" grpId="0"/>
      <p:bldP spid="71" grpId="0"/>
      <p:bldP spid="7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b="1" dirty="0"/>
              <a:t>Crosby Inc. purchased a parcel of land at the price of £2,800,000 with a building on it. </a:t>
            </a:r>
          </a:p>
          <a:p>
            <a:r>
              <a:rPr lang="en-US" altLang="zh-TW" b="1" dirty="0"/>
              <a:t>In addition, Crosby paid a brokerage fee of £80,000. </a:t>
            </a:r>
          </a:p>
          <a:p>
            <a:r>
              <a:rPr lang="en-US" altLang="zh-TW" b="1" dirty="0"/>
              <a:t>The fair market values of the land and the building are £800,000 and £2,400,000, respectively. </a:t>
            </a:r>
          </a:p>
          <a:p>
            <a:r>
              <a:rPr lang="en-US" altLang="zh-TW" b="1" dirty="0"/>
              <a:t>Make the journal entry to record the transaction.</a:t>
            </a:r>
            <a:endParaRPr lang="zh-TW" altLang="en-US" b="1" dirty="0"/>
          </a:p>
        </p:txBody>
      </p:sp>
      <p:sp>
        <p:nvSpPr>
          <p:cNvPr id="7" name="投影片編號版面配置區 6"/>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16</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sp>
        <p:nvSpPr>
          <p:cNvPr id="6" name="文字方塊 5"/>
          <p:cNvSpPr txBox="1"/>
          <p:nvPr/>
        </p:nvSpPr>
        <p:spPr>
          <a:xfrm>
            <a:off x="8479560" y="58419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02750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19207"/>
                </a:solidFill>
              </a:rPr>
              <a:t>Solution</a:t>
            </a:r>
          </a:p>
          <a:p>
            <a:r>
              <a:rPr lang="en-US" altLang="zh-TW" dirty="0"/>
              <a:t>The total cost of the transaction </a:t>
            </a:r>
          </a:p>
          <a:p>
            <a:pPr marL="0" indent="0">
              <a:buNone/>
            </a:pPr>
            <a:r>
              <a:rPr lang="en-US" altLang="zh-TW" dirty="0"/>
              <a:t>	= £2,800,000 + £80,000 = £2,880,000 </a:t>
            </a:r>
          </a:p>
          <a:p>
            <a:r>
              <a:rPr lang="en-US" altLang="zh-TW" dirty="0"/>
              <a:t>Allocation of the total cost to the land and the building:</a:t>
            </a:r>
          </a:p>
          <a:p>
            <a:endParaRPr lang="en-US" altLang="zh-TW" dirty="0"/>
          </a:p>
          <a:p>
            <a:endParaRPr lang="en-US" altLang="zh-TW" dirty="0"/>
          </a:p>
          <a:p>
            <a:endParaRPr lang="en-US" altLang="zh-TW" dirty="0"/>
          </a:p>
          <a:p>
            <a:endParaRPr lang="en-US" altLang="zh-TW" dirty="0"/>
          </a:p>
          <a:p>
            <a:endParaRPr lang="zh-TW" altLang="en-US" dirty="0"/>
          </a:p>
        </p:txBody>
      </p:sp>
      <p:sp>
        <p:nvSpPr>
          <p:cNvPr id="29" name="投影片編號版面配置區 28"/>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17</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sp>
        <p:nvSpPr>
          <p:cNvPr id="7" name="文字方塊 6"/>
          <p:cNvSpPr txBox="1"/>
          <p:nvPr/>
        </p:nvSpPr>
        <p:spPr>
          <a:xfrm>
            <a:off x="8479560" y="58431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b="1" dirty="0">
              <a:solidFill>
                <a:schemeClr val="bg1"/>
              </a:solidFill>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72" y="3971617"/>
            <a:ext cx="8523607" cy="1551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42402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anim calcmode="lin" valueType="num">
                                      <p:cBhvr additive="base">
                                        <p:cTn id="11" dur="500" fill="hold"/>
                                        <p:tgtEl>
                                          <p:spTgt spid="2050"/>
                                        </p:tgtEl>
                                        <p:attrNameLst>
                                          <p:attrName>ppt_x</p:attrName>
                                        </p:attrNameLst>
                                      </p:cBhvr>
                                      <p:tavLst>
                                        <p:tav tm="0">
                                          <p:val>
                                            <p:strVal val="#ppt_x"/>
                                          </p:val>
                                        </p:tav>
                                        <p:tav tm="100000">
                                          <p:val>
                                            <p:strVal val="#ppt_x"/>
                                          </p:val>
                                        </p:tav>
                                      </p:tavLst>
                                    </p:anim>
                                    <p:anim calcmode="lin" valueType="num">
                                      <p:cBhvr additive="base">
                                        <p:cTn id="12"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19207"/>
                </a:solidFill>
              </a:rPr>
              <a:t>Solution</a:t>
            </a:r>
          </a:p>
          <a:p>
            <a:r>
              <a:rPr lang="en-US" altLang="zh-TW" dirty="0"/>
              <a:t>The journal entry is as follows:</a:t>
            </a:r>
            <a:endParaRPr lang="zh-TW" altLang="en-US" dirty="0"/>
          </a:p>
          <a:p>
            <a:endParaRPr lang="en-US" altLang="zh-TW" dirty="0"/>
          </a:p>
          <a:p>
            <a:endParaRPr lang="zh-TW" altLang="en-US" dirty="0"/>
          </a:p>
        </p:txBody>
      </p:sp>
      <p:sp>
        <p:nvSpPr>
          <p:cNvPr id="5" name="投影片編號版面配置區 4"/>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18</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graphicFrame>
        <p:nvGraphicFramePr>
          <p:cNvPr id="21" name="表格 20"/>
          <p:cNvGraphicFramePr>
            <a:graphicFrameLocks noGrp="1"/>
          </p:cNvGraphicFramePr>
          <p:nvPr>
            <p:extLst>
              <p:ext uri="{D42A27DB-BD31-4B8C-83A1-F6EECF244321}">
                <p14:modId xmlns:p14="http://schemas.microsoft.com/office/powerpoint/2010/main" val="1901988428"/>
              </p:ext>
            </p:extLst>
          </p:nvPr>
        </p:nvGraphicFramePr>
        <p:xfrm>
          <a:off x="1533297" y="2789109"/>
          <a:ext cx="5904657" cy="1114425"/>
        </p:xfrm>
        <a:graphic>
          <a:graphicData uri="http://schemas.openxmlformats.org/drawingml/2006/table">
            <a:tbl>
              <a:tblPr/>
              <a:tblGrid>
                <a:gridCol w="3718529">
                  <a:extLst>
                    <a:ext uri="{9D8B030D-6E8A-4147-A177-3AD203B41FA5}">
                      <a16:colId xmlns:a16="http://schemas.microsoft.com/office/drawing/2014/main" val="20000"/>
                    </a:ext>
                  </a:extLst>
                </a:gridCol>
                <a:gridCol w="1093064">
                  <a:extLst>
                    <a:ext uri="{9D8B030D-6E8A-4147-A177-3AD203B41FA5}">
                      <a16:colId xmlns:a16="http://schemas.microsoft.com/office/drawing/2014/main" val="20001"/>
                    </a:ext>
                  </a:extLst>
                </a:gridCol>
                <a:gridCol w="1093064">
                  <a:extLst>
                    <a:ext uri="{9D8B030D-6E8A-4147-A177-3AD203B41FA5}">
                      <a16:colId xmlns:a16="http://schemas.microsoft.com/office/drawing/2014/main" val="20002"/>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22" name="矩形 21"/>
          <p:cNvSpPr/>
          <p:nvPr/>
        </p:nvSpPr>
        <p:spPr>
          <a:xfrm>
            <a:off x="1535693" y="2789109"/>
            <a:ext cx="687368" cy="369332"/>
          </a:xfrm>
          <a:prstGeom prst="rect">
            <a:avLst/>
          </a:prstGeom>
        </p:spPr>
        <p:txBody>
          <a:bodyPr wrap="none">
            <a:spAutoFit/>
          </a:bodyPr>
          <a:lstStyle/>
          <a:p>
            <a:r>
              <a:rPr lang="en-US" altLang="zh-TW" spc="-20" dirty="0">
                <a:solidFill>
                  <a:srgbClr val="000000"/>
                </a:solidFill>
                <a:latin typeface="Arial" pitchFamily="34" charset="0"/>
                <a:cs typeface="Arial" pitchFamily="34" charset="0"/>
              </a:rPr>
              <a:t>Land</a:t>
            </a:r>
            <a:endParaRPr lang="zh-TW" altLang="en-US" dirty="0">
              <a:latin typeface="+mj-lt"/>
            </a:endParaRPr>
          </a:p>
        </p:txBody>
      </p:sp>
      <p:sp>
        <p:nvSpPr>
          <p:cNvPr id="23" name="矩形 22"/>
          <p:cNvSpPr/>
          <p:nvPr/>
        </p:nvSpPr>
        <p:spPr>
          <a:xfrm>
            <a:off x="1541615" y="3172298"/>
            <a:ext cx="984885" cy="369332"/>
          </a:xfrm>
          <a:prstGeom prst="rect">
            <a:avLst/>
          </a:prstGeom>
        </p:spPr>
        <p:txBody>
          <a:bodyPr wrap="none">
            <a:spAutoFit/>
          </a:bodyPr>
          <a:lstStyle/>
          <a:p>
            <a:r>
              <a:rPr lang="en-US" altLang="zh-TW" spc="-20" dirty="0">
                <a:solidFill>
                  <a:srgbClr val="000000"/>
                </a:solidFill>
                <a:latin typeface="Arial" pitchFamily="34" charset="0"/>
                <a:cs typeface="Arial" pitchFamily="34" charset="0"/>
              </a:rPr>
              <a:t>Building</a:t>
            </a:r>
            <a:endParaRPr lang="zh-TW" altLang="en-US" dirty="0">
              <a:latin typeface="+mj-lt"/>
            </a:endParaRPr>
          </a:p>
        </p:txBody>
      </p:sp>
      <p:sp>
        <p:nvSpPr>
          <p:cNvPr id="24" name="矩形 23"/>
          <p:cNvSpPr/>
          <p:nvPr/>
        </p:nvSpPr>
        <p:spPr>
          <a:xfrm>
            <a:off x="5398066" y="2789109"/>
            <a:ext cx="1018227" cy="369332"/>
          </a:xfrm>
          <a:prstGeom prst="rect">
            <a:avLst/>
          </a:prstGeom>
        </p:spPr>
        <p:txBody>
          <a:bodyPr wrap="none">
            <a:spAutoFit/>
          </a:bodyPr>
          <a:lstStyle/>
          <a:p>
            <a:pPr lvl="0" algn="r"/>
            <a:r>
              <a:rPr lang="en-US" altLang="zh-TW" spc="-20" dirty="0">
                <a:solidFill>
                  <a:srgbClr val="000000"/>
                </a:solidFill>
                <a:latin typeface="Arial" pitchFamily="34" charset="0"/>
                <a:cs typeface="Arial" pitchFamily="34" charset="0"/>
              </a:rPr>
              <a:t>720,000</a:t>
            </a:r>
            <a:endParaRPr lang="zh-TW" altLang="en-US" spc="-20" dirty="0">
              <a:solidFill>
                <a:srgbClr val="000000"/>
              </a:solidFill>
              <a:latin typeface="Arial" pitchFamily="34" charset="0"/>
              <a:cs typeface="Arial" pitchFamily="34" charset="0"/>
            </a:endParaRPr>
          </a:p>
        </p:txBody>
      </p:sp>
      <p:sp>
        <p:nvSpPr>
          <p:cNvPr id="25" name="矩形 24"/>
          <p:cNvSpPr/>
          <p:nvPr/>
        </p:nvSpPr>
        <p:spPr>
          <a:xfrm>
            <a:off x="5205705" y="3169929"/>
            <a:ext cx="1210588" cy="369332"/>
          </a:xfrm>
          <a:prstGeom prst="rect">
            <a:avLst/>
          </a:prstGeom>
        </p:spPr>
        <p:txBody>
          <a:bodyPr wrap="none">
            <a:spAutoFit/>
          </a:bodyPr>
          <a:lstStyle/>
          <a:p>
            <a:pPr lvl="0" algn="r"/>
            <a:r>
              <a:rPr lang="en-US" altLang="zh-TW" spc="-20" dirty="0">
                <a:solidFill>
                  <a:srgbClr val="000000"/>
                </a:solidFill>
                <a:latin typeface="Arial" pitchFamily="34" charset="0"/>
                <a:cs typeface="Arial" pitchFamily="34" charset="0"/>
              </a:rPr>
              <a:t>2,160,000</a:t>
            </a:r>
            <a:endParaRPr lang="zh-TW" altLang="en-US" spc="-20" dirty="0">
              <a:solidFill>
                <a:srgbClr val="000000"/>
              </a:solidFill>
              <a:latin typeface="Arial" pitchFamily="34" charset="0"/>
              <a:cs typeface="Arial" pitchFamily="34" charset="0"/>
            </a:endParaRPr>
          </a:p>
        </p:txBody>
      </p:sp>
      <p:sp>
        <p:nvSpPr>
          <p:cNvPr id="27" name="矩形 26"/>
          <p:cNvSpPr/>
          <p:nvPr/>
        </p:nvSpPr>
        <p:spPr>
          <a:xfrm>
            <a:off x="1757888" y="3539261"/>
            <a:ext cx="723275" cy="369332"/>
          </a:xfrm>
          <a:prstGeom prst="rect">
            <a:avLst/>
          </a:prstGeom>
        </p:spPr>
        <p:txBody>
          <a:bodyPr wrap="none">
            <a:spAutoFit/>
          </a:bodyPr>
          <a:lstStyle/>
          <a:p>
            <a:r>
              <a:rPr lang="en-US" altLang="zh-TW" dirty="0">
                <a:solidFill>
                  <a:srgbClr val="000000"/>
                </a:solidFill>
                <a:latin typeface="Arial" pitchFamily="34" charset="0"/>
                <a:cs typeface="Arial" pitchFamily="34" charset="0"/>
              </a:rPr>
              <a:t>Cash</a:t>
            </a:r>
            <a:endParaRPr lang="zh-TW" altLang="en-US" dirty="0">
              <a:latin typeface="+mj-lt"/>
            </a:endParaRPr>
          </a:p>
        </p:txBody>
      </p:sp>
      <p:sp>
        <p:nvSpPr>
          <p:cNvPr id="28" name="矩形 27"/>
          <p:cNvSpPr/>
          <p:nvPr/>
        </p:nvSpPr>
        <p:spPr>
          <a:xfrm>
            <a:off x="6285825" y="3539261"/>
            <a:ext cx="1210588" cy="369332"/>
          </a:xfrm>
          <a:prstGeom prst="rect">
            <a:avLst/>
          </a:prstGeom>
        </p:spPr>
        <p:txBody>
          <a:bodyPr wrap="none">
            <a:spAutoFit/>
          </a:bodyPr>
          <a:lstStyle/>
          <a:p>
            <a:pPr lvl="0" algn="r"/>
            <a:r>
              <a:rPr lang="en-US" altLang="zh-TW" spc="-20" dirty="0">
                <a:solidFill>
                  <a:srgbClr val="000000"/>
                </a:solidFill>
                <a:latin typeface="Arial" pitchFamily="34" charset="0"/>
                <a:cs typeface="Arial" pitchFamily="34" charset="0"/>
              </a:rPr>
              <a:t>2,880,000</a:t>
            </a:r>
            <a:endParaRPr lang="zh-TW" altLang="en-US" spc="-20" dirty="0">
              <a:solidFill>
                <a:srgbClr val="000000"/>
              </a:solidFill>
              <a:latin typeface="Arial" pitchFamily="34" charset="0"/>
              <a:cs typeface="Arial" pitchFamily="34" charset="0"/>
            </a:endParaRPr>
          </a:p>
        </p:txBody>
      </p:sp>
      <p:sp>
        <p:nvSpPr>
          <p:cNvPr id="4" name="矩形 3"/>
          <p:cNvSpPr/>
          <p:nvPr/>
        </p:nvSpPr>
        <p:spPr>
          <a:xfrm>
            <a:off x="1541056" y="2847902"/>
            <a:ext cx="5871190" cy="29898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1541056" y="3186389"/>
            <a:ext cx="5871190" cy="29898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1541056" y="3522507"/>
            <a:ext cx="5871190" cy="29898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8449080" y="61479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10381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14"/>
                                        </p:tgtEl>
                                        <p:attrNameLst>
                                          <p:attrName>ppt_x</p:attrName>
                                        </p:attrNameLst>
                                      </p:cBhvr>
                                      <p:tavLst>
                                        <p:tav tm="0">
                                          <p:val>
                                            <p:strVal val="ppt_x"/>
                                          </p:val>
                                        </p:tav>
                                        <p:tav tm="100000">
                                          <p:val>
                                            <p:strVal val="ppt_x"/>
                                          </p:val>
                                        </p:tav>
                                      </p:tavLst>
                                    </p:anim>
                                    <p:anim calcmode="lin" valueType="num">
                                      <p:cBhvr additive="base">
                                        <p:cTn id="13" dur="500"/>
                                        <p:tgtEl>
                                          <p:spTgt spid="14"/>
                                        </p:tgtEl>
                                        <p:attrNameLst>
                                          <p:attrName>ppt_y</p:attrName>
                                        </p:attrNameLst>
                                      </p:cBhvr>
                                      <p:tavLst>
                                        <p:tav tm="0">
                                          <p:val>
                                            <p:strVal val="ppt_y"/>
                                          </p:val>
                                        </p:tav>
                                        <p:tav tm="100000">
                                          <p:val>
                                            <p:strVal val="1+ppt_h/2"/>
                                          </p:val>
                                        </p:tav>
                                      </p:tavLst>
                                    </p:anim>
                                    <p:set>
                                      <p:cBhvr>
                                        <p:cTn id="14" dur="1" fill="hold">
                                          <p:stCondLst>
                                            <p:cond delay="499"/>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5"/>
                                        </p:tgtEl>
                                        <p:attrNameLst>
                                          <p:attrName>ppt_x</p:attrName>
                                        </p:attrNameLst>
                                      </p:cBhvr>
                                      <p:tavLst>
                                        <p:tav tm="0">
                                          <p:val>
                                            <p:strVal val="ppt_x"/>
                                          </p:val>
                                        </p:tav>
                                        <p:tav tm="100000">
                                          <p:val>
                                            <p:strVal val="ppt_x"/>
                                          </p:val>
                                        </p:tav>
                                      </p:tavLst>
                                    </p:anim>
                                    <p:anim calcmode="lin" valueType="num">
                                      <p:cBhvr additive="base">
                                        <p:cTn id="19" dur="500"/>
                                        <p:tgtEl>
                                          <p:spTgt spid="15"/>
                                        </p:tgtEl>
                                        <p:attrNameLst>
                                          <p:attrName>ppt_y</p:attrName>
                                        </p:attrNameLst>
                                      </p:cBhvr>
                                      <p:tavLst>
                                        <p:tav tm="0">
                                          <p:val>
                                            <p:strVal val="ppt_y"/>
                                          </p:val>
                                        </p:tav>
                                        <p:tav tm="100000">
                                          <p:val>
                                            <p:strVal val="1+ppt_h/2"/>
                                          </p:val>
                                        </p:tav>
                                      </p:tavLst>
                                    </p:anim>
                                    <p:set>
                                      <p:cBhvr>
                                        <p:cTn id="20"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投影片編號版面配置區 9"/>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19</a:t>
            </a:fld>
            <a:endParaRPr lang="zh-TW" altLang="en-US" dirty="0"/>
          </a:p>
        </p:txBody>
      </p:sp>
      <p:sp>
        <p:nvSpPr>
          <p:cNvPr id="2" name="標題 1"/>
          <p:cNvSpPr>
            <a:spLocks noGrp="1"/>
          </p:cNvSpPr>
          <p:nvPr>
            <p:ph type="title"/>
          </p:nvPr>
        </p:nvSpPr>
        <p:spPr/>
        <p:txBody>
          <a:bodyPr/>
          <a:lstStyle/>
          <a:p>
            <a:r>
              <a:rPr lang="en-US" altLang="zh-TW" dirty="0"/>
              <a:t>What is Depreciation?</a:t>
            </a:r>
            <a:endParaRPr lang="zh-TW" altLang="en-US" dirty="0"/>
          </a:p>
        </p:txBody>
      </p:sp>
      <p:sp>
        <p:nvSpPr>
          <p:cNvPr id="3" name="內容版面配置區 2"/>
          <p:cNvSpPr>
            <a:spLocks noGrp="1"/>
          </p:cNvSpPr>
          <p:nvPr>
            <p:ph idx="1"/>
          </p:nvPr>
        </p:nvSpPr>
        <p:spPr/>
        <p:txBody>
          <a:bodyPr/>
          <a:lstStyle/>
          <a:p>
            <a:r>
              <a:rPr lang="en-US" altLang="zh-TW" dirty="0"/>
              <a:t>The allocation of an asset’s cost over its useful life.</a:t>
            </a:r>
          </a:p>
          <a:p>
            <a:r>
              <a:rPr lang="en-US" altLang="zh-TW" dirty="0"/>
              <a:t>The matching principle requires that the original cost of property, plant, and equipment be assigned to expense in the periods benefited from the use of the asset. </a:t>
            </a:r>
          </a:p>
          <a:p>
            <a:r>
              <a:rPr lang="en-US" altLang="zh-TW" b="1" dirty="0">
                <a:solidFill>
                  <a:schemeClr val="accent2">
                    <a:lumMod val="75000"/>
                  </a:schemeClr>
                </a:solidFill>
              </a:rPr>
              <a:t>Land is not depreciated </a:t>
            </a:r>
            <a:r>
              <a:rPr lang="en-US" altLang="zh-TW" dirty="0"/>
              <a:t>because it is usually assumed to have an unlimited useful life.</a:t>
            </a:r>
          </a:p>
          <a:p>
            <a:pPr marL="0" indent="0">
              <a:buNone/>
            </a:pPr>
            <a:r>
              <a:rPr lang="en-US" altLang="zh-TW" b="1" dirty="0">
                <a:solidFill>
                  <a:srgbClr val="E19207"/>
                </a:solidFill>
              </a:rPr>
              <a:t>Carrying Amount or Book Value</a:t>
            </a:r>
            <a:r>
              <a:rPr lang="zh-TW" altLang="en-US" b="1" dirty="0">
                <a:solidFill>
                  <a:srgbClr val="E19207"/>
                </a:solidFill>
              </a:rPr>
              <a:t>  </a:t>
            </a:r>
            <a:endParaRPr lang="en-US" altLang="zh-TW" b="1" dirty="0">
              <a:solidFill>
                <a:srgbClr val="E19207"/>
              </a:solidFill>
              <a:latin typeface="微軟正黑體" panose="020B0604030504040204" pitchFamily="34" charset="-120"/>
              <a:ea typeface="微軟正黑體" panose="020B0604030504040204" pitchFamily="34" charset="-120"/>
            </a:endParaRPr>
          </a:p>
          <a:p>
            <a:pPr lvl="1"/>
            <a:r>
              <a:rPr lang="en-US" altLang="zh-TW" dirty="0"/>
              <a:t>The undepreciated cost.</a:t>
            </a:r>
          </a:p>
          <a:p>
            <a:endParaRPr lang="zh-TW" altLang="en-US" dirty="0"/>
          </a:p>
        </p:txBody>
      </p:sp>
      <p:sp>
        <p:nvSpPr>
          <p:cNvPr id="6" name="矩形 5"/>
          <p:cNvSpPr/>
          <p:nvPr/>
        </p:nvSpPr>
        <p:spPr>
          <a:xfrm>
            <a:off x="4161546" y="93246"/>
            <a:ext cx="4982454" cy="338554"/>
          </a:xfrm>
          <a:prstGeom prst="rect">
            <a:avLst/>
          </a:prstGeom>
        </p:spPr>
        <p:txBody>
          <a:bodyPr wrap="none">
            <a:spAutoFit/>
          </a:bodyPr>
          <a:lstStyle/>
          <a:p>
            <a:r>
              <a:rPr lang="en-US" altLang="zh-TW" sz="1600" b="1" dirty="0">
                <a:latin typeface="Arial" panose="020B0604020202020204" pitchFamily="34" charset="0"/>
                <a:ea typeface="Arial Unicode MS" panose="020B0604020202020204" pitchFamily="34" charset="-120"/>
                <a:cs typeface="Arial" panose="020B0604020202020204" pitchFamily="34" charset="0"/>
              </a:rPr>
              <a:t>Calculating and Recording Depreciation Expense</a:t>
            </a:r>
          </a:p>
        </p:txBody>
      </p:sp>
      <p:sp>
        <p:nvSpPr>
          <p:cNvPr id="9" name="文字方塊 8"/>
          <p:cNvSpPr txBox="1"/>
          <p:nvPr/>
        </p:nvSpPr>
        <p:spPr>
          <a:xfrm>
            <a:off x="8421352" y="778989"/>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3261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pPr algn="l"/>
            <a:r>
              <a:rPr lang="en-US" altLang="zh-TW" dirty="0"/>
              <a:t>Investments:</a:t>
            </a:r>
            <a:br>
              <a:rPr lang="en-US" altLang="zh-TW" dirty="0"/>
            </a:br>
            <a:r>
              <a:rPr lang="en-US" altLang="zh-TW" dirty="0"/>
              <a:t>Property, Plant, and Equipment              and Intangible Assets</a:t>
            </a:r>
            <a:endParaRPr lang="zh-TW" altLang="en-US" dirty="0"/>
          </a:p>
        </p:txBody>
      </p:sp>
    </p:spTree>
    <p:extLst>
      <p:ext uri="{BB962C8B-B14F-4D97-AF65-F5344CB8AC3E}">
        <p14:creationId xmlns:p14="http://schemas.microsoft.com/office/powerpoint/2010/main" val="163213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內容版面配置區 11"/>
          <p:cNvSpPr>
            <a:spLocks noGrp="1"/>
          </p:cNvSpPr>
          <p:nvPr>
            <p:ph idx="1"/>
          </p:nvPr>
        </p:nvSpPr>
        <p:spPr/>
        <p:txBody>
          <a:bodyPr>
            <a:normAutofit/>
          </a:bodyPr>
          <a:lstStyle/>
          <a:p>
            <a:pPr marL="0" indent="0">
              <a:buNone/>
            </a:pPr>
            <a:r>
              <a:rPr lang="en-US" altLang="zh-TW" b="1" dirty="0">
                <a:solidFill>
                  <a:srgbClr val="E19207"/>
                </a:solidFill>
              </a:rPr>
              <a:t>Three Elements to Calculate Depreciation</a:t>
            </a:r>
          </a:p>
          <a:p>
            <a:endParaRPr lang="en-US" altLang="zh-TW" dirty="0"/>
          </a:p>
          <a:p>
            <a:endParaRPr lang="en-US" altLang="zh-TW" b="1" dirty="0"/>
          </a:p>
          <a:p>
            <a:pPr marL="57150" indent="0">
              <a:buNone/>
            </a:pPr>
            <a:r>
              <a:rPr lang="en-US" altLang="zh-TW" b="1" dirty="0">
                <a:solidFill>
                  <a:srgbClr val="E19207"/>
                </a:solidFill>
              </a:rPr>
              <a:t>Depreciation Method</a:t>
            </a:r>
          </a:p>
          <a:p>
            <a:pPr lvl="1"/>
            <a:r>
              <a:rPr lang="en-US" altLang="zh-TW" dirty="0"/>
              <a:t>Straight-Line Method of Depreciation</a:t>
            </a:r>
            <a:r>
              <a:rPr lang="zh-TW" altLang="en-US" dirty="0"/>
              <a:t>  </a:t>
            </a:r>
            <a:endParaRPr lang="en-US" altLang="zh-TW" dirty="0">
              <a:latin typeface="微軟正黑體" panose="020B0604030504040204" pitchFamily="34" charset="-120"/>
              <a:ea typeface="微軟正黑體" panose="020B0604030504040204" pitchFamily="34" charset="-120"/>
            </a:endParaRPr>
          </a:p>
          <a:p>
            <a:pPr lvl="1"/>
            <a:r>
              <a:rPr lang="en-US" altLang="zh-TW" dirty="0"/>
              <a:t>Units-of-Production Depreciation</a:t>
            </a:r>
            <a:r>
              <a:rPr lang="zh-TW" altLang="en-US" dirty="0"/>
              <a:t>  </a:t>
            </a:r>
            <a:endParaRPr lang="en-US" altLang="zh-TW" dirty="0">
              <a:latin typeface="微軟正黑體" panose="020B0604030504040204" pitchFamily="34" charset="-120"/>
              <a:ea typeface="微軟正黑體" panose="020B0604030504040204" pitchFamily="34" charset="-120"/>
            </a:endParaRPr>
          </a:p>
        </p:txBody>
      </p:sp>
      <p:sp>
        <p:nvSpPr>
          <p:cNvPr id="8" name="投影片編號版面配置區 7"/>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20</a:t>
            </a:fld>
            <a:endParaRPr lang="zh-TW" altLang="en-US" dirty="0"/>
          </a:p>
        </p:txBody>
      </p:sp>
      <p:sp>
        <p:nvSpPr>
          <p:cNvPr id="2" name="標題 1"/>
          <p:cNvSpPr>
            <a:spLocks noGrp="1"/>
          </p:cNvSpPr>
          <p:nvPr>
            <p:ph type="title"/>
          </p:nvPr>
        </p:nvSpPr>
        <p:spPr/>
        <p:txBody>
          <a:bodyPr/>
          <a:lstStyle/>
          <a:p>
            <a:r>
              <a:rPr lang="en-US" altLang="zh-TW" dirty="0"/>
              <a:t>How to Calculate Depreciation Expense?</a:t>
            </a:r>
            <a:endParaRPr lang="zh-TW" altLang="en-US" dirty="0"/>
          </a:p>
        </p:txBody>
      </p:sp>
      <p:sp>
        <p:nvSpPr>
          <p:cNvPr id="10" name="文字方塊 9"/>
          <p:cNvSpPr txBox="1"/>
          <p:nvPr/>
        </p:nvSpPr>
        <p:spPr>
          <a:xfrm>
            <a:off x="8436598" y="63003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
        <p:nvSpPr>
          <p:cNvPr id="4" name="文字方塊 3"/>
          <p:cNvSpPr txBox="1"/>
          <p:nvPr/>
        </p:nvSpPr>
        <p:spPr>
          <a:xfrm>
            <a:off x="773929" y="2273180"/>
            <a:ext cx="1468191" cy="369332"/>
          </a:xfrm>
          <a:prstGeom prst="rect">
            <a:avLst/>
          </a:prstGeom>
          <a:solidFill>
            <a:srgbClr val="F3F5CF"/>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TW" dirty="0">
                <a:latin typeface="Arial" panose="020B0604020202020204" pitchFamily="34" charset="0"/>
                <a:cs typeface="Arial" panose="020B0604020202020204" pitchFamily="34" charset="0"/>
              </a:rPr>
              <a:t>Original cost</a:t>
            </a:r>
            <a:endParaRPr lang="zh-TW" altLang="en-US" dirty="0">
              <a:latin typeface="Arial" panose="020B0604020202020204" pitchFamily="34" charset="0"/>
              <a:cs typeface="Arial" panose="020B0604020202020204" pitchFamily="34" charset="0"/>
            </a:endParaRPr>
          </a:p>
        </p:txBody>
      </p:sp>
      <p:sp>
        <p:nvSpPr>
          <p:cNvPr id="11" name="文字方塊 10"/>
          <p:cNvSpPr txBox="1"/>
          <p:nvPr/>
        </p:nvSpPr>
        <p:spPr>
          <a:xfrm>
            <a:off x="2953091" y="2273180"/>
            <a:ext cx="2249927" cy="369332"/>
          </a:xfrm>
          <a:prstGeom prst="rect">
            <a:avLst/>
          </a:prstGeom>
          <a:solidFill>
            <a:srgbClr val="F3F5CF"/>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TW" dirty="0">
                <a:latin typeface="Arial" panose="020B0604020202020204" pitchFamily="34" charset="0"/>
                <a:cs typeface="Arial" panose="020B0604020202020204" pitchFamily="34" charset="0"/>
              </a:rPr>
              <a:t>Estimated useful life</a:t>
            </a:r>
            <a:endParaRPr lang="zh-TW" altLang="en-US" dirty="0">
              <a:latin typeface="Arial" panose="020B0604020202020204" pitchFamily="34" charset="0"/>
              <a:cs typeface="Arial" panose="020B0604020202020204" pitchFamily="34" charset="0"/>
            </a:endParaRPr>
          </a:p>
        </p:txBody>
      </p:sp>
      <p:sp>
        <p:nvSpPr>
          <p:cNvPr id="9" name="文字方塊 8"/>
          <p:cNvSpPr txBox="1"/>
          <p:nvPr/>
        </p:nvSpPr>
        <p:spPr>
          <a:xfrm>
            <a:off x="5913989" y="2273180"/>
            <a:ext cx="2069234" cy="646331"/>
          </a:xfrm>
          <a:prstGeom prst="rect">
            <a:avLst/>
          </a:prstGeom>
          <a:solidFill>
            <a:srgbClr val="F3F5CF"/>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TW" dirty="0">
                <a:latin typeface="Arial" panose="020B0604020202020204" pitchFamily="34" charset="0"/>
                <a:cs typeface="Arial" panose="020B0604020202020204" pitchFamily="34" charset="0"/>
              </a:rPr>
              <a:t>Estimated salvage (residual) value</a:t>
            </a:r>
            <a:endParaRPr lang="zh-TW"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1283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2">
                                            <p:txEl>
                                              <p:pRg st="3" end="3"/>
                                            </p:txEl>
                                          </p:spTgt>
                                        </p:tgtEl>
                                        <p:attrNameLst>
                                          <p:attrName>style.visibility</p:attrName>
                                        </p:attrNameLst>
                                      </p:cBhvr>
                                      <p:to>
                                        <p:strVal val="visible"/>
                                      </p:to>
                                    </p:set>
                                    <p:animEffect transition="in" filter="blinds(horizontal)">
                                      <p:cBhvr>
                                        <p:cTn id="18" dur="500"/>
                                        <p:tgtEl>
                                          <p:spTgt spid="12">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animEffect transition="in" filter="blinds(horizontal)">
                                      <p:cBhvr>
                                        <p:cTn id="21" dur="500"/>
                                        <p:tgtEl>
                                          <p:spTgt spid="12">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2">
                                            <p:txEl>
                                              <p:pRg st="5" end="5"/>
                                            </p:txEl>
                                          </p:spTgt>
                                        </p:tgtEl>
                                        <p:attrNameLst>
                                          <p:attrName>style.visibility</p:attrName>
                                        </p:attrNameLst>
                                      </p:cBhvr>
                                      <p:to>
                                        <p:strVal val="visible"/>
                                      </p:to>
                                    </p:set>
                                    <p:animEffect transition="in" filter="blinds(horizontal)">
                                      <p:cBhvr>
                                        <p:cTn id="24"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Assume that an asset will benefit all periods equally and that the cost should be assigned on a uniform basis for all periods.</a:t>
            </a:r>
          </a:p>
          <a:p>
            <a:endParaRPr lang="zh-TW" altLang="en-US" dirty="0"/>
          </a:p>
        </p:txBody>
      </p:sp>
      <p:sp>
        <p:nvSpPr>
          <p:cNvPr id="21" name="投影片編號版面配置區 20"/>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21</a:t>
            </a:fld>
            <a:endParaRPr lang="zh-TW" altLang="en-US" dirty="0"/>
          </a:p>
        </p:txBody>
      </p:sp>
      <p:sp>
        <p:nvSpPr>
          <p:cNvPr id="2" name="標題 1"/>
          <p:cNvSpPr>
            <a:spLocks noGrp="1"/>
          </p:cNvSpPr>
          <p:nvPr>
            <p:ph type="title"/>
          </p:nvPr>
        </p:nvSpPr>
        <p:spPr/>
        <p:txBody>
          <a:bodyPr/>
          <a:lstStyle/>
          <a:p>
            <a:r>
              <a:rPr lang="en-US" altLang="zh-TW"/>
              <a:t>Straight-Line Method of Depreciation</a:t>
            </a:r>
            <a:endParaRPr lang="zh-TW" altLang="en-US" dirty="0"/>
          </a:p>
        </p:txBody>
      </p:sp>
      <p:sp>
        <p:nvSpPr>
          <p:cNvPr id="14" name="直線圖說文字 1 13"/>
          <p:cNvSpPr/>
          <p:nvPr/>
        </p:nvSpPr>
        <p:spPr>
          <a:xfrm>
            <a:off x="7081812" y="2423314"/>
            <a:ext cx="1447594" cy="564904"/>
          </a:xfrm>
          <a:prstGeom prst="borderCallout1">
            <a:avLst>
              <a:gd name="adj1" fmla="val 52920"/>
              <a:gd name="adj2" fmla="val -628"/>
              <a:gd name="adj3" fmla="val 165257"/>
              <a:gd name="adj4" fmla="val -41002"/>
            </a:avLst>
          </a:prstGeom>
          <a:solidFill>
            <a:srgbClr val="F3F5CF"/>
          </a:solidFill>
          <a:ln>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solidFill>
                  <a:schemeClr val="tx1"/>
                </a:solidFill>
                <a:latin typeface="Arial" panose="020B0604020202020204" pitchFamily="34" charset="0"/>
                <a:cs typeface="Arial" panose="020B0604020202020204" pitchFamily="34" charset="0"/>
              </a:rPr>
              <a:t>Depreciable amount</a:t>
            </a:r>
            <a:endParaRPr lang="zh-TW" altLang="en-US" dirty="0">
              <a:solidFill>
                <a:schemeClr val="tx1"/>
              </a:solidFill>
              <a:latin typeface="Arial" panose="020B0604020202020204" pitchFamily="34" charset="0"/>
              <a:cs typeface="Arial" panose="020B0604020202020204" pitchFamily="34" charset="0"/>
            </a:endParaRPr>
          </a:p>
        </p:txBody>
      </p:sp>
      <p:grpSp>
        <p:nvGrpSpPr>
          <p:cNvPr id="10" name="群組 9"/>
          <p:cNvGrpSpPr/>
          <p:nvPr/>
        </p:nvGrpSpPr>
        <p:grpSpPr>
          <a:xfrm>
            <a:off x="769435" y="3400808"/>
            <a:ext cx="6970414" cy="1083660"/>
            <a:chOff x="827584" y="2924944"/>
            <a:chExt cx="6970414" cy="1083660"/>
          </a:xfrm>
        </p:grpSpPr>
        <p:sp>
          <p:nvSpPr>
            <p:cNvPr id="11" name="矩形 10"/>
            <p:cNvSpPr/>
            <p:nvPr/>
          </p:nvSpPr>
          <p:spPr>
            <a:xfrm>
              <a:off x="827584" y="2924944"/>
              <a:ext cx="6970414" cy="108366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mj-lt"/>
              </a:endParaRPr>
            </a:p>
          </p:txBody>
        </p:sp>
        <p:sp>
          <p:nvSpPr>
            <p:cNvPr id="12" name="Rectangle 8"/>
            <p:cNvSpPr>
              <a:spLocks noChangeArrowheads="1"/>
            </p:cNvSpPr>
            <p:nvPr/>
          </p:nvSpPr>
          <p:spPr bwMode="auto">
            <a:xfrm>
              <a:off x="3765550" y="2945802"/>
              <a:ext cx="3978440" cy="1028487"/>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nchor="ctr">
              <a:spAutoFit/>
            </a:bodyPr>
            <a:lstStyle/>
            <a:p>
              <a:pPr algn="ctr" eaLnBrk="0" hangingPunct="0">
                <a:lnSpc>
                  <a:spcPct val="140000"/>
                </a:lnSpc>
              </a:pPr>
              <a:r>
                <a:rPr lang="en-US" altLang="zh-TW" sz="2000" dirty="0">
                  <a:solidFill>
                    <a:srgbClr val="000000"/>
                  </a:solidFill>
                  <a:latin typeface="Arial" panose="020B0604020202020204" pitchFamily="34" charset="0"/>
                  <a:ea typeface="新細明體" charset="0"/>
                  <a:cs typeface="Arial" panose="020B0604020202020204" pitchFamily="34" charset="0"/>
                </a:rPr>
                <a:t>Cost - Salvage value</a:t>
              </a:r>
            </a:p>
            <a:p>
              <a:pPr algn="ctr" eaLnBrk="0" hangingPunct="0">
                <a:lnSpc>
                  <a:spcPct val="140000"/>
                </a:lnSpc>
                <a:spcBef>
                  <a:spcPts val="600"/>
                </a:spcBef>
              </a:pPr>
              <a:r>
                <a:rPr lang="en-US" altLang="zh-TW" sz="2000" dirty="0">
                  <a:solidFill>
                    <a:srgbClr val="000000"/>
                  </a:solidFill>
                  <a:latin typeface="Arial" panose="020B0604020202020204" pitchFamily="34" charset="0"/>
                  <a:ea typeface="新細明體" charset="0"/>
                  <a:cs typeface="Arial" panose="020B0604020202020204" pitchFamily="34" charset="0"/>
                </a:rPr>
                <a:t>Estimated useful life (years)</a:t>
              </a:r>
            </a:p>
          </p:txBody>
        </p:sp>
        <p:cxnSp>
          <p:nvCxnSpPr>
            <p:cNvPr id="13" name="Straight Connector 18"/>
            <p:cNvCxnSpPr>
              <a:cxnSpLocks noChangeShapeType="1"/>
            </p:cNvCxnSpPr>
            <p:nvPr/>
          </p:nvCxnSpPr>
          <p:spPr bwMode="auto">
            <a:xfrm rot="10800000">
              <a:off x="4063159" y="3460045"/>
              <a:ext cx="3384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5" name="TextBox 5"/>
            <p:cNvSpPr txBox="1"/>
            <p:nvPr/>
          </p:nvSpPr>
          <p:spPr>
            <a:xfrm>
              <a:off x="956970" y="3067652"/>
              <a:ext cx="2835750" cy="707886"/>
            </a:xfrm>
            <a:prstGeom prst="rect">
              <a:avLst/>
            </a:prstGeom>
            <a:noFill/>
          </p:spPr>
          <p:txBody>
            <a:bodyPr wrap="square" rtlCol="0">
              <a:spAutoFit/>
            </a:bodyPr>
            <a:lstStyle/>
            <a:p>
              <a:pPr algn="ctr" eaLnBrk="0" hangingPunct="0"/>
              <a:r>
                <a:rPr lang="en-US" altLang="zh-TW" sz="2000" dirty="0">
                  <a:solidFill>
                    <a:srgbClr val="000000"/>
                  </a:solidFill>
                  <a:latin typeface="Arial" panose="020B0604020202020204" pitchFamily="34" charset="0"/>
                  <a:ea typeface="新細明體" charset="0"/>
                  <a:cs typeface="Arial" panose="020B0604020202020204" pitchFamily="34" charset="0"/>
                </a:rPr>
                <a:t>Annual Depreciation</a:t>
              </a:r>
            </a:p>
            <a:p>
              <a:pPr algn="ctr" eaLnBrk="0" hangingPunct="0"/>
              <a:r>
                <a:rPr kumimoji="0" lang="en-US" altLang="zh-TW" sz="2000" dirty="0">
                  <a:solidFill>
                    <a:srgbClr val="000000"/>
                  </a:solidFill>
                  <a:latin typeface="Arial" panose="020B0604020202020204" pitchFamily="34" charset="0"/>
                  <a:ea typeface="新細明體" charset="0"/>
                  <a:cs typeface="Arial" panose="020B0604020202020204" pitchFamily="34" charset="0"/>
                </a:rPr>
                <a:t>Expense</a:t>
              </a:r>
            </a:p>
          </p:txBody>
        </p:sp>
        <p:sp>
          <p:nvSpPr>
            <p:cNvPr id="16" name="Rectangle 11"/>
            <p:cNvSpPr>
              <a:spLocks noChangeArrowheads="1"/>
            </p:cNvSpPr>
            <p:nvPr/>
          </p:nvSpPr>
          <p:spPr bwMode="auto">
            <a:xfrm>
              <a:off x="3574600" y="3261274"/>
              <a:ext cx="40481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altLang="zh-TW" sz="2000" dirty="0">
                  <a:solidFill>
                    <a:srgbClr val="000000"/>
                  </a:solidFill>
                  <a:latin typeface="Arial" panose="020B0604020202020204" pitchFamily="34" charset="0"/>
                  <a:ea typeface="新細明體" charset="0"/>
                  <a:cs typeface="Arial" panose="020B0604020202020204" pitchFamily="34" charset="0"/>
                </a:rPr>
                <a:t>=</a:t>
              </a:r>
            </a:p>
          </p:txBody>
        </p:sp>
      </p:grpSp>
      <p:sp>
        <p:nvSpPr>
          <p:cNvPr id="17" name="文字方塊 16"/>
          <p:cNvSpPr txBox="1"/>
          <p:nvPr/>
        </p:nvSpPr>
        <p:spPr>
          <a:xfrm>
            <a:off x="8422192" y="646889"/>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
        <p:nvSpPr>
          <p:cNvPr id="9" name="橢圓 8"/>
          <p:cNvSpPr/>
          <p:nvPr/>
        </p:nvSpPr>
        <p:spPr>
          <a:xfrm>
            <a:off x="4005009" y="3319092"/>
            <a:ext cx="3680832" cy="62865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2158067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內容版面配置區 21"/>
          <p:cNvSpPr>
            <a:spLocks noGrp="1"/>
          </p:cNvSpPr>
          <p:nvPr>
            <p:ph idx="1"/>
          </p:nvPr>
        </p:nvSpPr>
        <p:spPr/>
        <p:txBody>
          <a:bodyPr/>
          <a:lstStyle/>
          <a:p>
            <a:pPr marL="0" indent="0">
              <a:buNone/>
            </a:pPr>
            <a:r>
              <a:rPr lang="en-US" altLang="zh-TW" b="1" dirty="0">
                <a:solidFill>
                  <a:srgbClr val="E19207"/>
                </a:solidFill>
              </a:rPr>
              <a:t>Illustration</a:t>
            </a:r>
          </a:p>
          <a:p>
            <a:pPr lvl="1"/>
            <a:r>
              <a:rPr lang="en-US" altLang="zh-TW" dirty="0"/>
              <a:t>Assume that Wheeler purchased a van on January 1 for transporting hotel guests to and from the airport.</a:t>
            </a:r>
          </a:p>
          <a:p>
            <a:endParaRPr lang="en-US" altLang="zh-TW" dirty="0"/>
          </a:p>
          <a:p>
            <a:endParaRPr lang="en-US" altLang="zh-TW" dirty="0"/>
          </a:p>
          <a:p>
            <a:endParaRPr lang="en-US" altLang="zh-TW" dirty="0"/>
          </a:p>
        </p:txBody>
      </p:sp>
      <p:sp>
        <p:nvSpPr>
          <p:cNvPr id="25" name="投影片編號版面配置區 24"/>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22</a:t>
            </a:fld>
            <a:endParaRPr lang="zh-TW" altLang="en-US" dirty="0"/>
          </a:p>
        </p:txBody>
      </p:sp>
      <p:sp>
        <p:nvSpPr>
          <p:cNvPr id="2" name="標題 1"/>
          <p:cNvSpPr>
            <a:spLocks noGrp="1"/>
          </p:cNvSpPr>
          <p:nvPr>
            <p:ph type="title"/>
          </p:nvPr>
        </p:nvSpPr>
        <p:spPr/>
        <p:txBody>
          <a:bodyPr/>
          <a:lstStyle/>
          <a:p>
            <a:r>
              <a:rPr lang="en-US" altLang="zh-TW"/>
              <a:t>Straight-Line Method of Depreciation</a:t>
            </a:r>
            <a:endParaRPr lang="zh-TW" altLang="en-US" dirty="0"/>
          </a:p>
        </p:txBody>
      </p:sp>
      <p:sp>
        <p:nvSpPr>
          <p:cNvPr id="13" name="文字方塊 12"/>
          <p:cNvSpPr txBox="1"/>
          <p:nvPr/>
        </p:nvSpPr>
        <p:spPr>
          <a:xfrm>
            <a:off x="8482318" y="63003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pic>
        <p:nvPicPr>
          <p:cNvPr id="4" name="圖片 3"/>
          <p:cNvPicPr>
            <a:picLocks noChangeAspect="1"/>
          </p:cNvPicPr>
          <p:nvPr/>
        </p:nvPicPr>
        <p:blipFill>
          <a:blip r:embed="rId2"/>
          <a:stretch>
            <a:fillRect/>
          </a:stretch>
        </p:blipFill>
        <p:spPr>
          <a:xfrm>
            <a:off x="457215" y="3091189"/>
            <a:ext cx="8314252" cy="1724541"/>
          </a:xfrm>
          <a:prstGeom prst="rect">
            <a:avLst/>
          </a:prstGeom>
        </p:spPr>
      </p:pic>
      <p:grpSp>
        <p:nvGrpSpPr>
          <p:cNvPr id="3" name="群組 2"/>
          <p:cNvGrpSpPr/>
          <p:nvPr/>
        </p:nvGrpSpPr>
        <p:grpSpPr>
          <a:xfrm>
            <a:off x="2154397" y="5168851"/>
            <a:ext cx="4536504" cy="1008112"/>
            <a:chOff x="2154397" y="5168851"/>
            <a:chExt cx="4536504" cy="1008112"/>
          </a:xfrm>
        </p:grpSpPr>
        <p:sp>
          <p:nvSpPr>
            <p:cNvPr id="8" name="矩形 7"/>
            <p:cNvSpPr/>
            <p:nvPr/>
          </p:nvSpPr>
          <p:spPr>
            <a:xfrm>
              <a:off x="2154397" y="5168851"/>
              <a:ext cx="4536504" cy="100811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mj-lt"/>
              </a:endParaRPr>
            </a:p>
          </p:txBody>
        </p:sp>
        <p:sp>
          <p:nvSpPr>
            <p:cNvPr id="9" name="Rectangle 11"/>
            <p:cNvSpPr>
              <a:spLocks noChangeArrowheads="1"/>
            </p:cNvSpPr>
            <p:nvPr/>
          </p:nvSpPr>
          <p:spPr bwMode="auto">
            <a:xfrm>
              <a:off x="3449797" y="5404881"/>
              <a:ext cx="40481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kumimoji="0" lang="en-US" altLang="zh-TW" sz="2400" dirty="0">
                  <a:solidFill>
                    <a:srgbClr val="000000"/>
                  </a:solidFill>
                  <a:latin typeface="Arial" charset="0"/>
                  <a:ea typeface="新細明體" charset="0"/>
                  <a:cs typeface="新細明體" charset="0"/>
                </a:rPr>
                <a:t>=</a:t>
              </a:r>
            </a:p>
          </p:txBody>
        </p:sp>
        <p:sp>
          <p:nvSpPr>
            <p:cNvPr id="10" name="Rectangle 14"/>
            <p:cNvSpPr>
              <a:spLocks noChangeArrowheads="1"/>
            </p:cNvSpPr>
            <p:nvPr/>
          </p:nvSpPr>
          <p:spPr bwMode="auto">
            <a:xfrm>
              <a:off x="2356944" y="5414826"/>
              <a:ext cx="1045660" cy="428321"/>
            </a:xfrm>
            <a:prstGeom prst="rect">
              <a:avLst/>
            </a:prstGeom>
            <a:noFill/>
            <a:ln>
              <a:noFill/>
            </a:ln>
            <a:extLst>
              <a:ext uri="{91240B29-F687-4F45-9708-019B960494DF}">
                <a14:hiddenLine xmlns:a14="http://schemas.microsoft.com/office/drawing/2010/main" w="38100">
                  <a:solidFill>
                    <a:srgbClr val="000000"/>
                  </a:solidFill>
                  <a:miter lim="800000"/>
                  <a:headEnd/>
                  <a:tailEnd/>
                </a14:hiddenLine>
              </a:ext>
            </a:extLst>
          </p:spPr>
          <p:txBody>
            <a:bodyPr wrap="none" lIns="90488" tIns="44450" rIns="90488" bIns="44450">
              <a:spAutoFit/>
            </a:bodyPr>
            <a:lstStyle/>
            <a:p>
              <a:pPr eaLnBrk="0" hangingPunct="0"/>
              <a:r>
                <a:rPr kumimoji="0" lang="en-US" altLang="zh-TW" sz="2200" dirty="0">
                  <a:solidFill>
                    <a:srgbClr val="000000"/>
                  </a:solidFill>
                  <a:latin typeface="Arial" charset="0"/>
                  <a:ea typeface="新細明體" charset="0"/>
                  <a:cs typeface="新細明體" charset="0"/>
                </a:rPr>
                <a:t>£5,500</a:t>
              </a:r>
            </a:p>
          </p:txBody>
        </p:sp>
        <p:sp>
          <p:nvSpPr>
            <p:cNvPr id="11" name="Rectangle 12"/>
            <p:cNvSpPr>
              <a:spLocks noChangeArrowheads="1"/>
            </p:cNvSpPr>
            <p:nvPr/>
          </p:nvSpPr>
          <p:spPr bwMode="auto">
            <a:xfrm>
              <a:off x="4059398" y="5220160"/>
              <a:ext cx="2511424" cy="90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eaLnBrk="0" hangingPunct="0">
                <a:lnSpc>
                  <a:spcPct val="120000"/>
                </a:lnSpc>
              </a:pPr>
              <a:r>
                <a:rPr kumimoji="0" lang="en-US" altLang="zh-TW" sz="2200" dirty="0">
                  <a:solidFill>
                    <a:srgbClr val="000000"/>
                  </a:solidFill>
                  <a:latin typeface="Arial" charset="0"/>
                  <a:ea typeface="新細明體" charset="0"/>
                  <a:cs typeface="新細明體" charset="0"/>
                </a:rPr>
                <a:t>£24,000 - £2,000</a:t>
              </a:r>
            </a:p>
            <a:p>
              <a:pPr algn="ctr" eaLnBrk="0" hangingPunct="0">
                <a:lnSpc>
                  <a:spcPct val="120000"/>
                </a:lnSpc>
              </a:pPr>
              <a:r>
                <a:rPr kumimoji="0" lang="en-US" altLang="zh-TW" sz="2200" dirty="0">
                  <a:solidFill>
                    <a:srgbClr val="000000"/>
                  </a:solidFill>
                  <a:latin typeface="Arial" charset="0"/>
                  <a:ea typeface="新細明體" charset="0"/>
                  <a:cs typeface="新細明體" charset="0"/>
                </a:rPr>
                <a:t>4 years</a:t>
              </a:r>
            </a:p>
          </p:txBody>
        </p:sp>
        <p:cxnSp>
          <p:nvCxnSpPr>
            <p:cNvPr id="12" name="Straight Connector 24"/>
            <p:cNvCxnSpPr>
              <a:cxnSpLocks noChangeShapeType="1"/>
              <a:stCxn id="11" idx="1"/>
              <a:endCxn id="11" idx="3"/>
            </p:cNvCxnSpPr>
            <p:nvPr/>
          </p:nvCxnSpPr>
          <p:spPr bwMode="auto">
            <a:xfrm>
              <a:off x="4059398" y="5671309"/>
              <a:ext cx="251142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71379139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19207"/>
                </a:solidFill>
              </a:rPr>
              <a:t>Illustration</a:t>
            </a:r>
          </a:p>
          <a:p>
            <a:pPr lvl="1" indent="-342900"/>
            <a:r>
              <a:rPr lang="en-US" altLang="zh-TW" dirty="0"/>
              <a:t>Depreciation Schedule</a:t>
            </a:r>
            <a:endParaRPr lang="zh-TW" altLang="en-US" dirty="0"/>
          </a:p>
        </p:txBody>
      </p:sp>
      <p:sp>
        <p:nvSpPr>
          <p:cNvPr id="7" name="投影片編號版面配置區 6"/>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23</a:t>
            </a:fld>
            <a:endParaRPr lang="zh-TW" altLang="en-US" dirty="0"/>
          </a:p>
        </p:txBody>
      </p:sp>
      <p:sp>
        <p:nvSpPr>
          <p:cNvPr id="2" name="標題 1"/>
          <p:cNvSpPr>
            <a:spLocks noGrp="1"/>
          </p:cNvSpPr>
          <p:nvPr>
            <p:ph type="title"/>
          </p:nvPr>
        </p:nvSpPr>
        <p:spPr/>
        <p:txBody>
          <a:bodyPr/>
          <a:lstStyle/>
          <a:p>
            <a:r>
              <a:rPr lang="en-US" altLang="zh-TW" dirty="0"/>
              <a:t>Straight-Line Method of Depreciation</a:t>
            </a:r>
            <a:endParaRPr lang="zh-TW" altLang="en-US" dirty="0"/>
          </a:p>
        </p:txBody>
      </p:sp>
      <p:sp>
        <p:nvSpPr>
          <p:cNvPr id="8" name="文字方塊 3"/>
          <p:cNvSpPr txBox="1"/>
          <p:nvPr/>
        </p:nvSpPr>
        <p:spPr>
          <a:xfrm>
            <a:off x="729250" y="5510120"/>
            <a:ext cx="1261884" cy="369332"/>
          </a:xfrm>
          <a:prstGeom prst="rect">
            <a:avLst/>
          </a:prstGeom>
          <a:noFill/>
        </p:spPr>
        <p:txBody>
          <a:bodyPr wrap="none" rtlCol="0">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TW" dirty="0"/>
              <a:t>Exhibit 9.3</a:t>
            </a:r>
            <a:endParaRPr lang="zh-TW" altLang="en-US" dirty="0"/>
          </a:p>
        </p:txBody>
      </p:sp>
      <p:sp>
        <p:nvSpPr>
          <p:cNvPr id="10" name="文字方塊 9"/>
          <p:cNvSpPr txBox="1"/>
          <p:nvPr/>
        </p:nvSpPr>
        <p:spPr>
          <a:xfrm>
            <a:off x="8422192" y="63589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305" y="2665618"/>
            <a:ext cx="8415788" cy="2710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98193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19207"/>
                </a:solidFill>
              </a:rPr>
              <a:t>Illustration</a:t>
            </a:r>
          </a:p>
          <a:p>
            <a:pPr lvl="1" indent="-342900"/>
            <a:r>
              <a:rPr lang="en-US" altLang="zh-TW" dirty="0"/>
              <a:t>The entry to record the depreciation each year is:</a:t>
            </a:r>
          </a:p>
          <a:p>
            <a:pPr lvl="1" indent="-342900"/>
            <a:endParaRPr lang="en-US" altLang="zh-TW" b="1" dirty="0">
              <a:solidFill>
                <a:schemeClr val="tx2">
                  <a:lumMod val="60000"/>
                  <a:lumOff val="40000"/>
                </a:schemeClr>
              </a:solidFill>
            </a:endParaRPr>
          </a:p>
          <a:p>
            <a:pPr lvl="1" indent="-342900"/>
            <a:endParaRPr lang="en-US" altLang="zh-TW" b="1" dirty="0">
              <a:solidFill>
                <a:schemeClr val="tx2">
                  <a:lumMod val="60000"/>
                  <a:lumOff val="40000"/>
                </a:schemeClr>
              </a:solidFill>
            </a:endParaRPr>
          </a:p>
          <a:p>
            <a:pPr lvl="1" indent="-342900"/>
            <a:endParaRPr lang="en-US" altLang="zh-TW" b="1" dirty="0">
              <a:solidFill>
                <a:schemeClr val="tx2">
                  <a:lumMod val="60000"/>
                  <a:lumOff val="40000"/>
                </a:schemeClr>
              </a:solidFill>
            </a:endParaRPr>
          </a:p>
          <a:p>
            <a:pPr lvl="1" indent="-342900"/>
            <a:r>
              <a:rPr lang="en-US" altLang="zh-TW" dirty="0"/>
              <a:t>At the end of the first year</a:t>
            </a:r>
          </a:p>
          <a:p>
            <a:pPr lvl="1" indent="-342900"/>
            <a:endParaRPr lang="en-US" altLang="zh-TW" b="1" dirty="0">
              <a:solidFill>
                <a:schemeClr val="tx2">
                  <a:lumMod val="60000"/>
                  <a:lumOff val="40000"/>
                </a:schemeClr>
              </a:solidFill>
            </a:endParaRPr>
          </a:p>
          <a:p>
            <a:endParaRPr lang="en-US" altLang="zh-TW" dirty="0"/>
          </a:p>
          <a:p>
            <a:endParaRPr lang="en-US" altLang="zh-TW" dirty="0"/>
          </a:p>
          <a:p>
            <a:endParaRPr lang="zh-TW" altLang="en-US" dirty="0"/>
          </a:p>
          <a:p>
            <a:endParaRPr lang="zh-TW" altLang="en-US" dirty="0"/>
          </a:p>
        </p:txBody>
      </p:sp>
      <p:sp>
        <p:nvSpPr>
          <p:cNvPr id="21" name="投影片編號版面配置區 20"/>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24</a:t>
            </a:fld>
            <a:endParaRPr lang="zh-TW" altLang="en-US" dirty="0"/>
          </a:p>
        </p:txBody>
      </p:sp>
      <p:sp>
        <p:nvSpPr>
          <p:cNvPr id="2" name="標題 1"/>
          <p:cNvSpPr>
            <a:spLocks noGrp="1"/>
          </p:cNvSpPr>
          <p:nvPr>
            <p:ph type="title"/>
          </p:nvPr>
        </p:nvSpPr>
        <p:spPr/>
        <p:txBody>
          <a:bodyPr/>
          <a:lstStyle/>
          <a:p>
            <a:r>
              <a:rPr lang="en-US" altLang="zh-TW"/>
              <a:t>Straight-Line Method of Depreciation</a:t>
            </a:r>
            <a:endParaRPr lang="zh-TW" altLang="en-US" dirty="0"/>
          </a:p>
        </p:txBody>
      </p:sp>
      <p:graphicFrame>
        <p:nvGraphicFramePr>
          <p:cNvPr id="11" name="表格 10"/>
          <p:cNvGraphicFramePr>
            <a:graphicFrameLocks noGrp="1"/>
          </p:cNvGraphicFramePr>
          <p:nvPr>
            <p:extLst>
              <p:ext uri="{D42A27DB-BD31-4B8C-83A1-F6EECF244321}">
                <p14:modId xmlns:p14="http://schemas.microsoft.com/office/powerpoint/2010/main" val="916401504"/>
              </p:ext>
            </p:extLst>
          </p:nvPr>
        </p:nvGraphicFramePr>
        <p:xfrm>
          <a:off x="1385503" y="2966497"/>
          <a:ext cx="5592764" cy="1114425"/>
        </p:xfrm>
        <a:graphic>
          <a:graphicData uri="http://schemas.openxmlformats.org/drawingml/2006/table">
            <a:tbl>
              <a:tblPr/>
              <a:tblGrid>
                <a:gridCol w="412180">
                  <a:extLst>
                    <a:ext uri="{9D8B030D-6E8A-4147-A177-3AD203B41FA5}">
                      <a16:colId xmlns:a16="http://schemas.microsoft.com/office/drawing/2014/main" val="20000"/>
                    </a:ext>
                  </a:extLst>
                </a:gridCol>
                <a:gridCol w="3109932">
                  <a:extLst>
                    <a:ext uri="{9D8B030D-6E8A-4147-A177-3AD203B41FA5}">
                      <a16:colId xmlns:a16="http://schemas.microsoft.com/office/drawing/2014/main" val="20001"/>
                    </a:ext>
                  </a:extLst>
                </a:gridCol>
                <a:gridCol w="1035326">
                  <a:extLst>
                    <a:ext uri="{9D8B030D-6E8A-4147-A177-3AD203B41FA5}">
                      <a16:colId xmlns:a16="http://schemas.microsoft.com/office/drawing/2014/main" val="20002"/>
                    </a:ext>
                  </a:extLst>
                </a:gridCol>
                <a:gridCol w="10353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2" name="矩形 11"/>
          <p:cNvSpPr/>
          <p:nvPr/>
        </p:nvSpPr>
        <p:spPr>
          <a:xfrm>
            <a:off x="1387898" y="2966497"/>
            <a:ext cx="2441694" cy="369332"/>
          </a:xfrm>
          <a:prstGeom prst="rect">
            <a:avLst/>
          </a:prstGeom>
        </p:spPr>
        <p:txBody>
          <a:bodyPr wrap="none">
            <a:spAutoFit/>
          </a:bodyPr>
          <a:lstStyle/>
          <a:p>
            <a:r>
              <a:rPr lang="en-US" altLang="zh-TW" dirty="0">
                <a:latin typeface="Arial" pitchFamily="34" charset="0"/>
                <a:cs typeface="Arial" pitchFamily="34" charset="0"/>
              </a:rPr>
              <a:t>Depreciation Expense</a:t>
            </a:r>
            <a:endParaRPr lang="zh-TW" altLang="en-US" dirty="0">
              <a:latin typeface="+mj-lt"/>
            </a:endParaRPr>
          </a:p>
        </p:txBody>
      </p:sp>
      <p:sp>
        <p:nvSpPr>
          <p:cNvPr id="13" name="矩形 12"/>
          <p:cNvSpPr/>
          <p:nvPr/>
        </p:nvSpPr>
        <p:spPr>
          <a:xfrm>
            <a:off x="1661275" y="3347317"/>
            <a:ext cx="4001929" cy="369332"/>
          </a:xfrm>
          <a:prstGeom prst="rect">
            <a:avLst/>
          </a:prstGeom>
        </p:spPr>
        <p:txBody>
          <a:bodyPr wrap="none">
            <a:spAutoFit/>
          </a:bodyPr>
          <a:lstStyle/>
          <a:p>
            <a:r>
              <a:rPr lang="en-US" altLang="zh-TW" dirty="0">
                <a:latin typeface="Arial" pitchFamily="34" charset="0"/>
                <a:cs typeface="Arial" pitchFamily="34" charset="0"/>
              </a:rPr>
              <a:t>Accumulated Depreciation, Hotel Van</a:t>
            </a:r>
            <a:endParaRPr lang="zh-TW" altLang="en-US" dirty="0">
              <a:latin typeface="+mj-lt"/>
            </a:endParaRPr>
          </a:p>
        </p:txBody>
      </p:sp>
      <p:sp>
        <p:nvSpPr>
          <p:cNvPr id="14" name="矩形 13"/>
          <p:cNvSpPr/>
          <p:nvPr/>
        </p:nvSpPr>
        <p:spPr>
          <a:xfrm>
            <a:off x="5561966" y="3006004"/>
            <a:ext cx="761747" cy="369332"/>
          </a:xfrm>
          <a:prstGeom prst="rect">
            <a:avLst/>
          </a:prstGeom>
        </p:spPr>
        <p:txBody>
          <a:bodyPr wrap="none">
            <a:spAutoFit/>
          </a:bodyPr>
          <a:lstStyle/>
          <a:p>
            <a:pPr lvl="0" algn="r"/>
            <a:r>
              <a:rPr lang="en-US" altLang="zh-TW" dirty="0">
                <a:latin typeface="Arial" pitchFamily="34" charset="0"/>
                <a:cs typeface="Arial" pitchFamily="34" charset="0"/>
              </a:rPr>
              <a:t>5,500</a:t>
            </a:r>
            <a:endParaRPr lang="zh-TW" altLang="en-US" dirty="0">
              <a:latin typeface="Arial" pitchFamily="34" charset="0"/>
              <a:cs typeface="Arial" pitchFamily="34" charset="0"/>
            </a:endParaRPr>
          </a:p>
        </p:txBody>
      </p:sp>
      <p:sp>
        <p:nvSpPr>
          <p:cNvPr id="15" name="矩形 14"/>
          <p:cNvSpPr/>
          <p:nvPr/>
        </p:nvSpPr>
        <p:spPr>
          <a:xfrm>
            <a:off x="6216519" y="3343816"/>
            <a:ext cx="761747" cy="369332"/>
          </a:xfrm>
          <a:prstGeom prst="rect">
            <a:avLst/>
          </a:prstGeom>
        </p:spPr>
        <p:txBody>
          <a:bodyPr wrap="none">
            <a:spAutoFit/>
          </a:bodyPr>
          <a:lstStyle/>
          <a:p>
            <a:pPr lvl="0" algn="r"/>
            <a:r>
              <a:rPr lang="en-US" altLang="zh-TW" dirty="0">
                <a:latin typeface="Arial" pitchFamily="34" charset="0"/>
                <a:cs typeface="Arial" pitchFamily="34" charset="0"/>
              </a:rPr>
              <a:t>5,500</a:t>
            </a:r>
            <a:endParaRPr lang="zh-TW" altLang="en-US" dirty="0">
              <a:latin typeface="Arial" pitchFamily="34" charset="0"/>
              <a:cs typeface="Arial" pitchFamily="34" charset="0"/>
            </a:endParaRPr>
          </a:p>
        </p:txBody>
      </p:sp>
      <p:sp>
        <p:nvSpPr>
          <p:cNvPr id="16" name="矩形 15"/>
          <p:cNvSpPr/>
          <p:nvPr/>
        </p:nvSpPr>
        <p:spPr>
          <a:xfrm>
            <a:off x="1817550" y="3686577"/>
            <a:ext cx="5208588" cy="307777"/>
          </a:xfrm>
          <a:prstGeom prst="rect">
            <a:avLst/>
          </a:prstGeom>
        </p:spPr>
        <p:txBody>
          <a:bodyPr wrap="square">
            <a:spAutoFit/>
          </a:bodyPr>
          <a:lstStyle/>
          <a:p>
            <a:r>
              <a:rPr lang="en-US" altLang="zh-TW" sz="1400" i="1" dirty="0">
                <a:latin typeface="Arial" pitchFamily="34" charset="0"/>
                <a:cs typeface="Arial" pitchFamily="34" charset="0"/>
              </a:rPr>
              <a:t> To record annual depreciation for the hotel van.</a:t>
            </a:r>
            <a:endParaRPr lang="zh-TW" altLang="en-US" sz="1400" dirty="0">
              <a:latin typeface="Arial" pitchFamily="34" charset="0"/>
              <a:cs typeface="Arial" pitchFamily="34" charset="0"/>
            </a:endParaRPr>
          </a:p>
        </p:txBody>
      </p:sp>
      <p:sp>
        <p:nvSpPr>
          <p:cNvPr id="9" name="直線圖說文字 1 8"/>
          <p:cNvSpPr/>
          <p:nvPr/>
        </p:nvSpPr>
        <p:spPr>
          <a:xfrm>
            <a:off x="3185703" y="2507223"/>
            <a:ext cx="5688632" cy="327539"/>
          </a:xfrm>
          <a:prstGeom prst="borderCallout1">
            <a:avLst>
              <a:gd name="adj1" fmla="val 40433"/>
              <a:gd name="adj2" fmla="val -62"/>
              <a:gd name="adj3" fmla="val 163998"/>
              <a:gd name="adj4" fmla="val -8375"/>
            </a:avLst>
          </a:prstGeom>
          <a:solidFill>
            <a:srgbClr val="F3F5CF"/>
          </a:solidFill>
          <a:ln w="952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solidFill>
                  <a:schemeClr val="tx1"/>
                </a:solidFill>
                <a:latin typeface="Arial" panose="020B0604020202020204" pitchFamily="34" charset="0"/>
                <a:cs typeface="Arial" panose="020B0604020202020204" pitchFamily="34" charset="0"/>
              </a:rPr>
              <a:t>Reported on the S/CI as a determinant of net income</a:t>
            </a:r>
            <a:endParaRPr lang="zh-TW" altLang="en-US" dirty="0">
              <a:solidFill>
                <a:schemeClr val="tx1"/>
              </a:solidFill>
              <a:latin typeface="Arial" panose="020B0604020202020204" pitchFamily="34" charset="0"/>
              <a:cs typeface="Arial" panose="020B0604020202020204" pitchFamily="34" charset="0"/>
            </a:endParaRPr>
          </a:p>
        </p:txBody>
      </p:sp>
      <p:sp>
        <p:nvSpPr>
          <p:cNvPr id="19" name="直線圖說文字 1 18"/>
          <p:cNvSpPr/>
          <p:nvPr/>
        </p:nvSpPr>
        <p:spPr>
          <a:xfrm>
            <a:off x="4553855" y="4095321"/>
            <a:ext cx="3677335" cy="348970"/>
          </a:xfrm>
          <a:prstGeom prst="borderCallout1">
            <a:avLst>
              <a:gd name="adj1" fmla="val 53319"/>
              <a:gd name="adj2" fmla="val -503"/>
              <a:gd name="adj3" fmla="val -129485"/>
              <a:gd name="adj4" fmla="val -22672"/>
            </a:avLst>
          </a:prstGeom>
          <a:solidFill>
            <a:srgbClr val="FFE699"/>
          </a:solidFill>
          <a:ln>
            <a:solidFill>
              <a:schemeClr val="tx1"/>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altLang="zh-TW" dirty="0">
                <a:solidFill>
                  <a:schemeClr val="tx1"/>
                </a:solidFill>
                <a:latin typeface="Arial" pitchFamily="34" charset="0"/>
                <a:cs typeface="Arial" pitchFamily="34" charset="0"/>
              </a:rPr>
              <a:t>A contra-asset account on the B/S</a:t>
            </a:r>
            <a:endParaRPr lang="zh-TW" altLang="en-US" dirty="0">
              <a:solidFill>
                <a:schemeClr val="tx1"/>
              </a:solidFill>
              <a:latin typeface="Arial" pitchFamily="34" charset="0"/>
              <a:cs typeface="Arial" pitchFamily="34" charset="0"/>
            </a:endParaRPr>
          </a:p>
        </p:txBody>
      </p:sp>
      <p:sp>
        <p:nvSpPr>
          <p:cNvPr id="17" name="文字方塊 16"/>
          <p:cNvSpPr txBox="1"/>
          <p:nvPr/>
        </p:nvSpPr>
        <p:spPr>
          <a:xfrm>
            <a:off x="8452672" y="64760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pic>
        <p:nvPicPr>
          <p:cNvPr id="5" name="圖片 4"/>
          <p:cNvPicPr>
            <a:picLocks noChangeAspect="1"/>
          </p:cNvPicPr>
          <p:nvPr/>
        </p:nvPicPr>
        <p:blipFill>
          <a:blip r:embed="rId2"/>
          <a:stretch>
            <a:fillRect/>
          </a:stretch>
        </p:blipFill>
        <p:spPr>
          <a:xfrm>
            <a:off x="814760" y="4933172"/>
            <a:ext cx="7745426" cy="1382644"/>
          </a:xfrm>
          <a:prstGeom prst="rect">
            <a:avLst/>
          </a:prstGeom>
        </p:spPr>
      </p:pic>
    </p:spTree>
    <p:extLst>
      <p:ext uri="{BB962C8B-B14F-4D97-AF65-F5344CB8AC3E}">
        <p14:creationId xmlns:p14="http://schemas.microsoft.com/office/powerpoint/2010/main" val="40666365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9"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Allocates an asset’s cost </a:t>
            </a:r>
            <a:r>
              <a:rPr lang="en-US" altLang="zh-TW" b="1" dirty="0">
                <a:solidFill>
                  <a:srgbClr val="E19207"/>
                </a:solidFill>
              </a:rPr>
              <a:t>on the basis of use</a:t>
            </a:r>
            <a:r>
              <a:rPr lang="en-US" altLang="zh-TW" dirty="0">
                <a:solidFill>
                  <a:srgbClr val="E19207"/>
                </a:solidFill>
              </a:rPr>
              <a:t> </a:t>
            </a:r>
            <a:r>
              <a:rPr lang="en-US" altLang="zh-TW" dirty="0"/>
              <a:t>rather than time.</a:t>
            </a:r>
          </a:p>
          <a:p>
            <a:r>
              <a:rPr lang="en-US" altLang="zh-TW" dirty="0"/>
              <a:t>Assets with varying usage patterns for which this method of depreciation may be appropriate.</a:t>
            </a:r>
          </a:p>
        </p:txBody>
      </p:sp>
      <p:sp>
        <p:nvSpPr>
          <p:cNvPr id="19" name="投影片編號版面配置區 18"/>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25</a:t>
            </a:fld>
            <a:endParaRPr lang="zh-TW" altLang="en-US" dirty="0"/>
          </a:p>
        </p:txBody>
      </p:sp>
      <p:sp>
        <p:nvSpPr>
          <p:cNvPr id="2" name="標題 1"/>
          <p:cNvSpPr>
            <a:spLocks noGrp="1"/>
          </p:cNvSpPr>
          <p:nvPr>
            <p:ph type="title"/>
          </p:nvPr>
        </p:nvSpPr>
        <p:spPr/>
        <p:txBody>
          <a:bodyPr/>
          <a:lstStyle/>
          <a:p>
            <a:r>
              <a:rPr lang="en-US" altLang="zh-TW"/>
              <a:t>Units-of-Production Depreciation</a:t>
            </a:r>
            <a:endParaRPr lang="zh-TW" altLang="en-US" dirty="0"/>
          </a:p>
        </p:txBody>
      </p:sp>
      <p:sp>
        <p:nvSpPr>
          <p:cNvPr id="18" name="文字方塊 17"/>
          <p:cNvSpPr txBox="1"/>
          <p:nvPr/>
        </p:nvSpPr>
        <p:spPr>
          <a:xfrm>
            <a:off x="8467912" y="64024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pic>
        <p:nvPicPr>
          <p:cNvPr id="21" name="圖片 20"/>
          <p:cNvPicPr>
            <a:picLocks noChangeAspect="1"/>
          </p:cNvPicPr>
          <p:nvPr/>
        </p:nvPicPr>
        <p:blipFill>
          <a:blip r:embed="rId2">
            <a:duotone>
              <a:prstClr val="black"/>
              <a:srgbClr val="F9FAE8">
                <a:tint val="45000"/>
                <a:satMod val="400000"/>
              </a:srgbClr>
            </a:duotone>
          </a:blip>
          <a:stretch>
            <a:fillRect/>
          </a:stretch>
        </p:blipFill>
        <p:spPr>
          <a:xfrm>
            <a:off x="355601" y="3945122"/>
            <a:ext cx="8415866" cy="1257543"/>
          </a:xfrm>
          <a:prstGeom prst="rect">
            <a:avLst/>
          </a:prstGeom>
        </p:spPr>
      </p:pic>
    </p:spTree>
    <p:extLst>
      <p:ext uri="{BB962C8B-B14F-4D97-AF65-F5344CB8AC3E}">
        <p14:creationId xmlns:p14="http://schemas.microsoft.com/office/powerpoint/2010/main" val="10210677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19207"/>
                </a:solidFill>
              </a:rPr>
              <a:t>Illustration</a:t>
            </a:r>
          </a:p>
          <a:p>
            <a:pPr lvl="1"/>
            <a:r>
              <a:rPr lang="en-US" altLang="zh-TW" dirty="0"/>
              <a:t>Consider Wheeler’s van, which has an expected life of 60,000 miles. </a:t>
            </a:r>
          </a:p>
          <a:p>
            <a:pPr lvl="1"/>
            <a:r>
              <a:rPr lang="en-US" altLang="zh-TW" dirty="0"/>
              <a:t>If the van is driven 12,000 miles during the first year, the depreciation expense for that year is:</a:t>
            </a:r>
            <a:endParaRPr lang="zh-TW" altLang="en-US" dirty="0"/>
          </a:p>
        </p:txBody>
      </p:sp>
      <p:sp>
        <p:nvSpPr>
          <p:cNvPr id="16" name="投影片編號版面配置區 15"/>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26</a:t>
            </a:fld>
            <a:endParaRPr lang="zh-TW" altLang="en-US" dirty="0"/>
          </a:p>
        </p:txBody>
      </p:sp>
      <p:sp>
        <p:nvSpPr>
          <p:cNvPr id="2" name="標題 1"/>
          <p:cNvSpPr>
            <a:spLocks noGrp="1"/>
          </p:cNvSpPr>
          <p:nvPr>
            <p:ph type="title"/>
          </p:nvPr>
        </p:nvSpPr>
        <p:spPr/>
        <p:txBody>
          <a:bodyPr/>
          <a:lstStyle/>
          <a:p>
            <a:r>
              <a:rPr lang="en-US" altLang="zh-TW"/>
              <a:t>Units-of-Production Depreciation</a:t>
            </a:r>
            <a:endParaRPr lang="zh-TW" altLang="en-US" dirty="0"/>
          </a:p>
        </p:txBody>
      </p:sp>
      <p:graphicFrame>
        <p:nvGraphicFramePr>
          <p:cNvPr id="22" name="表格 21"/>
          <p:cNvGraphicFramePr>
            <a:graphicFrameLocks noGrp="1"/>
          </p:cNvGraphicFramePr>
          <p:nvPr>
            <p:extLst>
              <p:ext uri="{D42A27DB-BD31-4B8C-83A1-F6EECF244321}">
                <p14:modId xmlns:p14="http://schemas.microsoft.com/office/powerpoint/2010/main" val="4034576897"/>
              </p:ext>
            </p:extLst>
          </p:nvPr>
        </p:nvGraphicFramePr>
        <p:xfrm>
          <a:off x="1672384" y="5197192"/>
          <a:ext cx="5592764" cy="1114425"/>
        </p:xfrm>
        <a:graphic>
          <a:graphicData uri="http://schemas.openxmlformats.org/drawingml/2006/table">
            <a:tbl>
              <a:tblPr/>
              <a:tblGrid>
                <a:gridCol w="412180">
                  <a:extLst>
                    <a:ext uri="{9D8B030D-6E8A-4147-A177-3AD203B41FA5}">
                      <a16:colId xmlns:a16="http://schemas.microsoft.com/office/drawing/2014/main" val="20000"/>
                    </a:ext>
                  </a:extLst>
                </a:gridCol>
                <a:gridCol w="3109932">
                  <a:extLst>
                    <a:ext uri="{9D8B030D-6E8A-4147-A177-3AD203B41FA5}">
                      <a16:colId xmlns:a16="http://schemas.microsoft.com/office/drawing/2014/main" val="20001"/>
                    </a:ext>
                  </a:extLst>
                </a:gridCol>
                <a:gridCol w="1035326">
                  <a:extLst>
                    <a:ext uri="{9D8B030D-6E8A-4147-A177-3AD203B41FA5}">
                      <a16:colId xmlns:a16="http://schemas.microsoft.com/office/drawing/2014/main" val="20002"/>
                    </a:ext>
                  </a:extLst>
                </a:gridCol>
                <a:gridCol w="10353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23" name="矩形 22"/>
          <p:cNvSpPr/>
          <p:nvPr/>
        </p:nvSpPr>
        <p:spPr>
          <a:xfrm>
            <a:off x="1674779" y="5197192"/>
            <a:ext cx="2441694" cy="369332"/>
          </a:xfrm>
          <a:prstGeom prst="rect">
            <a:avLst/>
          </a:prstGeom>
        </p:spPr>
        <p:txBody>
          <a:bodyPr wrap="none">
            <a:spAutoFit/>
          </a:bodyPr>
          <a:lstStyle/>
          <a:p>
            <a:r>
              <a:rPr lang="en-US" altLang="zh-TW" dirty="0">
                <a:latin typeface="Arial" pitchFamily="34" charset="0"/>
                <a:cs typeface="Arial" pitchFamily="34" charset="0"/>
              </a:rPr>
              <a:t>Depreciation Expense</a:t>
            </a:r>
            <a:endParaRPr lang="zh-TW" altLang="en-US" dirty="0">
              <a:latin typeface="+mj-lt"/>
            </a:endParaRPr>
          </a:p>
        </p:txBody>
      </p:sp>
      <p:sp>
        <p:nvSpPr>
          <p:cNvPr id="24" name="矩形 23"/>
          <p:cNvSpPr/>
          <p:nvPr/>
        </p:nvSpPr>
        <p:spPr>
          <a:xfrm>
            <a:off x="1948156" y="5578012"/>
            <a:ext cx="4001929" cy="369332"/>
          </a:xfrm>
          <a:prstGeom prst="rect">
            <a:avLst/>
          </a:prstGeom>
        </p:spPr>
        <p:txBody>
          <a:bodyPr wrap="none">
            <a:spAutoFit/>
          </a:bodyPr>
          <a:lstStyle/>
          <a:p>
            <a:r>
              <a:rPr lang="en-US" altLang="zh-TW" dirty="0">
                <a:latin typeface="Arial" pitchFamily="34" charset="0"/>
                <a:cs typeface="Arial" pitchFamily="34" charset="0"/>
              </a:rPr>
              <a:t>Accumulated Depreciation, Hotel Van</a:t>
            </a:r>
            <a:endParaRPr lang="zh-TW" altLang="en-US" dirty="0">
              <a:latin typeface="+mj-lt"/>
            </a:endParaRPr>
          </a:p>
        </p:txBody>
      </p:sp>
      <p:sp>
        <p:nvSpPr>
          <p:cNvPr id="25" name="矩形 24"/>
          <p:cNvSpPr/>
          <p:nvPr/>
        </p:nvSpPr>
        <p:spPr>
          <a:xfrm>
            <a:off x="5848847" y="5236699"/>
            <a:ext cx="761747" cy="369332"/>
          </a:xfrm>
          <a:prstGeom prst="rect">
            <a:avLst/>
          </a:prstGeom>
        </p:spPr>
        <p:txBody>
          <a:bodyPr wrap="none">
            <a:spAutoFit/>
          </a:bodyPr>
          <a:lstStyle/>
          <a:p>
            <a:pPr lvl="0" algn="r"/>
            <a:r>
              <a:rPr lang="en-US" altLang="zh-TW" dirty="0">
                <a:latin typeface="Arial" pitchFamily="34" charset="0"/>
                <a:cs typeface="Arial" pitchFamily="34" charset="0"/>
              </a:rPr>
              <a:t>4,400</a:t>
            </a:r>
            <a:endParaRPr lang="zh-TW" altLang="en-US" dirty="0">
              <a:latin typeface="Arial" pitchFamily="34" charset="0"/>
              <a:cs typeface="Arial" pitchFamily="34" charset="0"/>
            </a:endParaRPr>
          </a:p>
        </p:txBody>
      </p:sp>
      <p:sp>
        <p:nvSpPr>
          <p:cNvPr id="26" name="矩形 25"/>
          <p:cNvSpPr/>
          <p:nvPr/>
        </p:nvSpPr>
        <p:spPr>
          <a:xfrm>
            <a:off x="6503400" y="5574511"/>
            <a:ext cx="761747" cy="369332"/>
          </a:xfrm>
          <a:prstGeom prst="rect">
            <a:avLst/>
          </a:prstGeom>
        </p:spPr>
        <p:txBody>
          <a:bodyPr wrap="none">
            <a:spAutoFit/>
          </a:bodyPr>
          <a:lstStyle/>
          <a:p>
            <a:pPr lvl="0" algn="r"/>
            <a:r>
              <a:rPr lang="en-US" altLang="zh-TW" dirty="0">
                <a:latin typeface="Arial" pitchFamily="34" charset="0"/>
                <a:cs typeface="Arial" pitchFamily="34" charset="0"/>
              </a:rPr>
              <a:t>4,400</a:t>
            </a:r>
            <a:endParaRPr lang="zh-TW" altLang="en-US" dirty="0">
              <a:latin typeface="Arial" pitchFamily="34" charset="0"/>
              <a:cs typeface="Arial" pitchFamily="34" charset="0"/>
            </a:endParaRPr>
          </a:p>
        </p:txBody>
      </p:sp>
      <p:sp>
        <p:nvSpPr>
          <p:cNvPr id="27" name="矩形 26"/>
          <p:cNvSpPr/>
          <p:nvPr/>
        </p:nvSpPr>
        <p:spPr>
          <a:xfrm>
            <a:off x="2104431" y="5917272"/>
            <a:ext cx="5208588" cy="307777"/>
          </a:xfrm>
          <a:prstGeom prst="rect">
            <a:avLst/>
          </a:prstGeom>
        </p:spPr>
        <p:txBody>
          <a:bodyPr wrap="square">
            <a:spAutoFit/>
          </a:bodyPr>
          <a:lstStyle/>
          <a:p>
            <a:r>
              <a:rPr lang="en-US" altLang="zh-TW" sz="1400" i="1" dirty="0">
                <a:latin typeface="Arial" pitchFamily="34" charset="0"/>
                <a:cs typeface="Arial" pitchFamily="34" charset="0"/>
              </a:rPr>
              <a:t>To record depreciation for the first year of the hotel van’s life.</a:t>
            </a:r>
            <a:endParaRPr lang="zh-TW" altLang="en-US" sz="1400" dirty="0">
              <a:latin typeface="Arial" pitchFamily="34" charset="0"/>
              <a:cs typeface="Arial" pitchFamily="34" charset="0"/>
            </a:endParaRPr>
          </a:p>
        </p:txBody>
      </p:sp>
      <p:sp>
        <p:nvSpPr>
          <p:cNvPr id="20" name="文字方塊 19"/>
          <p:cNvSpPr txBox="1"/>
          <p:nvPr/>
        </p:nvSpPr>
        <p:spPr>
          <a:xfrm>
            <a:off x="8467912" y="62500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grpSp>
        <p:nvGrpSpPr>
          <p:cNvPr id="13" name="群組 12"/>
          <p:cNvGrpSpPr/>
          <p:nvPr/>
        </p:nvGrpSpPr>
        <p:grpSpPr>
          <a:xfrm>
            <a:off x="1081773" y="3961572"/>
            <a:ext cx="7433577" cy="1080000"/>
            <a:chOff x="322805" y="2809613"/>
            <a:chExt cx="7433577" cy="1080000"/>
          </a:xfrm>
        </p:grpSpPr>
        <p:sp>
          <p:nvSpPr>
            <p:cNvPr id="14" name="矩形 13"/>
            <p:cNvSpPr/>
            <p:nvPr/>
          </p:nvSpPr>
          <p:spPr>
            <a:xfrm>
              <a:off x="322805" y="2809613"/>
              <a:ext cx="7433577" cy="1080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Rectangle 21"/>
            <p:cNvSpPr>
              <a:spLocks noChangeArrowheads="1"/>
            </p:cNvSpPr>
            <p:nvPr/>
          </p:nvSpPr>
          <p:spPr bwMode="auto">
            <a:xfrm>
              <a:off x="469770" y="2996952"/>
              <a:ext cx="2289089"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eaLnBrk="0" hangingPunct="0"/>
              <a:r>
                <a:rPr kumimoji="0" lang="en-US" altLang="zh-TW" sz="2000" dirty="0">
                  <a:solidFill>
                    <a:srgbClr val="000000"/>
                  </a:solidFill>
                  <a:latin typeface="Arial" charset="0"/>
                  <a:ea typeface="新細明體" charset="0"/>
                  <a:cs typeface="新細明體" charset="0"/>
                </a:rPr>
                <a:t>(£24,000 - £2,000)</a:t>
              </a:r>
            </a:p>
            <a:p>
              <a:pPr algn="ctr" eaLnBrk="0" hangingPunct="0"/>
              <a:r>
                <a:rPr kumimoji="0" lang="en-US" altLang="zh-TW" sz="2000" dirty="0">
                  <a:solidFill>
                    <a:srgbClr val="000000"/>
                  </a:solidFill>
                  <a:latin typeface="Arial" charset="0"/>
                  <a:ea typeface="新細明體" charset="0"/>
                  <a:cs typeface="新細明體" charset="0"/>
                </a:rPr>
                <a:t>60,000 miles</a:t>
              </a:r>
            </a:p>
          </p:txBody>
        </p:sp>
        <p:sp>
          <p:nvSpPr>
            <p:cNvPr id="17" name="Rectangle 22"/>
            <p:cNvSpPr>
              <a:spLocks noChangeArrowheads="1"/>
            </p:cNvSpPr>
            <p:nvPr/>
          </p:nvSpPr>
          <p:spPr bwMode="auto">
            <a:xfrm>
              <a:off x="2827048" y="3140967"/>
              <a:ext cx="31098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eaLnBrk="0" hangingPunct="0"/>
              <a:r>
                <a:rPr kumimoji="0" lang="en-US" altLang="zh-TW" sz="2000" dirty="0">
                  <a:solidFill>
                    <a:srgbClr val="000000"/>
                  </a:solidFill>
                  <a:latin typeface="Arial" charset="0"/>
                  <a:ea typeface="新細明體" charset="0"/>
                  <a:cs typeface="新細明體" charset="0"/>
                </a:rPr>
                <a:t>x</a:t>
              </a:r>
            </a:p>
          </p:txBody>
        </p:sp>
        <p:sp>
          <p:nvSpPr>
            <p:cNvPr id="18" name="Rectangle 23"/>
            <p:cNvSpPr>
              <a:spLocks noChangeArrowheads="1"/>
            </p:cNvSpPr>
            <p:nvPr/>
          </p:nvSpPr>
          <p:spPr bwMode="auto">
            <a:xfrm>
              <a:off x="2964287" y="3164678"/>
              <a:ext cx="1805420"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eaLnBrk="0" hangingPunct="0"/>
              <a:r>
                <a:rPr kumimoji="0" lang="en-US" altLang="zh-TW" sz="2000" dirty="0">
                  <a:solidFill>
                    <a:srgbClr val="000000"/>
                  </a:solidFill>
                  <a:latin typeface="Arial" charset="0"/>
                  <a:ea typeface="新細明體" charset="0"/>
                  <a:cs typeface="新細明體" charset="0"/>
                </a:rPr>
                <a:t>12,000 miles</a:t>
              </a:r>
            </a:p>
          </p:txBody>
        </p:sp>
        <p:cxnSp>
          <p:nvCxnSpPr>
            <p:cNvPr id="19" name="Straight Connector 32"/>
            <p:cNvCxnSpPr>
              <a:cxnSpLocks noChangeShapeType="1"/>
            </p:cNvCxnSpPr>
            <p:nvPr/>
          </p:nvCxnSpPr>
          <p:spPr bwMode="auto">
            <a:xfrm>
              <a:off x="469770" y="3366705"/>
              <a:ext cx="22890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1" name="Rectangle 24"/>
            <p:cNvSpPr>
              <a:spLocks noChangeArrowheads="1"/>
            </p:cNvSpPr>
            <p:nvPr/>
          </p:nvSpPr>
          <p:spPr bwMode="auto">
            <a:xfrm>
              <a:off x="4603772" y="3140967"/>
              <a:ext cx="33182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eaLnBrk="0" hangingPunct="0"/>
              <a:r>
                <a:rPr kumimoji="0" lang="en-US" altLang="zh-TW" sz="2000" dirty="0">
                  <a:solidFill>
                    <a:srgbClr val="000000"/>
                  </a:solidFill>
                  <a:latin typeface="Arial" charset="0"/>
                  <a:ea typeface="新細明體" charset="0"/>
                  <a:cs typeface="新細明體" charset="0"/>
                </a:rPr>
                <a:t>=</a:t>
              </a:r>
            </a:p>
          </p:txBody>
        </p:sp>
        <p:sp>
          <p:nvSpPr>
            <p:cNvPr id="28" name="Rectangle 25"/>
            <p:cNvSpPr>
              <a:spLocks noChangeArrowheads="1"/>
            </p:cNvSpPr>
            <p:nvPr/>
          </p:nvSpPr>
          <p:spPr bwMode="auto">
            <a:xfrm>
              <a:off x="5047783" y="3010789"/>
              <a:ext cx="2708599" cy="705321"/>
            </a:xfrm>
            <a:prstGeom prst="rect">
              <a:avLst/>
            </a:prstGeom>
            <a:noFill/>
            <a:ln>
              <a:noFill/>
            </a:ln>
            <a:extLst>
              <a:ext uri="{91240B29-F687-4F45-9708-019B960494DF}">
                <a14:hiddenLine xmlns:a14="http://schemas.microsoft.com/office/drawing/2010/main" w="38100">
                  <a:solidFill>
                    <a:srgbClr val="000000"/>
                  </a:solidFill>
                  <a:miter lim="800000"/>
                  <a:headEnd/>
                  <a:tailEnd/>
                </a14:hiddenLine>
              </a:ext>
            </a:extLst>
          </p:spPr>
          <p:txBody>
            <a:bodyPr wrap="square" lIns="90488" tIns="44450" rIns="90488" bIns="44450">
              <a:spAutoFit/>
            </a:bodyPr>
            <a:lstStyle/>
            <a:p>
              <a:pPr eaLnBrk="0" hangingPunct="0"/>
              <a:r>
                <a:rPr kumimoji="0" lang="en-US" altLang="zh-TW" sz="2000" dirty="0">
                  <a:solidFill>
                    <a:srgbClr val="000000"/>
                  </a:solidFill>
                  <a:latin typeface="Arial" panose="020B0604020202020204" pitchFamily="34" charset="0"/>
                  <a:ea typeface="新細明體" charset="0"/>
                  <a:cs typeface="Arial" panose="020B0604020202020204" pitchFamily="34" charset="0"/>
                </a:rPr>
                <a:t>£4,400</a:t>
              </a:r>
            </a:p>
            <a:p>
              <a:pPr eaLnBrk="0" hangingPunct="0"/>
              <a:r>
                <a:rPr lang="en-US" altLang="zh-TW" sz="2000" dirty="0">
                  <a:latin typeface="Arial" panose="020B0604020202020204" pitchFamily="34" charset="0"/>
                  <a:cs typeface="Arial" panose="020B0604020202020204" pitchFamily="34" charset="0"/>
                </a:rPr>
                <a:t>depreciation expense</a:t>
              </a:r>
              <a:endParaRPr kumimoji="0" lang="en-US" altLang="zh-TW" sz="2000" dirty="0">
                <a:solidFill>
                  <a:srgbClr val="000000"/>
                </a:solidFill>
                <a:latin typeface="Arial" panose="020B0604020202020204" pitchFamily="34" charset="0"/>
                <a:ea typeface="新細明體" charset="0"/>
                <a:cs typeface="Arial" panose="020B0604020202020204" pitchFamily="34" charset="0"/>
              </a:endParaRPr>
            </a:p>
          </p:txBody>
        </p:sp>
      </p:grpSp>
    </p:spTree>
    <p:extLst>
      <p:ext uri="{BB962C8B-B14F-4D97-AF65-F5344CB8AC3E}">
        <p14:creationId xmlns:p14="http://schemas.microsoft.com/office/powerpoint/2010/main" val="28735841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19207"/>
                </a:solidFill>
              </a:rPr>
              <a:t>Illustration</a:t>
            </a:r>
          </a:p>
          <a:p>
            <a:pPr lvl="1" indent="-342900"/>
            <a:r>
              <a:rPr lang="en-US" altLang="zh-TW" dirty="0"/>
              <a:t>Depreciation Schedule</a:t>
            </a:r>
            <a:endParaRPr lang="zh-TW" altLang="en-US" dirty="0"/>
          </a:p>
          <a:p>
            <a:pPr lvl="1" indent="-342900"/>
            <a:endParaRPr lang="en-US" altLang="zh-TW" b="1" dirty="0">
              <a:solidFill>
                <a:schemeClr val="tx2">
                  <a:lumMod val="60000"/>
                  <a:lumOff val="40000"/>
                </a:schemeClr>
              </a:solidFill>
            </a:endParaRPr>
          </a:p>
        </p:txBody>
      </p:sp>
      <p:sp>
        <p:nvSpPr>
          <p:cNvPr id="4" name="投影片編號版面配置區 3"/>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27</a:t>
            </a:fld>
            <a:endParaRPr lang="zh-TW" altLang="en-US" dirty="0"/>
          </a:p>
        </p:txBody>
      </p:sp>
      <p:sp>
        <p:nvSpPr>
          <p:cNvPr id="2" name="標題 1"/>
          <p:cNvSpPr>
            <a:spLocks noGrp="1"/>
          </p:cNvSpPr>
          <p:nvPr>
            <p:ph type="title"/>
          </p:nvPr>
        </p:nvSpPr>
        <p:spPr/>
        <p:txBody>
          <a:bodyPr/>
          <a:lstStyle/>
          <a:p>
            <a:r>
              <a:rPr lang="en-US" altLang="zh-TW" dirty="0"/>
              <a:t>Units-of-Production Depreciation</a:t>
            </a:r>
            <a:endParaRPr lang="zh-TW" altLang="en-US" dirty="0"/>
          </a:p>
        </p:txBody>
      </p:sp>
      <p:sp>
        <p:nvSpPr>
          <p:cNvPr id="7" name="文字方塊 3"/>
          <p:cNvSpPr txBox="1"/>
          <p:nvPr/>
        </p:nvSpPr>
        <p:spPr>
          <a:xfrm>
            <a:off x="827584" y="5301208"/>
            <a:ext cx="1261884" cy="369332"/>
          </a:xfrm>
          <a:prstGeom prst="rect">
            <a:avLst/>
          </a:prstGeom>
          <a:noFill/>
        </p:spPr>
        <p:txBody>
          <a:bodyPr wrap="none" rtlCol="0">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TW" dirty="0"/>
              <a:t>Exhibit 9.4</a:t>
            </a:r>
            <a:endParaRPr lang="zh-TW" altLang="en-US" dirty="0"/>
          </a:p>
        </p:txBody>
      </p:sp>
      <p:sp>
        <p:nvSpPr>
          <p:cNvPr id="8" name="文字方塊 7"/>
          <p:cNvSpPr txBox="1"/>
          <p:nvPr/>
        </p:nvSpPr>
        <p:spPr>
          <a:xfrm>
            <a:off x="8452672" y="62500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696" y="2589725"/>
            <a:ext cx="8092777" cy="2623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921621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內容版面配置區 20"/>
          <p:cNvSpPr>
            <a:spLocks noGrp="1"/>
          </p:cNvSpPr>
          <p:nvPr>
            <p:ph idx="1"/>
          </p:nvPr>
        </p:nvSpPr>
        <p:spPr/>
        <p:txBody>
          <a:bodyPr/>
          <a:lstStyle/>
          <a:p>
            <a:r>
              <a:rPr lang="en-US" altLang="zh-TW" dirty="0"/>
              <a:t>Note that part of the formulas for straight-line and units-of-production depreciation is the same. </a:t>
            </a:r>
          </a:p>
          <a:p>
            <a:endParaRPr lang="en-US" altLang="zh-TW" dirty="0"/>
          </a:p>
          <a:p>
            <a:endParaRPr lang="en-US" altLang="zh-TW" dirty="0"/>
          </a:p>
          <a:p>
            <a:endParaRPr lang="en-US" altLang="zh-TW" dirty="0"/>
          </a:p>
        </p:txBody>
      </p:sp>
      <p:sp>
        <p:nvSpPr>
          <p:cNvPr id="3" name="投影片編號版面配置區 2"/>
          <p:cNvSpPr>
            <a:spLocks noGrp="1"/>
          </p:cNvSpPr>
          <p:nvPr>
            <p:ph type="sldNum" sz="quarter" idx="12"/>
          </p:nvPr>
        </p:nvSpPr>
        <p:spPr/>
        <p:txBody>
          <a:bodyPr/>
          <a:lstStyle/>
          <a:p>
            <a:fld id="{2620EB3E-FE8B-4A07-95D4-05123C25A639}" type="slidenum">
              <a:rPr lang="zh-TW" altLang="en-US" smtClean="0"/>
              <a:pPr/>
              <a:t>28</a:t>
            </a:fld>
            <a:endParaRPr lang="zh-TW" altLang="en-US"/>
          </a:p>
        </p:txBody>
      </p:sp>
      <p:sp>
        <p:nvSpPr>
          <p:cNvPr id="2" name="標題 1"/>
          <p:cNvSpPr>
            <a:spLocks noGrp="1"/>
          </p:cNvSpPr>
          <p:nvPr>
            <p:ph type="title"/>
          </p:nvPr>
        </p:nvSpPr>
        <p:spPr/>
        <p:txBody>
          <a:bodyPr/>
          <a:lstStyle/>
          <a:p>
            <a:r>
              <a:rPr lang="en-US" altLang="zh-TW" dirty="0"/>
              <a:t>Comparison of the Two Methods</a:t>
            </a:r>
            <a:endParaRPr lang="zh-TW" altLang="en-US" dirty="0"/>
          </a:p>
        </p:txBody>
      </p:sp>
      <p:sp>
        <p:nvSpPr>
          <p:cNvPr id="23" name="Rectangle 8"/>
          <p:cNvSpPr>
            <a:spLocks noChangeArrowheads="1"/>
          </p:cNvSpPr>
          <p:nvPr/>
        </p:nvSpPr>
        <p:spPr bwMode="auto">
          <a:xfrm>
            <a:off x="251520" y="2252218"/>
            <a:ext cx="4126252" cy="1028487"/>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nchor="ctr">
            <a:spAutoFit/>
          </a:bodyPr>
          <a:lstStyle/>
          <a:p>
            <a:pPr algn="ctr" eaLnBrk="0" hangingPunct="0">
              <a:lnSpc>
                <a:spcPct val="140000"/>
              </a:lnSpc>
            </a:pPr>
            <a:r>
              <a:rPr kumimoji="0" lang="en-US" altLang="zh-TW" sz="2000" dirty="0">
                <a:solidFill>
                  <a:srgbClr val="000000"/>
                </a:solidFill>
                <a:latin typeface="Arial" panose="020B0604020202020204" pitchFamily="34" charset="0"/>
                <a:ea typeface="新細明體" charset="0"/>
                <a:cs typeface="Arial" panose="020B0604020202020204" pitchFamily="34" charset="0"/>
              </a:rPr>
              <a:t>Cost - Salvage value</a:t>
            </a:r>
          </a:p>
          <a:p>
            <a:pPr algn="ctr" eaLnBrk="0" hangingPunct="0">
              <a:lnSpc>
                <a:spcPct val="140000"/>
              </a:lnSpc>
              <a:spcBef>
                <a:spcPts val="600"/>
              </a:spcBef>
            </a:pPr>
            <a:r>
              <a:rPr lang="en-US" altLang="zh-TW" sz="2000" dirty="0">
                <a:solidFill>
                  <a:srgbClr val="000000"/>
                </a:solidFill>
                <a:latin typeface="Arial" panose="020B0604020202020204" pitchFamily="34" charset="0"/>
                <a:ea typeface="新細明體" charset="0"/>
                <a:cs typeface="Arial" panose="020B0604020202020204" pitchFamily="34" charset="0"/>
              </a:rPr>
              <a:t>Estimated useful life</a:t>
            </a:r>
          </a:p>
        </p:txBody>
      </p:sp>
      <p:cxnSp>
        <p:nvCxnSpPr>
          <p:cNvPr id="24" name="Straight Connector 25"/>
          <p:cNvCxnSpPr>
            <a:cxnSpLocks noChangeShapeType="1"/>
          </p:cNvCxnSpPr>
          <p:nvPr/>
        </p:nvCxnSpPr>
        <p:spPr bwMode="auto">
          <a:xfrm>
            <a:off x="539552" y="2780928"/>
            <a:ext cx="3657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graphicFrame>
        <p:nvGraphicFramePr>
          <p:cNvPr id="25" name="表格 24"/>
          <p:cNvGraphicFramePr>
            <a:graphicFrameLocks noGrp="1"/>
          </p:cNvGraphicFramePr>
          <p:nvPr>
            <p:extLst>
              <p:ext uri="{D42A27DB-BD31-4B8C-83A1-F6EECF244321}">
                <p14:modId xmlns:p14="http://schemas.microsoft.com/office/powerpoint/2010/main" val="866350277"/>
              </p:ext>
            </p:extLst>
          </p:nvPr>
        </p:nvGraphicFramePr>
        <p:xfrm>
          <a:off x="4771462" y="2415168"/>
          <a:ext cx="4121018" cy="731520"/>
        </p:xfrm>
        <a:graphic>
          <a:graphicData uri="http://schemas.openxmlformats.org/drawingml/2006/table">
            <a:tbl>
              <a:tblPr firstRow="1" bandRow="1">
                <a:tableStyleId>{5C22544A-7EE6-4342-B048-85BDC9FD1C3A}</a:tableStyleId>
              </a:tblPr>
              <a:tblGrid>
                <a:gridCol w="4121018">
                  <a:extLst>
                    <a:ext uri="{9D8B030D-6E8A-4147-A177-3AD203B41FA5}">
                      <a16:colId xmlns:a16="http://schemas.microsoft.com/office/drawing/2014/main" val="20000"/>
                    </a:ext>
                  </a:extLst>
                </a:gridCol>
              </a:tblGrid>
              <a:tr h="144016">
                <a:tc>
                  <a:txBody>
                    <a:bodyPr/>
                    <a:lstStyle/>
                    <a:p>
                      <a:r>
                        <a:rPr lang="en-US" altLang="zh-TW" b="0" dirty="0">
                          <a:solidFill>
                            <a:schemeClr val="bg1"/>
                          </a:solidFill>
                          <a:latin typeface="Arial" panose="020B0604020202020204" pitchFamily="34" charset="0"/>
                          <a:cs typeface="Arial" panose="020B0604020202020204" pitchFamily="34" charset="0"/>
                        </a:rPr>
                        <a:t>Straight-line:</a:t>
                      </a:r>
                      <a:r>
                        <a:rPr lang="zh-TW" altLang="en-US" b="0" dirty="0">
                          <a:solidFill>
                            <a:schemeClr val="bg1"/>
                          </a:solidFill>
                          <a:latin typeface="Arial" panose="020B0604020202020204" pitchFamily="34" charset="0"/>
                          <a:cs typeface="Arial" panose="020B0604020202020204" pitchFamily="34" charset="0"/>
                        </a:rPr>
                        <a:t> </a:t>
                      </a:r>
                      <a:r>
                        <a:rPr lang="en-US" altLang="zh-TW" b="0" dirty="0">
                          <a:solidFill>
                            <a:schemeClr val="bg1"/>
                          </a:solidFill>
                          <a:latin typeface="Arial" panose="020B0604020202020204" pitchFamily="34" charset="0"/>
                          <a:cs typeface="Arial" panose="020B0604020202020204" pitchFamily="34" charset="0"/>
                        </a:rPr>
                        <a:t>years</a:t>
                      </a:r>
                      <a:endParaRPr lang="zh-TW" altLang="en-US" b="0" dirty="0">
                        <a:solidFill>
                          <a:schemeClr val="bg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7030A0"/>
                    </a:solidFill>
                  </a:tcPr>
                </a:tc>
                <a:extLst>
                  <a:ext uri="{0D108BD9-81ED-4DB2-BD59-A6C34878D82A}">
                    <a16:rowId xmlns:a16="http://schemas.microsoft.com/office/drawing/2014/main" val="10000"/>
                  </a:ext>
                </a:extLst>
              </a:tr>
              <a:tr h="138296">
                <a:tc>
                  <a:txBody>
                    <a:bodyPr/>
                    <a:lstStyle/>
                    <a:p>
                      <a:r>
                        <a:rPr lang="en-US" altLang="zh-TW" b="0" dirty="0">
                          <a:solidFill>
                            <a:schemeClr val="tx1"/>
                          </a:solidFill>
                          <a:latin typeface="Arial" panose="020B0604020202020204" pitchFamily="34" charset="0"/>
                          <a:cs typeface="Arial" panose="020B0604020202020204" pitchFamily="34" charset="0"/>
                        </a:rPr>
                        <a:t>Units-of-production:</a:t>
                      </a:r>
                      <a:r>
                        <a:rPr lang="zh-TW" altLang="en-US" b="0" dirty="0">
                          <a:solidFill>
                            <a:schemeClr val="tx1"/>
                          </a:solidFill>
                          <a:latin typeface="Arial" panose="020B0604020202020204" pitchFamily="34" charset="0"/>
                          <a:cs typeface="Arial" panose="020B0604020202020204" pitchFamily="34" charset="0"/>
                        </a:rPr>
                        <a:t> </a:t>
                      </a:r>
                      <a:r>
                        <a:rPr lang="en-US" altLang="zh-TW" b="0" dirty="0">
                          <a:solidFill>
                            <a:schemeClr val="tx1"/>
                          </a:solidFill>
                          <a:latin typeface="Arial" panose="020B0604020202020204" pitchFamily="34" charset="0"/>
                          <a:cs typeface="Arial" panose="020B0604020202020204" pitchFamily="34" charset="0"/>
                        </a:rPr>
                        <a:t>miles</a:t>
                      </a:r>
                      <a:r>
                        <a:rPr lang="en-US" altLang="zh-TW" b="0" baseline="0" dirty="0">
                          <a:solidFill>
                            <a:schemeClr val="tx1"/>
                          </a:solidFill>
                          <a:latin typeface="Arial" panose="020B0604020202020204" pitchFamily="34" charset="0"/>
                          <a:cs typeface="Arial" panose="020B0604020202020204" pitchFamily="34" charset="0"/>
                        </a:rPr>
                        <a:t> or hours</a:t>
                      </a:r>
                      <a:endParaRPr lang="zh-TW" altLang="en-US" b="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bl>
          </a:graphicData>
        </a:graphic>
      </p:graphicFrame>
      <p:cxnSp>
        <p:nvCxnSpPr>
          <p:cNvPr id="27" name="直線接點 26"/>
          <p:cNvCxnSpPr>
            <a:endCxn id="25" idx="1"/>
          </p:cNvCxnSpPr>
          <p:nvPr/>
        </p:nvCxnSpPr>
        <p:spPr>
          <a:xfrm flipV="1">
            <a:off x="3563888" y="2780928"/>
            <a:ext cx="1207574" cy="28803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字方塊 3"/>
          <p:cNvSpPr txBox="1"/>
          <p:nvPr/>
        </p:nvSpPr>
        <p:spPr>
          <a:xfrm>
            <a:off x="519662" y="5920682"/>
            <a:ext cx="1261884" cy="369332"/>
          </a:xfrm>
          <a:prstGeom prst="rect">
            <a:avLst/>
          </a:prstGeom>
          <a:noFill/>
        </p:spPr>
        <p:txBody>
          <a:bodyPr wrap="none" rtlCol="0">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TW" dirty="0"/>
              <a:t>Exhibit 9.5</a:t>
            </a:r>
            <a:endParaRPr lang="zh-TW" altLang="en-US" dirty="0"/>
          </a:p>
        </p:txBody>
      </p:sp>
      <p:sp>
        <p:nvSpPr>
          <p:cNvPr id="13" name="文字方塊 12"/>
          <p:cNvSpPr txBox="1"/>
          <p:nvPr/>
        </p:nvSpPr>
        <p:spPr>
          <a:xfrm>
            <a:off x="8467912" y="62500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911" y="3429000"/>
            <a:ext cx="7771275" cy="2256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42438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5122"/>
                                        </p:tgtEl>
                                        <p:attrNameLst>
                                          <p:attrName>style.visibility</p:attrName>
                                        </p:attrNameLst>
                                      </p:cBhvr>
                                      <p:to>
                                        <p:strVal val="visible"/>
                                      </p:to>
                                    </p:set>
                                    <p:animEffect transition="in" filter="fade">
                                      <p:cBhvr>
                                        <p:cTn id="21"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19207"/>
                </a:solidFill>
              </a:rPr>
              <a:t>Illustration</a:t>
            </a:r>
          </a:p>
          <a:p>
            <a:pPr lvl="1"/>
            <a:r>
              <a:rPr lang="en-US" altLang="zh-TW" dirty="0"/>
              <a:t>Assume that Wheeler purchased its £24,000 van on July 1 instead of January 1.</a:t>
            </a:r>
          </a:p>
          <a:p>
            <a:pPr lvl="1"/>
            <a:r>
              <a:rPr lang="en-US" altLang="zh-TW" dirty="0"/>
              <a:t>The depreciation calculations for the first one and one-half years, using straight-line depreciation is as follows:</a:t>
            </a:r>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29</a:t>
            </a:fld>
            <a:endParaRPr lang="zh-TW" altLang="en-US" dirty="0"/>
          </a:p>
        </p:txBody>
      </p:sp>
      <p:sp>
        <p:nvSpPr>
          <p:cNvPr id="2" name="標題 1"/>
          <p:cNvSpPr>
            <a:spLocks noGrp="1"/>
          </p:cNvSpPr>
          <p:nvPr>
            <p:ph type="title"/>
          </p:nvPr>
        </p:nvSpPr>
        <p:spPr/>
        <p:txBody>
          <a:bodyPr/>
          <a:lstStyle/>
          <a:p>
            <a:r>
              <a:rPr lang="en-US" altLang="zh-TW" dirty="0"/>
              <a:t>Partial-Year Depreciation Calculations</a:t>
            </a:r>
            <a:endParaRPr lang="zh-TW" altLang="en-US" dirty="0"/>
          </a:p>
        </p:txBody>
      </p:sp>
      <p:sp>
        <p:nvSpPr>
          <p:cNvPr id="7" name="文字方塊 3"/>
          <p:cNvSpPr txBox="1"/>
          <p:nvPr/>
        </p:nvSpPr>
        <p:spPr>
          <a:xfrm>
            <a:off x="553994" y="5669968"/>
            <a:ext cx="1261884" cy="369332"/>
          </a:xfrm>
          <a:prstGeom prst="rect">
            <a:avLst/>
          </a:prstGeom>
          <a:noFill/>
        </p:spPr>
        <p:txBody>
          <a:bodyPr wrap="none" rtlCol="0">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TW" dirty="0"/>
              <a:t>Exhibit 9.6</a:t>
            </a:r>
            <a:endParaRPr lang="zh-TW" altLang="en-US" dirty="0"/>
          </a:p>
        </p:txBody>
      </p:sp>
      <p:sp>
        <p:nvSpPr>
          <p:cNvPr id="8" name="文字方塊 7"/>
          <p:cNvSpPr txBox="1"/>
          <p:nvPr/>
        </p:nvSpPr>
        <p:spPr>
          <a:xfrm>
            <a:off x="8437784" y="60976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994" y="4156277"/>
            <a:ext cx="7862133" cy="1293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3418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pPr algn="l"/>
            <a:r>
              <a:rPr lang="en-US" altLang="zh-TW" dirty="0">
                <a:solidFill>
                  <a:srgbClr val="002060"/>
                </a:solidFill>
              </a:rPr>
              <a:t>Investments:</a:t>
            </a:r>
            <a:br>
              <a:rPr lang="en-US" altLang="zh-TW" dirty="0">
                <a:solidFill>
                  <a:srgbClr val="002060"/>
                </a:solidFill>
              </a:rPr>
            </a:br>
            <a:r>
              <a:rPr lang="en-US" altLang="zh-TW" dirty="0">
                <a:solidFill>
                  <a:srgbClr val="002060"/>
                </a:solidFill>
              </a:rPr>
              <a:t>Property, Plant, and Equipment           and Intangible Assets</a:t>
            </a:r>
            <a:endParaRPr lang="zh-TW" altLang="en-US" dirty="0">
              <a:solidFill>
                <a:srgbClr val="002060"/>
              </a:solidFill>
            </a:endParaRPr>
          </a:p>
        </p:txBody>
      </p:sp>
    </p:spTree>
    <p:extLst>
      <p:ext uri="{BB962C8B-B14F-4D97-AF65-F5344CB8AC3E}">
        <p14:creationId xmlns:p14="http://schemas.microsoft.com/office/powerpoint/2010/main" val="163337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Another common use for the units-of-production method is with </a:t>
            </a:r>
            <a:r>
              <a:rPr lang="en-US" altLang="zh-TW" b="1" dirty="0">
                <a:solidFill>
                  <a:srgbClr val="E19207"/>
                </a:solidFill>
              </a:rPr>
              <a:t>natural resources</a:t>
            </a:r>
            <a:r>
              <a:rPr lang="en-US" altLang="zh-TW" dirty="0">
                <a:solidFill>
                  <a:srgbClr val="E19207"/>
                </a:solidFill>
              </a:rPr>
              <a:t>.</a:t>
            </a:r>
          </a:p>
          <a:p>
            <a:r>
              <a:rPr lang="en-US" altLang="zh-TW" b="1" dirty="0">
                <a:solidFill>
                  <a:srgbClr val="E19207"/>
                </a:solidFill>
              </a:rPr>
              <a:t>Depletion</a:t>
            </a:r>
            <a:r>
              <a:rPr lang="en-US" altLang="zh-TW" dirty="0"/>
              <a:t>: the same as depreciation conceptually.</a:t>
            </a:r>
            <a:endParaRPr lang="en-US" altLang="zh-TW" dirty="0">
              <a:solidFill>
                <a:schemeClr val="tx2">
                  <a:lumMod val="60000"/>
                  <a:lumOff val="40000"/>
                </a:schemeClr>
              </a:solidFill>
            </a:endParaRPr>
          </a:p>
          <a:p>
            <a:endParaRPr lang="en-US" altLang="zh-TW" dirty="0"/>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30</a:t>
            </a:fld>
            <a:endParaRPr lang="zh-TW" altLang="en-US" dirty="0"/>
          </a:p>
        </p:txBody>
      </p:sp>
      <p:sp>
        <p:nvSpPr>
          <p:cNvPr id="2" name="標題 1"/>
          <p:cNvSpPr>
            <a:spLocks noGrp="1"/>
          </p:cNvSpPr>
          <p:nvPr>
            <p:ph type="title"/>
          </p:nvPr>
        </p:nvSpPr>
        <p:spPr/>
        <p:txBody>
          <a:bodyPr>
            <a:normAutofit fontScale="90000"/>
          </a:bodyPr>
          <a:lstStyle/>
          <a:p>
            <a:r>
              <a:rPr lang="en-US" altLang="zh-TW"/>
              <a:t>Units-of-Production Method </a:t>
            </a:r>
            <a:br>
              <a:rPr lang="en-US" altLang="zh-TW"/>
            </a:br>
            <a:r>
              <a:rPr lang="en-US" altLang="zh-TW"/>
              <a:t>with Natural Resources </a:t>
            </a:r>
            <a:endParaRPr lang="zh-TW" altLang="en-US" dirty="0"/>
          </a:p>
        </p:txBody>
      </p:sp>
      <p:sp>
        <p:nvSpPr>
          <p:cNvPr id="6" name="文字方塊 5"/>
          <p:cNvSpPr txBox="1"/>
          <p:nvPr/>
        </p:nvSpPr>
        <p:spPr>
          <a:xfrm>
            <a:off x="8421358" y="62500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27016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19207"/>
                </a:solidFill>
              </a:rPr>
              <a:t>Illustration</a:t>
            </a:r>
          </a:p>
          <a:p>
            <a:pPr lvl="1"/>
            <a:r>
              <a:rPr lang="en-US" altLang="zh-TW" dirty="0"/>
              <a:t>Assume that Power-T Company purchases a coal mine for £1,200,000 cash. </a:t>
            </a:r>
          </a:p>
          <a:p>
            <a:pPr lvl="1"/>
            <a:endParaRPr lang="en-US" altLang="zh-TW" dirty="0"/>
          </a:p>
          <a:p>
            <a:pPr lvl="1"/>
            <a:endParaRPr lang="en-US" altLang="zh-TW" dirty="0"/>
          </a:p>
          <a:p>
            <a:pPr lvl="1"/>
            <a:r>
              <a:rPr lang="en-US" altLang="zh-TW" dirty="0"/>
              <a:t>If the mine contains an estimated 200,000 tons of coal deposits</a:t>
            </a:r>
          </a:p>
          <a:p>
            <a:endParaRPr lang="en-US" altLang="zh-TW" dirty="0"/>
          </a:p>
          <a:p>
            <a:endParaRPr lang="zh-TW" altLang="en-US" dirty="0"/>
          </a:p>
        </p:txBody>
      </p:sp>
      <p:sp>
        <p:nvSpPr>
          <p:cNvPr id="5" name="投影片編號版面配置區 4"/>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31</a:t>
            </a:fld>
            <a:endParaRPr lang="zh-TW" altLang="en-US" dirty="0"/>
          </a:p>
        </p:txBody>
      </p:sp>
      <p:sp>
        <p:nvSpPr>
          <p:cNvPr id="2" name="標題 1"/>
          <p:cNvSpPr>
            <a:spLocks noGrp="1"/>
          </p:cNvSpPr>
          <p:nvPr>
            <p:ph type="title"/>
          </p:nvPr>
        </p:nvSpPr>
        <p:spPr/>
        <p:txBody>
          <a:bodyPr>
            <a:normAutofit fontScale="90000"/>
          </a:bodyPr>
          <a:lstStyle/>
          <a:p>
            <a:r>
              <a:rPr lang="en-US" altLang="zh-TW"/>
              <a:t>Units-of-Production Method </a:t>
            </a:r>
            <a:br>
              <a:rPr lang="en-US" altLang="zh-TW"/>
            </a:br>
            <a:r>
              <a:rPr lang="en-US" altLang="zh-TW"/>
              <a:t>with Natural Resources </a:t>
            </a:r>
            <a:endParaRPr lang="zh-TW" altLang="en-US" dirty="0"/>
          </a:p>
        </p:txBody>
      </p:sp>
      <p:graphicFrame>
        <p:nvGraphicFramePr>
          <p:cNvPr id="12" name="表格 11"/>
          <p:cNvGraphicFramePr>
            <a:graphicFrameLocks noGrp="1"/>
          </p:cNvGraphicFramePr>
          <p:nvPr>
            <p:extLst>
              <p:ext uri="{D42A27DB-BD31-4B8C-83A1-F6EECF244321}">
                <p14:modId xmlns:p14="http://schemas.microsoft.com/office/powerpoint/2010/main" val="2554471385"/>
              </p:ext>
            </p:extLst>
          </p:nvPr>
        </p:nvGraphicFramePr>
        <p:xfrm>
          <a:off x="1326134" y="2984642"/>
          <a:ext cx="5622472" cy="1114425"/>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3" name="矩形 12"/>
          <p:cNvSpPr/>
          <p:nvPr/>
        </p:nvSpPr>
        <p:spPr>
          <a:xfrm>
            <a:off x="1328530" y="2984642"/>
            <a:ext cx="1223412" cy="369332"/>
          </a:xfrm>
          <a:prstGeom prst="rect">
            <a:avLst/>
          </a:prstGeom>
        </p:spPr>
        <p:txBody>
          <a:bodyPr wrap="none">
            <a:spAutoFit/>
          </a:bodyPr>
          <a:lstStyle/>
          <a:p>
            <a:r>
              <a:rPr lang="en-US" altLang="zh-TW" dirty="0">
                <a:solidFill>
                  <a:srgbClr val="000000"/>
                </a:solidFill>
                <a:latin typeface="Arial"/>
              </a:rPr>
              <a:t>Coal Mine</a:t>
            </a:r>
            <a:endParaRPr lang="zh-TW" altLang="en-US" dirty="0">
              <a:latin typeface="+mj-lt"/>
            </a:endParaRPr>
          </a:p>
        </p:txBody>
      </p:sp>
      <p:sp>
        <p:nvSpPr>
          <p:cNvPr id="15" name="矩形 14"/>
          <p:cNvSpPr/>
          <p:nvPr/>
        </p:nvSpPr>
        <p:spPr>
          <a:xfrm>
            <a:off x="1531401" y="3355688"/>
            <a:ext cx="723275" cy="369332"/>
          </a:xfrm>
          <a:prstGeom prst="rect">
            <a:avLst/>
          </a:prstGeom>
        </p:spPr>
        <p:txBody>
          <a:bodyPr wrap="none">
            <a:spAutoFit/>
          </a:bodyPr>
          <a:lstStyle/>
          <a:p>
            <a:r>
              <a:rPr lang="en-US" altLang="zh-TW" dirty="0">
                <a:solidFill>
                  <a:srgbClr val="000000"/>
                </a:solidFill>
                <a:latin typeface="Arial"/>
              </a:rPr>
              <a:t>Cash</a:t>
            </a:r>
            <a:endParaRPr lang="zh-TW" altLang="en-US" dirty="0">
              <a:solidFill>
                <a:srgbClr val="000000"/>
              </a:solidFill>
              <a:latin typeface="Arial"/>
            </a:endParaRPr>
          </a:p>
        </p:txBody>
      </p:sp>
      <p:sp>
        <p:nvSpPr>
          <p:cNvPr id="16" name="矩形 15"/>
          <p:cNvSpPr/>
          <p:nvPr/>
        </p:nvSpPr>
        <p:spPr>
          <a:xfrm>
            <a:off x="4638502" y="2984642"/>
            <a:ext cx="1210588" cy="369332"/>
          </a:xfrm>
          <a:prstGeom prst="rect">
            <a:avLst/>
          </a:prstGeom>
        </p:spPr>
        <p:txBody>
          <a:bodyPr wrap="none">
            <a:spAutoFit/>
          </a:bodyPr>
          <a:lstStyle/>
          <a:p>
            <a:pPr lvl="0" algn="r"/>
            <a:r>
              <a:rPr lang="en-US" altLang="zh-TW" dirty="0">
                <a:solidFill>
                  <a:srgbClr val="000000"/>
                </a:solidFill>
                <a:latin typeface="Arial"/>
              </a:rPr>
              <a:t>1,200,000</a:t>
            </a:r>
            <a:endParaRPr lang="zh-TW" altLang="en-US" dirty="0">
              <a:solidFill>
                <a:srgbClr val="000000"/>
              </a:solidFill>
              <a:latin typeface="Arial"/>
            </a:endParaRPr>
          </a:p>
        </p:txBody>
      </p:sp>
      <p:sp>
        <p:nvSpPr>
          <p:cNvPr id="17" name="矩形 16"/>
          <p:cNvSpPr/>
          <p:nvPr/>
        </p:nvSpPr>
        <p:spPr>
          <a:xfrm>
            <a:off x="5726109" y="3353974"/>
            <a:ext cx="1210588" cy="369332"/>
          </a:xfrm>
          <a:prstGeom prst="rect">
            <a:avLst/>
          </a:prstGeom>
        </p:spPr>
        <p:txBody>
          <a:bodyPr wrap="none">
            <a:spAutoFit/>
          </a:bodyPr>
          <a:lstStyle/>
          <a:p>
            <a:pPr lvl="0" algn="r"/>
            <a:r>
              <a:rPr lang="en-US" altLang="zh-TW" dirty="0">
                <a:solidFill>
                  <a:srgbClr val="000000"/>
                </a:solidFill>
                <a:latin typeface="Arial"/>
              </a:rPr>
              <a:t>1,200,000</a:t>
            </a:r>
            <a:endParaRPr lang="zh-TW" altLang="en-US" dirty="0">
              <a:solidFill>
                <a:srgbClr val="000000"/>
              </a:solidFill>
              <a:latin typeface="Arial"/>
            </a:endParaRPr>
          </a:p>
        </p:txBody>
      </p:sp>
      <p:sp>
        <p:nvSpPr>
          <p:cNvPr id="18" name="矩形 17"/>
          <p:cNvSpPr/>
          <p:nvPr/>
        </p:nvSpPr>
        <p:spPr>
          <a:xfrm>
            <a:off x="1728109" y="3770906"/>
            <a:ext cx="5208588" cy="307777"/>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Purchased a coal mine for </a:t>
            </a:r>
            <a:r>
              <a:rPr lang="zh-TW" altLang="en-US" sz="1400" i="1" dirty="0">
                <a:latin typeface="Arial" panose="020B0604020202020204" pitchFamily="34" charset="0"/>
                <a:cs typeface="Arial" panose="020B0604020202020204" pitchFamily="34" charset="0"/>
              </a:rPr>
              <a:t> </a:t>
            </a:r>
            <a:r>
              <a:rPr lang="en-US" altLang="zh-TW" sz="1400" i="1" dirty="0">
                <a:latin typeface="Arial" panose="020B0604020202020204" pitchFamily="34" charset="0"/>
                <a:cs typeface="Arial" panose="020B0604020202020204" pitchFamily="34" charset="0"/>
              </a:rPr>
              <a:t>£1,200,000.</a:t>
            </a:r>
            <a:endParaRPr lang="zh-TW" altLang="en-US" sz="1400" dirty="0">
              <a:latin typeface="Arial" panose="020B0604020202020204" pitchFamily="34" charset="0"/>
              <a:cs typeface="Arial" panose="020B0604020202020204" pitchFamily="34" charset="0"/>
            </a:endParaRPr>
          </a:p>
        </p:txBody>
      </p:sp>
      <p:sp>
        <p:nvSpPr>
          <p:cNvPr id="6" name="矩形 5"/>
          <p:cNvSpPr/>
          <p:nvPr/>
        </p:nvSpPr>
        <p:spPr>
          <a:xfrm>
            <a:off x="2028147" y="5156022"/>
            <a:ext cx="3820944" cy="923330"/>
          </a:xfrm>
          <a:prstGeom prst="rect">
            <a:avLst/>
          </a:prstGeom>
          <a:solidFill>
            <a:schemeClr val="accent4">
              <a:lumMod val="20000"/>
              <a:lumOff val="80000"/>
            </a:schemeClr>
          </a:solidFill>
        </p:spPr>
        <p:txBody>
          <a:bodyPr wrap="square">
            <a:spAutoFit/>
          </a:bodyPr>
          <a:lstStyle/>
          <a:p>
            <a:pPr lvl="1"/>
            <a:r>
              <a:rPr lang="en-US" altLang="zh-TW" dirty="0">
                <a:solidFill>
                  <a:srgbClr val="000000"/>
                </a:solidFill>
                <a:latin typeface="Arial"/>
              </a:rPr>
              <a:t>Depletion Expense </a:t>
            </a:r>
          </a:p>
          <a:p>
            <a:pPr lvl="1"/>
            <a:r>
              <a:rPr lang="en-US" altLang="zh-TW" dirty="0">
                <a:solidFill>
                  <a:srgbClr val="000000"/>
                </a:solidFill>
                <a:latin typeface="Arial"/>
              </a:rPr>
              <a:t>= £1,200,000/200,000 tons </a:t>
            </a:r>
          </a:p>
          <a:p>
            <a:pPr lvl="1"/>
            <a:r>
              <a:rPr lang="en-US" altLang="zh-TW" dirty="0">
                <a:solidFill>
                  <a:srgbClr val="000000"/>
                </a:solidFill>
                <a:latin typeface="Arial"/>
              </a:rPr>
              <a:t>= £6 per ton</a:t>
            </a:r>
          </a:p>
        </p:txBody>
      </p:sp>
      <p:sp>
        <p:nvSpPr>
          <p:cNvPr id="19" name="文字方塊 18"/>
          <p:cNvSpPr txBox="1"/>
          <p:nvPr/>
        </p:nvSpPr>
        <p:spPr>
          <a:xfrm>
            <a:off x="8421358" y="62500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36341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P spid="17" grpId="0"/>
      <p:bldP spid="18" grpId="0"/>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19207"/>
                </a:solidFill>
              </a:rPr>
              <a:t>Illustration</a:t>
            </a:r>
          </a:p>
          <a:p>
            <a:pPr lvl="1"/>
            <a:r>
              <a:rPr lang="en-US" altLang="zh-TW" dirty="0"/>
              <a:t>If 12,000 tons of coal are mined and sold in the current year, the depletion entry is:</a:t>
            </a:r>
            <a:endParaRPr lang="zh-TW" altLang="en-US" dirty="0"/>
          </a:p>
          <a:p>
            <a:pPr lvl="1"/>
            <a:endParaRPr lang="en-US" altLang="zh-TW" dirty="0"/>
          </a:p>
          <a:p>
            <a:pPr lvl="1"/>
            <a:endParaRPr lang="en-US" altLang="zh-TW" dirty="0"/>
          </a:p>
          <a:p>
            <a:pPr lvl="1"/>
            <a:r>
              <a:rPr lang="en-US" altLang="zh-TW" dirty="0"/>
              <a:t>The coal mine is shown on the balance sheet as follows:</a:t>
            </a:r>
          </a:p>
          <a:p>
            <a:endParaRPr lang="zh-TW" altLang="en-US" dirty="0"/>
          </a:p>
        </p:txBody>
      </p:sp>
      <p:sp>
        <p:nvSpPr>
          <p:cNvPr id="5" name="投影片編號版面配置區 4"/>
          <p:cNvSpPr>
            <a:spLocks noGrp="1"/>
          </p:cNvSpPr>
          <p:nvPr>
            <p:ph type="sldNum" sz="quarter" idx="12"/>
          </p:nvPr>
        </p:nvSpPr>
        <p:spPr/>
        <p:txBody>
          <a:bodyPr/>
          <a:lstStyle/>
          <a:p>
            <a:endParaRPr lang="zh-TW" altLang="en-US"/>
          </a:p>
          <a:p>
            <a:fld id="{D653AA2B-43EB-45A7-9BA5-5DF14A416DA3}" type="slidenum">
              <a:rPr lang="en-US" altLang="zh-TW" smtClean="0"/>
              <a:pPr/>
              <a:t>32</a:t>
            </a:fld>
            <a:endParaRPr lang="zh-TW" altLang="en-US" dirty="0"/>
          </a:p>
        </p:txBody>
      </p:sp>
      <p:sp>
        <p:nvSpPr>
          <p:cNvPr id="2" name="標題 1"/>
          <p:cNvSpPr>
            <a:spLocks noGrp="1"/>
          </p:cNvSpPr>
          <p:nvPr>
            <p:ph type="title"/>
          </p:nvPr>
        </p:nvSpPr>
        <p:spPr/>
        <p:txBody>
          <a:bodyPr>
            <a:normAutofit fontScale="90000"/>
          </a:bodyPr>
          <a:lstStyle/>
          <a:p>
            <a:r>
              <a:rPr lang="en-US" altLang="zh-TW"/>
              <a:t>Units-of-Production Method </a:t>
            </a:r>
            <a:br>
              <a:rPr lang="en-US" altLang="zh-TW"/>
            </a:br>
            <a:r>
              <a:rPr lang="en-US" altLang="zh-TW"/>
              <a:t>with Natural Resources </a:t>
            </a:r>
            <a:endParaRPr lang="zh-TW" altLang="en-US" dirty="0"/>
          </a:p>
        </p:txBody>
      </p:sp>
      <p:graphicFrame>
        <p:nvGraphicFramePr>
          <p:cNvPr id="12" name="表格 11"/>
          <p:cNvGraphicFramePr>
            <a:graphicFrameLocks noGrp="1"/>
          </p:cNvGraphicFramePr>
          <p:nvPr>
            <p:extLst>
              <p:ext uri="{D42A27DB-BD31-4B8C-83A1-F6EECF244321}">
                <p14:modId xmlns:p14="http://schemas.microsoft.com/office/powerpoint/2010/main" val="1700120532"/>
              </p:ext>
            </p:extLst>
          </p:nvPr>
        </p:nvGraphicFramePr>
        <p:xfrm>
          <a:off x="1480921" y="3049036"/>
          <a:ext cx="5622472" cy="1114425"/>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3" name="矩形 12"/>
          <p:cNvSpPr/>
          <p:nvPr/>
        </p:nvSpPr>
        <p:spPr>
          <a:xfrm>
            <a:off x="1483317" y="3049036"/>
            <a:ext cx="2121093" cy="369332"/>
          </a:xfrm>
          <a:prstGeom prst="rect">
            <a:avLst/>
          </a:prstGeom>
        </p:spPr>
        <p:txBody>
          <a:bodyPr wrap="none">
            <a:spAutoFit/>
          </a:bodyPr>
          <a:lstStyle/>
          <a:p>
            <a:r>
              <a:rPr lang="en-US" altLang="zh-TW" dirty="0">
                <a:solidFill>
                  <a:srgbClr val="000000"/>
                </a:solidFill>
                <a:latin typeface="Arial"/>
              </a:rPr>
              <a:t>Depletion Expense</a:t>
            </a:r>
            <a:endParaRPr lang="zh-TW" altLang="en-US" dirty="0">
              <a:latin typeface="+mj-lt"/>
            </a:endParaRPr>
          </a:p>
        </p:txBody>
      </p:sp>
      <p:sp>
        <p:nvSpPr>
          <p:cNvPr id="15" name="矩形 14"/>
          <p:cNvSpPr/>
          <p:nvPr/>
        </p:nvSpPr>
        <p:spPr>
          <a:xfrm>
            <a:off x="1686188" y="3420082"/>
            <a:ext cx="3724096" cy="369332"/>
          </a:xfrm>
          <a:prstGeom prst="rect">
            <a:avLst/>
          </a:prstGeom>
        </p:spPr>
        <p:txBody>
          <a:bodyPr wrap="none">
            <a:spAutoFit/>
          </a:bodyPr>
          <a:lstStyle/>
          <a:p>
            <a:r>
              <a:rPr lang="en-US" altLang="zh-TW" dirty="0">
                <a:solidFill>
                  <a:srgbClr val="000000"/>
                </a:solidFill>
                <a:latin typeface="Arial"/>
              </a:rPr>
              <a:t>Accumulated Depletion, Coal Mine</a:t>
            </a:r>
            <a:endParaRPr lang="zh-TW" altLang="en-US" dirty="0">
              <a:solidFill>
                <a:srgbClr val="000000"/>
              </a:solidFill>
              <a:latin typeface="Arial"/>
            </a:endParaRPr>
          </a:p>
        </p:txBody>
      </p:sp>
      <p:sp>
        <p:nvSpPr>
          <p:cNvPr id="16" name="矩形 15"/>
          <p:cNvSpPr/>
          <p:nvPr/>
        </p:nvSpPr>
        <p:spPr>
          <a:xfrm>
            <a:off x="5440102" y="3055502"/>
            <a:ext cx="889987" cy="369332"/>
          </a:xfrm>
          <a:prstGeom prst="rect">
            <a:avLst/>
          </a:prstGeom>
        </p:spPr>
        <p:txBody>
          <a:bodyPr wrap="none">
            <a:spAutoFit/>
          </a:bodyPr>
          <a:lstStyle/>
          <a:p>
            <a:pPr lvl="0" algn="r"/>
            <a:r>
              <a:rPr lang="en-US" altLang="zh-TW" dirty="0">
                <a:solidFill>
                  <a:srgbClr val="000000"/>
                </a:solidFill>
                <a:latin typeface="Arial"/>
              </a:rPr>
              <a:t>72,000</a:t>
            </a:r>
            <a:endParaRPr lang="zh-TW" altLang="en-US" dirty="0">
              <a:solidFill>
                <a:srgbClr val="000000"/>
              </a:solidFill>
              <a:latin typeface="Arial"/>
            </a:endParaRPr>
          </a:p>
        </p:txBody>
      </p:sp>
      <p:sp>
        <p:nvSpPr>
          <p:cNvPr id="17" name="矩形 16"/>
          <p:cNvSpPr/>
          <p:nvPr/>
        </p:nvSpPr>
        <p:spPr>
          <a:xfrm>
            <a:off x="6201497" y="3418368"/>
            <a:ext cx="889987" cy="369332"/>
          </a:xfrm>
          <a:prstGeom prst="rect">
            <a:avLst/>
          </a:prstGeom>
        </p:spPr>
        <p:txBody>
          <a:bodyPr wrap="none">
            <a:spAutoFit/>
          </a:bodyPr>
          <a:lstStyle/>
          <a:p>
            <a:pPr lvl="0" algn="r"/>
            <a:r>
              <a:rPr lang="en-US" altLang="zh-TW" dirty="0">
                <a:solidFill>
                  <a:srgbClr val="000000"/>
                </a:solidFill>
                <a:latin typeface="Arial"/>
              </a:rPr>
              <a:t>72,000</a:t>
            </a:r>
            <a:endParaRPr lang="zh-TW" altLang="en-US" dirty="0">
              <a:solidFill>
                <a:srgbClr val="000000"/>
              </a:solidFill>
              <a:latin typeface="Arial"/>
            </a:endParaRPr>
          </a:p>
        </p:txBody>
      </p:sp>
      <p:sp>
        <p:nvSpPr>
          <p:cNvPr id="18" name="矩形 17"/>
          <p:cNvSpPr/>
          <p:nvPr/>
        </p:nvSpPr>
        <p:spPr>
          <a:xfrm>
            <a:off x="1882896" y="3835300"/>
            <a:ext cx="5208588" cy="307777"/>
          </a:xfrm>
          <a:prstGeom prst="rect">
            <a:avLst/>
          </a:prstGeom>
        </p:spPr>
        <p:txBody>
          <a:bodyPr wrap="square">
            <a:spAutoFit/>
          </a:bodyPr>
          <a:lstStyle/>
          <a:p>
            <a:r>
              <a:rPr lang="en-US" altLang="zh-TW" sz="1400" i="1" dirty="0">
                <a:latin typeface="Arial" pitchFamily="34" charset="0"/>
                <a:cs typeface="Arial" pitchFamily="34" charset="0"/>
              </a:rPr>
              <a:t>To record depletion for the year: 12,000 tons at £6 per ton.</a:t>
            </a:r>
            <a:endParaRPr lang="zh-TW" altLang="en-US" sz="1400" dirty="0">
              <a:latin typeface="Arial" pitchFamily="34" charset="0"/>
              <a:cs typeface="Arial" pitchFamily="34" charset="0"/>
            </a:endParaRPr>
          </a:p>
        </p:txBody>
      </p:sp>
      <p:pic>
        <p:nvPicPr>
          <p:cNvPr id="4" name="圖片 3"/>
          <p:cNvPicPr>
            <a:picLocks noChangeAspect="1"/>
          </p:cNvPicPr>
          <p:nvPr/>
        </p:nvPicPr>
        <p:blipFill>
          <a:blip r:embed="rId3"/>
          <a:stretch>
            <a:fillRect/>
          </a:stretch>
        </p:blipFill>
        <p:spPr>
          <a:xfrm>
            <a:off x="355601" y="4982382"/>
            <a:ext cx="8415866" cy="1217524"/>
          </a:xfrm>
          <a:prstGeom prst="rect">
            <a:avLst/>
          </a:prstGeom>
        </p:spPr>
      </p:pic>
      <p:sp>
        <p:nvSpPr>
          <p:cNvPr id="19" name="文字方塊 18"/>
          <p:cNvSpPr txBox="1"/>
          <p:nvPr/>
        </p:nvSpPr>
        <p:spPr>
          <a:xfrm>
            <a:off x="8421358" y="62500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50494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P spid="17" grpId="0"/>
      <p:bldP spid="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19207"/>
                </a:solidFill>
              </a:rPr>
              <a:t>Accelerated Depreciation</a:t>
            </a:r>
            <a:r>
              <a:rPr lang="zh-TW" altLang="en-US" b="1" dirty="0">
                <a:solidFill>
                  <a:srgbClr val="E19207"/>
                </a:solidFill>
              </a:rPr>
              <a:t>  </a:t>
            </a:r>
            <a:endParaRPr lang="en-US" altLang="zh-TW" b="1" dirty="0">
              <a:solidFill>
                <a:srgbClr val="E19207"/>
              </a:solidFill>
              <a:latin typeface="微軟正黑體" panose="020B0604030504040204" pitchFamily="34" charset="-120"/>
              <a:ea typeface="微軟正黑體" panose="020B0604030504040204" pitchFamily="34" charset="-120"/>
            </a:endParaRPr>
          </a:p>
          <a:p>
            <a:pPr lvl="1"/>
            <a:r>
              <a:rPr lang="en-US" altLang="zh-TW" dirty="0"/>
              <a:t>Methods that assign more depreciation to the earlier years and less to the later years.</a:t>
            </a:r>
          </a:p>
          <a:p>
            <a:pPr marL="0" indent="0">
              <a:buNone/>
            </a:pPr>
            <a:r>
              <a:rPr lang="en-US" altLang="zh-TW" b="1" dirty="0">
                <a:solidFill>
                  <a:srgbClr val="E19207"/>
                </a:solidFill>
              </a:rPr>
              <a:t>Declining-Balance Depreciation Method</a:t>
            </a:r>
            <a:r>
              <a:rPr lang="zh-TW" altLang="en-US" b="1" dirty="0">
                <a:solidFill>
                  <a:srgbClr val="E19207"/>
                </a:solidFill>
              </a:rPr>
              <a:t>  </a:t>
            </a:r>
            <a:endParaRPr lang="en-US" altLang="zh-TW" b="1" dirty="0">
              <a:solidFill>
                <a:srgbClr val="E19207"/>
              </a:solidFill>
              <a:latin typeface="微軟正黑體" panose="020B0604030504040204" pitchFamily="34" charset="-120"/>
              <a:ea typeface="微軟正黑體" panose="020B0604030504040204" pitchFamily="34" charset="-120"/>
            </a:endParaRPr>
          </a:p>
          <a:p>
            <a:pPr lvl="1"/>
            <a:r>
              <a:rPr lang="en-US" altLang="zh-TW" dirty="0"/>
              <a:t>An asset’s carrying amount is multiplied by a constant depreciation rate.</a:t>
            </a:r>
          </a:p>
          <a:p>
            <a:pPr lvl="1"/>
            <a:r>
              <a:rPr lang="en-US" altLang="zh-TW" b="1" dirty="0">
                <a:solidFill>
                  <a:schemeClr val="accent2">
                    <a:lumMod val="75000"/>
                  </a:schemeClr>
                </a:solidFill>
              </a:rPr>
              <a:t>The initial computation ignores the asset’s salvage value.</a:t>
            </a:r>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33</a:t>
            </a:fld>
            <a:endParaRPr lang="zh-TW" altLang="en-US" dirty="0"/>
          </a:p>
        </p:txBody>
      </p:sp>
      <p:sp>
        <p:nvSpPr>
          <p:cNvPr id="2" name="標題 1"/>
          <p:cNvSpPr>
            <a:spLocks noGrp="1"/>
          </p:cNvSpPr>
          <p:nvPr>
            <p:ph type="title"/>
          </p:nvPr>
        </p:nvSpPr>
        <p:spPr/>
        <p:txBody>
          <a:bodyPr>
            <a:normAutofit fontScale="90000"/>
          </a:bodyPr>
          <a:lstStyle/>
          <a:p>
            <a:r>
              <a:rPr lang="en-US" altLang="zh-TW" dirty="0"/>
              <a:t>Accelerated Depreciation: </a:t>
            </a:r>
            <a:br>
              <a:rPr lang="en-US" altLang="zh-TW" dirty="0"/>
            </a:br>
            <a:r>
              <a:rPr lang="en-US" altLang="zh-TW" dirty="0"/>
              <a:t>Declining-Balance Method</a:t>
            </a:r>
            <a:endParaRPr lang="zh-TW" altLang="en-US" dirty="0"/>
          </a:p>
        </p:txBody>
      </p:sp>
      <p:sp>
        <p:nvSpPr>
          <p:cNvPr id="7" name="文字方塊 6"/>
          <p:cNvSpPr txBox="1"/>
          <p:nvPr/>
        </p:nvSpPr>
        <p:spPr>
          <a:xfrm>
            <a:off x="8421358" y="62500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44018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19207"/>
                </a:solidFill>
              </a:rPr>
              <a:t>Double Declining-balance (DDB) Depreciation Method</a:t>
            </a:r>
          </a:p>
          <a:p>
            <a:pPr marL="0" indent="0">
              <a:buNone/>
            </a:pPr>
            <a:endParaRPr lang="en-US" altLang="zh-TW" b="1" dirty="0">
              <a:solidFill>
                <a:srgbClr val="E19207"/>
              </a:solidFill>
              <a:latin typeface="微軟正黑體" panose="020B0604030504040204" pitchFamily="34" charset="-120"/>
              <a:ea typeface="微軟正黑體" panose="020B0604030504040204" pitchFamily="34" charset="-120"/>
            </a:endParaRPr>
          </a:p>
          <a:p>
            <a:pPr marL="0" indent="0">
              <a:buNone/>
            </a:pPr>
            <a:endParaRPr lang="en-US" altLang="zh-TW" b="1" dirty="0">
              <a:solidFill>
                <a:schemeClr val="tx2">
                  <a:lumMod val="60000"/>
                  <a:lumOff val="40000"/>
                </a:schemeClr>
              </a:solidFill>
            </a:endParaRPr>
          </a:p>
          <a:p>
            <a:pPr marL="0" indent="0">
              <a:buNone/>
            </a:pPr>
            <a:endParaRPr lang="en-US" altLang="zh-TW" sz="2000" dirty="0"/>
          </a:p>
          <a:p>
            <a:pPr marL="0" indent="0">
              <a:buNone/>
            </a:pPr>
            <a:endParaRPr lang="en-US" altLang="zh-TW" b="1" dirty="0">
              <a:solidFill>
                <a:schemeClr val="tx2">
                  <a:lumMod val="60000"/>
                  <a:lumOff val="40000"/>
                </a:schemeClr>
              </a:solidFill>
            </a:endParaRPr>
          </a:p>
          <a:p>
            <a:pPr lvl="1"/>
            <a:r>
              <a:rPr lang="en-US" altLang="zh-TW" dirty="0"/>
              <a:t>If the 150% declining balance were being used instead, the 2 in the rate formula would be replaced by 1.5 and so on for any other percentages.</a:t>
            </a:r>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34</a:t>
            </a:fld>
            <a:endParaRPr lang="zh-TW" altLang="en-US" dirty="0"/>
          </a:p>
        </p:txBody>
      </p:sp>
      <p:sp>
        <p:nvSpPr>
          <p:cNvPr id="2" name="標題 1"/>
          <p:cNvSpPr>
            <a:spLocks noGrp="1"/>
          </p:cNvSpPr>
          <p:nvPr>
            <p:ph type="title"/>
          </p:nvPr>
        </p:nvSpPr>
        <p:spPr/>
        <p:txBody>
          <a:bodyPr>
            <a:normAutofit fontScale="90000"/>
          </a:bodyPr>
          <a:lstStyle/>
          <a:p>
            <a:r>
              <a:rPr lang="en-US" altLang="zh-TW" dirty="0"/>
              <a:t>Accelerated Depreciation: </a:t>
            </a:r>
            <a:br>
              <a:rPr lang="en-US" altLang="zh-TW" dirty="0"/>
            </a:br>
            <a:r>
              <a:rPr lang="en-US" altLang="zh-TW" dirty="0"/>
              <a:t>Declining-Balance Method</a:t>
            </a:r>
            <a:endParaRPr lang="zh-TW" altLang="en-US" dirty="0"/>
          </a:p>
        </p:txBody>
      </p:sp>
      <p:grpSp>
        <p:nvGrpSpPr>
          <p:cNvPr id="7" name="群組 6"/>
          <p:cNvGrpSpPr/>
          <p:nvPr/>
        </p:nvGrpSpPr>
        <p:grpSpPr>
          <a:xfrm>
            <a:off x="1896779" y="2863362"/>
            <a:ext cx="5402322" cy="957486"/>
            <a:chOff x="2133070" y="4144450"/>
            <a:chExt cx="5402322" cy="957486"/>
          </a:xfrm>
        </p:grpSpPr>
        <p:sp>
          <p:nvSpPr>
            <p:cNvPr id="8" name="矩形 7"/>
            <p:cNvSpPr/>
            <p:nvPr/>
          </p:nvSpPr>
          <p:spPr>
            <a:xfrm>
              <a:off x="2133070" y="4144450"/>
              <a:ext cx="5402322" cy="95748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接點 8"/>
            <p:cNvCxnSpPr/>
            <p:nvPr/>
          </p:nvCxnSpPr>
          <p:spPr>
            <a:xfrm>
              <a:off x="2493110" y="4557619"/>
              <a:ext cx="26642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7"/>
            <p:cNvSpPr txBox="1"/>
            <p:nvPr/>
          </p:nvSpPr>
          <p:spPr>
            <a:xfrm>
              <a:off x="3597368" y="4144450"/>
              <a:ext cx="353616" cy="400110"/>
            </a:xfrm>
            <a:prstGeom prst="rect">
              <a:avLst/>
            </a:prstGeom>
            <a:noFill/>
          </p:spPr>
          <p:txBody>
            <a:bodyPr wrap="square" rtlCol="0">
              <a:spAutoFit/>
            </a:bodyPr>
            <a:lstStyle/>
            <a:p>
              <a:pPr>
                <a:spcBef>
                  <a:spcPts val="500"/>
                </a:spcBef>
              </a:pPr>
              <a:r>
                <a:rPr lang="en-US" sz="2000" dirty="0">
                  <a:latin typeface="Arial" panose="020B0604020202020204" pitchFamily="34" charset="0"/>
                  <a:cs typeface="Arial" panose="020B0604020202020204" pitchFamily="34" charset="0"/>
                </a:rPr>
                <a:t>1</a:t>
              </a:r>
            </a:p>
          </p:txBody>
        </p:sp>
        <p:sp>
          <p:nvSpPr>
            <p:cNvPr id="12" name="TextBox 7"/>
            <p:cNvSpPr txBox="1"/>
            <p:nvPr/>
          </p:nvSpPr>
          <p:spPr>
            <a:xfrm>
              <a:off x="2525836" y="4576854"/>
              <a:ext cx="2631570" cy="400110"/>
            </a:xfrm>
            <a:prstGeom prst="rect">
              <a:avLst/>
            </a:prstGeom>
            <a:noFill/>
          </p:spPr>
          <p:txBody>
            <a:bodyPr wrap="square" rtlCol="0">
              <a:spAutoFit/>
            </a:bodyPr>
            <a:lstStyle/>
            <a:p>
              <a:pPr>
                <a:spcBef>
                  <a:spcPts val="500"/>
                </a:spcBef>
              </a:pPr>
              <a:r>
                <a:rPr lang="en-US" altLang="zh-TW" sz="2000" dirty="0">
                  <a:latin typeface="Arial" panose="020B0604020202020204" pitchFamily="34" charset="0"/>
                  <a:cs typeface="Arial" panose="020B0604020202020204" pitchFamily="34" charset="0"/>
                </a:rPr>
                <a:t>Estimated life (years)</a:t>
              </a:r>
              <a:endParaRPr lang="en-US" sz="2000" i="1" dirty="0">
                <a:latin typeface="Arial" panose="020B0604020202020204" pitchFamily="34" charset="0"/>
                <a:cs typeface="Arial" panose="020B0604020202020204" pitchFamily="34" charset="0"/>
              </a:endParaRPr>
            </a:p>
          </p:txBody>
        </p:sp>
        <p:sp>
          <p:nvSpPr>
            <p:cNvPr id="13" name="TextBox 7"/>
            <p:cNvSpPr txBox="1"/>
            <p:nvPr/>
          </p:nvSpPr>
          <p:spPr>
            <a:xfrm>
              <a:off x="5328844" y="4357564"/>
              <a:ext cx="614094" cy="400110"/>
            </a:xfrm>
            <a:prstGeom prst="rect">
              <a:avLst/>
            </a:prstGeom>
            <a:noFill/>
          </p:spPr>
          <p:txBody>
            <a:bodyPr wrap="square" rtlCol="0">
              <a:spAutoFit/>
            </a:bodyPr>
            <a:lstStyle/>
            <a:p>
              <a:pPr>
                <a:spcBef>
                  <a:spcPts val="500"/>
                </a:spcBef>
              </a:pPr>
              <a:r>
                <a:rPr lang="en-US" sz="2000" dirty="0">
                  <a:latin typeface="Arial" panose="020B0604020202020204" pitchFamily="34" charset="0"/>
                  <a:cs typeface="Arial" panose="020B0604020202020204" pitchFamily="34" charset="0"/>
                </a:rPr>
                <a:t>× 2</a:t>
              </a:r>
            </a:p>
          </p:txBody>
        </p:sp>
        <p:sp>
          <p:nvSpPr>
            <p:cNvPr id="14" name="TextBox 7"/>
            <p:cNvSpPr txBox="1"/>
            <p:nvPr/>
          </p:nvSpPr>
          <p:spPr>
            <a:xfrm>
              <a:off x="5813624" y="4357564"/>
              <a:ext cx="353616" cy="400110"/>
            </a:xfrm>
            <a:prstGeom prst="rect">
              <a:avLst/>
            </a:prstGeom>
            <a:noFill/>
          </p:spPr>
          <p:txBody>
            <a:bodyPr wrap="square" rtlCol="0">
              <a:spAutoFit/>
            </a:bodyPr>
            <a:lstStyle/>
            <a:p>
              <a:pPr>
                <a:spcBef>
                  <a:spcPts val="500"/>
                </a:spcBef>
              </a:pPr>
              <a:r>
                <a:rPr lang="en-US" sz="2000" dirty="0">
                  <a:latin typeface="Arial" panose="020B0604020202020204" pitchFamily="34" charset="0"/>
                  <a:cs typeface="Arial" panose="020B0604020202020204" pitchFamily="34" charset="0"/>
                </a:rPr>
                <a:t>=</a:t>
              </a:r>
            </a:p>
          </p:txBody>
        </p:sp>
        <p:sp>
          <p:nvSpPr>
            <p:cNvPr id="15" name="TextBox 7"/>
            <p:cNvSpPr txBox="1"/>
            <p:nvPr/>
          </p:nvSpPr>
          <p:spPr>
            <a:xfrm>
              <a:off x="6167240" y="4391571"/>
              <a:ext cx="1368152" cy="400110"/>
            </a:xfrm>
            <a:prstGeom prst="rect">
              <a:avLst/>
            </a:prstGeom>
            <a:noFill/>
          </p:spPr>
          <p:txBody>
            <a:bodyPr wrap="square" rtlCol="0">
              <a:spAutoFit/>
            </a:bodyPr>
            <a:lstStyle/>
            <a:p>
              <a:pPr>
                <a:spcBef>
                  <a:spcPts val="500"/>
                </a:spcBef>
              </a:pPr>
              <a:r>
                <a:rPr lang="en-US" altLang="zh-TW" sz="2000" dirty="0">
                  <a:latin typeface="Arial" panose="020B0604020202020204" pitchFamily="34" charset="0"/>
                  <a:cs typeface="Arial" panose="020B0604020202020204" pitchFamily="34" charset="0"/>
                </a:rPr>
                <a:t>DDB rate</a:t>
              </a:r>
              <a:endParaRPr lang="en-US" sz="2000" dirty="0">
                <a:latin typeface="Arial" panose="020B0604020202020204" pitchFamily="34" charset="0"/>
                <a:cs typeface="Arial" panose="020B0604020202020204" pitchFamily="34" charset="0"/>
              </a:endParaRPr>
            </a:p>
          </p:txBody>
        </p:sp>
      </p:grpSp>
      <p:sp>
        <p:nvSpPr>
          <p:cNvPr id="16" name="文字方塊 15"/>
          <p:cNvSpPr txBox="1"/>
          <p:nvPr/>
        </p:nvSpPr>
        <p:spPr>
          <a:xfrm>
            <a:off x="8421358" y="62500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246157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19207"/>
                </a:solidFill>
              </a:rPr>
              <a:t>Illustration</a:t>
            </a:r>
          </a:p>
          <a:p>
            <a:pPr lvl="1" indent="-342900"/>
            <a:r>
              <a:rPr lang="en-US" altLang="zh-TW" dirty="0"/>
              <a:t>The Wheeler Example</a:t>
            </a:r>
          </a:p>
          <a:p>
            <a:pPr marL="0" indent="0">
              <a:buNone/>
            </a:pPr>
            <a:endParaRPr lang="en-US" altLang="zh-TW" b="1" dirty="0">
              <a:solidFill>
                <a:schemeClr val="tx2">
                  <a:lumMod val="60000"/>
                  <a:lumOff val="40000"/>
                </a:schemeClr>
              </a:solidFill>
            </a:endParaRPr>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35</a:t>
            </a:fld>
            <a:endParaRPr lang="zh-TW" altLang="en-US" dirty="0"/>
          </a:p>
        </p:txBody>
      </p:sp>
      <p:sp>
        <p:nvSpPr>
          <p:cNvPr id="2" name="標題 1"/>
          <p:cNvSpPr>
            <a:spLocks noGrp="1"/>
          </p:cNvSpPr>
          <p:nvPr>
            <p:ph type="title"/>
          </p:nvPr>
        </p:nvSpPr>
        <p:spPr/>
        <p:txBody>
          <a:bodyPr>
            <a:normAutofit fontScale="90000"/>
          </a:bodyPr>
          <a:lstStyle/>
          <a:p>
            <a:r>
              <a:rPr lang="en-US" altLang="zh-TW" dirty="0"/>
              <a:t>Accelerated Depreciation: </a:t>
            </a:r>
            <a:br>
              <a:rPr lang="en-US" altLang="zh-TW" dirty="0"/>
            </a:br>
            <a:r>
              <a:rPr lang="en-US" altLang="zh-TW" dirty="0"/>
              <a:t>Declining-Balance Method</a:t>
            </a:r>
            <a:endParaRPr lang="zh-TW" altLang="en-US" dirty="0"/>
          </a:p>
        </p:txBody>
      </p:sp>
      <p:pic>
        <p:nvPicPr>
          <p:cNvPr id="5" name="圖片 4"/>
          <p:cNvPicPr>
            <a:picLocks noChangeAspect="1"/>
          </p:cNvPicPr>
          <p:nvPr/>
        </p:nvPicPr>
        <p:blipFill>
          <a:blip r:embed="rId2"/>
          <a:stretch>
            <a:fillRect/>
          </a:stretch>
        </p:blipFill>
        <p:spPr>
          <a:xfrm>
            <a:off x="355601" y="2642055"/>
            <a:ext cx="8415866" cy="1178793"/>
          </a:xfrm>
          <a:prstGeom prst="rect">
            <a:avLst/>
          </a:prstGeom>
        </p:spPr>
      </p:pic>
      <p:pic>
        <p:nvPicPr>
          <p:cNvPr id="10" name="圖片 9"/>
          <p:cNvPicPr>
            <a:picLocks noChangeAspect="1"/>
          </p:cNvPicPr>
          <p:nvPr/>
        </p:nvPicPr>
        <p:blipFill>
          <a:blip r:embed="rId3"/>
          <a:stretch>
            <a:fillRect/>
          </a:stretch>
        </p:blipFill>
        <p:spPr>
          <a:xfrm>
            <a:off x="355600" y="4187673"/>
            <a:ext cx="8390655" cy="1479031"/>
          </a:xfrm>
          <a:prstGeom prst="rect">
            <a:avLst/>
          </a:prstGeom>
        </p:spPr>
      </p:pic>
      <p:sp>
        <p:nvSpPr>
          <p:cNvPr id="8" name="文字方塊 7"/>
          <p:cNvSpPr txBox="1"/>
          <p:nvPr/>
        </p:nvSpPr>
        <p:spPr>
          <a:xfrm>
            <a:off x="8421358" y="62500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32551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19207"/>
                </a:solidFill>
              </a:rPr>
              <a:t>Illustration</a:t>
            </a:r>
          </a:p>
          <a:p>
            <a:pPr lvl="1" indent="-342900"/>
            <a:r>
              <a:rPr lang="en-US" altLang="zh-TW" dirty="0"/>
              <a:t>The Wheeler Example</a:t>
            </a:r>
          </a:p>
          <a:p>
            <a:pPr marL="0" indent="0">
              <a:buNone/>
            </a:pPr>
            <a:endParaRPr lang="en-US" altLang="zh-TW" b="1" dirty="0">
              <a:solidFill>
                <a:schemeClr val="tx2">
                  <a:lumMod val="60000"/>
                  <a:lumOff val="40000"/>
                </a:schemeClr>
              </a:solidFill>
            </a:endParaRPr>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36</a:t>
            </a:fld>
            <a:endParaRPr lang="zh-TW" altLang="en-US" dirty="0"/>
          </a:p>
        </p:txBody>
      </p:sp>
      <p:sp>
        <p:nvSpPr>
          <p:cNvPr id="2" name="標題 1"/>
          <p:cNvSpPr>
            <a:spLocks noGrp="1"/>
          </p:cNvSpPr>
          <p:nvPr>
            <p:ph type="title"/>
          </p:nvPr>
        </p:nvSpPr>
        <p:spPr/>
        <p:txBody>
          <a:bodyPr>
            <a:normAutofit fontScale="90000"/>
          </a:bodyPr>
          <a:lstStyle/>
          <a:p>
            <a:r>
              <a:rPr lang="en-US" altLang="zh-TW" dirty="0"/>
              <a:t>Accelerated Depreciation: </a:t>
            </a:r>
            <a:br>
              <a:rPr lang="en-US" altLang="zh-TW" dirty="0"/>
            </a:br>
            <a:r>
              <a:rPr lang="en-US" altLang="zh-TW" dirty="0"/>
              <a:t>Declining-Balance Method</a:t>
            </a:r>
            <a:endParaRPr lang="zh-TW" altLang="en-US" dirty="0"/>
          </a:p>
        </p:txBody>
      </p:sp>
      <p:sp>
        <p:nvSpPr>
          <p:cNvPr id="8" name="文字方塊 3"/>
          <p:cNvSpPr txBox="1"/>
          <p:nvPr/>
        </p:nvSpPr>
        <p:spPr>
          <a:xfrm>
            <a:off x="503906" y="5807631"/>
            <a:ext cx="1261884" cy="369332"/>
          </a:xfrm>
          <a:prstGeom prst="rect">
            <a:avLst/>
          </a:prstGeom>
          <a:noFill/>
        </p:spPr>
        <p:txBody>
          <a:bodyPr wrap="none" rtlCol="0">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TW" dirty="0"/>
              <a:t>Exhibit 9.7</a:t>
            </a:r>
            <a:endParaRPr lang="zh-TW" alt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67" y="2601861"/>
            <a:ext cx="8040819" cy="30910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文字方塊 9"/>
          <p:cNvSpPr txBox="1"/>
          <p:nvPr/>
        </p:nvSpPr>
        <p:spPr>
          <a:xfrm>
            <a:off x="8421358" y="62500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82973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2620EB3E-FE8B-4A07-95D4-05123C25A639}" type="slidenum">
              <a:rPr lang="zh-TW" altLang="en-US" smtClean="0"/>
              <a:pPr/>
              <a:t>37</a:t>
            </a:fld>
            <a:endParaRPr lang="zh-TW" altLang="en-US"/>
          </a:p>
        </p:txBody>
      </p:sp>
      <p:sp>
        <p:nvSpPr>
          <p:cNvPr id="2" name="標題 1"/>
          <p:cNvSpPr>
            <a:spLocks noGrp="1"/>
          </p:cNvSpPr>
          <p:nvPr>
            <p:ph type="title"/>
          </p:nvPr>
        </p:nvSpPr>
        <p:spPr/>
        <p:txBody>
          <a:bodyPr/>
          <a:lstStyle/>
          <a:p>
            <a:r>
              <a:rPr lang="en-US" altLang="zh-TW" dirty="0"/>
              <a:t>A Comparison of All Depreciation Methods</a:t>
            </a:r>
            <a:endParaRPr lang="zh-TW" altLang="en-US" dirty="0"/>
          </a:p>
        </p:txBody>
      </p:sp>
      <p:sp>
        <p:nvSpPr>
          <p:cNvPr id="8" name="文字方塊 3"/>
          <p:cNvSpPr txBox="1"/>
          <p:nvPr/>
        </p:nvSpPr>
        <p:spPr>
          <a:xfrm>
            <a:off x="709670" y="5817629"/>
            <a:ext cx="1261884" cy="369332"/>
          </a:xfrm>
          <a:prstGeom prst="rect">
            <a:avLst/>
          </a:prstGeom>
          <a:noFill/>
        </p:spPr>
        <p:txBody>
          <a:bodyPr wrap="none" rtlCol="0">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TW" dirty="0"/>
              <a:t>Exhibit 9.8</a:t>
            </a:r>
            <a:endParaRPr lang="zh-TW" altLang="en-US" dirty="0"/>
          </a:p>
        </p:txBody>
      </p:sp>
      <p:pic>
        <p:nvPicPr>
          <p:cNvPr id="5" name="圖片 4"/>
          <p:cNvPicPr>
            <a:picLocks noChangeAspect="1"/>
          </p:cNvPicPr>
          <p:nvPr/>
        </p:nvPicPr>
        <p:blipFill>
          <a:blip r:embed="rId2"/>
          <a:stretch>
            <a:fillRect/>
          </a:stretch>
        </p:blipFill>
        <p:spPr>
          <a:xfrm>
            <a:off x="709670" y="1415225"/>
            <a:ext cx="7451610" cy="4279375"/>
          </a:xfrm>
          <a:prstGeom prst="rect">
            <a:avLst/>
          </a:prstGeom>
        </p:spPr>
      </p:pic>
      <p:sp>
        <p:nvSpPr>
          <p:cNvPr id="9" name="文字方塊 8"/>
          <p:cNvSpPr txBox="1"/>
          <p:nvPr/>
        </p:nvSpPr>
        <p:spPr>
          <a:xfrm>
            <a:off x="8421358" y="62500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20302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2620EB3E-FE8B-4A07-95D4-05123C25A639}" type="slidenum">
              <a:rPr lang="zh-TW" altLang="en-US" smtClean="0"/>
              <a:pPr/>
              <a:t>38</a:t>
            </a:fld>
            <a:endParaRPr lang="zh-TW" altLang="en-US"/>
          </a:p>
        </p:txBody>
      </p:sp>
      <p:sp>
        <p:nvSpPr>
          <p:cNvPr id="2" name="標題 1"/>
          <p:cNvSpPr>
            <a:spLocks noGrp="1"/>
          </p:cNvSpPr>
          <p:nvPr>
            <p:ph type="title"/>
          </p:nvPr>
        </p:nvSpPr>
        <p:spPr/>
        <p:txBody>
          <a:bodyPr/>
          <a:lstStyle/>
          <a:p>
            <a:r>
              <a:rPr lang="en-US" altLang="zh-TW" dirty="0"/>
              <a:t>A Comparison of All Depreciation Methods</a:t>
            </a:r>
            <a:endParaRPr lang="zh-TW" altLang="en-US" dirty="0"/>
          </a:p>
        </p:txBody>
      </p:sp>
      <p:sp>
        <p:nvSpPr>
          <p:cNvPr id="7" name="文字方塊 3"/>
          <p:cNvSpPr txBox="1"/>
          <p:nvPr/>
        </p:nvSpPr>
        <p:spPr>
          <a:xfrm>
            <a:off x="355601" y="5066783"/>
            <a:ext cx="1261884" cy="369332"/>
          </a:xfrm>
          <a:prstGeom prst="rect">
            <a:avLst/>
          </a:prstGeom>
          <a:noFill/>
        </p:spPr>
        <p:txBody>
          <a:bodyPr wrap="none" rtlCol="0">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TW" dirty="0"/>
              <a:t>Exhibit 9.9</a:t>
            </a:r>
            <a:endParaRPr lang="zh-TW"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1" y="2091903"/>
            <a:ext cx="8327616" cy="2487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文字方塊 7"/>
          <p:cNvSpPr txBox="1"/>
          <p:nvPr/>
        </p:nvSpPr>
        <p:spPr>
          <a:xfrm>
            <a:off x="8421358" y="62500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54706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b="1" dirty="0"/>
              <a:t>The following data relate to a machine used by Mimi Company. The machine was acquired on January 1.</a:t>
            </a:r>
          </a:p>
          <a:p>
            <a:endParaRPr lang="en-US" altLang="zh-TW" dirty="0"/>
          </a:p>
          <a:p>
            <a:endParaRPr lang="en-US" altLang="zh-TW" dirty="0"/>
          </a:p>
          <a:p>
            <a:endParaRPr lang="en-US" altLang="zh-TW" dirty="0"/>
          </a:p>
          <a:p>
            <a:endParaRPr lang="en-US" altLang="zh-TW" dirty="0"/>
          </a:p>
        </p:txBody>
      </p:sp>
      <p:sp>
        <p:nvSpPr>
          <p:cNvPr id="12" name="投影片編號版面配置區 1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39</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pic>
        <p:nvPicPr>
          <p:cNvPr id="4" name="圖片 3"/>
          <p:cNvPicPr>
            <a:picLocks noChangeAspect="1"/>
          </p:cNvPicPr>
          <p:nvPr/>
        </p:nvPicPr>
        <p:blipFill>
          <a:blip r:embed="rId2"/>
          <a:stretch>
            <a:fillRect/>
          </a:stretch>
        </p:blipFill>
        <p:spPr>
          <a:xfrm>
            <a:off x="355602" y="3115135"/>
            <a:ext cx="8415866" cy="1558994"/>
          </a:xfrm>
          <a:prstGeom prst="rect">
            <a:avLst/>
          </a:prstGeom>
          <a:ln>
            <a:solidFill>
              <a:schemeClr val="tx1"/>
            </a:solidFill>
          </a:ln>
        </p:spPr>
      </p:pic>
      <p:sp>
        <p:nvSpPr>
          <p:cNvPr id="7" name="文字方塊 6"/>
          <p:cNvSpPr txBox="1"/>
          <p:nvPr/>
        </p:nvSpPr>
        <p:spPr>
          <a:xfrm>
            <a:off x="8421358" y="62500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5895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4</a:t>
            </a:fld>
            <a:endParaRPr lang="zh-TW" altLang="en-US" dirty="0"/>
          </a:p>
        </p:txBody>
      </p:sp>
      <p:sp>
        <p:nvSpPr>
          <p:cNvPr id="2" name="標題 1"/>
          <p:cNvSpPr>
            <a:spLocks noGrp="1"/>
          </p:cNvSpPr>
          <p:nvPr>
            <p:ph type="title"/>
          </p:nvPr>
        </p:nvSpPr>
        <p:spPr/>
        <p:txBody>
          <a:bodyPr/>
          <a:lstStyle/>
          <a:p>
            <a:r>
              <a:rPr lang="en-US" altLang="zh-TW" dirty="0"/>
              <a:t>Long-Term Operating Assets </a:t>
            </a:r>
            <a:endParaRPr lang="zh-TW" altLang="en-US" dirty="0"/>
          </a:p>
        </p:txBody>
      </p:sp>
      <p:sp>
        <p:nvSpPr>
          <p:cNvPr id="3" name="內容版面配置區 2"/>
          <p:cNvSpPr>
            <a:spLocks noGrp="1"/>
          </p:cNvSpPr>
          <p:nvPr>
            <p:ph idx="1"/>
          </p:nvPr>
        </p:nvSpPr>
        <p:spPr/>
        <p:txBody>
          <a:bodyPr/>
          <a:lstStyle/>
          <a:p>
            <a:r>
              <a:rPr lang="en-US" altLang="zh-TW" dirty="0"/>
              <a:t>Long-term operating assets are those expected to be held and used over the course of several years to facilitate operating activities.</a:t>
            </a:r>
          </a:p>
          <a:p>
            <a:r>
              <a:rPr lang="en-US" altLang="zh-TW" dirty="0"/>
              <a:t>Unlike inventories, these assets are </a:t>
            </a:r>
            <a:r>
              <a:rPr lang="en-US" altLang="zh-TW" b="1" dirty="0">
                <a:solidFill>
                  <a:srgbClr val="E19207"/>
                </a:solidFill>
              </a:rPr>
              <a:t>not acquired for resale</a:t>
            </a:r>
            <a:r>
              <a:rPr lang="en-US" altLang="zh-TW" b="1" dirty="0">
                <a:solidFill>
                  <a:schemeClr val="tx2">
                    <a:lumMod val="60000"/>
                    <a:lumOff val="40000"/>
                  </a:schemeClr>
                </a:solidFill>
              </a:rPr>
              <a:t> </a:t>
            </a:r>
            <a:r>
              <a:rPr lang="en-US" altLang="zh-TW" dirty="0"/>
              <a:t>to customers but are </a:t>
            </a:r>
            <a:r>
              <a:rPr lang="en-US" altLang="zh-TW" b="1" dirty="0">
                <a:solidFill>
                  <a:srgbClr val="E19207"/>
                </a:solidFill>
              </a:rPr>
              <a:t>held and used</a:t>
            </a:r>
            <a:r>
              <a:rPr lang="en-US" altLang="zh-TW" b="1" dirty="0">
                <a:solidFill>
                  <a:srgbClr val="55AADF"/>
                </a:solidFill>
              </a:rPr>
              <a:t> </a:t>
            </a:r>
            <a:r>
              <a:rPr lang="en-US" altLang="zh-TW" dirty="0"/>
              <a:t>by a business to generate revenues.</a:t>
            </a:r>
          </a:p>
        </p:txBody>
      </p:sp>
      <p:sp>
        <p:nvSpPr>
          <p:cNvPr id="9" name="矩形 8"/>
          <p:cNvSpPr/>
          <p:nvPr/>
        </p:nvSpPr>
        <p:spPr>
          <a:xfrm>
            <a:off x="5195932" y="93358"/>
            <a:ext cx="3948068"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Nature of Long-Term Operating Assets</a:t>
            </a:r>
          </a:p>
        </p:txBody>
      </p:sp>
      <p:sp>
        <p:nvSpPr>
          <p:cNvPr id="10" name="文字方塊 9"/>
          <p:cNvSpPr txBox="1"/>
          <p:nvPr/>
        </p:nvSpPr>
        <p:spPr>
          <a:xfrm>
            <a:off x="8422189" y="77904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94811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457200" indent="-457200">
              <a:buFont typeface="+mj-lt"/>
              <a:buAutoNum type="arabicPeriod"/>
            </a:pPr>
            <a:r>
              <a:rPr lang="en-US" altLang="zh-TW" dirty="0"/>
              <a:t>Make the journal entry to record depreciation expense for the first year. Assume that Mimi uses the straight-line method. </a:t>
            </a:r>
          </a:p>
          <a:p>
            <a:pPr marL="457200" indent="-457200">
              <a:buFont typeface="+mj-lt"/>
              <a:buAutoNum type="arabicPeriod"/>
            </a:pPr>
            <a:endParaRPr lang="en-US" altLang="zh-TW" dirty="0"/>
          </a:p>
          <a:p>
            <a:pPr marL="457200" indent="-457200">
              <a:buFont typeface="+mj-lt"/>
              <a:buAutoNum type="arabicPeriod"/>
            </a:pPr>
            <a:endParaRPr lang="en-US" altLang="zh-TW" dirty="0"/>
          </a:p>
          <a:p>
            <a:pPr marL="457200" indent="-457200">
              <a:buFont typeface="+mj-lt"/>
              <a:buAutoNum type="arabicPeriod"/>
            </a:pPr>
            <a:r>
              <a:rPr lang="en-US" altLang="zh-TW" dirty="0"/>
              <a:t>Repeat (1) assuming that Mimi uses the units-of-production method.</a:t>
            </a:r>
            <a:endParaRPr lang="zh-TW" altLang="en-US" dirty="0"/>
          </a:p>
          <a:p>
            <a:pPr marL="457200" indent="-457200">
              <a:buFont typeface="+mj-lt"/>
              <a:buAutoNum type="arabicPeriod"/>
            </a:pPr>
            <a:endParaRPr lang="en-US" altLang="zh-TW" dirty="0"/>
          </a:p>
          <a:p>
            <a:endParaRPr lang="en-US" altLang="zh-TW" dirty="0"/>
          </a:p>
        </p:txBody>
      </p:sp>
      <p:sp>
        <p:nvSpPr>
          <p:cNvPr id="6" name="投影片編號版面配置區 5"/>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40</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graphicFrame>
        <p:nvGraphicFramePr>
          <p:cNvPr id="22" name="表格 21"/>
          <p:cNvGraphicFramePr>
            <a:graphicFrameLocks noGrp="1"/>
          </p:cNvGraphicFramePr>
          <p:nvPr>
            <p:extLst>
              <p:ext uri="{D42A27DB-BD31-4B8C-83A1-F6EECF244321}">
                <p14:modId xmlns:p14="http://schemas.microsoft.com/office/powerpoint/2010/main" val="257695189"/>
              </p:ext>
            </p:extLst>
          </p:nvPr>
        </p:nvGraphicFramePr>
        <p:xfrm>
          <a:off x="1408440" y="2782572"/>
          <a:ext cx="5622472" cy="1114425"/>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23" name="矩形 22"/>
          <p:cNvSpPr/>
          <p:nvPr/>
        </p:nvSpPr>
        <p:spPr>
          <a:xfrm>
            <a:off x="1410836" y="2782572"/>
            <a:ext cx="2441694" cy="369332"/>
          </a:xfrm>
          <a:prstGeom prst="rect">
            <a:avLst/>
          </a:prstGeom>
        </p:spPr>
        <p:txBody>
          <a:bodyPr wrap="none">
            <a:spAutoFit/>
          </a:bodyPr>
          <a:lstStyle/>
          <a:p>
            <a:r>
              <a:rPr lang="en-US" altLang="zh-TW" dirty="0">
                <a:latin typeface="Arial" pitchFamily="34" charset="0"/>
                <a:cs typeface="Arial" pitchFamily="34" charset="0"/>
              </a:rPr>
              <a:t>Depreciation Expense</a:t>
            </a:r>
            <a:endParaRPr lang="zh-TW" altLang="en-US" dirty="0">
              <a:latin typeface="+mj-lt"/>
            </a:endParaRPr>
          </a:p>
        </p:txBody>
      </p:sp>
      <p:sp>
        <p:nvSpPr>
          <p:cNvPr id="24" name="矩形 23"/>
          <p:cNvSpPr/>
          <p:nvPr/>
        </p:nvSpPr>
        <p:spPr>
          <a:xfrm>
            <a:off x="1613707" y="3153618"/>
            <a:ext cx="2877711" cy="369332"/>
          </a:xfrm>
          <a:prstGeom prst="rect">
            <a:avLst/>
          </a:prstGeom>
        </p:spPr>
        <p:txBody>
          <a:bodyPr wrap="none">
            <a:spAutoFit/>
          </a:bodyPr>
          <a:lstStyle/>
          <a:p>
            <a:r>
              <a:rPr lang="en-US" altLang="zh-TW" dirty="0">
                <a:latin typeface="Arial" pitchFamily="34" charset="0"/>
                <a:cs typeface="Arial" pitchFamily="34" charset="0"/>
              </a:rPr>
              <a:t>Accumulated Depreciation</a:t>
            </a:r>
            <a:endParaRPr lang="zh-TW" altLang="en-US" dirty="0">
              <a:latin typeface="+mj-lt"/>
            </a:endParaRPr>
          </a:p>
        </p:txBody>
      </p:sp>
      <p:sp>
        <p:nvSpPr>
          <p:cNvPr id="25" name="矩形 24"/>
          <p:cNvSpPr/>
          <p:nvPr/>
        </p:nvSpPr>
        <p:spPr>
          <a:xfrm>
            <a:off x="5041409" y="2782572"/>
            <a:ext cx="889987" cy="369332"/>
          </a:xfrm>
          <a:prstGeom prst="rect">
            <a:avLst/>
          </a:prstGeom>
        </p:spPr>
        <p:txBody>
          <a:bodyPr wrap="none">
            <a:spAutoFit/>
          </a:bodyPr>
          <a:lstStyle/>
          <a:p>
            <a:pPr lvl="0" algn="r"/>
            <a:r>
              <a:rPr lang="en-US" altLang="zh-TW" dirty="0">
                <a:latin typeface="Arial" pitchFamily="34" charset="0"/>
                <a:cs typeface="Arial" pitchFamily="34" charset="0"/>
              </a:rPr>
              <a:t>40,000</a:t>
            </a:r>
            <a:endParaRPr lang="zh-TW" altLang="en-US" dirty="0">
              <a:latin typeface="Arial" pitchFamily="34" charset="0"/>
              <a:cs typeface="Arial" pitchFamily="34" charset="0"/>
            </a:endParaRPr>
          </a:p>
        </p:txBody>
      </p:sp>
      <p:sp>
        <p:nvSpPr>
          <p:cNvPr id="26" name="矩形 25"/>
          <p:cNvSpPr/>
          <p:nvPr/>
        </p:nvSpPr>
        <p:spPr>
          <a:xfrm>
            <a:off x="6129016" y="3151904"/>
            <a:ext cx="889987" cy="369332"/>
          </a:xfrm>
          <a:prstGeom prst="rect">
            <a:avLst/>
          </a:prstGeom>
        </p:spPr>
        <p:txBody>
          <a:bodyPr wrap="none">
            <a:spAutoFit/>
          </a:bodyPr>
          <a:lstStyle/>
          <a:p>
            <a:pPr lvl="0" algn="r"/>
            <a:r>
              <a:rPr lang="en-US" altLang="zh-TW" dirty="0">
                <a:latin typeface="Arial" pitchFamily="34" charset="0"/>
                <a:cs typeface="Arial" pitchFamily="34" charset="0"/>
              </a:rPr>
              <a:t>40,000</a:t>
            </a:r>
            <a:endParaRPr lang="zh-TW" altLang="en-US" dirty="0">
              <a:latin typeface="Arial" pitchFamily="34" charset="0"/>
              <a:cs typeface="Arial" pitchFamily="34" charset="0"/>
            </a:endParaRPr>
          </a:p>
        </p:txBody>
      </p:sp>
      <p:sp>
        <p:nvSpPr>
          <p:cNvPr id="27" name="矩形 26"/>
          <p:cNvSpPr/>
          <p:nvPr/>
        </p:nvSpPr>
        <p:spPr>
          <a:xfrm>
            <a:off x="1810415" y="3568836"/>
            <a:ext cx="5208588" cy="307777"/>
          </a:xfrm>
          <a:prstGeom prst="rect">
            <a:avLst/>
          </a:prstGeom>
        </p:spPr>
        <p:txBody>
          <a:bodyPr wrap="square">
            <a:spAutoFit/>
          </a:bodyPr>
          <a:lstStyle/>
          <a:p>
            <a:r>
              <a:rPr lang="en-US" altLang="zh-TW" sz="1400" i="1" dirty="0">
                <a:latin typeface="Arial" pitchFamily="34" charset="0"/>
                <a:cs typeface="Arial" pitchFamily="34" charset="0"/>
              </a:rPr>
              <a:t> (</a:t>
            </a:r>
            <a:r>
              <a:rPr kumimoji="0" lang="en-US" altLang="zh-TW" sz="1400" i="1" dirty="0">
                <a:latin typeface="Arial" charset="0"/>
                <a:ea typeface="新細明體" charset="0"/>
                <a:cs typeface="新細明體" charset="0"/>
              </a:rPr>
              <a:t>£</a:t>
            </a:r>
            <a:r>
              <a:rPr lang="en-US" altLang="zh-TW" sz="1400" i="1" dirty="0">
                <a:latin typeface="Arial" pitchFamily="34" charset="0"/>
                <a:cs typeface="Arial" pitchFamily="34" charset="0"/>
              </a:rPr>
              <a:t>230,000 – </a:t>
            </a:r>
            <a:r>
              <a:rPr kumimoji="0" lang="en-US" altLang="zh-TW" sz="1400" i="1" dirty="0">
                <a:latin typeface="Arial" charset="0"/>
                <a:ea typeface="新細明體" charset="0"/>
                <a:cs typeface="新細明體" charset="0"/>
              </a:rPr>
              <a:t>£</a:t>
            </a:r>
            <a:r>
              <a:rPr lang="en-US" altLang="zh-TW" sz="1400" i="1" dirty="0">
                <a:latin typeface="Arial" pitchFamily="34" charset="0"/>
                <a:cs typeface="Arial" pitchFamily="34" charset="0"/>
              </a:rPr>
              <a:t>30,000)/5 years = </a:t>
            </a:r>
            <a:r>
              <a:rPr kumimoji="0" lang="en-US" altLang="zh-TW" sz="1400" i="1" dirty="0">
                <a:latin typeface="Arial" charset="0"/>
                <a:ea typeface="新細明體" charset="0"/>
                <a:cs typeface="新細明體" charset="0"/>
              </a:rPr>
              <a:t>£</a:t>
            </a:r>
            <a:r>
              <a:rPr lang="en-US" altLang="zh-TW" sz="1400" i="1" dirty="0">
                <a:latin typeface="Arial" pitchFamily="34" charset="0"/>
                <a:cs typeface="Arial" pitchFamily="34" charset="0"/>
              </a:rPr>
              <a:t>40,000 per year.</a:t>
            </a:r>
            <a:endParaRPr lang="zh-TW" altLang="en-US" sz="1400" i="1" dirty="0">
              <a:latin typeface="+mj-lt"/>
            </a:endParaRPr>
          </a:p>
        </p:txBody>
      </p:sp>
      <p:graphicFrame>
        <p:nvGraphicFramePr>
          <p:cNvPr id="28" name="表格 27"/>
          <p:cNvGraphicFramePr>
            <a:graphicFrameLocks noGrp="1"/>
          </p:cNvGraphicFramePr>
          <p:nvPr>
            <p:extLst>
              <p:ext uri="{D42A27DB-BD31-4B8C-83A1-F6EECF244321}">
                <p14:modId xmlns:p14="http://schemas.microsoft.com/office/powerpoint/2010/main" val="2323867898"/>
              </p:ext>
            </p:extLst>
          </p:nvPr>
        </p:nvGraphicFramePr>
        <p:xfrm>
          <a:off x="1480698" y="4969842"/>
          <a:ext cx="5622472" cy="1114425"/>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29" name="矩形 28"/>
          <p:cNvSpPr/>
          <p:nvPr/>
        </p:nvSpPr>
        <p:spPr>
          <a:xfrm>
            <a:off x="1483094" y="4969842"/>
            <a:ext cx="2441694" cy="369332"/>
          </a:xfrm>
          <a:prstGeom prst="rect">
            <a:avLst/>
          </a:prstGeom>
        </p:spPr>
        <p:txBody>
          <a:bodyPr wrap="none">
            <a:spAutoFit/>
          </a:bodyPr>
          <a:lstStyle/>
          <a:p>
            <a:r>
              <a:rPr lang="en-US" altLang="zh-TW" dirty="0">
                <a:latin typeface="Arial" pitchFamily="34" charset="0"/>
                <a:cs typeface="Arial" pitchFamily="34" charset="0"/>
              </a:rPr>
              <a:t>Depreciation Expense</a:t>
            </a:r>
            <a:endParaRPr lang="zh-TW" altLang="en-US" dirty="0">
              <a:latin typeface="+mj-lt"/>
            </a:endParaRPr>
          </a:p>
        </p:txBody>
      </p:sp>
      <p:sp>
        <p:nvSpPr>
          <p:cNvPr id="30" name="矩形 29"/>
          <p:cNvSpPr/>
          <p:nvPr/>
        </p:nvSpPr>
        <p:spPr>
          <a:xfrm>
            <a:off x="1685965" y="5340888"/>
            <a:ext cx="2877711" cy="369332"/>
          </a:xfrm>
          <a:prstGeom prst="rect">
            <a:avLst/>
          </a:prstGeom>
        </p:spPr>
        <p:txBody>
          <a:bodyPr wrap="none">
            <a:spAutoFit/>
          </a:bodyPr>
          <a:lstStyle/>
          <a:p>
            <a:r>
              <a:rPr lang="en-US" altLang="zh-TW" dirty="0">
                <a:latin typeface="Arial" pitchFamily="34" charset="0"/>
                <a:cs typeface="Arial" pitchFamily="34" charset="0"/>
              </a:rPr>
              <a:t>Accumulated Depreciation</a:t>
            </a:r>
            <a:endParaRPr lang="zh-TW" altLang="en-US" dirty="0">
              <a:latin typeface="+mj-lt"/>
            </a:endParaRPr>
          </a:p>
        </p:txBody>
      </p:sp>
      <p:sp>
        <p:nvSpPr>
          <p:cNvPr id="31" name="矩形 30"/>
          <p:cNvSpPr/>
          <p:nvPr/>
        </p:nvSpPr>
        <p:spPr>
          <a:xfrm>
            <a:off x="5113667" y="4969842"/>
            <a:ext cx="889987" cy="369332"/>
          </a:xfrm>
          <a:prstGeom prst="rect">
            <a:avLst/>
          </a:prstGeom>
        </p:spPr>
        <p:txBody>
          <a:bodyPr wrap="none">
            <a:spAutoFit/>
          </a:bodyPr>
          <a:lstStyle/>
          <a:p>
            <a:pPr lvl="0" algn="r"/>
            <a:r>
              <a:rPr lang="en-US" altLang="zh-TW" dirty="0">
                <a:latin typeface="Arial" pitchFamily="34" charset="0"/>
                <a:cs typeface="Arial" pitchFamily="34" charset="0"/>
              </a:rPr>
              <a:t>48,000</a:t>
            </a:r>
            <a:endParaRPr lang="zh-TW" altLang="en-US" dirty="0">
              <a:latin typeface="Arial" pitchFamily="34" charset="0"/>
              <a:cs typeface="Arial" pitchFamily="34" charset="0"/>
            </a:endParaRPr>
          </a:p>
        </p:txBody>
      </p:sp>
      <p:sp>
        <p:nvSpPr>
          <p:cNvPr id="32" name="矩形 31"/>
          <p:cNvSpPr/>
          <p:nvPr/>
        </p:nvSpPr>
        <p:spPr>
          <a:xfrm>
            <a:off x="6201274" y="5339174"/>
            <a:ext cx="889987" cy="369332"/>
          </a:xfrm>
          <a:prstGeom prst="rect">
            <a:avLst/>
          </a:prstGeom>
        </p:spPr>
        <p:txBody>
          <a:bodyPr wrap="none">
            <a:spAutoFit/>
          </a:bodyPr>
          <a:lstStyle/>
          <a:p>
            <a:pPr lvl="0" algn="r"/>
            <a:r>
              <a:rPr lang="en-US" altLang="zh-TW" dirty="0">
                <a:latin typeface="Arial" pitchFamily="34" charset="0"/>
                <a:cs typeface="Arial" pitchFamily="34" charset="0"/>
              </a:rPr>
              <a:t>48,000</a:t>
            </a:r>
            <a:endParaRPr lang="zh-TW" altLang="en-US" dirty="0">
              <a:latin typeface="Arial" pitchFamily="34" charset="0"/>
              <a:cs typeface="Arial" pitchFamily="34" charset="0"/>
            </a:endParaRPr>
          </a:p>
        </p:txBody>
      </p:sp>
      <p:sp>
        <p:nvSpPr>
          <p:cNvPr id="33" name="矩形 32"/>
          <p:cNvSpPr/>
          <p:nvPr/>
        </p:nvSpPr>
        <p:spPr>
          <a:xfrm>
            <a:off x="1882673" y="5756106"/>
            <a:ext cx="5208588" cy="307777"/>
          </a:xfrm>
          <a:prstGeom prst="rect">
            <a:avLst/>
          </a:prstGeom>
        </p:spPr>
        <p:txBody>
          <a:bodyPr wrap="square">
            <a:spAutoFit/>
          </a:bodyPr>
          <a:lstStyle/>
          <a:p>
            <a:r>
              <a:rPr lang="en-US" altLang="zh-TW" sz="1400" i="1" dirty="0">
                <a:latin typeface="Arial" pitchFamily="34" charset="0"/>
                <a:cs typeface="Arial" pitchFamily="34" charset="0"/>
              </a:rPr>
              <a:t>(</a:t>
            </a:r>
            <a:r>
              <a:rPr kumimoji="0" lang="en-US" altLang="zh-TW" sz="1400" i="1" dirty="0">
                <a:latin typeface="Arial" charset="0"/>
                <a:ea typeface="新細明體" charset="0"/>
                <a:cs typeface="新細明體" charset="0"/>
              </a:rPr>
              <a:t>£</a:t>
            </a:r>
            <a:r>
              <a:rPr lang="en-US" altLang="zh-TW" sz="1400" i="1" dirty="0">
                <a:latin typeface="Arial" pitchFamily="34" charset="0"/>
                <a:cs typeface="Arial" pitchFamily="34" charset="0"/>
              </a:rPr>
              <a:t>230,000 – </a:t>
            </a:r>
            <a:r>
              <a:rPr kumimoji="0" lang="en-US" altLang="zh-TW" sz="1400" i="1" dirty="0">
                <a:latin typeface="Arial" charset="0"/>
                <a:ea typeface="新細明體" charset="0"/>
                <a:cs typeface="新細明體" charset="0"/>
              </a:rPr>
              <a:t>£</a:t>
            </a:r>
            <a:r>
              <a:rPr lang="en-US" altLang="zh-TW" sz="1400" i="1" dirty="0">
                <a:latin typeface="Arial" pitchFamily="34" charset="0"/>
                <a:cs typeface="Arial" pitchFamily="34" charset="0"/>
              </a:rPr>
              <a:t>30,000) × (1,200 units/5,000 units) = </a:t>
            </a:r>
            <a:r>
              <a:rPr kumimoji="0" lang="en-US" altLang="zh-TW" sz="1400" i="1" dirty="0">
                <a:latin typeface="Arial" charset="0"/>
                <a:ea typeface="新細明體" charset="0"/>
                <a:cs typeface="新細明體" charset="0"/>
              </a:rPr>
              <a:t>£</a:t>
            </a:r>
            <a:r>
              <a:rPr lang="en-US" altLang="zh-TW" sz="1400" i="1" dirty="0">
                <a:latin typeface="Arial" pitchFamily="34" charset="0"/>
                <a:cs typeface="Arial" pitchFamily="34" charset="0"/>
              </a:rPr>
              <a:t>48,000.</a:t>
            </a:r>
            <a:endParaRPr lang="en-US" altLang="zh-TW" sz="1200" i="1" dirty="0">
              <a:latin typeface="Arial" pitchFamily="34" charset="0"/>
              <a:cs typeface="Arial" pitchFamily="34" charset="0"/>
            </a:endParaRPr>
          </a:p>
        </p:txBody>
      </p:sp>
      <p:sp>
        <p:nvSpPr>
          <p:cNvPr id="5" name="矩形 4"/>
          <p:cNvSpPr/>
          <p:nvPr/>
        </p:nvSpPr>
        <p:spPr>
          <a:xfrm>
            <a:off x="1476783" y="2847194"/>
            <a:ext cx="5476273" cy="2880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p:cNvSpPr/>
          <p:nvPr/>
        </p:nvSpPr>
        <p:spPr>
          <a:xfrm>
            <a:off x="1476783" y="3209613"/>
            <a:ext cx="5476273" cy="2880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p:cNvSpPr/>
          <p:nvPr/>
        </p:nvSpPr>
        <p:spPr>
          <a:xfrm>
            <a:off x="1476783" y="3549458"/>
            <a:ext cx="5476273" cy="2880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p:cNvSpPr/>
          <p:nvPr/>
        </p:nvSpPr>
        <p:spPr>
          <a:xfrm>
            <a:off x="1542730" y="5038774"/>
            <a:ext cx="5476273" cy="2880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36"/>
          <p:cNvSpPr/>
          <p:nvPr/>
        </p:nvSpPr>
        <p:spPr>
          <a:xfrm>
            <a:off x="1542730" y="5401193"/>
            <a:ext cx="5476273" cy="2880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37"/>
          <p:cNvSpPr/>
          <p:nvPr/>
        </p:nvSpPr>
        <p:spPr>
          <a:xfrm>
            <a:off x="1542730" y="5741038"/>
            <a:ext cx="5476273" cy="2880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p:cNvSpPr txBox="1"/>
          <p:nvPr/>
        </p:nvSpPr>
        <p:spPr>
          <a:xfrm>
            <a:off x="8421358" y="62500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56561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34"/>
                                        </p:tgtEl>
                                        <p:attrNameLst>
                                          <p:attrName>ppt_x</p:attrName>
                                        </p:attrNameLst>
                                      </p:cBhvr>
                                      <p:tavLst>
                                        <p:tav tm="0">
                                          <p:val>
                                            <p:strVal val="ppt_x"/>
                                          </p:val>
                                        </p:tav>
                                        <p:tav tm="100000">
                                          <p:val>
                                            <p:strVal val="ppt_x"/>
                                          </p:val>
                                        </p:tav>
                                      </p:tavLst>
                                    </p:anim>
                                    <p:anim calcmode="lin" valueType="num">
                                      <p:cBhvr additive="base">
                                        <p:cTn id="13" dur="500"/>
                                        <p:tgtEl>
                                          <p:spTgt spid="34"/>
                                        </p:tgtEl>
                                        <p:attrNameLst>
                                          <p:attrName>ppt_y</p:attrName>
                                        </p:attrNameLst>
                                      </p:cBhvr>
                                      <p:tavLst>
                                        <p:tav tm="0">
                                          <p:val>
                                            <p:strVal val="ppt_y"/>
                                          </p:val>
                                        </p:tav>
                                        <p:tav tm="100000">
                                          <p:val>
                                            <p:strVal val="1+ppt_h/2"/>
                                          </p:val>
                                        </p:tav>
                                      </p:tavLst>
                                    </p:anim>
                                    <p:set>
                                      <p:cBhvr>
                                        <p:cTn id="14" dur="1" fill="hold">
                                          <p:stCondLst>
                                            <p:cond delay="499"/>
                                          </p:stCondLst>
                                        </p:cTn>
                                        <p:tgtEl>
                                          <p:spTgt spid="3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35"/>
                                        </p:tgtEl>
                                        <p:attrNameLst>
                                          <p:attrName>ppt_x</p:attrName>
                                        </p:attrNameLst>
                                      </p:cBhvr>
                                      <p:tavLst>
                                        <p:tav tm="0">
                                          <p:val>
                                            <p:strVal val="ppt_x"/>
                                          </p:val>
                                        </p:tav>
                                        <p:tav tm="100000">
                                          <p:val>
                                            <p:strVal val="ppt_x"/>
                                          </p:val>
                                        </p:tav>
                                      </p:tavLst>
                                    </p:anim>
                                    <p:anim calcmode="lin" valueType="num">
                                      <p:cBhvr additive="base">
                                        <p:cTn id="19" dur="500"/>
                                        <p:tgtEl>
                                          <p:spTgt spid="35"/>
                                        </p:tgtEl>
                                        <p:attrNameLst>
                                          <p:attrName>ppt_y</p:attrName>
                                        </p:attrNameLst>
                                      </p:cBhvr>
                                      <p:tavLst>
                                        <p:tav tm="0">
                                          <p:val>
                                            <p:strVal val="ppt_y"/>
                                          </p:val>
                                        </p:tav>
                                        <p:tav tm="100000">
                                          <p:val>
                                            <p:strVal val="1+ppt_h/2"/>
                                          </p:val>
                                        </p:tav>
                                      </p:tavLst>
                                    </p:anim>
                                    <p:set>
                                      <p:cBhvr>
                                        <p:cTn id="20" dur="1" fill="hold">
                                          <p:stCondLst>
                                            <p:cond delay="499"/>
                                          </p:stCondLst>
                                        </p:cTn>
                                        <p:tgtEl>
                                          <p:spTgt spid="3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grpId="1" nodeType="clickEffect">
                                  <p:stCondLst>
                                    <p:cond delay="0"/>
                                  </p:stCondLst>
                                  <p:childTnLst>
                                    <p:anim calcmode="lin" valueType="num">
                                      <p:cBhvr additive="base">
                                        <p:cTn id="46" dur="500"/>
                                        <p:tgtEl>
                                          <p:spTgt spid="36"/>
                                        </p:tgtEl>
                                        <p:attrNameLst>
                                          <p:attrName>ppt_x</p:attrName>
                                        </p:attrNameLst>
                                      </p:cBhvr>
                                      <p:tavLst>
                                        <p:tav tm="0">
                                          <p:val>
                                            <p:strVal val="ppt_x"/>
                                          </p:val>
                                        </p:tav>
                                        <p:tav tm="100000">
                                          <p:val>
                                            <p:strVal val="ppt_x"/>
                                          </p:val>
                                        </p:tav>
                                      </p:tavLst>
                                    </p:anim>
                                    <p:anim calcmode="lin" valueType="num">
                                      <p:cBhvr additive="base">
                                        <p:cTn id="47" dur="500"/>
                                        <p:tgtEl>
                                          <p:spTgt spid="36"/>
                                        </p:tgtEl>
                                        <p:attrNameLst>
                                          <p:attrName>ppt_y</p:attrName>
                                        </p:attrNameLst>
                                      </p:cBhvr>
                                      <p:tavLst>
                                        <p:tav tm="0">
                                          <p:val>
                                            <p:strVal val="ppt_y"/>
                                          </p:val>
                                        </p:tav>
                                        <p:tav tm="100000">
                                          <p:val>
                                            <p:strVal val="1+ppt_h/2"/>
                                          </p:val>
                                        </p:tav>
                                      </p:tavLst>
                                    </p:anim>
                                    <p:set>
                                      <p:cBhvr>
                                        <p:cTn id="48" dur="1" fill="hold">
                                          <p:stCondLst>
                                            <p:cond delay="499"/>
                                          </p:stCondLst>
                                        </p:cTn>
                                        <p:tgtEl>
                                          <p:spTgt spid="3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 presetClass="exit" presetSubtype="4" fill="hold" grpId="1" nodeType="clickEffect">
                                  <p:stCondLst>
                                    <p:cond delay="0"/>
                                  </p:stCondLst>
                                  <p:childTnLst>
                                    <p:anim calcmode="lin" valueType="num">
                                      <p:cBhvr additive="base">
                                        <p:cTn id="52" dur="500"/>
                                        <p:tgtEl>
                                          <p:spTgt spid="37"/>
                                        </p:tgtEl>
                                        <p:attrNameLst>
                                          <p:attrName>ppt_x</p:attrName>
                                        </p:attrNameLst>
                                      </p:cBhvr>
                                      <p:tavLst>
                                        <p:tav tm="0">
                                          <p:val>
                                            <p:strVal val="ppt_x"/>
                                          </p:val>
                                        </p:tav>
                                        <p:tav tm="100000">
                                          <p:val>
                                            <p:strVal val="ppt_x"/>
                                          </p:val>
                                        </p:tav>
                                      </p:tavLst>
                                    </p:anim>
                                    <p:anim calcmode="lin" valueType="num">
                                      <p:cBhvr additive="base">
                                        <p:cTn id="53" dur="500"/>
                                        <p:tgtEl>
                                          <p:spTgt spid="37"/>
                                        </p:tgtEl>
                                        <p:attrNameLst>
                                          <p:attrName>ppt_y</p:attrName>
                                        </p:attrNameLst>
                                      </p:cBhvr>
                                      <p:tavLst>
                                        <p:tav tm="0">
                                          <p:val>
                                            <p:strVal val="ppt_y"/>
                                          </p:val>
                                        </p:tav>
                                        <p:tav tm="100000">
                                          <p:val>
                                            <p:strVal val="1+ppt_h/2"/>
                                          </p:val>
                                        </p:tav>
                                      </p:tavLst>
                                    </p:anim>
                                    <p:set>
                                      <p:cBhvr>
                                        <p:cTn id="54" dur="1" fill="hold">
                                          <p:stCondLst>
                                            <p:cond delay="499"/>
                                          </p:stCondLst>
                                        </p:cTn>
                                        <p:tgtEl>
                                          <p:spTgt spid="37"/>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 presetClass="exit" presetSubtype="4" fill="hold" grpId="1" nodeType="clickEffect">
                                  <p:stCondLst>
                                    <p:cond delay="0"/>
                                  </p:stCondLst>
                                  <p:childTnLst>
                                    <p:anim calcmode="lin" valueType="num">
                                      <p:cBhvr additive="base">
                                        <p:cTn id="58" dur="500"/>
                                        <p:tgtEl>
                                          <p:spTgt spid="38"/>
                                        </p:tgtEl>
                                        <p:attrNameLst>
                                          <p:attrName>ppt_x</p:attrName>
                                        </p:attrNameLst>
                                      </p:cBhvr>
                                      <p:tavLst>
                                        <p:tav tm="0">
                                          <p:val>
                                            <p:strVal val="ppt_x"/>
                                          </p:val>
                                        </p:tav>
                                        <p:tav tm="100000">
                                          <p:val>
                                            <p:strVal val="ppt_x"/>
                                          </p:val>
                                        </p:tav>
                                      </p:tavLst>
                                    </p:anim>
                                    <p:anim calcmode="lin" valueType="num">
                                      <p:cBhvr additive="base">
                                        <p:cTn id="59" dur="500"/>
                                        <p:tgtEl>
                                          <p:spTgt spid="38"/>
                                        </p:tgtEl>
                                        <p:attrNameLst>
                                          <p:attrName>ppt_y</p:attrName>
                                        </p:attrNameLst>
                                      </p:cBhvr>
                                      <p:tavLst>
                                        <p:tav tm="0">
                                          <p:val>
                                            <p:strVal val="ppt_y"/>
                                          </p:val>
                                        </p:tav>
                                        <p:tav tm="100000">
                                          <p:val>
                                            <p:strVal val="1+ppt_h/2"/>
                                          </p:val>
                                        </p:tav>
                                      </p:tavLst>
                                    </p:anim>
                                    <p:set>
                                      <p:cBhvr>
                                        <p:cTn id="60"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P spid="5" grpId="0" animBg="1"/>
      <p:bldP spid="34" grpId="0" animBg="1"/>
      <p:bldP spid="35" grpId="0" animBg="1"/>
      <p:bldP spid="36" grpId="0" animBg="1"/>
      <p:bldP spid="36" grpId="1" animBg="1"/>
      <p:bldP spid="37" grpId="0" animBg="1"/>
      <p:bldP spid="37" grpId="1" animBg="1"/>
      <p:bldP spid="38" grpId="0" animBg="1"/>
      <p:bldP spid="38"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9" y="4705459"/>
            <a:ext cx="8530822" cy="1434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內容版面配置區 2"/>
          <p:cNvSpPr>
            <a:spLocks noGrp="1"/>
          </p:cNvSpPr>
          <p:nvPr>
            <p:ph idx="1"/>
          </p:nvPr>
        </p:nvSpPr>
        <p:spPr/>
        <p:txBody>
          <a:bodyPr/>
          <a:lstStyle/>
          <a:p>
            <a:r>
              <a:rPr lang="en-US" altLang="zh-TW" b="1" dirty="0"/>
              <a:t>Kenneth Jay Company purchased a piece of machinery for </a:t>
            </a:r>
            <a:r>
              <a:rPr lang="zh-TW" altLang="en-US" b="1" dirty="0">
                <a:latin typeface="Arial Unicode MS" panose="020B0604020202020204" pitchFamily="34" charset="-120"/>
                <a:ea typeface="Arial Unicode MS" panose="020B0604020202020204" pitchFamily="34" charset="-120"/>
                <a:cs typeface="Arial Unicode MS" panose="020B0604020202020204" pitchFamily="34" charset="-120"/>
              </a:rPr>
              <a:t>￡</a:t>
            </a:r>
            <a:r>
              <a:rPr lang="en-US" altLang="zh-TW" b="1" dirty="0"/>
              <a:t>500,000 on January 1. The machinery has an estimated useful life of five years and an estimated salvage value of </a:t>
            </a:r>
            <a:r>
              <a:rPr lang="zh-TW" altLang="en-US" b="1" dirty="0">
                <a:latin typeface="Arial Unicode MS" panose="020B0604020202020204" pitchFamily="34" charset="-120"/>
                <a:ea typeface="Arial Unicode MS" panose="020B0604020202020204" pitchFamily="34" charset="-120"/>
                <a:cs typeface="Arial Unicode MS" panose="020B0604020202020204" pitchFamily="34" charset="-120"/>
              </a:rPr>
              <a:t>￡</a:t>
            </a:r>
            <a:r>
              <a:rPr lang="en-US" altLang="zh-TW" b="1" dirty="0"/>
              <a:t>50,000.</a:t>
            </a:r>
          </a:p>
          <a:p>
            <a:pPr marL="457200" indent="-457200">
              <a:buFont typeface="+mj-lt"/>
              <a:buAutoNum type="arabicPeriod"/>
            </a:pPr>
            <a:r>
              <a:rPr lang="en-US" altLang="zh-TW" dirty="0"/>
              <a:t>Compute depreciation expense for year 1 and year 2 using the double-declining-balance depreciation method.</a:t>
            </a:r>
          </a:p>
          <a:p>
            <a:pPr marL="400050" lvl="1" indent="0">
              <a:buNone/>
            </a:pPr>
            <a:r>
              <a:rPr lang="en-US" altLang="zh-TW" dirty="0"/>
              <a:t>Double the straight-line rate: (1/5 years) × 2 = 0.40</a:t>
            </a:r>
          </a:p>
          <a:p>
            <a:pPr marL="400050" lvl="1" indent="0">
              <a:buNone/>
            </a:pPr>
            <a:endParaRPr lang="en-US" altLang="zh-TW" dirty="0"/>
          </a:p>
          <a:p>
            <a:endParaRPr lang="en-US" altLang="zh-TW" b="1" dirty="0"/>
          </a:p>
        </p:txBody>
      </p:sp>
      <p:sp>
        <p:nvSpPr>
          <p:cNvPr id="16" name="投影片編號版面配置區 15"/>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41</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sp>
        <p:nvSpPr>
          <p:cNvPr id="4" name="矩形 3"/>
          <p:cNvSpPr/>
          <p:nvPr/>
        </p:nvSpPr>
        <p:spPr>
          <a:xfrm>
            <a:off x="2794819" y="5619135"/>
            <a:ext cx="1452716" cy="20647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2794819" y="5887064"/>
            <a:ext cx="1452716" cy="20647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4517923" y="5619135"/>
            <a:ext cx="1452716" cy="20647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p:nvSpPr>
        <p:spPr>
          <a:xfrm>
            <a:off x="4517923" y="5887064"/>
            <a:ext cx="1452716" cy="20647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a:off x="6162367" y="5616677"/>
            <a:ext cx="1452716" cy="20647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a:off x="6162367" y="5887064"/>
            <a:ext cx="1452716" cy="20647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7750277" y="5624051"/>
            <a:ext cx="980768" cy="20647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p:cNvSpPr/>
          <p:nvPr/>
        </p:nvSpPr>
        <p:spPr>
          <a:xfrm>
            <a:off x="7750277" y="5879690"/>
            <a:ext cx="980768" cy="20647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8421358" y="62500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87770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4"/>
                                        </p:tgtEl>
                                      </p:cBhvr>
                                    </p:animEffect>
                                    <p:anim calcmode="lin" valueType="num">
                                      <p:cBhvr>
                                        <p:cTn id="7" dur="1000"/>
                                        <p:tgtEl>
                                          <p:spTgt spid="4"/>
                                        </p:tgtEl>
                                        <p:attrNameLst>
                                          <p:attrName>ppt_x</p:attrName>
                                        </p:attrNameLst>
                                      </p:cBhvr>
                                      <p:tavLst>
                                        <p:tav tm="0">
                                          <p:val>
                                            <p:strVal val="ppt_x"/>
                                          </p:val>
                                        </p:tav>
                                        <p:tav tm="100000">
                                          <p:val>
                                            <p:strVal val="ppt_x"/>
                                          </p:val>
                                        </p:tav>
                                      </p:tavLst>
                                    </p:anim>
                                    <p:anim calcmode="lin" valueType="num">
                                      <p:cBhvr>
                                        <p:cTn id="8" dur="1000"/>
                                        <p:tgtEl>
                                          <p:spTgt spid="4"/>
                                        </p:tgtEl>
                                        <p:attrNameLst>
                                          <p:attrName>ppt_y</p:attrName>
                                        </p:attrNameLst>
                                      </p:cBhvr>
                                      <p:tavLst>
                                        <p:tav tm="0">
                                          <p:val>
                                            <p:strVal val="ppt_y"/>
                                          </p:val>
                                        </p:tav>
                                        <p:tav tm="100000">
                                          <p:val>
                                            <p:strVal val="ppt_y+.1"/>
                                          </p:val>
                                        </p:tav>
                                      </p:tavLst>
                                    </p:anim>
                                    <p:set>
                                      <p:cBhvr>
                                        <p:cTn id="9" dur="1" fill="hold">
                                          <p:stCondLst>
                                            <p:cond delay="999"/>
                                          </p:stCondLst>
                                        </p:cTn>
                                        <p:tgtEl>
                                          <p:spTgt spid="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0" nodeType="clickEffect">
                                  <p:stCondLst>
                                    <p:cond delay="0"/>
                                  </p:stCondLst>
                                  <p:childTnLst>
                                    <p:animEffect transition="out" filter="fade">
                                      <p:cBhvr>
                                        <p:cTn id="13" dur="1000"/>
                                        <p:tgtEl>
                                          <p:spTgt spid="19"/>
                                        </p:tgtEl>
                                      </p:cBhvr>
                                    </p:animEffect>
                                    <p:anim calcmode="lin" valueType="num">
                                      <p:cBhvr>
                                        <p:cTn id="14" dur="1000"/>
                                        <p:tgtEl>
                                          <p:spTgt spid="19"/>
                                        </p:tgtEl>
                                        <p:attrNameLst>
                                          <p:attrName>ppt_x</p:attrName>
                                        </p:attrNameLst>
                                      </p:cBhvr>
                                      <p:tavLst>
                                        <p:tav tm="0">
                                          <p:val>
                                            <p:strVal val="ppt_x"/>
                                          </p:val>
                                        </p:tav>
                                        <p:tav tm="100000">
                                          <p:val>
                                            <p:strVal val="ppt_x"/>
                                          </p:val>
                                        </p:tav>
                                      </p:tavLst>
                                    </p:anim>
                                    <p:anim calcmode="lin" valueType="num">
                                      <p:cBhvr>
                                        <p:cTn id="15" dur="1000"/>
                                        <p:tgtEl>
                                          <p:spTgt spid="19"/>
                                        </p:tgtEl>
                                        <p:attrNameLst>
                                          <p:attrName>ppt_y</p:attrName>
                                        </p:attrNameLst>
                                      </p:cBhvr>
                                      <p:tavLst>
                                        <p:tav tm="0">
                                          <p:val>
                                            <p:strVal val="ppt_y"/>
                                          </p:val>
                                        </p:tav>
                                        <p:tav tm="100000">
                                          <p:val>
                                            <p:strVal val="ppt_y+.1"/>
                                          </p:val>
                                        </p:tav>
                                      </p:tavLst>
                                    </p:anim>
                                    <p:set>
                                      <p:cBhvr>
                                        <p:cTn id="16" dur="1" fill="hold">
                                          <p:stCondLst>
                                            <p:cond delay="999"/>
                                          </p:stCondLst>
                                        </p:cTn>
                                        <p:tgtEl>
                                          <p:spTgt spid="1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0" nodeType="clickEffect">
                                  <p:stCondLst>
                                    <p:cond delay="0"/>
                                  </p:stCondLst>
                                  <p:childTnLst>
                                    <p:animEffect transition="out" filter="fade">
                                      <p:cBhvr>
                                        <p:cTn id="20" dur="1000"/>
                                        <p:tgtEl>
                                          <p:spTgt spid="21"/>
                                        </p:tgtEl>
                                      </p:cBhvr>
                                    </p:animEffect>
                                    <p:anim calcmode="lin" valueType="num">
                                      <p:cBhvr>
                                        <p:cTn id="21" dur="1000"/>
                                        <p:tgtEl>
                                          <p:spTgt spid="21"/>
                                        </p:tgtEl>
                                        <p:attrNameLst>
                                          <p:attrName>ppt_x</p:attrName>
                                        </p:attrNameLst>
                                      </p:cBhvr>
                                      <p:tavLst>
                                        <p:tav tm="0">
                                          <p:val>
                                            <p:strVal val="ppt_x"/>
                                          </p:val>
                                        </p:tav>
                                        <p:tav tm="100000">
                                          <p:val>
                                            <p:strVal val="ppt_x"/>
                                          </p:val>
                                        </p:tav>
                                      </p:tavLst>
                                    </p:anim>
                                    <p:anim calcmode="lin" valueType="num">
                                      <p:cBhvr>
                                        <p:cTn id="22" dur="1000"/>
                                        <p:tgtEl>
                                          <p:spTgt spid="21"/>
                                        </p:tgtEl>
                                        <p:attrNameLst>
                                          <p:attrName>ppt_y</p:attrName>
                                        </p:attrNameLst>
                                      </p:cBhvr>
                                      <p:tavLst>
                                        <p:tav tm="0">
                                          <p:val>
                                            <p:strVal val="ppt_y"/>
                                          </p:val>
                                        </p:tav>
                                        <p:tav tm="100000">
                                          <p:val>
                                            <p:strVal val="ppt_y+.1"/>
                                          </p:val>
                                        </p:tav>
                                      </p:tavLst>
                                    </p:anim>
                                    <p:set>
                                      <p:cBhvr>
                                        <p:cTn id="23" dur="1" fill="hold">
                                          <p:stCondLst>
                                            <p:cond delay="999"/>
                                          </p:stCondLst>
                                        </p:cTn>
                                        <p:tgtEl>
                                          <p:spTgt spid="2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grpId="0" nodeType="clickEffect">
                                  <p:stCondLst>
                                    <p:cond delay="0"/>
                                  </p:stCondLst>
                                  <p:childTnLst>
                                    <p:animEffect transition="out" filter="fade">
                                      <p:cBhvr>
                                        <p:cTn id="27" dur="1000"/>
                                        <p:tgtEl>
                                          <p:spTgt spid="23"/>
                                        </p:tgtEl>
                                      </p:cBhvr>
                                    </p:animEffect>
                                    <p:anim calcmode="lin" valueType="num">
                                      <p:cBhvr>
                                        <p:cTn id="28" dur="1000"/>
                                        <p:tgtEl>
                                          <p:spTgt spid="23"/>
                                        </p:tgtEl>
                                        <p:attrNameLst>
                                          <p:attrName>ppt_x</p:attrName>
                                        </p:attrNameLst>
                                      </p:cBhvr>
                                      <p:tavLst>
                                        <p:tav tm="0">
                                          <p:val>
                                            <p:strVal val="ppt_x"/>
                                          </p:val>
                                        </p:tav>
                                        <p:tav tm="100000">
                                          <p:val>
                                            <p:strVal val="ppt_x"/>
                                          </p:val>
                                        </p:tav>
                                      </p:tavLst>
                                    </p:anim>
                                    <p:anim calcmode="lin" valueType="num">
                                      <p:cBhvr>
                                        <p:cTn id="29" dur="1000"/>
                                        <p:tgtEl>
                                          <p:spTgt spid="23"/>
                                        </p:tgtEl>
                                        <p:attrNameLst>
                                          <p:attrName>ppt_y</p:attrName>
                                        </p:attrNameLst>
                                      </p:cBhvr>
                                      <p:tavLst>
                                        <p:tav tm="0">
                                          <p:val>
                                            <p:strVal val="ppt_y"/>
                                          </p:val>
                                        </p:tav>
                                        <p:tav tm="100000">
                                          <p:val>
                                            <p:strVal val="ppt_y+.1"/>
                                          </p:val>
                                        </p:tav>
                                      </p:tavLst>
                                    </p:anim>
                                    <p:set>
                                      <p:cBhvr>
                                        <p:cTn id="30" dur="1" fill="hold">
                                          <p:stCondLst>
                                            <p:cond delay="999"/>
                                          </p:stCondLst>
                                        </p:cTn>
                                        <p:tgtEl>
                                          <p:spTgt spid="2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exit" presetSubtype="0" fill="hold" grpId="0" nodeType="clickEffect">
                                  <p:stCondLst>
                                    <p:cond delay="0"/>
                                  </p:stCondLst>
                                  <p:childTnLst>
                                    <p:animEffect transition="out" filter="fade">
                                      <p:cBhvr>
                                        <p:cTn id="34" dur="1000"/>
                                        <p:tgtEl>
                                          <p:spTgt spid="18"/>
                                        </p:tgtEl>
                                      </p:cBhvr>
                                    </p:animEffect>
                                    <p:anim calcmode="lin" valueType="num">
                                      <p:cBhvr>
                                        <p:cTn id="35" dur="1000"/>
                                        <p:tgtEl>
                                          <p:spTgt spid="18"/>
                                        </p:tgtEl>
                                        <p:attrNameLst>
                                          <p:attrName>ppt_x</p:attrName>
                                        </p:attrNameLst>
                                      </p:cBhvr>
                                      <p:tavLst>
                                        <p:tav tm="0">
                                          <p:val>
                                            <p:strVal val="ppt_x"/>
                                          </p:val>
                                        </p:tav>
                                        <p:tav tm="100000">
                                          <p:val>
                                            <p:strVal val="ppt_x"/>
                                          </p:val>
                                        </p:tav>
                                      </p:tavLst>
                                    </p:anim>
                                    <p:anim calcmode="lin" valueType="num">
                                      <p:cBhvr>
                                        <p:cTn id="36" dur="1000"/>
                                        <p:tgtEl>
                                          <p:spTgt spid="18"/>
                                        </p:tgtEl>
                                        <p:attrNameLst>
                                          <p:attrName>ppt_y</p:attrName>
                                        </p:attrNameLst>
                                      </p:cBhvr>
                                      <p:tavLst>
                                        <p:tav tm="0">
                                          <p:val>
                                            <p:strVal val="ppt_y"/>
                                          </p:val>
                                        </p:tav>
                                        <p:tav tm="100000">
                                          <p:val>
                                            <p:strVal val="ppt_y+.1"/>
                                          </p:val>
                                        </p:tav>
                                      </p:tavLst>
                                    </p:anim>
                                    <p:set>
                                      <p:cBhvr>
                                        <p:cTn id="37" dur="1" fill="hold">
                                          <p:stCondLst>
                                            <p:cond delay="999"/>
                                          </p:stCondLst>
                                        </p:cTn>
                                        <p:tgtEl>
                                          <p:spTgt spid="1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2" presetClass="exit" presetSubtype="0" fill="hold" grpId="0" nodeType="clickEffect">
                                  <p:stCondLst>
                                    <p:cond delay="0"/>
                                  </p:stCondLst>
                                  <p:childTnLst>
                                    <p:animEffect transition="out" filter="fade">
                                      <p:cBhvr>
                                        <p:cTn id="41" dur="1000"/>
                                        <p:tgtEl>
                                          <p:spTgt spid="20"/>
                                        </p:tgtEl>
                                      </p:cBhvr>
                                    </p:animEffect>
                                    <p:anim calcmode="lin" valueType="num">
                                      <p:cBhvr>
                                        <p:cTn id="42" dur="1000"/>
                                        <p:tgtEl>
                                          <p:spTgt spid="20"/>
                                        </p:tgtEl>
                                        <p:attrNameLst>
                                          <p:attrName>ppt_x</p:attrName>
                                        </p:attrNameLst>
                                      </p:cBhvr>
                                      <p:tavLst>
                                        <p:tav tm="0">
                                          <p:val>
                                            <p:strVal val="ppt_x"/>
                                          </p:val>
                                        </p:tav>
                                        <p:tav tm="100000">
                                          <p:val>
                                            <p:strVal val="ppt_x"/>
                                          </p:val>
                                        </p:tav>
                                      </p:tavLst>
                                    </p:anim>
                                    <p:anim calcmode="lin" valueType="num">
                                      <p:cBhvr>
                                        <p:cTn id="43" dur="1000"/>
                                        <p:tgtEl>
                                          <p:spTgt spid="20"/>
                                        </p:tgtEl>
                                        <p:attrNameLst>
                                          <p:attrName>ppt_y</p:attrName>
                                        </p:attrNameLst>
                                      </p:cBhvr>
                                      <p:tavLst>
                                        <p:tav tm="0">
                                          <p:val>
                                            <p:strVal val="ppt_y"/>
                                          </p:val>
                                        </p:tav>
                                        <p:tav tm="100000">
                                          <p:val>
                                            <p:strVal val="ppt_y+.1"/>
                                          </p:val>
                                        </p:tav>
                                      </p:tavLst>
                                    </p:anim>
                                    <p:set>
                                      <p:cBhvr>
                                        <p:cTn id="44" dur="1" fill="hold">
                                          <p:stCondLst>
                                            <p:cond delay="999"/>
                                          </p:stCondLst>
                                        </p:cTn>
                                        <p:tgtEl>
                                          <p:spTgt spid="2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exit" presetSubtype="0" fill="hold" grpId="0" nodeType="clickEffect">
                                  <p:stCondLst>
                                    <p:cond delay="0"/>
                                  </p:stCondLst>
                                  <p:childTnLst>
                                    <p:animEffect transition="out" filter="fade">
                                      <p:cBhvr>
                                        <p:cTn id="48" dur="1000"/>
                                        <p:tgtEl>
                                          <p:spTgt spid="22"/>
                                        </p:tgtEl>
                                      </p:cBhvr>
                                    </p:animEffect>
                                    <p:anim calcmode="lin" valueType="num">
                                      <p:cBhvr>
                                        <p:cTn id="49" dur="1000"/>
                                        <p:tgtEl>
                                          <p:spTgt spid="22"/>
                                        </p:tgtEl>
                                        <p:attrNameLst>
                                          <p:attrName>ppt_x</p:attrName>
                                        </p:attrNameLst>
                                      </p:cBhvr>
                                      <p:tavLst>
                                        <p:tav tm="0">
                                          <p:val>
                                            <p:strVal val="ppt_x"/>
                                          </p:val>
                                        </p:tav>
                                        <p:tav tm="100000">
                                          <p:val>
                                            <p:strVal val="ppt_x"/>
                                          </p:val>
                                        </p:tav>
                                      </p:tavLst>
                                    </p:anim>
                                    <p:anim calcmode="lin" valueType="num">
                                      <p:cBhvr>
                                        <p:cTn id="50" dur="1000"/>
                                        <p:tgtEl>
                                          <p:spTgt spid="22"/>
                                        </p:tgtEl>
                                        <p:attrNameLst>
                                          <p:attrName>ppt_y</p:attrName>
                                        </p:attrNameLst>
                                      </p:cBhvr>
                                      <p:tavLst>
                                        <p:tav tm="0">
                                          <p:val>
                                            <p:strVal val="ppt_y"/>
                                          </p:val>
                                        </p:tav>
                                        <p:tav tm="100000">
                                          <p:val>
                                            <p:strVal val="ppt_y+.1"/>
                                          </p:val>
                                        </p:tav>
                                      </p:tavLst>
                                    </p:anim>
                                    <p:set>
                                      <p:cBhvr>
                                        <p:cTn id="51" dur="1" fill="hold">
                                          <p:stCondLst>
                                            <p:cond delay="999"/>
                                          </p:stCondLst>
                                        </p:cTn>
                                        <p:tgtEl>
                                          <p:spTgt spid="22"/>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42" presetClass="exit" presetSubtype="0" fill="hold" grpId="0" nodeType="clickEffect">
                                  <p:stCondLst>
                                    <p:cond delay="0"/>
                                  </p:stCondLst>
                                  <p:childTnLst>
                                    <p:animEffect transition="out" filter="fade">
                                      <p:cBhvr>
                                        <p:cTn id="55" dur="1000"/>
                                        <p:tgtEl>
                                          <p:spTgt spid="24"/>
                                        </p:tgtEl>
                                      </p:cBhvr>
                                    </p:animEffect>
                                    <p:anim calcmode="lin" valueType="num">
                                      <p:cBhvr>
                                        <p:cTn id="56" dur="1000"/>
                                        <p:tgtEl>
                                          <p:spTgt spid="24"/>
                                        </p:tgtEl>
                                        <p:attrNameLst>
                                          <p:attrName>ppt_x</p:attrName>
                                        </p:attrNameLst>
                                      </p:cBhvr>
                                      <p:tavLst>
                                        <p:tav tm="0">
                                          <p:val>
                                            <p:strVal val="ppt_x"/>
                                          </p:val>
                                        </p:tav>
                                        <p:tav tm="100000">
                                          <p:val>
                                            <p:strVal val="ppt_x"/>
                                          </p:val>
                                        </p:tav>
                                      </p:tavLst>
                                    </p:anim>
                                    <p:anim calcmode="lin" valueType="num">
                                      <p:cBhvr>
                                        <p:cTn id="57" dur="1000"/>
                                        <p:tgtEl>
                                          <p:spTgt spid="24"/>
                                        </p:tgtEl>
                                        <p:attrNameLst>
                                          <p:attrName>ppt_y</p:attrName>
                                        </p:attrNameLst>
                                      </p:cBhvr>
                                      <p:tavLst>
                                        <p:tav tm="0">
                                          <p:val>
                                            <p:strVal val="ppt_y"/>
                                          </p:val>
                                        </p:tav>
                                        <p:tav tm="100000">
                                          <p:val>
                                            <p:strVal val="ppt_y+.1"/>
                                          </p:val>
                                        </p:tav>
                                      </p:tavLst>
                                    </p:anim>
                                    <p:set>
                                      <p:cBhvr>
                                        <p:cTn id="58" dur="1" fill="hold">
                                          <p:stCondLst>
                                            <p:cond delay="9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19" grpId="0" animBg="1"/>
      <p:bldP spid="20" grpId="0" animBg="1"/>
      <p:bldP spid="21" grpId="0" animBg="1"/>
      <p:bldP spid="22" grpId="0" animBg="1"/>
      <p:bldP spid="23" grpId="0" animBg="1"/>
      <p:bldP spid="2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42</a:t>
            </a:fld>
            <a:endParaRPr lang="zh-TW" altLang="en-US" dirty="0"/>
          </a:p>
        </p:txBody>
      </p:sp>
      <p:sp>
        <p:nvSpPr>
          <p:cNvPr id="39940" name="Title 4"/>
          <p:cNvSpPr>
            <a:spLocks noGrp="1"/>
          </p:cNvSpPr>
          <p:nvPr>
            <p:ph type="title"/>
          </p:nvPr>
        </p:nvSpPr>
        <p:spPr>
          <a:xfrm>
            <a:off x="67244" y="579438"/>
            <a:ext cx="8159749" cy="677333"/>
          </a:xfrm>
        </p:spPr>
        <p:txBody>
          <a:bodyPr>
            <a:normAutofit fontScale="90000"/>
          </a:bodyPr>
          <a:lstStyle/>
          <a:p>
            <a:r>
              <a:rPr lang="en-US" altLang="zh-TW" dirty="0"/>
              <a:t>Changes in Depreciation Estimates and Methods</a:t>
            </a:r>
          </a:p>
        </p:txBody>
      </p:sp>
      <p:sp>
        <p:nvSpPr>
          <p:cNvPr id="190467" name="Rectangle 3"/>
          <p:cNvSpPr>
            <a:spLocks noGrp="1" noChangeArrowheads="1"/>
          </p:cNvSpPr>
          <p:nvPr>
            <p:ph idx="1"/>
          </p:nvPr>
        </p:nvSpPr>
        <p:spPr/>
        <p:txBody>
          <a:bodyPr/>
          <a:lstStyle/>
          <a:p>
            <a:pPr marL="0" indent="0">
              <a:buNone/>
            </a:pPr>
            <a:r>
              <a:rPr lang="en-US" altLang="zh-TW" b="1" dirty="0">
                <a:solidFill>
                  <a:srgbClr val="E19207"/>
                </a:solidFill>
              </a:rPr>
              <a:t>Illustration</a:t>
            </a:r>
          </a:p>
          <a:p>
            <a:pPr lvl="1"/>
            <a:r>
              <a:rPr lang="en-US" altLang="zh-TW" dirty="0"/>
              <a:t>Wheeler’s van was assumed to have a useful life of 4 years and a salvage value of £2,000. </a:t>
            </a:r>
          </a:p>
          <a:p>
            <a:pPr lvl="1"/>
            <a:r>
              <a:rPr lang="en-US" altLang="zh-TW" dirty="0"/>
              <a:t>After 3 years, Wheeler realizes that the van will </a:t>
            </a:r>
            <a:r>
              <a:rPr lang="en-US" altLang="zh-TW" b="1" dirty="0">
                <a:solidFill>
                  <a:schemeClr val="accent2">
                    <a:lumMod val="75000"/>
                  </a:schemeClr>
                </a:solidFill>
              </a:rPr>
              <a:t>last another 3 years </a:t>
            </a:r>
            <a:r>
              <a:rPr lang="en-US" altLang="zh-TW" dirty="0"/>
              <a:t>and that </a:t>
            </a:r>
            <a:r>
              <a:rPr lang="en-US" altLang="zh-TW" b="1" dirty="0">
                <a:solidFill>
                  <a:schemeClr val="accent2">
                    <a:lumMod val="75000"/>
                  </a:schemeClr>
                </a:solidFill>
              </a:rPr>
              <a:t>the salvage value will be £3,000 instead of £2,000. </a:t>
            </a:r>
          </a:p>
          <a:p>
            <a:pPr lvl="1"/>
            <a:r>
              <a:rPr lang="en-US" altLang="zh-TW" dirty="0"/>
              <a:t>Use the straight-line depreciation to calculate the depreciation expenses for the remaining 3 years.</a:t>
            </a:r>
          </a:p>
        </p:txBody>
      </p:sp>
      <p:sp>
        <p:nvSpPr>
          <p:cNvPr id="36" name="矩形 35"/>
          <p:cNvSpPr/>
          <p:nvPr/>
        </p:nvSpPr>
        <p:spPr>
          <a:xfrm>
            <a:off x="4147119" y="107798"/>
            <a:ext cx="4996881"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Changes in Depreciation Estimates and Methods </a:t>
            </a:r>
          </a:p>
        </p:txBody>
      </p:sp>
      <p:sp>
        <p:nvSpPr>
          <p:cNvPr id="9" name="文字方塊 8"/>
          <p:cNvSpPr txBox="1"/>
          <p:nvPr/>
        </p:nvSpPr>
        <p:spPr>
          <a:xfrm>
            <a:off x="8439869" y="77988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69121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內容版面配置區 13"/>
          <p:cNvSpPr>
            <a:spLocks noGrp="1"/>
          </p:cNvSpPr>
          <p:nvPr>
            <p:ph idx="1"/>
          </p:nvPr>
        </p:nvSpPr>
        <p:spPr/>
        <p:txBody>
          <a:bodyPr/>
          <a:lstStyle/>
          <a:p>
            <a:pPr marL="0" indent="0">
              <a:buNone/>
            </a:pPr>
            <a:r>
              <a:rPr lang="en-US" altLang="zh-TW" b="1" dirty="0">
                <a:solidFill>
                  <a:srgbClr val="E19207"/>
                </a:solidFill>
              </a:rPr>
              <a:t>Illustration</a:t>
            </a:r>
            <a:endParaRPr lang="zh-TW" altLang="en-US" dirty="0">
              <a:solidFill>
                <a:srgbClr val="E19207"/>
              </a:solidFill>
            </a:endParaRPr>
          </a:p>
        </p:txBody>
      </p:sp>
      <p:sp>
        <p:nvSpPr>
          <p:cNvPr id="4" name="投影片編號版面配置區 3"/>
          <p:cNvSpPr>
            <a:spLocks noGrp="1"/>
          </p:cNvSpPr>
          <p:nvPr>
            <p:ph type="sldNum" sz="quarter" idx="12"/>
          </p:nvPr>
        </p:nvSpPr>
        <p:spPr/>
        <p:txBody>
          <a:bodyPr/>
          <a:lstStyle/>
          <a:p>
            <a:endParaRPr lang="zh-TW" altLang="en-US"/>
          </a:p>
          <a:p>
            <a:fld id="{D653AA2B-43EB-45A7-9BA5-5DF14A416DA3}" type="slidenum">
              <a:rPr lang="en-US" altLang="zh-TW" smtClean="0"/>
              <a:pPr/>
              <a:t>43</a:t>
            </a:fld>
            <a:endParaRPr lang="zh-TW" altLang="en-US" dirty="0"/>
          </a:p>
        </p:txBody>
      </p:sp>
      <p:sp>
        <p:nvSpPr>
          <p:cNvPr id="5" name="標題 4"/>
          <p:cNvSpPr>
            <a:spLocks noGrp="1"/>
          </p:cNvSpPr>
          <p:nvPr>
            <p:ph type="title"/>
          </p:nvPr>
        </p:nvSpPr>
        <p:spPr>
          <a:xfrm>
            <a:off x="114970" y="245530"/>
            <a:ext cx="8204585" cy="677333"/>
          </a:xfrm>
        </p:spPr>
        <p:txBody>
          <a:bodyPr>
            <a:normAutofit fontScale="90000"/>
          </a:bodyPr>
          <a:lstStyle/>
          <a:p>
            <a:r>
              <a:rPr lang="en-US" altLang="zh-TW" dirty="0"/>
              <a:t>Changes in Depreciation Estimates and Methods</a:t>
            </a:r>
            <a:endParaRPr lang="zh-TW"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056" y="2136422"/>
            <a:ext cx="8077815"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文字方塊 6"/>
          <p:cNvSpPr txBox="1"/>
          <p:nvPr/>
        </p:nvSpPr>
        <p:spPr>
          <a:xfrm>
            <a:off x="8439869" y="65956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21475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idx="1"/>
          </p:nvPr>
        </p:nvSpPr>
        <p:spPr/>
        <p:txBody>
          <a:bodyPr/>
          <a:lstStyle/>
          <a:p>
            <a:pPr marL="0" indent="0">
              <a:buNone/>
            </a:pPr>
            <a:r>
              <a:rPr lang="en-US" altLang="zh-TW" b="1" dirty="0">
                <a:solidFill>
                  <a:srgbClr val="E19207"/>
                </a:solidFill>
              </a:rPr>
              <a:t>Illustration</a:t>
            </a:r>
            <a:endParaRPr lang="en-US" altLang="zh-TW" dirty="0">
              <a:solidFill>
                <a:srgbClr val="E19207"/>
              </a:solidFill>
            </a:endParaRPr>
          </a:p>
          <a:p>
            <a:pPr lvl="1"/>
            <a:r>
              <a:rPr lang="en-US" altLang="zh-TW" dirty="0"/>
              <a:t>Depreciation schedule when there is a change in estimate: </a:t>
            </a:r>
          </a:p>
          <a:p>
            <a:endParaRPr lang="en-US" altLang="zh-TW"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44</a:t>
            </a:fld>
            <a:endParaRPr lang="zh-TW" altLang="en-US" dirty="0"/>
          </a:p>
        </p:txBody>
      </p:sp>
      <p:sp>
        <p:nvSpPr>
          <p:cNvPr id="39940" name="Title 4"/>
          <p:cNvSpPr>
            <a:spLocks noGrp="1"/>
          </p:cNvSpPr>
          <p:nvPr>
            <p:ph type="title"/>
          </p:nvPr>
        </p:nvSpPr>
        <p:spPr>
          <a:xfrm>
            <a:off x="205222" y="333227"/>
            <a:ext cx="8138694" cy="677333"/>
          </a:xfrm>
        </p:spPr>
        <p:txBody>
          <a:bodyPr>
            <a:normAutofit fontScale="90000"/>
          </a:bodyPr>
          <a:lstStyle/>
          <a:p>
            <a:r>
              <a:rPr lang="en-US" altLang="zh-TW" dirty="0"/>
              <a:t>Changes in Depreciation Estimates and Methods</a:t>
            </a:r>
          </a:p>
        </p:txBody>
      </p:sp>
      <p:sp>
        <p:nvSpPr>
          <p:cNvPr id="3" name="文字方塊 2"/>
          <p:cNvSpPr txBox="1"/>
          <p:nvPr/>
        </p:nvSpPr>
        <p:spPr>
          <a:xfrm>
            <a:off x="36779" y="5639137"/>
            <a:ext cx="139012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9.10</a:t>
            </a:r>
            <a:endParaRPr lang="zh-TW" altLang="en-US" dirty="0">
              <a:latin typeface="Arial" panose="020B0604020202020204" pitchFamily="34" charset="0"/>
              <a:cs typeface="Arial" panose="020B0604020202020204" pitchFamily="34"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5555" y="3022535"/>
            <a:ext cx="7496538" cy="3134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文字方塊 7"/>
          <p:cNvSpPr txBox="1"/>
          <p:nvPr/>
        </p:nvSpPr>
        <p:spPr>
          <a:xfrm>
            <a:off x="8439869" y="65956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55560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內容版面配置區 3"/>
          <p:cNvSpPr>
            <a:spLocks noGrp="1"/>
          </p:cNvSpPr>
          <p:nvPr>
            <p:ph idx="1"/>
          </p:nvPr>
        </p:nvSpPr>
        <p:spPr/>
        <p:txBody>
          <a:bodyPr/>
          <a:lstStyle/>
          <a:p>
            <a:r>
              <a:rPr lang="en-US" altLang="zh-TW" b="1" dirty="0" err="1"/>
              <a:t>Bodie</a:t>
            </a:r>
            <a:r>
              <a:rPr lang="en-US" altLang="zh-TW" b="1" dirty="0"/>
              <a:t> Company purchased a piece of equipment for £200,000 on January 1 of year 1. </a:t>
            </a:r>
          </a:p>
          <a:p>
            <a:r>
              <a:rPr lang="en-US" altLang="zh-TW" b="1" dirty="0"/>
              <a:t>The equipment had an estimated useful life of eight years and an estimated salvage value of £40,000. </a:t>
            </a:r>
            <a:r>
              <a:rPr lang="en-US" altLang="zh-TW" b="1" dirty="0" err="1"/>
              <a:t>Bodie</a:t>
            </a:r>
            <a:r>
              <a:rPr lang="en-US" altLang="zh-TW" b="1" dirty="0"/>
              <a:t> uses the straight-line depreciation method. </a:t>
            </a:r>
          </a:p>
          <a:p>
            <a:r>
              <a:rPr lang="en-US" altLang="zh-TW" b="1" dirty="0"/>
              <a:t>During year 3, </a:t>
            </a:r>
            <a:r>
              <a:rPr lang="en-US" altLang="zh-TW" b="1" dirty="0" err="1"/>
              <a:t>Bodie</a:t>
            </a:r>
            <a:r>
              <a:rPr lang="en-US" altLang="zh-TW" b="1" dirty="0"/>
              <a:t> used its experience with the equipment to determine that the total useful life would be six years (instead of eight years) and that the salvage value would be £0 (instead of £40,000). </a:t>
            </a:r>
          </a:p>
          <a:p>
            <a:r>
              <a:rPr lang="en-US" altLang="zh-TW" b="1" dirty="0"/>
              <a:t>Compute depreciation expense for year 3. </a:t>
            </a:r>
          </a:p>
        </p:txBody>
      </p:sp>
      <p:sp>
        <p:nvSpPr>
          <p:cNvPr id="5" name="投影片編號版面配置區 4"/>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45</a:t>
            </a:fld>
            <a:endParaRPr lang="zh-TW" altLang="en-US" dirty="0"/>
          </a:p>
        </p:txBody>
      </p:sp>
      <p:sp>
        <p:nvSpPr>
          <p:cNvPr id="105474" name="標題 1"/>
          <p:cNvSpPr>
            <a:spLocks noGrp="1"/>
          </p:cNvSpPr>
          <p:nvPr>
            <p:ph type="title"/>
          </p:nvPr>
        </p:nvSpPr>
        <p:spPr/>
        <p:txBody>
          <a:bodyPr/>
          <a:lstStyle/>
          <a:p>
            <a:r>
              <a:rPr lang="en-US" altLang="zh-TW" dirty="0"/>
              <a:t>Quiz Yourself</a:t>
            </a:r>
            <a:endParaRPr lang="zh-TW" altLang="en-US" dirty="0"/>
          </a:p>
        </p:txBody>
      </p:sp>
      <p:sp>
        <p:nvSpPr>
          <p:cNvPr id="7" name="文字方塊 6"/>
          <p:cNvSpPr txBox="1"/>
          <p:nvPr/>
        </p:nvSpPr>
        <p:spPr>
          <a:xfrm>
            <a:off x="8439869" y="65956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79130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lnSpcReduction="10000"/>
          </a:bodyPr>
          <a:lstStyle/>
          <a:p>
            <a:pPr marL="0" indent="0">
              <a:buNone/>
            </a:pPr>
            <a:r>
              <a:rPr lang="en-US" altLang="zh-TW" sz="2200" b="1" dirty="0">
                <a:solidFill>
                  <a:srgbClr val="E19207"/>
                </a:solidFill>
              </a:rPr>
              <a:t>Solution</a:t>
            </a:r>
          </a:p>
          <a:p>
            <a:pPr lvl="1"/>
            <a:r>
              <a:rPr lang="en-US" altLang="zh-TW" sz="2200" dirty="0"/>
              <a:t>Depreciation expense in years 1 and 2: </a:t>
            </a:r>
          </a:p>
          <a:p>
            <a:pPr marL="457200" lvl="1" indent="0">
              <a:buNone/>
            </a:pPr>
            <a:r>
              <a:rPr lang="en-US" altLang="zh-TW" sz="2200" dirty="0"/>
              <a:t>	(£200,000 − £40,000)/8 = £20,000</a:t>
            </a:r>
          </a:p>
          <a:p>
            <a:pPr lvl="1"/>
            <a:r>
              <a:rPr lang="en-US" altLang="zh-TW" sz="2200" dirty="0"/>
              <a:t>Carrying amount on January 1 of year 3: </a:t>
            </a:r>
          </a:p>
          <a:p>
            <a:pPr marL="457200" lvl="1" indent="0">
              <a:buNone/>
            </a:pPr>
            <a:r>
              <a:rPr lang="en-US" altLang="zh-TW" sz="2200" dirty="0"/>
              <a:t>	£200,000 − (2 × £20,000) = £160,000</a:t>
            </a:r>
          </a:p>
          <a:p>
            <a:pPr lvl="1"/>
            <a:r>
              <a:rPr lang="en-US" altLang="zh-TW" sz="2200" dirty="0"/>
              <a:t>Remaining life on January 1 of year 3: </a:t>
            </a:r>
          </a:p>
          <a:p>
            <a:pPr marL="457200" lvl="1" indent="0">
              <a:buNone/>
            </a:pPr>
            <a:r>
              <a:rPr lang="en-US" altLang="zh-TW" sz="2200" dirty="0"/>
              <a:t>	6 years − 2 years = 4 years remaining </a:t>
            </a:r>
          </a:p>
          <a:p>
            <a:pPr lvl="1"/>
            <a:r>
              <a:rPr lang="en-US" altLang="zh-TW" sz="2200" dirty="0"/>
              <a:t>Remaining salvage value on January 1 of year 3: £0 </a:t>
            </a:r>
          </a:p>
          <a:p>
            <a:pPr lvl="1"/>
            <a:r>
              <a:rPr lang="en-US" altLang="zh-TW" sz="2200" dirty="0"/>
              <a:t>Year 3 depreciation expense: (£160,000 − £0)/4 = £40,000 </a:t>
            </a:r>
          </a:p>
          <a:p>
            <a:endParaRPr lang="zh-TW" altLang="en-US" sz="2200" dirty="0"/>
          </a:p>
        </p:txBody>
      </p:sp>
      <p:sp>
        <p:nvSpPr>
          <p:cNvPr id="11" name="投影片編號版面配置區 10"/>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46</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sp>
        <p:nvSpPr>
          <p:cNvPr id="7" name="矩形 6"/>
          <p:cNvSpPr/>
          <p:nvPr/>
        </p:nvSpPr>
        <p:spPr>
          <a:xfrm>
            <a:off x="1115616" y="2519751"/>
            <a:ext cx="5544616"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1115616" y="3559840"/>
            <a:ext cx="5544616"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1115616" y="4670187"/>
            <a:ext cx="5544616"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4746470" y="5734604"/>
            <a:ext cx="3637675"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7200008" y="5192735"/>
            <a:ext cx="562744"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8439869" y="65956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99046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ppt_x"/>
                                          </p:val>
                                        </p:tav>
                                      </p:tavLst>
                                    </p:anim>
                                    <p:anim calcmode="lin" valueType="num">
                                      <p:cBhvr additive="base">
                                        <p:cTn id="7" dur="500"/>
                                        <p:tgtEl>
                                          <p:spTgt spid="7"/>
                                        </p:tgtEl>
                                        <p:attrNameLst>
                                          <p:attrName>ppt_y</p:attrName>
                                        </p:attrNameLst>
                                      </p:cBhvr>
                                      <p:tavLst>
                                        <p:tav tm="0">
                                          <p:val>
                                            <p:strVal val="ppt_y"/>
                                          </p:val>
                                        </p:tav>
                                        <p:tav tm="100000">
                                          <p:val>
                                            <p:strVal val="1+ppt_h/2"/>
                                          </p:val>
                                        </p:tav>
                                      </p:tavLst>
                                    </p:anim>
                                    <p:set>
                                      <p:cBhvr>
                                        <p:cTn id="8" dur="1" fill="hold">
                                          <p:stCondLst>
                                            <p:cond delay="499"/>
                                          </p:stCondLst>
                                        </p:cTn>
                                        <p:tgtEl>
                                          <p:spTgt spid="7"/>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9"/>
                                        </p:tgtEl>
                                        <p:attrNameLst>
                                          <p:attrName>ppt_x</p:attrName>
                                        </p:attrNameLst>
                                      </p:cBhvr>
                                      <p:tavLst>
                                        <p:tav tm="0">
                                          <p:val>
                                            <p:strVal val="ppt_x"/>
                                          </p:val>
                                        </p:tav>
                                        <p:tav tm="100000">
                                          <p:val>
                                            <p:strVal val="ppt_x"/>
                                          </p:val>
                                        </p:tav>
                                      </p:tavLst>
                                    </p:anim>
                                    <p:anim calcmode="lin" valueType="num">
                                      <p:cBhvr additive="base">
                                        <p:cTn id="19" dur="500"/>
                                        <p:tgtEl>
                                          <p:spTgt spid="9"/>
                                        </p:tgtEl>
                                        <p:attrNameLst>
                                          <p:attrName>ppt_y</p:attrName>
                                        </p:attrNameLst>
                                      </p:cBhvr>
                                      <p:tavLst>
                                        <p:tav tm="0">
                                          <p:val>
                                            <p:strVal val="ppt_y"/>
                                          </p:val>
                                        </p:tav>
                                        <p:tav tm="100000">
                                          <p:val>
                                            <p:strVal val="1+ppt_h/2"/>
                                          </p:val>
                                        </p:tav>
                                      </p:tavLst>
                                    </p:anim>
                                    <p:set>
                                      <p:cBhvr>
                                        <p:cTn id="20" dur="1" fill="hold">
                                          <p:stCondLst>
                                            <p:cond delay="499"/>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12"/>
                                        </p:tgtEl>
                                        <p:attrNameLst>
                                          <p:attrName>ppt_x</p:attrName>
                                        </p:attrNameLst>
                                      </p:cBhvr>
                                      <p:tavLst>
                                        <p:tav tm="0">
                                          <p:val>
                                            <p:strVal val="ppt_x"/>
                                          </p:val>
                                        </p:tav>
                                        <p:tav tm="100000">
                                          <p:val>
                                            <p:strVal val="ppt_x"/>
                                          </p:val>
                                        </p:tav>
                                      </p:tavLst>
                                    </p:anim>
                                    <p:anim calcmode="lin" valueType="num">
                                      <p:cBhvr additive="base">
                                        <p:cTn id="25" dur="500"/>
                                        <p:tgtEl>
                                          <p:spTgt spid="12"/>
                                        </p:tgtEl>
                                        <p:attrNameLst>
                                          <p:attrName>ppt_y</p:attrName>
                                        </p:attrNameLst>
                                      </p:cBhvr>
                                      <p:tavLst>
                                        <p:tav tm="0">
                                          <p:val>
                                            <p:strVal val="ppt_y"/>
                                          </p:val>
                                        </p:tav>
                                        <p:tav tm="100000">
                                          <p:val>
                                            <p:strVal val="1+ppt_h/2"/>
                                          </p:val>
                                        </p:tav>
                                      </p:tavLst>
                                    </p:anim>
                                    <p:set>
                                      <p:cBhvr>
                                        <p:cTn id="26" dur="1" fill="hold">
                                          <p:stCondLst>
                                            <p:cond delay="499"/>
                                          </p:stCondLst>
                                        </p:cTn>
                                        <p:tgtEl>
                                          <p:spTgt spid="1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10"/>
                                        </p:tgtEl>
                                        <p:attrNameLst>
                                          <p:attrName>ppt_x</p:attrName>
                                        </p:attrNameLst>
                                      </p:cBhvr>
                                      <p:tavLst>
                                        <p:tav tm="0">
                                          <p:val>
                                            <p:strVal val="ppt_x"/>
                                          </p:val>
                                        </p:tav>
                                        <p:tav tm="100000">
                                          <p:val>
                                            <p:strVal val="ppt_x"/>
                                          </p:val>
                                        </p:tav>
                                      </p:tavLst>
                                    </p:anim>
                                    <p:anim calcmode="lin" valueType="num">
                                      <p:cBhvr additive="base">
                                        <p:cTn id="31" dur="500"/>
                                        <p:tgtEl>
                                          <p:spTgt spid="10"/>
                                        </p:tgtEl>
                                        <p:attrNameLst>
                                          <p:attrName>ppt_y</p:attrName>
                                        </p:attrNameLst>
                                      </p:cBhvr>
                                      <p:tavLst>
                                        <p:tav tm="0">
                                          <p:val>
                                            <p:strVal val="ppt_y"/>
                                          </p:val>
                                        </p:tav>
                                        <p:tav tm="100000">
                                          <p:val>
                                            <p:strVal val="1+ppt_h/2"/>
                                          </p:val>
                                        </p:tav>
                                      </p:tavLst>
                                    </p:anim>
                                    <p:set>
                                      <p:cBhvr>
                                        <p:cTn id="3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47</a:t>
            </a:fld>
            <a:endParaRPr lang="zh-TW" altLang="en-US" dirty="0"/>
          </a:p>
        </p:txBody>
      </p:sp>
      <p:sp>
        <p:nvSpPr>
          <p:cNvPr id="2" name="標題 1"/>
          <p:cNvSpPr>
            <a:spLocks noGrp="1"/>
          </p:cNvSpPr>
          <p:nvPr>
            <p:ph type="title"/>
          </p:nvPr>
        </p:nvSpPr>
        <p:spPr/>
        <p:txBody>
          <a:bodyPr>
            <a:normAutofit fontScale="90000"/>
          </a:bodyPr>
          <a:lstStyle/>
          <a:p>
            <a:r>
              <a:rPr lang="en-US" altLang="zh-TW" dirty="0"/>
              <a:t>Ordinary Expenditures</a:t>
            </a:r>
            <a:r>
              <a:rPr lang="zh-TW" altLang="en-US" dirty="0"/>
              <a:t> </a:t>
            </a:r>
            <a:br>
              <a:rPr lang="en-US" altLang="zh-TW" dirty="0"/>
            </a:br>
            <a:r>
              <a:rPr lang="en-US" altLang="zh-TW" dirty="0"/>
              <a:t>(Revenue Expenditures)</a:t>
            </a:r>
          </a:p>
        </p:txBody>
      </p:sp>
      <p:sp>
        <p:nvSpPr>
          <p:cNvPr id="3" name="內容版面配置區 2"/>
          <p:cNvSpPr>
            <a:spLocks noGrp="1"/>
          </p:cNvSpPr>
          <p:nvPr>
            <p:ph idx="1"/>
          </p:nvPr>
        </p:nvSpPr>
        <p:spPr/>
        <p:txBody>
          <a:bodyPr/>
          <a:lstStyle/>
          <a:p>
            <a:r>
              <a:rPr lang="en-US" altLang="zh-TW" dirty="0"/>
              <a:t>Typically benefit only the period in which they are made. (i.e., repairs, maintenance, and minor improvements)</a:t>
            </a:r>
          </a:p>
          <a:p>
            <a:r>
              <a:rPr lang="en-US" altLang="zh-TW" dirty="0"/>
              <a:t>Expense when incurred.</a:t>
            </a:r>
          </a:p>
          <a:p>
            <a:endParaRPr lang="en-US" altLang="zh-TW" dirty="0"/>
          </a:p>
          <a:p>
            <a:endParaRPr lang="en-US" altLang="zh-TW" dirty="0"/>
          </a:p>
          <a:p>
            <a:endParaRPr lang="en-US" altLang="zh-TW" dirty="0"/>
          </a:p>
          <a:p>
            <a:endParaRPr lang="zh-TW" altLang="en-US" dirty="0"/>
          </a:p>
        </p:txBody>
      </p:sp>
      <p:sp>
        <p:nvSpPr>
          <p:cNvPr id="7" name="矩形 6"/>
          <p:cNvSpPr/>
          <p:nvPr/>
        </p:nvSpPr>
        <p:spPr>
          <a:xfrm>
            <a:off x="3442631" y="107798"/>
            <a:ext cx="5701369"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Repairing and Improving Property, Plant, and Equipment</a:t>
            </a:r>
          </a:p>
        </p:txBody>
      </p:sp>
      <p:sp>
        <p:nvSpPr>
          <p:cNvPr id="9" name="文字方塊 8"/>
          <p:cNvSpPr txBox="1"/>
          <p:nvPr/>
        </p:nvSpPr>
        <p:spPr>
          <a:xfrm>
            <a:off x="8463931" y="791914"/>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p>
        </p:txBody>
      </p:sp>
    </p:spTree>
    <p:extLst>
      <p:ext uri="{BB962C8B-B14F-4D97-AF65-F5344CB8AC3E}">
        <p14:creationId xmlns:p14="http://schemas.microsoft.com/office/powerpoint/2010/main" val="28407948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19207"/>
                </a:solidFill>
              </a:rPr>
              <a:t>Illustration</a:t>
            </a:r>
          </a:p>
          <a:p>
            <a:pPr lvl="1"/>
            <a:r>
              <a:rPr lang="en-US" altLang="zh-TW" dirty="0"/>
              <a:t>Wheeler purchases a delivery truck for </a:t>
            </a:r>
            <a:r>
              <a:rPr lang="en-US" altLang="zh-TW" dirty="0">
                <a:solidFill>
                  <a:srgbClr val="000000"/>
                </a:solidFill>
                <a:latin typeface="Arial" charset="0"/>
                <a:ea typeface="新細明體" charset="0"/>
                <a:cs typeface="新細明體" charset="0"/>
              </a:rPr>
              <a:t>£</a:t>
            </a:r>
            <a:r>
              <a:rPr lang="en-US" altLang="zh-TW" dirty="0"/>
              <a:t>42,000. This truck has an estimated useful life of eight years and a salvage value of </a:t>
            </a:r>
            <a:r>
              <a:rPr lang="en-US" altLang="zh-TW" dirty="0">
                <a:solidFill>
                  <a:srgbClr val="000000"/>
                </a:solidFill>
                <a:latin typeface="Arial" charset="0"/>
                <a:ea typeface="新細明體" charset="0"/>
                <a:cs typeface="新細明體" charset="0"/>
              </a:rPr>
              <a:t>£</a:t>
            </a:r>
            <a:r>
              <a:rPr lang="en-US" altLang="zh-TW" dirty="0"/>
              <a:t>2,000. </a:t>
            </a:r>
          </a:p>
          <a:p>
            <a:pPr lvl="1"/>
            <a:r>
              <a:rPr lang="en-US" altLang="zh-TW" dirty="0"/>
              <a:t>The straight-line depreciation is </a:t>
            </a:r>
            <a:r>
              <a:rPr lang="en-US" altLang="zh-TW" dirty="0">
                <a:solidFill>
                  <a:srgbClr val="000000"/>
                </a:solidFill>
                <a:latin typeface="Arial" charset="0"/>
                <a:ea typeface="新細明體" charset="0"/>
                <a:cs typeface="新細明體" charset="0"/>
              </a:rPr>
              <a:t>£</a:t>
            </a:r>
            <a:r>
              <a:rPr lang="en-US" altLang="zh-TW" dirty="0"/>
              <a:t>5,000 per year.</a:t>
            </a:r>
          </a:p>
          <a:p>
            <a:pPr lvl="1"/>
            <a:r>
              <a:rPr lang="en-US" altLang="zh-TW" dirty="0"/>
              <a:t>If the company spends </a:t>
            </a:r>
            <a:r>
              <a:rPr lang="en-US" altLang="zh-TW" dirty="0">
                <a:solidFill>
                  <a:srgbClr val="000000"/>
                </a:solidFill>
                <a:latin typeface="Arial" charset="0"/>
                <a:ea typeface="新細明體" charset="0"/>
                <a:cs typeface="新細明體" charset="0"/>
              </a:rPr>
              <a:t>£</a:t>
            </a:r>
            <a:r>
              <a:rPr lang="en-US" altLang="zh-TW" dirty="0"/>
              <a:t>1,500 each year for normal maintenance, its annual recording of these expenditures is:</a:t>
            </a:r>
            <a:endParaRPr lang="zh-TW" altLang="en-US" dirty="0"/>
          </a:p>
          <a:p>
            <a:endParaRPr lang="zh-TW" altLang="en-US" dirty="0"/>
          </a:p>
        </p:txBody>
      </p:sp>
      <p:sp>
        <p:nvSpPr>
          <p:cNvPr id="4" name="投影片編號版面配置區 3"/>
          <p:cNvSpPr>
            <a:spLocks noGrp="1"/>
          </p:cNvSpPr>
          <p:nvPr>
            <p:ph type="sldNum" sz="quarter" idx="12"/>
          </p:nvPr>
        </p:nvSpPr>
        <p:spPr/>
        <p:txBody>
          <a:bodyPr/>
          <a:lstStyle/>
          <a:p>
            <a:endParaRPr lang="zh-TW" altLang="en-US"/>
          </a:p>
          <a:p>
            <a:fld id="{D653AA2B-43EB-45A7-9BA5-5DF14A416DA3}" type="slidenum">
              <a:rPr lang="en-US" altLang="zh-TW" smtClean="0"/>
              <a:pPr/>
              <a:t>48</a:t>
            </a:fld>
            <a:endParaRPr lang="zh-TW" altLang="en-US" dirty="0"/>
          </a:p>
        </p:txBody>
      </p:sp>
      <p:sp>
        <p:nvSpPr>
          <p:cNvPr id="2" name="標題 1"/>
          <p:cNvSpPr>
            <a:spLocks noGrp="1"/>
          </p:cNvSpPr>
          <p:nvPr>
            <p:ph type="title"/>
          </p:nvPr>
        </p:nvSpPr>
        <p:spPr/>
        <p:txBody>
          <a:bodyPr>
            <a:normAutofit fontScale="90000"/>
          </a:bodyPr>
          <a:lstStyle/>
          <a:p>
            <a:r>
              <a:rPr lang="en-US" altLang="zh-TW"/>
              <a:t>Ordinary Expenditures </a:t>
            </a:r>
            <a:br>
              <a:rPr lang="en-US" altLang="zh-TW"/>
            </a:br>
            <a:r>
              <a:rPr lang="en-US" altLang="zh-TW"/>
              <a:t>(Revenue Expenditures)</a:t>
            </a:r>
            <a:endParaRPr lang="zh-TW" altLang="en-US" dirty="0"/>
          </a:p>
        </p:txBody>
      </p:sp>
      <p:graphicFrame>
        <p:nvGraphicFramePr>
          <p:cNvPr id="9" name="表格 8"/>
          <p:cNvGraphicFramePr>
            <a:graphicFrameLocks noGrp="1"/>
          </p:cNvGraphicFramePr>
          <p:nvPr>
            <p:extLst>
              <p:ext uri="{D42A27DB-BD31-4B8C-83A1-F6EECF244321}">
                <p14:modId xmlns:p14="http://schemas.microsoft.com/office/powerpoint/2010/main" val="2405333321"/>
              </p:ext>
            </p:extLst>
          </p:nvPr>
        </p:nvGraphicFramePr>
        <p:xfrm>
          <a:off x="1286328" y="5213697"/>
          <a:ext cx="5622472" cy="1114425"/>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0" name="矩形 9"/>
          <p:cNvSpPr/>
          <p:nvPr/>
        </p:nvSpPr>
        <p:spPr>
          <a:xfrm>
            <a:off x="1288724" y="5213697"/>
            <a:ext cx="3775393" cy="369332"/>
          </a:xfrm>
          <a:prstGeom prst="rect">
            <a:avLst/>
          </a:prstGeom>
        </p:spPr>
        <p:txBody>
          <a:bodyPr wrap="none">
            <a:spAutoFit/>
          </a:bodyPr>
          <a:lstStyle/>
          <a:p>
            <a:r>
              <a:rPr lang="en-US" altLang="zh-TW" dirty="0">
                <a:solidFill>
                  <a:srgbClr val="000000"/>
                </a:solidFill>
                <a:latin typeface="Arial"/>
              </a:rPr>
              <a:t>Repairs and Maintenance Expense</a:t>
            </a:r>
            <a:endParaRPr lang="zh-TW" altLang="en-US" dirty="0">
              <a:latin typeface="+mj-lt"/>
            </a:endParaRPr>
          </a:p>
        </p:txBody>
      </p:sp>
      <p:sp>
        <p:nvSpPr>
          <p:cNvPr id="11" name="矩形 10"/>
          <p:cNvSpPr/>
          <p:nvPr/>
        </p:nvSpPr>
        <p:spPr>
          <a:xfrm>
            <a:off x="1491595" y="5584743"/>
            <a:ext cx="723275" cy="369332"/>
          </a:xfrm>
          <a:prstGeom prst="rect">
            <a:avLst/>
          </a:prstGeom>
        </p:spPr>
        <p:txBody>
          <a:bodyPr wrap="none">
            <a:spAutoFit/>
          </a:bodyPr>
          <a:lstStyle/>
          <a:p>
            <a:r>
              <a:rPr lang="en-US" altLang="zh-TW" dirty="0">
                <a:solidFill>
                  <a:srgbClr val="000000"/>
                </a:solidFill>
                <a:latin typeface="Arial"/>
              </a:rPr>
              <a:t>Cash</a:t>
            </a:r>
            <a:endParaRPr lang="zh-TW" altLang="en-US" dirty="0">
              <a:solidFill>
                <a:srgbClr val="000000"/>
              </a:solidFill>
              <a:latin typeface="Arial"/>
            </a:endParaRPr>
          </a:p>
        </p:txBody>
      </p:sp>
      <p:sp>
        <p:nvSpPr>
          <p:cNvPr id="12" name="矩形 11"/>
          <p:cNvSpPr/>
          <p:nvPr/>
        </p:nvSpPr>
        <p:spPr>
          <a:xfrm>
            <a:off x="5047536" y="5213697"/>
            <a:ext cx="761748" cy="369332"/>
          </a:xfrm>
          <a:prstGeom prst="rect">
            <a:avLst/>
          </a:prstGeom>
        </p:spPr>
        <p:txBody>
          <a:bodyPr wrap="none">
            <a:spAutoFit/>
          </a:bodyPr>
          <a:lstStyle/>
          <a:p>
            <a:pPr lvl="0" algn="r"/>
            <a:r>
              <a:rPr lang="en-US" altLang="zh-TW" dirty="0">
                <a:solidFill>
                  <a:srgbClr val="000000"/>
                </a:solidFill>
                <a:latin typeface="Arial"/>
              </a:rPr>
              <a:t>1,500</a:t>
            </a:r>
            <a:endParaRPr lang="zh-TW" altLang="en-US" dirty="0">
              <a:solidFill>
                <a:srgbClr val="000000"/>
              </a:solidFill>
              <a:latin typeface="Arial"/>
            </a:endParaRPr>
          </a:p>
        </p:txBody>
      </p:sp>
      <p:sp>
        <p:nvSpPr>
          <p:cNvPr id="13" name="矩形 12"/>
          <p:cNvSpPr/>
          <p:nvPr/>
        </p:nvSpPr>
        <p:spPr>
          <a:xfrm>
            <a:off x="6135143" y="5583029"/>
            <a:ext cx="761748" cy="369332"/>
          </a:xfrm>
          <a:prstGeom prst="rect">
            <a:avLst/>
          </a:prstGeom>
        </p:spPr>
        <p:txBody>
          <a:bodyPr wrap="none">
            <a:spAutoFit/>
          </a:bodyPr>
          <a:lstStyle/>
          <a:p>
            <a:pPr lvl="0" algn="r"/>
            <a:r>
              <a:rPr lang="en-US" altLang="zh-TW" dirty="0">
                <a:solidFill>
                  <a:srgbClr val="000000"/>
                </a:solidFill>
                <a:latin typeface="Arial"/>
              </a:rPr>
              <a:t>1,500</a:t>
            </a:r>
            <a:endParaRPr lang="zh-TW" altLang="en-US" dirty="0">
              <a:solidFill>
                <a:srgbClr val="000000"/>
              </a:solidFill>
              <a:latin typeface="Arial"/>
            </a:endParaRPr>
          </a:p>
        </p:txBody>
      </p:sp>
      <p:sp>
        <p:nvSpPr>
          <p:cNvPr id="14" name="矩形 13"/>
          <p:cNvSpPr/>
          <p:nvPr/>
        </p:nvSpPr>
        <p:spPr>
          <a:xfrm>
            <a:off x="1688303" y="5999961"/>
            <a:ext cx="5208588" cy="307777"/>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Spent </a:t>
            </a:r>
            <a:r>
              <a:rPr lang="en-US" altLang="zh-TW" sz="1400" i="1" dirty="0">
                <a:solidFill>
                  <a:srgbClr val="000000"/>
                </a:solidFill>
                <a:latin typeface="Arial" panose="020B0604020202020204" pitchFamily="34" charset="0"/>
                <a:ea typeface="新細明體" charset="0"/>
                <a:cs typeface="Arial" panose="020B0604020202020204" pitchFamily="34" charset="0"/>
              </a:rPr>
              <a:t>£</a:t>
            </a:r>
            <a:r>
              <a:rPr lang="en-US" altLang="zh-TW" sz="1400" i="1" dirty="0">
                <a:latin typeface="Arial" panose="020B0604020202020204" pitchFamily="34" charset="0"/>
                <a:cs typeface="Arial" panose="020B0604020202020204" pitchFamily="34" charset="0"/>
              </a:rPr>
              <a:t>1,500 for maintenance of delivery truck.</a:t>
            </a:r>
            <a:endParaRPr lang="zh-TW" altLang="en-US" sz="1400" i="1" dirty="0">
              <a:latin typeface="Arial" panose="020B0604020202020204" pitchFamily="34" charset="0"/>
              <a:cs typeface="Arial" panose="020B0604020202020204" pitchFamily="34" charset="0"/>
            </a:endParaRPr>
          </a:p>
        </p:txBody>
      </p:sp>
      <p:sp>
        <p:nvSpPr>
          <p:cNvPr id="16" name="文字方塊 15"/>
          <p:cNvSpPr txBox="1"/>
          <p:nvPr/>
        </p:nvSpPr>
        <p:spPr>
          <a:xfrm>
            <a:off x="8427835" y="67159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p>
        </p:txBody>
      </p:sp>
    </p:spTree>
    <p:extLst>
      <p:ext uri="{BB962C8B-B14F-4D97-AF65-F5344CB8AC3E}">
        <p14:creationId xmlns:p14="http://schemas.microsoft.com/office/powerpoint/2010/main" val="30468733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Three criteria:</a:t>
            </a:r>
          </a:p>
          <a:p>
            <a:pPr lvl="1"/>
            <a:r>
              <a:rPr lang="en-US" altLang="zh-TW" dirty="0"/>
              <a:t>Significant in amount.</a:t>
            </a:r>
          </a:p>
          <a:p>
            <a:pPr lvl="1"/>
            <a:r>
              <a:rPr lang="en-US" altLang="zh-TW" dirty="0"/>
              <a:t>Benefit more than the current period.</a:t>
            </a:r>
          </a:p>
          <a:p>
            <a:pPr lvl="1"/>
            <a:r>
              <a:rPr lang="en-US" altLang="zh-TW" dirty="0"/>
              <a:t>Increase the productive life or capacity of the asset (i.e., engine overhaul, components added).</a:t>
            </a:r>
          </a:p>
          <a:p>
            <a:endParaRPr lang="en-US" altLang="zh-TW" dirty="0"/>
          </a:p>
          <a:p>
            <a:endParaRPr lang="en-US" altLang="zh-TW" dirty="0"/>
          </a:p>
          <a:p>
            <a:endParaRPr lang="en-US" altLang="zh-TW" dirty="0"/>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49</a:t>
            </a:fld>
            <a:endParaRPr lang="zh-TW" altLang="en-US" dirty="0"/>
          </a:p>
        </p:txBody>
      </p:sp>
      <p:sp>
        <p:nvSpPr>
          <p:cNvPr id="2" name="標題 1"/>
          <p:cNvSpPr>
            <a:spLocks noGrp="1"/>
          </p:cNvSpPr>
          <p:nvPr>
            <p:ph type="title"/>
          </p:nvPr>
        </p:nvSpPr>
        <p:spPr/>
        <p:txBody>
          <a:bodyPr/>
          <a:lstStyle/>
          <a:p>
            <a:r>
              <a:rPr lang="en-US" altLang="zh-TW" dirty="0"/>
              <a:t>Capital Expenditures</a:t>
            </a:r>
            <a:r>
              <a:rPr lang="zh-TW" altLang="en-US" dirty="0"/>
              <a:t>  </a:t>
            </a:r>
            <a:endParaRPr lang="en-US" altLang="zh-TW" dirty="0">
              <a:latin typeface="微軟正黑體" panose="020B0604030504040204" pitchFamily="34" charset="-120"/>
              <a:ea typeface="微軟正黑體" panose="020B0604030504040204" pitchFamily="34" charset="-120"/>
            </a:endParaRPr>
          </a:p>
        </p:txBody>
      </p:sp>
      <p:sp>
        <p:nvSpPr>
          <p:cNvPr id="5" name="矩形 4"/>
          <p:cNvSpPr/>
          <p:nvPr/>
        </p:nvSpPr>
        <p:spPr>
          <a:xfrm>
            <a:off x="1116297" y="4505757"/>
            <a:ext cx="4722768" cy="461665"/>
          </a:xfrm>
          <a:prstGeom prst="rect">
            <a:avLst/>
          </a:prstGeom>
          <a:solidFill>
            <a:srgbClr val="FFE699"/>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altLang="zh-TW" sz="2400" dirty="0">
                <a:latin typeface="Arial Unicode MS" panose="020B0604020202020204" pitchFamily="34" charset="-120"/>
                <a:ea typeface="Arial Unicode MS" panose="020B0604020202020204" pitchFamily="34" charset="-120"/>
                <a:cs typeface="Arial Unicode MS" panose="020B0604020202020204" pitchFamily="34" charset="-120"/>
              </a:rPr>
              <a:t>Capitalize and add to asset value</a:t>
            </a:r>
          </a:p>
        </p:txBody>
      </p:sp>
      <p:sp>
        <p:nvSpPr>
          <p:cNvPr id="7" name="矩形 6"/>
          <p:cNvSpPr/>
          <p:nvPr/>
        </p:nvSpPr>
        <p:spPr>
          <a:xfrm>
            <a:off x="1116297" y="5238357"/>
            <a:ext cx="6638356" cy="461665"/>
          </a:xfrm>
          <a:prstGeom prst="rect">
            <a:avLst/>
          </a:prstGeom>
          <a:solidFill>
            <a:srgbClr val="F8F9E7"/>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altLang="zh-TW" sz="2400" dirty="0">
                <a:latin typeface="Arial Unicode MS" panose="020B0604020202020204" pitchFamily="34" charset="-120"/>
                <a:ea typeface="Arial Unicode MS" panose="020B0604020202020204" pitchFamily="34" charset="-120"/>
                <a:cs typeface="Arial Unicode MS" panose="020B0604020202020204" pitchFamily="34" charset="-120"/>
              </a:rPr>
              <a:t>Depreciated over the remaining life of the asset</a:t>
            </a:r>
          </a:p>
        </p:txBody>
      </p:sp>
      <p:sp>
        <p:nvSpPr>
          <p:cNvPr id="8" name="文字方塊 7"/>
          <p:cNvSpPr txBox="1"/>
          <p:nvPr/>
        </p:nvSpPr>
        <p:spPr>
          <a:xfrm>
            <a:off x="8427835" y="67159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p>
        </p:txBody>
      </p:sp>
    </p:spTree>
    <p:extLst>
      <p:ext uri="{BB962C8B-B14F-4D97-AF65-F5344CB8AC3E}">
        <p14:creationId xmlns:p14="http://schemas.microsoft.com/office/powerpoint/2010/main" val="32687650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19207"/>
                </a:solidFill>
                <a:ea typeface="微軟正黑體" panose="020B0604030504040204" pitchFamily="34" charset="-120"/>
              </a:rPr>
              <a:t>Property, Plant, and Equipment  </a:t>
            </a:r>
            <a:endParaRPr lang="en-US" altLang="zh-TW" b="1" dirty="0">
              <a:solidFill>
                <a:srgbClr val="E19207"/>
              </a:solidFill>
              <a:latin typeface="微軟正黑體" panose="020B0604030504040204" pitchFamily="34" charset="-120"/>
              <a:ea typeface="微軟正黑體" panose="020B0604030504040204" pitchFamily="34" charset="-120"/>
            </a:endParaRPr>
          </a:p>
          <a:p>
            <a:pPr lvl="1"/>
            <a:r>
              <a:rPr lang="en-US" altLang="zh-TW" dirty="0"/>
              <a:t>Tangible, long-lived assets acquired for use in business operations.</a:t>
            </a:r>
          </a:p>
          <a:p>
            <a:pPr marL="0" indent="0">
              <a:buNone/>
            </a:pPr>
            <a:r>
              <a:rPr lang="en-US" altLang="zh-TW" b="1" dirty="0">
                <a:solidFill>
                  <a:srgbClr val="E19207"/>
                </a:solidFill>
                <a:ea typeface="微軟正黑體" panose="020B0604030504040204" pitchFamily="34" charset="-120"/>
              </a:rPr>
              <a:t>Intangible Assets</a:t>
            </a:r>
            <a:r>
              <a:rPr lang="zh-TW" altLang="en-US" b="1" dirty="0">
                <a:solidFill>
                  <a:srgbClr val="E19207"/>
                </a:solidFill>
                <a:ea typeface="微軟正黑體" panose="020B0604030504040204" pitchFamily="34" charset="-120"/>
              </a:rPr>
              <a:t>  </a:t>
            </a:r>
            <a:endParaRPr lang="en-US" altLang="zh-TW" b="1" dirty="0">
              <a:solidFill>
                <a:srgbClr val="E19207"/>
              </a:solidFill>
              <a:latin typeface="微軟正黑體" panose="020B0604030504040204" pitchFamily="34" charset="-120"/>
              <a:ea typeface="微軟正黑體" panose="020B0604030504040204" pitchFamily="34" charset="-120"/>
            </a:endParaRPr>
          </a:p>
          <a:p>
            <a:pPr lvl="1"/>
            <a:r>
              <a:rPr lang="en-US" altLang="zh-TW" dirty="0"/>
              <a:t>Long-lived assets that are used in the operation of a business but do not have physical substance.</a:t>
            </a:r>
          </a:p>
        </p:txBody>
      </p:sp>
      <p:sp>
        <p:nvSpPr>
          <p:cNvPr id="4" name="投影片編號版面配置區 3"/>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5</a:t>
            </a:fld>
            <a:endParaRPr lang="zh-TW" altLang="en-US" dirty="0"/>
          </a:p>
        </p:txBody>
      </p:sp>
      <p:sp>
        <p:nvSpPr>
          <p:cNvPr id="2" name="標題 1"/>
          <p:cNvSpPr>
            <a:spLocks noGrp="1"/>
          </p:cNvSpPr>
          <p:nvPr>
            <p:ph type="title"/>
          </p:nvPr>
        </p:nvSpPr>
        <p:spPr/>
        <p:txBody>
          <a:bodyPr>
            <a:normAutofit/>
          </a:bodyPr>
          <a:lstStyle/>
          <a:p>
            <a:pPr>
              <a:lnSpc>
                <a:spcPts val="4000"/>
              </a:lnSpc>
            </a:pPr>
            <a:r>
              <a:rPr lang="en-US" altLang="zh-TW" dirty="0"/>
              <a:t>Long-Term Operating Assets </a:t>
            </a:r>
            <a:endParaRPr lang="zh-TW" altLang="en-US" dirty="0"/>
          </a:p>
        </p:txBody>
      </p:sp>
      <p:sp>
        <p:nvSpPr>
          <p:cNvPr id="6" name="投影片編號版面配置區 4"/>
          <p:cNvSpPr txBox="1">
            <a:spLocks/>
          </p:cNvSpPr>
          <p:nvPr/>
        </p:nvSpPr>
        <p:spPr>
          <a:xfrm>
            <a:off x="8763000" y="6356350"/>
            <a:ext cx="381000" cy="365125"/>
          </a:xfrm>
          <a:prstGeom prst="rect">
            <a:avLst/>
          </a:prstGeom>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7EC5196E-6DE0-413B-B515-7F1EDB6EC62F}" type="slidenum">
              <a:rPr kumimoji="1" lang="zh-TW" altLang="en-US" sz="1200" b="0" i="0" u="none" strike="noStrike" kern="1200" cap="none" spc="0" normalizeH="0" baseline="0" noProof="0" smtClean="0">
                <a:ln>
                  <a:noFill/>
                </a:ln>
                <a:solidFill>
                  <a:schemeClr val="tx1">
                    <a:tint val="75000"/>
                  </a:schemeClr>
                </a:solidFill>
                <a:effectLst/>
                <a:uLnTx/>
                <a:uFillTx/>
                <a:latin typeface="Calibri" pitchFamily="34" charset="0"/>
                <a:ea typeface="新細明體"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zh-TW" altLang="en-US" sz="1200" b="0" i="0" u="none" strike="noStrike" kern="1200" cap="none" spc="0" normalizeH="0" baseline="0" noProof="0" dirty="0">
              <a:ln>
                <a:noFill/>
              </a:ln>
              <a:solidFill>
                <a:schemeClr val="tx1">
                  <a:tint val="75000"/>
                </a:schemeClr>
              </a:solidFill>
              <a:effectLst/>
              <a:uLnTx/>
              <a:uFillTx/>
              <a:latin typeface="Calibri" pitchFamily="34" charset="0"/>
              <a:ea typeface="新細明體" charset="-120"/>
              <a:cs typeface="+mn-cs"/>
            </a:endParaRPr>
          </a:p>
        </p:txBody>
      </p:sp>
      <p:sp>
        <p:nvSpPr>
          <p:cNvPr id="7" name="文字方塊 6"/>
          <p:cNvSpPr txBox="1"/>
          <p:nvPr/>
        </p:nvSpPr>
        <p:spPr>
          <a:xfrm>
            <a:off x="8440613" y="63003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93024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19207"/>
                </a:solidFill>
              </a:rPr>
              <a:t>Illustration</a:t>
            </a:r>
            <a:endParaRPr lang="en-US" altLang="zh-TW" dirty="0">
              <a:solidFill>
                <a:srgbClr val="E19207"/>
              </a:solidFill>
            </a:endParaRPr>
          </a:p>
          <a:p>
            <a:pPr lvl="1"/>
            <a:r>
              <a:rPr lang="en-US" altLang="zh-TW" dirty="0"/>
              <a:t>Suppose that at the end of the sixth year of the truck’s useful life, Wheeler spends </a:t>
            </a:r>
            <a:r>
              <a:rPr lang="en-US" altLang="zh-TW" dirty="0">
                <a:solidFill>
                  <a:srgbClr val="000000"/>
                </a:solidFill>
                <a:latin typeface="Arial" charset="0"/>
                <a:ea typeface="新細明體" charset="0"/>
                <a:cs typeface="新細明體" charset="0"/>
              </a:rPr>
              <a:t>£</a:t>
            </a:r>
            <a:r>
              <a:rPr lang="en-US" altLang="zh-TW" dirty="0"/>
              <a:t>8,000 to overhaul the engine. This expenditure will increase the truck’s remaining life from two to four years, but will not change its estimated salvage value. </a:t>
            </a:r>
          </a:p>
          <a:p>
            <a:pPr lvl="1"/>
            <a:r>
              <a:rPr lang="en-US" altLang="zh-TW" dirty="0"/>
              <a:t>Record the expenditure as follows: </a:t>
            </a:r>
          </a:p>
          <a:p>
            <a:endParaRPr lang="en-US" altLang="zh-TW" dirty="0"/>
          </a:p>
          <a:p>
            <a:endParaRPr lang="en-US" altLang="zh-TW"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50</a:t>
            </a:fld>
            <a:endParaRPr lang="zh-TW" altLang="en-US" dirty="0"/>
          </a:p>
        </p:txBody>
      </p:sp>
      <p:sp>
        <p:nvSpPr>
          <p:cNvPr id="2" name="標題 1"/>
          <p:cNvSpPr>
            <a:spLocks noGrp="1"/>
          </p:cNvSpPr>
          <p:nvPr>
            <p:ph type="title"/>
          </p:nvPr>
        </p:nvSpPr>
        <p:spPr/>
        <p:txBody>
          <a:bodyPr/>
          <a:lstStyle/>
          <a:p>
            <a:r>
              <a:rPr lang="en-US" altLang="zh-TW" dirty="0"/>
              <a:t>Capital Expenditures</a:t>
            </a:r>
            <a:endParaRPr lang="zh-TW" altLang="en-US" dirty="0"/>
          </a:p>
        </p:txBody>
      </p:sp>
      <p:graphicFrame>
        <p:nvGraphicFramePr>
          <p:cNvPr id="13" name="表格 12"/>
          <p:cNvGraphicFramePr>
            <a:graphicFrameLocks noGrp="1"/>
          </p:cNvGraphicFramePr>
          <p:nvPr>
            <p:extLst>
              <p:ext uri="{D42A27DB-BD31-4B8C-83A1-F6EECF244321}">
                <p14:modId xmlns:p14="http://schemas.microsoft.com/office/powerpoint/2010/main" val="2908197399"/>
              </p:ext>
            </p:extLst>
          </p:nvPr>
        </p:nvGraphicFramePr>
        <p:xfrm>
          <a:off x="1689332" y="4880259"/>
          <a:ext cx="5622472" cy="1114425"/>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4" name="矩形 13"/>
          <p:cNvSpPr/>
          <p:nvPr/>
        </p:nvSpPr>
        <p:spPr>
          <a:xfrm>
            <a:off x="1691728" y="4880259"/>
            <a:ext cx="1646669" cy="369332"/>
          </a:xfrm>
          <a:prstGeom prst="rect">
            <a:avLst/>
          </a:prstGeom>
          <a:solidFill>
            <a:srgbClr val="FFFF00"/>
          </a:solidFill>
        </p:spPr>
        <p:txBody>
          <a:bodyPr wrap="none">
            <a:spAutoFit/>
          </a:bodyPr>
          <a:lstStyle/>
          <a:p>
            <a:r>
              <a:rPr lang="en-US" altLang="zh-TW" dirty="0">
                <a:solidFill>
                  <a:srgbClr val="000000"/>
                </a:solidFill>
                <a:latin typeface="Arial"/>
              </a:rPr>
              <a:t>Delivery Truck</a:t>
            </a:r>
            <a:endParaRPr lang="zh-TW" altLang="en-US" dirty="0">
              <a:latin typeface="+mj-lt"/>
            </a:endParaRPr>
          </a:p>
        </p:txBody>
      </p:sp>
      <p:sp>
        <p:nvSpPr>
          <p:cNvPr id="15" name="矩形 14"/>
          <p:cNvSpPr/>
          <p:nvPr/>
        </p:nvSpPr>
        <p:spPr>
          <a:xfrm>
            <a:off x="1894599" y="5251305"/>
            <a:ext cx="723275" cy="369332"/>
          </a:xfrm>
          <a:prstGeom prst="rect">
            <a:avLst/>
          </a:prstGeom>
        </p:spPr>
        <p:txBody>
          <a:bodyPr wrap="none">
            <a:spAutoFit/>
          </a:bodyPr>
          <a:lstStyle/>
          <a:p>
            <a:r>
              <a:rPr lang="en-US" altLang="zh-TW" dirty="0">
                <a:solidFill>
                  <a:srgbClr val="000000"/>
                </a:solidFill>
                <a:latin typeface="Arial"/>
              </a:rPr>
              <a:t>Cash</a:t>
            </a:r>
            <a:endParaRPr lang="zh-TW" altLang="en-US" dirty="0">
              <a:solidFill>
                <a:srgbClr val="000000"/>
              </a:solidFill>
              <a:latin typeface="Arial"/>
            </a:endParaRPr>
          </a:p>
        </p:txBody>
      </p:sp>
      <p:sp>
        <p:nvSpPr>
          <p:cNvPr id="16" name="矩形 15"/>
          <p:cNvSpPr/>
          <p:nvPr/>
        </p:nvSpPr>
        <p:spPr>
          <a:xfrm>
            <a:off x="5450540" y="4880259"/>
            <a:ext cx="761748" cy="369332"/>
          </a:xfrm>
          <a:prstGeom prst="rect">
            <a:avLst/>
          </a:prstGeom>
        </p:spPr>
        <p:txBody>
          <a:bodyPr wrap="none">
            <a:spAutoFit/>
          </a:bodyPr>
          <a:lstStyle/>
          <a:p>
            <a:pPr lvl="0" algn="r"/>
            <a:r>
              <a:rPr lang="en-US" altLang="zh-TW" dirty="0">
                <a:solidFill>
                  <a:srgbClr val="000000"/>
                </a:solidFill>
                <a:latin typeface="Arial"/>
              </a:rPr>
              <a:t>8,000</a:t>
            </a:r>
            <a:endParaRPr lang="zh-TW" altLang="en-US" dirty="0">
              <a:solidFill>
                <a:srgbClr val="000000"/>
              </a:solidFill>
              <a:latin typeface="Arial"/>
            </a:endParaRPr>
          </a:p>
        </p:txBody>
      </p:sp>
      <p:sp>
        <p:nvSpPr>
          <p:cNvPr id="17" name="矩形 16"/>
          <p:cNvSpPr/>
          <p:nvPr/>
        </p:nvSpPr>
        <p:spPr>
          <a:xfrm>
            <a:off x="6538147" y="5249591"/>
            <a:ext cx="761748" cy="369332"/>
          </a:xfrm>
          <a:prstGeom prst="rect">
            <a:avLst/>
          </a:prstGeom>
        </p:spPr>
        <p:txBody>
          <a:bodyPr wrap="none">
            <a:spAutoFit/>
          </a:bodyPr>
          <a:lstStyle/>
          <a:p>
            <a:pPr lvl="0" algn="r"/>
            <a:r>
              <a:rPr lang="en-US" altLang="zh-TW" dirty="0">
                <a:solidFill>
                  <a:srgbClr val="000000"/>
                </a:solidFill>
                <a:latin typeface="Arial"/>
              </a:rPr>
              <a:t>8,000</a:t>
            </a:r>
            <a:endParaRPr lang="zh-TW" altLang="en-US" dirty="0">
              <a:solidFill>
                <a:srgbClr val="000000"/>
              </a:solidFill>
              <a:latin typeface="Arial"/>
            </a:endParaRPr>
          </a:p>
        </p:txBody>
      </p:sp>
      <p:sp>
        <p:nvSpPr>
          <p:cNvPr id="18" name="矩形 17"/>
          <p:cNvSpPr/>
          <p:nvPr/>
        </p:nvSpPr>
        <p:spPr>
          <a:xfrm>
            <a:off x="1998728" y="5618923"/>
            <a:ext cx="5458140" cy="307777"/>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Spent </a:t>
            </a:r>
            <a:r>
              <a:rPr lang="en-US" altLang="zh-TW" sz="1400" i="1" dirty="0">
                <a:solidFill>
                  <a:srgbClr val="000000"/>
                </a:solidFill>
                <a:latin typeface="Arial" panose="020B0604020202020204" pitchFamily="34" charset="0"/>
                <a:ea typeface="新細明體" charset="0"/>
                <a:cs typeface="Arial" panose="020B0604020202020204" pitchFamily="34" charset="0"/>
              </a:rPr>
              <a:t>£8</a:t>
            </a:r>
            <a:r>
              <a:rPr lang="en-US" altLang="zh-TW" sz="1400" i="1" dirty="0">
                <a:latin typeface="Arial" panose="020B0604020202020204" pitchFamily="34" charset="0"/>
                <a:cs typeface="Arial" panose="020B0604020202020204" pitchFamily="34" charset="0"/>
              </a:rPr>
              <a:t>,000 to overhaul the engine of the </a:t>
            </a:r>
            <a:r>
              <a:rPr lang="en-US" altLang="zh-TW" sz="1400" i="1" dirty="0">
                <a:solidFill>
                  <a:srgbClr val="000000"/>
                </a:solidFill>
                <a:latin typeface="Arial" panose="020B0604020202020204" pitchFamily="34" charset="0"/>
                <a:ea typeface="新細明體" charset="0"/>
                <a:cs typeface="Arial" panose="020B0604020202020204" pitchFamily="34" charset="0"/>
              </a:rPr>
              <a:t>£</a:t>
            </a:r>
            <a:r>
              <a:rPr lang="en-US" altLang="zh-TW" sz="1400" i="1" dirty="0">
                <a:latin typeface="Arial" panose="020B0604020202020204" pitchFamily="34" charset="0"/>
                <a:cs typeface="Arial" panose="020B0604020202020204" pitchFamily="34" charset="0"/>
              </a:rPr>
              <a:t>42,000 delivery truck.</a:t>
            </a:r>
            <a:endParaRPr lang="zh-TW" altLang="en-US" sz="1400" i="1" dirty="0">
              <a:latin typeface="Arial" panose="020B0604020202020204" pitchFamily="34" charset="0"/>
              <a:cs typeface="Arial" panose="020B0604020202020204" pitchFamily="34" charset="0"/>
            </a:endParaRPr>
          </a:p>
        </p:txBody>
      </p:sp>
      <p:sp>
        <p:nvSpPr>
          <p:cNvPr id="12" name="文字方塊 11"/>
          <p:cNvSpPr txBox="1"/>
          <p:nvPr/>
        </p:nvSpPr>
        <p:spPr>
          <a:xfrm>
            <a:off x="8427835" y="67159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p>
        </p:txBody>
      </p:sp>
    </p:spTree>
    <p:extLst>
      <p:ext uri="{BB962C8B-B14F-4D97-AF65-F5344CB8AC3E}">
        <p14:creationId xmlns:p14="http://schemas.microsoft.com/office/powerpoint/2010/main" val="41738059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P spid="17" grpId="0"/>
      <p:bldP spid="1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19207"/>
                </a:solidFill>
              </a:rPr>
              <a:t>Illustration</a:t>
            </a:r>
            <a:endParaRPr lang="en-US" altLang="zh-TW" dirty="0">
              <a:solidFill>
                <a:srgbClr val="E19207"/>
              </a:solidFill>
            </a:endParaRPr>
          </a:p>
          <a:p>
            <a:pPr lvl="1"/>
            <a:r>
              <a:rPr lang="en-US" altLang="zh-TW" dirty="0"/>
              <a:t>The depreciation for the last four years will be £4,500 per year.</a:t>
            </a:r>
          </a:p>
          <a:p>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51</a:t>
            </a:fld>
            <a:endParaRPr lang="zh-TW" altLang="en-US" dirty="0"/>
          </a:p>
        </p:txBody>
      </p:sp>
      <p:sp>
        <p:nvSpPr>
          <p:cNvPr id="2" name="標題 1"/>
          <p:cNvSpPr>
            <a:spLocks noGrp="1"/>
          </p:cNvSpPr>
          <p:nvPr>
            <p:ph type="title"/>
          </p:nvPr>
        </p:nvSpPr>
        <p:spPr/>
        <p:txBody>
          <a:bodyPr/>
          <a:lstStyle/>
          <a:p>
            <a:r>
              <a:rPr lang="en-US" altLang="zh-TW" dirty="0"/>
              <a:t>Capital Expenditures</a:t>
            </a:r>
            <a:endParaRPr lang="zh-TW"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023" y="2967786"/>
            <a:ext cx="7992397" cy="2804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文字方塊 7"/>
          <p:cNvSpPr txBox="1"/>
          <p:nvPr/>
        </p:nvSpPr>
        <p:spPr>
          <a:xfrm>
            <a:off x="8427835" y="67159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p>
        </p:txBody>
      </p:sp>
    </p:spTree>
    <p:extLst>
      <p:ext uri="{BB962C8B-B14F-4D97-AF65-F5344CB8AC3E}">
        <p14:creationId xmlns:p14="http://schemas.microsoft.com/office/powerpoint/2010/main" val="15772820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Certain improvements are considered </a:t>
            </a:r>
            <a:r>
              <a:rPr lang="en-US" altLang="zh-TW" b="1" dirty="0">
                <a:solidFill>
                  <a:srgbClr val="E19207"/>
                </a:solidFill>
              </a:rPr>
              <a:t>permanent</a:t>
            </a:r>
            <a:r>
              <a:rPr lang="en-US" altLang="zh-TW" dirty="0"/>
              <a:t>, like moving earth to change the land contour.</a:t>
            </a:r>
          </a:p>
          <a:p>
            <a:pPr lvl="1"/>
            <a:r>
              <a:rPr lang="en-US" altLang="zh-TW" b="1" dirty="0">
                <a:solidFill>
                  <a:schemeClr val="accent2">
                    <a:lumMod val="75000"/>
                  </a:schemeClr>
                </a:solidFill>
              </a:rPr>
              <a:t>Capitalized as part of the land account.</a:t>
            </a:r>
          </a:p>
          <a:p>
            <a:r>
              <a:rPr lang="en-US" altLang="zh-TW" dirty="0"/>
              <a:t>Other expenditures may have a </a:t>
            </a:r>
            <a:r>
              <a:rPr lang="en-US" altLang="zh-TW" b="1" dirty="0">
                <a:solidFill>
                  <a:srgbClr val="E19207"/>
                </a:solidFill>
              </a:rPr>
              <a:t>limited life</a:t>
            </a:r>
            <a:r>
              <a:rPr lang="en-US" altLang="zh-TW" dirty="0"/>
              <a:t>, like those incurred in building a road, a sidewalk, or a fence.</a:t>
            </a:r>
          </a:p>
          <a:p>
            <a:pPr lvl="1"/>
            <a:r>
              <a:rPr lang="en-US" altLang="zh-TW" dirty="0"/>
              <a:t>Capitalized in a separate </a:t>
            </a:r>
            <a:r>
              <a:rPr lang="en-US" altLang="zh-TW" b="1" dirty="0">
                <a:solidFill>
                  <a:schemeClr val="accent2">
                    <a:lumMod val="75000"/>
                  </a:schemeClr>
                </a:solidFill>
              </a:rPr>
              <a:t>land improvements </a:t>
            </a:r>
            <a:r>
              <a:rPr lang="en-US" altLang="zh-TW" dirty="0"/>
              <a:t>account and </a:t>
            </a:r>
            <a:r>
              <a:rPr lang="en-US" altLang="zh-TW" b="1" dirty="0">
                <a:solidFill>
                  <a:schemeClr val="accent2">
                    <a:lumMod val="75000"/>
                  </a:schemeClr>
                </a:solidFill>
              </a:rPr>
              <a:t>be depreciated over their useful lives</a:t>
            </a:r>
            <a:r>
              <a:rPr lang="en-US" altLang="zh-TW" dirty="0"/>
              <a:t>.</a:t>
            </a:r>
          </a:p>
          <a:p>
            <a:endParaRPr lang="en-US" altLang="zh-TW" dirty="0"/>
          </a:p>
          <a:p>
            <a:pPr lvl="1"/>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52</a:t>
            </a:fld>
            <a:endParaRPr lang="zh-TW" altLang="en-US" dirty="0"/>
          </a:p>
        </p:txBody>
      </p:sp>
      <p:sp>
        <p:nvSpPr>
          <p:cNvPr id="2" name="標題 1"/>
          <p:cNvSpPr>
            <a:spLocks noGrp="1"/>
          </p:cNvSpPr>
          <p:nvPr>
            <p:ph type="title"/>
          </p:nvPr>
        </p:nvSpPr>
        <p:spPr/>
        <p:txBody>
          <a:bodyPr/>
          <a:lstStyle/>
          <a:p>
            <a:r>
              <a:rPr lang="en-US" altLang="zh-TW" dirty="0"/>
              <a:t>Capital Expenditures</a:t>
            </a:r>
            <a:endParaRPr lang="zh-TW" altLang="en-US" dirty="0"/>
          </a:p>
        </p:txBody>
      </p:sp>
      <p:sp>
        <p:nvSpPr>
          <p:cNvPr id="7" name="文字方塊 6"/>
          <p:cNvSpPr txBox="1"/>
          <p:nvPr/>
        </p:nvSpPr>
        <p:spPr>
          <a:xfrm>
            <a:off x="8427835" y="67159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p>
        </p:txBody>
      </p:sp>
    </p:spTree>
    <p:extLst>
      <p:ext uri="{BB962C8B-B14F-4D97-AF65-F5344CB8AC3E}">
        <p14:creationId xmlns:p14="http://schemas.microsoft.com/office/powerpoint/2010/main" val="32988711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b="1" dirty="0"/>
              <a:t>Polly Company has a truck. </a:t>
            </a:r>
          </a:p>
          <a:p>
            <a:r>
              <a:rPr lang="en-US" altLang="zh-TW" b="1" dirty="0"/>
              <a:t>As of January 1, the truck had a cost of </a:t>
            </a:r>
            <a:r>
              <a:rPr lang="en-US" altLang="zh-TW" b="1" dirty="0">
                <a:solidFill>
                  <a:srgbClr val="000000"/>
                </a:solidFill>
                <a:latin typeface="Arial" charset="0"/>
                <a:ea typeface="新細明體" charset="0"/>
                <a:cs typeface="新細明體" charset="0"/>
              </a:rPr>
              <a:t>£</a:t>
            </a:r>
            <a:r>
              <a:rPr lang="en-US" altLang="zh-TW" b="1" dirty="0"/>
              <a:t>40,000, accumulated depreciation of </a:t>
            </a:r>
            <a:r>
              <a:rPr lang="en-US" altLang="zh-TW" b="1" dirty="0">
                <a:solidFill>
                  <a:srgbClr val="000000"/>
                </a:solidFill>
                <a:latin typeface="Arial" charset="0"/>
                <a:ea typeface="新細明體" charset="0"/>
                <a:cs typeface="新細明體" charset="0"/>
              </a:rPr>
              <a:t>£</a:t>
            </a:r>
            <a:r>
              <a:rPr lang="en-US" altLang="zh-TW" b="1" dirty="0"/>
              <a:t>15,000, and an expected remaining life of 5 years. </a:t>
            </a:r>
          </a:p>
          <a:p>
            <a:r>
              <a:rPr lang="en-US" altLang="zh-TW" b="1" dirty="0"/>
              <a:t>On January 1, Polly spent </a:t>
            </a:r>
            <a:r>
              <a:rPr lang="en-US" altLang="zh-TW" b="1" dirty="0">
                <a:solidFill>
                  <a:srgbClr val="000000"/>
                </a:solidFill>
                <a:latin typeface="Arial" charset="0"/>
                <a:ea typeface="新細明體" charset="0"/>
                <a:cs typeface="新細明體" charset="0"/>
              </a:rPr>
              <a:t>£</a:t>
            </a:r>
            <a:r>
              <a:rPr lang="en-US" altLang="zh-TW" b="1" dirty="0"/>
              <a:t>20,000 on repairs and improvements on the truck. Of this </a:t>
            </a:r>
            <a:r>
              <a:rPr lang="en-US" altLang="zh-TW" b="1" dirty="0">
                <a:solidFill>
                  <a:srgbClr val="000000"/>
                </a:solidFill>
                <a:latin typeface="Arial" charset="0"/>
                <a:ea typeface="新細明體" charset="0"/>
                <a:cs typeface="新細明體" charset="0"/>
              </a:rPr>
              <a:t>£</a:t>
            </a:r>
            <a:r>
              <a:rPr lang="en-US" altLang="zh-TW" b="1" dirty="0"/>
              <a:t>20,000 amount, </a:t>
            </a:r>
            <a:r>
              <a:rPr lang="en-US" altLang="zh-TW" b="1" dirty="0">
                <a:solidFill>
                  <a:srgbClr val="000000"/>
                </a:solidFill>
                <a:latin typeface="Arial" charset="0"/>
                <a:ea typeface="新細明體" charset="0"/>
                <a:cs typeface="新細明體" charset="0"/>
              </a:rPr>
              <a:t>£</a:t>
            </a:r>
            <a:r>
              <a:rPr lang="en-US" altLang="zh-TW" b="1" dirty="0"/>
              <a:t>5,000 is for routine maintenance and </a:t>
            </a:r>
            <a:r>
              <a:rPr lang="en-US" altLang="zh-TW" b="1" dirty="0">
                <a:solidFill>
                  <a:srgbClr val="000000"/>
                </a:solidFill>
                <a:latin typeface="Arial" charset="0"/>
                <a:ea typeface="新細明體" charset="0"/>
                <a:cs typeface="新細明體" charset="0"/>
              </a:rPr>
              <a:t>£</a:t>
            </a:r>
            <a:r>
              <a:rPr lang="en-US" altLang="zh-TW" b="1" dirty="0"/>
              <a:t>15,000 is for improvements that are expected to increase the remaining life of the truck from 5 years to 10 years.</a:t>
            </a:r>
          </a:p>
        </p:txBody>
      </p:sp>
      <p:sp>
        <p:nvSpPr>
          <p:cNvPr id="7" name="投影片編號版面配置區 6"/>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53</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sp>
        <p:nvSpPr>
          <p:cNvPr id="8" name="文字方塊 7"/>
          <p:cNvSpPr txBox="1"/>
          <p:nvPr/>
        </p:nvSpPr>
        <p:spPr>
          <a:xfrm>
            <a:off x="8427835" y="67159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p>
        </p:txBody>
      </p:sp>
    </p:spTree>
    <p:extLst>
      <p:ext uri="{BB962C8B-B14F-4D97-AF65-F5344CB8AC3E}">
        <p14:creationId xmlns:p14="http://schemas.microsoft.com/office/powerpoint/2010/main" val="371708557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457200" indent="-457200">
              <a:buFont typeface="+mj-lt"/>
              <a:buAutoNum type="arabicPeriod"/>
            </a:pPr>
            <a:r>
              <a:rPr lang="en-US" altLang="zh-TW" dirty="0"/>
              <a:t>Make the journal entry required to record the cash payment for the </a:t>
            </a:r>
            <a:r>
              <a:rPr lang="en-US" altLang="zh-TW" dirty="0">
                <a:solidFill>
                  <a:srgbClr val="000000"/>
                </a:solidFill>
                <a:latin typeface="Arial" charset="0"/>
                <a:ea typeface="新細明體" charset="0"/>
                <a:cs typeface="新細明體" charset="0"/>
              </a:rPr>
              <a:t>£</a:t>
            </a:r>
            <a:r>
              <a:rPr lang="en-US" altLang="zh-TW" dirty="0"/>
              <a:t>20,000 in repairs and maintenance done on January 1.</a:t>
            </a:r>
          </a:p>
          <a:p>
            <a:pPr marL="457200" indent="-457200">
              <a:lnSpc>
                <a:spcPct val="200000"/>
              </a:lnSpc>
              <a:buFont typeface="+mj-lt"/>
              <a:buAutoNum type="arabicPeriod"/>
            </a:pPr>
            <a:endParaRPr lang="en-US" altLang="zh-TW" dirty="0"/>
          </a:p>
        </p:txBody>
      </p:sp>
      <p:sp>
        <p:nvSpPr>
          <p:cNvPr id="22" name="投影片編號版面配置區 2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54</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2797858106"/>
              </p:ext>
            </p:extLst>
          </p:nvPr>
        </p:nvGraphicFramePr>
        <p:xfrm>
          <a:off x="1602880" y="2924944"/>
          <a:ext cx="5622472" cy="1114425"/>
        </p:xfrm>
        <a:graphic>
          <a:graphicData uri="http://schemas.openxmlformats.org/drawingml/2006/table">
            <a:tbl>
              <a:tblPr/>
              <a:tblGrid>
                <a:gridCol w="3540820">
                  <a:extLst>
                    <a:ext uri="{9D8B030D-6E8A-4147-A177-3AD203B41FA5}">
                      <a16:colId xmlns:a16="http://schemas.microsoft.com/office/drawing/2014/main" val="20000"/>
                    </a:ext>
                  </a:extLst>
                </a:gridCol>
                <a:gridCol w="1040826">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lang="zh-TW" altLang="en-US" sz="1800" kern="1200" dirty="0">
                        <a:solidFill>
                          <a:schemeClr val="tx1"/>
                        </a:solidFill>
                        <a:latin typeface="Arial" pitchFamily="34" charset="0"/>
                        <a:ea typeface="+mn-ea"/>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6" name="矩形 5"/>
          <p:cNvSpPr/>
          <p:nvPr/>
        </p:nvSpPr>
        <p:spPr>
          <a:xfrm>
            <a:off x="1605276" y="2924944"/>
            <a:ext cx="3775393" cy="369332"/>
          </a:xfrm>
          <a:prstGeom prst="rect">
            <a:avLst/>
          </a:prstGeom>
          <a:noFill/>
        </p:spPr>
        <p:txBody>
          <a:bodyPr wrap="none">
            <a:spAutoFit/>
          </a:bodyPr>
          <a:lstStyle/>
          <a:p>
            <a:r>
              <a:rPr lang="en-US" altLang="zh-TW" dirty="0">
                <a:latin typeface="Arial" pitchFamily="34" charset="0"/>
                <a:cs typeface="Arial" pitchFamily="34" charset="0"/>
              </a:rPr>
              <a:t>Repairs and Maintenance Expense</a:t>
            </a:r>
            <a:endParaRPr lang="zh-TW" altLang="en-US" dirty="0">
              <a:latin typeface="+mj-lt"/>
            </a:endParaRPr>
          </a:p>
        </p:txBody>
      </p:sp>
      <p:sp>
        <p:nvSpPr>
          <p:cNvPr id="7" name="矩形 6"/>
          <p:cNvSpPr/>
          <p:nvPr/>
        </p:nvSpPr>
        <p:spPr>
          <a:xfrm>
            <a:off x="1609439" y="3294276"/>
            <a:ext cx="753155" cy="369332"/>
          </a:xfrm>
          <a:prstGeom prst="rect">
            <a:avLst/>
          </a:prstGeom>
        </p:spPr>
        <p:txBody>
          <a:bodyPr wrap="none">
            <a:spAutoFit/>
          </a:bodyPr>
          <a:lstStyle/>
          <a:p>
            <a:r>
              <a:rPr lang="en-US" altLang="zh-TW" dirty="0">
                <a:latin typeface="Arial" pitchFamily="34" charset="0"/>
                <a:cs typeface="Arial" pitchFamily="34" charset="0"/>
              </a:rPr>
              <a:t>Truck</a:t>
            </a:r>
            <a:endParaRPr lang="zh-TW" altLang="en-US" dirty="0">
              <a:latin typeface="Arial" pitchFamily="34" charset="0"/>
              <a:cs typeface="Arial" pitchFamily="34" charset="0"/>
            </a:endParaRPr>
          </a:p>
        </p:txBody>
      </p:sp>
      <p:sp>
        <p:nvSpPr>
          <p:cNvPr id="8" name="矩形 7"/>
          <p:cNvSpPr/>
          <p:nvPr/>
        </p:nvSpPr>
        <p:spPr>
          <a:xfrm>
            <a:off x="5364088" y="2924944"/>
            <a:ext cx="761748" cy="369332"/>
          </a:xfrm>
          <a:prstGeom prst="rect">
            <a:avLst/>
          </a:prstGeom>
        </p:spPr>
        <p:txBody>
          <a:bodyPr wrap="none">
            <a:spAutoFit/>
          </a:bodyPr>
          <a:lstStyle/>
          <a:p>
            <a:pPr lvl="0" algn="r"/>
            <a:r>
              <a:rPr lang="en-US" altLang="zh-TW" dirty="0">
                <a:latin typeface="Arial" pitchFamily="34" charset="0"/>
                <a:cs typeface="Arial" pitchFamily="34" charset="0"/>
              </a:rPr>
              <a:t>5,000</a:t>
            </a:r>
            <a:endParaRPr lang="zh-TW" altLang="en-US" dirty="0">
              <a:latin typeface="Arial" pitchFamily="34" charset="0"/>
              <a:cs typeface="Arial" pitchFamily="34" charset="0"/>
            </a:endParaRPr>
          </a:p>
        </p:txBody>
      </p:sp>
      <p:sp>
        <p:nvSpPr>
          <p:cNvPr id="9" name="矩形 8"/>
          <p:cNvSpPr/>
          <p:nvPr/>
        </p:nvSpPr>
        <p:spPr>
          <a:xfrm>
            <a:off x="5235849" y="3294276"/>
            <a:ext cx="889987" cy="369332"/>
          </a:xfrm>
          <a:prstGeom prst="rect">
            <a:avLst/>
          </a:prstGeom>
        </p:spPr>
        <p:txBody>
          <a:bodyPr wrap="none">
            <a:spAutoFit/>
          </a:bodyPr>
          <a:lstStyle/>
          <a:p>
            <a:pPr lvl="0" algn="r"/>
            <a:r>
              <a:rPr lang="en-US" altLang="zh-TW" dirty="0">
                <a:latin typeface="Arial" pitchFamily="34" charset="0"/>
                <a:cs typeface="Arial" pitchFamily="34" charset="0"/>
              </a:rPr>
              <a:t>15,000</a:t>
            </a:r>
            <a:endParaRPr lang="zh-TW" altLang="en-US" dirty="0">
              <a:latin typeface="Arial" pitchFamily="34" charset="0"/>
              <a:cs typeface="Arial" pitchFamily="34" charset="0"/>
            </a:endParaRPr>
          </a:p>
        </p:txBody>
      </p:sp>
      <p:sp>
        <p:nvSpPr>
          <p:cNvPr id="11" name="矩形 10"/>
          <p:cNvSpPr/>
          <p:nvPr/>
        </p:nvSpPr>
        <p:spPr>
          <a:xfrm>
            <a:off x="1808147" y="3635589"/>
            <a:ext cx="723275" cy="369332"/>
          </a:xfrm>
          <a:prstGeom prst="rect">
            <a:avLst/>
          </a:prstGeom>
        </p:spPr>
        <p:txBody>
          <a:bodyPr wrap="none">
            <a:spAutoFit/>
          </a:bodyPr>
          <a:lstStyle/>
          <a:p>
            <a:r>
              <a:rPr lang="en-US" altLang="zh-TW" dirty="0">
                <a:latin typeface="Arial" pitchFamily="34" charset="0"/>
                <a:cs typeface="Arial" pitchFamily="34" charset="0"/>
              </a:rPr>
              <a:t>Cash</a:t>
            </a:r>
            <a:endParaRPr lang="zh-TW" altLang="en-US" dirty="0">
              <a:latin typeface="Arial" pitchFamily="34" charset="0"/>
              <a:cs typeface="Arial" pitchFamily="34" charset="0"/>
            </a:endParaRPr>
          </a:p>
        </p:txBody>
      </p:sp>
      <p:sp>
        <p:nvSpPr>
          <p:cNvPr id="12" name="矩形 11"/>
          <p:cNvSpPr/>
          <p:nvPr/>
        </p:nvSpPr>
        <p:spPr>
          <a:xfrm>
            <a:off x="6323456" y="3635589"/>
            <a:ext cx="889987" cy="369332"/>
          </a:xfrm>
          <a:prstGeom prst="rect">
            <a:avLst/>
          </a:prstGeom>
        </p:spPr>
        <p:txBody>
          <a:bodyPr wrap="none">
            <a:spAutoFit/>
          </a:bodyPr>
          <a:lstStyle/>
          <a:p>
            <a:pPr lvl="0" algn="r"/>
            <a:r>
              <a:rPr lang="en-US" altLang="zh-TW" dirty="0">
                <a:latin typeface="Arial" pitchFamily="34" charset="0"/>
                <a:cs typeface="Arial" pitchFamily="34" charset="0"/>
              </a:rPr>
              <a:t>20,000</a:t>
            </a:r>
            <a:endParaRPr lang="zh-TW" altLang="en-US" dirty="0">
              <a:latin typeface="Arial" pitchFamily="34" charset="0"/>
              <a:cs typeface="Arial" pitchFamily="34" charset="0"/>
            </a:endParaRPr>
          </a:p>
        </p:txBody>
      </p:sp>
      <p:sp>
        <p:nvSpPr>
          <p:cNvPr id="19" name="矩形 18"/>
          <p:cNvSpPr/>
          <p:nvPr/>
        </p:nvSpPr>
        <p:spPr>
          <a:xfrm>
            <a:off x="1692915" y="2984034"/>
            <a:ext cx="5472608" cy="2880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p:nvSpPr>
        <p:spPr>
          <a:xfrm>
            <a:off x="1689355" y="3337937"/>
            <a:ext cx="5472608" cy="2880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a:off x="1689355" y="3685819"/>
            <a:ext cx="5472608" cy="2880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8427835" y="67159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p>
        </p:txBody>
      </p:sp>
    </p:spTree>
    <p:extLst>
      <p:ext uri="{BB962C8B-B14F-4D97-AF65-F5344CB8AC3E}">
        <p14:creationId xmlns:p14="http://schemas.microsoft.com/office/powerpoint/2010/main" val="8135263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9"/>
                                        </p:tgtEl>
                                        <p:attrNameLst>
                                          <p:attrName>ppt_x</p:attrName>
                                        </p:attrNameLst>
                                      </p:cBhvr>
                                      <p:tavLst>
                                        <p:tav tm="0">
                                          <p:val>
                                            <p:strVal val="ppt_x"/>
                                          </p:val>
                                        </p:tav>
                                        <p:tav tm="100000">
                                          <p:val>
                                            <p:strVal val="ppt_x"/>
                                          </p:val>
                                        </p:tav>
                                      </p:tavLst>
                                    </p:anim>
                                    <p:anim calcmode="lin" valueType="num">
                                      <p:cBhvr additive="base">
                                        <p:cTn id="7" dur="500"/>
                                        <p:tgtEl>
                                          <p:spTgt spid="19"/>
                                        </p:tgtEl>
                                        <p:attrNameLst>
                                          <p:attrName>ppt_y</p:attrName>
                                        </p:attrNameLst>
                                      </p:cBhvr>
                                      <p:tavLst>
                                        <p:tav tm="0">
                                          <p:val>
                                            <p:strVal val="ppt_y"/>
                                          </p:val>
                                        </p:tav>
                                        <p:tav tm="100000">
                                          <p:val>
                                            <p:strVal val="1+ppt_h/2"/>
                                          </p:val>
                                        </p:tav>
                                      </p:tavLst>
                                    </p:anim>
                                    <p:set>
                                      <p:cBhvr>
                                        <p:cTn id="8" dur="1" fill="hold">
                                          <p:stCondLst>
                                            <p:cond delay="499"/>
                                          </p:stCondLst>
                                        </p:cTn>
                                        <p:tgtEl>
                                          <p:spTgt spid="1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0"/>
                                        </p:tgtEl>
                                        <p:attrNameLst>
                                          <p:attrName>ppt_x</p:attrName>
                                        </p:attrNameLst>
                                      </p:cBhvr>
                                      <p:tavLst>
                                        <p:tav tm="0">
                                          <p:val>
                                            <p:strVal val="ppt_x"/>
                                          </p:val>
                                        </p:tav>
                                        <p:tav tm="100000">
                                          <p:val>
                                            <p:strVal val="ppt_x"/>
                                          </p:val>
                                        </p:tav>
                                      </p:tavLst>
                                    </p:anim>
                                    <p:anim calcmode="lin" valueType="num">
                                      <p:cBhvr additive="base">
                                        <p:cTn id="13" dur="500"/>
                                        <p:tgtEl>
                                          <p:spTgt spid="20"/>
                                        </p:tgtEl>
                                        <p:attrNameLst>
                                          <p:attrName>ppt_y</p:attrName>
                                        </p:attrNameLst>
                                      </p:cBhvr>
                                      <p:tavLst>
                                        <p:tav tm="0">
                                          <p:val>
                                            <p:strVal val="ppt_y"/>
                                          </p:val>
                                        </p:tav>
                                        <p:tav tm="100000">
                                          <p:val>
                                            <p:strVal val="1+ppt_h/2"/>
                                          </p:val>
                                        </p:tav>
                                      </p:tavLst>
                                    </p:anim>
                                    <p:set>
                                      <p:cBhvr>
                                        <p:cTn id="14" dur="1" fill="hold">
                                          <p:stCondLst>
                                            <p:cond delay="499"/>
                                          </p:stCondLst>
                                        </p:cTn>
                                        <p:tgtEl>
                                          <p:spTgt spid="2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21"/>
                                        </p:tgtEl>
                                        <p:attrNameLst>
                                          <p:attrName>ppt_x</p:attrName>
                                        </p:attrNameLst>
                                      </p:cBhvr>
                                      <p:tavLst>
                                        <p:tav tm="0">
                                          <p:val>
                                            <p:strVal val="ppt_x"/>
                                          </p:val>
                                        </p:tav>
                                        <p:tav tm="100000">
                                          <p:val>
                                            <p:strVal val="ppt_x"/>
                                          </p:val>
                                        </p:tav>
                                      </p:tavLst>
                                    </p:anim>
                                    <p:anim calcmode="lin" valueType="num">
                                      <p:cBhvr additive="base">
                                        <p:cTn id="19" dur="500"/>
                                        <p:tgtEl>
                                          <p:spTgt spid="21"/>
                                        </p:tgtEl>
                                        <p:attrNameLst>
                                          <p:attrName>ppt_y</p:attrName>
                                        </p:attrNameLst>
                                      </p:cBhvr>
                                      <p:tavLst>
                                        <p:tav tm="0">
                                          <p:val>
                                            <p:strVal val="ppt_y"/>
                                          </p:val>
                                        </p:tav>
                                        <p:tav tm="100000">
                                          <p:val>
                                            <p:strVal val="1+ppt_h/2"/>
                                          </p:val>
                                        </p:tav>
                                      </p:tavLst>
                                    </p:anim>
                                    <p:set>
                                      <p:cBhvr>
                                        <p:cTn id="20"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457200" indent="-457200">
              <a:buFont typeface="+mj-lt"/>
              <a:buAutoNum type="arabicPeriod" startAt="2"/>
            </a:pPr>
            <a:r>
              <a:rPr lang="en-US" altLang="zh-TW" dirty="0"/>
              <a:t>Make the journal entry required to record depreciation expense on the truck for the year. Polly uses the straight-line method. The truck has no expected salvage value.</a:t>
            </a:r>
            <a:endParaRPr lang="zh-TW" altLang="en-US" dirty="0"/>
          </a:p>
        </p:txBody>
      </p:sp>
      <p:sp>
        <p:nvSpPr>
          <p:cNvPr id="10" name="投影片編號版面配置區 9"/>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55</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graphicFrame>
        <p:nvGraphicFramePr>
          <p:cNvPr id="13" name="表格 12"/>
          <p:cNvGraphicFramePr>
            <a:graphicFrameLocks noGrp="1"/>
          </p:cNvGraphicFramePr>
          <p:nvPr>
            <p:extLst>
              <p:ext uri="{D42A27DB-BD31-4B8C-83A1-F6EECF244321}">
                <p14:modId xmlns:p14="http://schemas.microsoft.com/office/powerpoint/2010/main" val="1284435751"/>
              </p:ext>
            </p:extLst>
          </p:nvPr>
        </p:nvGraphicFramePr>
        <p:xfrm>
          <a:off x="1505729" y="3146792"/>
          <a:ext cx="5622472" cy="1901190"/>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4" name="矩形 13"/>
          <p:cNvSpPr/>
          <p:nvPr/>
        </p:nvSpPr>
        <p:spPr>
          <a:xfrm>
            <a:off x="1508125" y="3146792"/>
            <a:ext cx="2441694" cy="369332"/>
          </a:xfrm>
          <a:prstGeom prst="rect">
            <a:avLst/>
          </a:prstGeom>
        </p:spPr>
        <p:txBody>
          <a:bodyPr wrap="none">
            <a:spAutoFit/>
          </a:bodyPr>
          <a:lstStyle/>
          <a:p>
            <a:r>
              <a:rPr lang="en-US" altLang="zh-TW" dirty="0">
                <a:latin typeface="Arial" pitchFamily="34" charset="0"/>
                <a:cs typeface="Arial" pitchFamily="34" charset="0"/>
              </a:rPr>
              <a:t>Depreciation Expense</a:t>
            </a:r>
            <a:endParaRPr lang="zh-TW" altLang="en-US" dirty="0">
              <a:latin typeface="+mj-lt"/>
            </a:endParaRPr>
          </a:p>
        </p:txBody>
      </p:sp>
      <p:sp>
        <p:nvSpPr>
          <p:cNvPr id="15" name="矩形 14"/>
          <p:cNvSpPr/>
          <p:nvPr/>
        </p:nvSpPr>
        <p:spPr>
          <a:xfrm>
            <a:off x="1710996" y="3517838"/>
            <a:ext cx="2877711" cy="369332"/>
          </a:xfrm>
          <a:prstGeom prst="rect">
            <a:avLst/>
          </a:prstGeom>
        </p:spPr>
        <p:txBody>
          <a:bodyPr wrap="none">
            <a:spAutoFit/>
          </a:bodyPr>
          <a:lstStyle/>
          <a:p>
            <a:r>
              <a:rPr lang="en-US" altLang="zh-TW" dirty="0">
                <a:latin typeface="Arial" pitchFamily="34" charset="0"/>
                <a:cs typeface="Arial" pitchFamily="34" charset="0"/>
              </a:rPr>
              <a:t>Accumulated Depreciation</a:t>
            </a:r>
            <a:endParaRPr lang="zh-TW" altLang="en-US" dirty="0">
              <a:latin typeface="+mj-lt"/>
            </a:endParaRPr>
          </a:p>
        </p:txBody>
      </p:sp>
      <p:sp>
        <p:nvSpPr>
          <p:cNvPr id="16" name="矩形 15"/>
          <p:cNvSpPr/>
          <p:nvPr/>
        </p:nvSpPr>
        <p:spPr>
          <a:xfrm>
            <a:off x="5266937" y="3146792"/>
            <a:ext cx="761748" cy="369332"/>
          </a:xfrm>
          <a:prstGeom prst="rect">
            <a:avLst/>
          </a:prstGeom>
        </p:spPr>
        <p:txBody>
          <a:bodyPr wrap="none">
            <a:spAutoFit/>
          </a:bodyPr>
          <a:lstStyle/>
          <a:p>
            <a:pPr lvl="0" algn="r"/>
            <a:r>
              <a:rPr lang="en-US" altLang="zh-TW" dirty="0">
                <a:latin typeface="Arial" pitchFamily="34" charset="0"/>
                <a:cs typeface="Arial" pitchFamily="34" charset="0"/>
              </a:rPr>
              <a:t>4,000</a:t>
            </a:r>
            <a:endParaRPr lang="zh-TW" altLang="en-US" dirty="0">
              <a:latin typeface="Arial" pitchFamily="34" charset="0"/>
              <a:cs typeface="Arial" pitchFamily="34" charset="0"/>
            </a:endParaRPr>
          </a:p>
        </p:txBody>
      </p:sp>
      <p:sp>
        <p:nvSpPr>
          <p:cNvPr id="17" name="矩形 16"/>
          <p:cNvSpPr/>
          <p:nvPr/>
        </p:nvSpPr>
        <p:spPr>
          <a:xfrm>
            <a:off x="6354544" y="3516124"/>
            <a:ext cx="761748" cy="369332"/>
          </a:xfrm>
          <a:prstGeom prst="rect">
            <a:avLst/>
          </a:prstGeom>
        </p:spPr>
        <p:txBody>
          <a:bodyPr wrap="none">
            <a:spAutoFit/>
          </a:bodyPr>
          <a:lstStyle/>
          <a:p>
            <a:pPr lvl="0" algn="r"/>
            <a:r>
              <a:rPr lang="en-US" altLang="zh-TW" dirty="0">
                <a:latin typeface="Arial" pitchFamily="34" charset="0"/>
                <a:cs typeface="Arial" pitchFamily="34" charset="0"/>
              </a:rPr>
              <a:t>4,000</a:t>
            </a:r>
            <a:endParaRPr lang="zh-TW" altLang="en-US" dirty="0">
              <a:latin typeface="Arial" pitchFamily="34" charset="0"/>
              <a:cs typeface="Arial" pitchFamily="34" charset="0"/>
            </a:endParaRPr>
          </a:p>
        </p:txBody>
      </p:sp>
      <p:sp>
        <p:nvSpPr>
          <p:cNvPr id="18" name="矩形 17"/>
          <p:cNvSpPr/>
          <p:nvPr/>
        </p:nvSpPr>
        <p:spPr>
          <a:xfrm>
            <a:off x="1907704" y="3933056"/>
            <a:ext cx="5208588" cy="954107"/>
          </a:xfrm>
          <a:prstGeom prst="rect">
            <a:avLst/>
          </a:prstGeom>
        </p:spPr>
        <p:txBody>
          <a:bodyPr wrap="square">
            <a:spAutoFit/>
          </a:bodyPr>
          <a:lstStyle/>
          <a:p>
            <a:r>
              <a:rPr lang="en-US" altLang="zh-TW" sz="1400" dirty="0">
                <a:latin typeface="Arial" pitchFamily="34" charset="0"/>
                <a:cs typeface="Arial" pitchFamily="34" charset="0"/>
              </a:rPr>
              <a:t>Initial remaining carrying amount: </a:t>
            </a:r>
            <a:r>
              <a:rPr lang="en-US" altLang="zh-TW" sz="1400" dirty="0">
                <a:solidFill>
                  <a:srgbClr val="000000"/>
                </a:solidFill>
                <a:latin typeface="Arial" charset="0"/>
                <a:ea typeface="新細明體" charset="0"/>
                <a:cs typeface="新細明體" charset="0"/>
              </a:rPr>
              <a:t>£</a:t>
            </a:r>
            <a:r>
              <a:rPr lang="en-US" altLang="zh-TW" sz="1400" dirty="0">
                <a:latin typeface="Arial" pitchFamily="34" charset="0"/>
                <a:cs typeface="Arial" pitchFamily="34" charset="0"/>
              </a:rPr>
              <a:t>40,000 – </a:t>
            </a:r>
            <a:r>
              <a:rPr lang="en-US" altLang="zh-TW" sz="1400" dirty="0">
                <a:solidFill>
                  <a:srgbClr val="000000"/>
                </a:solidFill>
                <a:latin typeface="Arial" charset="0"/>
                <a:ea typeface="新細明體" charset="0"/>
                <a:cs typeface="新細明體" charset="0"/>
              </a:rPr>
              <a:t>£</a:t>
            </a:r>
            <a:r>
              <a:rPr lang="en-US" altLang="zh-TW" sz="1400" dirty="0">
                <a:latin typeface="Arial" pitchFamily="34" charset="0"/>
                <a:cs typeface="Arial" pitchFamily="34" charset="0"/>
              </a:rPr>
              <a:t>15,000 = </a:t>
            </a:r>
            <a:r>
              <a:rPr lang="en-US" altLang="zh-TW" sz="1400" dirty="0">
                <a:solidFill>
                  <a:srgbClr val="000000"/>
                </a:solidFill>
                <a:latin typeface="Arial" charset="0"/>
                <a:ea typeface="新細明體" charset="0"/>
                <a:cs typeface="新細明體" charset="0"/>
              </a:rPr>
              <a:t>£</a:t>
            </a:r>
            <a:r>
              <a:rPr lang="en-US" altLang="zh-TW" sz="1400" dirty="0">
                <a:latin typeface="Arial" pitchFamily="34" charset="0"/>
                <a:cs typeface="Arial" pitchFamily="34" charset="0"/>
              </a:rPr>
              <a:t>25,000</a:t>
            </a:r>
          </a:p>
          <a:p>
            <a:r>
              <a:rPr lang="en-US" altLang="zh-TW" sz="1400" dirty="0">
                <a:latin typeface="Arial" pitchFamily="34" charset="0"/>
                <a:cs typeface="Arial" pitchFamily="34" charset="0"/>
              </a:rPr>
              <a:t>Capital expenditure: </a:t>
            </a:r>
            <a:r>
              <a:rPr lang="en-US" altLang="zh-TW" sz="1400" dirty="0">
                <a:solidFill>
                  <a:srgbClr val="000000"/>
                </a:solidFill>
                <a:latin typeface="Arial" charset="0"/>
                <a:ea typeface="新細明體" charset="0"/>
                <a:cs typeface="新細明體" charset="0"/>
              </a:rPr>
              <a:t>£</a:t>
            </a:r>
            <a:r>
              <a:rPr lang="en-US" altLang="zh-TW" sz="1400" dirty="0">
                <a:latin typeface="Arial" pitchFamily="34" charset="0"/>
                <a:cs typeface="Arial" pitchFamily="34" charset="0"/>
              </a:rPr>
              <a:t>15,000</a:t>
            </a:r>
          </a:p>
          <a:p>
            <a:r>
              <a:rPr lang="en-US" altLang="zh-TW" sz="1400" dirty="0">
                <a:latin typeface="Arial" pitchFamily="34" charset="0"/>
                <a:cs typeface="Arial" pitchFamily="34" charset="0"/>
              </a:rPr>
              <a:t>New remaining life: 10 years</a:t>
            </a:r>
          </a:p>
          <a:p>
            <a:r>
              <a:rPr lang="en-US" altLang="zh-TW" sz="1400" dirty="0">
                <a:latin typeface="Arial" pitchFamily="34" charset="0"/>
                <a:cs typeface="Arial" pitchFamily="34" charset="0"/>
              </a:rPr>
              <a:t>(</a:t>
            </a:r>
            <a:r>
              <a:rPr lang="en-US" altLang="zh-TW" sz="1400" dirty="0">
                <a:solidFill>
                  <a:srgbClr val="000000"/>
                </a:solidFill>
                <a:latin typeface="Arial" charset="0"/>
                <a:ea typeface="新細明體" charset="0"/>
                <a:cs typeface="新細明體" charset="0"/>
              </a:rPr>
              <a:t>£</a:t>
            </a:r>
            <a:r>
              <a:rPr lang="en-US" altLang="zh-TW" sz="1400" dirty="0">
                <a:latin typeface="Arial" pitchFamily="34" charset="0"/>
                <a:cs typeface="Arial" pitchFamily="34" charset="0"/>
              </a:rPr>
              <a:t>25,000 + </a:t>
            </a:r>
            <a:r>
              <a:rPr lang="en-US" altLang="zh-TW" sz="1400" dirty="0">
                <a:solidFill>
                  <a:srgbClr val="000000"/>
                </a:solidFill>
                <a:latin typeface="Arial" charset="0"/>
                <a:ea typeface="新細明體" charset="0"/>
                <a:cs typeface="新細明體" charset="0"/>
              </a:rPr>
              <a:t>£</a:t>
            </a:r>
            <a:r>
              <a:rPr lang="en-US" altLang="zh-TW" sz="1400" dirty="0">
                <a:latin typeface="Arial" pitchFamily="34" charset="0"/>
                <a:cs typeface="Arial" pitchFamily="34" charset="0"/>
              </a:rPr>
              <a:t>15,000)/10 years = </a:t>
            </a:r>
            <a:r>
              <a:rPr lang="en-US" altLang="zh-TW" sz="1400" dirty="0">
                <a:solidFill>
                  <a:srgbClr val="000000"/>
                </a:solidFill>
                <a:latin typeface="Arial" charset="0"/>
                <a:ea typeface="新細明體" charset="0"/>
                <a:cs typeface="新細明體" charset="0"/>
              </a:rPr>
              <a:t>£</a:t>
            </a:r>
            <a:r>
              <a:rPr lang="en-US" altLang="zh-TW" sz="1400" dirty="0">
                <a:latin typeface="Arial" pitchFamily="34" charset="0"/>
                <a:cs typeface="Arial" pitchFamily="34" charset="0"/>
              </a:rPr>
              <a:t>4,000 per year</a:t>
            </a:r>
            <a:endParaRPr lang="en-US" altLang="zh-TW" sz="1400" i="1" dirty="0">
              <a:latin typeface="Arial" pitchFamily="34" charset="0"/>
              <a:cs typeface="Arial" pitchFamily="34" charset="0"/>
            </a:endParaRPr>
          </a:p>
        </p:txBody>
      </p:sp>
      <p:sp>
        <p:nvSpPr>
          <p:cNvPr id="19" name="矩形 18"/>
          <p:cNvSpPr/>
          <p:nvPr/>
        </p:nvSpPr>
        <p:spPr>
          <a:xfrm>
            <a:off x="1584549" y="3193468"/>
            <a:ext cx="5472608" cy="2880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p:nvSpPr>
        <p:spPr>
          <a:xfrm>
            <a:off x="1584549" y="3566761"/>
            <a:ext cx="5472608" cy="2880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a:off x="1584549" y="3931342"/>
            <a:ext cx="5472608" cy="95582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文字方塊 22"/>
          <p:cNvSpPr txBox="1"/>
          <p:nvPr/>
        </p:nvSpPr>
        <p:spPr>
          <a:xfrm>
            <a:off x="8427835" y="671595"/>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p>
        </p:txBody>
      </p:sp>
    </p:spTree>
    <p:extLst>
      <p:ext uri="{BB962C8B-B14F-4D97-AF65-F5344CB8AC3E}">
        <p14:creationId xmlns:p14="http://schemas.microsoft.com/office/powerpoint/2010/main" val="16283076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9"/>
                                        </p:tgtEl>
                                        <p:attrNameLst>
                                          <p:attrName>ppt_x</p:attrName>
                                        </p:attrNameLst>
                                      </p:cBhvr>
                                      <p:tavLst>
                                        <p:tav tm="0">
                                          <p:val>
                                            <p:strVal val="ppt_x"/>
                                          </p:val>
                                        </p:tav>
                                        <p:tav tm="100000">
                                          <p:val>
                                            <p:strVal val="ppt_x"/>
                                          </p:val>
                                        </p:tav>
                                      </p:tavLst>
                                    </p:anim>
                                    <p:anim calcmode="lin" valueType="num">
                                      <p:cBhvr additive="base">
                                        <p:cTn id="7" dur="500"/>
                                        <p:tgtEl>
                                          <p:spTgt spid="19"/>
                                        </p:tgtEl>
                                        <p:attrNameLst>
                                          <p:attrName>ppt_y</p:attrName>
                                        </p:attrNameLst>
                                      </p:cBhvr>
                                      <p:tavLst>
                                        <p:tav tm="0">
                                          <p:val>
                                            <p:strVal val="ppt_y"/>
                                          </p:val>
                                        </p:tav>
                                        <p:tav tm="100000">
                                          <p:val>
                                            <p:strVal val="1+ppt_h/2"/>
                                          </p:val>
                                        </p:tav>
                                      </p:tavLst>
                                    </p:anim>
                                    <p:set>
                                      <p:cBhvr>
                                        <p:cTn id="8" dur="1" fill="hold">
                                          <p:stCondLst>
                                            <p:cond delay="499"/>
                                          </p:stCondLst>
                                        </p:cTn>
                                        <p:tgtEl>
                                          <p:spTgt spid="1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0"/>
                                        </p:tgtEl>
                                        <p:attrNameLst>
                                          <p:attrName>ppt_x</p:attrName>
                                        </p:attrNameLst>
                                      </p:cBhvr>
                                      <p:tavLst>
                                        <p:tav tm="0">
                                          <p:val>
                                            <p:strVal val="ppt_x"/>
                                          </p:val>
                                        </p:tav>
                                        <p:tav tm="100000">
                                          <p:val>
                                            <p:strVal val="ppt_x"/>
                                          </p:val>
                                        </p:tav>
                                      </p:tavLst>
                                    </p:anim>
                                    <p:anim calcmode="lin" valueType="num">
                                      <p:cBhvr additive="base">
                                        <p:cTn id="13" dur="500"/>
                                        <p:tgtEl>
                                          <p:spTgt spid="20"/>
                                        </p:tgtEl>
                                        <p:attrNameLst>
                                          <p:attrName>ppt_y</p:attrName>
                                        </p:attrNameLst>
                                      </p:cBhvr>
                                      <p:tavLst>
                                        <p:tav tm="0">
                                          <p:val>
                                            <p:strVal val="ppt_y"/>
                                          </p:val>
                                        </p:tav>
                                        <p:tav tm="100000">
                                          <p:val>
                                            <p:strVal val="1+ppt_h/2"/>
                                          </p:val>
                                        </p:tav>
                                      </p:tavLst>
                                    </p:anim>
                                    <p:set>
                                      <p:cBhvr>
                                        <p:cTn id="14" dur="1" fill="hold">
                                          <p:stCondLst>
                                            <p:cond delay="499"/>
                                          </p:stCondLst>
                                        </p:cTn>
                                        <p:tgtEl>
                                          <p:spTgt spid="2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21"/>
                                        </p:tgtEl>
                                        <p:attrNameLst>
                                          <p:attrName>ppt_x</p:attrName>
                                        </p:attrNameLst>
                                      </p:cBhvr>
                                      <p:tavLst>
                                        <p:tav tm="0">
                                          <p:val>
                                            <p:strVal val="ppt_x"/>
                                          </p:val>
                                        </p:tav>
                                        <p:tav tm="100000">
                                          <p:val>
                                            <p:strVal val="ppt_x"/>
                                          </p:val>
                                        </p:tav>
                                      </p:tavLst>
                                    </p:anim>
                                    <p:anim calcmode="lin" valueType="num">
                                      <p:cBhvr additive="base">
                                        <p:cTn id="19" dur="500"/>
                                        <p:tgtEl>
                                          <p:spTgt spid="21"/>
                                        </p:tgtEl>
                                        <p:attrNameLst>
                                          <p:attrName>ppt_y</p:attrName>
                                        </p:attrNameLst>
                                      </p:cBhvr>
                                      <p:tavLst>
                                        <p:tav tm="0">
                                          <p:val>
                                            <p:strVal val="ppt_y"/>
                                          </p:val>
                                        </p:tav>
                                        <p:tav tm="100000">
                                          <p:val>
                                            <p:strVal val="1+ppt_h/2"/>
                                          </p:val>
                                        </p:tav>
                                      </p:tavLst>
                                    </p:anim>
                                    <p:set>
                                      <p:cBhvr>
                                        <p:cTn id="20"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56</a:t>
            </a:fld>
            <a:endParaRPr lang="zh-TW" altLang="en-US" dirty="0"/>
          </a:p>
        </p:txBody>
      </p:sp>
      <p:sp>
        <p:nvSpPr>
          <p:cNvPr id="2" name="標題 1"/>
          <p:cNvSpPr>
            <a:spLocks noGrp="1"/>
          </p:cNvSpPr>
          <p:nvPr>
            <p:ph type="title"/>
          </p:nvPr>
        </p:nvSpPr>
        <p:spPr/>
        <p:txBody>
          <a:bodyPr/>
          <a:lstStyle/>
          <a:p>
            <a:r>
              <a:rPr lang="en-US" altLang="zh-TW" dirty="0"/>
              <a:t>Impairments</a:t>
            </a:r>
            <a:r>
              <a:rPr lang="zh-TW" altLang="en-US" dirty="0"/>
              <a:t>  </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lstStyle/>
          <a:p>
            <a:r>
              <a:rPr lang="en-US" altLang="zh-TW" dirty="0"/>
              <a:t>Events occur after the purchase of an asset that significantly reduce its value.</a:t>
            </a:r>
            <a:endParaRPr lang="en-US" altLang="zh-TW" b="1" dirty="0">
              <a:solidFill>
                <a:srgbClr val="55AADF"/>
              </a:solidFill>
            </a:endParaRPr>
          </a:p>
          <a:p>
            <a:pPr marL="268288" lvl="1" indent="-268288">
              <a:buFont typeface="Wingdings" panose="05000000000000000000" pitchFamily="2" charset="2"/>
              <a:buChar char="l"/>
            </a:pPr>
            <a:r>
              <a:rPr lang="en-US" altLang="zh-TW" dirty="0"/>
              <a:t>When there are indications that an asset is impaired, the company should perform an</a:t>
            </a:r>
            <a:r>
              <a:rPr lang="zh-TW" altLang="en-US" dirty="0"/>
              <a:t> </a:t>
            </a:r>
            <a:r>
              <a:rPr lang="en-US" altLang="zh-TW" b="1" dirty="0">
                <a:solidFill>
                  <a:srgbClr val="E19207"/>
                </a:solidFill>
              </a:rPr>
              <a:t>impairment test</a:t>
            </a:r>
            <a:r>
              <a:rPr lang="en-US" altLang="zh-TW" dirty="0"/>
              <a:t>.</a:t>
            </a:r>
          </a:p>
          <a:p>
            <a:endParaRPr lang="en-US" altLang="zh-TW" b="1" dirty="0">
              <a:solidFill>
                <a:srgbClr val="55AADF"/>
              </a:solidFill>
            </a:endParaRPr>
          </a:p>
        </p:txBody>
      </p:sp>
      <p:sp>
        <p:nvSpPr>
          <p:cNvPr id="7" name="矩形 6"/>
          <p:cNvSpPr/>
          <p:nvPr/>
        </p:nvSpPr>
        <p:spPr>
          <a:xfrm>
            <a:off x="5214463" y="107910"/>
            <a:ext cx="3929537"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Recording Impairments of Asset Value</a:t>
            </a:r>
          </a:p>
        </p:txBody>
      </p:sp>
      <p:sp>
        <p:nvSpPr>
          <p:cNvPr id="9" name="文字方塊 8"/>
          <p:cNvSpPr txBox="1"/>
          <p:nvPr/>
        </p:nvSpPr>
        <p:spPr>
          <a:xfrm>
            <a:off x="8439869" y="791914"/>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12403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57150" indent="0">
              <a:buNone/>
            </a:pPr>
            <a:r>
              <a:rPr lang="en-US" altLang="zh-TW" b="1" dirty="0">
                <a:solidFill>
                  <a:srgbClr val="E19207"/>
                </a:solidFill>
              </a:rPr>
              <a:t>Recoverable Amount</a:t>
            </a:r>
            <a:r>
              <a:rPr lang="zh-TW" altLang="en-US" b="1" dirty="0">
                <a:solidFill>
                  <a:srgbClr val="E19207"/>
                </a:solidFill>
              </a:rPr>
              <a:t>  </a:t>
            </a:r>
            <a:endParaRPr lang="en-US" altLang="zh-TW" b="1" dirty="0">
              <a:solidFill>
                <a:srgbClr val="E19207"/>
              </a:solidFill>
              <a:latin typeface="微軟正黑體" panose="020B0604030504040204" pitchFamily="34" charset="-120"/>
              <a:ea typeface="微軟正黑體" panose="020B0604030504040204" pitchFamily="34" charset="-120"/>
            </a:endParaRPr>
          </a:p>
          <a:p>
            <a:pPr lvl="1"/>
            <a:r>
              <a:rPr lang="en-US" altLang="zh-TW" b="1" dirty="0">
                <a:solidFill>
                  <a:schemeClr val="accent2">
                    <a:lumMod val="75000"/>
                  </a:schemeClr>
                </a:solidFill>
              </a:rPr>
              <a:t>The higher </a:t>
            </a:r>
            <a:r>
              <a:rPr lang="en-US" altLang="zh-TW" dirty="0"/>
              <a:t>of </a:t>
            </a:r>
            <a:r>
              <a:rPr lang="en-US" altLang="zh-TW" b="1" dirty="0">
                <a:solidFill>
                  <a:schemeClr val="accent2">
                    <a:lumMod val="75000"/>
                  </a:schemeClr>
                </a:solidFill>
              </a:rPr>
              <a:t>net fair value of the asset </a:t>
            </a:r>
            <a:r>
              <a:rPr lang="en-US" altLang="zh-TW" dirty="0"/>
              <a:t>or </a:t>
            </a:r>
            <a:r>
              <a:rPr lang="en-US" altLang="zh-TW" b="1" dirty="0">
                <a:solidFill>
                  <a:schemeClr val="accent2">
                    <a:lumMod val="75000"/>
                  </a:schemeClr>
                </a:solidFill>
              </a:rPr>
              <a:t>value in use </a:t>
            </a:r>
            <a:r>
              <a:rPr lang="en-US" altLang="zh-TW" dirty="0"/>
              <a:t>of the asset.</a:t>
            </a:r>
          </a:p>
          <a:p>
            <a:pPr marL="57150" indent="0">
              <a:buNone/>
            </a:pPr>
            <a:r>
              <a:rPr lang="en-US" altLang="zh-TW" b="1" dirty="0">
                <a:solidFill>
                  <a:srgbClr val="E19207"/>
                </a:solidFill>
              </a:rPr>
              <a:t>Net Fair Value</a:t>
            </a:r>
            <a:r>
              <a:rPr lang="zh-TW" altLang="en-US" b="1" dirty="0">
                <a:solidFill>
                  <a:srgbClr val="E19207"/>
                </a:solidFill>
              </a:rPr>
              <a:t>  </a:t>
            </a:r>
            <a:endParaRPr lang="en-US" altLang="zh-TW" b="1" dirty="0">
              <a:solidFill>
                <a:srgbClr val="E19207"/>
              </a:solidFill>
              <a:latin typeface="微軟正黑體" panose="020B0604030504040204" pitchFamily="34" charset="-120"/>
              <a:ea typeface="微軟正黑體" panose="020B0604030504040204" pitchFamily="34" charset="-120"/>
            </a:endParaRPr>
          </a:p>
          <a:p>
            <a:pPr lvl="1"/>
            <a:r>
              <a:rPr lang="en-US" altLang="zh-TW" dirty="0"/>
              <a:t>The fair value of the asset after subtracting the disposal cost (direct selling cost, for example).</a:t>
            </a:r>
          </a:p>
          <a:p>
            <a:pPr marL="57150" indent="0">
              <a:buNone/>
            </a:pPr>
            <a:r>
              <a:rPr lang="en-US" altLang="zh-TW" b="1" dirty="0">
                <a:solidFill>
                  <a:srgbClr val="E19207"/>
                </a:solidFill>
              </a:rPr>
              <a:t>Value in Use</a:t>
            </a:r>
            <a:r>
              <a:rPr lang="zh-TW" altLang="en-US" b="1" dirty="0">
                <a:solidFill>
                  <a:srgbClr val="E19207"/>
                </a:solidFill>
              </a:rPr>
              <a:t>  </a:t>
            </a:r>
            <a:endParaRPr lang="en-US" altLang="zh-TW" b="1" dirty="0">
              <a:solidFill>
                <a:srgbClr val="E19207"/>
              </a:solidFill>
              <a:latin typeface="微軟正黑體" panose="020B0604030504040204" pitchFamily="34" charset="-120"/>
              <a:ea typeface="微軟正黑體" panose="020B0604030504040204" pitchFamily="34" charset="-120"/>
            </a:endParaRPr>
          </a:p>
          <a:p>
            <a:pPr lvl="1"/>
            <a:r>
              <a:rPr lang="en-US" altLang="zh-TW" dirty="0"/>
              <a:t>The present value of the expected future cash flows generated by the asset.</a:t>
            </a:r>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57</a:t>
            </a:fld>
            <a:endParaRPr lang="zh-TW" altLang="en-US" dirty="0"/>
          </a:p>
        </p:txBody>
      </p:sp>
      <p:sp>
        <p:nvSpPr>
          <p:cNvPr id="2" name="標題 1"/>
          <p:cNvSpPr>
            <a:spLocks noGrp="1"/>
          </p:cNvSpPr>
          <p:nvPr>
            <p:ph type="title"/>
          </p:nvPr>
        </p:nvSpPr>
        <p:spPr/>
        <p:txBody>
          <a:bodyPr/>
          <a:lstStyle/>
          <a:p>
            <a:r>
              <a:rPr lang="en-US" altLang="zh-TW" dirty="0"/>
              <a:t>Impairment Test</a:t>
            </a:r>
            <a:endParaRPr lang="zh-TW" altLang="en-US" dirty="0"/>
          </a:p>
        </p:txBody>
      </p:sp>
      <p:sp>
        <p:nvSpPr>
          <p:cNvPr id="6" name="文字方塊 5"/>
          <p:cNvSpPr txBox="1"/>
          <p:nvPr/>
        </p:nvSpPr>
        <p:spPr>
          <a:xfrm>
            <a:off x="8439870" y="64435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78278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pPr>
              <a:defRPr/>
            </a:pPr>
            <a:endParaRPr lang="en-US" altLang="zh-TW"/>
          </a:p>
          <a:p>
            <a:pPr>
              <a:defRPr/>
            </a:pPr>
            <a:fld id="{7EC5196E-6DE0-413B-B515-7F1EDB6EC62F}" type="slidenum">
              <a:rPr lang="zh-TW" altLang="en-US" smtClean="0"/>
              <a:pPr>
                <a:defRPr/>
              </a:pPr>
              <a:t>58</a:t>
            </a:fld>
            <a:endParaRPr lang="zh-TW" altLang="en-US" dirty="0"/>
          </a:p>
        </p:txBody>
      </p:sp>
      <p:sp>
        <p:nvSpPr>
          <p:cNvPr id="6" name="標題 1"/>
          <p:cNvSpPr>
            <a:spLocks noGrp="1"/>
          </p:cNvSpPr>
          <p:nvPr>
            <p:ph type="title"/>
          </p:nvPr>
        </p:nvSpPr>
        <p:spPr/>
        <p:txBody>
          <a:bodyPr/>
          <a:lstStyle/>
          <a:p>
            <a:r>
              <a:rPr lang="en-US" altLang="zh-TW" dirty="0"/>
              <a:t>Impairment Test</a:t>
            </a:r>
            <a:endParaRPr lang="zh-TW" altLang="en-US" dirty="0"/>
          </a:p>
        </p:txBody>
      </p:sp>
      <p:sp>
        <p:nvSpPr>
          <p:cNvPr id="3" name="文字方塊 2"/>
          <p:cNvSpPr txBox="1"/>
          <p:nvPr/>
        </p:nvSpPr>
        <p:spPr>
          <a:xfrm>
            <a:off x="232441" y="5751578"/>
            <a:ext cx="1373005"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9.11</a:t>
            </a:r>
            <a:endParaRPr lang="zh-TW" altLang="en-US" dirty="0">
              <a:latin typeface="Arial" panose="020B0604020202020204" pitchFamily="34" charset="0"/>
              <a:cs typeface="Arial" panose="020B0604020202020204" pitchFamily="34" charset="0"/>
            </a:endParaRPr>
          </a:p>
        </p:txBody>
      </p:sp>
      <p:pic>
        <p:nvPicPr>
          <p:cNvPr id="9" name="圖片 8"/>
          <p:cNvPicPr>
            <a:picLocks noChangeAspect="1"/>
          </p:cNvPicPr>
          <p:nvPr/>
        </p:nvPicPr>
        <p:blipFill>
          <a:blip r:embed="rId2"/>
          <a:stretch>
            <a:fillRect/>
          </a:stretch>
        </p:blipFill>
        <p:spPr>
          <a:xfrm>
            <a:off x="1605446" y="1519618"/>
            <a:ext cx="7049157" cy="4416626"/>
          </a:xfrm>
          <a:prstGeom prst="rect">
            <a:avLst/>
          </a:prstGeom>
        </p:spPr>
      </p:pic>
      <p:sp>
        <p:nvSpPr>
          <p:cNvPr id="10" name="文字方塊 9"/>
          <p:cNvSpPr txBox="1"/>
          <p:nvPr/>
        </p:nvSpPr>
        <p:spPr>
          <a:xfrm>
            <a:off x="8439870" y="64435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619357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19207"/>
                </a:solidFill>
              </a:rPr>
              <a:t>Illustration</a:t>
            </a:r>
          </a:p>
          <a:p>
            <a:pPr lvl="1"/>
            <a:r>
              <a:rPr lang="en-US" altLang="zh-TW" dirty="0"/>
              <a:t>Wheeler purchased a fitness center building five years ago for </a:t>
            </a:r>
            <a:r>
              <a:rPr lang="en-US" altLang="zh-TW" dirty="0">
                <a:solidFill>
                  <a:srgbClr val="000000"/>
                </a:solidFill>
                <a:latin typeface="Arial" charset="0"/>
                <a:ea typeface="新細明體" charset="0"/>
                <a:cs typeface="新細明體" charset="0"/>
              </a:rPr>
              <a:t>£</a:t>
            </a:r>
            <a:r>
              <a:rPr lang="en-US" altLang="zh-TW" dirty="0"/>
              <a:t>600,000. The building has been depreciated using the straight-line method with a 20-year useful life and no residual value. Wheeler estimates that the building has a remaining useful life of 15 years.</a:t>
            </a:r>
          </a:p>
          <a:p>
            <a:pPr lvl="1"/>
            <a:r>
              <a:rPr lang="en-US" altLang="zh-TW" dirty="0"/>
              <a:t>There are indications that the value of the building may be impaired. Wheeler estimates that the present value of cash flows generated by the building over the next 15 years is </a:t>
            </a:r>
            <a:r>
              <a:rPr lang="en-US" altLang="zh-TW" dirty="0">
                <a:solidFill>
                  <a:srgbClr val="000000"/>
                </a:solidFill>
                <a:latin typeface="Arial" charset="0"/>
                <a:ea typeface="新細明體" charset="0"/>
                <a:cs typeface="新細明體" charset="0"/>
              </a:rPr>
              <a:t>£</a:t>
            </a:r>
            <a:r>
              <a:rPr lang="en-US" altLang="zh-TW" dirty="0"/>
              <a:t>375,000, and that the net fair value of the building is </a:t>
            </a:r>
            <a:r>
              <a:rPr lang="en-US" altLang="zh-TW" dirty="0">
                <a:solidFill>
                  <a:srgbClr val="000000"/>
                </a:solidFill>
                <a:latin typeface="Arial" charset="0"/>
                <a:ea typeface="新細明體" charset="0"/>
                <a:cs typeface="新細明體" charset="0"/>
              </a:rPr>
              <a:t>£</a:t>
            </a:r>
            <a:r>
              <a:rPr lang="en-US" altLang="zh-TW" dirty="0"/>
              <a:t>230,000.</a:t>
            </a:r>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59</a:t>
            </a:fld>
            <a:endParaRPr lang="zh-TW" altLang="en-US" dirty="0"/>
          </a:p>
        </p:txBody>
      </p:sp>
      <p:sp>
        <p:nvSpPr>
          <p:cNvPr id="2" name="標題 1"/>
          <p:cNvSpPr>
            <a:spLocks noGrp="1"/>
          </p:cNvSpPr>
          <p:nvPr>
            <p:ph type="title"/>
          </p:nvPr>
        </p:nvSpPr>
        <p:spPr/>
        <p:txBody>
          <a:bodyPr/>
          <a:lstStyle/>
          <a:p>
            <a:r>
              <a:rPr lang="en-US" altLang="zh-TW" dirty="0"/>
              <a:t>Recording an Impairment Loss</a:t>
            </a:r>
            <a:endParaRPr lang="zh-TW" altLang="en-US" dirty="0"/>
          </a:p>
        </p:txBody>
      </p:sp>
      <p:sp>
        <p:nvSpPr>
          <p:cNvPr id="6" name="文字方塊 5"/>
          <p:cNvSpPr txBox="1"/>
          <p:nvPr/>
        </p:nvSpPr>
        <p:spPr>
          <a:xfrm>
            <a:off x="8439870" y="64435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93886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p:txBody>
          <a:bodyPr/>
          <a:lstStyle/>
          <a:p>
            <a:pPr marL="0" indent="0">
              <a:buNone/>
            </a:pPr>
            <a:r>
              <a:rPr lang="en-US" altLang="zh-TW" b="1" dirty="0">
                <a:solidFill>
                  <a:srgbClr val="E19207"/>
                </a:solidFill>
              </a:rPr>
              <a:t>Business Issues Involved with Long-Term Operating Assets</a:t>
            </a:r>
            <a:endParaRPr lang="zh-TW" altLang="en-US" b="1" dirty="0">
              <a:solidFill>
                <a:srgbClr val="E19207"/>
              </a:solidFill>
            </a:endParaRPr>
          </a:p>
        </p:txBody>
      </p:sp>
      <p:sp>
        <p:nvSpPr>
          <p:cNvPr id="3" name="投影片編號版面配置區 2"/>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6</a:t>
            </a:fld>
            <a:endParaRPr lang="zh-TW" altLang="en-US" dirty="0"/>
          </a:p>
        </p:txBody>
      </p:sp>
      <p:sp>
        <p:nvSpPr>
          <p:cNvPr id="2" name="標題 1"/>
          <p:cNvSpPr>
            <a:spLocks noGrp="1"/>
          </p:cNvSpPr>
          <p:nvPr>
            <p:ph type="title"/>
          </p:nvPr>
        </p:nvSpPr>
        <p:spPr/>
        <p:txBody>
          <a:bodyPr>
            <a:normAutofit/>
          </a:bodyPr>
          <a:lstStyle/>
          <a:p>
            <a:pPr>
              <a:lnSpc>
                <a:spcPts val="4000"/>
              </a:lnSpc>
            </a:pPr>
            <a:r>
              <a:rPr lang="en-US" altLang="zh-TW" dirty="0"/>
              <a:t>Long-Term Operating Assets </a:t>
            </a:r>
            <a:endParaRPr lang="zh-TW" altLang="en-US" dirty="0"/>
          </a:p>
        </p:txBody>
      </p:sp>
      <p:sp>
        <p:nvSpPr>
          <p:cNvPr id="6" name="投影片編號版面配置區 4"/>
          <p:cNvSpPr txBox="1">
            <a:spLocks/>
          </p:cNvSpPr>
          <p:nvPr/>
        </p:nvSpPr>
        <p:spPr>
          <a:xfrm>
            <a:off x="8763000" y="6356350"/>
            <a:ext cx="381000" cy="365125"/>
          </a:xfrm>
          <a:prstGeom prst="rect">
            <a:avLst/>
          </a:prstGeom>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7EC5196E-6DE0-413B-B515-7F1EDB6EC62F}" type="slidenum">
              <a:rPr kumimoji="1" lang="zh-TW" altLang="en-US" sz="1200" b="0" i="0" u="none" strike="noStrike" kern="1200" cap="none" spc="0" normalizeH="0" baseline="0" noProof="0" smtClean="0">
                <a:ln>
                  <a:noFill/>
                </a:ln>
                <a:solidFill>
                  <a:schemeClr val="tx1">
                    <a:tint val="75000"/>
                  </a:schemeClr>
                </a:solidFill>
                <a:effectLst/>
                <a:uLnTx/>
                <a:uFillTx/>
                <a:latin typeface="Calibri" pitchFamily="34" charset="0"/>
                <a:ea typeface="新細明體"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zh-TW" altLang="en-US" sz="1200" b="0" i="0" u="none" strike="noStrike" kern="1200" cap="none" spc="0" normalizeH="0" baseline="0" noProof="0" dirty="0">
              <a:ln>
                <a:noFill/>
              </a:ln>
              <a:solidFill>
                <a:schemeClr val="tx1">
                  <a:tint val="75000"/>
                </a:schemeClr>
              </a:solidFill>
              <a:effectLst/>
              <a:uLnTx/>
              <a:uFillTx/>
              <a:latin typeface="Calibri" pitchFamily="34" charset="0"/>
              <a:ea typeface="新細明體" charset="-120"/>
              <a:cs typeface="+mn-cs"/>
            </a:endParaRPr>
          </a:p>
        </p:txBody>
      </p:sp>
      <p:sp>
        <p:nvSpPr>
          <p:cNvPr id="8" name="文字方塊 3"/>
          <p:cNvSpPr txBox="1"/>
          <p:nvPr/>
        </p:nvSpPr>
        <p:spPr>
          <a:xfrm>
            <a:off x="355600" y="6004640"/>
            <a:ext cx="1261884" cy="369332"/>
          </a:xfrm>
          <a:prstGeom prst="rect">
            <a:avLst/>
          </a:prstGeom>
          <a:noFill/>
        </p:spPr>
        <p:txBody>
          <a:bodyPr wrap="none" rtlCol="0">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TW" dirty="0"/>
              <a:t>Exhibit 9.1</a:t>
            </a:r>
            <a:endParaRPr lang="zh-TW" altLang="en-US" dirty="0"/>
          </a:p>
        </p:txBody>
      </p:sp>
      <p:sp>
        <p:nvSpPr>
          <p:cNvPr id="9" name="文字方塊 8"/>
          <p:cNvSpPr txBox="1"/>
          <p:nvPr/>
        </p:nvSpPr>
        <p:spPr>
          <a:xfrm>
            <a:off x="8452672" y="63003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b="1" dirty="0">
              <a:solidFill>
                <a:schemeClr val="bg1"/>
              </a:solidFill>
              <a:latin typeface="Arial" panose="020B0604020202020204" pitchFamily="34" charset="0"/>
              <a:cs typeface="Arial" panose="020B0604020202020204" pitchFamily="34" charset="0"/>
            </a:endParaRPr>
          </a:p>
        </p:txBody>
      </p:sp>
      <p:pic>
        <p:nvPicPr>
          <p:cNvPr id="5" name="圖片 4"/>
          <p:cNvPicPr>
            <a:picLocks noChangeAspect="1"/>
          </p:cNvPicPr>
          <p:nvPr/>
        </p:nvPicPr>
        <p:blipFill>
          <a:blip r:embed="rId2"/>
          <a:stretch>
            <a:fillRect/>
          </a:stretch>
        </p:blipFill>
        <p:spPr>
          <a:xfrm>
            <a:off x="924081" y="2319355"/>
            <a:ext cx="7278905" cy="3700485"/>
          </a:xfrm>
          <a:prstGeom prst="rect">
            <a:avLst/>
          </a:prstGeom>
        </p:spPr>
      </p:pic>
    </p:spTree>
    <p:extLst>
      <p:ext uri="{BB962C8B-B14F-4D97-AF65-F5344CB8AC3E}">
        <p14:creationId xmlns:p14="http://schemas.microsoft.com/office/powerpoint/2010/main" val="12155569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19207"/>
                </a:solidFill>
              </a:rPr>
              <a:t>Illustration</a:t>
            </a:r>
          </a:p>
          <a:p>
            <a:pPr lvl="1"/>
            <a:r>
              <a:rPr lang="en-US" altLang="zh-TW" dirty="0"/>
              <a:t>Carrying amount of the building:</a:t>
            </a:r>
          </a:p>
          <a:p>
            <a:pPr lvl="1"/>
            <a:endParaRPr lang="en-US" altLang="zh-TW" dirty="0"/>
          </a:p>
          <a:p>
            <a:pPr lvl="1"/>
            <a:endParaRPr lang="en-US" altLang="zh-TW" dirty="0"/>
          </a:p>
          <a:p>
            <a:pPr lvl="1"/>
            <a:endParaRPr lang="en-US" altLang="zh-TW" dirty="0"/>
          </a:p>
          <a:p>
            <a:pPr lvl="1"/>
            <a:r>
              <a:rPr lang="en-US" altLang="zh-TW" dirty="0"/>
              <a:t>Recoverable amount of the building (the higher of value in use or net fair value):</a:t>
            </a:r>
          </a:p>
          <a:p>
            <a:endParaRPr lang="en-US" altLang="zh-TW" dirty="0"/>
          </a:p>
          <a:p>
            <a:endParaRPr lang="en-US" altLang="zh-TW" dirty="0"/>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60</a:t>
            </a:fld>
            <a:endParaRPr lang="zh-TW" altLang="en-US" dirty="0"/>
          </a:p>
        </p:txBody>
      </p:sp>
      <p:sp>
        <p:nvSpPr>
          <p:cNvPr id="2" name="標題 1"/>
          <p:cNvSpPr>
            <a:spLocks noGrp="1"/>
          </p:cNvSpPr>
          <p:nvPr>
            <p:ph type="title"/>
          </p:nvPr>
        </p:nvSpPr>
        <p:spPr/>
        <p:txBody>
          <a:bodyPr/>
          <a:lstStyle/>
          <a:p>
            <a:r>
              <a:rPr lang="en-US" altLang="zh-TW"/>
              <a:t>Recording an Impairment Loss</a:t>
            </a:r>
            <a:endParaRPr lang="zh-TW" altLang="en-US" dirty="0"/>
          </a:p>
        </p:txBody>
      </p:sp>
      <p:sp>
        <p:nvSpPr>
          <p:cNvPr id="7" name="Rectangle 14"/>
          <p:cNvSpPr>
            <a:spLocks noChangeArrowheads="1"/>
          </p:cNvSpPr>
          <p:nvPr/>
        </p:nvSpPr>
        <p:spPr bwMode="auto">
          <a:xfrm>
            <a:off x="1304012" y="5348818"/>
            <a:ext cx="2164948" cy="828432"/>
          </a:xfrm>
          <a:prstGeom prst="rect">
            <a:avLst/>
          </a:prstGeom>
          <a:noFill/>
          <a:ln>
            <a:noFill/>
          </a:ln>
          <a:extLst/>
        </p:spPr>
        <p:txBody>
          <a:bodyPr wrap="square" lIns="90488" tIns="44450" rIns="90488" bIns="44450">
            <a:spAutoFit/>
          </a:bodyPr>
          <a:lstStyle/>
          <a:p>
            <a:pPr algn="ctr" eaLnBrk="0" hangingPunct="0"/>
            <a:r>
              <a:rPr lang="en-US" altLang="zh-TW" sz="2400" b="1" dirty="0">
                <a:latin typeface="Arial" panose="020B0604020202020204" pitchFamily="34" charset="0"/>
                <a:cs typeface="Arial" panose="020B0604020202020204" pitchFamily="34" charset="0"/>
              </a:rPr>
              <a:t>value in use </a:t>
            </a:r>
            <a:r>
              <a:rPr kumimoji="0" lang="en-US" altLang="zh-TW" sz="2400" b="1" dirty="0">
                <a:latin typeface="Arial" panose="020B0604020202020204" pitchFamily="34" charset="0"/>
                <a:ea typeface="新細明體" charset="0"/>
                <a:cs typeface="Arial" panose="020B0604020202020204" pitchFamily="34" charset="0"/>
              </a:rPr>
              <a:t>£375,000</a:t>
            </a:r>
          </a:p>
        </p:txBody>
      </p:sp>
      <p:sp>
        <p:nvSpPr>
          <p:cNvPr id="8" name="Rectangle 14"/>
          <p:cNvSpPr>
            <a:spLocks noChangeArrowheads="1"/>
          </p:cNvSpPr>
          <p:nvPr/>
        </p:nvSpPr>
        <p:spPr bwMode="auto">
          <a:xfrm>
            <a:off x="4484975" y="5348818"/>
            <a:ext cx="2160240" cy="828432"/>
          </a:xfrm>
          <a:prstGeom prst="rect">
            <a:avLst/>
          </a:prstGeom>
          <a:noFill/>
          <a:ln>
            <a:noFill/>
          </a:ln>
          <a:extLst/>
        </p:spPr>
        <p:txBody>
          <a:bodyPr wrap="square" lIns="90488" tIns="44450" rIns="90488" bIns="44450">
            <a:spAutoFit/>
          </a:bodyPr>
          <a:lstStyle/>
          <a:p>
            <a:pPr algn="ctr" eaLnBrk="0" hangingPunct="0"/>
            <a:r>
              <a:rPr lang="en-US" altLang="zh-TW" sz="2400" b="1" dirty="0">
                <a:latin typeface="Arial" panose="020B0604020202020204" pitchFamily="34" charset="0"/>
                <a:cs typeface="Arial" panose="020B0604020202020204" pitchFamily="34" charset="0"/>
              </a:rPr>
              <a:t>net fair value </a:t>
            </a:r>
            <a:r>
              <a:rPr kumimoji="0" lang="en-US" altLang="zh-TW" sz="2400" b="1" dirty="0">
                <a:latin typeface="Arial" panose="020B0604020202020204" pitchFamily="34" charset="0"/>
                <a:ea typeface="新細明體" charset="0"/>
                <a:cs typeface="Arial" panose="020B0604020202020204" pitchFamily="34" charset="0"/>
              </a:rPr>
              <a:t>£230,000</a:t>
            </a:r>
          </a:p>
        </p:txBody>
      </p:sp>
      <p:sp>
        <p:nvSpPr>
          <p:cNvPr id="23" name="橢圓 22"/>
          <p:cNvSpPr/>
          <p:nvPr/>
        </p:nvSpPr>
        <p:spPr>
          <a:xfrm>
            <a:off x="1193798" y="5235172"/>
            <a:ext cx="2452980" cy="1055722"/>
          </a:xfrm>
          <a:prstGeom prst="ellipse">
            <a:avLst/>
          </a:prstGeom>
          <a:noFill/>
          <a:ln w="5715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pic>
        <p:nvPicPr>
          <p:cNvPr id="5" name="圖片 4"/>
          <p:cNvPicPr>
            <a:picLocks noChangeAspect="1"/>
          </p:cNvPicPr>
          <p:nvPr/>
        </p:nvPicPr>
        <p:blipFill>
          <a:blip r:embed="rId2"/>
          <a:stretch>
            <a:fillRect/>
          </a:stretch>
        </p:blipFill>
        <p:spPr>
          <a:xfrm>
            <a:off x="355601" y="2869715"/>
            <a:ext cx="8650405" cy="1266092"/>
          </a:xfrm>
          <a:prstGeom prst="rect">
            <a:avLst/>
          </a:prstGeom>
        </p:spPr>
      </p:pic>
      <p:sp>
        <p:nvSpPr>
          <p:cNvPr id="11" name="文字方塊 10"/>
          <p:cNvSpPr txBox="1"/>
          <p:nvPr/>
        </p:nvSpPr>
        <p:spPr>
          <a:xfrm>
            <a:off x="8439870" y="64435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11008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19207"/>
                </a:solidFill>
              </a:rPr>
              <a:t>Illustration</a:t>
            </a:r>
          </a:p>
          <a:p>
            <a:pPr lvl="1"/>
            <a:endParaRPr lang="en-US" altLang="zh-TW" dirty="0"/>
          </a:p>
          <a:p>
            <a:endParaRPr lang="en-US" altLang="zh-TW" dirty="0"/>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61</a:t>
            </a:fld>
            <a:endParaRPr lang="zh-TW" altLang="en-US" dirty="0"/>
          </a:p>
        </p:txBody>
      </p:sp>
      <p:sp>
        <p:nvSpPr>
          <p:cNvPr id="2" name="標題 1"/>
          <p:cNvSpPr>
            <a:spLocks noGrp="1"/>
          </p:cNvSpPr>
          <p:nvPr>
            <p:ph type="title"/>
          </p:nvPr>
        </p:nvSpPr>
        <p:spPr/>
        <p:txBody>
          <a:bodyPr/>
          <a:lstStyle/>
          <a:p>
            <a:r>
              <a:rPr lang="en-US" altLang="zh-TW" dirty="0"/>
              <a:t>Recording an Impairment Loss</a:t>
            </a:r>
            <a:endParaRPr lang="zh-TW" altLang="en-US" dirty="0"/>
          </a:p>
        </p:txBody>
      </p:sp>
      <p:sp>
        <p:nvSpPr>
          <p:cNvPr id="6" name="Rectangle 11"/>
          <p:cNvSpPr>
            <a:spLocks noChangeArrowheads="1"/>
          </p:cNvSpPr>
          <p:nvPr/>
        </p:nvSpPr>
        <p:spPr bwMode="auto">
          <a:xfrm>
            <a:off x="4022846" y="2109262"/>
            <a:ext cx="406738" cy="705321"/>
          </a:xfrm>
          <a:prstGeom prst="rect">
            <a:avLst/>
          </a:prstGeom>
          <a:noFill/>
          <a:ln>
            <a:noFill/>
          </a:ln>
          <a:extLst/>
        </p:spPr>
        <p:txBody>
          <a:bodyPr wrap="square" lIns="90488" tIns="44450" rIns="90488" bIns="44450">
            <a:spAutoFit/>
          </a:bodyPr>
          <a:lstStyle/>
          <a:p>
            <a:pPr eaLnBrk="0" hangingPunct="0"/>
            <a:r>
              <a:rPr kumimoji="0" lang="en-US" altLang="zh-TW" sz="4000" b="1" dirty="0">
                <a:solidFill>
                  <a:srgbClr val="FF0000"/>
                </a:solidFill>
                <a:latin typeface="+mn-lt"/>
                <a:ea typeface="新細明體" charset="0"/>
                <a:cs typeface="新細明體" charset="0"/>
              </a:rPr>
              <a:t>&gt;</a:t>
            </a:r>
            <a:endParaRPr kumimoji="0" lang="en-US" altLang="zh-TW" sz="3200" b="1" dirty="0">
              <a:solidFill>
                <a:srgbClr val="FF0000"/>
              </a:solidFill>
              <a:latin typeface="+mn-lt"/>
              <a:ea typeface="新細明體" charset="0"/>
              <a:cs typeface="新細明體" charset="0"/>
            </a:endParaRPr>
          </a:p>
        </p:txBody>
      </p:sp>
      <p:sp>
        <p:nvSpPr>
          <p:cNvPr id="7" name="Rectangle 14"/>
          <p:cNvSpPr>
            <a:spLocks noChangeArrowheads="1"/>
          </p:cNvSpPr>
          <p:nvPr/>
        </p:nvSpPr>
        <p:spPr bwMode="auto">
          <a:xfrm>
            <a:off x="1168393" y="1994726"/>
            <a:ext cx="2934900" cy="828432"/>
          </a:xfrm>
          <a:prstGeom prst="rect">
            <a:avLst/>
          </a:prstGeom>
          <a:noFill/>
          <a:ln>
            <a:noFill/>
          </a:ln>
          <a:extLst/>
        </p:spPr>
        <p:txBody>
          <a:bodyPr wrap="square" lIns="90488" tIns="44450" rIns="90488" bIns="44450">
            <a:spAutoFit/>
          </a:bodyPr>
          <a:lstStyle/>
          <a:p>
            <a:pPr algn="ctr" eaLnBrk="0" hangingPunct="0"/>
            <a:r>
              <a:rPr kumimoji="0" lang="en-US" altLang="zh-TW" sz="2400" b="1" dirty="0">
                <a:latin typeface="Arial" panose="020B0604020202020204" pitchFamily="34" charset="0"/>
                <a:ea typeface="新細明體" charset="0"/>
                <a:cs typeface="Arial" panose="020B0604020202020204" pitchFamily="34" charset="0"/>
              </a:rPr>
              <a:t>Carrying amount </a:t>
            </a:r>
          </a:p>
          <a:p>
            <a:pPr algn="ctr" eaLnBrk="0" hangingPunct="0"/>
            <a:r>
              <a:rPr kumimoji="0" lang="en-US" altLang="zh-TW" sz="2400" b="1" dirty="0">
                <a:latin typeface="Arial" panose="020B0604020202020204" pitchFamily="34" charset="0"/>
                <a:ea typeface="新細明體" charset="0"/>
                <a:cs typeface="Arial" panose="020B0604020202020204" pitchFamily="34" charset="0"/>
              </a:rPr>
              <a:t>£450,000</a:t>
            </a:r>
          </a:p>
        </p:txBody>
      </p:sp>
      <p:sp>
        <p:nvSpPr>
          <p:cNvPr id="8" name="Rectangle 14"/>
          <p:cNvSpPr>
            <a:spLocks noChangeArrowheads="1"/>
          </p:cNvSpPr>
          <p:nvPr/>
        </p:nvSpPr>
        <p:spPr bwMode="auto">
          <a:xfrm>
            <a:off x="4150576" y="1994726"/>
            <a:ext cx="4148657" cy="828432"/>
          </a:xfrm>
          <a:prstGeom prst="rect">
            <a:avLst/>
          </a:prstGeom>
          <a:noFill/>
          <a:ln>
            <a:noFill/>
          </a:ln>
          <a:extLst/>
        </p:spPr>
        <p:txBody>
          <a:bodyPr wrap="square" lIns="90488" tIns="44450" rIns="90488" bIns="44450">
            <a:spAutoFit/>
          </a:bodyPr>
          <a:lstStyle/>
          <a:p>
            <a:pPr algn="ctr" eaLnBrk="0" hangingPunct="0"/>
            <a:r>
              <a:rPr kumimoji="0" lang="en-US" altLang="zh-TW" sz="2400" b="1" dirty="0">
                <a:latin typeface="Arial" panose="020B0604020202020204" pitchFamily="34" charset="0"/>
                <a:ea typeface="新細明體" charset="0"/>
                <a:cs typeface="Arial" panose="020B0604020202020204" pitchFamily="34" charset="0"/>
              </a:rPr>
              <a:t>Recoverable amount </a:t>
            </a:r>
          </a:p>
          <a:p>
            <a:pPr algn="ctr" eaLnBrk="0" hangingPunct="0"/>
            <a:r>
              <a:rPr kumimoji="0" lang="en-US" altLang="zh-TW" sz="2400" b="1" dirty="0">
                <a:latin typeface="Arial" panose="020B0604020202020204" pitchFamily="34" charset="0"/>
                <a:ea typeface="新細明體" charset="0"/>
                <a:cs typeface="Arial" panose="020B0604020202020204" pitchFamily="34" charset="0"/>
              </a:rPr>
              <a:t>£375,000</a:t>
            </a:r>
          </a:p>
        </p:txBody>
      </p:sp>
      <p:sp>
        <p:nvSpPr>
          <p:cNvPr id="5" name="文字方塊 4"/>
          <p:cNvSpPr txBox="1"/>
          <p:nvPr/>
        </p:nvSpPr>
        <p:spPr>
          <a:xfrm>
            <a:off x="1010578" y="2944845"/>
            <a:ext cx="7141699" cy="461665"/>
          </a:xfrm>
          <a:prstGeom prst="rect">
            <a:avLst/>
          </a:prstGeom>
          <a:solidFill>
            <a:schemeClr val="accent4">
              <a:lumMod val="20000"/>
              <a:lumOff val="80000"/>
            </a:schemeClr>
          </a:solidFill>
        </p:spPr>
        <p:txBody>
          <a:bodyPr wrap="none" rtlCol="0">
            <a:spAutoFit/>
          </a:bodyPr>
          <a:lstStyle/>
          <a:p>
            <a:r>
              <a:rPr lang="en-US" altLang="zh-TW" sz="2400" b="1" dirty="0">
                <a:latin typeface="Arial" panose="020B0604020202020204" pitchFamily="34" charset="0"/>
                <a:cs typeface="Arial" panose="020B0604020202020204" pitchFamily="34" charset="0"/>
              </a:rPr>
              <a:t>Impairment Loss: </a:t>
            </a:r>
            <a:r>
              <a:rPr kumimoji="0" lang="en-US" altLang="zh-TW" sz="2400" b="1" dirty="0">
                <a:latin typeface="Arial" panose="020B0604020202020204" pitchFamily="34" charset="0"/>
                <a:ea typeface="新細明體" charset="0"/>
                <a:cs typeface="Arial" panose="020B0604020202020204" pitchFamily="34" charset="0"/>
              </a:rPr>
              <a:t>£450,000 - £375,000 = £75,000</a:t>
            </a:r>
          </a:p>
        </p:txBody>
      </p:sp>
      <p:graphicFrame>
        <p:nvGraphicFramePr>
          <p:cNvPr id="13" name="表格 12"/>
          <p:cNvGraphicFramePr>
            <a:graphicFrameLocks noGrp="1"/>
          </p:cNvGraphicFramePr>
          <p:nvPr>
            <p:extLst>
              <p:ext uri="{D42A27DB-BD31-4B8C-83A1-F6EECF244321}">
                <p14:modId xmlns:p14="http://schemas.microsoft.com/office/powerpoint/2010/main" val="1153361428"/>
              </p:ext>
            </p:extLst>
          </p:nvPr>
        </p:nvGraphicFramePr>
        <p:xfrm>
          <a:off x="683568" y="4077072"/>
          <a:ext cx="7741498" cy="1485900"/>
        </p:xfrm>
        <a:graphic>
          <a:graphicData uri="http://schemas.openxmlformats.org/drawingml/2006/table">
            <a:tbl>
              <a:tblPr/>
              <a:tblGrid>
                <a:gridCol w="1310410">
                  <a:extLst>
                    <a:ext uri="{9D8B030D-6E8A-4147-A177-3AD203B41FA5}">
                      <a16:colId xmlns:a16="http://schemas.microsoft.com/office/drawing/2014/main" val="20000"/>
                    </a:ext>
                  </a:extLst>
                </a:gridCol>
                <a:gridCol w="4050056">
                  <a:extLst>
                    <a:ext uri="{9D8B030D-6E8A-4147-A177-3AD203B41FA5}">
                      <a16:colId xmlns:a16="http://schemas.microsoft.com/office/drawing/2014/main" val="20001"/>
                    </a:ext>
                  </a:extLst>
                </a:gridCol>
                <a:gridCol w="1190516">
                  <a:extLst>
                    <a:ext uri="{9D8B030D-6E8A-4147-A177-3AD203B41FA5}">
                      <a16:colId xmlns:a16="http://schemas.microsoft.com/office/drawing/2014/main" val="20002"/>
                    </a:ext>
                  </a:extLst>
                </a:gridCol>
                <a:gridCol w="1190516">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zh-TW" altLang="en-US" sz="1800" kern="1200" dirty="0">
                        <a:solidFill>
                          <a:schemeClr val="tx1"/>
                        </a:solidFill>
                        <a:latin typeface="Arial" pitchFamily="34" charset="0"/>
                        <a:ea typeface="+mn-ea"/>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3"/>
                  </a:ext>
                </a:extLst>
              </a:tr>
            </a:tbl>
          </a:graphicData>
        </a:graphic>
      </p:graphicFrame>
      <p:sp>
        <p:nvSpPr>
          <p:cNvPr id="14" name="矩形 13"/>
          <p:cNvSpPr/>
          <p:nvPr/>
        </p:nvSpPr>
        <p:spPr>
          <a:xfrm>
            <a:off x="683568" y="4077331"/>
            <a:ext cx="1043876" cy="646331"/>
          </a:xfrm>
          <a:prstGeom prst="rect">
            <a:avLst/>
          </a:prstGeom>
        </p:spPr>
        <p:txBody>
          <a:bodyPr wrap="none">
            <a:spAutoFit/>
          </a:bodyPr>
          <a:lstStyle/>
          <a:p>
            <a:pPr lvl="0"/>
            <a:r>
              <a:rPr lang="en-US" altLang="zh-TW" dirty="0">
                <a:latin typeface="Arial" pitchFamily="34" charset="0"/>
                <a:cs typeface="Arial" pitchFamily="34" charset="0"/>
              </a:rPr>
              <a:t>Dec. 31,</a:t>
            </a:r>
          </a:p>
          <a:p>
            <a:pPr lvl="0"/>
            <a:r>
              <a:rPr lang="en-US" altLang="zh-TW" dirty="0">
                <a:latin typeface="Arial" pitchFamily="34" charset="0"/>
                <a:cs typeface="Arial" pitchFamily="34" charset="0"/>
              </a:rPr>
              <a:t>year 5</a:t>
            </a:r>
            <a:endParaRPr lang="zh-TW" altLang="en-US" dirty="0">
              <a:latin typeface="Arial" pitchFamily="34" charset="0"/>
              <a:cs typeface="Arial" pitchFamily="34" charset="0"/>
            </a:endParaRPr>
          </a:p>
        </p:txBody>
      </p:sp>
      <p:sp>
        <p:nvSpPr>
          <p:cNvPr id="17" name="矩形 16"/>
          <p:cNvSpPr/>
          <p:nvPr/>
        </p:nvSpPr>
        <p:spPr>
          <a:xfrm>
            <a:off x="1808755" y="4077331"/>
            <a:ext cx="2441694" cy="369332"/>
          </a:xfrm>
          <a:prstGeom prst="rect">
            <a:avLst/>
          </a:prstGeom>
        </p:spPr>
        <p:txBody>
          <a:bodyPr wrap="none">
            <a:spAutoFit/>
          </a:bodyPr>
          <a:lstStyle/>
          <a:p>
            <a:r>
              <a:rPr lang="en-US" altLang="zh-TW" dirty="0">
                <a:latin typeface="Arial" pitchFamily="34" charset="0"/>
                <a:cs typeface="Arial" pitchFamily="34" charset="0"/>
              </a:rPr>
              <a:t>Depreciation Expense</a:t>
            </a:r>
            <a:endParaRPr lang="zh-TW" altLang="en-US" dirty="0">
              <a:latin typeface="+mj-lt"/>
            </a:endParaRPr>
          </a:p>
        </p:txBody>
      </p:sp>
      <p:sp>
        <p:nvSpPr>
          <p:cNvPr id="18" name="矩形 17"/>
          <p:cNvSpPr/>
          <p:nvPr/>
        </p:nvSpPr>
        <p:spPr>
          <a:xfrm>
            <a:off x="2011626" y="4448377"/>
            <a:ext cx="3826689" cy="369332"/>
          </a:xfrm>
          <a:prstGeom prst="rect">
            <a:avLst/>
          </a:prstGeom>
        </p:spPr>
        <p:txBody>
          <a:bodyPr wrap="none">
            <a:spAutoFit/>
          </a:bodyPr>
          <a:lstStyle/>
          <a:p>
            <a:r>
              <a:rPr lang="en-US" altLang="zh-TW" dirty="0">
                <a:latin typeface="Arial" pitchFamily="34" charset="0"/>
                <a:cs typeface="Arial" pitchFamily="34" charset="0"/>
              </a:rPr>
              <a:t>Accumulated Depreciation, Building</a:t>
            </a:r>
            <a:endParaRPr lang="zh-TW" altLang="en-US" dirty="0">
              <a:solidFill>
                <a:srgbClr val="000000"/>
              </a:solidFill>
              <a:latin typeface="+mj-lt"/>
              <a:cs typeface="Arial" pitchFamily="34" charset="0"/>
            </a:endParaRPr>
          </a:p>
        </p:txBody>
      </p:sp>
      <p:sp>
        <p:nvSpPr>
          <p:cNvPr id="19" name="矩形 18"/>
          <p:cNvSpPr/>
          <p:nvPr/>
        </p:nvSpPr>
        <p:spPr>
          <a:xfrm>
            <a:off x="6431481" y="4078031"/>
            <a:ext cx="889987" cy="369332"/>
          </a:xfrm>
          <a:prstGeom prst="rect">
            <a:avLst/>
          </a:prstGeom>
        </p:spPr>
        <p:txBody>
          <a:bodyPr wrap="none">
            <a:spAutoFit/>
          </a:bodyPr>
          <a:lstStyle/>
          <a:p>
            <a:pPr algn="r"/>
            <a:r>
              <a:rPr lang="en-US" altLang="zh-TW" dirty="0">
                <a:latin typeface="Arial" pitchFamily="34" charset="0"/>
                <a:cs typeface="Arial" pitchFamily="34" charset="0"/>
              </a:rPr>
              <a:t>30,000</a:t>
            </a:r>
            <a:endParaRPr lang="zh-TW" altLang="en-US" dirty="0">
              <a:latin typeface="Arial" pitchFamily="34" charset="0"/>
              <a:cs typeface="Arial" pitchFamily="34" charset="0"/>
            </a:endParaRPr>
          </a:p>
        </p:txBody>
      </p:sp>
      <p:sp>
        <p:nvSpPr>
          <p:cNvPr id="20" name="矩形 19"/>
          <p:cNvSpPr/>
          <p:nvPr/>
        </p:nvSpPr>
        <p:spPr>
          <a:xfrm>
            <a:off x="7471510" y="4446663"/>
            <a:ext cx="889987" cy="369332"/>
          </a:xfrm>
          <a:prstGeom prst="rect">
            <a:avLst/>
          </a:prstGeom>
        </p:spPr>
        <p:txBody>
          <a:bodyPr wrap="none">
            <a:spAutoFit/>
          </a:bodyPr>
          <a:lstStyle/>
          <a:p>
            <a:pPr algn="r"/>
            <a:r>
              <a:rPr lang="en-US" altLang="zh-TW" dirty="0">
                <a:latin typeface="Arial" pitchFamily="34" charset="0"/>
                <a:cs typeface="Arial" pitchFamily="34" charset="0"/>
              </a:rPr>
              <a:t>30,000</a:t>
            </a:r>
            <a:endParaRPr lang="zh-TW" altLang="en-US" dirty="0">
              <a:latin typeface="Arial" pitchFamily="34" charset="0"/>
              <a:cs typeface="Arial" pitchFamily="34" charset="0"/>
            </a:endParaRPr>
          </a:p>
        </p:txBody>
      </p:sp>
      <p:sp>
        <p:nvSpPr>
          <p:cNvPr id="23" name="矩形 22"/>
          <p:cNvSpPr/>
          <p:nvPr/>
        </p:nvSpPr>
        <p:spPr>
          <a:xfrm>
            <a:off x="1808755" y="4766045"/>
            <a:ext cx="1890261" cy="369332"/>
          </a:xfrm>
          <a:prstGeom prst="rect">
            <a:avLst/>
          </a:prstGeom>
        </p:spPr>
        <p:txBody>
          <a:bodyPr wrap="none">
            <a:spAutoFit/>
          </a:bodyPr>
          <a:lstStyle/>
          <a:p>
            <a:r>
              <a:rPr lang="en-US" altLang="zh-TW" dirty="0">
                <a:latin typeface="Arial" pitchFamily="34" charset="0"/>
                <a:cs typeface="Arial" pitchFamily="34" charset="0"/>
              </a:rPr>
              <a:t>Impairment Loss</a:t>
            </a:r>
            <a:endParaRPr lang="zh-TW" altLang="en-US" dirty="0">
              <a:latin typeface="+mj-lt"/>
            </a:endParaRPr>
          </a:p>
        </p:txBody>
      </p:sp>
      <p:sp>
        <p:nvSpPr>
          <p:cNvPr id="24" name="矩形 23"/>
          <p:cNvSpPr/>
          <p:nvPr/>
        </p:nvSpPr>
        <p:spPr>
          <a:xfrm>
            <a:off x="2011626" y="5137091"/>
            <a:ext cx="4480714" cy="369332"/>
          </a:xfrm>
          <a:prstGeom prst="rect">
            <a:avLst/>
          </a:prstGeom>
        </p:spPr>
        <p:txBody>
          <a:bodyPr wrap="none">
            <a:spAutoFit/>
          </a:bodyPr>
          <a:lstStyle/>
          <a:p>
            <a:r>
              <a:rPr lang="en-US" altLang="zh-TW" dirty="0">
                <a:latin typeface="Arial" pitchFamily="34" charset="0"/>
                <a:cs typeface="Arial" pitchFamily="34" charset="0"/>
              </a:rPr>
              <a:t>Accumulated Impairment Losses, Building</a:t>
            </a:r>
            <a:endParaRPr lang="zh-TW" altLang="en-US" dirty="0">
              <a:solidFill>
                <a:srgbClr val="000000"/>
              </a:solidFill>
              <a:latin typeface="+mj-lt"/>
              <a:cs typeface="Arial" pitchFamily="34" charset="0"/>
            </a:endParaRPr>
          </a:p>
        </p:txBody>
      </p:sp>
      <p:sp>
        <p:nvSpPr>
          <p:cNvPr id="25" name="矩形 24"/>
          <p:cNvSpPr/>
          <p:nvPr/>
        </p:nvSpPr>
        <p:spPr>
          <a:xfrm>
            <a:off x="6431481" y="4766745"/>
            <a:ext cx="889987" cy="369332"/>
          </a:xfrm>
          <a:prstGeom prst="rect">
            <a:avLst/>
          </a:prstGeom>
        </p:spPr>
        <p:txBody>
          <a:bodyPr wrap="none">
            <a:spAutoFit/>
          </a:bodyPr>
          <a:lstStyle/>
          <a:p>
            <a:pPr algn="r"/>
            <a:r>
              <a:rPr lang="en-US" altLang="zh-TW" dirty="0">
                <a:latin typeface="Arial" pitchFamily="34" charset="0"/>
                <a:cs typeface="Arial" pitchFamily="34" charset="0"/>
              </a:rPr>
              <a:t>75,000</a:t>
            </a:r>
            <a:endParaRPr lang="zh-TW" altLang="en-US" dirty="0">
              <a:latin typeface="Arial" pitchFamily="34" charset="0"/>
              <a:cs typeface="Arial" pitchFamily="34" charset="0"/>
            </a:endParaRPr>
          </a:p>
        </p:txBody>
      </p:sp>
      <p:sp>
        <p:nvSpPr>
          <p:cNvPr id="26" name="矩形 25"/>
          <p:cNvSpPr/>
          <p:nvPr/>
        </p:nvSpPr>
        <p:spPr>
          <a:xfrm>
            <a:off x="7471510" y="5135377"/>
            <a:ext cx="889987" cy="369332"/>
          </a:xfrm>
          <a:prstGeom prst="rect">
            <a:avLst/>
          </a:prstGeom>
        </p:spPr>
        <p:txBody>
          <a:bodyPr wrap="none">
            <a:spAutoFit/>
          </a:bodyPr>
          <a:lstStyle/>
          <a:p>
            <a:pPr algn="r"/>
            <a:r>
              <a:rPr lang="en-US" altLang="zh-TW" dirty="0">
                <a:latin typeface="Arial" pitchFamily="34" charset="0"/>
                <a:cs typeface="Arial" pitchFamily="34" charset="0"/>
              </a:rPr>
              <a:t>75,000</a:t>
            </a:r>
            <a:endParaRPr lang="zh-TW" altLang="en-US" dirty="0">
              <a:latin typeface="Arial" pitchFamily="34" charset="0"/>
              <a:cs typeface="Arial" pitchFamily="34" charset="0"/>
            </a:endParaRPr>
          </a:p>
        </p:txBody>
      </p:sp>
      <p:sp>
        <p:nvSpPr>
          <p:cNvPr id="27" name="直線圖說文字 1 26"/>
          <p:cNvSpPr/>
          <p:nvPr/>
        </p:nvSpPr>
        <p:spPr>
          <a:xfrm>
            <a:off x="4429584" y="3614067"/>
            <a:ext cx="2799315" cy="327539"/>
          </a:xfrm>
          <a:prstGeom prst="borderCallout1">
            <a:avLst>
              <a:gd name="adj1" fmla="val 40433"/>
              <a:gd name="adj2" fmla="val -62"/>
              <a:gd name="adj3" fmla="val 381633"/>
              <a:gd name="adj4" fmla="val -31699"/>
            </a:avLst>
          </a:prstGeom>
          <a:solidFill>
            <a:srgbClr val="F8F9E7"/>
          </a:solidFill>
          <a:ln w="952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solidFill>
                  <a:schemeClr val="tx1"/>
                </a:solidFill>
                <a:latin typeface="Arial" panose="020B0604020202020204" pitchFamily="34" charset="0"/>
                <a:cs typeface="Arial" panose="020B0604020202020204" pitchFamily="34" charset="0"/>
              </a:rPr>
              <a:t>A non-operating expense.</a:t>
            </a:r>
            <a:endParaRPr lang="zh-TW" altLang="en-US" dirty="0">
              <a:solidFill>
                <a:schemeClr val="tx1"/>
              </a:solidFill>
              <a:latin typeface="Arial" panose="020B0604020202020204" pitchFamily="34" charset="0"/>
              <a:cs typeface="Arial" panose="020B0604020202020204" pitchFamily="34" charset="0"/>
            </a:endParaRPr>
          </a:p>
        </p:txBody>
      </p:sp>
      <p:sp>
        <p:nvSpPr>
          <p:cNvPr id="28" name="直線圖說文字 1 27"/>
          <p:cNvSpPr/>
          <p:nvPr/>
        </p:nvSpPr>
        <p:spPr>
          <a:xfrm>
            <a:off x="4621898" y="5896232"/>
            <a:ext cx="3677335" cy="348970"/>
          </a:xfrm>
          <a:prstGeom prst="borderCallout1">
            <a:avLst>
              <a:gd name="adj1" fmla="val 53319"/>
              <a:gd name="adj2" fmla="val -503"/>
              <a:gd name="adj3" fmla="val -129485"/>
              <a:gd name="adj4" fmla="val -22672"/>
            </a:avLst>
          </a:prstGeom>
          <a:solidFill>
            <a:srgbClr val="FFE699"/>
          </a:solidFill>
          <a:ln w="952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solidFill>
                  <a:schemeClr val="tx1"/>
                </a:solidFill>
                <a:latin typeface="Arial" panose="020B0604020202020204" pitchFamily="34" charset="0"/>
                <a:cs typeface="Arial" panose="020B0604020202020204" pitchFamily="34" charset="0"/>
              </a:rPr>
              <a:t>A contra-asset account of PP&amp;E.</a:t>
            </a:r>
            <a:endParaRPr lang="zh-TW" altLang="en-US" dirty="0">
              <a:solidFill>
                <a:schemeClr val="tx1"/>
              </a:solidFill>
              <a:latin typeface="Arial" panose="020B0604020202020204" pitchFamily="34" charset="0"/>
              <a:cs typeface="Arial" panose="020B0604020202020204" pitchFamily="34" charset="0"/>
            </a:endParaRPr>
          </a:p>
        </p:txBody>
      </p:sp>
      <p:sp>
        <p:nvSpPr>
          <p:cNvPr id="29" name="文字方塊 28"/>
          <p:cNvSpPr txBox="1"/>
          <p:nvPr/>
        </p:nvSpPr>
        <p:spPr>
          <a:xfrm>
            <a:off x="8439870" y="64435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348031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left)">
                                      <p:cBhvr>
                                        <p:cTn id="5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P spid="14" grpId="0"/>
      <p:bldP spid="17" grpId="0"/>
      <p:bldP spid="18" grpId="0"/>
      <p:bldP spid="19" grpId="0"/>
      <p:bldP spid="20" grpId="0"/>
      <p:bldP spid="23" grpId="0"/>
      <p:bldP spid="24" grpId="0"/>
      <p:bldP spid="25" grpId="0"/>
      <p:bldP spid="26" grpId="0"/>
      <p:bldP spid="27" grpId="0" animBg="1"/>
      <p:bldP spid="2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19207"/>
                </a:solidFill>
              </a:rPr>
              <a:t>Illustration</a:t>
            </a:r>
            <a:endParaRPr lang="en-US" altLang="zh-TW" dirty="0">
              <a:solidFill>
                <a:srgbClr val="E19207"/>
              </a:solidFill>
            </a:endParaRPr>
          </a:p>
          <a:p>
            <a:pPr lvl="1"/>
            <a:r>
              <a:rPr lang="en-US" altLang="zh-TW" dirty="0"/>
              <a:t>Depreciation expense for the remaining years             (year 6-20):</a:t>
            </a:r>
          </a:p>
          <a:p>
            <a:endParaRPr lang="en-US" altLang="zh-TW"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62</a:t>
            </a:fld>
            <a:endParaRPr lang="zh-TW" altLang="en-US" dirty="0"/>
          </a:p>
        </p:txBody>
      </p:sp>
      <p:sp>
        <p:nvSpPr>
          <p:cNvPr id="2" name="標題 1"/>
          <p:cNvSpPr>
            <a:spLocks noGrp="1"/>
          </p:cNvSpPr>
          <p:nvPr>
            <p:ph type="title"/>
          </p:nvPr>
        </p:nvSpPr>
        <p:spPr/>
        <p:txBody>
          <a:bodyPr/>
          <a:lstStyle/>
          <a:p>
            <a:r>
              <a:rPr lang="en-US" altLang="zh-TW"/>
              <a:t>Recording an Impairment Loss</a:t>
            </a:r>
            <a:endParaRPr lang="zh-TW" altLang="en-US" dirty="0"/>
          </a:p>
        </p:txBody>
      </p:sp>
      <p:graphicFrame>
        <p:nvGraphicFramePr>
          <p:cNvPr id="19" name="表格 18"/>
          <p:cNvGraphicFramePr>
            <a:graphicFrameLocks noGrp="1"/>
          </p:cNvGraphicFramePr>
          <p:nvPr>
            <p:extLst>
              <p:ext uri="{D42A27DB-BD31-4B8C-83A1-F6EECF244321}">
                <p14:modId xmlns:p14="http://schemas.microsoft.com/office/powerpoint/2010/main" val="2524210475"/>
              </p:ext>
            </p:extLst>
          </p:nvPr>
        </p:nvGraphicFramePr>
        <p:xfrm>
          <a:off x="729481" y="5567653"/>
          <a:ext cx="7741498" cy="742950"/>
        </p:xfrm>
        <a:graphic>
          <a:graphicData uri="http://schemas.openxmlformats.org/drawingml/2006/table">
            <a:tbl>
              <a:tblPr/>
              <a:tblGrid>
                <a:gridCol w="1310410">
                  <a:extLst>
                    <a:ext uri="{9D8B030D-6E8A-4147-A177-3AD203B41FA5}">
                      <a16:colId xmlns:a16="http://schemas.microsoft.com/office/drawing/2014/main" val="20000"/>
                    </a:ext>
                  </a:extLst>
                </a:gridCol>
                <a:gridCol w="4050056">
                  <a:extLst>
                    <a:ext uri="{9D8B030D-6E8A-4147-A177-3AD203B41FA5}">
                      <a16:colId xmlns:a16="http://schemas.microsoft.com/office/drawing/2014/main" val="20001"/>
                    </a:ext>
                  </a:extLst>
                </a:gridCol>
                <a:gridCol w="1190516">
                  <a:extLst>
                    <a:ext uri="{9D8B030D-6E8A-4147-A177-3AD203B41FA5}">
                      <a16:colId xmlns:a16="http://schemas.microsoft.com/office/drawing/2014/main" val="20002"/>
                    </a:ext>
                  </a:extLst>
                </a:gridCol>
                <a:gridCol w="1190516">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20" name="矩形 19"/>
          <p:cNvSpPr/>
          <p:nvPr/>
        </p:nvSpPr>
        <p:spPr>
          <a:xfrm>
            <a:off x="729481" y="5567912"/>
            <a:ext cx="975145" cy="646331"/>
          </a:xfrm>
          <a:prstGeom prst="rect">
            <a:avLst/>
          </a:prstGeom>
        </p:spPr>
        <p:txBody>
          <a:bodyPr wrap="square">
            <a:spAutoFit/>
          </a:bodyPr>
          <a:lstStyle/>
          <a:p>
            <a:r>
              <a:rPr lang="en-US" altLang="zh-TW" dirty="0">
                <a:latin typeface="Arial" pitchFamily="34" charset="0"/>
                <a:cs typeface="Arial" pitchFamily="34" charset="0"/>
              </a:rPr>
              <a:t>Dec. 31, year 6</a:t>
            </a:r>
            <a:endParaRPr lang="zh-TW" altLang="en-US" dirty="0">
              <a:latin typeface="Arial" pitchFamily="34" charset="0"/>
              <a:cs typeface="Arial" pitchFamily="34" charset="0"/>
            </a:endParaRPr>
          </a:p>
        </p:txBody>
      </p:sp>
      <p:sp>
        <p:nvSpPr>
          <p:cNvPr id="21" name="矩形 20"/>
          <p:cNvSpPr/>
          <p:nvPr/>
        </p:nvSpPr>
        <p:spPr>
          <a:xfrm>
            <a:off x="1854668" y="5567912"/>
            <a:ext cx="2441694" cy="369332"/>
          </a:xfrm>
          <a:prstGeom prst="rect">
            <a:avLst/>
          </a:prstGeom>
        </p:spPr>
        <p:txBody>
          <a:bodyPr wrap="none">
            <a:spAutoFit/>
          </a:bodyPr>
          <a:lstStyle/>
          <a:p>
            <a:r>
              <a:rPr lang="en-US" altLang="zh-TW" dirty="0">
                <a:latin typeface="Arial" pitchFamily="34" charset="0"/>
                <a:cs typeface="Arial" pitchFamily="34" charset="0"/>
              </a:rPr>
              <a:t>Depreciation Expense</a:t>
            </a:r>
            <a:endParaRPr lang="zh-TW" altLang="en-US" dirty="0">
              <a:latin typeface="+mj-lt"/>
            </a:endParaRPr>
          </a:p>
        </p:txBody>
      </p:sp>
      <p:sp>
        <p:nvSpPr>
          <p:cNvPr id="22" name="矩形 21"/>
          <p:cNvSpPr/>
          <p:nvPr/>
        </p:nvSpPr>
        <p:spPr>
          <a:xfrm>
            <a:off x="2057539" y="5938958"/>
            <a:ext cx="3826689" cy="369332"/>
          </a:xfrm>
          <a:prstGeom prst="rect">
            <a:avLst/>
          </a:prstGeom>
        </p:spPr>
        <p:txBody>
          <a:bodyPr wrap="none">
            <a:spAutoFit/>
          </a:bodyPr>
          <a:lstStyle/>
          <a:p>
            <a:r>
              <a:rPr lang="en-US" altLang="zh-TW" dirty="0">
                <a:latin typeface="Arial" pitchFamily="34" charset="0"/>
                <a:cs typeface="Arial" pitchFamily="34" charset="0"/>
              </a:rPr>
              <a:t>Accumulated Depreciation, Building</a:t>
            </a:r>
            <a:endParaRPr lang="zh-TW" altLang="en-US" dirty="0">
              <a:solidFill>
                <a:srgbClr val="000000"/>
              </a:solidFill>
              <a:latin typeface="+mj-lt"/>
              <a:cs typeface="Arial" pitchFamily="34" charset="0"/>
            </a:endParaRPr>
          </a:p>
        </p:txBody>
      </p:sp>
      <p:sp>
        <p:nvSpPr>
          <p:cNvPr id="23" name="矩形 22"/>
          <p:cNvSpPr/>
          <p:nvPr/>
        </p:nvSpPr>
        <p:spPr>
          <a:xfrm>
            <a:off x="6477394" y="5568612"/>
            <a:ext cx="889987" cy="369332"/>
          </a:xfrm>
          <a:prstGeom prst="rect">
            <a:avLst/>
          </a:prstGeom>
        </p:spPr>
        <p:txBody>
          <a:bodyPr wrap="none">
            <a:spAutoFit/>
          </a:bodyPr>
          <a:lstStyle/>
          <a:p>
            <a:pPr algn="r"/>
            <a:r>
              <a:rPr lang="en-US" altLang="zh-TW" dirty="0">
                <a:latin typeface="Arial" pitchFamily="34" charset="0"/>
                <a:cs typeface="Arial" pitchFamily="34" charset="0"/>
              </a:rPr>
              <a:t>25,000</a:t>
            </a:r>
            <a:endParaRPr lang="zh-TW" altLang="en-US" dirty="0">
              <a:latin typeface="Arial" pitchFamily="34" charset="0"/>
              <a:cs typeface="Arial" pitchFamily="34" charset="0"/>
            </a:endParaRPr>
          </a:p>
        </p:txBody>
      </p:sp>
      <p:sp>
        <p:nvSpPr>
          <p:cNvPr id="24" name="矩形 23"/>
          <p:cNvSpPr/>
          <p:nvPr/>
        </p:nvSpPr>
        <p:spPr>
          <a:xfrm>
            <a:off x="7517423" y="5937244"/>
            <a:ext cx="889987" cy="369332"/>
          </a:xfrm>
          <a:prstGeom prst="rect">
            <a:avLst/>
          </a:prstGeom>
        </p:spPr>
        <p:txBody>
          <a:bodyPr wrap="none">
            <a:spAutoFit/>
          </a:bodyPr>
          <a:lstStyle/>
          <a:p>
            <a:pPr algn="r"/>
            <a:r>
              <a:rPr lang="en-US" altLang="zh-TW" dirty="0">
                <a:latin typeface="Arial" pitchFamily="34" charset="0"/>
                <a:cs typeface="Arial" pitchFamily="34" charset="0"/>
              </a:rPr>
              <a:t>25,000</a:t>
            </a:r>
            <a:endParaRPr lang="zh-TW" altLang="en-US" dirty="0">
              <a:latin typeface="Arial" pitchFamily="34" charset="0"/>
              <a:cs typeface="Arial" pitchFamily="34" charset="0"/>
            </a:endParaRPr>
          </a:p>
        </p:txBody>
      </p:sp>
      <p:pic>
        <p:nvPicPr>
          <p:cNvPr id="7" name="圖片 6"/>
          <p:cNvPicPr>
            <a:picLocks noChangeAspect="1"/>
          </p:cNvPicPr>
          <p:nvPr/>
        </p:nvPicPr>
        <p:blipFill>
          <a:blip r:embed="rId2"/>
          <a:stretch>
            <a:fillRect/>
          </a:stretch>
        </p:blipFill>
        <p:spPr>
          <a:xfrm>
            <a:off x="598346" y="2996012"/>
            <a:ext cx="8173121" cy="2407532"/>
          </a:xfrm>
          <a:prstGeom prst="rect">
            <a:avLst/>
          </a:prstGeom>
        </p:spPr>
      </p:pic>
      <p:sp>
        <p:nvSpPr>
          <p:cNvPr id="5" name="矩形 4"/>
          <p:cNvSpPr/>
          <p:nvPr/>
        </p:nvSpPr>
        <p:spPr>
          <a:xfrm>
            <a:off x="598346" y="3366715"/>
            <a:ext cx="8109551" cy="5484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598346" y="3902299"/>
            <a:ext cx="8109550" cy="282420"/>
          </a:xfrm>
          <a:prstGeom prst="rect">
            <a:avLst/>
          </a:prstGeom>
          <a:noFill/>
          <a:ln w="28575">
            <a:solidFill>
              <a:srgbClr val="7030A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8439870" y="64435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47753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5" grpId="0" animBg="1"/>
      <p:bldP spid="1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pPr>
              <a:defRPr/>
            </a:pPr>
            <a:endParaRPr lang="en-US" altLang="zh-TW"/>
          </a:p>
          <a:p>
            <a:pPr>
              <a:defRPr/>
            </a:pPr>
            <a:fld id="{7EC5196E-6DE0-413B-B515-7F1EDB6EC62F}" type="slidenum">
              <a:rPr lang="zh-TW" altLang="en-US" smtClean="0"/>
              <a:pPr>
                <a:defRPr/>
              </a:pPr>
              <a:t>63</a:t>
            </a:fld>
            <a:endParaRPr lang="zh-TW" altLang="en-US" dirty="0"/>
          </a:p>
        </p:txBody>
      </p:sp>
      <p:sp>
        <p:nvSpPr>
          <p:cNvPr id="2" name="標題 1"/>
          <p:cNvSpPr>
            <a:spLocks noGrp="1"/>
          </p:cNvSpPr>
          <p:nvPr>
            <p:ph type="title"/>
          </p:nvPr>
        </p:nvSpPr>
        <p:spPr/>
        <p:txBody>
          <a:bodyPr>
            <a:normAutofit/>
          </a:bodyPr>
          <a:lstStyle/>
          <a:p>
            <a:r>
              <a:rPr lang="en-US" altLang="zh-TW" dirty="0"/>
              <a:t>Impairment</a:t>
            </a:r>
            <a:endParaRPr lang="zh-TW"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861217"/>
            <a:ext cx="9055510"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文字方塊 6"/>
          <p:cNvSpPr txBox="1"/>
          <p:nvPr/>
        </p:nvSpPr>
        <p:spPr>
          <a:xfrm>
            <a:off x="8439870" y="64435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76195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b="1" dirty="0"/>
              <a:t>Amber Company purchased a building 10 years ago for </a:t>
            </a:r>
            <a:r>
              <a:rPr lang="en-US" altLang="zh-TW" b="1" dirty="0">
                <a:ea typeface="新細明體" charset="0"/>
                <a:cs typeface="新細明體" charset="0"/>
              </a:rPr>
              <a:t>£</a:t>
            </a:r>
            <a:r>
              <a:rPr lang="en-US" altLang="zh-TW" b="1" dirty="0"/>
              <a:t>900,000. As of January 1 of the current year, the building has accumulated depreciation of </a:t>
            </a:r>
            <a:r>
              <a:rPr lang="en-US" altLang="zh-TW" b="1" dirty="0">
                <a:ea typeface="新細明體" charset="0"/>
                <a:cs typeface="新細明體" charset="0"/>
              </a:rPr>
              <a:t>£</a:t>
            </a:r>
            <a:r>
              <a:rPr lang="en-US" altLang="zh-TW" b="1" dirty="0"/>
              <a:t>270,000. The building has a fair value of </a:t>
            </a:r>
            <a:r>
              <a:rPr lang="en-US" altLang="zh-TW" b="1" dirty="0">
                <a:ea typeface="新細明體" charset="0"/>
                <a:cs typeface="新細明體" charset="0"/>
              </a:rPr>
              <a:t>£</a:t>
            </a:r>
            <a:r>
              <a:rPr lang="en-US" altLang="zh-TW" b="1" dirty="0"/>
              <a:t>500,000, and its direct selling cost is </a:t>
            </a:r>
            <a:r>
              <a:rPr lang="en-US" altLang="zh-TW" b="1" dirty="0">
                <a:ea typeface="新細明體" charset="0"/>
                <a:cs typeface="新細明體" charset="0"/>
              </a:rPr>
              <a:t>£</a:t>
            </a:r>
            <a:r>
              <a:rPr lang="en-US" altLang="zh-TW" b="1" dirty="0"/>
              <a:t>20,000. The value in use that can be generated by the building is </a:t>
            </a:r>
            <a:r>
              <a:rPr lang="en-US" altLang="zh-TW" b="1" dirty="0">
                <a:ea typeface="新細明體" charset="0"/>
                <a:cs typeface="新細明體" charset="0"/>
              </a:rPr>
              <a:t>£</a:t>
            </a:r>
            <a:r>
              <a:rPr lang="en-US" altLang="zh-TW" b="1" dirty="0"/>
              <a:t>500,000.</a:t>
            </a:r>
          </a:p>
        </p:txBody>
      </p:sp>
      <p:sp>
        <p:nvSpPr>
          <p:cNvPr id="7" name="投影片編號版面配置區 6"/>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64</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sp>
        <p:nvSpPr>
          <p:cNvPr id="8" name="文字方塊 7"/>
          <p:cNvSpPr txBox="1"/>
          <p:nvPr/>
        </p:nvSpPr>
        <p:spPr>
          <a:xfrm>
            <a:off x="8439870" y="64435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38050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457200" indent="-457200">
              <a:buFont typeface="+mj-lt"/>
              <a:buAutoNum type="arabicPeriod"/>
            </a:pPr>
            <a:r>
              <a:rPr lang="en-US" altLang="zh-TW" dirty="0"/>
              <a:t>Show the calculations that demonstrate that the building is impaired.</a:t>
            </a:r>
          </a:p>
          <a:p>
            <a:pPr marL="457200" indent="-457200">
              <a:buFont typeface="+mj-lt"/>
              <a:buAutoNum type="arabicPeriod"/>
            </a:pPr>
            <a:endParaRPr lang="en-US" altLang="zh-TW" dirty="0"/>
          </a:p>
          <a:p>
            <a:pPr marL="457200" indent="-457200">
              <a:buFont typeface="+mj-lt"/>
              <a:buAutoNum type="arabicPeriod"/>
            </a:pPr>
            <a:endParaRPr lang="en-US" altLang="zh-TW" dirty="0"/>
          </a:p>
          <a:p>
            <a:pPr marL="457200" indent="-457200">
              <a:buFont typeface="+mj-lt"/>
              <a:buAutoNum type="arabicPeriod"/>
            </a:pPr>
            <a:endParaRPr lang="en-US" altLang="zh-TW" dirty="0"/>
          </a:p>
          <a:p>
            <a:pPr marL="457200" indent="-457200">
              <a:buFont typeface="+mj-lt"/>
              <a:buAutoNum type="arabicPeriod"/>
            </a:pPr>
            <a:endParaRPr lang="en-US" altLang="zh-TW" dirty="0"/>
          </a:p>
          <a:p>
            <a:pPr marL="457200" indent="-457200">
              <a:buFont typeface="+mj-lt"/>
              <a:buAutoNum type="arabicPeriod"/>
            </a:pPr>
            <a:r>
              <a:rPr lang="en-US" altLang="zh-TW" dirty="0"/>
              <a:t>Make the journal entry to record the impairment loss.</a:t>
            </a:r>
            <a:endParaRPr lang="zh-TW" altLang="en-US" dirty="0"/>
          </a:p>
        </p:txBody>
      </p:sp>
      <p:sp>
        <p:nvSpPr>
          <p:cNvPr id="23" name="投影片編號版面配置區 22"/>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65</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graphicFrame>
        <p:nvGraphicFramePr>
          <p:cNvPr id="15" name="表格 14"/>
          <p:cNvGraphicFramePr>
            <a:graphicFrameLocks noGrp="1"/>
          </p:cNvGraphicFramePr>
          <p:nvPr>
            <p:extLst>
              <p:ext uri="{D42A27DB-BD31-4B8C-83A1-F6EECF244321}">
                <p14:modId xmlns:p14="http://schemas.microsoft.com/office/powerpoint/2010/main" val="771642700"/>
              </p:ext>
            </p:extLst>
          </p:nvPr>
        </p:nvGraphicFramePr>
        <p:xfrm>
          <a:off x="1436165" y="5458212"/>
          <a:ext cx="6000763" cy="742950"/>
        </p:xfrm>
        <a:graphic>
          <a:graphicData uri="http://schemas.openxmlformats.org/drawingml/2006/table">
            <a:tbl>
              <a:tblPr/>
              <a:tblGrid>
                <a:gridCol w="3779053">
                  <a:extLst>
                    <a:ext uri="{9D8B030D-6E8A-4147-A177-3AD203B41FA5}">
                      <a16:colId xmlns:a16="http://schemas.microsoft.com/office/drawing/2014/main" val="20000"/>
                    </a:ext>
                  </a:extLst>
                </a:gridCol>
                <a:gridCol w="1110855">
                  <a:extLst>
                    <a:ext uri="{9D8B030D-6E8A-4147-A177-3AD203B41FA5}">
                      <a16:colId xmlns:a16="http://schemas.microsoft.com/office/drawing/2014/main" val="20001"/>
                    </a:ext>
                  </a:extLst>
                </a:gridCol>
                <a:gridCol w="1110855">
                  <a:extLst>
                    <a:ext uri="{9D8B030D-6E8A-4147-A177-3AD203B41FA5}">
                      <a16:colId xmlns:a16="http://schemas.microsoft.com/office/drawing/2014/main" val="20002"/>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17" name="矩形 16"/>
          <p:cNvSpPr/>
          <p:nvPr/>
        </p:nvSpPr>
        <p:spPr>
          <a:xfrm>
            <a:off x="1472041" y="5458212"/>
            <a:ext cx="1890261" cy="369332"/>
          </a:xfrm>
          <a:prstGeom prst="rect">
            <a:avLst/>
          </a:prstGeom>
        </p:spPr>
        <p:txBody>
          <a:bodyPr wrap="none">
            <a:spAutoFit/>
          </a:bodyPr>
          <a:lstStyle/>
          <a:p>
            <a:r>
              <a:rPr lang="en-US" altLang="zh-TW" dirty="0">
                <a:latin typeface="Arial" pitchFamily="34" charset="0"/>
                <a:cs typeface="Arial" pitchFamily="34" charset="0"/>
              </a:rPr>
              <a:t>Impairment Loss</a:t>
            </a:r>
            <a:endParaRPr lang="zh-TW" altLang="en-US" dirty="0">
              <a:latin typeface="+mj-lt"/>
            </a:endParaRPr>
          </a:p>
        </p:txBody>
      </p:sp>
      <p:sp>
        <p:nvSpPr>
          <p:cNvPr id="18" name="矩形 17"/>
          <p:cNvSpPr/>
          <p:nvPr/>
        </p:nvSpPr>
        <p:spPr>
          <a:xfrm>
            <a:off x="1674912" y="5829258"/>
            <a:ext cx="3531736" cy="369332"/>
          </a:xfrm>
          <a:prstGeom prst="rect">
            <a:avLst/>
          </a:prstGeom>
        </p:spPr>
        <p:txBody>
          <a:bodyPr wrap="none">
            <a:spAutoFit/>
          </a:bodyPr>
          <a:lstStyle/>
          <a:p>
            <a:r>
              <a:rPr lang="en-US" altLang="zh-TW" dirty="0">
                <a:latin typeface="Arial" pitchFamily="34" charset="0"/>
                <a:cs typeface="Arial" pitchFamily="34" charset="0"/>
              </a:rPr>
              <a:t>Accumulated Impairment Losses</a:t>
            </a:r>
            <a:endParaRPr lang="zh-TW" altLang="en-US" dirty="0">
              <a:solidFill>
                <a:srgbClr val="000000"/>
              </a:solidFill>
              <a:latin typeface="+mj-lt"/>
              <a:cs typeface="Arial" pitchFamily="34" charset="0"/>
            </a:endParaRPr>
          </a:p>
        </p:txBody>
      </p:sp>
      <p:sp>
        <p:nvSpPr>
          <p:cNvPr id="19" name="矩形 18"/>
          <p:cNvSpPr/>
          <p:nvPr/>
        </p:nvSpPr>
        <p:spPr>
          <a:xfrm>
            <a:off x="5220454" y="5458912"/>
            <a:ext cx="1018228" cy="369332"/>
          </a:xfrm>
          <a:prstGeom prst="rect">
            <a:avLst/>
          </a:prstGeom>
        </p:spPr>
        <p:txBody>
          <a:bodyPr wrap="none">
            <a:spAutoFit/>
          </a:bodyPr>
          <a:lstStyle/>
          <a:p>
            <a:pPr algn="r"/>
            <a:r>
              <a:rPr lang="en-US" altLang="zh-TW" dirty="0">
                <a:latin typeface="Arial" pitchFamily="34" charset="0"/>
                <a:cs typeface="Arial" pitchFamily="34" charset="0"/>
              </a:rPr>
              <a:t>130,000</a:t>
            </a:r>
            <a:endParaRPr lang="zh-TW" altLang="en-US" dirty="0">
              <a:latin typeface="Arial" pitchFamily="34" charset="0"/>
              <a:cs typeface="Arial" pitchFamily="34" charset="0"/>
            </a:endParaRPr>
          </a:p>
        </p:txBody>
      </p:sp>
      <p:sp>
        <p:nvSpPr>
          <p:cNvPr id="20" name="矩形 19"/>
          <p:cNvSpPr/>
          <p:nvPr/>
        </p:nvSpPr>
        <p:spPr>
          <a:xfrm>
            <a:off x="6260483" y="5827544"/>
            <a:ext cx="1018228" cy="369332"/>
          </a:xfrm>
          <a:prstGeom prst="rect">
            <a:avLst/>
          </a:prstGeom>
        </p:spPr>
        <p:txBody>
          <a:bodyPr wrap="none">
            <a:spAutoFit/>
          </a:bodyPr>
          <a:lstStyle/>
          <a:p>
            <a:pPr algn="r"/>
            <a:r>
              <a:rPr lang="en-US" altLang="zh-TW" dirty="0">
                <a:latin typeface="Arial" pitchFamily="34" charset="0"/>
                <a:cs typeface="Arial" pitchFamily="34" charset="0"/>
              </a:rPr>
              <a:t>130,000</a:t>
            </a:r>
            <a:endParaRPr lang="zh-TW" altLang="en-US" dirty="0">
              <a:latin typeface="Arial" pitchFamily="34" charset="0"/>
              <a:cs typeface="Arial" pitchFamily="34" charset="0"/>
            </a:endParaRPr>
          </a:p>
        </p:txBody>
      </p:sp>
      <p:sp>
        <p:nvSpPr>
          <p:cNvPr id="21" name="矩形 20"/>
          <p:cNvSpPr/>
          <p:nvPr/>
        </p:nvSpPr>
        <p:spPr>
          <a:xfrm>
            <a:off x="1493230" y="5500484"/>
            <a:ext cx="5940788" cy="2880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a:off x="1495469" y="5854076"/>
            <a:ext cx="5940788" cy="2880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p:cNvPicPr>
            <a:picLocks noChangeAspect="1"/>
          </p:cNvPicPr>
          <p:nvPr/>
        </p:nvPicPr>
        <p:blipFill rotWithShape="1">
          <a:blip r:embed="rId2"/>
          <a:srcRect t="2304"/>
          <a:stretch/>
        </p:blipFill>
        <p:spPr>
          <a:xfrm>
            <a:off x="375374" y="2791058"/>
            <a:ext cx="8396094" cy="1549905"/>
          </a:xfrm>
          <a:prstGeom prst="rect">
            <a:avLst/>
          </a:prstGeom>
          <a:ln>
            <a:solidFill>
              <a:schemeClr val="tx1"/>
            </a:solidFill>
          </a:ln>
        </p:spPr>
      </p:pic>
      <p:sp>
        <p:nvSpPr>
          <p:cNvPr id="14" name="文字方塊 13"/>
          <p:cNvSpPr txBox="1"/>
          <p:nvPr/>
        </p:nvSpPr>
        <p:spPr>
          <a:xfrm>
            <a:off x="8439870" y="644357"/>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LO6</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4169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0" nodeType="clickEffect">
                                  <p:stCondLst>
                                    <p:cond delay="0"/>
                                  </p:stCondLst>
                                  <p:childTnLst>
                                    <p:anim calcmode="lin" valueType="num">
                                      <p:cBhvr additive="base">
                                        <p:cTn id="32" dur="500"/>
                                        <p:tgtEl>
                                          <p:spTgt spid="21"/>
                                        </p:tgtEl>
                                        <p:attrNameLst>
                                          <p:attrName>ppt_x</p:attrName>
                                        </p:attrNameLst>
                                      </p:cBhvr>
                                      <p:tavLst>
                                        <p:tav tm="0">
                                          <p:val>
                                            <p:strVal val="ppt_x"/>
                                          </p:val>
                                        </p:tav>
                                        <p:tav tm="100000">
                                          <p:val>
                                            <p:strVal val="ppt_x"/>
                                          </p:val>
                                        </p:tav>
                                      </p:tavLst>
                                    </p:anim>
                                    <p:anim calcmode="lin" valueType="num">
                                      <p:cBhvr additive="base">
                                        <p:cTn id="33" dur="500"/>
                                        <p:tgtEl>
                                          <p:spTgt spid="21"/>
                                        </p:tgtEl>
                                        <p:attrNameLst>
                                          <p:attrName>ppt_y</p:attrName>
                                        </p:attrNameLst>
                                      </p:cBhvr>
                                      <p:tavLst>
                                        <p:tav tm="0">
                                          <p:val>
                                            <p:strVal val="ppt_y"/>
                                          </p:val>
                                        </p:tav>
                                        <p:tav tm="100000">
                                          <p:val>
                                            <p:strVal val="1+ppt_h/2"/>
                                          </p:val>
                                        </p:tav>
                                      </p:tavLst>
                                    </p:anim>
                                    <p:set>
                                      <p:cBhvr>
                                        <p:cTn id="34" dur="1" fill="hold">
                                          <p:stCondLst>
                                            <p:cond delay="499"/>
                                          </p:stCondLst>
                                        </p:cTn>
                                        <p:tgtEl>
                                          <p:spTgt spid="2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grpId="0" nodeType="clickEffect">
                                  <p:stCondLst>
                                    <p:cond delay="0"/>
                                  </p:stCondLst>
                                  <p:childTnLst>
                                    <p:anim calcmode="lin" valueType="num">
                                      <p:cBhvr additive="base">
                                        <p:cTn id="38" dur="500"/>
                                        <p:tgtEl>
                                          <p:spTgt spid="22"/>
                                        </p:tgtEl>
                                        <p:attrNameLst>
                                          <p:attrName>ppt_x</p:attrName>
                                        </p:attrNameLst>
                                      </p:cBhvr>
                                      <p:tavLst>
                                        <p:tav tm="0">
                                          <p:val>
                                            <p:strVal val="ppt_x"/>
                                          </p:val>
                                        </p:tav>
                                        <p:tav tm="100000">
                                          <p:val>
                                            <p:strVal val="ppt_x"/>
                                          </p:val>
                                        </p:tav>
                                      </p:tavLst>
                                    </p:anim>
                                    <p:anim calcmode="lin" valueType="num">
                                      <p:cBhvr additive="base">
                                        <p:cTn id="39" dur="500"/>
                                        <p:tgtEl>
                                          <p:spTgt spid="22"/>
                                        </p:tgtEl>
                                        <p:attrNameLst>
                                          <p:attrName>ppt_y</p:attrName>
                                        </p:attrNameLst>
                                      </p:cBhvr>
                                      <p:tavLst>
                                        <p:tav tm="0">
                                          <p:val>
                                            <p:strVal val="ppt_y"/>
                                          </p:val>
                                        </p:tav>
                                        <p:tav tm="100000">
                                          <p:val>
                                            <p:strVal val="1+ppt_h/2"/>
                                          </p:val>
                                        </p:tav>
                                      </p:tavLst>
                                    </p:anim>
                                    <p:set>
                                      <p:cBhvr>
                                        <p:cTn id="40"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animBg="1"/>
      <p:bldP spid="21" grpId="1" animBg="1"/>
      <p:bldP spid="22" grpId="0" animBg="1"/>
      <p:bldP spid="22"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66</a:t>
            </a:fld>
            <a:endParaRPr lang="zh-TW" altLang="en-US" dirty="0"/>
          </a:p>
        </p:txBody>
      </p:sp>
      <p:sp>
        <p:nvSpPr>
          <p:cNvPr id="2" name="標題 1"/>
          <p:cNvSpPr>
            <a:spLocks noGrp="1"/>
          </p:cNvSpPr>
          <p:nvPr>
            <p:ph type="title"/>
          </p:nvPr>
        </p:nvSpPr>
        <p:spPr/>
        <p:txBody>
          <a:bodyPr/>
          <a:lstStyle/>
          <a:p>
            <a:r>
              <a:rPr lang="en-US" altLang="zh-TW" dirty="0"/>
              <a:t>Reporting PP&amp;E</a:t>
            </a:r>
            <a:endParaRPr lang="zh-TW" altLang="en-US" dirty="0"/>
          </a:p>
        </p:txBody>
      </p:sp>
      <p:sp>
        <p:nvSpPr>
          <p:cNvPr id="17" name="矩形 16"/>
          <p:cNvSpPr/>
          <p:nvPr/>
        </p:nvSpPr>
        <p:spPr>
          <a:xfrm>
            <a:off x="4908295" y="93246"/>
            <a:ext cx="4252254"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Reporting Property, Plant, and Equipment</a:t>
            </a:r>
          </a:p>
        </p:txBody>
      </p:sp>
      <p:sp>
        <p:nvSpPr>
          <p:cNvPr id="11" name="文字方塊 10"/>
          <p:cNvSpPr txBox="1"/>
          <p:nvPr/>
        </p:nvSpPr>
        <p:spPr>
          <a:xfrm>
            <a:off x="8456418" y="76785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LO7</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476" y="1960768"/>
            <a:ext cx="7756390" cy="3518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09432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67</a:t>
            </a:fld>
            <a:endParaRPr lang="zh-TW" altLang="en-US" dirty="0"/>
          </a:p>
        </p:txBody>
      </p:sp>
      <p:sp>
        <p:nvSpPr>
          <p:cNvPr id="2" name="標題 1"/>
          <p:cNvSpPr>
            <a:spLocks noGrp="1"/>
          </p:cNvSpPr>
          <p:nvPr>
            <p:ph type="title"/>
          </p:nvPr>
        </p:nvSpPr>
        <p:spPr/>
        <p:txBody>
          <a:bodyPr/>
          <a:lstStyle/>
          <a:p>
            <a:r>
              <a:rPr lang="en-US" altLang="zh-TW" dirty="0"/>
              <a:t>Reporting PP&amp;E</a:t>
            </a:r>
            <a:endParaRPr lang="zh-TW" altLang="en-US" dirty="0"/>
          </a:p>
        </p:txBody>
      </p:sp>
      <p:sp>
        <p:nvSpPr>
          <p:cNvPr id="7" name="文字方塊 6"/>
          <p:cNvSpPr txBox="1"/>
          <p:nvPr/>
        </p:nvSpPr>
        <p:spPr>
          <a:xfrm>
            <a:off x="8467606" y="631491"/>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LO7</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242" y="2070460"/>
            <a:ext cx="8248417" cy="264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81599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2620EB3E-FE8B-4A07-95D4-05123C25A639}" type="slidenum">
              <a:rPr lang="zh-TW" altLang="en-US" smtClean="0"/>
              <a:pPr/>
              <a:t>68</a:t>
            </a:fld>
            <a:endParaRPr lang="zh-TW" altLang="en-US"/>
          </a:p>
        </p:txBody>
      </p:sp>
      <p:sp>
        <p:nvSpPr>
          <p:cNvPr id="2" name="標題 1"/>
          <p:cNvSpPr>
            <a:spLocks noGrp="1"/>
          </p:cNvSpPr>
          <p:nvPr>
            <p:ph type="title"/>
          </p:nvPr>
        </p:nvSpPr>
        <p:spPr/>
        <p:txBody>
          <a:bodyPr/>
          <a:lstStyle/>
          <a:p>
            <a:r>
              <a:rPr lang="en-US" altLang="zh-TW" dirty="0"/>
              <a:t>Disposal of Property, Plant, and Equipment</a:t>
            </a:r>
            <a:endParaRPr lang="zh-TW" altLang="en-US" dirty="0"/>
          </a:p>
        </p:txBody>
      </p:sp>
      <p:sp>
        <p:nvSpPr>
          <p:cNvPr id="3" name="內容版面配置區 2"/>
          <p:cNvSpPr>
            <a:spLocks noGrp="1"/>
          </p:cNvSpPr>
          <p:nvPr>
            <p:ph idx="1"/>
          </p:nvPr>
        </p:nvSpPr>
        <p:spPr/>
        <p:txBody>
          <a:bodyPr/>
          <a:lstStyle/>
          <a:p>
            <a:r>
              <a:rPr lang="en-US" altLang="zh-TW" dirty="0"/>
              <a:t>Basically three ways to dispose of an item of property, plant, and equipment:</a:t>
            </a:r>
          </a:p>
        </p:txBody>
      </p:sp>
      <p:sp>
        <p:nvSpPr>
          <p:cNvPr id="10" name="矩形 9"/>
          <p:cNvSpPr/>
          <p:nvPr/>
        </p:nvSpPr>
        <p:spPr>
          <a:xfrm>
            <a:off x="4753546" y="93246"/>
            <a:ext cx="4390113"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Disposal of Property, Plant, and Equipment</a:t>
            </a:r>
          </a:p>
        </p:txBody>
      </p:sp>
      <p:sp>
        <p:nvSpPr>
          <p:cNvPr id="12" name="文字方塊 11"/>
          <p:cNvSpPr txBox="1"/>
          <p:nvPr/>
        </p:nvSpPr>
        <p:spPr>
          <a:xfrm>
            <a:off x="8475963" y="778989"/>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LO8</a:t>
            </a:r>
          </a:p>
        </p:txBody>
      </p:sp>
      <p:sp>
        <p:nvSpPr>
          <p:cNvPr id="8" name="文字方塊 7"/>
          <p:cNvSpPr txBox="1"/>
          <p:nvPr/>
        </p:nvSpPr>
        <p:spPr>
          <a:xfrm>
            <a:off x="708338" y="2789162"/>
            <a:ext cx="3309871" cy="461665"/>
          </a:xfrm>
          <a:prstGeom prst="rect">
            <a:avLst/>
          </a:prstGeom>
          <a:solidFill>
            <a:srgbClr val="FFE699"/>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altLang="zh-TW" sz="2400" dirty="0">
                <a:latin typeface="Arial" panose="020B0604020202020204" pitchFamily="34" charset="0"/>
                <a:cs typeface="Arial" panose="020B0604020202020204" pitchFamily="34" charset="0"/>
              </a:rPr>
              <a:t>1. Discard (or scrap) it</a:t>
            </a:r>
            <a:endParaRPr lang="zh-TW" altLang="en-US" sz="2400" dirty="0">
              <a:latin typeface="Arial" panose="020B0604020202020204" pitchFamily="34" charset="0"/>
              <a:cs typeface="Arial" panose="020B0604020202020204" pitchFamily="34" charset="0"/>
            </a:endParaRPr>
          </a:p>
        </p:txBody>
      </p:sp>
      <p:sp>
        <p:nvSpPr>
          <p:cNvPr id="11" name="文字方塊 10"/>
          <p:cNvSpPr txBox="1"/>
          <p:nvPr/>
        </p:nvSpPr>
        <p:spPr>
          <a:xfrm>
            <a:off x="2264535" y="3731682"/>
            <a:ext cx="3309871" cy="461665"/>
          </a:xfrm>
          <a:prstGeom prst="rect">
            <a:avLst/>
          </a:prstGeom>
          <a:solidFill>
            <a:srgbClr val="F3F5CF"/>
          </a:solidFill>
          <a:ln>
            <a:solidFill>
              <a:schemeClr val="tx1"/>
            </a:solidFill>
          </a:ln>
          <a:effectLst>
            <a:outerShdw blurRad="50800" dist="38100" dir="2700000" algn="tl" rotWithShape="0">
              <a:prstClr val="black">
                <a:alpha val="40000"/>
              </a:prstClr>
            </a:outerShdw>
          </a:effectLst>
        </p:spPr>
        <p:txBody>
          <a:bodyPr wrap="square" rtlCol="0">
            <a:spAutoFit/>
          </a:bodyPr>
          <a:lstStyle>
            <a:defPPr>
              <a:defRPr lang="zh-TW"/>
            </a:defPPr>
            <a:lvl1pPr>
              <a:defRPr sz="2400">
                <a:latin typeface="Arial" panose="020B0604020202020204" pitchFamily="34" charset="0"/>
                <a:cs typeface="Arial" panose="020B0604020202020204" pitchFamily="34" charset="0"/>
              </a:defRPr>
            </a:lvl1pPr>
          </a:lstStyle>
          <a:p>
            <a:pPr algn="ctr"/>
            <a:r>
              <a:rPr lang="en-US" altLang="zh-TW" dirty="0"/>
              <a:t>2. Sell it</a:t>
            </a:r>
            <a:endParaRPr lang="zh-TW" altLang="en-US" dirty="0"/>
          </a:p>
        </p:txBody>
      </p:sp>
      <p:sp>
        <p:nvSpPr>
          <p:cNvPr id="13" name="文字方塊 12"/>
          <p:cNvSpPr txBox="1"/>
          <p:nvPr/>
        </p:nvSpPr>
        <p:spPr>
          <a:xfrm>
            <a:off x="3508334" y="4674203"/>
            <a:ext cx="4618236" cy="830997"/>
          </a:xfrm>
          <a:prstGeom prst="rect">
            <a:avLst/>
          </a:prstGeom>
          <a:solidFill>
            <a:srgbClr val="FFFF00"/>
          </a:solidFill>
          <a:ln>
            <a:solidFill>
              <a:schemeClr val="tx1"/>
            </a:solidFill>
          </a:ln>
          <a:effectLst>
            <a:outerShdw blurRad="50800" dist="38100" dir="2700000" algn="tl" rotWithShape="0">
              <a:prstClr val="black">
                <a:alpha val="40000"/>
              </a:prstClr>
            </a:outerShdw>
          </a:effectLst>
        </p:spPr>
        <p:txBody>
          <a:bodyPr wrap="square" rtlCol="0">
            <a:spAutoFit/>
          </a:bodyPr>
          <a:lstStyle>
            <a:defPPr>
              <a:defRPr lang="zh-TW"/>
            </a:defPPr>
            <a:lvl1pPr>
              <a:defRPr sz="2400">
                <a:latin typeface="Arial" panose="020B0604020202020204" pitchFamily="34" charset="0"/>
                <a:cs typeface="Arial" panose="020B0604020202020204" pitchFamily="34" charset="0"/>
              </a:defRPr>
            </a:lvl1pPr>
          </a:lstStyle>
          <a:p>
            <a:pPr algn="ctr"/>
            <a:r>
              <a:rPr lang="en-US" altLang="zh-TW" dirty="0"/>
              <a:t>3. Exchange it for another asset</a:t>
            </a:r>
          </a:p>
          <a:p>
            <a:pPr algn="ctr"/>
            <a:r>
              <a:rPr lang="en-US" altLang="zh-TW" dirty="0"/>
              <a:t>(Expanded Materials)</a:t>
            </a:r>
          </a:p>
        </p:txBody>
      </p:sp>
    </p:spTree>
    <p:extLst>
      <p:ext uri="{BB962C8B-B14F-4D97-AF65-F5344CB8AC3E}">
        <p14:creationId xmlns:p14="http://schemas.microsoft.com/office/powerpoint/2010/main" val="42684504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marL="0" indent="0">
              <a:buNone/>
            </a:pPr>
            <a:r>
              <a:rPr lang="en-US" altLang="zh-TW" b="1" dirty="0">
                <a:solidFill>
                  <a:srgbClr val="E19207"/>
                </a:solidFill>
              </a:rPr>
              <a:t>Illustration</a:t>
            </a:r>
          </a:p>
          <a:p>
            <a:pPr lvl="1"/>
            <a:r>
              <a:rPr lang="en-US" altLang="zh-TW" dirty="0"/>
              <a:t>Wheeler purchases a computer for £15,000. The computer has a five-year life and no estimated salvage value and is depreciated on a straight-line basis. </a:t>
            </a:r>
          </a:p>
          <a:p>
            <a:pPr lvl="1"/>
            <a:r>
              <a:rPr lang="en-US" altLang="zh-TW" dirty="0"/>
              <a:t>If the computer is scrapped after five full years, the entry to record the disposal is as follows:</a:t>
            </a:r>
            <a:endParaRPr lang="zh-TW" altLang="en-US"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69</a:t>
            </a:fld>
            <a:endParaRPr lang="zh-TW" altLang="en-US" dirty="0"/>
          </a:p>
        </p:txBody>
      </p:sp>
      <p:sp>
        <p:nvSpPr>
          <p:cNvPr id="2" name="標題 1"/>
          <p:cNvSpPr>
            <a:spLocks noGrp="1"/>
          </p:cNvSpPr>
          <p:nvPr>
            <p:ph type="title"/>
          </p:nvPr>
        </p:nvSpPr>
        <p:spPr/>
        <p:txBody>
          <a:bodyPr/>
          <a:lstStyle/>
          <a:p>
            <a:r>
              <a:rPr lang="en-US" altLang="zh-TW"/>
              <a:t>Discarding Property, Plant, and Equipment</a:t>
            </a:r>
            <a:endParaRPr lang="zh-TW" altLang="en-US" dirty="0"/>
          </a:p>
        </p:txBody>
      </p:sp>
      <p:graphicFrame>
        <p:nvGraphicFramePr>
          <p:cNvPr id="25" name="表格 24"/>
          <p:cNvGraphicFramePr>
            <a:graphicFrameLocks noGrp="1"/>
          </p:cNvGraphicFramePr>
          <p:nvPr>
            <p:extLst>
              <p:ext uri="{D42A27DB-BD31-4B8C-83A1-F6EECF244321}">
                <p14:modId xmlns:p14="http://schemas.microsoft.com/office/powerpoint/2010/main" val="87114527"/>
              </p:ext>
            </p:extLst>
          </p:nvPr>
        </p:nvGraphicFramePr>
        <p:xfrm>
          <a:off x="1467321" y="4580207"/>
          <a:ext cx="5622472" cy="1114425"/>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26" name="矩形 25"/>
          <p:cNvSpPr/>
          <p:nvPr/>
        </p:nvSpPr>
        <p:spPr>
          <a:xfrm>
            <a:off x="1469717" y="4580207"/>
            <a:ext cx="4019049" cy="369332"/>
          </a:xfrm>
          <a:prstGeom prst="rect">
            <a:avLst/>
          </a:prstGeom>
          <a:noFill/>
        </p:spPr>
        <p:txBody>
          <a:bodyPr wrap="none">
            <a:spAutoFit/>
          </a:bodyPr>
          <a:lstStyle/>
          <a:p>
            <a:r>
              <a:rPr lang="en-US" altLang="zh-TW" dirty="0">
                <a:latin typeface="Arial" pitchFamily="34" charset="0"/>
                <a:cs typeface="Arial" pitchFamily="34" charset="0"/>
              </a:rPr>
              <a:t>Accumulated Depreciation, Computer</a:t>
            </a:r>
            <a:endParaRPr lang="zh-TW" altLang="en-US" dirty="0">
              <a:latin typeface="+mj-lt"/>
            </a:endParaRPr>
          </a:p>
        </p:txBody>
      </p:sp>
      <p:sp>
        <p:nvSpPr>
          <p:cNvPr id="27" name="矩形 26"/>
          <p:cNvSpPr/>
          <p:nvPr/>
        </p:nvSpPr>
        <p:spPr>
          <a:xfrm>
            <a:off x="1672588" y="4951253"/>
            <a:ext cx="1197764" cy="369332"/>
          </a:xfrm>
          <a:prstGeom prst="rect">
            <a:avLst/>
          </a:prstGeom>
        </p:spPr>
        <p:txBody>
          <a:bodyPr wrap="none">
            <a:spAutoFit/>
          </a:bodyPr>
          <a:lstStyle/>
          <a:p>
            <a:r>
              <a:rPr lang="en-US" altLang="zh-TW" dirty="0">
                <a:latin typeface="Arial" pitchFamily="34" charset="0"/>
                <a:cs typeface="Arial" pitchFamily="34" charset="0"/>
              </a:rPr>
              <a:t>Computer</a:t>
            </a:r>
            <a:endParaRPr lang="zh-TW" altLang="en-US" dirty="0">
              <a:latin typeface="+mj-lt"/>
            </a:endParaRPr>
          </a:p>
        </p:txBody>
      </p:sp>
      <p:sp>
        <p:nvSpPr>
          <p:cNvPr id="28" name="矩形 27"/>
          <p:cNvSpPr/>
          <p:nvPr/>
        </p:nvSpPr>
        <p:spPr>
          <a:xfrm>
            <a:off x="5447497" y="4580207"/>
            <a:ext cx="889987" cy="369332"/>
          </a:xfrm>
          <a:prstGeom prst="rect">
            <a:avLst/>
          </a:prstGeom>
        </p:spPr>
        <p:txBody>
          <a:bodyPr wrap="none">
            <a:spAutoFit/>
          </a:bodyPr>
          <a:lstStyle/>
          <a:p>
            <a:pPr lvl="0" algn="r"/>
            <a:r>
              <a:rPr lang="en-US" altLang="zh-TW" dirty="0">
                <a:latin typeface="Arial" pitchFamily="34" charset="0"/>
                <a:cs typeface="Arial" pitchFamily="34" charset="0"/>
              </a:rPr>
              <a:t>15,000</a:t>
            </a:r>
            <a:endParaRPr lang="zh-TW" altLang="en-US" dirty="0">
              <a:latin typeface="Arial" pitchFamily="34" charset="0"/>
              <a:cs typeface="Arial" pitchFamily="34" charset="0"/>
            </a:endParaRPr>
          </a:p>
        </p:txBody>
      </p:sp>
      <p:sp>
        <p:nvSpPr>
          <p:cNvPr id="29" name="矩形 28"/>
          <p:cNvSpPr/>
          <p:nvPr/>
        </p:nvSpPr>
        <p:spPr>
          <a:xfrm>
            <a:off x="6187897" y="4949539"/>
            <a:ext cx="889987" cy="369332"/>
          </a:xfrm>
          <a:prstGeom prst="rect">
            <a:avLst/>
          </a:prstGeom>
        </p:spPr>
        <p:txBody>
          <a:bodyPr wrap="none">
            <a:spAutoFit/>
          </a:bodyPr>
          <a:lstStyle/>
          <a:p>
            <a:pPr lvl="0" algn="r"/>
            <a:r>
              <a:rPr lang="en-US" altLang="zh-TW" dirty="0">
                <a:latin typeface="Arial" pitchFamily="34" charset="0"/>
                <a:cs typeface="Arial" pitchFamily="34" charset="0"/>
              </a:rPr>
              <a:t>15,000</a:t>
            </a:r>
            <a:endParaRPr lang="zh-TW" altLang="en-US" dirty="0">
              <a:latin typeface="Arial" pitchFamily="34" charset="0"/>
              <a:cs typeface="Arial" pitchFamily="34" charset="0"/>
            </a:endParaRPr>
          </a:p>
        </p:txBody>
      </p:sp>
      <p:sp>
        <p:nvSpPr>
          <p:cNvPr id="30" name="矩形 29"/>
          <p:cNvSpPr/>
          <p:nvPr/>
        </p:nvSpPr>
        <p:spPr>
          <a:xfrm>
            <a:off x="1869296" y="5318871"/>
            <a:ext cx="5079310" cy="307777"/>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 Scrapped £15,000 computer.</a:t>
            </a:r>
            <a:endParaRPr lang="zh-TW" altLang="en-US" sz="1400" i="1" dirty="0">
              <a:latin typeface="Arial" panose="020B0604020202020204" pitchFamily="34" charset="0"/>
              <a:cs typeface="Arial" panose="020B0604020202020204" pitchFamily="34" charset="0"/>
            </a:endParaRPr>
          </a:p>
        </p:txBody>
      </p:sp>
      <p:sp>
        <p:nvSpPr>
          <p:cNvPr id="12" name="文字方塊 11"/>
          <p:cNvSpPr txBox="1"/>
          <p:nvPr/>
        </p:nvSpPr>
        <p:spPr>
          <a:xfrm>
            <a:off x="8431432" y="65733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LO8</a:t>
            </a:r>
          </a:p>
        </p:txBody>
      </p:sp>
    </p:spTree>
    <p:extLst>
      <p:ext uri="{BB962C8B-B14F-4D97-AF65-F5344CB8AC3E}">
        <p14:creationId xmlns:p14="http://schemas.microsoft.com/office/powerpoint/2010/main" val="23334172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3"/>
          <p:cNvSpPr>
            <a:spLocks noGrp="1"/>
          </p:cNvSpPr>
          <p:nvPr>
            <p:ph idx="1"/>
          </p:nvPr>
        </p:nvSpPr>
        <p:spPr/>
        <p:txBody>
          <a:bodyPr/>
          <a:lstStyle/>
          <a:p>
            <a:r>
              <a:rPr lang="en-US" altLang="zh-TW" b="1" dirty="0"/>
              <a:t>Are the following items </a:t>
            </a:r>
            <a:r>
              <a:rPr lang="en-US" altLang="zh-TW" b="1" i="1" u="sng" dirty="0"/>
              <a:t>tangible</a:t>
            </a:r>
            <a:r>
              <a:rPr lang="en-US" altLang="zh-TW" b="1" dirty="0"/>
              <a:t> long-term operating assets? </a:t>
            </a:r>
          </a:p>
          <a:p>
            <a:pPr marL="457200" indent="-457200">
              <a:buFont typeface="+mj-lt"/>
              <a:buAutoNum type="arabicPeriod"/>
            </a:pPr>
            <a:r>
              <a:rPr lang="en-US" altLang="zh-TW" dirty="0"/>
              <a:t>Retained earnings</a:t>
            </a:r>
          </a:p>
          <a:p>
            <a:pPr marL="457200" indent="-457200">
              <a:buFont typeface="+mj-lt"/>
              <a:buAutoNum type="arabicPeriod"/>
            </a:pPr>
            <a:endParaRPr lang="en-US" altLang="zh-TW" dirty="0"/>
          </a:p>
          <a:p>
            <a:pPr marL="457200" indent="-457200">
              <a:buFont typeface="+mj-lt"/>
              <a:buAutoNum type="arabicPeriod"/>
            </a:pPr>
            <a:r>
              <a:rPr lang="en-US" altLang="zh-TW" dirty="0"/>
              <a:t>Licenses</a:t>
            </a:r>
          </a:p>
          <a:p>
            <a:pPr marL="457200" indent="-457200">
              <a:buFont typeface="+mj-lt"/>
              <a:buAutoNum type="arabicPeriod"/>
            </a:pPr>
            <a:endParaRPr lang="en-US" altLang="zh-TW" dirty="0"/>
          </a:p>
          <a:p>
            <a:pPr marL="457200" indent="-457200">
              <a:buFont typeface="+mj-lt"/>
              <a:buAutoNum type="arabicPeriod"/>
            </a:pPr>
            <a:r>
              <a:rPr lang="en-US" altLang="zh-TW" dirty="0"/>
              <a:t>Buildings</a:t>
            </a:r>
          </a:p>
          <a:p>
            <a:endParaRPr lang="zh-TW" altLang="en-US" dirty="0"/>
          </a:p>
        </p:txBody>
      </p:sp>
      <p:sp>
        <p:nvSpPr>
          <p:cNvPr id="3" name="投影片編號版面配置區 2"/>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7</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sp>
        <p:nvSpPr>
          <p:cNvPr id="12" name="文字方塊 6"/>
          <p:cNvSpPr>
            <a:spLocks noChangeArrowheads="1"/>
          </p:cNvSpPr>
          <p:nvPr/>
        </p:nvSpPr>
        <p:spPr bwMode="auto">
          <a:xfrm>
            <a:off x="827584" y="4125490"/>
            <a:ext cx="7119724" cy="510778"/>
          </a:xfrm>
          <a:prstGeom prst="roundRect">
            <a:avLst>
              <a:gd name="adj" fmla="val 16667"/>
            </a:avLst>
          </a:prstGeom>
          <a:noFill/>
          <a:ln w="9525">
            <a:noFill/>
            <a:round/>
            <a:headEnd/>
            <a:tailEnd/>
          </a:ln>
          <a:extLst/>
        </p:spPr>
        <p:txBody>
          <a:bodyPr wrap="square">
            <a:spAutoFit/>
          </a:bodyPr>
          <a:lstStyle/>
          <a:p>
            <a:pPr>
              <a:spcAft>
                <a:spcPts val="600"/>
              </a:spcAft>
            </a:pPr>
            <a:r>
              <a:rPr lang="en-US" altLang="zh-TW" sz="2400" spc="-50" dirty="0">
                <a:solidFill>
                  <a:schemeClr val="accent1">
                    <a:lumMod val="50000"/>
                  </a:schemeClr>
                </a:solidFill>
                <a:latin typeface="Arial" panose="020B0604020202020204" pitchFamily="34" charset="0"/>
                <a:cs typeface="Arial" panose="020B0604020202020204" pitchFamily="34" charset="0"/>
              </a:rPr>
              <a:t>No—This is an intangible </a:t>
            </a:r>
            <a:r>
              <a:rPr lang="en-US" altLang="zh-TW" sz="2400" dirty="0">
                <a:solidFill>
                  <a:schemeClr val="accent1">
                    <a:lumMod val="50000"/>
                  </a:schemeClr>
                </a:solidFill>
                <a:latin typeface="Arial" panose="020B0604020202020204" pitchFamily="34" charset="0"/>
                <a:cs typeface="Arial" panose="020B0604020202020204" pitchFamily="34" charset="0"/>
              </a:rPr>
              <a:t>long-term operating asset. </a:t>
            </a:r>
          </a:p>
        </p:txBody>
      </p:sp>
      <p:sp>
        <p:nvSpPr>
          <p:cNvPr id="14" name="文字方塊 6"/>
          <p:cNvSpPr>
            <a:spLocks noChangeArrowheads="1"/>
          </p:cNvSpPr>
          <p:nvPr/>
        </p:nvSpPr>
        <p:spPr bwMode="auto">
          <a:xfrm>
            <a:off x="827584" y="5302165"/>
            <a:ext cx="5467672" cy="510778"/>
          </a:xfrm>
          <a:prstGeom prst="roundRect">
            <a:avLst>
              <a:gd name="adj" fmla="val 16667"/>
            </a:avLst>
          </a:prstGeom>
          <a:noFill/>
          <a:ln>
            <a:noFill/>
          </a:ln>
          <a:extLst/>
        </p:spPr>
        <p:txBody>
          <a:bodyPr wrap="square">
            <a:spAutoFit/>
          </a:bodyPr>
          <a:lstStyle/>
          <a:p>
            <a:pPr>
              <a:spcAft>
                <a:spcPts val="600"/>
              </a:spcAft>
            </a:pPr>
            <a:r>
              <a:rPr lang="en-US" altLang="zh-TW" sz="2400" dirty="0">
                <a:solidFill>
                  <a:schemeClr val="accent1">
                    <a:lumMod val="50000"/>
                  </a:schemeClr>
                </a:solidFill>
                <a:latin typeface="Arial" panose="020B0604020202020204" pitchFamily="34" charset="0"/>
                <a:cs typeface="Arial" panose="020B0604020202020204" pitchFamily="34" charset="0"/>
              </a:rPr>
              <a:t>Yes.</a:t>
            </a:r>
            <a:endParaRPr lang="en-US" altLang="zh-TW" sz="2400" dirty="0">
              <a:solidFill>
                <a:schemeClr val="accent1">
                  <a:lumMod val="50000"/>
                </a:schemeClr>
              </a:solidFill>
              <a:effectLst/>
              <a:latin typeface="Arial" panose="020B0604020202020204" pitchFamily="34" charset="0"/>
              <a:cs typeface="Arial" panose="020B0604020202020204" pitchFamily="34" charset="0"/>
            </a:endParaRPr>
          </a:p>
        </p:txBody>
      </p:sp>
      <p:sp>
        <p:nvSpPr>
          <p:cNvPr id="5" name="矩形 4"/>
          <p:cNvSpPr/>
          <p:nvPr/>
        </p:nvSpPr>
        <p:spPr>
          <a:xfrm>
            <a:off x="827584" y="2952566"/>
            <a:ext cx="3948517" cy="461665"/>
          </a:xfrm>
          <a:prstGeom prst="rect">
            <a:avLst/>
          </a:prstGeom>
        </p:spPr>
        <p:txBody>
          <a:bodyPr wrap="none">
            <a:spAutoFit/>
          </a:bodyPr>
          <a:lstStyle/>
          <a:p>
            <a:pPr algn="ctr">
              <a:spcAft>
                <a:spcPts val="600"/>
              </a:spcAft>
            </a:pPr>
            <a:r>
              <a:rPr lang="en-US" altLang="zh-TW" sz="2400" dirty="0">
                <a:solidFill>
                  <a:schemeClr val="accent1">
                    <a:lumMod val="50000"/>
                  </a:schemeClr>
                </a:solidFill>
                <a:latin typeface="Arial" panose="020B0604020202020204" pitchFamily="34" charset="0"/>
                <a:cs typeface="Arial" panose="020B0604020202020204" pitchFamily="34" charset="0"/>
              </a:rPr>
              <a:t>No—This is an equity item</a:t>
            </a:r>
            <a:r>
              <a:rPr lang="en-US" altLang="zh-TW" sz="2400" dirty="0">
                <a:solidFill>
                  <a:srgbClr val="55AADF"/>
                </a:solidFill>
                <a:latin typeface="Arial" panose="020B0604020202020204" pitchFamily="34" charset="0"/>
                <a:cs typeface="Arial" panose="020B0604020202020204" pitchFamily="34" charset="0"/>
              </a:rPr>
              <a:t>. </a:t>
            </a:r>
          </a:p>
        </p:txBody>
      </p:sp>
      <p:sp>
        <p:nvSpPr>
          <p:cNvPr id="9" name="文字方塊 8"/>
          <p:cNvSpPr txBox="1"/>
          <p:nvPr/>
        </p:nvSpPr>
        <p:spPr>
          <a:xfrm>
            <a:off x="8467078" y="640248"/>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92048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 calcmode="lin" valueType="num">
                                      <p:cBhvr additive="base">
                                        <p:cTn id="2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anim calcmode="lin" valueType="num">
                                      <p:cBhvr additive="base">
                                        <p:cTn id="31"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19207"/>
                </a:solidFill>
              </a:rPr>
              <a:t>Illustration</a:t>
            </a:r>
          </a:p>
          <a:p>
            <a:pPr lvl="1">
              <a:lnSpc>
                <a:spcPct val="110000"/>
              </a:lnSpc>
            </a:pPr>
            <a:r>
              <a:rPr lang="en-US" altLang="zh-TW" dirty="0"/>
              <a:t>If Wheeler must pay £300 to have the computer dismantled and removed, the entry to record the disposal is:</a:t>
            </a:r>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70</a:t>
            </a:fld>
            <a:endParaRPr lang="zh-TW" altLang="en-US" dirty="0"/>
          </a:p>
        </p:txBody>
      </p:sp>
      <p:sp>
        <p:nvSpPr>
          <p:cNvPr id="2" name="標題 1"/>
          <p:cNvSpPr>
            <a:spLocks noGrp="1"/>
          </p:cNvSpPr>
          <p:nvPr>
            <p:ph type="title"/>
          </p:nvPr>
        </p:nvSpPr>
        <p:spPr/>
        <p:txBody>
          <a:bodyPr/>
          <a:lstStyle/>
          <a:p>
            <a:r>
              <a:rPr lang="en-US" altLang="zh-TW"/>
              <a:t>Discarding Property, Plant, and Equipment</a:t>
            </a:r>
            <a:endParaRPr lang="zh-TW" altLang="en-US" dirty="0"/>
          </a:p>
        </p:txBody>
      </p:sp>
      <p:graphicFrame>
        <p:nvGraphicFramePr>
          <p:cNvPr id="25" name="表格 24"/>
          <p:cNvGraphicFramePr>
            <a:graphicFrameLocks noGrp="1"/>
          </p:cNvGraphicFramePr>
          <p:nvPr>
            <p:extLst>
              <p:ext uri="{D42A27DB-BD31-4B8C-83A1-F6EECF244321}">
                <p14:modId xmlns:p14="http://schemas.microsoft.com/office/powerpoint/2010/main" val="1581733697"/>
              </p:ext>
            </p:extLst>
          </p:nvPr>
        </p:nvGraphicFramePr>
        <p:xfrm>
          <a:off x="1644560" y="3806643"/>
          <a:ext cx="5622472" cy="1857375"/>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zh-TW" altLang="en-US" sz="1800" kern="1200" dirty="0">
                        <a:solidFill>
                          <a:schemeClr val="tx1"/>
                        </a:solidFill>
                        <a:latin typeface="Arial" pitchFamily="34" charset="0"/>
                        <a:ea typeface="+mn-ea"/>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3"/>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4"/>
                  </a:ext>
                </a:extLst>
              </a:tr>
            </a:tbl>
          </a:graphicData>
        </a:graphic>
      </p:graphicFrame>
      <p:sp>
        <p:nvSpPr>
          <p:cNvPr id="26" name="矩形 25"/>
          <p:cNvSpPr/>
          <p:nvPr/>
        </p:nvSpPr>
        <p:spPr>
          <a:xfrm>
            <a:off x="1646956" y="3806643"/>
            <a:ext cx="4019049" cy="369332"/>
          </a:xfrm>
          <a:prstGeom prst="rect">
            <a:avLst/>
          </a:prstGeom>
          <a:noFill/>
        </p:spPr>
        <p:txBody>
          <a:bodyPr wrap="none">
            <a:spAutoFit/>
          </a:bodyPr>
          <a:lstStyle/>
          <a:p>
            <a:r>
              <a:rPr lang="en-US" altLang="zh-TW" dirty="0">
                <a:latin typeface="Arial" pitchFamily="34" charset="0"/>
                <a:cs typeface="Arial" pitchFamily="34" charset="0"/>
              </a:rPr>
              <a:t>Accumulated Depreciation, Computer</a:t>
            </a:r>
            <a:endParaRPr lang="zh-TW" altLang="en-US" dirty="0">
              <a:latin typeface="+mj-lt"/>
            </a:endParaRPr>
          </a:p>
        </p:txBody>
      </p:sp>
      <p:sp>
        <p:nvSpPr>
          <p:cNvPr id="27" name="矩形 26"/>
          <p:cNvSpPr/>
          <p:nvPr/>
        </p:nvSpPr>
        <p:spPr>
          <a:xfrm>
            <a:off x="1649730" y="4175280"/>
            <a:ext cx="3275256" cy="369332"/>
          </a:xfrm>
          <a:prstGeom prst="rect">
            <a:avLst/>
          </a:prstGeom>
        </p:spPr>
        <p:txBody>
          <a:bodyPr wrap="none">
            <a:spAutoFit/>
          </a:bodyPr>
          <a:lstStyle/>
          <a:p>
            <a:r>
              <a:rPr lang="en-US" altLang="zh-TW" dirty="0">
                <a:latin typeface="Arial" pitchFamily="34" charset="0"/>
                <a:cs typeface="Arial" pitchFamily="34" charset="0"/>
              </a:rPr>
              <a:t>Loss on Disposal of Computer</a:t>
            </a:r>
            <a:endParaRPr lang="zh-TW" altLang="en-US" dirty="0">
              <a:latin typeface="Arial" pitchFamily="34" charset="0"/>
              <a:cs typeface="Arial" pitchFamily="34" charset="0"/>
            </a:endParaRPr>
          </a:p>
        </p:txBody>
      </p:sp>
      <p:sp>
        <p:nvSpPr>
          <p:cNvPr id="28" name="矩形 27"/>
          <p:cNvSpPr/>
          <p:nvPr/>
        </p:nvSpPr>
        <p:spPr>
          <a:xfrm>
            <a:off x="5624736" y="3806643"/>
            <a:ext cx="889987" cy="369332"/>
          </a:xfrm>
          <a:prstGeom prst="rect">
            <a:avLst/>
          </a:prstGeom>
        </p:spPr>
        <p:txBody>
          <a:bodyPr wrap="none">
            <a:spAutoFit/>
          </a:bodyPr>
          <a:lstStyle/>
          <a:p>
            <a:pPr lvl="0" algn="r"/>
            <a:r>
              <a:rPr lang="en-US" altLang="zh-TW" dirty="0">
                <a:latin typeface="Arial" pitchFamily="34" charset="0"/>
                <a:cs typeface="Arial" pitchFamily="34" charset="0"/>
              </a:rPr>
              <a:t>15,000</a:t>
            </a:r>
            <a:endParaRPr lang="zh-TW" altLang="en-US" dirty="0">
              <a:latin typeface="Arial" pitchFamily="34" charset="0"/>
              <a:cs typeface="Arial" pitchFamily="34" charset="0"/>
            </a:endParaRPr>
          </a:p>
        </p:txBody>
      </p:sp>
      <p:sp>
        <p:nvSpPr>
          <p:cNvPr id="29" name="矩形 28"/>
          <p:cNvSpPr/>
          <p:nvPr/>
        </p:nvSpPr>
        <p:spPr>
          <a:xfrm>
            <a:off x="5945336" y="4174861"/>
            <a:ext cx="569387" cy="369332"/>
          </a:xfrm>
          <a:prstGeom prst="rect">
            <a:avLst/>
          </a:prstGeom>
        </p:spPr>
        <p:txBody>
          <a:bodyPr wrap="none">
            <a:spAutoFit/>
          </a:bodyPr>
          <a:lstStyle/>
          <a:p>
            <a:pPr lvl="0" algn="r"/>
            <a:r>
              <a:rPr lang="en-US" altLang="zh-TW" dirty="0">
                <a:latin typeface="Arial" pitchFamily="34" charset="0"/>
                <a:cs typeface="Arial" pitchFamily="34" charset="0"/>
              </a:rPr>
              <a:t>300</a:t>
            </a:r>
            <a:endParaRPr lang="zh-TW" altLang="en-US" dirty="0">
              <a:latin typeface="Arial" pitchFamily="34" charset="0"/>
              <a:cs typeface="Arial" pitchFamily="34" charset="0"/>
            </a:endParaRPr>
          </a:p>
        </p:txBody>
      </p:sp>
      <p:sp>
        <p:nvSpPr>
          <p:cNvPr id="30" name="矩形 29"/>
          <p:cNvSpPr/>
          <p:nvPr/>
        </p:nvSpPr>
        <p:spPr>
          <a:xfrm>
            <a:off x="2046534" y="5308358"/>
            <a:ext cx="5208589" cy="314069"/>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Scrapped £15,000 computer and paid disposal costs of £300.</a:t>
            </a:r>
            <a:endParaRPr lang="zh-TW" altLang="en-US" sz="1400" dirty="0">
              <a:latin typeface="Arial" panose="020B0604020202020204" pitchFamily="34" charset="0"/>
              <a:cs typeface="Arial" panose="020B0604020202020204" pitchFamily="34" charset="0"/>
            </a:endParaRPr>
          </a:p>
        </p:txBody>
      </p:sp>
      <p:sp>
        <p:nvSpPr>
          <p:cNvPr id="12" name="矩形 11"/>
          <p:cNvSpPr/>
          <p:nvPr/>
        </p:nvSpPr>
        <p:spPr>
          <a:xfrm>
            <a:off x="1849827" y="4543550"/>
            <a:ext cx="1197764" cy="369332"/>
          </a:xfrm>
          <a:prstGeom prst="rect">
            <a:avLst/>
          </a:prstGeom>
        </p:spPr>
        <p:txBody>
          <a:bodyPr wrap="none">
            <a:spAutoFit/>
          </a:bodyPr>
          <a:lstStyle/>
          <a:p>
            <a:r>
              <a:rPr lang="en-US" altLang="zh-TW" dirty="0">
                <a:latin typeface="Arial" pitchFamily="34" charset="0"/>
                <a:cs typeface="Arial" pitchFamily="34" charset="0"/>
              </a:rPr>
              <a:t>Computer</a:t>
            </a:r>
            <a:endParaRPr lang="zh-TW" altLang="en-US" dirty="0">
              <a:latin typeface="+mj-lt"/>
            </a:endParaRPr>
          </a:p>
        </p:txBody>
      </p:sp>
      <p:sp>
        <p:nvSpPr>
          <p:cNvPr id="13" name="矩形 12"/>
          <p:cNvSpPr/>
          <p:nvPr/>
        </p:nvSpPr>
        <p:spPr>
          <a:xfrm>
            <a:off x="6365136" y="4541836"/>
            <a:ext cx="889987" cy="369332"/>
          </a:xfrm>
          <a:prstGeom prst="rect">
            <a:avLst/>
          </a:prstGeom>
        </p:spPr>
        <p:txBody>
          <a:bodyPr wrap="none">
            <a:spAutoFit/>
          </a:bodyPr>
          <a:lstStyle/>
          <a:p>
            <a:pPr lvl="0" algn="r"/>
            <a:r>
              <a:rPr lang="en-US" altLang="zh-TW" dirty="0">
                <a:latin typeface="Arial" pitchFamily="34" charset="0"/>
                <a:cs typeface="Arial" pitchFamily="34" charset="0"/>
              </a:rPr>
              <a:t>15,000</a:t>
            </a:r>
            <a:endParaRPr lang="zh-TW" altLang="en-US" dirty="0">
              <a:latin typeface="Arial" pitchFamily="34" charset="0"/>
              <a:cs typeface="Arial" pitchFamily="34" charset="0"/>
            </a:endParaRPr>
          </a:p>
        </p:txBody>
      </p:sp>
      <p:sp>
        <p:nvSpPr>
          <p:cNvPr id="16" name="矩形 15"/>
          <p:cNvSpPr/>
          <p:nvPr/>
        </p:nvSpPr>
        <p:spPr>
          <a:xfrm>
            <a:off x="1849827" y="4935801"/>
            <a:ext cx="723275" cy="369332"/>
          </a:xfrm>
          <a:prstGeom prst="rect">
            <a:avLst/>
          </a:prstGeom>
        </p:spPr>
        <p:txBody>
          <a:bodyPr wrap="none">
            <a:spAutoFit/>
          </a:bodyPr>
          <a:lstStyle/>
          <a:p>
            <a:r>
              <a:rPr lang="en-US" altLang="zh-TW" dirty="0">
                <a:latin typeface="Arial" pitchFamily="34" charset="0"/>
                <a:cs typeface="Arial" pitchFamily="34" charset="0"/>
              </a:rPr>
              <a:t>Cash</a:t>
            </a:r>
            <a:endParaRPr lang="zh-TW" altLang="en-US" dirty="0">
              <a:latin typeface="Arial" pitchFamily="34" charset="0"/>
              <a:cs typeface="Arial" pitchFamily="34" charset="0"/>
            </a:endParaRPr>
          </a:p>
        </p:txBody>
      </p:sp>
      <p:sp>
        <p:nvSpPr>
          <p:cNvPr id="17" name="矩形 16"/>
          <p:cNvSpPr/>
          <p:nvPr/>
        </p:nvSpPr>
        <p:spPr>
          <a:xfrm>
            <a:off x="6685736" y="4934087"/>
            <a:ext cx="569387" cy="369332"/>
          </a:xfrm>
          <a:prstGeom prst="rect">
            <a:avLst/>
          </a:prstGeom>
        </p:spPr>
        <p:txBody>
          <a:bodyPr wrap="none">
            <a:spAutoFit/>
          </a:bodyPr>
          <a:lstStyle/>
          <a:p>
            <a:pPr lvl="0" algn="r"/>
            <a:r>
              <a:rPr lang="en-US" altLang="zh-TW" dirty="0">
                <a:latin typeface="Arial" pitchFamily="34" charset="0"/>
                <a:cs typeface="Arial" pitchFamily="34" charset="0"/>
              </a:rPr>
              <a:t>300</a:t>
            </a:r>
            <a:endParaRPr lang="zh-TW" altLang="en-US" dirty="0">
              <a:latin typeface="Arial" pitchFamily="34" charset="0"/>
              <a:cs typeface="Arial" pitchFamily="34" charset="0"/>
            </a:endParaRPr>
          </a:p>
        </p:txBody>
      </p:sp>
      <p:sp>
        <p:nvSpPr>
          <p:cNvPr id="19" name="文字方塊 18"/>
          <p:cNvSpPr txBox="1"/>
          <p:nvPr/>
        </p:nvSpPr>
        <p:spPr>
          <a:xfrm>
            <a:off x="8431432" y="65733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LO8</a:t>
            </a:r>
          </a:p>
        </p:txBody>
      </p:sp>
    </p:spTree>
    <p:extLst>
      <p:ext uri="{BB962C8B-B14F-4D97-AF65-F5344CB8AC3E}">
        <p14:creationId xmlns:p14="http://schemas.microsoft.com/office/powerpoint/2010/main" val="2118267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12" grpId="0"/>
      <p:bldP spid="13" grpId="0"/>
      <p:bldP spid="16" grpId="0"/>
      <p:bldP spid="1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19207"/>
                </a:solidFill>
              </a:rPr>
              <a:t>Illustration</a:t>
            </a:r>
          </a:p>
          <a:p>
            <a:pPr lvl="1">
              <a:lnSpc>
                <a:spcPct val="110000"/>
              </a:lnSpc>
            </a:pPr>
            <a:r>
              <a:rPr lang="en-US" altLang="zh-TW" dirty="0"/>
              <a:t>If the computer had been scrapped after only four years of service (and after £12,000 of the original cost has been depreciated), the</a:t>
            </a:r>
            <a:r>
              <a:rPr lang="zh-TW" altLang="en-US" dirty="0"/>
              <a:t> </a:t>
            </a:r>
            <a:r>
              <a:rPr lang="en-US" altLang="zh-TW" dirty="0"/>
              <a:t>entry</a:t>
            </a:r>
            <a:r>
              <a:rPr lang="zh-TW" altLang="en-US" dirty="0"/>
              <a:t> </a:t>
            </a:r>
            <a:r>
              <a:rPr lang="en-US" altLang="zh-TW" dirty="0"/>
              <a:t>would</a:t>
            </a:r>
            <a:r>
              <a:rPr lang="zh-TW" altLang="en-US" dirty="0"/>
              <a:t> </a:t>
            </a:r>
            <a:r>
              <a:rPr lang="en-US" altLang="zh-TW" dirty="0"/>
              <a:t>have</a:t>
            </a:r>
            <a:r>
              <a:rPr lang="zh-TW" altLang="en-US" dirty="0"/>
              <a:t> </a:t>
            </a:r>
            <a:r>
              <a:rPr lang="en-US" altLang="zh-TW" dirty="0"/>
              <a:t>been: </a:t>
            </a:r>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71</a:t>
            </a:fld>
            <a:endParaRPr lang="zh-TW" altLang="en-US" dirty="0"/>
          </a:p>
        </p:txBody>
      </p:sp>
      <p:sp>
        <p:nvSpPr>
          <p:cNvPr id="2" name="標題 1"/>
          <p:cNvSpPr>
            <a:spLocks noGrp="1"/>
          </p:cNvSpPr>
          <p:nvPr>
            <p:ph type="title"/>
          </p:nvPr>
        </p:nvSpPr>
        <p:spPr/>
        <p:txBody>
          <a:bodyPr/>
          <a:lstStyle/>
          <a:p>
            <a:r>
              <a:rPr lang="en-US" altLang="zh-TW"/>
              <a:t>Discarding Property, Plant, and Equipment</a:t>
            </a:r>
            <a:endParaRPr lang="zh-TW" altLang="en-US" dirty="0"/>
          </a:p>
        </p:txBody>
      </p:sp>
      <p:graphicFrame>
        <p:nvGraphicFramePr>
          <p:cNvPr id="25" name="表格 24"/>
          <p:cNvGraphicFramePr>
            <a:graphicFrameLocks noGrp="1"/>
          </p:cNvGraphicFramePr>
          <p:nvPr>
            <p:extLst>
              <p:ext uri="{D42A27DB-BD31-4B8C-83A1-F6EECF244321}">
                <p14:modId xmlns:p14="http://schemas.microsoft.com/office/powerpoint/2010/main" val="1559211018"/>
              </p:ext>
            </p:extLst>
          </p:nvPr>
        </p:nvGraphicFramePr>
        <p:xfrm>
          <a:off x="1011058" y="3805326"/>
          <a:ext cx="5622472" cy="1857375"/>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zh-TW" altLang="en-US" sz="1800" kern="1200" dirty="0">
                        <a:solidFill>
                          <a:schemeClr val="tx1"/>
                        </a:solidFill>
                        <a:latin typeface="Arial" pitchFamily="34" charset="0"/>
                        <a:ea typeface="+mn-ea"/>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3"/>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4"/>
                  </a:ext>
                </a:extLst>
              </a:tr>
            </a:tbl>
          </a:graphicData>
        </a:graphic>
      </p:graphicFrame>
      <p:sp>
        <p:nvSpPr>
          <p:cNvPr id="26" name="矩形 25"/>
          <p:cNvSpPr/>
          <p:nvPr/>
        </p:nvSpPr>
        <p:spPr>
          <a:xfrm>
            <a:off x="1013454" y="3805326"/>
            <a:ext cx="4019049" cy="369332"/>
          </a:xfrm>
          <a:prstGeom prst="rect">
            <a:avLst/>
          </a:prstGeom>
          <a:noFill/>
        </p:spPr>
        <p:txBody>
          <a:bodyPr wrap="none">
            <a:spAutoFit/>
          </a:bodyPr>
          <a:lstStyle/>
          <a:p>
            <a:r>
              <a:rPr lang="en-US" altLang="zh-TW" dirty="0">
                <a:latin typeface="Arial" pitchFamily="34" charset="0"/>
                <a:cs typeface="Arial" pitchFamily="34" charset="0"/>
              </a:rPr>
              <a:t>Accumulated Depreciation, Computer</a:t>
            </a:r>
            <a:endParaRPr lang="zh-TW" altLang="en-US" dirty="0">
              <a:latin typeface="+mj-lt"/>
            </a:endParaRPr>
          </a:p>
        </p:txBody>
      </p:sp>
      <p:sp>
        <p:nvSpPr>
          <p:cNvPr id="27" name="矩形 26"/>
          <p:cNvSpPr/>
          <p:nvPr/>
        </p:nvSpPr>
        <p:spPr>
          <a:xfrm>
            <a:off x="1016228" y="4173963"/>
            <a:ext cx="3275256" cy="369332"/>
          </a:xfrm>
          <a:prstGeom prst="rect">
            <a:avLst/>
          </a:prstGeom>
        </p:spPr>
        <p:txBody>
          <a:bodyPr wrap="none">
            <a:spAutoFit/>
          </a:bodyPr>
          <a:lstStyle/>
          <a:p>
            <a:r>
              <a:rPr lang="en-US" altLang="zh-TW" dirty="0">
                <a:latin typeface="Arial" pitchFamily="34" charset="0"/>
                <a:cs typeface="Arial" pitchFamily="34" charset="0"/>
              </a:rPr>
              <a:t>Loss on Disposal of Computer</a:t>
            </a:r>
            <a:endParaRPr lang="zh-TW" altLang="en-US" dirty="0">
              <a:latin typeface="Arial" pitchFamily="34" charset="0"/>
              <a:cs typeface="Arial" pitchFamily="34" charset="0"/>
            </a:endParaRPr>
          </a:p>
        </p:txBody>
      </p:sp>
      <p:sp>
        <p:nvSpPr>
          <p:cNvPr id="28" name="矩形 27"/>
          <p:cNvSpPr/>
          <p:nvPr/>
        </p:nvSpPr>
        <p:spPr>
          <a:xfrm>
            <a:off x="4991234" y="3805326"/>
            <a:ext cx="889987" cy="369332"/>
          </a:xfrm>
          <a:prstGeom prst="rect">
            <a:avLst/>
          </a:prstGeom>
        </p:spPr>
        <p:txBody>
          <a:bodyPr wrap="none">
            <a:spAutoFit/>
          </a:bodyPr>
          <a:lstStyle/>
          <a:p>
            <a:pPr lvl="0" algn="r"/>
            <a:r>
              <a:rPr lang="en-US" altLang="zh-TW" dirty="0">
                <a:latin typeface="Arial" pitchFamily="34" charset="0"/>
                <a:cs typeface="Arial" pitchFamily="34" charset="0"/>
              </a:rPr>
              <a:t>12,000</a:t>
            </a:r>
            <a:endParaRPr lang="zh-TW" altLang="en-US" dirty="0">
              <a:latin typeface="Arial" pitchFamily="34" charset="0"/>
              <a:cs typeface="Arial" pitchFamily="34" charset="0"/>
            </a:endParaRPr>
          </a:p>
        </p:txBody>
      </p:sp>
      <p:sp>
        <p:nvSpPr>
          <p:cNvPr id="29" name="矩形 28"/>
          <p:cNvSpPr/>
          <p:nvPr/>
        </p:nvSpPr>
        <p:spPr>
          <a:xfrm>
            <a:off x="5119473" y="4173544"/>
            <a:ext cx="761748" cy="369332"/>
          </a:xfrm>
          <a:prstGeom prst="rect">
            <a:avLst/>
          </a:prstGeom>
        </p:spPr>
        <p:txBody>
          <a:bodyPr wrap="none">
            <a:spAutoFit/>
          </a:bodyPr>
          <a:lstStyle/>
          <a:p>
            <a:pPr lvl="0" algn="r"/>
            <a:r>
              <a:rPr lang="en-US" altLang="zh-TW" dirty="0">
                <a:latin typeface="Arial" pitchFamily="34" charset="0"/>
                <a:cs typeface="Arial" pitchFamily="34" charset="0"/>
              </a:rPr>
              <a:t>3,300</a:t>
            </a:r>
            <a:endParaRPr lang="zh-TW" altLang="en-US" dirty="0">
              <a:latin typeface="Arial" pitchFamily="34" charset="0"/>
              <a:cs typeface="Arial" pitchFamily="34" charset="0"/>
            </a:endParaRPr>
          </a:p>
        </p:txBody>
      </p:sp>
      <p:sp>
        <p:nvSpPr>
          <p:cNvPr id="30" name="矩形 29"/>
          <p:cNvSpPr/>
          <p:nvPr/>
        </p:nvSpPr>
        <p:spPr>
          <a:xfrm>
            <a:off x="1413032" y="5307041"/>
            <a:ext cx="5501147" cy="307777"/>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Scrapped £15,000 computer and paid disposal costs of £300.</a:t>
            </a:r>
            <a:endParaRPr lang="zh-TW" altLang="en-US" sz="1400" dirty="0">
              <a:latin typeface="Arial" panose="020B0604020202020204" pitchFamily="34" charset="0"/>
              <a:cs typeface="Arial" panose="020B0604020202020204" pitchFamily="34" charset="0"/>
            </a:endParaRPr>
          </a:p>
        </p:txBody>
      </p:sp>
      <p:sp>
        <p:nvSpPr>
          <p:cNvPr id="12" name="矩形 11"/>
          <p:cNvSpPr/>
          <p:nvPr/>
        </p:nvSpPr>
        <p:spPr>
          <a:xfrm>
            <a:off x="1216325" y="4542233"/>
            <a:ext cx="1197764" cy="369332"/>
          </a:xfrm>
          <a:prstGeom prst="rect">
            <a:avLst/>
          </a:prstGeom>
        </p:spPr>
        <p:txBody>
          <a:bodyPr wrap="none">
            <a:spAutoFit/>
          </a:bodyPr>
          <a:lstStyle/>
          <a:p>
            <a:r>
              <a:rPr lang="en-US" altLang="zh-TW" dirty="0">
                <a:latin typeface="Arial" pitchFamily="34" charset="0"/>
                <a:cs typeface="Arial" pitchFamily="34" charset="0"/>
              </a:rPr>
              <a:t>Computer</a:t>
            </a:r>
            <a:endParaRPr lang="zh-TW" altLang="en-US" dirty="0">
              <a:latin typeface="+mj-lt"/>
            </a:endParaRPr>
          </a:p>
        </p:txBody>
      </p:sp>
      <p:sp>
        <p:nvSpPr>
          <p:cNvPr id="13" name="矩形 12"/>
          <p:cNvSpPr/>
          <p:nvPr/>
        </p:nvSpPr>
        <p:spPr>
          <a:xfrm>
            <a:off x="5731634" y="4540519"/>
            <a:ext cx="889987" cy="369332"/>
          </a:xfrm>
          <a:prstGeom prst="rect">
            <a:avLst/>
          </a:prstGeom>
        </p:spPr>
        <p:txBody>
          <a:bodyPr wrap="none">
            <a:spAutoFit/>
          </a:bodyPr>
          <a:lstStyle/>
          <a:p>
            <a:pPr lvl="0" algn="r"/>
            <a:r>
              <a:rPr lang="en-US" altLang="zh-TW" dirty="0">
                <a:latin typeface="Arial" pitchFamily="34" charset="0"/>
                <a:cs typeface="Arial" pitchFamily="34" charset="0"/>
              </a:rPr>
              <a:t>15,000</a:t>
            </a:r>
            <a:endParaRPr lang="zh-TW" altLang="en-US" dirty="0">
              <a:latin typeface="Arial" pitchFamily="34" charset="0"/>
              <a:cs typeface="Arial" pitchFamily="34" charset="0"/>
            </a:endParaRPr>
          </a:p>
        </p:txBody>
      </p:sp>
      <p:sp>
        <p:nvSpPr>
          <p:cNvPr id="16" name="矩形 15"/>
          <p:cNvSpPr/>
          <p:nvPr/>
        </p:nvSpPr>
        <p:spPr>
          <a:xfrm>
            <a:off x="1216325" y="4934484"/>
            <a:ext cx="723275" cy="369332"/>
          </a:xfrm>
          <a:prstGeom prst="rect">
            <a:avLst/>
          </a:prstGeom>
        </p:spPr>
        <p:txBody>
          <a:bodyPr wrap="none">
            <a:spAutoFit/>
          </a:bodyPr>
          <a:lstStyle/>
          <a:p>
            <a:r>
              <a:rPr lang="en-US" altLang="zh-TW" dirty="0">
                <a:latin typeface="Arial" pitchFamily="34" charset="0"/>
                <a:cs typeface="Arial" pitchFamily="34" charset="0"/>
              </a:rPr>
              <a:t>Cash</a:t>
            </a:r>
            <a:endParaRPr lang="zh-TW" altLang="en-US" dirty="0">
              <a:latin typeface="Arial" pitchFamily="34" charset="0"/>
              <a:cs typeface="Arial" pitchFamily="34" charset="0"/>
            </a:endParaRPr>
          </a:p>
        </p:txBody>
      </p:sp>
      <p:sp>
        <p:nvSpPr>
          <p:cNvPr id="17" name="矩形 16"/>
          <p:cNvSpPr/>
          <p:nvPr/>
        </p:nvSpPr>
        <p:spPr>
          <a:xfrm>
            <a:off x="6052234" y="4932770"/>
            <a:ext cx="569387" cy="369332"/>
          </a:xfrm>
          <a:prstGeom prst="rect">
            <a:avLst/>
          </a:prstGeom>
        </p:spPr>
        <p:txBody>
          <a:bodyPr wrap="none">
            <a:spAutoFit/>
          </a:bodyPr>
          <a:lstStyle/>
          <a:p>
            <a:pPr lvl="0" algn="r"/>
            <a:r>
              <a:rPr lang="en-US" altLang="zh-TW" dirty="0">
                <a:latin typeface="Arial" pitchFamily="34" charset="0"/>
                <a:cs typeface="Arial" pitchFamily="34" charset="0"/>
              </a:rPr>
              <a:t>300</a:t>
            </a:r>
            <a:endParaRPr lang="zh-TW" altLang="en-US" dirty="0">
              <a:latin typeface="Arial" pitchFamily="34" charset="0"/>
              <a:cs typeface="Arial" pitchFamily="34" charset="0"/>
            </a:endParaRPr>
          </a:p>
        </p:txBody>
      </p:sp>
      <p:sp>
        <p:nvSpPr>
          <p:cNvPr id="6" name="直線圖說文字 1 5"/>
          <p:cNvSpPr/>
          <p:nvPr/>
        </p:nvSpPr>
        <p:spPr>
          <a:xfrm>
            <a:off x="6948606" y="3805325"/>
            <a:ext cx="2010641" cy="1213683"/>
          </a:xfrm>
          <a:prstGeom prst="borderCallout1">
            <a:avLst>
              <a:gd name="adj1" fmla="val 17228"/>
              <a:gd name="adj2" fmla="val -524"/>
              <a:gd name="adj3" fmla="val 40771"/>
              <a:gd name="adj4" fmla="val -54916"/>
            </a:avLst>
          </a:prstGeom>
          <a:solidFill>
            <a:srgbClr val="FFE699"/>
          </a:solidFill>
          <a:ln w="952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solidFill>
                  <a:schemeClr val="tx1"/>
                </a:solidFill>
                <a:latin typeface="Arial" panose="020B0604020202020204" pitchFamily="34" charset="0"/>
                <a:cs typeface="Arial" panose="020B0604020202020204" pitchFamily="34" charset="0"/>
              </a:rPr>
              <a:t>Plus the undepreciated amount of £3,000 </a:t>
            </a:r>
            <a:endParaRPr lang="zh-TW" altLang="en-US" dirty="0">
              <a:solidFill>
                <a:schemeClr val="tx1"/>
              </a:solidFill>
              <a:latin typeface="Arial" panose="020B0604020202020204" pitchFamily="34" charset="0"/>
              <a:cs typeface="Arial" panose="020B0604020202020204" pitchFamily="34" charset="0"/>
            </a:endParaRPr>
          </a:p>
        </p:txBody>
      </p:sp>
      <p:sp>
        <p:nvSpPr>
          <p:cNvPr id="19" name="文字方塊 18"/>
          <p:cNvSpPr txBox="1"/>
          <p:nvPr/>
        </p:nvSpPr>
        <p:spPr>
          <a:xfrm>
            <a:off x="8431432" y="65733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LO8</a:t>
            </a:r>
          </a:p>
        </p:txBody>
      </p:sp>
    </p:spTree>
    <p:extLst>
      <p:ext uri="{BB962C8B-B14F-4D97-AF65-F5344CB8AC3E}">
        <p14:creationId xmlns:p14="http://schemas.microsoft.com/office/powerpoint/2010/main" val="69033657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12" grpId="0"/>
      <p:bldP spid="13" grpId="0"/>
      <p:bldP spid="16" grpId="0"/>
      <p:bldP spid="17" grpId="0"/>
      <p:bldP spid="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3"/>
          <p:cNvSpPr>
            <a:spLocks noGrp="1" noChangeArrowheads="1"/>
          </p:cNvSpPr>
          <p:nvPr>
            <p:ph idx="1"/>
          </p:nvPr>
        </p:nvSpPr>
        <p:spPr/>
        <p:txBody>
          <a:bodyPr/>
          <a:lstStyle/>
          <a:p>
            <a:pPr marL="0" indent="0">
              <a:buNone/>
            </a:pPr>
            <a:r>
              <a:rPr lang="en-US" altLang="zh-TW" b="1" dirty="0">
                <a:solidFill>
                  <a:srgbClr val="E19207"/>
                </a:solidFill>
              </a:rPr>
              <a:t>Illustration</a:t>
            </a:r>
            <a:endParaRPr lang="en-US" altLang="zh-TW" dirty="0">
              <a:solidFill>
                <a:srgbClr val="E19207"/>
              </a:solidFill>
            </a:endParaRPr>
          </a:p>
          <a:p>
            <a:pPr lvl="1"/>
            <a:r>
              <a:rPr lang="en-US" altLang="zh-TW" dirty="0"/>
              <a:t>Consider Wheeler’s £15,000 computer. If the computer is sold for £600 after 5 full years of service, assuming no disposal costs, the entry to record the sale is: </a:t>
            </a:r>
          </a:p>
          <a:p>
            <a:endParaRPr lang="en-US" altLang="zh-TW"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72</a:t>
            </a:fld>
            <a:endParaRPr lang="zh-TW" altLang="en-US" dirty="0"/>
          </a:p>
        </p:txBody>
      </p:sp>
      <p:sp>
        <p:nvSpPr>
          <p:cNvPr id="26628" name="Title 4"/>
          <p:cNvSpPr>
            <a:spLocks noGrp="1"/>
          </p:cNvSpPr>
          <p:nvPr>
            <p:ph type="title"/>
          </p:nvPr>
        </p:nvSpPr>
        <p:spPr/>
        <p:txBody>
          <a:bodyPr/>
          <a:lstStyle/>
          <a:p>
            <a:r>
              <a:rPr lang="en-US" altLang="zh-TW"/>
              <a:t>Selling Property, Plant, and Equipment</a:t>
            </a:r>
            <a:endParaRPr lang="en-US" altLang="zh-TW" dirty="0"/>
          </a:p>
        </p:txBody>
      </p:sp>
      <p:graphicFrame>
        <p:nvGraphicFramePr>
          <p:cNvPr id="18" name="表格 17"/>
          <p:cNvGraphicFramePr>
            <a:graphicFrameLocks noGrp="1"/>
          </p:cNvGraphicFramePr>
          <p:nvPr>
            <p:extLst>
              <p:ext uri="{D42A27DB-BD31-4B8C-83A1-F6EECF244321}">
                <p14:modId xmlns:p14="http://schemas.microsoft.com/office/powerpoint/2010/main" val="2270906504"/>
              </p:ext>
            </p:extLst>
          </p:nvPr>
        </p:nvGraphicFramePr>
        <p:xfrm>
          <a:off x="1619672" y="3407788"/>
          <a:ext cx="5622472" cy="1857375"/>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3"/>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4"/>
                  </a:ext>
                </a:extLst>
              </a:tr>
            </a:tbl>
          </a:graphicData>
        </a:graphic>
      </p:graphicFrame>
      <p:sp>
        <p:nvSpPr>
          <p:cNvPr id="19" name="矩形 18"/>
          <p:cNvSpPr/>
          <p:nvPr/>
        </p:nvSpPr>
        <p:spPr>
          <a:xfrm>
            <a:off x="1622068" y="3407788"/>
            <a:ext cx="723275" cy="369332"/>
          </a:xfrm>
          <a:prstGeom prst="rect">
            <a:avLst/>
          </a:prstGeom>
          <a:noFill/>
        </p:spPr>
        <p:txBody>
          <a:bodyPr wrap="none">
            <a:spAutoFit/>
          </a:bodyPr>
          <a:lstStyle/>
          <a:p>
            <a:r>
              <a:rPr lang="en-US" altLang="zh-TW" dirty="0">
                <a:latin typeface="Arial" pitchFamily="34" charset="0"/>
                <a:cs typeface="Arial" pitchFamily="34" charset="0"/>
              </a:rPr>
              <a:t>Cash</a:t>
            </a:r>
            <a:endParaRPr lang="zh-TW" altLang="en-US" dirty="0">
              <a:latin typeface="Arial" pitchFamily="34" charset="0"/>
              <a:cs typeface="Arial" pitchFamily="34" charset="0"/>
            </a:endParaRPr>
          </a:p>
        </p:txBody>
      </p:sp>
      <p:sp>
        <p:nvSpPr>
          <p:cNvPr id="20" name="矩形 19"/>
          <p:cNvSpPr/>
          <p:nvPr/>
        </p:nvSpPr>
        <p:spPr>
          <a:xfrm>
            <a:off x="1624842" y="3776425"/>
            <a:ext cx="4019049" cy="369332"/>
          </a:xfrm>
          <a:prstGeom prst="rect">
            <a:avLst/>
          </a:prstGeom>
        </p:spPr>
        <p:txBody>
          <a:bodyPr wrap="none">
            <a:spAutoFit/>
          </a:bodyPr>
          <a:lstStyle/>
          <a:p>
            <a:r>
              <a:rPr lang="en-US" altLang="zh-TW" dirty="0">
                <a:latin typeface="Arial" pitchFamily="34" charset="0"/>
                <a:cs typeface="Arial" pitchFamily="34" charset="0"/>
              </a:rPr>
              <a:t>Accumulated Depreciation, Computer</a:t>
            </a:r>
            <a:endParaRPr lang="zh-TW" altLang="en-US" dirty="0"/>
          </a:p>
        </p:txBody>
      </p:sp>
      <p:sp>
        <p:nvSpPr>
          <p:cNvPr id="21" name="矩形 20"/>
          <p:cNvSpPr/>
          <p:nvPr/>
        </p:nvSpPr>
        <p:spPr>
          <a:xfrm>
            <a:off x="5920448" y="3407788"/>
            <a:ext cx="569387" cy="369332"/>
          </a:xfrm>
          <a:prstGeom prst="rect">
            <a:avLst/>
          </a:prstGeom>
        </p:spPr>
        <p:txBody>
          <a:bodyPr wrap="none">
            <a:spAutoFit/>
          </a:bodyPr>
          <a:lstStyle/>
          <a:p>
            <a:pPr lvl="0" algn="r"/>
            <a:r>
              <a:rPr lang="en-US" altLang="zh-TW" dirty="0">
                <a:latin typeface="Arial" pitchFamily="34" charset="0"/>
                <a:cs typeface="Arial" pitchFamily="34" charset="0"/>
              </a:rPr>
              <a:t>600</a:t>
            </a:r>
            <a:endParaRPr lang="zh-TW" altLang="en-US" dirty="0">
              <a:latin typeface="Arial" pitchFamily="34" charset="0"/>
              <a:cs typeface="Arial" pitchFamily="34" charset="0"/>
            </a:endParaRPr>
          </a:p>
        </p:txBody>
      </p:sp>
      <p:sp>
        <p:nvSpPr>
          <p:cNvPr id="22" name="矩形 21"/>
          <p:cNvSpPr/>
          <p:nvPr/>
        </p:nvSpPr>
        <p:spPr>
          <a:xfrm>
            <a:off x="5599848" y="3776006"/>
            <a:ext cx="889987" cy="369332"/>
          </a:xfrm>
          <a:prstGeom prst="rect">
            <a:avLst/>
          </a:prstGeom>
        </p:spPr>
        <p:txBody>
          <a:bodyPr wrap="none">
            <a:spAutoFit/>
          </a:bodyPr>
          <a:lstStyle/>
          <a:p>
            <a:pPr lvl="0" algn="r"/>
            <a:r>
              <a:rPr lang="en-US" altLang="zh-TW" dirty="0">
                <a:latin typeface="Arial" pitchFamily="34" charset="0"/>
                <a:cs typeface="Arial" pitchFamily="34" charset="0"/>
              </a:rPr>
              <a:t>15,000</a:t>
            </a:r>
            <a:endParaRPr lang="zh-TW" altLang="en-US" dirty="0">
              <a:latin typeface="Arial" pitchFamily="34" charset="0"/>
              <a:cs typeface="Arial" pitchFamily="34" charset="0"/>
            </a:endParaRPr>
          </a:p>
        </p:txBody>
      </p:sp>
      <p:sp>
        <p:nvSpPr>
          <p:cNvPr id="23" name="矩形 22"/>
          <p:cNvSpPr/>
          <p:nvPr/>
        </p:nvSpPr>
        <p:spPr>
          <a:xfrm>
            <a:off x="2021646" y="4903503"/>
            <a:ext cx="5074613" cy="313778"/>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Sold £15,000 computer at a gain of £600.</a:t>
            </a:r>
            <a:endParaRPr lang="zh-TW" altLang="en-US" sz="1400" dirty="0">
              <a:latin typeface="Arial" panose="020B0604020202020204" pitchFamily="34" charset="0"/>
              <a:cs typeface="Arial" panose="020B0604020202020204" pitchFamily="34" charset="0"/>
            </a:endParaRPr>
          </a:p>
        </p:txBody>
      </p:sp>
      <p:sp>
        <p:nvSpPr>
          <p:cNvPr id="24" name="矩形 23"/>
          <p:cNvSpPr/>
          <p:nvPr/>
        </p:nvSpPr>
        <p:spPr>
          <a:xfrm>
            <a:off x="1824939" y="4144695"/>
            <a:ext cx="1197764" cy="369332"/>
          </a:xfrm>
          <a:prstGeom prst="rect">
            <a:avLst/>
          </a:prstGeom>
        </p:spPr>
        <p:txBody>
          <a:bodyPr wrap="none">
            <a:spAutoFit/>
          </a:bodyPr>
          <a:lstStyle/>
          <a:p>
            <a:r>
              <a:rPr lang="en-US" altLang="zh-TW" dirty="0">
                <a:latin typeface="Arial" pitchFamily="34" charset="0"/>
                <a:cs typeface="Arial" pitchFamily="34" charset="0"/>
              </a:rPr>
              <a:t>Computer</a:t>
            </a:r>
            <a:endParaRPr lang="zh-TW" altLang="en-US" dirty="0">
              <a:latin typeface="+mj-lt"/>
            </a:endParaRPr>
          </a:p>
        </p:txBody>
      </p:sp>
      <p:sp>
        <p:nvSpPr>
          <p:cNvPr id="25" name="矩形 24"/>
          <p:cNvSpPr/>
          <p:nvPr/>
        </p:nvSpPr>
        <p:spPr>
          <a:xfrm>
            <a:off x="6340248" y="4142981"/>
            <a:ext cx="889987" cy="369332"/>
          </a:xfrm>
          <a:prstGeom prst="rect">
            <a:avLst/>
          </a:prstGeom>
        </p:spPr>
        <p:txBody>
          <a:bodyPr wrap="none">
            <a:spAutoFit/>
          </a:bodyPr>
          <a:lstStyle/>
          <a:p>
            <a:pPr lvl="0" algn="r"/>
            <a:r>
              <a:rPr lang="en-US" altLang="zh-TW" dirty="0">
                <a:latin typeface="Arial" pitchFamily="34" charset="0"/>
                <a:cs typeface="Arial" pitchFamily="34" charset="0"/>
              </a:rPr>
              <a:t>15,000</a:t>
            </a:r>
            <a:endParaRPr lang="zh-TW" altLang="en-US" dirty="0">
              <a:latin typeface="Arial" pitchFamily="34" charset="0"/>
              <a:cs typeface="Arial" pitchFamily="34" charset="0"/>
            </a:endParaRPr>
          </a:p>
        </p:txBody>
      </p:sp>
      <p:sp>
        <p:nvSpPr>
          <p:cNvPr id="26" name="矩形 25"/>
          <p:cNvSpPr/>
          <p:nvPr/>
        </p:nvSpPr>
        <p:spPr>
          <a:xfrm>
            <a:off x="1824939" y="4536946"/>
            <a:ext cx="2852063" cy="369332"/>
          </a:xfrm>
          <a:prstGeom prst="rect">
            <a:avLst/>
          </a:prstGeom>
        </p:spPr>
        <p:txBody>
          <a:bodyPr wrap="none">
            <a:spAutoFit/>
          </a:bodyPr>
          <a:lstStyle/>
          <a:p>
            <a:r>
              <a:rPr kumimoji="0" lang="en-US" altLang="zh-TW" dirty="0">
                <a:latin typeface="Arial"/>
              </a:rPr>
              <a:t>Gain on Sale of Computer</a:t>
            </a:r>
            <a:endParaRPr lang="zh-TW" altLang="en-US" dirty="0">
              <a:latin typeface="+mj-lt"/>
            </a:endParaRPr>
          </a:p>
        </p:txBody>
      </p:sp>
      <p:sp>
        <p:nvSpPr>
          <p:cNvPr id="27" name="矩形 26"/>
          <p:cNvSpPr/>
          <p:nvPr/>
        </p:nvSpPr>
        <p:spPr>
          <a:xfrm>
            <a:off x="6660848" y="4535232"/>
            <a:ext cx="569387" cy="369332"/>
          </a:xfrm>
          <a:prstGeom prst="rect">
            <a:avLst/>
          </a:prstGeom>
        </p:spPr>
        <p:txBody>
          <a:bodyPr wrap="none">
            <a:spAutoFit/>
          </a:bodyPr>
          <a:lstStyle/>
          <a:p>
            <a:pPr lvl="0" algn="r"/>
            <a:r>
              <a:rPr lang="en-US" altLang="zh-TW" dirty="0">
                <a:latin typeface="Arial" pitchFamily="34" charset="0"/>
                <a:cs typeface="Arial" pitchFamily="34" charset="0"/>
              </a:rPr>
              <a:t>600</a:t>
            </a:r>
            <a:endParaRPr lang="zh-TW" altLang="en-US" dirty="0">
              <a:latin typeface="Arial" pitchFamily="34" charset="0"/>
              <a:cs typeface="Arial" pitchFamily="34" charset="0"/>
            </a:endParaRPr>
          </a:p>
        </p:txBody>
      </p:sp>
      <p:sp>
        <p:nvSpPr>
          <p:cNvPr id="17" name="文字方塊 16"/>
          <p:cNvSpPr txBox="1"/>
          <p:nvPr/>
        </p:nvSpPr>
        <p:spPr>
          <a:xfrm>
            <a:off x="8431432" y="65733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LO8</a:t>
            </a:r>
          </a:p>
        </p:txBody>
      </p:sp>
    </p:spTree>
    <p:extLst>
      <p:ext uri="{BB962C8B-B14F-4D97-AF65-F5344CB8AC3E}">
        <p14:creationId xmlns:p14="http://schemas.microsoft.com/office/powerpoint/2010/main" val="29102268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6" grpId="0"/>
      <p:bldP spid="2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3"/>
          <p:cNvSpPr>
            <a:spLocks noGrp="1" noChangeArrowheads="1"/>
          </p:cNvSpPr>
          <p:nvPr>
            <p:ph idx="1"/>
          </p:nvPr>
        </p:nvSpPr>
        <p:spPr/>
        <p:txBody>
          <a:bodyPr/>
          <a:lstStyle/>
          <a:p>
            <a:pPr marL="0" indent="0">
              <a:buNone/>
            </a:pPr>
            <a:r>
              <a:rPr lang="en-US" altLang="zh-TW" b="1" dirty="0">
                <a:solidFill>
                  <a:srgbClr val="E19207"/>
                </a:solidFill>
              </a:rPr>
              <a:t>Illustration</a:t>
            </a:r>
            <a:endParaRPr lang="en-US" altLang="zh-TW" dirty="0">
              <a:solidFill>
                <a:srgbClr val="E19207"/>
              </a:solidFill>
            </a:endParaRPr>
          </a:p>
          <a:p>
            <a:pPr lvl="1">
              <a:lnSpc>
                <a:spcPct val="110000"/>
              </a:lnSpc>
            </a:pPr>
            <a:r>
              <a:rPr lang="en-US" altLang="zh-TW" dirty="0"/>
              <a:t>If the computer had been sold for £600 after only 4 years of service, the entry to record the sale would have been: </a:t>
            </a:r>
          </a:p>
          <a:p>
            <a:endParaRPr lang="en-US" altLang="zh-TW"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73</a:t>
            </a:fld>
            <a:endParaRPr lang="zh-TW" altLang="en-US" dirty="0"/>
          </a:p>
        </p:txBody>
      </p:sp>
      <p:sp>
        <p:nvSpPr>
          <p:cNvPr id="26628" name="Title 4"/>
          <p:cNvSpPr>
            <a:spLocks noGrp="1"/>
          </p:cNvSpPr>
          <p:nvPr>
            <p:ph type="title"/>
          </p:nvPr>
        </p:nvSpPr>
        <p:spPr/>
        <p:txBody>
          <a:bodyPr/>
          <a:lstStyle/>
          <a:p>
            <a:r>
              <a:rPr lang="en-US" altLang="zh-TW"/>
              <a:t>Selling Property, Plant, and Equipment</a:t>
            </a:r>
            <a:endParaRPr lang="en-US" altLang="zh-TW" dirty="0"/>
          </a:p>
        </p:txBody>
      </p:sp>
      <p:graphicFrame>
        <p:nvGraphicFramePr>
          <p:cNvPr id="18" name="表格 17"/>
          <p:cNvGraphicFramePr>
            <a:graphicFrameLocks noGrp="1"/>
          </p:cNvGraphicFramePr>
          <p:nvPr>
            <p:extLst>
              <p:ext uri="{D42A27DB-BD31-4B8C-83A1-F6EECF244321}">
                <p14:modId xmlns:p14="http://schemas.microsoft.com/office/powerpoint/2010/main" val="948386201"/>
              </p:ext>
            </p:extLst>
          </p:nvPr>
        </p:nvGraphicFramePr>
        <p:xfrm>
          <a:off x="1684066" y="3600970"/>
          <a:ext cx="5622472" cy="1857375"/>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3"/>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4"/>
                  </a:ext>
                </a:extLst>
              </a:tr>
            </a:tbl>
          </a:graphicData>
        </a:graphic>
      </p:graphicFrame>
      <p:sp>
        <p:nvSpPr>
          <p:cNvPr id="19" name="矩形 18"/>
          <p:cNvSpPr/>
          <p:nvPr/>
        </p:nvSpPr>
        <p:spPr>
          <a:xfrm>
            <a:off x="1686462" y="3600970"/>
            <a:ext cx="723275" cy="369332"/>
          </a:xfrm>
          <a:prstGeom prst="rect">
            <a:avLst/>
          </a:prstGeom>
          <a:noFill/>
        </p:spPr>
        <p:txBody>
          <a:bodyPr wrap="none">
            <a:spAutoFit/>
          </a:bodyPr>
          <a:lstStyle/>
          <a:p>
            <a:r>
              <a:rPr lang="en-US" altLang="zh-TW" dirty="0">
                <a:latin typeface="Arial" pitchFamily="34" charset="0"/>
                <a:cs typeface="Arial" pitchFamily="34" charset="0"/>
              </a:rPr>
              <a:t>Cash</a:t>
            </a:r>
            <a:endParaRPr lang="zh-TW" altLang="en-US" dirty="0">
              <a:latin typeface="Arial" pitchFamily="34" charset="0"/>
              <a:cs typeface="Arial" pitchFamily="34" charset="0"/>
            </a:endParaRPr>
          </a:p>
        </p:txBody>
      </p:sp>
      <p:sp>
        <p:nvSpPr>
          <p:cNvPr id="20" name="矩形 19"/>
          <p:cNvSpPr/>
          <p:nvPr/>
        </p:nvSpPr>
        <p:spPr>
          <a:xfrm>
            <a:off x="1689236" y="3969607"/>
            <a:ext cx="4019049" cy="369332"/>
          </a:xfrm>
          <a:prstGeom prst="rect">
            <a:avLst/>
          </a:prstGeom>
        </p:spPr>
        <p:txBody>
          <a:bodyPr wrap="none">
            <a:spAutoFit/>
          </a:bodyPr>
          <a:lstStyle/>
          <a:p>
            <a:r>
              <a:rPr lang="en-US" altLang="zh-TW" dirty="0">
                <a:latin typeface="Arial" pitchFamily="34" charset="0"/>
                <a:cs typeface="Arial" pitchFamily="34" charset="0"/>
              </a:rPr>
              <a:t>Accumulated Depreciation, Computer</a:t>
            </a:r>
            <a:endParaRPr lang="zh-TW" altLang="en-US" dirty="0"/>
          </a:p>
        </p:txBody>
      </p:sp>
      <p:sp>
        <p:nvSpPr>
          <p:cNvPr id="21" name="矩形 20"/>
          <p:cNvSpPr/>
          <p:nvPr/>
        </p:nvSpPr>
        <p:spPr>
          <a:xfrm>
            <a:off x="5984842" y="3600970"/>
            <a:ext cx="569387" cy="369332"/>
          </a:xfrm>
          <a:prstGeom prst="rect">
            <a:avLst/>
          </a:prstGeom>
        </p:spPr>
        <p:txBody>
          <a:bodyPr wrap="none">
            <a:spAutoFit/>
          </a:bodyPr>
          <a:lstStyle/>
          <a:p>
            <a:pPr lvl="0" algn="r"/>
            <a:r>
              <a:rPr lang="en-US" altLang="zh-TW" dirty="0">
                <a:latin typeface="Arial" pitchFamily="34" charset="0"/>
                <a:cs typeface="Arial" pitchFamily="34" charset="0"/>
              </a:rPr>
              <a:t>600</a:t>
            </a:r>
            <a:endParaRPr lang="zh-TW" altLang="en-US" dirty="0">
              <a:latin typeface="Arial" pitchFamily="34" charset="0"/>
              <a:cs typeface="Arial" pitchFamily="34" charset="0"/>
            </a:endParaRPr>
          </a:p>
        </p:txBody>
      </p:sp>
      <p:sp>
        <p:nvSpPr>
          <p:cNvPr id="22" name="矩形 21"/>
          <p:cNvSpPr/>
          <p:nvPr/>
        </p:nvSpPr>
        <p:spPr>
          <a:xfrm>
            <a:off x="5664242" y="3969188"/>
            <a:ext cx="889987" cy="369332"/>
          </a:xfrm>
          <a:prstGeom prst="rect">
            <a:avLst/>
          </a:prstGeom>
        </p:spPr>
        <p:txBody>
          <a:bodyPr wrap="none">
            <a:spAutoFit/>
          </a:bodyPr>
          <a:lstStyle/>
          <a:p>
            <a:pPr lvl="0" algn="r"/>
            <a:r>
              <a:rPr lang="en-US" altLang="zh-TW" dirty="0">
                <a:latin typeface="Arial" pitchFamily="34" charset="0"/>
                <a:cs typeface="Arial" pitchFamily="34" charset="0"/>
              </a:rPr>
              <a:t>12,000</a:t>
            </a:r>
            <a:endParaRPr lang="zh-TW" altLang="en-US" dirty="0">
              <a:latin typeface="Arial" pitchFamily="34" charset="0"/>
              <a:cs typeface="Arial" pitchFamily="34" charset="0"/>
            </a:endParaRPr>
          </a:p>
        </p:txBody>
      </p:sp>
      <p:sp>
        <p:nvSpPr>
          <p:cNvPr id="23" name="矩形 22"/>
          <p:cNvSpPr/>
          <p:nvPr/>
        </p:nvSpPr>
        <p:spPr>
          <a:xfrm>
            <a:off x="2086040" y="5093587"/>
            <a:ext cx="5208589" cy="316876"/>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Sold £15,000 computer at a loss of £2,400.</a:t>
            </a:r>
            <a:endParaRPr lang="zh-TW" altLang="en-US" sz="1400" dirty="0">
              <a:latin typeface="Arial" panose="020B0604020202020204" pitchFamily="34" charset="0"/>
              <a:cs typeface="Arial" panose="020B0604020202020204" pitchFamily="34" charset="0"/>
            </a:endParaRPr>
          </a:p>
        </p:txBody>
      </p:sp>
      <p:sp>
        <p:nvSpPr>
          <p:cNvPr id="24" name="矩形 23"/>
          <p:cNvSpPr/>
          <p:nvPr/>
        </p:nvSpPr>
        <p:spPr>
          <a:xfrm>
            <a:off x="1686462" y="4334360"/>
            <a:ext cx="2852063" cy="369332"/>
          </a:xfrm>
          <a:prstGeom prst="rect">
            <a:avLst/>
          </a:prstGeom>
        </p:spPr>
        <p:txBody>
          <a:bodyPr wrap="none">
            <a:spAutoFit/>
          </a:bodyPr>
          <a:lstStyle/>
          <a:p>
            <a:r>
              <a:rPr kumimoji="0" lang="en-US" altLang="zh-TW" dirty="0">
                <a:latin typeface="Arial"/>
              </a:rPr>
              <a:t>Loss on Sale of Computer</a:t>
            </a:r>
            <a:endParaRPr lang="zh-TW" altLang="en-US" dirty="0"/>
          </a:p>
        </p:txBody>
      </p:sp>
      <p:sp>
        <p:nvSpPr>
          <p:cNvPr id="25" name="矩形 24"/>
          <p:cNvSpPr/>
          <p:nvPr/>
        </p:nvSpPr>
        <p:spPr>
          <a:xfrm>
            <a:off x="5794744" y="4310501"/>
            <a:ext cx="761748" cy="369332"/>
          </a:xfrm>
          <a:prstGeom prst="rect">
            <a:avLst/>
          </a:prstGeom>
        </p:spPr>
        <p:txBody>
          <a:bodyPr wrap="none">
            <a:spAutoFit/>
          </a:bodyPr>
          <a:lstStyle/>
          <a:p>
            <a:pPr lvl="0" algn="r"/>
            <a:r>
              <a:rPr lang="en-US" altLang="zh-TW" dirty="0">
                <a:latin typeface="Arial" pitchFamily="34" charset="0"/>
                <a:cs typeface="Arial" pitchFamily="34" charset="0"/>
              </a:rPr>
              <a:t>2,400</a:t>
            </a:r>
            <a:endParaRPr lang="zh-TW" altLang="en-US" dirty="0">
              <a:latin typeface="Arial" pitchFamily="34" charset="0"/>
              <a:cs typeface="Arial" pitchFamily="34" charset="0"/>
            </a:endParaRPr>
          </a:p>
        </p:txBody>
      </p:sp>
      <p:sp>
        <p:nvSpPr>
          <p:cNvPr id="26" name="矩形 25"/>
          <p:cNvSpPr/>
          <p:nvPr/>
        </p:nvSpPr>
        <p:spPr>
          <a:xfrm>
            <a:off x="1889333" y="4730128"/>
            <a:ext cx="1197764" cy="369332"/>
          </a:xfrm>
          <a:prstGeom prst="rect">
            <a:avLst/>
          </a:prstGeom>
        </p:spPr>
        <p:txBody>
          <a:bodyPr wrap="none">
            <a:spAutoFit/>
          </a:bodyPr>
          <a:lstStyle/>
          <a:p>
            <a:r>
              <a:rPr kumimoji="0" lang="en-US" altLang="zh-TW" dirty="0">
                <a:latin typeface="Arial"/>
              </a:rPr>
              <a:t>Computer</a:t>
            </a:r>
            <a:endParaRPr lang="zh-TW" altLang="en-US" dirty="0">
              <a:latin typeface="+mj-lt"/>
            </a:endParaRPr>
          </a:p>
        </p:txBody>
      </p:sp>
      <p:sp>
        <p:nvSpPr>
          <p:cNvPr id="27" name="矩形 26"/>
          <p:cNvSpPr/>
          <p:nvPr/>
        </p:nvSpPr>
        <p:spPr>
          <a:xfrm>
            <a:off x="6404642" y="4728414"/>
            <a:ext cx="889987" cy="369332"/>
          </a:xfrm>
          <a:prstGeom prst="rect">
            <a:avLst/>
          </a:prstGeom>
        </p:spPr>
        <p:txBody>
          <a:bodyPr wrap="none">
            <a:spAutoFit/>
          </a:bodyPr>
          <a:lstStyle/>
          <a:p>
            <a:pPr lvl="0" algn="r"/>
            <a:r>
              <a:rPr lang="en-US" altLang="zh-TW" dirty="0">
                <a:latin typeface="Arial" pitchFamily="34" charset="0"/>
                <a:cs typeface="Arial" pitchFamily="34" charset="0"/>
              </a:rPr>
              <a:t>15,000</a:t>
            </a:r>
            <a:endParaRPr lang="zh-TW" altLang="en-US" dirty="0">
              <a:latin typeface="Arial" pitchFamily="34" charset="0"/>
              <a:cs typeface="Arial" pitchFamily="34" charset="0"/>
            </a:endParaRPr>
          </a:p>
        </p:txBody>
      </p:sp>
      <p:sp>
        <p:nvSpPr>
          <p:cNvPr id="17" name="文字方塊 16"/>
          <p:cNvSpPr txBox="1"/>
          <p:nvPr/>
        </p:nvSpPr>
        <p:spPr>
          <a:xfrm>
            <a:off x="8431432" y="65733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LO8</a:t>
            </a:r>
          </a:p>
        </p:txBody>
      </p:sp>
    </p:spTree>
    <p:extLst>
      <p:ext uri="{BB962C8B-B14F-4D97-AF65-F5344CB8AC3E}">
        <p14:creationId xmlns:p14="http://schemas.microsoft.com/office/powerpoint/2010/main" val="4802452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6" grpId="0"/>
      <p:bldP spid="2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p:cNvSpPr>
            <a:spLocks noGrp="1"/>
          </p:cNvSpPr>
          <p:nvPr>
            <p:ph idx="1"/>
          </p:nvPr>
        </p:nvSpPr>
        <p:spPr/>
        <p:txBody>
          <a:bodyPr/>
          <a:lstStyle/>
          <a:p>
            <a:r>
              <a:rPr lang="en-US" altLang="zh-TW" b="1" dirty="0" err="1"/>
              <a:t>Didericksen</a:t>
            </a:r>
            <a:r>
              <a:rPr lang="en-US" altLang="zh-TW" b="1" dirty="0"/>
              <a:t> Company sold a truck with a historical cost of £50,000 and accumulated depreciation of £24,000 for £30,000 cash. Make the journal entry necessary to record the sale of the truck. </a:t>
            </a:r>
          </a:p>
          <a:p>
            <a:pPr marL="0" indent="0">
              <a:buNone/>
            </a:pPr>
            <a:r>
              <a:rPr lang="en-US" altLang="zh-TW" b="1" dirty="0">
                <a:solidFill>
                  <a:srgbClr val="E19207"/>
                </a:solidFill>
              </a:rPr>
              <a:t>Solution</a:t>
            </a:r>
          </a:p>
          <a:p>
            <a:pPr lvl="1"/>
            <a:r>
              <a:rPr lang="en-US" altLang="zh-TW" dirty="0"/>
              <a:t>The journal entry to record the sale of the truck for £30,000 cash is as follows:</a:t>
            </a:r>
          </a:p>
        </p:txBody>
      </p:sp>
      <p:sp>
        <p:nvSpPr>
          <p:cNvPr id="4" name="投影片編號版面配置區 3"/>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74</a:t>
            </a:fld>
            <a:endParaRPr lang="zh-TW" altLang="en-US" dirty="0"/>
          </a:p>
        </p:txBody>
      </p:sp>
      <p:sp>
        <p:nvSpPr>
          <p:cNvPr id="5" name="標題 4"/>
          <p:cNvSpPr>
            <a:spLocks noGrp="1"/>
          </p:cNvSpPr>
          <p:nvPr>
            <p:ph type="title"/>
          </p:nvPr>
        </p:nvSpPr>
        <p:spPr/>
        <p:txBody>
          <a:bodyPr/>
          <a:lstStyle/>
          <a:p>
            <a:r>
              <a:rPr lang="en-US" altLang="zh-TW" dirty="0"/>
              <a:t>Quiz Yourself</a:t>
            </a:r>
            <a:endParaRPr lang="zh-TW" altLang="en-US" dirty="0"/>
          </a:p>
        </p:txBody>
      </p:sp>
      <p:graphicFrame>
        <p:nvGraphicFramePr>
          <p:cNvPr id="15" name="表格 14"/>
          <p:cNvGraphicFramePr>
            <a:graphicFrameLocks noGrp="1"/>
          </p:cNvGraphicFramePr>
          <p:nvPr>
            <p:extLst>
              <p:ext uri="{D42A27DB-BD31-4B8C-83A1-F6EECF244321}">
                <p14:modId xmlns:p14="http://schemas.microsoft.com/office/powerpoint/2010/main" val="3643648599"/>
              </p:ext>
            </p:extLst>
          </p:nvPr>
        </p:nvGraphicFramePr>
        <p:xfrm>
          <a:off x="1776567" y="4691063"/>
          <a:ext cx="5622472" cy="1485900"/>
        </p:xfrm>
        <a:graphic>
          <a:graphicData uri="http://schemas.openxmlformats.org/drawingml/2006/table">
            <a:tbl>
              <a:tblPr/>
              <a:tblGrid>
                <a:gridCol w="3540820">
                  <a:extLst>
                    <a:ext uri="{9D8B030D-6E8A-4147-A177-3AD203B41FA5}">
                      <a16:colId xmlns:a16="http://schemas.microsoft.com/office/drawing/2014/main" val="20000"/>
                    </a:ext>
                  </a:extLst>
                </a:gridCol>
                <a:gridCol w="1040826">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lang="zh-TW" altLang="en-US" sz="1800" kern="1200" dirty="0">
                        <a:solidFill>
                          <a:schemeClr val="tx1"/>
                        </a:solidFill>
                        <a:latin typeface="Arial" pitchFamily="34" charset="0"/>
                        <a:ea typeface="+mn-ea"/>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3"/>
                  </a:ext>
                </a:extLst>
              </a:tr>
            </a:tbl>
          </a:graphicData>
        </a:graphic>
      </p:graphicFrame>
      <p:sp>
        <p:nvSpPr>
          <p:cNvPr id="16" name="矩形 15"/>
          <p:cNvSpPr/>
          <p:nvPr/>
        </p:nvSpPr>
        <p:spPr>
          <a:xfrm>
            <a:off x="1778963" y="4691063"/>
            <a:ext cx="723275" cy="369332"/>
          </a:xfrm>
          <a:prstGeom prst="rect">
            <a:avLst/>
          </a:prstGeom>
          <a:noFill/>
        </p:spPr>
        <p:txBody>
          <a:bodyPr wrap="none">
            <a:spAutoFit/>
          </a:bodyPr>
          <a:lstStyle/>
          <a:p>
            <a:r>
              <a:rPr lang="en-US" altLang="zh-TW" dirty="0">
                <a:latin typeface="Arial" pitchFamily="34" charset="0"/>
                <a:cs typeface="Arial" pitchFamily="34" charset="0"/>
              </a:rPr>
              <a:t>Cash</a:t>
            </a:r>
            <a:endParaRPr lang="zh-TW" altLang="en-US" dirty="0">
              <a:latin typeface="Arial" pitchFamily="34" charset="0"/>
              <a:cs typeface="Arial" pitchFamily="34" charset="0"/>
            </a:endParaRPr>
          </a:p>
        </p:txBody>
      </p:sp>
      <p:sp>
        <p:nvSpPr>
          <p:cNvPr id="17" name="矩形 16"/>
          <p:cNvSpPr/>
          <p:nvPr/>
        </p:nvSpPr>
        <p:spPr>
          <a:xfrm>
            <a:off x="1781737" y="5059700"/>
            <a:ext cx="2877711" cy="369332"/>
          </a:xfrm>
          <a:prstGeom prst="rect">
            <a:avLst/>
          </a:prstGeom>
        </p:spPr>
        <p:txBody>
          <a:bodyPr wrap="none">
            <a:spAutoFit/>
          </a:bodyPr>
          <a:lstStyle/>
          <a:p>
            <a:r>
              <a:rPr lang="en-US" altLang="zh-TW" dirty="0">
                <a:latin typeface="Arial" pitchFamily="34" charset="0"/>
                <a:cs typeface="Arial" pitchFamily="34" charset="0"/>
              </a:rPr>
              <a:t>Accumulated Depreciation</a:t>
            </a:r>
            <a:endParaRPr lang="zh-TW" altLang="en-US" dirty="0"/>
          </a:p>
        </p:txBody>
      </p:sp>
      <p:sp>
        <p:nvSpPr>
          <p:cNvPr id="18" name="矩形 17"/>
          <p:cNvSpPr/>
          <p:nvPr/>
        </p:nvSpPr>
        <p:spPr>
          <a:xfrm>
            <a:off x="5756743" y="4691063"/>
            <a:ext cx="889987" cy="369332"/>
          </a:xfrm>
          <a:prstGeom prst="rect">
            <a:avLst/>
          </a:prstGeom>
        </p:spPr>
        <p:txBody>
          <a:bodyPr wrap="none">
            <a:spAutoFit/>
          </a:bodyPr>
          <a:lstStyle/>
          <a:p>
            <a:pPr lvl="0" algn="r"/>
            <a:r>
              <a:rPr lang="en-US" altLang="zh-TW" dirty="0">
                <a:latin typeface="Arial" pitchFamily="34" charset="0"/>
                <a:cs typeface="Arial" pitchFamily="34" charset="0"/>
              </a:rPr>
              <a:t>30,000</a:t>
            </a:r>
            <a:endParaRPr lang="zh-TW" altLang="en-US" dirty="0">
              <a:latin typeface="Arial" pitchFamily="34" charset="0"/>
              <a:cs typeface="Arial" pitchFamily="34" charset="0"/>
            </a:endParaRPr>
          </a:p>
        </p:txBody>
      </p:sp>
      <p:sp>
        <p:nvSpPr>
          <p:cNvPr id="19" name="矩形 18"/>
          <p:cNvSpPr/>
          <p:nvPr/>
        </p:nvSpPr>
        <p:spPr>
          <a:xfrm>
            <a:off x="5756743" y="5059281"/>
            <a:ext cx="889987" cy="369332"/>
          </a:xfrm>
          <a:prstGeom prst="rect">
            <a:avLst/>
          </a:prstGeom>
        </p:spPr>
        <p:txBody>
          <a:bodyPr wrap="none">
            <a:spAutoFit/>
          </a:bodyPr>
          <a:lstStyle/>
          <a:p>
            <a:pPr lvl="0" algn="r"/>
            <a:r>
              <a:rPr lang="en-US" altLang="zh-TW" dirty="0">
                <a:latin typeface="Arial" pitchFamily="34" charset="0"/>
                <a:cs typeface="Arial" pitchFamily="34" charset="0"/>
              </a:rPr>
              <a:t>24,000</a:t>
            </a:r>
            <a:endParaRPr lang="zh-TW" altLang="en-US" dirty="0">
              <a:latin typeface="Arial" pitchFamily="34" charset="0"/>
              <a:cs typeface="Arial" pitchFamily="34" charset="0"/>
            </a:endParaRPr>
          </a:p>
        </p:txBody>
      </p:sp>
      <p:sp>
        <p:nvSpPr>
          <p:cNvPr id="21" name="矩形 20"/>
          <p:cNvSpPr/>
          <p:nvPr/>
        </p:nvSpPr>
        <p:spPr>
          <a:xfrm>
            <a:off x="1981834" y="5427970"/>
            <a:ext cx="2403287" cy="369332"/>
          </a:xfrm>
          <a:prstGeom prst="rect">
            <a:avLst/>
          </a:prstGeom>
        </p:spPr>
        <p:txBody>
          <a:bodyPr wrap="none">
            <a:spAutoFit/>
          </a:bodyPr>
          <a:lstStyle/>
          <a:p>
            <a:r>
              <a:rPr kumimoji="0" lang="en-US" altLang="zh-TW" dirty="0">
                <a:latin typeface="Arial"/>
              </a:rPr>
              <a:t>Gain on Sale of Truck</a:t>
            </a:r>
            <a:endParaRPr lang="zh-TW" altLang="en-US" dirty="0"/>
          </a:p>
        </p:txBody>
      </p:sp>
      <p:sp>
        <p:nvSpPr>
          <p:cNvPr id="22" name="矩形 21"/>
          <p:cNvSpPr/>
          <p:nvPr/>
        </p:nvSpPr>
        <p:spPr>
          <a:xfrm>
            <a:off x="6625383" y="5426256"/>
            <a:ext cx="761747" cy="369332"/>
          </a:xfrm>
          <a:prstGeom prst="rect">
            <a:avLst/>
          </a:prstGeom>
        </p:spPr>
        <p:txBody>
          <a:bodyPr wrap="none">
            <a:spAutoFit/>
          </a:bodyPr>
          <a:lstStyle/>
          <a:p>
            <a:pPr lvl="0" algn="r"/>
            <a:r>
              <a:rPr lang="en-US" altLang="zh-TW" dirty="0">
                <a:latin typeface="Arial" pitchFamily="34" charset="0"/>
                <a:cs typeface="Arial" pitchFamily="34" charset="0"/>
              </a:rPr>
              <a:t>4,000</a:t>
            </a:r>
            <a:endParaRPr lang="zh-TW" altLang="en-US" dirty="0">
              <a:latin typeface="Arial" pitchFamily="34" charset="0"/>
              <a:cs typeface="Arial" pitchFamily="34" charset="0"/>
            </a:endParaRPr>
          </a:p>
        </p:txBody>
      </p:sp>
      <p:sp>
        <p:nvSpPr>
          <p:cNvPr id="23" name="矩形 22"/>
          <p:cNvSpPr/>
          <p:nvPr/>
        </p:nvSpPr>
        <p:spPr>
          <a:xfrm>
            <a:off x="1981834" y="5820221"/>
            <a:ext cx="753155" cy="369332"/>
          </a:xfrm>
          <a:prstGeom prst="rect">
            <a:avLst/>
          </a:prstGeom>
        </p:spPr>
        <p:txBody>
          <a:bodyPr wrap="none">
            <a:spAutoFit/>
          </a:bodyPr>
          <a:lstStyle/>
          <a:p>
            <a:r>
              <a:rPr kumimoji="0" lang="en-US" altLang="zh-TW" dirty="0">
                <a:latin typeface="Arial"/>
              </a:rPr>
              <a:t>Truck</a:t>
            </a:r>
            <a:endParaRPr lang="zh-TW" altLang="en-US" dirty="0">
              <a:latin typeface="+mj-lt"/>
            </a:endParaRPr>
          </a:p>
        </p:txBody>
      </p:sp>
      <p:sp>
        <p:nvSpPr>
          <p:cNvPr id="24" name="矩形 23"/>
          <p:cNvSpPr/>
          <p:nvPr/>
        </p:nvSpPr>
        <p:spPr>
          <a:xfrm>
            <a:off x="6497143" y="5818507"/>
            <a:ext cx="889987" cy="369332"/>
          </a:xfrm>
          <a:prstGeom prst="rect">
            <a:avLst/>
          </a:prstGeom>
        </p:spPr>
        <p:txBody>
          <a:bodyPr wrap="none">
            <a:spAutoFit/>
          </a:bodyPr>
          <a:lstStyle/>
          <a:p>
            <a:pPr lvl="0" algn="r"/>
            <a:r>
              <a:rPr lang="en-US" altLang="zh-TW" dirty="0">
                <a:latin typeface="Arial" pitchFamily="34" charset="0"/>
                <a:cs typeface="Arial" pitchFamily="34" charset="0"/>
              </a:rPr>
              <a:t>50,000</a:t>
            </a:r>
            <a:endParaRPr lang="zh-TW" altLang="en-US" dirty="0">
              <a:latin typeface="Arial" pitchFamily="34" charset="0"/>
              <a:cs typeface="Arial" pitchFamily="34" charset="0"/>
            </a:endParaRPr>
          </a:p>
        </p:txBody>
      </p:sp>
      <p:sp>
        <p:nvSpPr>
          <p:cNvPr id="25" name="矩形 24"/>
          <p:cNvSpPr/>
          <p:nvPr/>
        </p:nvSpPr>
        <p:spPr>
          <a:xfrm>
            <a:off x="1860872" y="4754425"/>
            <a:ext cx="5510389" cy="2880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p:cNvSpPr/>
          <p:nvPr/>
        </p:nvSpPr>
        <p:spPr>
          <a:xfrm>
            <a:off x="1860872" y="5115905"/>
            <a:ext cx="5510389" cy="2880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1860872" y="5479742"/>
            <a:ext cx="5510389" cy="2880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860872" y="5854417"/>
            <a:ext cx="5510389" cy="2880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p:cNvSpPr txBox="1"/>
          <p:nvPr/>
        </p:nvSpPr>
        <p:spPr>
          <a:xfrm>
            <a:off x="8431432" y="65733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LO8</a:t>
            </a:r>
          </a:p>
        </p:txBody>
      </p:sp>
    </p:spTree>
    <p:extLst>
      <p:ext uri="{BB962C8B-B14F-4D97-AF65-F5344CB8AC3E}">
        <p14:creationId xmlns:p14="http://schemas.microsoft.com/office/powerpoint/2010/main" val="37727109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5"/>
                                        </p:tgtEl>
                                        <p:attrNameLst>
                                          <p:attrName>ppt_x</p:attrName>
                                        </p:attrNameLst>
                                      </p:cBhvr>
                                      <p:tavLst>
                                        <p:tav tm="0">
                                          <p:val>
                                            <p:strVal val="ppt_x"/>
                                          </p:val>
                                        </p:tav>
                                        <p:tav tm="100000">
                                          <p:val>
                                            <p:strVal val="ppt_x"/>
                                          </p:val>
                                        </p:tav>
                                      </p:tavLst>
                                    </p:anim>
                                    <p:anim calcmode="lin" valueType="num">
                                      <p:cBhvr additive="base">
                                        <p:cTn id="7" dur="500"/>
                                        <p:tgtEl>
                                          <p:spTgt spid="25"/>
                                        </p:tgtEl>
                                        <p:attrNameLst>
                                          <p:attrName>ppt_y</p:attrName>
                                        </p:attrNameLst>
                                      </p:cBhvr>
                                      <p:tavLst>
                                        <p:tav tm="0">
                                          <p:val>
                                            <p:strVal val="ppt_y"/>
                                          </p:val>
                                        </p:tav>
                                        <p:tav tm="100000">
                                          <p:val>
                                            <p:strVal val="1+ppt_h/2"/>
                                          </p:val>
                                        </p:tav>
                                      </p:tavLst>
                                    </p:anim>
                                    <p:set>
                                      <p:cBhvr>
                                        <p:cTn id="8" dur="1" fill="hold">
                                          <p:stCondLst>
                                            <p:cond delay="499"/>
                                          </p:stCondLst>
                                        </p:cTn>
                                        <p:tgtEl>
                                          <p:spTgt spid="2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6"/>
                                        </p:tgtEl>
                                        <p:attrNameLst>
                                          <p:attrName>ppt_x</p:attrName>
                                        </p:attrNameLst>
                                      </p:cBhvr>
                                      <p:tavLst>
                                        <p:tav tm="0">
                                          <p:val>
                                            <p:strVal val="ppt_x"/>
                                          </p:val>
                                        </p:tav>
                                        <p:tav tm="100000">
                                          <p:val>
                                            <p:strVal val="ppt_x"/>
                                          </p:val>
                                        </p:tav>
                                      </p:tavLst>
                                    </p:anim>
                                    <p:anim calcmode="lin" valueType="num">
                                      <p:cBhvr additive="base">
                                        <p:cTn id="13" dur="500"/>
                                        <p:tgtEl>
                                          <p:spTgt spid="26"/>
                                        </p:tgtEl>
                                        <p:attrNameLst>
                                          <p:attrName>ppt_y</p:attrName>
                                        </p:attrNameLst>
                                      </p:cBhvr>
                                      <p:tavLst>
                                        <p:tav tm="0">
                                          <p:val>
                                            <p:strVal val="ppt_y"/>
                                          </p:val>
                                        </p:tav>
                                        <p:tav tm="100000">
                                          <p:val>
                                            <p:strVal val="1+ppt_h/2"/>
                                          </p:val>
                                        </p:tav>
                                      </p:tavLst>
                                    </p:anim>
                                    <p:set>
                                      <p:cBhvr>
                                        <p:cTn id="14" dur="1" fill="hold">
                                          <p:stCondLst>
                                            <p:cond delay="499"/>
                                          </p:stCondLst>
                                        </p:cTn>
                                        <p:tgtEl>
                                          <p:spTgt spid="2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27"/>
                                        </p:tgtEl>
                                        <p:attrNameLst>
                                          <p:attrName>ppt_x</p:attrName>
                                        </p:attrNameLst>
                                      </p:cBhvr>
                                      <p:tavLst>
                                        <p:tav tm="0">
                                          <p:val>
                                            <p:strVal val="ppt_x"/>
                                          </p:val>
                                        </p:tav>
                                        <p:tav tm="100000">
                                          <p:val>
                                            <p:strVal val="ppt_x"/>
                                          </p:val>
                                        </p:tav>
                                      </p:tavLst>
                                    </p:anim>
                                    <p:anim calcmode="lin" valueType="num">
                                      <p:cBhvr additive="base">
                                        <p:cTn id="19" dur="500"/>
                                        <p:tgtEl>
                                          <p:spTgt spid="27"/>
                                        </p:tgtEl>
                                        <p:attrNameLst>
                                          <p:attrName>ppt_y</p:attrName>
                                        </p:attrNameLst>
                                      </p:cBhvr>
                                      <p:tavLst>
                                        <p:tav tm="0">
                                          <p:val>
                                            <p:strVal val="ppt_y"/>
                                          </p:val>
                                        </p:tav>
                                        <p:tav tm="100000">
                                          <p:val>
                                            <p:strVal val="1+ppt_h/2"/>
                                          </p:val>
                                        </p:tav>
                                      </p:tavLst>
                                    </p:anim>
                                    <p:set>
                                      <p:cBhvr>
                                        <p:cTn id="20" dur="1" fill="hold">
                                          <p:stCondLst>
                                            <p:cond delay="499"/>
                                          </p:stCondLst>
                                        </p:cTn>
                                        <p:tgtEl>
                                          <p:spTgt spid="2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28"/>
                                        </p:tgtEl>
                                        <p:attrNameLst>
                                          <p:attrName>ppt_x</p:attrName>
                                        </p:attrNameLst>
                                      </p:cBhvr>
                                      <p:tavLst>
                                        <p:tav tm="0">
                                          <p:val>
                                            <p:strVal val="ppt_x"/>
                                          </p:val>
                                        </p:tav>
                                        <p:tav tm="100000">
                                          <p:val>
                                            <p:strVal val="ppt_x"/>
                                          </p:val>
                                        </p:tav>
                                      </p:tavLst>
                                    </p:anim>
                                    <p:anim calcmode="lin" valueType="num">
                                      <p:cBhvr additive="base">
                                        <p:cTn id="25" dur="500"/>
                                        <p:tgtEl>
                                          <p:spTgt spid="28"/>
                                        </p:tgtEl>
                                        <p:attrNameLst>
                                          <p:attrName>ppt_y</p:attrName>
                                        </p:attrNameLst>
                                      </p:cBhvr>
                                      <p:tavLst>
                                        <p:tav tm="0">
                                          <p:val>
                                            <p:strVal val="ppt_y"/>
                                          </p:val>
                                        </p:tav>
                                        <p:tav tm="100000">
                                          <p:val>
                                            <p:strVal val="1+ppt_h/2"/>
                                          </p:val>
                                        </p:tav>
                                      </p:tavLst>
                                    </p:anim>
                                    <p:set>
                                      <p:cBhvr>
                                        <p:cTn id="26"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75</a:t>
            </a:fld>
            <a:endParaRPr lang="zh-TW" altLang="en-US" dirty="0"/>
          </a:p>
        </p:txBody>
      </p:sp>
      <p:sp>
        <p:nvSpPr>
          <p:cNvPr id="26628" name="Title 4"/>
          <p:cNvSpPr>
            <a:spLocks noGrp="1"/>
          </p:cNvSpPr>
          <p:nvPr>
            <p:ph type="title"/>
          </p:nvPr>
        </p:nvSpPr>
        <p:spPr/>
        <p:txBody>
          <a:bodyPr/>
          <a:lstStyle/>
          <a:p>
            <a:r>
              <a:rPr lang="en-US" altLang="zh-TW" dirty="0"/>
              <a:t>Intangible Assets</a:t>
            </a:r>
          </a:p>
        </p:txBody>
      </p:sp>
      <p:sp>
        <p:nvSpPr>
          <p:cNvPr id="6" name="內容版面配置區 5"/>
          <p:cNvSpPr>
            <a:spLocks noGrp="1"/>
          </p:cNvSpPr>
          <p:nvPr>
            <p:ph idx="1"/>
          </p:nvPr>
        </p:nvSpPr>
        <p:spPr/>
        <p:txBody>
          <a:bodyPr/>
          <a:lstStyle/>
          <a:p>
            <a:r>
              <a:rPr lang="en-US" altLang="zh-TW" dirty="0"/>
              <a:t>Rights and privileges that are:</a:t>
            </a:r>
          </a:p>
          <a:p>
            <a:pPr lvl="1"/>
            <a:r>
              <a:rPr lang="en-US" altLang="zh-TW" dirty="0"/>
              <a:t>Long-lived.</a:t>
            </a:r>
          </a:p>
          <a:p>
            <a:pPr lvl="1"/>
            <a:r>
              <a:rPr lang="en-US" altLang="zh-TW" dirty="0"/>
              <a:t>Not held for resale.</a:t>
            </a:r>
          </a:p>
          <a:p>
            <a:pPr lvl="1"/>
            <a:r>
              <a:rPr lang="en-US" altLang="zh-TW" dirty="0"/>
              <a:t>Have no physical substance.</a:t>
            </a:r>
          </a:p>
          <a:p>
            <a:pPr lvl="1"/>
            <a:r>
              <a:rPr lang="en-US" altLang="zh-TW" dirty="0"/>
              <a:t>Providing owner with competitive advantage over other firms.</a:t>
            </a:r>
          </a:p>
          <a:p>
            <a:endParaRPr lang="zh-TW" altLang="en-US" dirty="0"/>
          </a:p>
        </p:txBody>
      </p:sp>
      <p:sp>
        <p:nvSpPr>
          <p:cNvPr id="8" name="矩形 7"/>
          <p:cNvSpPr/>
          <p:nvPr/>
        </p:nvSpPr>
        <p:spPr>
          <a:xfrm>
            <a:off x="5751340" y="102551"/>
            <a:ext cx="3392660"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Accounting for Intangible Assets</a:t>
            </a:r>
          </a:p>
        </p:txBody>
      </p:sp>
      <p:sp>
        <p:nvSpPr>
          <p:cNvPr id="10" name="文字方塊 9"/>
          <p:cNvSpPr txBox="1"/>
          <p:nvPr/>
        </p:nvSpPr>
        <p:spPr>
          <a:xfrm>
            <a:off x="8467222" y="79191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LO9</a:t>
            </a:r>
          </a:p>
        </p:txBody>
      </p:sp>
    </p:spTree>
    <p:extLst>
      <p:ext uri="{BB962C8B-B14F-4D97-AF65-F5344CB8AC3E}">
        <p14:creationId xmlns:p14="http://schemas.microsoft.com/office/powerpoint/2010/main" val="16142694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p:cNvSpPr>
            <a:spLocks noGrp="1"/>
          </p:cNvSpPr>
          <p:nvPr>
            <p:ph idx="1"/>
          </p:nvPr>
        </p:nvSpPr>
        <p:spPr/>
        <p:txBody>
          <a:bodyPr/>
          <a:lstStyle/>
          <a:p>
            <a:pPr marL="0" indent="0">
              <a:buNone/>
            </a:pPr>
            <a:r>
              <a:rPr lang="en-US" altLang="zh-TW" b="1" dirty="0">
                <a:solidFill>
                  <a:srgbClr val="E19207"/>
                </a:solidFill>
              </a:rPr>
              <a:t>Internally Generated Intangible Assets</a:t>
            </a:r>
          </a:p>
          <a:p>
            <a:pPr lvl="1"/>
            <a:r>
              <a:rPr lang="en-US" altLang="zh-TW" dirty="0"/>
              <a:t>Not recognized on the balance sheet, but are still valued by the stock market.</a:t>
            </a:r>
          </a:p>
          <a:p>
            <a:pPr marL="0" indent="0">
              <a:buNone/>
            </a:pPr>
            <a:r>
              <a:rPr lang="en-US" altLang="zh-TW" b="1" dirty="0">
                <a:solidFill>
                  <a:srgbClr val="E19207"/>
                </a:solidFill>
              </a:rPr>
              <a:t>Acquired Intangible Assets</a:t>
            </a:r>
          </a:p>
          <a:p>
            <a:pPr lvl="1" indent="-342900"/>
            <a:r>
              <a:rPr lang="en-US" altLang="zh-TW" dirty="0"/>
              <a:t> Valued at the amount paid to acquire them. </a:t>
            </a:r>
          </a:p>
          <a:p>
            <a:endParaRPr lang="zh-TW" altLang="en-US"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76</a:t>
            </a:fld>
            <a:endParaRPr lang="zh-TW" altLang="en-US" dirty="0"/>
          </a:p>
        </p:txBody>
      </p:sp>
      <p:sp>
        <p:nvSpPr>
          <p:cNvPr id="26628" name="Title 4"/>
          <p:cNvSpPr>
            <a:spLocks noGrp="1"/>
          </p:cNvSpPr>
          <p:nvPr>
            <p:ph type="title"/>
          </p:nvPr>
        </p:nvSpPr>
        <p:spPr/>
        <p:txBody>
          <a:bodyPr/>
          <a:lstStyle/>
          <a:p>
            <a:r>
              <a:rPr lang="en-US" altLang="zh-TW" dirty="0"/>
              <a:t>Intangible Assets</a:t>
            </a:r>
          </a:p>
        </p:txBody>
      </p:sp>
      <p:sp>
        <p:nvSpPr>
          <p:cNvPr id="7" name="文字方塊 6"/>
          <p:cNvSpPr txBox="1"/>
          <p:nvPr/>
        </p:nvSpPr>
        <p:spPr>
          <a:xfrm>
            <a:off x="8455572" y="619459"/>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LO9</a:t>
            </a:r>
          </a:p>
        </p:txBody>
      </p:sp>
    </p:spTree>
    <p:extLst>
      <p:ext uri="{BB962C8B-B14F-4D97-AF65-F5344CB8AC3E}">
        <p14:creationId xmlns:p14="http://schemas.microsoft.com/office/powerpoint/2010/main" val="13610826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marL="0" indent="0">
              <a:buNone/>
            </a:pPr>
            <a:r>
              <a:rPr lang="en-US" altLang="zh-TW" b="1" dirty="0">
                <a:solidFill>
                  <a:srgbClr val="E19207"/>
                </a:solidFill>
              </a:rPr>
              <a:t>Patent</a:t>
            </a:r>
            <a:r>
              <a:rPr lang="zh-TW" altLang="en-US" b="1" dirty="0">
                <a:solidFill>
                  <a:srgbClr val="E19207"/>
                </a:solidFill>
              </a:rPr>
              <a:t>  </a:t>
            </a:r>
            <a:endParaRPr lang="en-US" altLang="zh-TW" b="1" dirty="0">
              <a:solidFill>
                <a:srgbClr val="E19207"/>
              </a:solidFill>
              <a:latin typeface="微軟正黑體" panose="020B0604030504040204" pitchFamily="34" charset="-120"/>
              <a:ea typeface="微軟正黑體" panose="020B0604030504040204" pitchFamily="34" charset="-120"/>
            </a:endParaRPr>
          </a:p>
          <a:p>
            <a:pPr lvl="1"/>
            <a:r>
              <a:rPr lang="en-US" altLang="zh-TW" dirty="0"/>
              <a:t>Patent is an exclusive right granted by a national government that enables an inventor to control over a period of time the manufacture, sale, or use of an invention or design.</a:t>
            </a:r>
          </a:p>
          <a:p>
            <a:pPr lvl="1"/>
            <a:r>
              <a:rPr lang="en-US" altLang="zh-TW" dirty="0"/>
              <a:t>The cost of a patent includes purchase price, filing and registry fees, and cost of subsequent litigation to protect right. </a:t>
            </a:r>
          </a:p>
          <a:p>
            <a:pPr lvl="1"/>
            <a:r>
              <a:rPr lang="en-US" altLang="zh-TW" dirty="0"/>
              <a:t>The expenditures during the research and development stages are not included.</a:t>
            </a:r>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77</a:t>
            </a:fld>
            <a:endParaRPr lang="zh-TW" altLang="en-US" dirty="0"/>
          </a:p>
        </p:txBody>
      </p:sp>
      <p:sp>
        <p:nvSpPr>
          <p:cNvPr id="2" name="標題 1"/>
          <p:cNvSpPr>
            <a:spLocks noGrp="1"/>
          </p:cNvSpPr>
          <p:nvPr>
            <p:ph type="title"/>
          </p:nvPr>
        </p:nvSpPr>
        <p:spPr/>
        <p:txBody>
          <a:bodyPr/>
          <a:lstStyle/>
          <a:p>
            <a:r>
              <a:rPr lang="en-US" altLang="zh-TW"/>
              <a:t>Common Types of Intangibles</a:t>
            </a:r>
            <a:endParaRPr lang="zh-TW" altLang="en-US" dirty="0"/>
          </a:p>
        </p:txBody>
      </p:sp>
      <p:sp>
        <p:nvSpPr>
          <p:cNvPr id="7" name="文字方塊 6"/>
          <p:cNvSpPr txBox="1"/>
          <p:nvPr/>
        </p:nvSpPr>
        <p:spPr>
          <a:xfrm>
            <a:off x="8455572" y="619459"/>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LO9</a:t>
            </a:r>
          </a:p>
        </p:txBody>
      </p:sp>
    </p:spTree>
    <p:extLst>
      <p:ext uri="{BB962C8B-B14F-4D97-AF65-F5344CB8AC3E}">
        <p14:creationId xmlns:p14="http://schemas.microsoft.com/office/powerpoint/2010/main" val="3756826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19207"/>
                </a:solidFill>
              </a:rPr>
              <a:t>Trademark</a:t>
            </a:r>
            <a:r>
              <a:rPr lang="zh-TW" altLang="en-US" b="1" dirty="0">
                <a:solidFill>
                  <a:srgbClr val="E19207"/>
                </a:solidFill>
              </a:rPr>
              <a:t>  </a:t>
            </a:r>
            <a:endParaRPr lang="en-US" altLang="zh-TW" b="1" dirty="0">
              <a:solidFill>
                <a:srgbClr val="E19207"/>
              </a:solidFill>
              <a:latin typeface="微軟正黑體" panose="020B0604030504040204" pitchFamily="34" charset="-120"/>
              <a:ea typeface="微軟正黑體" panose="020B0604030504040204" pitchFamily="34" charset="-120"/>
            </a:endParaRPr>
          </a:p>
          <a:p>
            <a:pPr lvl="1"/>
            <a:r>
              <a:rPr lang="en-US" altLang="zh-TW" dirty="0"/>
              <a:t>A distinctive name, symbol, or slogan that distinguishes a product or service from similar products or services.</a:t>
            </a:r>
          </a:p>
          <a:p>
            <a:pPr marL="0" indent="0">
              <a:buNone/>
            </a:pPr>
            <a:r>
              <a:rPr lang="en-US" altLang="zh-TW" b="1" dirty="0">
                <a:solidFill>
                  <a:srgbClr val="E19207"/>
                </a:solidFill>
              </a:rPr>
              <a:t>Copyrights</a:t>
            </a:r>
            <a:r>
              <a:rPr lang="zh-TW" altLang="en-US" b="1" dirty="0">
                <a:solidFill>
                  <a:srgbClr val="E19207"/>
                </a:solidFill>
              </a:rPr>
              <a:t>  </a:t>
            </a:r>
            <a:endParaRPr lang="en-US" altLang="zh-TW" b="1" dirty="0">
              <a:solidFill>
                <a:srgbClr val="E19207"/>
              </a:solidFill>
              <a:latin typeface="微軟正黑體" panose="020B0604030504040204" pitchFamily="34" charset="-120"/>
              <a:ea typeface="微軟正黑體" panose="020B0604030504040204" pitchFamily="34" charset="-120"/>
            </a:endParaRPr>
          </a:p>
          <a:p>
            <a:pPr lvl="1"/>
            <a:r>
              <a:rPr lang="en-US" altLang="zh-TW" dirty="0"/>
              <a:t>An exclusive right granted by a national government that permits an author to sell, license, or control his/her work over a period of time. </a:t>
            </a:r>
          </a:p>
          <a:p>
            <a:pPr lvl="1"/>
            <a:endParaRPr lang="en-US" altLang="zh-TW" dirty="0"/>
          </a:p>
          <a:p>
            <a:endParaRPr lang="en-US" altLang="zh-TW"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78</a:t>
            </a:fld>
            <a:endParaRPr lang="zh-TW" altLang="en-US" dirty="0"/>
          </a:p>
        </p:txBody>
      </p:sp>
      <p:sp>
        <p:nvSpPr>
          <p:cNvPr id="2" name="標題 1"/>
          <p:cNvSpPr>
            <a:spLocks noGrp="1"/>
          </p:cNvSpPr>
          <p:nvPr>
            <p:ph type="title"/>
          </p:nvPr>
        </p:nvSpPr>
        <p:spPr/>
        <p:txBody>
          <a:bodyPr/>
          <a:lstStyle/>
          <a:p>
            <a:r>
              <a:rPr lang="en-US" altLang="zh-TW"/>
              <a:t>Common Types of Intangibles</a:t>
            </a:r>
            <a:endParaRPr lang="zh-TW" altLang="en-US" dirty="0"/>
          </a:p>
        </p:txBody>
      </p:sp>
      <p:sp>
        <p:nvSpPr>
          <p:cNvPr id="7" name="文字方塊 6"/>
          <p:cNvSpPr txBox="1"/>
          <p:nvPr/>
        </p:nvSpPr>
        <p:spPr>
          <a:xfrm>
            <a:off x="8455572" y="619459"/>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LO9</a:t>
            </a:r>
          </a:p>
        </p:txBody>
      </p:sp>
    </p:spTree>
    <p:extLst>
      <p:ext uri="{BB962C8B-B14F-4D97-AF65-F5344CB8AC3E}">
        <p14:creationId xmlns:p14="http://schemas.microsoft.com/office/powerpoint/2010/main" val="1248844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19207"/>
                </a:solidFill>
              </a:rPr>
              <a:t>Franchises</a:t>
            </a:r>
            <a:r>
              <a:rPr lang="zh-TW" altLang="en-US" b="1" dirty="0">
                <a:solidFill>
                  <a:srgbClr val="E19207"/>
                </a:solidFill>
              </a:rPr>
              <a:t>  </a:t>
            </a:r>
            <a:endParaRPr lang="en-US" altLang="zh-TW" b="1" dirty="0">
              <a:solidFill>
                <a:srgbClr val="E19207"/>
              </a:solidFill>
              <a:latin typeface="微軟正黑體" panose="020B0604030504040204" pitchFamily="34" charset="-120"/>
              <a:ea typeface="微軟正黑體" panose="020B0604030504040204" pitchFamily="34" charset="-120"/>
            </a:endParaRPr>
          </a:p>
          <a:p>
            <a:pPr lvl="1"/>
            <a:r>
              <a:rPr lang="en-US" altLang="zh-TW" dirty="0"/>
              <a:t>An entity that has been licensed to sell the product of a manufacturer or to offer a particular service in a given area.</a:t>
            </a:r>
          </a:p>
          <a:p>
            <a:pPr lvl="1"/>
            <a:r>
              <a:rPr lang="en-US" altLang="zh-TW" dirty="0"/>
              <a:t>The recorded cost of the franchise includes any sum paid specifically for the franchise right as well as legal fees and other costs incurred in obtaining it.</a:t>
            </a:r>
          </a:p>
          <a:p>
            <a:pPr marL="0" indent="0">
              <a:buNone/>
            </a:pPr>
            <a:r>
              <a:rPr lang="en-US" altLang="zh-TW" b="1" dirty="0">
                <a:solidFill>
                  <a:srgbClr val="E19207"/>
                </a:solidFill>
              </a:rPr>
              <a:t>License</a:t>
            </a:r>
            <a:r>
              <a:rPr lang="zh-TW" altLang="en-US" b="1" dirty="0">
                <a:solidFill>
                  <a:srgbClr val="E19207"/>
                </a:solidFill>
              </a:rPr>
              <a:t>  </a:t>
            </a:r>
            <a:endParaRPr lang="en-US" altLang="zh-TW" b="1" dirty="0">
              <a:solidFill>
                <a:srgbClr val="E19207"/>
              </a:solidFill>
              <a:latin typeface="微軟正黑體" panose="020B0604030504040204" pitchFamily="34" charset="-120"/>
              <a:ea typeface="微軟正黑體" panose="020B0604030504040204" pitchFamily="34" charset="-120"/>
            </a:endParaRPr>
          </a:p>
          <a:p>
            <a:pPr lvl="1"/>
            <a:r>
              <a:rPr lang="en-US" altLang="zh-TW" dirty="0"/>
              <a:t>License is also a form of franchise. </a:t>
            </a:r>
          </a:p>
          <a:p>
            <a:pPr lvl="1"/>
            <a:endParaRPr lang="en-US" altLang="zh-TW" dirty="0"/>
          </a:p>
          <a:p>
            <a:pPr lvl="1"/>
            <a:endParaRPr lang="en-US" altLang="zh-TW"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79</a:t>
            </a:fld>
            <a:endParaRPr lang="zh-TW" altLang="en-US" dirty="0"/>
          </a:p>
        </p:txBody>
      </p:sp>
      <p:sp>
        <p:nvSpPr>
          <p:cNvPr id="2" name="標題 1"/>
          <p:cNvSpPr>
            <a:spLocks noGrp="1"/>
          </p:cNvSpPr>
          <p:nvPr>
            <p:ph type="title"/>
          </p:nvPr>
        </p:nvSpPr>
        <p:spPr/>
        <p:txBody>
          <a:bodyPr/>
          <a:lstStyle/>
          <a:p>
            <a:r>
              <a:rPr lang="en-US" altLang="zh-TW"/>
              <a:t>Common Types of Intangibles</a:t>
            </a:r>
            <a:endParaRPr lang="zh-TW" altLang="en-US" dirty="0"/>
          </a:p>
        </p:txBody>
      </p:sp>
      <p:sp>
        <p:nvSpPr>
          <p:cNvPr id="7" name="文字方塊 6"/>
          <p:cNvSpPr txBox="1"/>
          <p:nvPr/>
        </p:nvSpPr>
        <p:spPr>
          <a:xfrm>
            <a:off x="8455572" y="619459"/>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LO9</a:t>
            </a:r>
          </a:p>
        </p:txBody>
      </p:sp>
    </p:spTree>
    <p:extLst>
      <p:ext uri="{BB962C8B-B14F-4D97-AF65-F5344CB8AC3E}">
        <p14:creationId xmlns:p14="http://schemas.microsoft.com/office/powerpoint/2010/main" val="34839296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3"/>
          <p:cNvSpPr>
            <a:spLocks noGrp="1"/>
          </p:cNvSpPr>
          <p:nvPr>
            <p:ph idx="1"/>
          </p:nvPr>
        </p:nvSpPr>
        <p:spPr/>
        <p:txBody>
          <a:bodyPr/>
          <a:lstStyle/>
          <a:p>
            <a:pPr marL="457200" indent="-457200">
              <a:buFont typeface="+mj-lt"/>
              <a:buAutoNum type="arabicPeriod" startAt="4"/>
            </a:pPr>
            <a:r>
              <a:rPr lang="en-US" altLang="zh-TW" dirty="0"/>
              <a:t>Goodwill</a:t>
            </a:r>
          </a:p>
          <a:p>
            <a:pPr marL="457200" indent="-457200">
              <a:buFont typeface="+mj-lt"/>
              <a:buAutoNum type="arabicPeriod" startAt="4"/>
            </a:pPr>
            <a:endParaRPr lang="en-US" altLang="zh-TW" dirty="0"/>
          </a:p>
          <a:p>
            <a:pPr marL="457200" indent="-457200">
              <a:buFont typeface="+mj-lt"/>
              <a:buAutoNum type="arabicPeriod" startAt="4"/>
            </a:pPr>
            <a:r>
              <a:rPr lang="en-US" altLang="zh-TW" dirty="0"/>
              <a:t>Land</a:t>
            </a:r>
          </a:p>
          <a:p>
            <a:endParaRPr lang="zh-TW" altLang="en-US" dirty="0"/>
          </a:p>
        </p:txBody>
      </p:sp>
      <p:sp>
        <p:nvSpPr>
          <p:cNvPr id="3" name="投影片編號版面配置區 2"/>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8</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sp>
        <p:nvSpPr>
          <p:cNvPr id="15" name="文字方塊 6"/>
          <p:cNvSpPr>
            <a:spLocks noChangeArrowheads="1"/>
          </p:cNvSpPr>
          <p:nvPr/>
        </p:nvSpPr>
        <p:spPr bwMode="auto">
          <a:xfrm>
            <a:off x="855122" y="2019356"/>
            <a:ext cx="7416824" cy="510778"/>
          </a:xfrm>
          <a:prstGeom prst="roundRect">
            <a:avLst>
              <a:gd name="adj" fmla="val 16667"/>
            </a:avLst>
          </a:prstGeom>
          <a:noFill/>
          <a:ln>
            <a:noFill/>
          </a:ln>
          <a:extLst/>
        </p:spPr>
        <p:txBody>
          <a:bodyPr wrap="square">
            <a:spAutoFit/>
          </a:bodyPr>
          <a:lstStyle/>
          <a:p>
            <a:pPr>
              <a:spcAft>
                <a:spcPts val="600"/>
              </a:spcAft>
            </a:pPr>
            <a:r>
              <a:rPr lang="en-US" altLang="zh-TW" sz="2400" spc="-50" dirty="0">
                <a:solidFill>
                  <a:schemeClr val="accent1">
                    <a:lumMod val="50000"/>
                  </a:schemeClr>
                </a:solidFill>
                <a:latin typeface="Arial" panose="020B0604020202020204" pitchFamily="34" charset="0"/>
                <a:cs typeface="Arial" panose="020B0604020202020204" pitchFamily="34" charset="0"/>
              </a:rPr>
              <a:t>No—This is an intangible long-term operating asset. </a:t>
            </a:r>
            <a:endParaRPr lang="en-US" altLang="zh-TW" sz="2400" spc="-50" dirty="0">
              <a:solidFill>
                <a:schemeClr val="accent1">
                  <a:lumMod val="50000"/>
                </a:schemeClr>
              </a:solidFill>
              <a:effectLst/>
              <a:latin typeface="Arial" panose="020B0604020202020204" pitchFamily="34" charset="0"/>
              <a:cs typeface="Arial" panose="020B0604020202020204" pitchFamily="34" charset="0"/>
            </a:endParaRPr>
          </a:p>
        </p:txBody>
      </p:sp>
      <p:sp>
        <p:nvSpPr>
          <p:cNvPr id="16" name="文字方塊 6"/>
          <p:cNvSpPr>
            <a:spLocks noChangeArrowheads="1"/>
          </p:cNvSpPr>
          <p:nvPr/>
        </p:nvSpPr>
        <p:spPr bwMode="auto">
          <a:xfrm>
            <a:off x="855122" y="3310070"/>
            <a:ext cx="5467672" cy="510778"/>
          </a:xfrm>
          <a:prstGeom prst="roundRect">
            <a:avLst>
              <a:gd name="adj" fmla="val 16667"/>
            </a:avLst>
          </a:prstGeom>
          <a:noFill/>
          <a:ln>
            <a:noFill/>
          </a:ln>
          <a:extLst/>
        </p:spPr>
        <p:txBody>
          <a:bodyPr wrap="square">
            <a:spAutoFit/>
          </a:bodyPr>
          <a:lstStyle/>
          <a:p>
            <a:pPr>
              <a:spcAft>
                <a:spcPts val="600"/>
              </a:spcAft>
            </a:pPr>
            <a:r>
              <a:rPr lang="en-US" altLang="zh-TW" sz="2400" dirty="0">
                <a:solidFill>
                  <a:schemeClr val="accent1">
                    <a:lumMod val="50000"/>
                  </a:schemeClr>
                </a:solidFill>
                <a:latin typeface="Arial" panose="020B0604020202020204" pitchFamily="34" charset="0"/>
                <a:cs typeface="Arial" panose="020B0604020202020204" pitchFamily="34" charset="0"/>
              </a:rPr>
              <a:t>Yes.</a:t>
            </a:r>
            <a:endParaRPr lang="en-US" altLang="zh-TW" sz="2400" dirty="0">
              <a:solidFill>
                <a:schemeClr val="accent1">
                  <a:lumMod val="50000"/>
                </a:schemeClr>
              </a:solidFill>
              <a:effectLst/>
              <a:latin typeface="Arial" panose="020B0604020202020204" pitchFamily="34" charset="0"/>
              <a:cs typeface="Arial" panose="020B0604020202020204" pitchFamily="34" charset="0"/>
            </a:endParaRPr>
          </a:p>
        </p:txBody>
      </p:sp>
      <p:sp>
        <p:nvSpPr>
          <p:cNvPr id="8" name="文字方塊 7"/>
          <p:cNvSpPr txBox="1"/>
          <p:nvPr/>
        </p:nvSpPr>
        <p:spPr>
          <a:xfrm>
            <a:off x="8467078" y="626699"/>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722874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anim calcmode="lin" valueType="num">
                                      <p:cBhvr additive="base">
                                        <p:cTn id="1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marL="0" indent="0">
              <a:lnSpc>
                <a:spcPct val="110000"/>
              </a:lnSpc>
              <a:buNone/>
            </a:pPr>
            <a:r>
              <a:rPr lang="en-US" altLang="zh-TW" b="1" dirty="0">
                <a:solidFill>
                  <a:srgbClr val="E19207"/>
                </a:solidFill>
              </a:rPr>
              <a:t>Goodwill</a:t>
            </a:r>
            <a:r>
              <a:rPr lang="zh-TW" altLang="en-US" b="1" dirty="0">
                <a:solidFill>
                  <a:srgbClr val="E19207"/>
                </a:solidFill>
              </a:rPr>
              <a:t> </a:t>
            </a:r>
            <a:r>
              <a:rPr lang="zh-TW" altLang="en-US" b="1" dirty="0">
                <a:solidFill>
                  <a:srgbClr val="E19207"/>
                </a:solidFill>
                <a:latin typeface="微軟正黑體" panose="020B0604030504040204" pitchFamily="34" charset="-120"/>
                <a:ea typeface="微軟正黑體" panose="020B0604030504040204" pitchFamily="34" charset="-120"/>
              </a:rPr>
              <a:t> </a:t>
            </a:r>
            <a:endParaRPr lang="en-US" altLang="zh-TW" b="1" dirty="0">
              <a:solidFill>
                <a:srgbClr val="E19207"/>
              </a:solidFill>
              <a:latin typeface="微軟正黑體" panose="020B0604030504040204" pitchFamily="34" charset="-120"/>
              <a:ea typeface="微軟正黑體" panose="020B0604030504040204" pitchFamily="34" charset="-120"/>
            </a:endParaRPr>
          </a:p>
          <a:p>
            <a:pPr lvl="1"/>
            <a:r>
              <a:rPr lang="en-US" altLang="zh-TW" dirty="0"/>
              <a:t>Represents the business contacts, reputation, functioning systems, staff camaraderie, and industry experience that make a business much more than just a collection of assets </a:t>
            </a:r>
          </a:p>
          <a:p>
            <a:pPr lvl="1"/>
            <a:r>
              <a:rPr lang="en-US" altLang="zh-TW" b="1" dirty="0">
                <a:solidFill>
                  <a:schemeClr val="accent2">
                    <a:lumMod val="75000"/>
                  </a:schemeClr>
                </a:solidFill>
              </a:rPr>
              <a:t>Recognized only when it is purchased as part of the acquisition of another company. </a:t>
            </a:r>
            <a:endParaRPr lang="en-US" altLang="zh-TW" dirty="0"/>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80</a:t>
            </a:fld>
            <a:endParaRPr lang="zh-TW" altLang="en-US" dirty="0"/>
          </a:p>
        </p:txBody>
      </p:sp>
      <p:sp>
        <p:nvSpPr>
          <p:cNvPr id="2" name="標題 1"/>
          <p:cNvSpPr>
            <a:spLocks noGrp="1"/>
          </p:cNvSpPr>
          <p:nvPr>
            <p:ph type="title"/>
          </p:nvPr>
        </p:nvSpPr>
        <p:spPr/>
        <p:txBody>
          <a:bodyPr/>
          <a:lstStyle/>
          <a:p>
            <a:r>
              <a:rPr lang="en-US" altLang="zh-TW"/>
              <a:t>Common Types of Intangibles</a:t>
            </a:r>
            <a:endParaRPr lang="zh-TW" altLang="en-US" dirty="0"/>
          </a:p>
        </p:txBody>
      </p:sp>
      <p:sp>
        <p:nvSpPr>
          <p:cNvPr id="7" name="文字方塊 6"/>
          <p:cNvSpPr txBox="1"/>
          <p:nvPr/>
        </p:nvSpPr>
        <p:spPr>
          <a:xfrm>
            <a:off x="8455572" y="619459"/>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LO9</a:t>
            </a:r>
          </a:p>
        </p:txBody>
      </p:sp>
    </p:spTree>
    <p:extLst>
      <p:ext uri="{BB962C8B-B14F-4D97-AF65-F5344CB8AC3E}">
        <p14:creationId xmlns:p14="http://schemas.microsoft.com/office/powerpoint/2010/main" val="348121661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idx="1"/>
          </p:nvPr>
        </p:nvSpPr>
        <p:spPr/>
        <p:txBody>
          <a:bodyPr/>
          <a:lstStyle/>
          <a:p>
            <a:pPr marL="0" indent="0">
              <a:buNone/>
            </a:pPr>
            <a:r>
              <a:rPr lang="en-US" altLang="zh-TW" b="1" dirty="0">
                <a:solidFill>
                  <a:srgbClr val="E19207"/>
                </a:solidFill>
              </a:rPr>
              <a:t>Illustration</a:t>
            </a:r>
            <a:endParaRPr lang="en-US" altLang="zh-TW" dirty="0">
              <a:solidFill>
                <a:srgbClr val="E19207"/>
              </a:solidFill>
            </a:endParaRPr>
          </a:p>
          <a:p>
            <a:pPr lvl="1"/>
            <a:r>
              <a:rPr lang="en-US" altLang="zh-TW" dirty="0"/>
              <a:t>Assume that Wheeler purchases Valley Drug Store for £400,000. At the time of purchase, the recorded assets and liabilities of Valley Drug have the </a:t>
            </a:r>
            <a:r>
              <a:rPr lang="en-US" altLang="zh-TW" b="1" dirty="0">
                <a:solidFill>
                  <a:schemeClr val="accent2">
                    <a:lumMod val="75000"/>
                  </a:schemeClr>
                </a:solidFill>
              </a:rPr>
              <a:t>following fair market values</a:t>
            </a:r>
            <a:r>
              <a:rPr lang="en-US" altLang="zh-TW" dirty="0"/>
              <a:t>: </a:t>
            </a:r>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81</a:t>
            </a:fld>
            <a:endParaRPr lang="zh-TW" altLang="en-US" dirty="0"/>
          </a:p>
        </p:txBody>
      </p:sp>
      <p:sp>
        <p:nvSpPr>
          <p:cNvPr id="29698" name="Rectangle 2"/>
          <p:cNvSpPr>
            <a:spLocks noGrp="1" noChangeArrowheads="1"/>
          </p:cNvSpPr>
          <p:nvPr>
            <p:ph type="title"/>
          </p:nvPr>
        </p:nvSpPr>
        <p:spPr/>
        <p:txBody>
          <a:bodyPr/>
          <a:lstStyle/>
          <a:p>
            <a:r>
              <a:rPr lang="en-US" altLang="zh-TW"/>
              <a:t>Accounting for Intangible Assets</a:t>
            </a:r>
            <a:endParaRPr lang="en-US" altLang="zh-TW" dirty="0"/>
          </a:p>
        </p:txBody>
      </p:sp>
      <p:pic>
        <p:nvPicPr>
          <p:cNvPr id="4" name="圖片 3"/>
          <p:cNvPicPr>
            <a:picLocks noChangeAspect="1"/>
          </p:cNvPicPr>
          <p:nvPr/>
        </p:nvPicPr>
        <p:blipFill>
          <a:blip r:embed="rId3"/>
          <a:stretch>
            <a:fillRect/>
          </a:stretch>
        </p:blipFill>
        <p:spPr>
          <a:xfrm>
            <a:off x="355602" y="3928882"/>
            <a:ext cx="8530822" cy="1775450"/>
          </a:xfrm>
          <a:prstGeom prst="rect">
            <a:avLst/>
          </a:prstGeom>
        </p:spPr>
      </p:pic>
      <p:sp>
        <p:nvSpPr>
          <p:cNvPr id="8" name="文字方塊 7"/>
          <p:cNvSpPr txBox="1"/>
          <p:nvPr/>
        </p:nvSpPr>
        <p:spPr>
          <a:xfrm>
            <a:off x="8455572" y="619459"/>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LO9</a:t>
            </a:r>
          </a:p>
        </p:txBody>
      </p:sp>
    </p:spTree>
    <p:extLst>
      <p:ext uri="{BB962C8B-B14F-4D97-AF65-F5344CB8AC3E}">
        <p14:creationId xmlns:p14="http://schemas.microsoft.com/office/powerpoint/2010/main" val="38345541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idx="1"/>
          </p:nvPr>
        </p:nvSpPr>
        <p:spPr/>
        <p:txBody>
          <a:bodyPr/>
          <a:lstStyle/>
          <a:p>
            <a:pPr marL="0" indent="0">
              <a:buNone/>
            </a:pPr>
            <a:r>
              <a:rPr lang="en-US" altLang="zh-TW" b="1" dirty="0">
                <a:solidFill>
                  <a:srgbClr val="E19207"/>
                </a:solidFill>
              </a:rPr>
              <a:t>Illustration</a:t>
            </a:r>
            <a:endParaRPr lang="en-US" altLang="zh-TW" dirty="0">
              <a:solidFill>
                <a:srgbClr val="E19207"/>
              </a:solidFill>
            </a:endParaRPr>
          </a:p>
          <a:p>
            <a:pPr lvl="1"/>
            <a:r>
              <a:rPr lang="en-US" altLang="zh-TW" dirty="0"/>
              <a:t>Because Wheeler was willing to pay £400,000 for Valley Drug, there must have been other favorable, intangible factors worth approximately £80,000.</a:t>
            </a:r>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82</a:t>
            </a:fld>
            <a:endParaRPr lang="zh-TW" altLang="en-US" dirty="0"/>
          </a:p>
        </p:txBody>
      </p:sp>
      <p:sp>
        <p:nvSpPr>
          <p:cNvPr id="29698" name="Rectangle 2"/>
          <p:cNvSpPr>
            <a:spLocks noGrp="1" noChangeArrowheads="1"/>
          </p:cNvSpPr>
          <p:nvPr>
            <p:ph type="title"/>
          </p:nvPr>
        </p:nvSpPr>
        <p:spPr/>
        <p:txBody>
          <a:bodyPr/>
          <a:lstStyle/>
          <a:p>
            <a:r>
              <a:rPr lang="en-US" altLang="zh-TW"/>
              <a:t>Accounting for Intangible Assets</a:t>
            </a:r>
            <a:endParaRPr lang="en-US" altLang="zh-TW" dirty="0"/>
          </a:p>
        </p:txBody>
      </p:sp>
      <p:graphicFrame>
        <p:nvGraphicFramePr>
          <p:cNvPr id="21" name="表格 20"/>
          <p:cNvGraphicFramePr>
            <a:graphicFrameLocks noGrp="1"/>
          </p:cNvGraphicFramePr>
          <p:nvPr>
            <p:extLst>
              <p:ext uri="{D42A27DB-BD31-4B8C-83A1-F6EECF244321}">
                <p14:modId xmlns:p14="http://schemas.microsoft.com/office/powerpoint/2010/main" val="3351034240"/>
              </p:ext>
            </p:extLst>
          </p:nvPr>
        </p:nvGraphicFramePr>
        <p:xfrm>
          <a:off x="1728700" y="3576638"/>
          <a:ext cx="5622472" cy="2600325"/>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3"/>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4"/>
                  </a:ext>
                </a:extLst>
              </a:tr>
              <a:tr h="3714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5"/>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6"/>
                  </a:ext>
                </a:extLst>
              </a:tr>
            </a:tbl>
          </a:graphicData>
        </a:graphic>
      </p:graphicFrame>
      <p:sp>
        <p:nvSpPr>
          <p:cNvPr id="22" name="矩形 21"/>
          <p:cNvSpPr/>
          <p:nvPr/>
        </p:nvSpPr>
        <p:spPr>
          <a:xfrm>
            <a:off x="1719833" y="3576638"/>
            <a:ext cx="1133644" cy="369332"/>
          </a:xfrm>
          <a:prstGeom prst="rect">
            <a:avLst/>
          </a:prstGeom>
          <a:noFill/>
        </p:spPr>
        <p:txBody>
          <a:bodyPr wrap="none">
            <a:spAutoFit/>
          </a:bodyPr>
          <a:lstStyle/>
          <a:p>
            <a:r>
              <a:rPr lang="en-US" altLang="zh-TW" dirty="0">
                <a:solidFill>
                  <a:srgbClr val="000000"/>
                </a:solidFill>
                <a:latin typeface="Arial"/>
                <a:ea typeface="新細明體" charset="0"/>
              </a:rPr>
              <a:t>Inventory</a:t>
            </a:r>
            <a:endParaRPr lang="zh-TW" altLang="en-US" dirty="0">
              <a:solidFill>
                <a:srgbClr val="000000"/>
              </a:solidFill>
              <a:latin typeface="Arial"/>
              <a:ea typeface="新細明體" charset="0"/>
            </a:endParaRPr>
          </a:p>
        </p:txBody>
      </p:sp>
      <p:sp>
        <p:nvSpPr>
          <p:cNvPr id="23" name="矩形 22"/>
          <p:cNvSpPr/>
          <p:nvPr/>
        </p:nvSpPr>
        <p:spPr>
          <a:xfrm>
            <a:off x="1722607" y="3945275"/>
            <a:ext cx="3108672" cy="369332"/>
          </a:xfrm>
          <a:prstGeom prst="rect">
            <a:avLst/>
          </a:prstGeom>
        </p:spPr>
        <p:txBody>
          <a:bodyPr wrap="none">
            <a:spAutoFit/>
          </a:bodyPr>
          <a:lstStyle/>
          <a:p>
            <a:r>
              <a:rPr lang="en-US" altLang="zh-TW" dirty="0">
                <a:solidFill>
                  <a:srgbClr val="000000"/>
                </a:solidFill>
                <a:latin typeface="Arial"/>
                <a:ea typeface="新細明體" charset="0"/>
              </a:rPr>
              <a:t>Long-Term Operating Assets</a:t>
            </a:r>
            <a:endParaRPr lang="zh-TW" altLang="en-US" dirty="0">
              <a:solidFill>
                <a:srgbClr val="000000"/>
              </a:solidFill>
              <a:latin typeface="Arial"/>
              <a:ea typeface="新細明體" charset="0"/>
            </a:endParaRPr>
          </a:p>
        </p:txBody>
      </p:sp>
      <p:sp>
        <p:nvSpPr>
          <p:cNvPr id="24" name="矩形 23"/>
          <p:cNvSpPr/>
          <p:nvPr/>
        </p:nvSpPr>
        <p:spPr>
          <a:xfrm>
            <a:off x="5317837" y="3576638"/>
            <a:ext cx="1018228" cy="369332"/>
          </a:xfrm>
          <a:prstGeom prst="rect">
            <a:avLst/>
          </a:prstGeom>
        </p:spPr>
        <p:txBody>
          <a:bodyPr wrap="none">
            <a:spAutoFit/>
          </a:bodyPr>
          <a:lstStyle/>
          <a:p>
            <a:pPr lvl="0" algn="r"/>
            <a:r>
              <a:rPr lang="en-US" altLang="zh-TW" dirty="0">
                <a:solidFill>
                  <a:srgbClr val="000000"/>
                </a:solidFill>
                <a:latin typeface="Arial"/>
                <a:ea typeface="新細明體" charset="0"/>
              </a:rPr>
              <a:t>220,000</a:t>
            </a:r>
            <a:endParaRPr lang="zh-TW" altLang="en-US" dirty="0">
              <a:solidFill>
                <a:srgbClr val="000000"/>
              </a:solidFill>
              <a:latin typeface="Arial"/>
              <a:ea typeface="新細明體" charset="0"/>
            </a:endParaRPr>
          </a:p>
        </p:txBody>
      </p:sp>
      <p:sp>
        <p:nvSpPr>
          <p:cNvPr id="25" name="矩形 24"/>
          <p:cNvSpPr/>
          <p:nvPr/>
        </p:nvSpPr>
        <p:spPr>
          <a:xfrm>
            <a:off x="5334957" y="3944856"/>
            <a:ext cx="1001108" cy="369332"/>
          </a:xfrm>
          <a:prstGeom prst="rect">
            <a:avLst/>
          </a:prstGeom>
        </p:spPr>
        <p:txBody>
          <a:bodyPr wrap="none">
            <a:spAutoFit/>
          </a:bodyPr>
          <a:lstStyle/>
          <a:p>
            <a:pPr lvl="0" algn="r"/>
            <a:r>
              <a:rPr lang="en-US" altLang="zh-TW" dirty="0">
                <a:solidFill>
                  <a:srgbClr val="000000"/>
                </a:solidFill>
                <a:latin typeface="Arial"/>
                <a:ea typeface="新細明體" charset="0"/>
              </a:rPr>
              <a:t>110,000</a:t>
            </a:r>
            <a:endParaRPr lang="zh-TW" altLang="en-US" dirty="0">
              <a:solidFill>
                <a:srgbClr val="000000"/>
              </a:solidFill>
              <a:latin typeface="Arial"/>
              <a:ea typeface="新細明體" charset="0"/>
            </a:endParaRPr>
          </a:p>
        </p:txBody>
      </p:sp>
      <p:sp>
        <p:nvSpPr>
          <p:cNvPr id="26" name="矩形 25"/>
          <p:cNvSpPr/>
          <p:nvPr/>
        </p:nvSpPr>
        <p:spPr>
          <a:xfrm>
            <a:off x="2119412" y="5832087"/>
            <a:ext cx="5199722" cy="307777"/>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 Purchased Valley Drug Store for £400,000.</a:t>
            </a:r>
            <a:endParaRPr lang="zh-TW" altLang="en-US" sz="1400" i="1" dirty="0">
              <a:latin typeface="Arial" panose="020B0604020202020204" pitchFamily="34" charset="0"/>
              <a:cs typeface="Arial" panose="020B0604020202020204" pitchFamily="34" charset="0"/>
            </a:endParaRPr>
          </a:p>
        </p:txBody>
      </p:sp>
      <p:sp>
        <p:nvSpPr>
          <p:cNvPr id="27" name="矩形 26"/>
          <p:cNvSpPr/>
          <p:nvPr/>
        </p:nvSpPr>
        <p:spPr>
          <a:xfrm>
            <a:off x="1719833" y="4345996"/>
            <a:ext cx="1505605" cy="369332"/>
          </a:xfrm>
          <a:prstGeom prst="rect">
            <a:avLst/>
          </a:prstGeom>
        </p:spPr>
        <p:txBody>
          <a:bodyPr wrap="none">
            <a:spAutoFit/>
          </a:bodyPr>
          <a:lstStyle/>
          <a:p>
            <a:r>
              <a:rPr lang="en-US" altLang="zh-TW" dirty="0">
                <a:solidFill>
                  <a:srgbClr val="000000"/>
                </a:solidFill>
                <a:latin typeface="Arial"/>
                <a:ea typeface="新細明體" charset="0"/>
              </a:rPr>
              <a:t>Other Assets</a:t>
            </a:r>
            <a:endParaRPr lang="zh-TW" altLang="en-US" dirty="0">
              <a:solidFill>
                <a:srgbClr val="000000"/>
              </a:solidFill>
              <a:latin typeface="Arial"/>
              <a:ea typeface="新細明體" charset="0"/>
            </a:endParaRPr>
          </a:p>
        </p:txBody>
      </p:sp>
      <p:sp>
        <p:nvSpPr>
          <p:cNvPr id="28" name="矩形 27"/>
          <p:cNvSpPr/>
          <p:nvPr/>
        </p:nvSpPr>
        <p:spPr>
          <a:xfrm>
            <a:off x="5448341" y="4322137"/>
            <a:ext cx="889987" cy="369332"/>
          </a:xfrm>
          <a:prstGeom prst="rect">
            <a:avLst/>
          </a:prstGeom>
        </p:spPr>
        <p:txBody>
          <a:bodyPr wrap="none">
            <a:spAutoFit/>
          </a:bodyPr>
          <a:lstStyle/>
          <a:p>
            <a:pPr lvl="0" algn="r"/>
            <a:r>
              <a:rPr lang="en-US" altLang="zh-TW" dirty="0">
                <a:solidFill>
                  <a:srgbClr val="000000"/>
                </a:solidFill>
                <a:latin typeface="Arial"/>
                <a:ea typeface="新細明體" charset="0"/>
              </a:rPr>
              <a:t>10,000</a:t>
            </a:r>
            <a:endParaRPr lang="zh-TW" altLang="en-US" dirty="0">
              <a:solidFill>
                <a:srgbClr val="000000"/>
              </a:solidFill>
              <a:latin typeface="Arial"/>
              <a:ea typeface="新細明體" charset="0"/>
            </a:endParaRPr>
          </a:p>
        </p:txBody>
      </p:sp>
      <p:sp>
        <p:nvSpPr>
          <p:cNvPr id="29" name="矩形 28"/>
          <p:cNvSpPr/>
          <p:nvPr/>
        </p:nvSpPr>
        <p:spPr>
          <a:xfrm>
            <a:off x="1728700" y="4706552"/>
            <a:ext cx="1069524" cy="369332"/>
          </a:xfrm>
          <a:prstGeom prst="rect">
            <a:avLst/>
          </a:prstGeom>
          <a:solidFill>
            <a:srgbClr val="FFFF00"/>
          </a:solidFill>
        </p:spPr>
        <p:txBody>
          <a:bodyPr wrap="none">
            <a:spAutoFit/>
          </a:bodyPr>
          <a:lstStyle/>
          <a:p>
            <a:r>
              <a:rPr lang="en-US" altLang="zh-TW" dirty="0">
                <a:solidFill>
                  <a:srgbClr val="000000"/>
                </a:solidFill>
                <a:latin typeface="Arial"/>
                <a:ea typeface="新細明體" charset="0"/>
              </a:rPr>
              <a:t>Goodwill</a:t>
            </a:r>
            <a:endParaRPr lang="zh-TW" altLang="en-US" dirty="0">
              <a:solidFill>
                <a:srgbClr val="000000"/>
              </a:solidFill>
              <a:latin typeface="Arial"/>
              <a:ea typeface="新細明體" charset="0"/>
            </a:endParaRPr>
          </a:p>
        </p:txBody>
      </p:sp>
      <p:sp>
        <p:nvSpPr>
          <p:cNvPr id="30" name="矩形 29"/>
          <p:cNvSpPr/>
          <p:nvPr/>
        </p:nvSpPr>
        <p:spPr>
          <a:xfrm>
            <a:off x="5446077" y="4703549"/>
            <a:ext cx="889987" cy="369332"/>
          </a:xfrm>
          <a:prstGeom prst="rect">
            <a:avLst/>
          </a:prstGeom>
          <a:solidFill>
            <a:srgbClr val="FFFF00"/>
          </a:solidFill>
        </p:spPr>
        <p:txBody>
          <a:bodyPr wrap="none">
            <a:spAutoFit/>
          </a:bodyPr>
          <a:lstStyle/>
          <a:p>
            <a:pPr lvl="0" algn="r"/>
            <a:r>
              <a:rPr lang="en-US" altLang="zh-TW" dirty="0">
                <a:solidFill>
                  <a:srgbClr val="000000"/>
                </a:solidFill>
                <a:latin typeface="Arial"/>
                <a:ea typeface="新細明體" charset="0"/>
              </a:rPr>
              <a:t>80,000</a:t>
            </a:r>
            <a:endParaRPr lang="zh-TW" altLang="en-US" dirty="0">
              <a:solidFill>
                <a:srgbClr val="000000"/>
              </a:solidFill>
              <a:latin typeface="Arial"/>
              <a:ea typeface="新細明體" charset="0"/>
            </a:endParaRPr>
          </a:p>
        </p:txBody>
      </p:sp>
      <p:sp>
        <p:nvSpPr>
          <p:cNvPr id="31" name="矩形 30"/>
          <p:cNvSpPr/>
          <p:nvPr/>
        </p:nvSpPr>
        <p:spPr>
          <a:xfrm>
            <a:off x="1933461" y="5072881"/>
            <a:ext cx="1133644" cy="369332"/>
          </a:xfrm>
          <a:prstGeom prst="rect">
            <a:avLst/>
          </a:prstGeom>
        </p:spPr>
        <p:txBody>
          <a:bodyPr wrap="none">
            <a:spAutoFit/>
          </a:bodyPr>
          <a:lstStyle/>
          <a:p>
            <a:r>
              <a:rPr lang="en-US" altLang="zh-TW" dirty="0">
                <a:solidFill>
                  <a:srgbClr val="000000"/>
                </a:solidFill>
                <a:latin typeface="Arial"/>
                <a:ea typeface="新細明體" charset="0"/>
              </a:rPr>
              <a:t>Liabilities</a:t>
            </a:r>
            <a:endParaRPr lang="zh-TW" altLang="en-US" dirty="0">
              <a:solidFill>
                <a:srgbClr val="000000"/>
              </a:solidFill>
              <a:latin typeface="Arial"/>
              <a:ea typeface="新細明體" charset="0"/>
            </a:endParaRPr>
          </a:p>
        </p:txBody>
      </p:sp>
      <p:sp>
        <p:nvSpPr>
          <p:cNvPr id="32" name="矩形 31"/>
          <p:cNvSpPr/>
          <p:nvPr/>
        </p:nvSpPr>
        <p:spPr>
          <a:xfrm>
            <a:off x="6429146" y="5070268"/>
            <a:ext cx="889987" cy="369332"/>
          </a:xfrm>
          <a:prstGeom prst="rect">
            <a:avLst/>
          </a:prstGeom>
        </p:spPr>
        <p:txBody>
          <a:bodyPr wrap="none">
            <a:spAutoFit/>
          </a:bodyPr>
          <a:lstStyle/>
          <a:p>
            <a:pPr lvl="0" algn="r"/>
            <a:r>
              <a:rPr lang="en-US" altLang="zh-TW" dirty="0">
                <a:solidFill>
                  <a:srgbClr val="000000"/>
                </a:solidFill>
                <a:latin typeface="Arial"/>
                <a:ea typeface="新細明體" charset="0"/>
              </a:rPr>
              <a:t>20,000</a:t>
            </a:r>
            <a:endParaRPr lang="zh-TW" altLang="en-US" dirty="0">
              <a:solidFill>
                <a:srgbClr val="000000"/>
              </a:solidFill>
              <a:latin typeface="Arial"/>
              <a:ea typeface="新細明體" charset="0"/>
            </a:endParaRPr>
          </a:p>
        </p:txBody>
      </p:sp>
      <p:sp>
        <p:nvSpPr>
          <p:cNvPr id="35" name="矩形 34"/>
          <p:cNvSpPr/>
          <p:nvPr/>
        </p:nvSpPr>
        <p:spPr>
          <a:xfrm>
            <a:off x="1933461" y="5457419"/>
            <a:ext cx="723275" cy="369332"/>
          </a:xfrm>
          <a:prstGeom prst="rect">
            <a:avLst/>
          </a:prstGeom>
        </p:spPr>
        <p:txBody>
          <a:bodyPr wrap="none">
            <a:spAutoFit/>
          </a:bodyPr>
          <a:lstStyle/>
          <a:p>
            <a:r>
              <a:rPr lang="en-US" altLang="zh-TW" dirty="0">
                <a:solidFill>
                  <a:srgbClr val="000000"/>
                </a:solidFill>
                <a:latin typeface="Arial"/>
                <a:ea typeface="新細明體" charset="0"/>
              </a:rPr>
              <a:t>Cash</a:t>
            </a:r>
            <a:endParaRPr lang="zh-TW" altLang="en-US" dirty="0">
              <a:solidFill>
                <a:srgbClr val="000000"/>
              </a:solidFill>
              <a:latin typeface="Arial"/>
              <a:ea typeface="新細明體" charset="0"/>
            </a:endParaRPr>
          </a:p>
        </p:txBody>
      </p:sp>
      <p:sp>
        <p:nvSpPr>
          <p:cNvPr id="36" name="矩形 35"/>
          <p:cNvSpPr/>
          <p:nvPr/>
        </p:nvSpPr>
        <p:spPr>
          <a:xfrm>
            <a:off x="6300905" y="5454806"/>
            <a:ext cx="1018228" cy="369332"/>
          </a:xfrm>
          <a:prstGeom prst="rect">
            <a:avLst/>
          </a:prstGeom>
        </p:spPr>
        <p:txBody>
          <a:bodyPr wrap="none">
            <a:spAutoFit/>
          </a:bodyPr>
          <a:lstStyle/>
          <a:p>
            <a:pPr lvl="0" algn="r"/>
            <a:r>
              <a:rPr lang="en-US" altLang="zh-TW" dirty="0">
                <a:solidFill>
                  <a:srgbClr val="000000"/>
                </a:solidFill>
                <a:latin typeface="Arial"/>
                <a:ea typeface="新細明體" charset="0"/>
              </a:rPr>
              <a:t>400,000</a:t>
            </a:r>
            <a:endParaRPr lang="zh-TW" altLang="en-US" dirty="0">
              <a:solidFill>
                <a:srgbClr val="000000"/>
              </a:solidFill>
              <a:latin typeface="Arial"/>
              <a:ea typeface="新細明體" charset="0"/>
            </a:endParaRPr>
          </a:p>
        </p:txBody>
      </p:sp>
      <p:sp>
        <p:nvSpPr>
          <p:cNvPr id="33" name="文字方塊 32"/>
          <p:cNvSpPr txBox="1"/>
          <p:nvPr/>
        </p:nvSpPr>
        <p:spPr>
          <a:xfrm>
            <a:off x="8455572" y="619459"/>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LO9</a:t>
            </a:r>
          </a:p>
        </p:txBody>
      </p:sp>
    </p:spTree>
    <p:extLst>
      <p:ext uri="{BB962C8B-B14F-4D97-AF65-F5344CB8AC3E}">
        <p14:creationId xmlns:p14="http://schemas.microsoft.com/office/powerpoint/2010/main" val="42521559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27" grpId="0"/>
      <p:bldP spid="28" grpId="0"/>
      <p:bldP spid="29" grpId="0" animBg="1"/>
      <p:bldP spid="30" grpId="0" animBg="1"/>
      <p:bldP spid="31" grpId="0"/>
      <p:bldP spid="32" grpId="0"/>
      <p:bldP spid="35" grpId="0"/>
      <p:bldP spid="3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19207"/>
                </a:solidFill>
              </a:rPr>
              <a:t>Amortization</a:t>
            </a:r>
            <a:r>
              <a:rPr lang="zh-TW" altLang="en-US" b="1" dirty="0">
                <a:solidFill>
                  <a:srgbClr val="E19207"/>
                </a:solidFill>
              </a:rPr>
              <a:t>  </a:t>
            </a:r>
            <a:endParaRPr lang="en-US" altLang="zh-TW" b="1" dirty="0">
              <a:solidFill>
                <a:srgbClr val="E19207"/>
              </a:solidFill>
              <a:latin typeface="微軟正黑體" panose="020B0604030504040204" pitchFamily="34" charset="-120"/>
              <a:ea typeface="微軟正黑體" panose="020B0604030504040204" pitchFamily="34" charset="-120"/>
            </a:endParaRPr>
          </a:p>
          <a:p>
            <a:pPr lvl="1"/>
            <a:r>
              <a:rPr lang="en-US" altLang="zh-TW" dirty="0"/>
              <a:t>The process of cost allocation that assigns the original cost of an intangible asset to the periods benefited. </a:t>
            </a:r>
          </a:p>
          <a:p>
            <a:pPr lvl="1"/>
            <a:r>
              <a:rPr lang="en-US" altLang="zh-TW" dirty="0"/>
              <a:t>Straight-line amortization is generally used.</a:t>
            </a:r>
          </a:p>
          <a:p>
            <a:pPr lvl="1"/>
            <a:r>
              <a:rPr lang="en-US" altLang="zh-TW" dirty="0"/>
              <a:t>Generally assumed to have no salvage value. </a:t>
            </a:r>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83</a:t>
            </a:fld>
            <a:endParaRPr lang="zh-TW" altLang="en-US" dirty="0"/>
          </a:p>
        </p:txBody>
      </p:sp>
      <p:sp>
        <p:nvSpPr>
          <p:cNvPr id="2" name="標題 1"/>
          <p:cNvSpPr>
            <a:spLocks noGrp="1"/>
          </p:cNvSpPr>
          <p:nvPr>
            <p:ph type="title"/>
          </p:nvPr>
        </p:nvSpPr>
        <p:spPr/>
        <p:txBody>
          <a:bodyPr/>
          <a:lstStyle/>
          <a:p>
            <a:r>
              <a:rPr lang="en-US" altLang="zh-TW"/>
              <a:t>Amortization of Intangible Assets</a:t>
            </a:r>
            <a:endParaRPr lang="zh-TW" altLang="en-US" dirty="0"/>
          </a:p>
        </p:txBody>
      </p:sp>
      <p:sp>
        <p:nvSpPr>
          <p:cNvPr id="7" name="文字方塊 6"/>
          <p:cNvSpPr txBox="1"/>
          <p:nvPr/>
        </p:nvSpPr>
        <p:spPr>
          <a:xfrm>
            <a:off x="8455572" y="619459"/>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LO9</a:t>
            </a:r>
          </a:p>
        </p:txBody>
      </p:sp>
    </p:spTree>
    <p:extLst>
      <p:ext uri="{BB962C8B-B14F-4D97-AF65-F5344CB8AC3E}">
        <p14:creationId xmlns:p14="http://schemas.microsoft.com/office/powerpoint/2010/main" val="280442105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19207"/>
                </a:solidFill>
              </a:rPr>
              <a:t>Amortization</a:t>
            </a:r>
            <a:endParaRPr lang="en-US" altLang="zh-TW" dirty="0">
              <a:solidFill>
                <a:srgbClr val="E19207"/>
              </a:solidFill>
            </a:endParaRPr>
          </a:p>
          <a:p>
            <a:pPr lvl="1"/>
            <a:r>
              <a:rPr lang="en-US" altLang="zh-TW" dirty="0"/>
              <a:t>Intangibles with an </a:t>
            </a:r>
            <a:r>
              <a:rPr lang="en-US" altLang="zh-TW" b="1" dirty="0">
                <a:solidFill>
                  <a:schemeClr val="accent2">
                    <a:lumMod val="75000"/>
                  </a:schemeClr>
                </a:solidFill>
              </a:rPr>
              <a:t>indefinite life</a:t>
            </a:r>
            <a:r>
              <a:rPr lang="en-US" altLang="zh-TW" dirty="0"/>
              <a:t>, such as goodwill or a broadcast license that includes an extension option that can be renewed indefinitely, is not amortized.</a:t>
            </a:r>
          </a:p>
          <a:p>
            <a:pPr lvl="1"/>
            <a:r>
              <a:rPr lang="en-US" altLang="zh-TW" dirty="0"/>
              <a:t>Intangibles with a </a:t>
            </a:r>
            <a:r>
              <a:rPr lang="en-US" altLang="zh-TW" b="1" dirty="0">
                <a:solidFill>
                  <a:schemeClr val="accent2">
                    <a:lumMod val="75000"/>
                  </a:schemeClr>
                </a:solidFill>
              </a:rPr>
              <a:t>finite life </a:t>
            </a:r>
            <a:r>
              <a:rPr lang="en-US" altLang="zh-TW" dirty="0"/>
              <a:t>is to be amortized over its estimated life. </a:t>
            </a:r>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84</a:t>
            </a:fld>
            <a:endParaRPr lang="zh-TW" altLang="en-US" dirty="0"/>
          </a:p>
        </p:txBody>
      </p:sp>
      <p:sp>
        <p:nvSpPr>
          <p:cNvPr id="2" name="標題 1"/>
          <p:cNvSpPr>
            <a:spLocks noGrp="1"/>
          </p:cNvSpPr>
          <p:nvPr>
            <p:ph type="title"/>
          </p:nvPr>
        </p:nvSpPr>
        <p:spPr/>
        <p:txBody>
          <a:bodyPr/>
          <a:lstStyle/>
          <a:p>
            <a:r>
              <a:rPr lang="en-US" altLang="zh-TW"/>
              <a:t>Amortization of Intangible Assets</a:t>
            </a:r>
            <a:endParaRPr lang="zh-TW" altLang="en-US" dirty="0"/>
          </a:p>
        </p:txBody>
      </p:sp>
      <p:sp>
        <p:nvSpPr>
          <p:cNvPr id="7" name="文字方塊 6"/>
          <p:cNvSpPr txBox="1"/>
          <p:nvPr/>
        </p:nvSpPr>
        <p:spPr>
          <a:xfrm>
            <a:off x="8455572" y="619459"/>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LO9</a:t>
            </a:r>
          </a:p>
        </p:txBody>
      </p:sp>
    </p:spTree>
    <p:extLst>
      <p:ext uri="{BB962C8B-B14F-4D97-AF65-F5344CB8AC3E}">
        <p14:creationId xmlns:p14="http://schemas.microsoft.com/office/powerpoint/2010/main" val="11290071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idx="1"/>
          </p:nvPr>
        </p:nvSpPr>
        <p:spPr/>
        <p:txBody>
          <a:bodyPr/>
          <a:lstStyle/>
          <a:p>
            <a:pPr marL="0" indent="0">
              <a:buNone/>
            </a:pPr>
            <a:r>
              <a:rPr lang="en-US" altLang="zh-TW" b="1" dirty="0">
                <a:solidFill>
                  <a:srgbClr val="E19207"/>
                </a:solidFill>
              </a:rPr>
              <a:t>Illustration</a:t>
            </a:r>
          </a:p>
          <a:p>
            <a:pPr lvl="1"/>
            <a:r>
              <a:rPr lang="en-US" altLang="zh-TW" dirty="0"/>
              <a:t>Assume that Wheeler’s patent, with a legal life of 20 years, was purchased from another company after seven years. Because 7 years of its 20-year legal life have already elapsed, the patent now has a </a:t>
            </a:r>
            <a:r>
              <a:rPr lang="en-US" altLang="zh-TW" b="1" dirty="0"/>
              <a:t>legal life</a:t>
            </a:r>
            <a:r>
              <a:rPr lang="en-US" altLang="zh-TW" dirty="0"/>
              <a:t> of only 13 years. </a:t>
            </a:r>
          </a:p>
          <a:p>
            <a:pPr lvl="1"/>
            <a:r>
              <a:rPr lang="en-US" altLang="zh-TW" dirty="0"/>
              <a:t>If its </a:t>
            </a:r>
            <a:r>
              <a:rPr lang="en-US" altLang="zh-TW" b="1" dirty="0"/>
              <a:t>useful life </a:t>
            </a:r>
            <a:r>
              <a:rPr lang="en-US" altLang="zh-TW" dirty="0"/>
              <a:t>is assumed to be eight years, one-eighth of the £200,000 cost should be amortized each year for the next eight years.</a:t>
            </a:r>
          </a:p>
        </p:txBody>
      </p:sp>
      <p:sp>
        <p:nvSpPr>
          <p:cNvPr id="2" name="投影片編號版面配置區 1"/>
          <p:cNvSpPr>
            <a:spLocks noGrp="1"/>
          </p:cNvSpPr>
          <p:nvPr>
            <p:ph type="sldNum" sz="quarter" idx="12"/>
          </p:nvPr>
        </p:nvSpPr>
        <p:spPr/>
        <p:txBody>
          <a:bodyPr/>
          <a:lstStyle/>
          <a:p>
            <a:endParaRPr lang="en-US" altLang="zh-TW" dirty="0"/>
          </a:p>
          <a:p>
            <a:fld id="{7EC5196E-6DE0-413B-B515-7F1EDB6EC62F}" type="slidenum">
              <a:rPr lang="zh-TW" altLang="en-US" smtClean="0"/>
              <a:pPr/>
              <a:t>85</a:t>
            </a:fld>
            <a:endParaRPr lang="zh-TW" altLang="en-US" dirty="0"/>
          </a:p>
        </p:txBody>
      </p:sp>
      <p:sp>
        <p:nvSpPr>
          <p:cNvPr id="29698" name="Rectangle 2"/>
          <p:cNvSpPr>
            <a:spLocks noGrp="1" noChangeArrowheads="1"/>
          </p:cNvSpPr>
          <p:nvPr>
            <p:ph type="title"/>
          </p:nvPr>
        </p:nvSpPr>
        <p:spPr/>
        <p:txBody>
          <a:bodyPr/>
          <a:lstStyle/>
          <a:p>
            <a:r>
              <a:rPr lang="en-US" altLang="zh-TW"/>
              <a:t>Amortization of Intangible Assets</a:t>
            </a:r>
            <a:endParaRPr lang="en-US" altLang="zh-TW" dirty="0"/>
          </a:p>
        </p:txBody>
      </p:sp>
      <p:graphicFrame>
        <p:nvGraphicFramePr>
          <p:cNvPr id="14" name="表格 13"/>
          <p:cNvGraphicFramePr>
            <a:graphicFrameLocks noGrp="1"/>
          </p:cNvGraphicFramePr>
          <p:nvPr>
            <p:extLst>
              <p:ext uri="{D42A27DB-BD31-4B8C-83A1-F6EECF244321}">
                <p14:modId xmlns:p14="http://schemas.microsoft.com/office/powerpoint/2010/main" val="54671358"/>
              </p:ext>
            </p:extLst>
          </p:nvPr>
        </p:nvGraphicFramePr>
        <p:xfrm>
          <a:off x="1835695" y="5326266"/>
          <a:ext cx="5622472" cy="1048776"/>
        </p:xfrm>
        <a:graphic>
          <a:graphicData uri="http://schemas.openxmlformats.org/drawingml/2006/table">
            <a:tbl>
              <a:tblPr/>
              <a:tblGrid>
                <a:gridCol w="414369">
                  <a:extLst>
                    <a:ext uri="{9D8B030D-6E8A-4147-A177-3AD203B41FA5}">
                      <a16:colId xmlns:a16="http://schemas.microsoft.com/office/drawing/2014/main" val="20000"/>
                    </a:ext>
                  </a:extLst>
                </a:gridCol>
                <a:gridCol w="3126451">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05826">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5" name="矩形 14"/>
          <p:cNvSpPr/>
          <p:nvPr/>
        </p:nvSpPr>
        <p:spPr>
          <a:xfrm>
            <a:off x="1838091" y="5326266"/>
            <a:ext cx="3152145" cy="369332"/>
          </a:xfrm>
          <a:prstGeom prst="rect">
            <a:avLst/>
          </a:prstGeom>
          <a:noFill/>
        </p:spPr>
        <p:txBody>
          <a:bodyPr wrap="none">
            <a:spAutoFit/>
          </a:bodyPr>
          <a:lstStyle/>
          <a:p>
            <a:r>
              <a:rPr kumimoji="0" lang="en-US" altLang="zh-TW" spc="-20" dirty="0">
                <a:latin typeface="Arial"/>
                <a:ea typeface="新細明體" charset="0"/>
              </a:rPr>
              <a:t>Amortization</a:t>
            </a:r>
            <a:r>
              <a:rPr kumimoji="0" lang="zh-TW" altLang="en-US" spc="-20" dirty="0">
                <a:latin typeface="Arial"/>
                <a:ea typeface="新細明體" charset="0"/>
              </a:rPr>
              <a:t> </a:t>
            </a:r>
            <a:r>
              <a:rPr kumimoji="0" lang="en-US" altLang="zh-TW" spc="-20" dirty="0">
                <a:latin typeface="Arial"/>
                <a:ea typeface="新細明體" charset="0"/>
              </a:rPr>
              <a:t>Expense,</a:t>
            </a:r>
            <a:r>
              <a:rPr kumimoji="0" lang="zh-TW" altLang="en-US" spc="-20" dirty="0">
                <a:latin typeface="Arial"/>
                <a:ea typeface="新細明體" charset="0"/>
              </a:rPr>
              <a:t> </a:t>
            </a:r>
            <a:r>
              <a:rPr kumimoji="0" lang="en-US" altLang="zh-TW" spc="-20" dirty="0">
                <a:latin typeface="Arial"/>
                <a:ea typeface="新細明體" charset="0"/>
              </a:rPr>
              <a:t>Patent</a:t>
            </a:r>
            <a:endParaRPr lang="zh-TW" altLang="en-US" dirty="0">
              <a:latin typeface="+mj-lt"/>
            </a:endParaRPr>
          </a:p>
        </p:txBody>
      </p:sp>
      <p:sp>
        <p:nvSpPr>
          <p:cNvPr id="16" name="矩形 15"/>
          <p:cNvSpPr/>
          <p:nvPr/>
        </p:nvSpPr>
        <p:spPr>
          <a:xfrm>
            <a:off x="2040962" y="5697312"/>
            <a:ext cx="851515" cy="369332"/>
          </a:xfrm>
          <a:prstGeom prst="rect">
            <a:avLst/>
          </a:prstGeom>
        </p:spPr>
        <p:txBody>
          <a:bodyPr wrap="none">
            <a:spAutoFit/>
          </a:bodyPr>
          <a:lstStyle/>
          <a:p>
            <a:r>
              <a:rPr kumimoji="0" lang="en-US" altLang="zh-TW" dirty="0">
                <a:solidFill>
                  <a:srgbClr val="000000"/>
                </a:solidFill>
                <a:latin typeface="Arial"/>
                <a:ea typeface="新細明體" charset="0"/>
              </a:rPr>
              <a:t>Patent</a:t>
            </a:r>
            <a:endParaRPr lang="zh-TW" altLang="en-US" dirty="0">
              <a:latin typeface="+mj-lt"/>
            </a:endParaRPr>
          </a:p>
        </p:txBody>
      </p:sp>
      <p:sp>
        <p:nvSpPr>
          <p:cNvPr id="17" name="矩形 16"/>
          <p:cNvSpPr/>
          <p:nvPr/>
        </p:nvSpPr>
        <p:spPr>
          <a:xfrm>
            <a:off x="5815871" y="5326266"/>
            <a:ext cx="889987" cy="369332"/>
          </a:xfrm>
          <a:prstGeom prst="rect">
            <a:avLst/>
          </a:prstGeom>
        </p:spPr>
        <p:txBody>
          <a:bodyPr wrap="none">
            <a:spAutoFit/>
          </a:bodyPr>
          <a:lstStyle/>
          <a:p>
            <a:pPr lvl="0" algn="r"/>
            <a:r>
              <a:rPr kumimoji="0" lang="en-US" altLang="zh-TW" dirty="0">
                <a:solidFill>
                  <a:srgbClr val="000000"/>
                </a:solidFill>
                <a:latin typeface="Arial" panose="020B0604020202020204" pitchFamily="34" charset="0"/>
                <a:ea typeface="新細明體" charset="-120"/>
                <a:cs typeface="Arial" panose="020B0604020202020204" pitchFamily="34" charset="0"/>
              </a:rPr>
              <a:t>25,000</a:t>
            </a:r>
            <a:endParaRPr kumimoji="0"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18" name="矩形 17"/>
          <p:cNvSpPr/>
          <p:nvPr/>
        </p:nvSpPr>
        <p:spPr>
          <a:xfrm>
            <a:off x="6556271" y="5695598"/>
            <a:ext cx="889987" cy="369332"/>
          </a:xfrm>
          <a:prstGeom prst="rect">
            <a:avLst/>
          </a:prstGeom>
        </p:spPr>
        <p:txBody>
          <a:bodyPr wrap="none">
            <a:spAutoFit/>
          </a:bodyPr>
          <a:lstStyle/>
          <a:p>
            <a:pPr lvl="0" algn="r"/>
            <a:r>
              <a:rPr kumimoji="0" lang="en-US" altLang="zh-TW" dirty="0">
                <a:solidFill>
                  <a:srgbClr val="000000"/>
                </a:solidFill>
                <a:latin typeface="Arial" panose="020B0604020202020204" pitchFamily="34" charset="0"/>
                <a:cs typeface="Arial" panose="020B0604020202020204" pitchFamily="34" charset="0"/>
              </a:rPr>
              <a:t>25,000</a:t>
            </a:r>
            <a:endParaRPr kumimoji="0"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19" name="矩形 18"/>
          <p:cNvSpPr/>
          <p:nvPr/>
        </p:nvSpPr>
        <p:spPr>
          <a:xfrm>
            <a:off x="2237669" y="6064930"/>
            <a:ext cx="5208589" cy="307777"/>
          </a:xfrm>
          <a:prstGeom prst="rect">
            <a:avLst/>
          </a:prstGeom>
        </p:spPr>
        <p:txBody>
          <a:bodyPr wrap="square">
            <a:spAutoFit/>
          </a:bodyPr>
          <a:lstStyle/>
          <a:p>
            <a:r>
              <a:rPr lang="en-US" altLang="zh-TW" sz="1400" i="1" dirty="0">
                <a:latin typeface="Arial" panose="020B0604020202020204" pitchFamily="34" charset="0"/>
                <a:cs typeface="Arial" panose="020B0604020202020204" pitchFamily="34" charset="0"/>
              </a:rPr>
              <a:t>To amortize one-eighth of the cost of the patent.</a:t>
            </a:r>
            <a:endParaRPr lang="zh-TW" altLang="en-US" sz="1400" dirty="0">
              <a:latin typeface="Arial" panose="020B0604020202020204" pitchFamily="34" charset="0"/>
              <a:cs typeface="Arial" panose="020B0604020202020204" pitchFamily="34" charset="0"/>
            </a:endParaRPr>
          </a:p>
        </p:txBody>
      </p:sp>
      <p:sp>
        <p:nvSpPr>
          <p:cNvPr id="13" name="文字方塊 12"/>
          <p:cNvSpPr txBox="1"/>
          <p:nvPr/>
        </p:nvSpPr>
        <p:spPr>
          <a:xfrm>
            <a:off x="8455572" y="619459"/>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LO9</a:t>
            </a:r>
          </a:p>
        </p:txBody>
      </p:sp>
    </p:spTree>
    <p:extLst>
      <p:ext uri="{BB962C8B-B14F-4D97-AF65-F5344CB8AC3E}">
        <p14:creationId xmlns:p14="http://schemas.microsoft.com/office/powerpoint/2010/main" val="42317260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All intangible assets (except those are not amortized such as goodwill) must be evaluated </a:t>
            </a:r>
            <a:r>
              <a:rPr lang="en-US" altLang="zh-TW" b="1" dirty="0">
                <a:solidFill>
                  <a:srgbClr val="E19207"/>
                </a:solidFill>
              </a:rPr>
              <a:t>every year </a:t>
            </a:r>
            <a:r>
              <a:rPr lang="en-US" altLang="zh-TW" dirty="0"/>
              <a:t>to determine if </a:t>
            </a:r>
          </a:p>
          <a:p>
            <a:pPr lvl="1"/>
            <a:r>
              <a:rPr lang="en-US" altLang="zh-TW" dirty="0"/>
              <a:t>The estimated useful life has changed.</a:t>
            </a:r>
          </a:p>
          <a:p>
            <a:pPr lvl="1"/>
            <a:r>
              <a:rPr lang="en-US" altLang="zh-TW" dirty="0"/>
              <a:t>The intangible asset has become impaired.</a:t>
            </a:r>
          </a:p>
        </p:txBody>
      </p:sp>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86</a:t>
            </a:fld>
            <a:endParaRPr lang="zh-TW" altLang="en-US" dirty="0"/>
          </a:p>
        </p:txBody>
      </p:sp>
      <p:sp>
        <p:nvSpPr>
          <p:cNvPr id="2" name="標題 1"/>
          <p:cNvSpPr>
            <a:spLocks noGrp="1"/>
          </p:cNvSpPr>
          <p:nvPr>
            <p:ph type="title"/>
          </p:nvPr>
        </p:nvSpPr>
        <p:spPr/>
        <p:txBody>
          <a:bodyPr/>
          <a:lstStyle/>
          <a:p>
            <a:r>
              <a:rPr lang="en-US" altLang="zh-TW"/>
              <a:t>Impairment of Intangible Assets</a:t>
            </a:r>
            <a:endParaRPr lang="zh-TW" altLang="en-US" dirty="0"/>
          </a:p>
        </p:txBody>
      </p:sp>
      <p:sp>
        <p:nvSpPr>
          <p:cNvPr id="7" name="文字方塊 6"/>
          <p:cNvSpPr txBox="1"/>
          <p:nvPr/>
        </p:nvSpPr>
        <p:spPr>
          <a:xfrm>
            <a:off x="8455572" y="619459"/>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LO9</a:t>
            </a:r>
          </a:p>
        </p:txBody>
      </p:sp>
    </p:spTree>
    <p:extLst>
      <p:ext uri="{BB962C8B-B14F-4D97-AF65-F5344CB8AC3E}">
        <p14:creationId xmlns:p14="http://schemas.microsoft.com/office/powerpoint/2010/main" val="7318322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lnSpcReduction="10000"/>
          </a:bodyPr>
          <a:lstStyle/>
          <a:p>
            <a:r>
              <a:rPr lang="en-US" altLang="zh-TW" b="1" dirty="0"/>
              <a:t>W.W. Cole Company purchased an operating license for £40,000 cash on January 1. </a:t>
            </a:r>
          </a:p>
          <a:p>
            <a:pPr marL="457200" indent="-457200">
              <a:buFont typeface="+mj-lt"/>
              <a:buAutoNum type="arabicPeriod"/>
            </a:pPr>
            <a:r>
              <a:rPr lang="en-US" altLang="zh-TW" dirty="0"/>
              <a:t>Make the journal entry necessary to record the purchase of the license.</a:t>
            </a:r>
          </a:p>
          <a:p>
            <a:pPr marL="457200" indent="-457200">
              <a:lnSpc>
                <a:spcPct val="150000"/>
              </a:lnSpc>
              <a:buFont typeface="+mj-lt"/>
              <a:buAutoNum type="arabicPeriod"/>
            </a:pPr>
            <a:endParaRPr lang="en-US" altLang="zh-TW" dirty="0"/>
          </a:p>
          <a:p>
            <a:pPr marL="457200" indent="-457200">
              <a:buFont typeface="+mj-lt"/>
              <a:buAutoNum type="arabicPeriod" startAt="2"/>
            </a:pPr>
            <a:r>
              <a:rPr lang="en-US" altLang="zh-TW" dirty="0"/>
              <a:t>Assume that the license has an expected useful life of five years. make the journal entry necessary to record amortization expense at the end of the first year. </a:t>
            </a:r>
          </a:p>
          <a:p>
            <a:pPr marL="457200" indent="-457200">
              <a:lnSpc>
                <a:spcPct val="150000"/>
              </a:lnSpc>
              <a:buFont typeface="+mj-lt"/>
              <a:buAutoNum type="arabicPeriod" startAt="2"/>
            </a:pPr>
            <a:endParaRPr lang="en-US" altLang="zh-TW" dirty="0"/>
          </a:p>
          <a:p>
            <a:pPr marL="0" indent="0">
              <a:buNone/>
            </a:pPr>
            <a:r>
              <a:rPr lang="en-US" altLang="zh-TW" sz="1800" dirty="0">
                <a:solidFill>
                  <a:schemeClr val="tx2">
                    <a:lumMod val="60000"/>
                    <a:lumOff val="40000"/>
                  </a:schemeClr>
                </a:solidFill>
              </a:rPr>
              <a:t>	The credit could also have been made to Accumulated Amortization.</a:t>
            </a:r>
            <a:endParaRPr lang="zh-TW" altLang="en-US" sz="1800" dirty="0">
              <a:solidFill>
                <a:schemeClr val="tx2">
                  <a:lumMod val="60000"/>
                  <a:lumOff val="40000"/>
                </a:schemeClr>
              </a:solidFill>
            </a:endParaRPr>
          </a:p>
          <a:p>
            <a:endParaRPr lang="zh-TW" altLang="en-US" dirty="0"/>
          </a:p>
        </p:txBody>
      </p:sp>
      <p:sp>
        <p:nvSpPr>
          <p:cNvPr id="2" name="投影片編號版面配置區 1"/>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87</a:t>
            </a:fld>
            <a:endParaRPr lang="zh-TW" altLang="en-US" dirty="0"/>
          </a:p>
        </p:txBody>
      </p:sp>
      <p:sp>
        <p:nvSpPr>
          <p:cNvPr id="9" name="標題 8"/>
          <p:cNvSpPr>
            <a:spLocks noGrp="1"/>
          </p:cNvSpPr>
          <p:nvPr>
            <p:ph type="title"/>
          </p:nvPr>
        </p:nvSpPr>
        <p:spPr/>
        <p:txBody>
          <a:bodyPr/>
          <a:lstStyle/>
          <a:p>
            <a:r>
              <a:rPr lang="en-US" altLang="zh-TW" dirty="0"/>
              <a:t>Quiz Yourself</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727099142"/>
              </p:ext>
            </p:extLst>
          </p:nvPr>
        </p:nvGraphicFramePr>
        <p:xfrm>
          <a:off x="1689284" y="3068960"/>
          <a:ext cx="5835044" cy="742950"/>
        </p:xfrm>
        <a:graphic>
          <a:graphicData uri="http://schemas.openxmlformats.org/drawingml/2006/table">
            <a:tbl>
              <a:tblPr/>
              <a:tblGrid>
                <a:gridCol w="3540820">
                  <a:extLst>
                    <a:ext uri="{9D8B030D-6E8A-4147-A177-3AD203B41FA5}">
                      <a16:colId xmlns:a16="http://schemas.microsoft.com/office/drawing/2014/main" val="20000"/>
                    </a:ext>
                  </a:extLst>
                </a:gridCol>
                <a:gridCol w="1040826">
                  <a:extLst>
                    <a:ext uri="{9D8B030D-6E8A-4147-A177-3AD203B41FA5}">
                      <a16:colId xmlns:a16="http://schemas.microsoft.com/office/drawing/2014/main" val="20001"/>
                    </a:ext>
                  </a:extLst>
                </a:gridCol>
                <a:gridCol w="1253398">
                  <a:extLst>
                    <a:ext uri="{9D8B030D-6E8A-4147-A177-3AD203B41FA5}">
                      <a16:colId xmlns:a16="http://schemas.microsoft.com/office/drawing/2014/main" val="20002"/>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6" name="矩形 5"/>
          <p:cNvSpPr/>
          <p:nvPr/>
        </p:nvSpPr>
        <p:spPr>
          <a:xfrm>
            <a:off x="1691680" y="3068960"/>
            <a:ext cx="961802" cy="369332"/>
          </a:xfrm>
          <a:prstGeom prst="rect">
            <a:avLst/>
          </a:prstGeom>
          <a:noFill/>
        </p:spPr>
        <p:txBody>
          <a:bodyPr wrap="none">
            <a:spAutoFit/>
          </a:bodyPr>
          <a:lstStyle/>
          <a:p>
            <a:r>
              <a:rPr kumimoji="0" lang="en-US" altLang="zh-TW" spc="-20" dirty="0">
                <a:latin typeface="Arial"/>
                <a:ea typeface="新細明體" charset="0"/>
              </a:rPr>
              <a:t>License</a:t>
            </a:r>
            <a:endParaRPr lang="zh-TW" altLang="en-US" dirty="0">
              <a:latin typeface="+mj-lt"/>
            </a:endParaRPr>
          </a:p>
        </p:txBody>
      </p:sp>
      <p:sp>
        <p:nvSpPr>
          <p:cNvPr id="7" name="矩形 6"/>
          <p:cNvSpPr/>
          <p:nvPr/>
        </p:nvSpPr>
        <p:spPr>
          <a:xfrm>
            <a:off x="1894551" y="3440006"/>
            <a:ext cx="723275" cy="369332"/>
          </a:xfrm>
          <a:prstGeom prst="rect">
            <a:avLst/>
          </a:prstGeom>
        </p:spPr>
        <p:txBody>
          <a:bodyPr wrap="none">
            <a:spAutoFit/>
          </a:bodyPr>
          <a:lstStyle/>
          <a:p>
            <a:r>
              <a:rPr kumimoji="0" lang="en-US" altLang="zh-TW" dirty="0">
                <a:solidFill>
                  <a:srgbClr val="000000"/>
                </a:solidFill>
                <a:latin typeface="Arial"/>
                <a:ea typeface="新細明體" charset="0"/>
              </a:rPr>
              <a:t>Cash</a:t>
            </a:r>
            <a:endParaRPr lang="zh-TW" altLang="en-US" dirty="0">
              <a:latin typeface="+mj-lt"/>
            </a:endParaRPr>
          </a:p>
        </p:txBody>
      </p:sp>
      <p:sp>
        <p:nvSpPr>
          <p:cNvPr id="10" name="矩形 9"/>
          <p:cNvSpPr/>
          <p:nvPr/>
        </p:nvSpPr>
        <p:spPr>
          <a:xfrm>
            <a:off x="5901554" y="3068960"/>
            <a:ext cx="889987" cy="369332"/>
          </a:xfrm>
          <a:prstGeom prst="rect">
            <a:avLst/>
          </a:prstGeom>
        </p:spPr>
        <p:txBody>
          <a:bodyPr wrap="none">
            <a:spAutoFit/>
          </a:bodyPr>
          <a:lstStyle/>
          <a:p>
            <a:pPr lvl="0" algn="r"/>
            <a:r>
              <a:rPr lang="en-US" altLang="zh-TW" spc="-20" dirty="0">
                <a:latin typeface="Arial"/>
                <a:ea typeface="新細明體" charset="0"/>
              </a:rPr>
              <a:t>40,000</a:t>
            </a:r>
            <a:endParaRPr lang="zh-TW" altLang="en-US" spc="-20" dirty="0">
              <a:latin typeface="Arial"/>
              <a:ea typeface="新細明體" charset="0"/>
            </a:endParaRPr>
          </a:p>
        </p:txBody>
      </p:sp>
      <p:sp>
        <p:nvSpPr>
          <p:cNvPr id="11" name="矩形 10"/>
          <p:cNvSpPr/>
          <p:nvPr/>
        </p:nvSpPr>
        <p:spPr>
          <a:xfrm>
            <a:off x="6629075" y="3438292"/>
            <a:ext cx="889987" cy="369332"/>
          </a:xfrm>
          <a:prstGeom prst="rect">
            <a:avLst/>
          </a:prstGeom>
        </p:spPr>
        <p:txBody>
          <a:bodyPr wrap="none">
            <a:spAutoFit/>
          </a:bodyPr>
          <a:lstStyle/>
          <a:p>
            <a:pPr lvl="0" algn="r"/>
            <a:r>
              <a:rPr lang="en-US" altLang="zh-TW" spc="-20" dirty="0">
                <a:latin typeface="Arial"/>
                <a:ea typeface="新細明體" charset="0"/>
              </a:rPr>
              <a:t>40,000</a:t>
            </a:r>
            <a:endParaRPr lang="zh-TW" altLang="en-US" spc="-20" dirty="0">
              <a:latin typeface="Arial"/>
              <a:ea typeface="新細明體" charset="0"/>
            </a:endParaRPr>
          </a:p>
        </p:txBody>
      </p:sp>
      <p:graphicFrame>
        <p:nvGraphicFramePr>
          <p:cNvPr id="18" name="表格 17"/>
          <p:cNvGraphicFramePr>
            <a:graphicFrameLocks noGrp="1"/>
          </p:cNvGraphicFramePr>
          <p:nvPr>
            <p:extLst>
              <p:ext uri="{D42A27DB-BD31-4B8C-83A1-F6EECF244321}">
                <p14:modId xmlns:p14="http://schemas.microsoft.com/office/powerpoint/2010/main" val="1148296393"/>
              </p:ext>
            </p:extLst>
          </p:nvPr>
        </p:nvGraphicFramePr>
        <p:xfrm>
          <a:off x="1641019" y="4885057"/>
          <a:ext cx="5904656" cy="731520"/>
        </p:xfrm>
        <a:graphic>
          <a:graphicData uri="http://schemas.openxmlformats.org/drawingml/2006/table">
            <a:tbl>
              <a:tblPr/>
              <a:tblGrid>
                <a:gridCol w="3540820">
                  <a:extLst>
                    <a:ext uri="{9D8B030D-6E8A-4147-A177-3AD203B41FA5}">
                      <a16:colId xmlns:a16="http://schemas.microsoft.com/office/drawing/2014/main" val="20000"/>
                    </a:ext>
                  </a:extLst>
                </a:gridCol>
                <a:gridCol w="1040826">
                  <a:extLst>
                    <a:ext uri="{9D8B030D-6E8A-4147-A177-3AD203B41FA5}">
                      <a16:colId xmlns:a16="http://schemas.microsoft.com/office/drawing/2014/main" val="20001"/>
                    </a:ext>
                  </a:extLst>
                </a:gridCol>
                <a:gridCol w="1323010">
                  <a:extLst>
                    <a:ext uri="{9D8B030D-6E8A-4147-A177-3AD203B41FA5}">
                      <a16:colId xmlns:a16="http://schemas.microsoft.com/office/drawing/2014/main" val="20002"/>
                    </a:ext>
                  </a:extLst>
                </a:gridCol>
              </a:tblGrid>
              <a:tr h="251142">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251142">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19" name="矩形 18"/>
          <p:cNvSpPr/>
          <p:nvPr/>
        </p:nvSpPr>
        <p:spPr>
          <a:xfrm>
            <a:off x="1643415" y="4885057"/>
            <a:ext cx="4203715" cy="369332"/>
          </a:xfrm>
          <a:prstGeom prst="rect">
            <a:avLst/>
          </a:prstGeom>
          <a:noFill/>
        </p:spPr>
        <p:txBody>
          <a:bodyPr wrap="none">
            <a:spAutoFit/>
          </a:bodyPr>
          <a:lstStyle/>
          <a:p>
            <a:r>
              <a:rPr lang="en-US" altLang="zh-TW" spc="-20" dirty="0">
                <a:latin typeface="Arial"/>
                <a:ea typeface="新細明體" charset="0"/>
              </a:rPr>
              <a:t>Amortization Expense (£40,000/5 years)</a:t>
            </a:r>
            <a:endParaRPr lang="zh-TW" altLang="en-US" spc="-20" dirty="0">
              <a:latin typeface="Arial"/>
              <a:ea typeface="新細明體" charset="0"/>
            </a:endParaRPr>
          </a:p>
        </p:txBody>
      </p:sp>
      <p:sp>
        <p:nvSpPr>
          <p:cNvPr id="20" name="矩形 19"/>
          <p:cNvSpPr/>
          <p:nvPr/>
        </p:nvSpPr>
        <p:spPr>
          <a:xfrm>
            <a:off x="1846286" y="5256103"/>
            <a:ext cx="961802" cy="369332"/>
          </a:xfrm>
          <a:prstGeom prst="rect">
            <a:avLst/>
          </a:prstGeom>
        </p:spPr>
        <p:txBody>
          <a:bodyPr wrap="none">
            <a:spAutoFit/>
          </a:bodyPr>
          <a:lstStyle/>
          <a:p>
            <a:r>
              <a:rPr kumimoji="0" lang="en-US" altLang="zh-TW" spc="-20" dirty="0">
                <a:latin typeface="Arial"/>
                <a:ea typeface="新細明體" charset="0"/>
              </a:rPr>
              <a:t>License</a:t>
            </a:r>
            <a:endParaRPr lang="zh-TW" altLang="en-US" dirty="0">
              <a:latin typeface="+mj-lt"/>
            </a:endParaRPr>
          </a:p>
        </p:txBody>
      </p:sp>
      <p:sp>
        <p:nvSpPr>
          <p:cNvPr id="21" name="矩形 20"/>
          <p:cNvSpPr/>
          <p:nvPr/>
        </p:nvSpPr>
        <p:spPr>
          <a:xfrm>
            <a:off x="6051141" y="4885057"/>
            <a:ext cx="761747" cy="369332"/>
          </a:xfrm>
          <a:prstGeom prst="rect">
            <a:avLst/>
          </a:prstGeom>
        </p:spPr>
        <p:txBody>
          <a:bodyPr wrap="none">
            <a:spAutoFit/>
          </a:bodyPr>
          <a:lstStyle/>
          <a:p>
            <a:pPr lvl="0" algn="r"/>
            <a:r>
              <a:rPr lang="en-US" altLang="zh-TW" spc="-20" dirty="0">
                <a:latin typeface="Arial"/>
                <a:ea typeface="新細明體" charset="0"/>
              </a:rPr>
              <a:t>8,000</a:t>
            </a:r>
            <a:endParaRPr lang="zh-TW" altLang="en-US" spc="-20" dirty="0">
              <a:latin typeface="Arial"/>
              <a:ea typeface="新細明體" charset="0"/>
            </a:endParaRPr>
          </a:p>
        </p:txBody>
      </p:sp>
      <p:sp>
        <p:nvSpPr>
          <p:cNvPr id="22" name="矩形 21"/>
          <p:cNvSpPr/>
          <p:nvPr/>
        </p:nvSpPr>
        <p:spPr>
          <a:xfrm>
            <a:off x="6778662" y="5254389"/>
            <a:ext cx="761747" cy="369332"/>
          </a:xfrm>
          <a:prstGeom prst="rect">
            <a:avLst/>
          </a:prstGeom>
        </p:spPr>
        <p:txBody>
          <a:bodyPr wrap="none">
            <a:spAutoFit/>
          </a:bodyPr>
          <a:lstStyle/>
          <a:p>
            <a:pPr lvl="0" algn="r"/>
            <a:r>
              <a:rPr lang="en-US" altLang="zh-TW" spc="-20" dirty="0">
                <a:latin typeface="Arial"/>
                <a:ea typeface="新細明體" charset="0"/>
              </a:rPr>
              <a:t>8,000</a:t>
            </a:r>
            <a:endParaRPr lang="zh-TW" altLang="en-US" spc="-20" dirty="0">
              <a:latin typeface="Arial"/>
              <a:ea typeface="新細明體" charset="0"/>
            </a:endParaRPr>
          </a:p>
        </p:txBody>
      </p:sp>
      <p:sp>
        <p:nvSpPr>
          <p:cNvPr id="17" name="文字方塊 16"/>
          <p:cNvSpPr txBox="1"/>
          <p:nvPr/>
        </p:nvSpPr>
        <p:spPr>
          <a:xfrm>
            <a:off x="8455572" y="619459"/>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LO9</a:t>
            </a:r>
          </a:p>
        </p:txBody>
      </p:sp>
    </p:spTree>
    <p:extLst>
      <p:ext uri="{BB962C8B-B14F-4D97-AF65-F5344CB8AC3E}">
        <p14:creationId xmlns:p14="http://schemas.microsoft.com/office/powerpoint/2010/main" val="32209595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1" grpId="0"/>
      <p:bldP spid="19" grpId="0"/>
      <p:bldP spid="20" grpId="0"/>
      <p:bldP spid="21" grpId="0"/>
      <p:bldP spid="22"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457200" indent="-457200">
              <a:buFont typeface="+mj-lt"/>
              <a:buAutoNum type="arabicPeriod" startAt="3"/>
            </a:pPr>
            <a:r>
              <a:rPr lang="en-US" altLang="zh-TW" dirty="0"/>
              <a:t>Assume that the license can be renewed automatically and therefore has an indefinitely long useful life. Make the journal entry necessary to record amortization expense at the end of the first year. </a:t>
            </a:r>
          </a:p>
          <a:p>
            <a:pPr marL="400050" lvl="1" indent="0">
              <a:buNone/>
            </a:pPr>
            <a:r>
              <a:rPr lang="en-US" altLang="zh-TW" dirty="0">
                <a:solidFill>
                  <a:schemeClr val="accent2">
                    <a:lumMod val="75000"/>
                  </a:schemeClr>
                </a:solidFill>
              </a:rPr>
              <a:t>Because the license has an indefinite useful life, no amortization expense is recorded. This assumption of an indefinite useful life would be reviewed periodically.</a:t>
            </a:r>
            <a:endParaRPr lang="zh-TW" altLang="en-US" dirty="0">
              <a:solidFill>
                <a:schemeClr val="accent2">
                  <a:lumMod val="75000"/>
                </a:schemeClr>
              </a:solidFill>
            </a:endParaRPr>
          </a:p>
          <a:p>
            <a:pPr marL="457200" indent="-457200">
              <a:buFont typeface="+mj-lt"/>
              <a:buAutoNum type="arabicPeriod" startAt="3"/>
            </a:pPr>
            <a:endParaRPr lang="en-US" altLang="zh-TW" dirty="0"/>
          </a:p>
          <a:p>
            <a:endParaRPr lang="zh-TW" altLang="en-US" dirty="0"/>
          </a:p>
          <a:p>
            <a:endParaRPr lang="zh-TW" altLang="en-US" dirty="0"/>
          </a:p>
        </p:txBody>
      </p:sp>
      <p:sp>
        <p:nvSpPr>
          <p:cNvPr id="7" name="投影片編號版面配置區 6"/>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88</a:t>
            </a:fld>
            <a:endParaRPr lang="zh-TW" altLang="en-US" dirty="0"/>
          </a:p>
        </p:txBody>
      </p:sp>
      <p:sp>
        <p:nvSpPr>
          <p:cNvPr id="9" name="標題 8"/>
          <p:cNvSpPr>
            <a:spLocks noGrp="1"/>
          </p:cNvSpPr>
          <p:nvPr>
            <p:ph type="title"/>
          </p:nvPr>
        </p:nvSpPr>
        <p:spPr/>
        <p:txBody>
          <a:bodyPr/>
          <a:lstStyle/>
          <a:p>
            <a:r>
              <a:rPr lang="en-US" altLang="zh-TW" dirty="0"/>
              <a:t>Quiz Yourself</a:t>
            </a:r>
            <a:endParaRPr lang="zh-TW" altLang="en-US" dirty="0"/>
          </a:p>
        </p:txBody>
      </p:sp>
      <p:sp>
        <p:nvSpPr>
          <p:cNvPr id="8" name="文字方塊 7"/>
          <p:cNvSpPr txBox="1"/>
          <p:nvPr/>
        </p:nvSpPr>
        <p:spPr>
          <a:xfrm>
            <a:off x="8455572" y="619459"/>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LO9</a:t>
            </a:r>
          </a:p>
        </p:txBody>
      </p:sp>
    </p:spTree>
    <p:extLst>
      <p:ext uri="{BB962C8B-B14F-4D97-AF65-F5344CB8AC3E}">
        <p14:creationId xmlns:p14="http://schemas.microsoft.com/office/powerpoint/2010/main" val="25663453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endParaRPr lang="en-US" altLang="zh-TW"/>
          </a:p>
          <a:p>
            <a:fld id="{7EC5196E-6DE0-413B-B515-7F1EDB6EC62F}" type="slidenum">
              <a:rPr lang="zh-TW" altLang="en-US" smtClean="0"/>
              <a:pPr/>
              <a:t>89</a:t>
            </a:fld>
            <a:endParaRPr lang="zh-TW" altLang="en-US" dirty="0"/>
          </a:p>
        </p:txBody>
      </p:sp>
      <p:sp>
        <p:nvSpPr>
          <p:cNvPr id="2" name="標題 1"/>
          <p:cNvSpPr>
            <a:spLocks noGrp="1"/>
          </p:cNvSpPr>
          <p:nvPr>
            <p:ph type="title"/>
          </p:nvPr>
        </p:nvSpPr>
        <p:spPr/>
        <p:txBody>
          <a:bodyPr/>
          <a:lstStyle/>
          <a:p>
            <a:r>
              <a:rPr lang="en-US" altLang="zh-TW" dirty="0"/>
              <a:t>Evaluating the Level of PP&amp;E</a:t>
            </a:r>
          </a:p>
        </p:txBody>
      </p:sp>
      <p:sp>
        <p:nvSpPr>
          <p:cNvPr id="3" name="內容版面配置區 2"/>
          <p:cNvSpPr>
            <a:spLocks noGrp="1"/>
          </p:cNvSpPr>
          <p:nvPr>
            <p:ph idx="1"/>
          </p:nvPr>
        </p:nvSpPr>
        <p:spPr/>
        <p:txBody>
          <a:bodyPr/>
          <a:lstStyle/>
          <a:p>
            <a:pPr marL="0" indent="0">
              <a:buNone/>
            </a:pPr>
            <a:r>
              <a:rPr lang="en-US" altLang="zh-TW" b="1" dirty="0">
                <a:solidFill>
                  <a:srgbClr val="E19207"/>
                </a:solidFill>
              </a:rPr>
              <a:t>Fixed Asset Turnover (or PP&amp;E Turnover)</a:t>
            </a:r>
          </a:p>
          <a:p>
            <a:pPr lvl="1"/>
            <a:r>
              <a:rPr lang="en-US" altLang="zh-TW" dirty="0"/>
              <a:t>Give a rough indication of how efficiently a company is utilizing its property, plant, and equipment to generate sales.</a:t>
            </a:r>
          </a:p>
          <a:p>
            <a:pPr lvl="1"/>
            <a:r>
              <a:rPr lang="en-US" altLang="zh-TW" dirty="0"/>
              <a:t>The number of dollars in sales generated by each dollar of fixed assets.</a:t>
            </a:r>
          </a:p>
          <a:p>
            <a:endParaRPr lang="en-US" altLang="zh-TW" dirty="0"/>
          </a:p>
          <a:p>
            <a:endParaRPr lang="en-US" altLang="zh-TW" dirty="0"/>
          </a:p>
          <a:p>
            <a:endParaRPr lang="en-US" altLang="zh-TW" dirty="0"/>
          </a:p>
        </p:txBody>
      </p:sp>
      <p:grpSp>
        <p:nvGrpSpPr>
          <p:cNvPr id="14" name="群組 13"/>
          <p:cNvGrpSpPr/>
          <p:nvPr/>
        </p:nvGrpSpPr>
        <p:grpSpPr>
          <a:xfrm>
            <a:off x="2514816" y="4712265"/>
            <a:ext cx="3960440" cy="1117104"/>
            <a:chOff x="2483768" y="2420888"/>
            <a:chExt cx="3960440" cy="1117104"/>
          </a:xfrm>
          <a:solidFill>
            <a:srgbClr val="E9F1C1"/>
          </a:solidFill>
        </p:grpSpPr>
        <p:sp>
          <p:nvSpPr>
            <p:cNvPr id="12" name="矩形 11"/>
            <p:cNvSpPr/>
            <p:nvPr/>
          </p:nvSpPr>
          <p:spPr>
            <a:xfrm>
              <a:off x="2483768" y="2420888"/>
              <a:ext cx="3960440" cy="111710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1" name="群組 10"/>
            <p:cNvGrpSpPr/>
            <p:nvPr/>
          </p:nvGrpSpPr>
          <p:grpSpPr>
            <a:xfrm>
              <a:off x="2915816" y="2503620"/>
              <a:ext cx="3024000" cy="965721"/>
              <a:chOff x="2915816" y="2463279"/>
              <a:chExt cx="3024000" cy="965721"/>
            </a:xfrm>
            <a:grpFill/>
          </p:grpSpPr>
          <p:cxnSp>
            <p:nvCxnSpPr>
              <p:cNvPr id="6" name="直線接點 5"/>
              <p:cNvCxnSpPr/>
              <p:nvPr/>
            </p:nvCxnSpPr>
            <p:spPr>
              <a:xfrm>
                <a:off x="2915816" y="2924944"/>
                <a:ext cx="3024000"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3923928" y="2463279"/>
                <a:ext cx="1080120" cy="461665"/>
              </a:xfrm>
              <a:prstGeom prst="rect">
                <a:avLst/>
              </a:prstGeom>
              <a:noFill/>
              <a:ln>
                <a:noFill/>
              </a:ln>
            </p:spPr>
            <p:txBody>
              <a:bodyPr wrap="square" rtlCol="0">
                <a:spAutoFit/>
              </a:bodyPr>
              <a:lstStyle/>
              <a:p>
                <a:r>
                  <a:rPr lang="en-US" altLang="zh-TW" sz="2400" dirty="0">
                    <a:latin typeface="Arial" pitchFamily="34" charset="0"/>
                    <a:cs typeface="Arial" pitchFamily="34" charset="0"/>
                  </a:rPr>
                  <a:t>Sales</a:t>
                </a:r>
                <a:endParaRPr lang="zh-TW" altLang="en-US" sz="2400" dirty="0">
                  <a:latin typeface="Arial" pitchFamily="34" charset="0"/>
                  <a:cs typeface="Arial" pitchFamily="34" charset="0"/>
                </a:endParaRPr>
              </a:p>
            </p:txBody>
          </p:sp>
          <p:sp>
            <p:nvSpPr>
              <p:cNvPr id="8" name="文字方塊 7"/>
              <p:cNvSpPr txBox="1"/>
              <p:nvPr/>
            </p:nvSpPr>
            <p:spPr>
              <a:xfrm>
                <a:off x="3203848" y="2967335"/>
                <a:ext cx="2304256" cy="461665"/>
              </a:xfrm>
              <a:prstGeom prst="rect">
                <a:avLst/>
              </a:prstGeom>
              <a:noFill/>
              <a:ln>
                <a:noFill/>
              </a:ln>
            </p:spPr>
            <p:txBody>
              <a:bodyPr wrap="square" rtlCol="0">
                <a:spAutoFit/>
              </a:bodyPr>
              <a:lstStyle/>
              <a:p>
                <a:r>
                  <a:rPr lang="en-US" altLang="zh-TW" sz="2400" dirty="0">
                    <a:latin typeface="Arial" pitchFamily="34" charset="0"/>
                    <a:cs typeface="Arial" pitchFamily="34" charset="0"/>
                  </a:rPr>
                  <a:t>Average PP&amp;E</a:t>
                </a:r>
                <a:endParaRPr lang="zh-TW" altLang="en-US" sz="2400" dirty="0">
                  <a:latin typeface="Arial" pitchFamily="34" charset="0"/>
                  <a:cs typeface="Arial" pitchFamily="34" charset="0"/>
                </a:endParaRPr>
              </a:p>
            </p:txBody>
          </p:sp>
        </p:grpSp>
      </p:grpSp>
      <p:sp>
        <p:nvSpPr>
          <p:cNvPr id="16" name="矩形 15"/>
          <p:cNvSpPr/>
          <p:nvPr/>
        </p:nvSpPr>
        <p:spPr>
          <a:xfrm>
            <a:off x="3806513" y="113697"/>
            <a:ext cx="5337487"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Measuring Property, Plant, and Equipment Efficiency</a:t>
            </a:r>
          </a:p>
        </p:txBody>
      </p:sp>
      <p:sp>
        <p:nvSpPr>
          <p:cNvPr id="18" name="文字方塊 17"/>
          <p:cNvSpPr txBox="1"/>
          <p:nvPr/>
        </p:nvSpPr>
        <p:spPr>
          <a:xfrm>
            <a:off x="8407063" y="779882"/>
            <a:ext cx="697627"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LO10</a:t>
            </a:r>
          </a:p>
        </p:txBody>
      </p:sp>
    </p:spTree>
    <p:extLst>
      <p:ext uri="{BB962C8B-B14F-4D97-AF65-F5344CB8AC3E}">
        <p14:creationId xmlns:p14="http://schemas.microsoft.com/office/powerpoint/2010/main" val="9434461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投影片編號版面配置區 7"/>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9</a:t>
            </a:fld>
            <a:endParaRPr lang="zh-TW" altLang="en-US" dirty="0"/>
          </a:p>
        </p:txBody>
      </p:sp>
      <p:sp>
        <p:nvSpPr>
          <p:cNvPr id="2" name="標題 1"/>
          <p:cNvSpPr>
            <a:spLocks noGrp="1"/>
          </p:cNvSpPr>
          <p:nvPr>
            <p:ph type="title"/>
          </p:nvPr>
        </p:nvSpPr>
        <p:spPr/>
        <p:txBody>
          <a:bodyPr/>
          <a:lstStyle/>
          <a:p>
            <a:r>
              <a:rPr lang="en-US" altLang="zh-TW" dirty="0"/>
              <a:t>Accounting</a:t>
            </a:r>
            <a:r>
              <a:rPr lang="zh-TW" altLang="en-US" dirty="0"/>
              <a:t> </a:t>
            </a:r>
            <a:r>
              <a:rPr lang="en-US" altLang="zh-TW" dirty="0"/>
              <a:t>for</a:t>
            </a:r>
            <a:r>
              <a:rPr lang="zh-TW" altLang="en-US" dirty="0"/>
              <a:t> </a:t>
            </a:r>
            <a:r>
              <a:rPr lang="en-US" altLang="zh-TW" dirty="0"/>
              <a:t>Acquisition</a:t>
            </a:r>
            <a:r>
              <a:rPr lang="zh-TW" altLang="en-US" dirty="0"/>
              <a:t> </a:t>
            </a:r>
            <a:r>
              <a:rPr lang="en-US" altLang="zh-TW" dirty="0"/>
              <a:t>of</a:t>
            </a:r>
            <a:r>
              <a:rPr lang="zh-TW" altLang="en-US" dirty="0"/>
              <a:t> </a:t>
            </a:r>
            <a:r>
              <a:rPr lang="en-US" altLang="zh-TW" dirty="0"/>
              <a:t>PP&amp;E</a:t>
            </a:r>
            <a:endParaRPr lang="zh-TW" altLang="en-US" dirty="0"/>
          </a:p>
        </p:txBody>
      </p:sp>
      <p:sp>
        <p:nvSpPr>
          <p:cNvPr id="3" name="內容版面配置區 2"/>
          <p:cNvSpPr>
            <a:spLocks noGrp="1"/>
          </p:cNvSpPr>
          <p:nvPr>
            <p:ph idx="1"/>
          </p:nvPr>
        </p:nvSpPr>
        <p:spPr/>
        <p:txBody>
          <a:bodyPr/>
          <a:lstStyle/>
          <a:p>
            <a:r>
              <a:rPr lang="en-US" altLang="zh-TW" dirty="0"/>
              <a:t>Like all other assets, property, plant, and equipment are </a:t>
            </a:r>
            <a:r>
              <a:rPr lang="en-US" altLang="zh-TW" b="1" dirty="0">
                <a:solidFill>
                  <a:srgbClr val="E19207"/>
                </a:solidFill>
              </a:rPr>
              <a:t>initially recorded at cost.</a:t>
            </a:r>
          </a:p>
          <a:p>
            <a:r>
              <a:rPr lang="en-US" altLang="zh-TW" dirty="0"/>
              <a:t>The cost of an asset includes</a:t>
            </a:r>
          </a:p>
          <a:p>
            <a:pPr lvl="1"/>
            <a:r>
              <a:rPr lang="en-US" altLang="zh-TW" dirty="0"/>
              <a:t>The purchase price.</a:t>
            </a:r>
          </a:p>
          <a:p>
            <a:pPr lvl="1"/>
            <a:r>
              <a:rPr lang="en-US" altLang="zh-TW" dirty="0"/>
              <a:t>And any other costs incurred necessary in acquiring the asset and getting it ready for its intended use. </a:t>
            </a:r>
          </a:p>
        </p:txBody>
      </p:sp>
      <p:sp>
        <p:nvSpPr>
          <p:cNvPr id="6" name="矩形 5"/>
          <p:cNvSpPr/>
          <p:nvPr/>
        </p:nvSpPr>
        <p:spPr>
          <a:xfrm>
            <a:off x="2982185" y="107910"/>
            <a:ext cx="6161815"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Accounting for Acquisition of Property, Plant, and Equipment</a:t>
            </a:r>
          </a:p>
        </p:txBody>
      </p:sp>
      <p:sp>
        <p:nvSpPr>
          <p:cNvPr id="9" name="文字方塊 8"/>
          <p:cNvSpPr txBox="1"/>
          <p:nvPr/>
        </p:nvSpPr>
        <p:spPr>
          <a:xfrm>
            <a:off x="8422189" y="786321"/>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71170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19207"/>
                </a:solidFill>
              </a:rPr>
              <a:t>Illustration</a:t>
            </a:r>
          </a:p>
          <a:p>
            <a:pPr lvl="1"/>
            <a:r>
              <a:rPr lang="en-US" altLang="zh-TW" dirty="0"/>
              <a:t>Standard values for this ratio differ from industry to industry.</a:t>
            </a:r>
          </a:p>
          <a:p>
            <a:pPr lvl="1"/>
            <a:endParaRPr lang="en-US" altLang="zh-TW" dirty="0"/>
          </a:p>
          <a:p>
            <a:pPr marL="457200" lvl="1" indent="0">
              <a:buNone/>
            </a:pPr>
            <a:endParaRPr lang="en-US" altLang="zh-TW" dirty="0"/>
          </a:p>
          <a:p>
            <a:endParaRPr lang="en-US" altLang="zh-TW" dirty="0"/>
          </a:p>
          <a:p>
            <a:endParaRPr lang="en-US" altLang="zh-TW" dirty="0"/>
          </a:p>
          <a:p>
            <a:endParaRPr lang="zh-TW" altLang="en-US" dirty="0"/>
          </a:p>
        </p:txBody>
      </p:sp>
      <p:sp>
        <p:nvSpPr>
          <p:cNvPr id="6" name="投影片編號版面配置區 5"/>
          <p:cNvSpPr>
            <a:spLocks noGrp="1"/>
          </p:cNvSpPr>
          <p:nvPr>
            <p:ph type="sldNum" sz="quarter" idx="12"/>
          </p:nvPr>
        </p:nvSpPr>
        <p:spPr/>
        <p:txBody>
          <a:bodyPr/>
          <a:lstStyle/>
          <a:p>
            <a:endParaRPr lang="en-US" altLang="zh-TW"/>
          </a:p>
          <a:p>
            <a:fld id="{7EC5196E-6DE0-413B-B515-7F1EDB6EC62F}" type="slidenum">
              <a:rPr lang="zh-TW" altLang="en-US" smtClean="0"/>
              <a:pPr/>
              <a:t>90</a:t>
            </a:fld>
            <a:endParaRPr lang="zh-TW" altLang="en-US" dirty="0"/>
          </a:p>
        </p:txBody>
      </p:sp>
      <p:sp>
        <p:nvSpPr>
          <p:cNvPr id="2" name="標題 1"/>
          <p:cNvSpPr>
            <a:spLocks noGrp="1"/>
          </p:cNvSpPr>
          <p:nvPr>
            <p:ph type="title"/>
          </p:nvPr>
        </p:nvSpPr>
        <p:spPr/>
        <p:txBody>
          <a:bodyPr/>
          <a:lstStyle/>
          <a:p>
            <a:r>
              <a:rPr lang="en-US" altLang="zh-TW" dirty="0"/>
              <a:t>Evaluating the Level of PP&amp;E</a:t>
            </a:r>
            <a:endParaRPr lang="zh-TW" altLang="en-US" dirty="0"/>
          </a:p>
        </p:txBody>
      </p:sp>
      <p:sp>
        <p:nvSpPr>
          <p:cNvPr id="7" name="文字方塊 6"/>
          <p:cNvSpPr txBox="1"/>
          <p:nvPr/>
        </p:nvSpPr>
        <p:spPr>
          <a:xfrm>
            <a:off x="8395031" y="643523"/>
            <a:ext cx="697627"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LO10</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051" y="2953057"/>
            <a:ext cx="8193112" cy="2717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64863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3"/>
          <p:cNvSpPr>
            <a:spLocks noGrp="1" noChangeArrowheads="1"/>
          </p:cNvSpPr>
          <p:nvPr>
            <p:ph idx="1"/>
          </p:nvPr>
        </p:nvSpPr>
        <p:spPr/>
        <p:txBody>
          <a:bodyPr/>
          <a:lstStyle/>
          <a:p>
            <a:pPr marL="0" indent="0">
              <a:buNone/>
            </a:pPr>
            <a:r>
              <a:rPr lang="en-US" altLang="zh-TW" b="1" dirty="0">
                <a:solidFill>
                  <a:srgbClr val="E19207"/>
                </a:solidFill>
              </a:rPr>
              <a:t>Illustration</a:t>
            </a:r>
            <a:endParaRPr lang="en-US" altLang="zh-TW" dirty="0">
              <a:solidFill>
                <a:srgbClr val="E19207"/>
              </a:solidFill>
            </a:endParaRPr>
          </a:p>
          <a:p>
            <a:pPr lvl="1"/>
            <a:r>
              <a:rPr lang="en-US" altLang="zh-TW" dirty="0"/>
              <a:t>The fixed asset turnover ratio for the manufacturing segments of General Electric was 5.39 in 2015, over triple the ratio value for the company as a whole.</a:t>
            </a:r>
            <a:endParaRPr lang="zh-TW" altLang="en-US" dirty="0"/>
          </a:p>
          <a:p>
            <a:pPr lvl="1"/>
            <a:endParaRPr lang="en-US" altLang="zh-TW" dirty="0"/>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91</a:t>
            </a:fld>
            <a:endParaRPr lang="zh-TW" altLang="en-US" dirty="0"/>
          </a:p>
        </p:txBody>
      </p:sp>
      <p:sp>
        <p:nvSpPr>
          <p:cNvPr id="34821" name="Title 7"/>
          <p:cNvSpPr>
            <a:spLocks noGrp="1"/>
          </p:cNvSpPr>
          <p:nvPr>
            <p:ph type="title"/>
          </p:nvPr>
        </p:nvSpPr>
        <p:spPr/>
        <p:txBody>
          <a:bodyPr>
            <a:normAutofit fontScale="90000"/>
          </a:bodyPr>
          <a:lstStyle/>
          <a:p>
            <a:r>
              <a:rPr lang="en-US" altLang="zh-TW"/>
              <a:t>Industry Differences in Fixed Asset Turnover </a:t>
            </a:r>
            <a:endParaRPr lang="en-US" altLang="zh-TW"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482" y="3328988"/>
            <a:ext cx="8268709" cy="2821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文字方塊 7"/>
          <p:cNvSpPr txBox="1"/>
          <p:nvPr/>
        </p:nvSpPr>
        <p:spPr>
          <a:xfrm>
            <a:off x="8395031" y="643523"/>
            <a:ext cx="697627"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LO10</a:t>
            </a:r>
          </a:p>
        </p:txBody>
      </p:sp>
    </p:spTree>
    <p:extLst>
      <p:ext uri="{BB962C8B-B14F-4D97-AF65-F5344CB8AC3E}">
        <p14:creationId xmlns:p14="http://schemas.microsoft.com/office/powerpoint/2010/main" val="22716557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b="1" dirty="0" err="1"/>
              <a:t>Winmill</a:t>
            </a:r>
            <a:r>
              <a:rPr lang="en-US" altLang="zh-TW" b="1" dirty="0"/>
              <a:t> Company reports the following numbers for year 1 and year 2. </a:t>
            </a:r>
          </a:p>
          <a:p>
            <a:endParaRPr lang="en-US" altLang="zh-TW" b="1" dirty="0"/>
          </a:p>
          <a:p>
            <a:endParaRPr lang="en-US" altLang="zh-TW" b="1" dirty="0"/>
          </a:p>
          <a:p>
            <a:endParaRPr lang="en-US" altLang="zh-TW" b="1" dirty="0"/>
          </a:p>
          <a:p>
            <a:endParaRPr lang="en-US" altLang="zh-TW" b="1" dirty="0"/>
          </a:p>
          <a:p>
            <a:r>
              <a:rPr lang="en-US" altLang="zh-TW" b="1" dirty="0"/>
              <a:t>Compute the fixed asset turnover ratio for year 1 and year 2. </a:t>
            </a:r>
          </a:p>
          <a:p>
            <a:endParaRPr lang="zh-TW" altLang="en-US" b="1" dirty="0"/>
          </a:p>
        </p:txBody>
      </p:sp>
      <p:sp>
        <p:nvSpPr>
          <p:cNvPr id="14" name="投影片編號版面配置區 13"/>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92</a:t>
            </a:fld>
            <a:endParaRPr lang="zh-TW" altLang="en-US" dirty="0"/>
          </a:p>
        </p:txBody>
      </p:sp>
      <p:sp>
        <p:nvSpPr>
          <p:cNvPr id="2" name="標題 1"/>
          <p:cNvSpPr>
            <a:spLocks noGrp="1"/>
          </p:cNvSpPr>
          <p:nvPr>
            <p:ph type="title"/>
          </p:nvPr>
        </p:nvSpPr>
        <p:spPr/>
        <p:txBody>
          <a:bodyPr/>
          <a:lstStyle/>
          <a:p>
            <a:r>
              <a:rPr lang="en-US" altLang="zh-TW" dirty="0"/>
              <a:t>Quiz Yourself</a:t>
            </a:r>
            <a:endParaRPr lang="zh-TW" alt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608" y="2435634"/>
            <a:ext cx="8357481" cy="1590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文字方塊 7"/>
          <p:cNvSpPr txBox="1"/>
          <p:nvPr/>
        </p:nvSpPr>
        <p:spPr>
          <a:xfrm>
            <a:off x="8395031" y="643523"/>
            <a:ext cx="697627"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LO10</a:t>
            </a:r>
          </a:p>
        </p:txBody>
      </p:sp>
    </p:spTree>
    <p:extLst>
      <p:ext uri="{BB962C8B-B14F-4D97-AF65-F5344CB8AC3E}">
        <p14:creationId xmlns:p14="http://schemas.microsoft.com/office/powerpoint/2010/main" val="21823212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p:txBody>
          <a:bodyPr/>
          <a:lstStyle/>
          <a:p>
            <a:pPr marL="0" indent="0">
              <a:buNone/>
            </a:pPr>
            <a:r>
              <a:rPr lang="en-US" altLang="zh-TW" b="1" dirty="0">
                <a:solidFill>
                  <a:srgbClr val="E19207"/>
                </a:solidFill>
              </a:rPr>
              <a:t>Solution</a:t>
            </a:r>
            <a:endParaRPr lang="zh-TW" altLang="en-US" b="1" dirty="0">
              <a:solidFill>
                <a:srgbClr val="E19207"/>
              </a:solidFill>
            </a:endParaRPr>
          </a:p>
        </p:txBody>
      </p:sp>
      <p:sp>
        <p:nvSpPr>
          <p:cNvPr id="8" name="投影片編號版面配置區 7"/>
          <p:cNvSpPr>
            <a:spLocks noGrp="1"/>
          </p:cNvSpPr>
          <p:nvPr>
            <p:ph type="sldNum" sz="quarter" idx="12"/>
          </p:nvPr>
        </p:nvSpPr>
        <p:spPr/>
        <p:txBody>
          <a:bodyPr/>
          <a:lstStyle/>
          <a:p>
            <a:pPr>
              <a:defRPr/>
            </a:pPr>
            <a:endParaRPr lang="zh-TW" altLang="en-US"/>
          </a:p>
          <a:p>
            <a:pPr>
              <a:defRPr/>
            </a:pPr>
            <a:fld id="{D653AA2B-43EB-45A7-9BA5-5DF14A416DA3}" type="slidenum">
              <a:rPr lang="en-US" altLang="zh-TW" smtClean="0"/>
              <a:pPr>
                <a:defRPr/>
              </a:pPr>
              <a:t>93</a:t>
            </a:fld>
            <a:endParaRPr lang="zh-TW" altLang="en-US" dirty="0"/>
          </a:p>
        </p:txBody>
      </p:sp>
      <p:sp>
        <p:nvSpPr>
          <p:cNvPr id="105474" name="標題 1"/>
          <p:cNvSpPr>
            <a:spLocks noGrp="1"/>
          </p:cNvSpPr>
          <p:nvPr>
            <p:ph type="title"/>
          </p:nvPr>
        </p:nvSpPr>
        <p:spPr/>
        <p:txBody>
          <a:bodyPr/>
          <a:lstStyle/>
          <a:p>
            <a:r>
              <a:rPr lang="en-US" altLang="zh-TW" dirty="0"/>
              <a:t>Quiz Yourself</a:t>
            </a:r>
            <a:endParaRPr lang="zh-TW" alt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04" y="2038811"/>
            <a:ext cx="8220836" cy="2975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文字方塊 8"/>
          <p:cNvSpPr txBox="1"/>
          <p:nvPr/>
        </p:nvSpPr>
        <p:spPr>
          <a:xfrm>
            <a:off x="8395031" y="643523"/>
            <a:ext cx="697627"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LO10</a:t>
            </a:r>
          </a:p>
        </p:txBody>
      </p:sp>
    </p:spTree>
    <p:extLst>
      <p:ext uri="{BB962C8B-B14F-4D97-AF65-F5344CB8AC3E}">
        <p14:creationId xmlns:p14="http://schemas.microsoft.com/office/powerpoint/2010/main" val="388422999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94</a:t>
            </a:fld>
            <a:endParaRPr lang="zh-TW" altLang="en-US" dirty="0"/>
          </a:p>
        </p:txBody>
      </p:sp>
      <p:sp>
        <p:nvSpPr>
          <p:cNvPr id="39940" name="Title 4"/>
          <p:cNvSpPr>
            <a:spLocks noGrp="1"/>
          </p:cNvSpPr>
          <p:nvPr>
            <p:ph type="title"/>
          </p:nvPr>
        </p:nvSpPr>
        <p:spPr/>
        <p:txBody>
          <a:bodyPr>
            <a:normAutofit/>
          </a:bodyPr>
          <a:lstStyle/>
          <a:p>
            <a:r>
              <a:rPr lang="en-US" altLang="zh-TW" sz="2800" dirty="0"/>
              <a:t>Exchanging Property, Plant, and Equipment*</a:t>
            </a:r>
          </a:p>
        </p:txBody>
      </p:sp>
      <p:sp>
        <p:nvSpPr>
          <p:cNvPr id="190467" name="Rectangle 3"/>
          <p:cNvSpPr>
            <a:spLocks noGrp="1" noChangeArrowheads="1"/>
          </p:cNvSpPr>
          <p:nvPr>
            <p:ph idx="1"/>
          </p:nvPr>
        </p:nvSpPr>
        <p:spPr/>
        <p:txBody>
          <a:bodyPr/>
          <a:lstStyle/>
          <a:p>
            <a:r>
              <a:rPr lang="en-US" altLang="zh-TW" dirty="0"/>
              <a:t>Companies often record a gain or loss on the exchange of PP&amp;E for the reason that most exchanges have </a:t>
            </a:r>
            <a:r>
              <a:rPr lang="en-US" altLang="zh-TW" b="1" dirty="0">
                <a:solidFill>
                  <a:srgbClr val="E19207"/>
                </a:solidFill>
              </a:rPr>
              <a:t>commercial substance</a:t>
            </a:r>
            <a:r>
              <a:rPr lang="en-US" altLang="zh-TW" dirty="0">
                <a:solidFill>
                  <a:srgbClr val="E19207"/>
                </a:solidFill>
              </a:rPr>
              <a:t>. </a:t>
            </a:r>
          </a:p>
          <a:p>
            <a:pPr lvl="1"/>
            <a:r>
              <a:rPr lang="en-US" altLang="zh-TW" dirty="0"/>
              <a:t>An exchange has commercial substance if the future cash flows change as a result of the exchange. </a:t>
            </a:r>
          </a:p>
        </p:txBody>
      </p:sp>
      <p:sp>
        <p:nvSpPr>
          <p:cNvPr id="7" name="矩形 6"/>
          <p:cNvSpPr/>
          <p:nvPr/>
        </p:nvSpPr>
        <p:spPr>
          <a:xfrm>
            <a:off x="4699524" y="107798"/>
            <a:ext cx="4444476" cy="338554"/>
          </a:xfrm>
          <a:prstGeom prst="rect">
            <a:avLst/>
          </a:prstGeom>
        </p:spPr>
        <p:txBody>
          <a:bodyPr wrap="square">
            <a:spAutoFit/>
          </a:bodyPr>
          <a:lstStyle/>
          <a:p>
            <a:r>
              <a:rPr lang="en-US" altLang="zh-TW" sz="1600" b="1" dirty="0">
                <a:latin typeface="Arial" panose="020B0604020202020204" pitchFamily="34" charset="0"/>
                <a:cs typeface="Arial" panose="020B0604020202020204" pitchFamily="34" charset="0"/>
              </a:rPr>
              <a:t>Exchanging Property, Plant, and Equipment</a:t>
            </a:r>
          </a:p>
        </p:txBody>
      </p:sp>
      <p:sp>
        <p:nvSpPr>
          <p:cNvPr id="9" name="文字方塊 8"/>
          <p:cNvSpPr txBox="1"/>
          <p:nvPr/>
        </p:nvSpPr>
        <p:spPr>
          <a:xfrm>
            <a:off x="8419095" y="791913"/>
            <a:ext cx="686278"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LO11</a:t>
            </a:r>
          </a:p>
        </p:txBody>
      </p:sp>
    </p:spTree>
    <p:extLst>
      <p:ext uri="{BB962C8B-B14F-4D97-AF65-F5344CB8AC3E}">
        <p14:creationId xmlns:p14="http://schemas.microsoft.com/office/powerpoint/2010/main" val="32341211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95</a:t>
            </a:fld>
            <a:endParaRPr lang="zh-TW" altLang="en-US" dirty="0"/>
          </a:p>
        </p:txBody>
      </p:sp>
      <p:sp>
        <p:nvSpPr>
          <p:cNvPr id="39940" name="Title 4"/>
          <p:cNvSpPr>
            <a:spLocks noGrp="1"/>
          </p:cNvSpPr>
          <p:nvPr>
            <p:ph type="title"/>
          </p:nvPr>
        </p:nvSpPr>
        <p:spPr/>
        <p:txBody>
          <a:bodyPr>
            <a:normAutofit fontScale="90000"/>
          </a:bodyPr>
          <a:lstStyle/>
          <a:p>
            <a:r>
              <a:rPr lang="en-US" altLang="zh-TW" dirty="0"/>
              <a:t>Exchanging Property, Plant, and Equipment*</a:t>
            </a:r>
          </a:p>
        </p:txBody>
      </p:sp>
      <p:sp>
        <p:nvSpPr>
          <p:cNvPr id="6" name="文字方塊 5"/>
          <p:cNvSpPr txBox="1"/>
          <p:nvPr/>
        </p:nvSpPr>
        <p:spPr>
          <a:xfrm>
            <a:off x="8407063" y="631491"/>
            <a:ext cx="686278"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LO11</a:t>
            </a:r>
          </a:p>
        </p:txBody>
      </p:sp>
      <p:sp>
        <p:nvSpPr>
          <p:cNvPr id="3" name="文字方塊 2"/>
          <p:cNvSpPr txBox="1"/>
          <p:nvPr/>
        </p:nvSpPr>
        <p:spPr>
          <a:xfrm>
            <a:off x="720622" y="2314481"/>
            <a:ext cx="7302916" cy="461665"/>
          </a:xfrm>
          <a:prstGeom prst="rect">
            <a:avLst/>
          </a:prstGeom>
          <a:solidFill>
            <a:srgbClr val="FFFF00"/>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marL="0" lvl="1"/>
            <a:r>
              <a:rPr lang="en-US" altLang="zh-TW" sz="2400" dirty="0">
                <a:latin typeface="Arial" panose="020B0604020202020204" pitchFamily="34" charset="0"/>
                <a:cs typeface="Arial" panose="020B0604020202020204" pitchFamily="34" charset="0"/>
              </a:rPr>
              <a:t>Eliminate the carrying amount of the asset given up. </a:t>
            </a:r>
          </a:p>
        </p:txBody>
      </p:sp>
      <p:sp>
        <p:nvSpPr>
          <p:cNvPr id="7" name="文字方塊 6"/>
          <p:cNvSpPr txBox="1"/>
          <p:nvPr/>
        </p:nvSpPr>
        <p:spPr>
          <a:xfrm>
            <a:off x="720622" y="3487405"/>
            <a:ext cx="7302916" cy="461665"/>
          </a:xfrm>
          <a:prstGeom prst="rect">
            <a:avLst/>
          </a:prstGeom>
          <a:solidFill>
            <a:srgbClr val="FFE699"/>
          </a:solidFill>
          <a:ln>
            <a:solidFill>
              <a:schemeClr val="tx1"/>
            </a:solidFill>
          </a:ln>
          <a:effectLst>
            <a:outerShdw blurRad="50800" dist="38100" dir="2700000" algn="tl" rotWithShape="0">
              <a:prstClr val="black">
                <a:alpha val="40000"/>
              </a:prstClr>
            </a:outerShdw>
          </a:effectLst>
        </p:spPr>
        <p:txBody>
          <a:bodyPr wrap="square" rtlCol="0">
            <a:spAutoFit/>
          </a:bodyPr>
          <a:lstStyle>
            <a:defPPr>
              <a:defRPr lang="zh-TW"/>
            </a:defPPr>
            <a:lvl2pPr marL="0" lvl="1">
              <a:defRPr sz="2400">
                <a:latin typeface="Arial" panose="020B0604020202020204" pitchFamily="34" charset="0"/>
                <a:cs typeface="Arial" panose="020B0604020202020204" pitchFamily="34" charset="0"/>
              </a:defRPr>
            </a:lvl2pPr>
          </a:lstStyle>
          <a:p>
            <a:r>
              <a:rPr lang="en-US" altLang="zh-TW" sz="2400" dirty="0">
                <a:latin typeface="Arial" panose="020B0604020202020204" pitchFamily="34" charset="0"/>
                <a:cs typeface="Arial" panose="020B0604020202020204" pitchFamily="34" charset="0"/>
              </a:rPr>
              <a:t>Determine and record the cost of the asset acquired.</a:t>
            </a:r>
          </a:p>
        </p:txBody>
      </p:sp>
      <p:sp>
        <p:nvSpPr>
          <p:cNvPr id="8" name="文字方塊 7"/>
          <p:cNvSpPr txBox="1"/>
          <p:nvPr/>
        </p:nvSpPr>
        <p:spPr>
          <a:xfrm>
            <a:off x="720622" y="4647518"/>
            <a:ext cx="7302916" cy="461665"/>
          </a:xfrm>
          <a:prstGeom prst="rect">
            <a:avLst/>
          </a:prstGeom>
          <a:solidFill>
            <a:srgbClr val="F3F5CF"/>
          </a:solidFill>
          <a:ln>
            <a:solidFill>
              <a:schemeClr val="tx1"/>
            </a:solidFill>
          </a:ln>
          <a:effectLst>
            <a:outerShdw blurRad="50800" dist="38100" dir="2700000" algn="tl" rotWithShape="0">
              <a:prstClr val="black">
                <a:alpha val="40000"/>
              </a:prstClr>
            </a:outerShdw>
          </a:effectLst>
        </p:spPr>
        <p:txBody>
          <a:bodyPr wrap="square" rtlCol="0">
            <a:spAutoFit/>
          </a:bodyPr>
          <a:lstStyle>
            <a:defPPr>
              <a:defRPr lang="zh-TW"/>
            </a:defPPr>
            <a:lvl2pPr marL="0" lvl="1">
              <a:defRPr sz="2400">
                <a:latin typeface="Arial" panose="020B0604020202020204" pitchFamily="34" charset="0"/>
                <a:cs typeface="Arial" panose="020B0604020202020204" pitchFamily="34" charset="0"/>
              </a:defRPr>
            </a:lvl2pPr>
          </a:lstStyle>
          <a:p>
            <a:r>
              <a:rPr lang="en-US" altLang="zh-TW" sz="2400" dirty="0">
                <a:latin typeface="Arial" panose="020B0604020202020204" pitchFamily="34" charset="0"/>
                <a:cs typeface="Arial" panose="020B0604020202020204" pitchFamily="34" charset="0"/>
              </a:rPr>
              <a:t>Recognize the gain or loss on the exchange. </a:t>
            </a:r>
          </a:p>
        </p:txBody>
      </p:sp>
      <p:sp>
        <p:nvSpPr>
          <p:cNvPr id="4" name="向下箭號 3"/>
          <p:cNvSpPr/>
          <p:nvPr/>
        </p:nvSpPr>
        <p:spPr>
          <a:xfrm>
            <a:off x="4172755" y="2955534"/>
            <a:ext cx="390779" cy="362481"/>
          </a:xfrm>
          <a:prstGeom prst="downArrow">
            <a:avLst/>
          </a:prstGeom>
          <a:solidFill>
            <a:srgbClr val="197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向下箭號 9"/>
          <p:cNvSpPr/>
          <p:nvPr/>
        </p:nvSpPr>
        <p:spPr>
          <a:xfrm>
            <a:off x="4172755" y="4128458"/>
            <a:ext cx="390779" cy="362481"/>
          </a:xfrm>
          <a:prstGeom prst="downArrow">
            <a:avLst/>
          </a:prstGeom>
          <a:solidFill>
            <a:srgbClr val="197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362006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4" grpId="0" animBg="1"/>
      <p:bldP spid="10"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idx="1"/>
          </p:nvPr>
        </p:nvSpPr>
        <p:spPr/>
        <p:txBody>
          <a:bodyPr/>
          <a:lstStyle/>
          <a:p>
            <a:pPr marL="0" indent="0">
              <a:buNone/>
            </a:pPr>
            <a:r>
              <a:rPr lang="en-US" altLang="zh-TW" b="1" dirty="0">
                <a:solidFill>
                  <a:srgbClr val="E19207"/>
                </a:solidFill>
              </a:rPr>
              <a:t>Illustration</a:t>
            </a:r>
          </a:p>
          <a:p>
            <a:pPr lvl="1"/>
            <a:r>
              <a:rPr lang="en-US" altLang="zh-TW" dirty="0"/>
              <a:t>Wheeler exchanges cars with machines held by Whitney. It is likely that the timing and amount of cash flows generated from the use of cars will differ significantly from those from the use of the machines. </a:t>
            </a:r>
          </a:p>
          <a:p>
            <a:pPr lvl="1"/>
            <a:r>
              <a:rPr lang="en-US" altLang="zh-TW" dirty="0"/>
              <a:t>As a result, both Wheeler and Whitney are in different economic positions; and therefore, the exchange has commercial substance. </a:t>
            </a:r>
          </a:p>
        </p:txBody>
      </p:sp>
      <p:sp>
        <p:nvSpPr>
          <p:cNvPr id="2" name="投影片編號版面配置區 1"/>
          <p:cNvSpPr>
            <a:spLocks noGrp="1"/>
          </p:cNvSpPr>
          <p:nvPr>
            <p:ph type="sldNum" sz="quarter" idx="12"/>
          </p:nvPr>
        </p:nvSpPr>
        <p:spPr/>
        <p:txBody>
          <a:bodyPr/>
          <a:lstStyle/>
          <a:p>
            <a:endParaRPr lang="en-US" altLang="zh-TW" dirty="0"/>
          </a:p>
          <a:p>
            <a:fld id="{7EC5196E-6DE0-413B-B515-7F1EDB6EC62F}" type="slidenum">
              <a:rPr lang="zh-TW" altLang="en-US" smtClean="0"/>
              <a:pPr/>
              <a:t>96</a:t>
            </a:fld>
            <a:endParaRPr lang="zh-TW" altLang="en-US" dirty="0"/>
          </a:p>
        </p:txBody>
      </p:sp>
      <p:sp>
        <p:nvSpPr>
          <p:cNvPr id="39940" name="Title 4"/>
          <p:cNvSpPr>
            <a:spLocks noGrp="1"/>
          </p:cNvSpPr>
          <p:nvPr>
            <p:ph type="title"/>
          </p:nvPr>
        </p:nvSpPr>
        <p:spPr/>
        <p:txBody>
          <a:bodyPr>
            <a:normAutofit fontScale="90000"/>
          </a:bodyPr>
          <a:lstStyle/>
          <a:p>
            <a:r>
              <a:rPr lang="en-US" altLang="zh-TW" dirty="0"/>
              <a:t>Exchanging Property, Plant, and Equipment*</a:t>
            </a:r>
          </a:p>
        </p:txBody>
      </p:sp>
      <p:sp>
        <p:nvSpPr>
          <p:cNvPr id="6" name="文字方塊 5"/>
          <p:cNvSpPr txBox="1"/>
          <p:nvPr/>
        </p:nvSpPr>
        <p:spPr>
          <a:xfrm>
            <a:off x="8407063" y="631491"/>
            <a:ext cx="686278"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LO11</a:t>
            </a:r>
          </a:p>
        </p:txBody>
      </p:sp>
    </p:spTree>
    <p:extLst>
      <p:ext uri="{BB962C8B-B14F-4D97-AF65-F5344CB8AC3E}">
        <p14:creationId xmlns:p14="http://schemas.microsoft.com/office/powerpoint/2010/main" val="30331730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idx="1"/>
          </p:nvPr>
        </p:nvSpPr>
        <p:spPr/>
        <p:txBody>
          <a:bodyPr/>
          <a:lstStyle/>
          <a:p>
            <a:pPr marL="0" indent="0">
              <a:buNone/>
            </a:pPr>
            <a:r>
              <a:rPr lang="en-US" altLang="zh-TW" b="1" dirty="0">
                <a:solidFill>
                  <a:srgbClr val="E19207"/>
                </a:solidFill>
              </a:rPr>
              <a:t>Illustration</a:t>
            </a:r>
          </a:p>
        </p:txBody>
      </p:sp>
      <p:sp>
        <p:nvSpPr>
          <p:cNvPr id="2" name="投影片編號版面配置區 1"/>
          <p:cNvSpPr>
            <a:spLocks noGrp="1"/>
          </p:cNvSpPr>
          <p:nvPr>
            <p:ph type="sldNum" sz="quarter" idx="12"/>
          </p:nvPr>
        </p:nvSpPr>
        <p:spPr/>
        <p:txBody>
          <a:bodyPr/>
          <a:lstStyle/>
          <a:p>
            <a:endParaRPr lang="en-US" altLang="zh-TW" dirty="0"/>
          </a:p>
          <a:p>
            <a:fld id="{7EC5196E-6DE0-413B-B515-7F1EDB6EC62F}" type="slidenum">
              <a:rPr lang="zh-TW" altLang="en-US" smtClean="0"/>
              <a:pPr/>
              <a:t>97</a:t>
            </a:fld>
            <a:endParaRPr lang="zh-TW" altLang="en-US" dirty="0"/>
          </a:p>
        </p:txBody>
      </p:sp>
      <p:sp>
        <p:nvSpPr>
          <p:cNvPr id="39940" name="Title 4"/>
          <p:cNvSpPr>
            <a:spLocks noGrp="1"/>
          </p:cNvSpPr>
          <p:nvPr>
            <p:ph type="title"/>
          </p:nvPr>
        </p:nvSpPr>
        <p:spPr/>
        <p:txBody>
          <a:bodyPr>
            <a:normAutofit fontScale="90000"/>
          </a:bodyPr>
          <a:lstStyle/>
          <a:p>
            <a:r>
              <a:rPr lang="en-US" altLang="zh-TW" dirty="0"/>
              <a:t>Exchanging Property, Plant, and Equipment*</a:t>
            </a:r>
          </a:p>
        </p:txBody>
      </p:sp>
      <p:pic>
        <p:nvPicPr>
          <p:cNvPr id="7" name="圖片 6"/>
          <p:cNvPicPr>
            <a:picLocks noChangeAspect="1"/>
          </p:cNvPicPr>
          <p:nvPr/>
        </p:nvPicPr>
        <p:blipFill>
          <a:blip r:embed="rId3"/>
          <a:stretch>
            <a:fillRect/>
          </a:stretch>
        </p:blipFill>
        <p:spPr>
          <a:xfrm>
            <a:off x="497692" y="2304568"/>
            <a:ext cx="8273775" cy="1703629"/>
          </a:xfrm>
          <a:prstGeom prst="rect">
            <a:avLst/>
          </a:prstGeom>
        </p:spPr>
      </p:pic>
      <p:sp>
        <p:nvSpPr>
          <p:cNvPr id="5" name="文字方塊 4"/>
          <p:cNvSpPr txBox="1"/>
          <p:nvPr/>
        </p:nvSpPr>
        <p:spPr>
          <a:xfrm>
            <a:off x="7372961" y="4187585"/>
            <a:ext cx="1485528" cy="923330"/>
          </a:xfrm>
          <a:prstGeom prst="rect">
            <a:avLst/>
          </a:prstGeom>
          <a:solidFill>
            <a:srgbClr val="FFE699"/>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altLang="zh-TW" dirty="0">
                <a:latin typeface="Arial" panose="020B0604020202020204" pitchFamily="34" charset="0"/>
                <a:cs typeface="Arial" panose="020B0604020202020204" pitchFamily="34" charset="0"/>
              </a:rPr>
              <a:t>The cost of the acquired machine</a:t>
            </a:r>
          </a:p>
        </p:txBody>
      </p:sp>
      <p:sp>
        <p:nvSpPr>
          <p:cNvPr id="3" name="矩形 2"/>
          <p:cNvSpPr/>
          <p:nvPr/>
        </p:nvSpPr>
        <p:spPr>
          <a:xfrm>
            <a:off x="7675808" y="3262637"/>
            <a:ext cx="978795" cy="6010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8407063" y="631491"/>
            <a:ext cx="686278"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LO11</a:t>
            </a:r>
          </a:p>
        </p:txBody>
      </p:sp>
    </p:spTree>
    <p:extLst>
      <p:ext uri="{BB962C8B-B14F-4D97-AF65-F5344CB8AC3E}">
        <p14:creationId xmlns:p14="http://schemas.microsoft.com/office/powerpoint/2010/main" val="31036424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idx="1"/>
          </p:nvPr>
        </p:nvSpPr>
        <p:spPr/>
        <p:txBody>
          <a:bodyPr/>
          <a:lstStyle/>
          <a:p>
            <a:pPr marL="0" indent="0">
              <a:buNone/>
            </a:pPr>
            <a:r>
              <a:rPr lang="en-US" altLang="zh-TW" b="1" dirty="0">
                <a:solidFill>
                  <a:srgbClr val="E19207"/>
                </a:solidFill>
              </a:rPr>
              <a:t>Illustration</a:t>
            </a:r>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98</a:t>
            </a:fld>
            <a:endParaRPr lang="zh-TW" altLang="en-US" dirty="0"/>
          </a:p>
        </p:txBody>
      </p:sp>
      <p:sp>
        <p:nvSpPr>
          <p:cNvPr id="39940" name="Title 4"/>
          <p:cNvSpPr>
            <a:spLocks noGrp="1"/>
          </p:cNvSpPr>
          <p:nvPr>
            <p:ph type="title"/>
          </p:nvPr>
        </p:nvSpPr>
        <p:spPr/>
        <p:txBody>
          <a:bodyPr>
            <a:normAutofit fontScale="90000"/>
          </a:bodyPr>
          <a:lstStyle/>
          <a:p>
            <a:r>
              <a:rPr lang="en-US" altLang="zh-TW" dirty="0"/>
              <a:t>Exchanging Property, Plant, and Equipment*</a:t>
            </a:r>
          </a:p>
        </p:txBody>
      </p:sp>
      <p:graphicFrame>
        <p:nvGraphicFramePr>
          <p:cNvPr id="22" name="表格 21"/>
          <p:cNvGraphicFramePr>
            <a:graphicFrameLocks noGrp="1"/>
          </p:cNvGraphicFramePr>
          <p:nvPr>
            <p:extLst>
              <p:ext uri="{D42A27DB-BD31-4B8C-83A1-F6EECF244321}">
                <p14:modId xmlns:p14="http://schemas.microsoft.com/office/powerpoint/2010/main" val="3733080107"/>
              </p:ext>
            </p:extLst>
          </p:nvPr>
        </p:nvGraphicFramePr>
        <p:xfrm>
          <a:off x="794213" y="2540283"/>
          <a:ext cx="7560840" cy="1857375"/>
        </p:xfrm>
        <a:graphic>
          <a:graphicData uri="http://schemas.openxmlformats.org/drawingml/2006/table">
            <a:tbl>
              <a:tblPr/>
              <a:tblGrid>
                <a:gridCol w="3540820">
                  <a:extLst>
                    <a:ext uri="{9D8B030D-6E8A-4147-A177-3AD203B41FA5}">
                      <a16:colId xmlns:a16="http://schemas.microsoft.com/office/drawing/2014/main" val="20000"/>
                    </a:ext>
                  </a:extLst>
                </a:gridCol>
                <a:gridCol w="1040826">
                  <a:extLst>
                    <a:ext uri="{9D8B030D-6E8A-4147-A177-3AD203B41FA5}">
                      <a16:colId xmlns:a16="http://schemas.microsoft.com/office/drawing/2014/main" val="20001"/>
                    </a:ext>
                  </a:extLst>
                </a:gridCol>
                <a:gridCol w="2979194">
                  <a:extLst>
                    <a:ext uri="{9D8B030D-6E8A-4147-A177-3AD203B41FA5}">
                      <a16:colId xmlns:a16="http://schemas.microsoft.com/office/drawing/2014/main" val="20002"/>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
        <p:nvSpPr>
          <p:cNvPr id="23" name="矩形 22"/>
          <p:cNvSpPr/>
          <p:nvPr/>
        </p:nvSpPr>
        <p:spPr>
          <a:xfrm>
            <a:off x="796609" y="2540283"/>
            <a:ext cx="2416046" cy="369332"/>
          </a:xfrm>
          <a:prstGeom prst="rect">
            <a:avLst/>
          </a:prstGeom>
          <a:noFill/>
        </p:spPr>
        <p:txBody>
          <a:bodyPr wrap="none">
            <a:spAutoFit/>
          </a:bodyPr>
          <a:lstStyle/>
          <a:p>
            <a:r>
              <a:rPr lang="en-US" altLang="zh-TW" dirty="0">
                <a:latin typeface="Arial" pitchFamily="34" charset="0"/>
                <a:cs typeface="Arial" pitchFamily="34" charset="0"/>
              </a:rPr>
              <a:t>Machinery Equipment</a:t>
            </a:r>
            <a:endParaRPr lang="zh-TW" altLang="en-US" dirty="0">
              <a:latin typeface="+mj-lt"/>
            </a:endParaRPr>
          </a:p>
        </p:txBody>
      </p:sp>
      <p:sp>
        <p:nvSpPr>
          <p:cNvPr id="24" name="矩形 23"/>
          <p:cNvSpPr/>
          <p:nvPr/>
        </p:nvSpPr>
        <p:spPr>
          <a:xfrm>
            <a:off x="799383" y="2908920"/>
            <a:ext cx="5647765" cy="369332"/>
          </a:xfrm>
          <a:prstGeom prst="rect">
            <a:avLst/>
          </a:prstGeom>
        </p:spPr>
        <p:txBody>
          <a:bodyPr wrap="none">
            <a:spAutoFit/>
          </a:bodyPr>
          <a:lstStyle/>
          <a:p>
            <a:r>
              <a:rPr lang="en-US" altLang="zh-TW" dirty="0">
                <a:latin typeface="Arial" pitchFamily="34" charset="0"/>
                <a:cs typeface="Arial" pitchFamily="34" charset="0"/>
              </a:rPr>
              <a:t>Accumulated Depreciation, Transportation Equipment</a:t>
            </a:r>
            <a:endParaRPr lang="zh-TW" altLang="en-US" dirty="0">
              <a:latin typeface="+mj-lt"/>
            </a:endParaRPr>
          </a:p>
        </p:txBody>
      </p:sp>
      <p:sp>
        <p:nvSpPr>
          <p:cNvPr id="25" name="矩形 24"/>
          <p:cNvSpPr/>
          <p:nvPr/>
        </p:nvSpPr>
        <p:spPr>
          <a:xfrm>
            <a:off x="6481998" y="2540283"/>
            <a:ext cx="889987" cy="369332"/>
          </a:xfrm>
          <a:prstGeom prst="rect">
            <a:avLst/>
          </a:prstGeom>
        </p:spPr>
        <p:txBody>
          <a:bodyPr wrap="none">
            <a:spAutoFit/>
          </a:bodyPr>
          <a:lstStyle/>
          <a:p>
            <a:pPr lvl="0" algn="r"/>
            <a:r>
              <a:rPr lang="en-US" altLang="zh-TW" dirty="0">
                <a:latin typeface="Arial" pitchFamily="34" charset="0"/>
                <a:cs typeface="Arial" pitchFamily="34" charset="0"/>
              </a:rPr>
              <a:t>59,000</a:t>
            </a:r>
            <a:endParaRPr lang="zh-TW" altLang="en-US" dirty="0">
              <a:latin typeface="Arial" pitchFamily="34" charset="0"/>
              <a:cs typeface="Arial" pitchFamily="34" charset="0"/>
            </a:endParaRPr>
          </a:p>
        </p:txBody>
      </p:sp>
      <p:sp>
        <p:nvSpPr>
          <p:cNvPr id="26" name="矩形 25"/>
          <p:cNvSpPr/>
          <p:nvPr/>
        </p:nvSpPr>
        <p:spPr>
          <a:xfrm>
            <a:off x="6353757" y="2908501"/>
            <a:ext cx="1018228" cy="369332"/>
          </a:xfrm>
          <a:prstGeom prst="rect">
            <a:avLst/>
          </a:prstGeom>
        </p:spPr>
        <p:txBody>
          <a:bodyPr wrap="none">
            <a:spAutoFit/>
          </a:bodyPr>
          <a:lstStyle/>
          <a:p>
            <a:pPr lvl="0" algn="r"/>
            <a:r>
              <a:rPr lang="en-US" altLang="zh-TW" dirty="0">
                <a:latin typeface="Arial" pitchFamily="34" charset="0"/>
                <a:cs typeface="Arial" pitchFamily="34" charset="0"/>
              </a:rPr>
              <a:t>150,000</a:t>
            </a:r>
            <a:endParaRPr lang="zh-TW" altLang="en-US" dirty="0">
              <a:latin typeface="Arial" pitchFamily="34" charset="0"/>
              <a:cs typeface="Arial" pitchFamily="34" charset="0"/>
            </a:endParaRPr>
          </a:p>
        </p:txBody>
      </p:sp>
      <p:sp>
        <p:nvSpPr>
          <p:cNvPr id="28" name="矩形 27"/>
          <p:cNvSpPr/>
          <p:nvPr/>
        </p:nvSpPr>
        <p:spPr>
          <a:xfrm>
            <a:off x="796609" y="3284222"/>
            <a:ext cx="3082960" cy="369332"/>
          </a:xfrm>
          <a:prstGeom prst="rect">
            <a:avLst/>
          </a:prstGeom>
          <a:solidFill>
            <a:srgbClr val="FFFF00"/>
          </a:solidFill>
        </p:spPr>
        <p:txBody>
          <a:bodyPr wrap="none">
            <a:spAutoFit/>
          </a:bodyPr>
          <a:lstStyle/>
          <a:p>
            <a:r>
              <a:rPr lang="en-US" altLang="zh-TW" dirty="0">
                <a:latin typeface="Arial" pitchFamily="34" charset="0"/>
                <a:cs typeface="Arial" pitchFamily="34" charset="0"/>
              </a:rPr>
              <a:t>Loss on Exchange of Assets</a:t>
            </a:r>
            <a:endParaRPr lang="zh-TW" altLang="en-US" dirty="0">
              <a:latin typeface="+mj-lt"/>
            </a:endParaRPr>
          </a:p>
        </p:txBody>
      </p:sp>
      <p:sp>
        <p:nvSpPr>
          <p:cNvPr id="29" name="矩形 28"/>
          <p:cNvSpPr/>
          <p:nvPr/>
        </p:nvSpPr>
        <p:spPr>
          <a:xfrm>
            <a:off x="6481998" y="3284222"/>
            <a:ext cx="889987" cy="369332"/>
          </a:xfrm>
          <a:prstGeom prst="rect">
            <a:avLst/>
          </a:prstGeom>
          <a:solidFill>
            <a:srgbClr val="FFFF00"/>
          </a:solidFill>
        </p:spPr>
        <p:txBody>
          <a:bodyPr wrap="none">
            <a:spAutoFit/>
          </a:bodyPr>
          <a:lstStyle/>
          <a:p>
            <a:pPr lvl="0" algn="r"/>
            <a:r>
              <a:rPr lang="en-US" altLang="zh-TW" dirty="0">
                <a:latin typeface="Arial" pitchFamily="34" charset="0"/>
                <a:cs typeface="Arial" pitchFamily="34" charset="0"/>
              </a:rPr>
              <a:t>15,000</a:t>
            </a:r>
            <a:endParaRPr lang="zh-TW" altLang="en-US" dirty="0">
              <a:latin typeface="Arial" pitchFamily="34" charset="0"/>
              <a:cs typeface="Arial" pitchFamily="34" charset="0"/>
            </a:endParaRPr>
          </a:p>
        </p:txBody>
      </p:sp>
      <p:sp>
        <p:nvSpPr>
          <p:cNvPr id="32" name="矩形 31"/>
          <p:cNvSpPr/>
          <p:nvPr/>
        </p:nvSpPr>
        <p:spPr>
          <a:xfrm>
            <a:off x="1010237" y="3623016"/>
            <a:ext cx="2830647" cy="369332"/>
          </a:xfrm>
          <a:prstGeom prst="rect">
            <a:avLst/>
          </a:prstGeom>
        </p:spPr>
        <p:txBody>
          <a:bodyPr wrap="none">
            <a:spAutoFit/>
          </a:bodyPr>
          <a:lstStyle/>
          <a:p>
            <a:r>
              <a:rPr lang="en-US" altLang="zh-TW" dirty="0">
                <a:latin typeface="Arial" pitchFamily="34" charset="0"/>
                <a:cs typeface="Arial" pitchFamily="34" charset="0"/>
              </a:rPr>
              <a:t>Transportation Equipment</a:t>
            </a:r>
            <a:endParaRPr lang="zh-TW" altLang="en-US" dirty="0">
              <a:latin typeface="+mj-lt"/>
            </a:endParaRPr>
          </a:p>
        </p:txBody>
      </p:sp>
      <p:sp>
        <p:nvSpPr>
          <p:cNvPr id="33" name="矩形 32"/>
          <p:cNvSpPr/>
          <p:nvPr/>
        </p:nvSpPr>
        <p:spPr>
          <a:xfrm>
            <a:off x="7336825" y="3620403"/>
            <a:ext cx="1018228" cy="369332"/>
          </a:xfrm>
          <a:prstGeom prst="rect">
            <a:avLst/>
          </a:prstGeom>
        </p:spPr>
        <p:txBody>
          <a:bodyPr wrap="none">
            <a:spAutoFit/>
          </a:bodyPr>
          <a:lstStyle/>
          <a:p>
            <a:pPr lvl="0" algn="r"/>
            <a:r>
              <a:rPr lang="en-US" altLang="zh-TW" dirty="0">
                <a:latin typeface="Arial" pitchFamily="34" charset="0"/>
                <a:cs typeface="Arial" pitchFamily="34" charset="0"/>
              </a:rPr>
              <a:t>200,000</a:t>
            </a:r>
            <a:endParaRPr lang="zh-TW" altLang="en-US" dirty="0">
              <a:latin typeface="Arial" pitchFamily="34" charset="0"/>
              <a:cs typeface="Arial" pitchFamily="34" charset="0"/>
            </a:endParaRPr>
          </a:p>
        </p:txBody>
      </p:sp>
      <p:sp>
        <p:nvSpPr>
          <p:cNvPr id="34" name="矩形 33"/>
          <p:cNvSpPr/>
          <p:nvPr/>
        </p:nvSpPr>
        <p:spPr>
          <a:xfrm>
            <a:off x="1010237" y="4007554"/>
            <a:ext cx="723275" cy="369332"/>
          </a:xfrm>
          <a:prstGeom prst="rect">
            <a:avLst/>
          </a:prstGeom>
        </p:spPr>
        <p:txBody>
          <a:bodyPr wrap="none">
            <a:spAutoFit/>
          </a:bodyPr>
          <a:lstStyle/>
          <a:p>
            <a:r>
              <a:rPr lang="en-US" altLang="zh-TW" dirty="0">
                <a:latin typeface="Arial" pitchFamily="34" charset="0"/>
                <a:cs typeface="Arial" pitchFamily="34" charset="0"/>
              </a:rPr>
              <a:t>Cash</a:t>
            </a:r>
            <a:endParaRPr lang="zh-TW" altLang="en-US" dirty="0">
              <a:latin typeface="Arial" pitchFamily="34" charset="0"/>
              <a:cs typeface="Arial" pitchFamily="34" charset="0"/>
            </a:endParaRPr>
          </a:p>
        </p:txBody>
      </p:sp>
      <p:sp>
        <p:nvSpPr>
          <p:cNvPr id="35" name="矩形 34"/>
          <p:cNvSpPr/>
          <p:nvPr/>
        </p:nvSpPr>
        <p:spPr>
          <a:xfrm>
            <a:off x="7465066" y="4004941"/>
            <a:ext cx="889987" cy="369332"/>
          </a:xfrm>
          <a:prstGeom prst="rect">
            <a:avLst/>
          </a:prstGeom>
        </p:spPr>
        <p:txBody>
          <a:bodyPr wrap="none">
            <a:spAutoFit/>
          </a:bodyPr>
          <a:lstStyle/>
          <a:p>
            <a:pPr lvl="0" algn="r"/>
            <a:r>
              <a:rPr lang="en-US" altLang="zh-TW" dirty="0">
                <a:latin typeface="Arial" pitchFamily="34" charset="0"/>
                <a:cs typeface="Arial" pitchFamily="34" charset="0"/>
              </a:rPr>
              <a:t>24,000</a:t>
            </a:r>
            <a:endParaRPr lang="zh-TW" altLang="en-US" dirty="0">
              <a:latin typeface="Arial" pitchFamily="34" charset="0"/>
              <a:cs typeface="Arial" pitchFamily="34" charset="0"/>
            </a:endParaRPr>
          </a:p>
        </p:txBody>
      </p:sp>
      <p:sp>
        <p:nvSpPr>
          <p:cNvPr id="18" name="文字方塊 17"/>
          <p:cNvSpPr txBox="1"/>
          <p:nvPr/>
        </p:nvSpPr>
        <p:spPr>
          <a:xfrm>
            <a:off x="8407063" y="631491"/>
            <a:ext cx="686278"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LO11</a:t>
            </a:r>
          </a:p>
        </p:txBody>
      </p:sp>
    </p:spTree>
    <p:extLst>
      <p:ext uri="{BB962C8B-B14F-4D97-AF65-F5344CB8AC3E}">
        <p14:creationId xmlns:p14="http://schemas.microsoft.com/office/powerpoint/2010/main" val="37762051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8" grpId="0" animBg="1"/>
      <p:bldP spid="29" grpId="0" animBg="1"/>
      <p:bldP spid="32" grpId="0"/>
      <p:bldP spid="33" grpId="0"/>
      <p:bldP spid="34" grpId="0"/>
      <p:bldP spid="3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idx="1"/>
          </p:nvPr>
        </p:nvSpPr>
        <p:spPr/>
        <p:txBody>
          <a:bodyPr/>
          <a:lstStyle/>
          <a:p>
            <a:pPr marL="0" indent="0">
              <a:buNone/>
            </a:pPr>
            <a:r>
              <a:rPr lang="en-US" altLang="zh-TW" b="1" dirty="0">
                <a:solidFill>
                  <a:srgbClr val="E19207"/>
                </a:solidFill>
              </a:rPr>
              <a:t>Illustration</a:t>
            </a:r>
            <a:endParaRPr lang="en-US" altLang="zh-TW" dirty="0">
              <a:solidFill>
                <a:srgbClr val="E19207"/>
              </a:solidFill>
            </a:endParaRPr>
          </a:p>
          <a:p>
            <a:pPr lvl="1"/>
            <a:r>
              <a:rPr lang="en-US" altLang="zh-TW" dirty="0"/>
              <a:t>Now we illustrate a case of recognizing an exchange gain assuming the following information.</a:t>
            </a:r>
          </a:p>
        </p:txBody>
      </p:sp>
      <p:sp>
        <p:nvSpPr>
          <p:cNvPr id="2" name="投影片編號版面配置區 1"/>
          <p:cNvSpPr>
            <a:spLocks noGrp="1"/>
          </p:cNvSpPr>
          <p:nvPr>
            <p:ph type="sldNum" sz="quarter" idx="12"/>
          </p:nvPr>
        </p:nvSpPr>
        <p:spPr/>
        <p:txBody>
          <a:bodyPr/>
          <a:lstStyle/>
          <a:p>
            <a:endParaRPr lang="en-US" altLang="zh-TW"/>
          </a:p>
          <a:p>
            <a:fld id="{7EC5196E-6DE0-413B-B515-7F1EDB6EC62F}" type="slidenum">
              <a:rPr lang="zh-TW" altLang="en-US" smtClean="0"/>
              <a:pPr/>
              <a:t>99</a:t>
            </a:fld>
            <a:endParaRPr lang="zh-TW" altLang="en-US" dirty="0"/>
          </a:p>
        </p:txBody>
      </p:sp>
      <p:sp>
        <p:nvSpPr>
          <p:cNvPr id="39940" name="Title 4"/>
          <p:cNvSpPr>
            <a:spLocks noGrp="1"/>
          </p:cNvSpPr>
          <p:nvPr>
            <p:ph type="title"/>
          </p:nvPr>
        </p:nvSpPr>
        <p:spPr/>
        <p:txBody>
          <a:bodyPr>
            <a:normAutofit fontScale="90000"/>
          </a:bodyPr>
          <a:lstStyle/>
          <a:p>
            <a:r>
              <a:rPr lang="en-US" altLang="zh-TW" dirty="0"/>
              <a:t>Exchanging Property, Plant, and Equipment*</a:t>
            </a:r>
          </a:p>
        </p:txBody>
      </p:sp>
      <p:pic>
        <p:nvPicPr>
          <p:cNvPr id="23" name="圖片 22"/>
          <p:cNvPicPr>
            <a:picLocks noChangeAspect="1"/>
          </p:cNvPicPr>
          <p:nvPr/>
        </p:nvPicPr>
        <p:blipFill>
          <a:blip r:embed="rId3"/>
          <a:stretch>
            <a:fillRect/>
          </a:stretch>
        </p:blipFill>
        <p:spPr>
          <a:xfrm>
            <a:off x="448462" y="3090318"/>
            <a:ext cx="8230144" cy="1710251"/>
          </a:xfrm>
          <a:prstGeom prst="rect">
            <a:avLst/>
          </a:prstGeom>
        </p:spPr>
      </p:pic>
      <p:sp>
        <p:nvSpPr>
          <p:cNvPr id="34" name="文字方塊 33"/>
          <p:cNvSpPr txBox="1"/>
          <p:nvPr/>
        </p:nvSpPr>
        <p:spPr>
          <a:xfrm>
            <a:off x="7285939" y="5063740"/>
            <a:ext cx="1485528" cy="923330"/>
          </a:xfrm>
          <a:prstGeom prst="rect">
            <a:avLst/>
          </a:prstGeom>
          <a:solidFill>
            <a:srgbClr val="FFE699"/>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altLang="zh-TW" dirty="0">
                <a:latin typeface="Arial" panose="020B0604020202020204" pitchFamily="34" charset="0"/>
                <a:cs typeface="Arial" panose="020B0604020202020204" pitchFamily="34" charset="0"/>
              </a:rPr>
              <a:t>The cost of the acquired machine</a:t>
            </a:r>
          </a:p>
        </p:txBody>
      </p:sp>
      <p:sp>
        <p:nvSpPr>
          <p:cNvPr id="35" name="矩形 34"/>
          <p:cNvSpPr/>
          <p:nvPr/>
        </p:nvSpPr>
        <p:spPr>
          <a:xfrm>
            <a:off x="7549434" y="4085388"/>
            <a:ext cx="978795" cy="6010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8407063" y="631491"/>
            <a:ext cx="686278"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LO11</a:t>
            </a:r>
          </a:p>
        </p:txBody>
      </p:sp>
    </p:spTree>
    <p:extLst>
      <p:ext uri="{BB962C8B-B14F-4D97-AF65-F5344CB8AC3E}">
        <p14:creationId xmlns:p14="http://schemas.microsoft.com/office/powerpoint/2010/main" val="4961631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theme/theme1.xml><?xml version="1.0" encoding="utf-8"?>
<a:theme xmlns:a="http://schemas.openxmlformats.org/drawingml/2006/main" name="Office 佈景主題">
  <a:themeElements>
    <a:clrScheme name="自訂 4">
      <a:dk1>
        <a:srgbClr val="000000"/>
      </a:dk1>
      <a:lt1>
        <a:srgbClr val="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7253</TotalTime>
  <Words>4759</Words>
  <Application>Microsoft Office PowerPoint</Application>
  <PresentationFormat>On-screen Show (4:3)</PresentationFormat>
  <Paragraphs>1088</Paragraphs>
  <Slides>107</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107</vt:i4>
      </vt:variant>
    </vt:vector>
  </HeadingPairs>
  <TitlesOfParts>
    <vt:vector size="117" baseType="lpstr">
      <vt:lpstr>微軟正黑體</vt:lpstr>
      <vt:lpstr>MS UI Gothic</vt:lpstr>
      <vt:lpstr>新細明體</vt:lpstr>
      <vt:lpstr>Arial</vt:lpstr>
      <vt:lpstr>Arial Unicode MS</vt:lpstr>
      <vt:lpstr>Calibri</vt:lpstr>
      <vt:lpstr>Calibri Light</vt:lpstr>
      <vt:lpstr>Franklin Gothic Medium Cond</vt:lpstr>
      <vt:lpstr>Wingdings</vt:lpstr>
      <vt:lpstr>Office 佈景主題</vt:lpstr>
      <vt:lpstr>PowerPoint Presentation</vt:lpstr>
      <vt:lpstr>Investments: Property, Plant, and Equipment              and Intangible Assets</vt:lpstr>
      <vt:lpstr>Investments: Property, Plant, and Equipment           and Intangible Assets</vt:lpstr>
      <vt:lpstr>Long-Term Operating Assets </vt:lpstr>
      <vt:lpstr>Long-Term Operating Assets </vt:lpstr>
      <vt:lpstr>Long-Term Operating Assets </vt:lpstr>
      <vt:lpstr>Quiz Yourself</vt:lpstr>
      <vt:lpstr>Quiz Yourself</vt:lpstr>
      <vt:lpstr>Accounting for Acquisition of PP&amp;E</vt:lpstr>
      <vt:lpstr>Accounting for Acquisition of PP&amp;E</vt:lpstr>
      <vt:lpstr>Assets Acquired by Purchase </vt:lpstr>
      <vt:lpstr>Assets Acquired by Purchase </vt:lpstr>
      <vt:lpstr>Acquisition of Several Assets at Once </vt:lpstr>
      <vt:lpstr>Acquisition of Several Assets at Once </vt:lpstr>
      <vt:lpstr>Acquisition of Several Assets at Once </vt:lpstr>
      <vt:lpstr>Quiz Yourself</vt:lpstr>
      <vt:lpstr>Quiz Yourself</vt:lpstr>
      <vt:lpstr>Quiz Yourself</vt:lpstr>
      <vt:lpstr>What is Depreciation?</vt:lpstr>
      <vt:lpstr>How to Calculate Depreciation Expense?</vt:lpstr>
      <vt:lpstr>Straight-Line Method of Depreciation</vt:lpstr>
      <vt:lpstr>Straight-Line Method of Depreciation</vt:lpstr>
      <vt:lpstr>Straight-Line Method of Depreciation</vt:lpstr>
      <vt:lpstr>Straight-Line Method of Depreciation</vt:lpstr>
      <vt:lpstr>Units-of-Production Depreciation</vt:lpstr>
      <vt:lpstr>Units-of-Production Depreciation</vt:lpstr>
      <vt:lpstr>Units-of-Production Depreciation</vt:lpstr>
      <vt:lpstr>Comparison of the Two Methods</vt:lpstr>
      <vt:lpstr>Partial-Year Depreciation Calculations</vt:lpstr>
      <vt:lpstr>Units-of-Production Method  with Natural Resources </vt:lpstr>
      <vt:lpstr>Units-of-Production Method  with Natural Resources </vt:lpstr>
      <vt:lpstr>Units-of-Production Method  with Natural Resources </vt:lpstr>
      <vt:lpstr>Accelerated Depreciation:  Declining-Balance Method</vt:lpstr>
      <vt:lpstr>Accelerated Depreciation:  Declining-Balance Method</vt:lpstr>
      <vt:lpstr>Accelerated Depreciation:  Declining-Balance Method</vt:lpstr>
      <vt:lpstr>Accelerated Depreciation:  Declining-Balance Method</vt:lpstr>
      <vt:lpstr>A Comparison of All Depreciation Methods</vt:lpstr>
      <vt:lpstr>A Comparison of All Depreciation Methods</vt:lpstr>
      <vt:lpstr>Quiz Yourself</vt:lpstr>
      <vt:lpstr>Quiz Yourself</vt:lpstr>
      <vt:lpstr>Quiz Yourself</vt:lpstr>
      <vt:lpstr>Changes in Depreciation Estimates and Methods</vt:lpstr>
      <vt:lpstr>Changes in Depreciation Estimates and Methods</vt:lpstr>
      <vt:lpstr>Changes in Depreciation Estimates and Methods</vt:lpstr>
      <vt:lpstr>Quiz Yourself</vt:lpstr>
      <vt:lpstr>Quiz Yourself</vt:lpstr>
      <vt:lpstr>Ordinary Expenditures  (Revenue Expenditures)</vt:lpstr>
      <vt:lpstr>Ordinary Expenditures  (Revenue Expenditures)</vt:lpstr>
      <vt:lpstr>Capital Expenditures  </vt:lpstr>
      <vt:lpstr>Capital Expenditures</vt:lpstr>
      <vt:lpstr>Capital Expenditures</vt:lpstr>
      <vt:lpstr>Capital Expenditures</vt:lpstr>
      <vt:lpstr>Quiz Yourself</vt:lpstr>
      <vt:lpstr>Quiz Yourself</vt:lpstr>
      <vt:lpstr>Quiz Yourself</vt:lpstr>
      <vt:lpstr>Impairments  </vt:lpstr>
      <vt:lpstr>Impairment Test</vt:lpstr>
      <vt:lpstr>Impairment Test</vt:lpstr>
      <vt:lpstr>Recording an Impairment Loss</vt:lpstr>
      <vt:lpstr>Recording an Impairment Loss</vt:lpstr>
      <vt:lpstr>Recording an Impairment Loss</vt:lpstr>
      <vt:lpstr>Recording an Impairment Loss</vt:lpstr>
      <vt:lpstr>Impairment</vt:lpstr>
      <vt:lpstr>Quiz Yourself</vt:lpstr>
      <vt:lpstr>Quiz Yourself</vt:lpstr>
      <vt:lpstr>Reporting PP&amp;E</vt:lpstr>
      <vt:lpstr>Reporting PP&amp;E</vt:lpstr>
      <vt:lpstr>Disposal of Property, Plant, and Equipment</vt:lpstr>
      <vt:lpstr>Discarding Property, Plant, and Equipment</vt:lpstr>
      <vt:lpstr>Discarding Property, Plant, and Equipment</vt:lpstr>
      <vt:lpstr>Discarding Property, Plant, and Equipment</vt:lpstr>
      <vt:lpstr>Selling Property, Plant, and Equipment</vt:lpstr>
      <vt:lpstr>Selling Property, Plant, and Equipment</vt:lpstr>
      <vt:lpstr>Quiz Yourself</vt:lpstr>
      <vt:lpstr>Intangible Assets</vt:lpstr>
      <vt:lpstr>Intangible Assets</vt:lpstr>
      <vt:lpstr>Common Types of Intangibles</vt:lpstr>
      <vt:lpstr>Common Types of Intangibles</vt:lpstr>
      <vt:lpstr>Common Types of Intangibles</vt:lpstr>
      <vt:lpstr>Common Types of Intangibles</vt:lpstr>
      <vt:lpstr>Accounting for Intangible Assets</vt:lpstr>
      <vt:lpstr>Accounting for Intangible Assets</vt:lpstr>
      <vt:lpstr>Amortization of Intangible Assets</vt:lpstr>
      <vt:lpstr>Amortization of Intangible Assets</vt:lpstr>
      <vt:lpstr>Amortization of Intangible Assets</vt:lpstr>
      <vt:lpstr>Impairment of Intangible Assets</vt:lpstr>
      <vt:lpstr>Quiz Yourself</vt:lpstr>
      <vt:lpstr>Quiz Yourself</vt:lpstr>
      <vt:lpstr>Evaluating the Level of PP&amp;E</vt:lpstr>
      <vt:lpstr>Evaluating the Level of PP&amp;E</vt:lpstr>
      <vt:lpstr>Industry Differences in Fixed Asset Turnover </vt:lpstr>
      <vt:lpstr>Quiz Yourself</vt:lpstr>
      <vt:lpstr>Quiz Yourself</vt:lpstr>
      <vt:lpstr>Exchanging Property, Plant, and Equipment*</vt:lpstr>
      <vt:lpstr>Exchanging Property, Plant, and Equipment*</vt:lpstr>
      <vt:lpstr>Exchanging Property, Plant, and Equipment*</vt:lpstr>
      <vt:lpstr>Exchanging Property, Plant, and Equipment*</vt:lpstr>
      <vt:lpstr>Exchanging Property, Plant, and Equipment*</vt:lpstr>
      <vt:lpstr>Exchanging Property, Plant, and Equipment*</vt:lpstr>
      <vt:lpstr>Exchanging Property, Plant, and Equipment*</vt:lpstr>
      <vt:lpstr>Quiz Yourself</vt:lpstr>
      <vt:lpstr>Quiz Yourself</vt:lpstr>
      <vt:lpstr>The Revaluation Model*  </vt:lpstr>
      <vt:lpstr>Revaluation Gain*</vt:lpstr>
      <vt:lpstr>Revaluation Gain*</vt:lpstr>
      <vt:lpstr>Quiz Yourself</vt:lpstr>
      <vt:lpstr>Quiz Yourself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Controls and Cash</dc:title>
  <dc:creator>鄧雨賢</dc:creator>
  <cp:lastModifiedBy>Ong, Willie</cp:lastModifiedBy>
  <cp:revision>323</cp:revision>
  <dcterms:created xsi:type="dcterms:W3CDTF">2015-04-13T13:14:44Z</dcterms:created>
  <dcterms:modified xsi:type="dcterms:W3CDTF">2017-08-15T07:29:55Z</dcterms:modified>
</cp:coreProperties>
</file>