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414" r:id="rId2"/>
    <p:sldId id="415" r:id="rId3"/>
    <p:sldId id="431" r:id="rId4"/>
    <p:sldId id="459" r:id="rId5"/>
    <p:sldId id="416" r:id="rId6"/>
    <p:sldId id="418" r:id="rId7"/>
    <p:sldId id="460" r:id="rId8"/>
    <p:sldId id="432" r:id="rId9"/>
    <p:sldId id="457" r:id="rId10"/>
    <p:sldId id="45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1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6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1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6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7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4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1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27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7570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86217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67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1753"/>
                <a:ext cx="10515600" cy="5384799"/>
              </a:xfrm>
            </p:spPr>
            <p:txBody>
              <a:bodyPr>
                <a:normAutofit/>
              </a:bodyPr>
              <a:lstStyle/>
              <a:p>
                <a:pPr marL="1520825" indent="-1520825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solidFill>
                      <a:srgbClr val="00B0F0"/>
                    </a:solidFill>
                  </a:rPr>
                  <a:t>Assumption</a:t>
                </a:r>
                <a:r>
                  <a:rPr lang="en-US" altLang="ko-KR" sz="2200" dirty="0"/>
                  <a:t> : When working with a small sample we must make additional assumptions on the distribution to make up for our lack of information about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2200" dirty="0"/>
                  <a:t> </a:t>
                </a:r>
              </a:p>
              <a:p>
                <a:pPr marL="1520825" indent="-1520825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We assume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200" dirty="0"/>
                  <a:t>’s are from a normal distribution. </a:t>
                </a:r>
              </a:p>
              <a:p>
                <a:pPr marL="1520825" indent="-1520825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Check this with a normal probability plot.</a:t>
                </a:r>
              </a:p>
              <a:p>
                <a:pPr marL="1885950" indent="-188595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solidFill>
                      <a:srgbClr val="00B0F0"/>
                    </a:solidFill>
                  </a:rPr>
                  <a:t>T distribution </a:t>
                </a:r>
                <a:r>
                  <a:rPr lang="en-US" altLang="ko-KR" sz="2200" dirty="0"/>
                  <a:t>: Assuming that we have a random sample from a normal distribution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 		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ko-KR" alt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ko-KR" sz="2200" dirty="0"/>
              </a:p>
              <a:p>
                <a:pPr marL="170815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has a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2200" dirty="0"/>
                  <a:t> distribution with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sz="2200" dirty="0"/>
                  <a:t> degrees of freedom</a:t>
                </a:r>
              </a:p>
              <a:p>
                <a:pPr marL="1708150" indent="0">
                  <a:lnSpc>
                    <a:spcPct val="114000"/>
                  </a:lnSpc>
                  <a:buNone/>
                </a:pPr>
                <a:r>
                  <a:rPr lang="en-US" altLang="ko-KR" sz="2200" b="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l-GR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l-G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ko-KR" altLang="en-US" sz="2200" b="0" i="1" smtClean="0">
                                <a:latin typeface="Cambria Math" panose="02040503050406030204" pitchFamily="18" charset="0"/>
                              </a:rPr>
                              <m:t>𝜈𝜋</m:t>
                            </m:r>
                          </m:e>
                        </m:rad>
                        <m:r>
                          <m:rPr>
                            <m:sty m:val="p"/>
                          </m:r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l-GR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l-G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num>
                              <m:den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  <m:sSup>
                      <m:sSup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ko-KR" altLang="el-G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l-G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a:rPr lang="ko-KR" altLang="el-G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ko-KR" sz="2200" dirty="0"/>
                  <a:t> is the degrees of freedom</a:t>
                </a:r>
              </a:p>
              <a:p>
                <a:pPr marL="1708150" indent="0">
                  <a:lnSpc>
                    <a:spcPct val="114000"/>
                  </a:lnSpc>
                  <a:buNone/>
                </a:pPr>
                <a:r>
                  <a:rPr lang="en-US" altLang="ko-KR" sz="2200" b="0" dirty="0">
                    <a:ea typeface="Cambria Math" panose="02040503050406030204" pitchFamily="18" charset="0"/>
                  </a:rPr>
                  <a:t>(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l-GR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!, </m:t>
                        </m:r>
                      </m:e>
                    </m:nary>
                  </m:oMath>
                </a14:m>
                <a:r>
                  <a:rPr lang="el-GR" altLang="ko-KR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1, </m:t>
                    </m:r>
                    <m:r>
                      <m:rPr>
                        <m:sty m:val="p"/>
                      </m:rPr>
                      <a:rPr lang="el-GR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l-GR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l-GR" altLang="ko-KR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ko-KR" alt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rad>
                  </m:oMath>
                </a14:m>
                <a:r>
                  <a:rPr lang="en-US" altLang="ko-KR" sz="2200" dirty="0"/>
                  <a:t>	)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endParaRPr lang="en-US" altLang="ko-KR" sz="22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1753"/>
                <a:ext cx="10515600" cy="5384799"/>
              </a:xfrm>
              <a:blipFill>
                <a:blip r:embed="rId2"/>
                <a:stretch>
                  <a:fillRect l="-754" t="-3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Intervals based on a Normal Distribution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71184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05992"/>
                <a:ext cx="10813143" cy="4981929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altLang="ko-KR" dirty="0"/>
                  <a:t>&gt; with(xmp07.06, </a:t>
                </a:r>
                <a:r>
                  <a:rPr lang="en-US" altLang="ko-KR" dirty="0" err="1"/>
                  <a:t>t.test</a:t>
                </a:r>
                <a:r>
                  <a:rPr lang="en-US" altLang="ko-KR" dirty="0"/>
                  <a:t>(Voltage))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    One Sample t-test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data:  Voltage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t = 72.463, </a:t>
                </a:r>
                <a:r>
                  <a:rPr lang="en-US" altLang="ko-KR" dirty="0" err="1"/>
                  <a:t>df</a:t>
                </a:r>
                <a:r>
                  <a:rPr lang="en-US" altLang="ko-KR" dirty="0"/>
                  <a:t> = 47, p-value &lt; 2.2e-16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alternative hypothesis: true mean is not equal to 0	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b="0" dirty="0">
                    <a:ea typeface="Cambria Math" panose="02040503050406030204" pitchFamily="18" charset="0"/>
                  </a:rPr>
                  <a:t>   vs    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dirty="0"/>
                  <a:t>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)</a:t>
                </a:r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dirty="0"/>
                  <a:t>95 percent confidence interval: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53.18950 56.22716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sample estimates: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mean of x 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54.70833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0.025, 47</m:t>
                        </m:r>
                      </m:sub>
                    </m:sSub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 54.708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ko-KR" dirty="0"/>
                  <a:t>2.012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5.2307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48</m:t>
                            </m:r>
                          </m:e>
                        </m:rad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=(53.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18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9, </m:t>
                    </m:r>
                  </m:oMath>
                </a14:m>
                <a:r>
                  <a:rPr lang="en-US" altLang="ko-KR" dirty="0"/>
                  <a:t>56.227)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&gt; </a:t>
                </a:r>
                <a:r>
                  <a:rPr lang="en-US" altLang="ko-KR" dirty="0" err="1"/>
                  <a:t>qt</a:t>
                </a:r>
                <a:r>
                  <a:rPr lang="en-US" altLang="ko-KR" dirty="0"/>
                  <a:t>(0.975, 47) # 2.012		(when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/>
                  <a:t>)	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0.05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computed by </a:t>
                </a:r>
                <a:r>
                  <a:rPr lang="en-US" altLang="ko-KR" dirty="0" err="1"/>
                  <a:t>qnorm</a:t>
                </a:r>
                <a:r>
                  <a:rPr lang="en-US" altLang="ko-KR" dirty="0"/>
                  <a:t>(0.95))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05992"/>
                <a:ext cx="10813143" cy="4981929"/>
              </a:xfrm>
              <a:blipFill>
                <a:blip r:embed="rId2"/>
                <a:stretch>
                  <a:fillRect l="-564" t="-1836" b="-1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143" y="3471106"/>
            <a:ext cx="4516588" cy="129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2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0818"/>
                <a:ext cx="10515600" cy="5384799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14000"/>
                  </a:lnSpc>
                </a:pPr>
                <a:r>
                  <a:rPr lang="en-US" altLang="ko-KR" sz="2200" dirty="0"/>
                  <a:t>The key result underlying the interval in earlier section was that for large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ko-KR" sz="2200" dirty="0">
                  <a:ea typeface="Cambria Math" panose="02040503050406030204" pitchFamily="18" charset="0"/>
                </a:endParaRPr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       the </a:t>
                </a:r>
                <a:r>
                  <a:rPr lang="en-US" altLang="ko-KR" sz="2200" dirty="0" err="1"/>
                  <a:t>r.v</a:t>
                </a:r>
                <a:r>
                  <a:rPr lang="en-US" altLang="ko-KR" sz="2200" dirty="0"/>
                  <a:t>.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ko-KR" alt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2200" dirty="0"/>
                  <a:t>  has approximately a standard normal distribution.</a:t>
                </a:r>
              </a:p>
              <a:p>
                <a:pPr algn="just">
                  <a:lnSpc>
                    <a:spcPct val="114000"/>
                  </a:lnSpc>
                </a:pPr>
                <a:r>
                  <a:rPr lang="en-US" altLang="ko-KR" sz="2200" dirty="0"/>
                  <a:t>When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200" dirty="0"/>
                  <a:t> is small,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sz="2200" dirty="0"/>
                  <a:t> is no longer likely to be close to </a:t>
                </a:r>
                <a14:m>
                  <m:oMath xmlns:m="http://schemas.openxmlformats.org/officeDocument/2006/math">
                    <m:r>
                      <a:rPr lang="ko-KR" altLang="en-US" sz="22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2200" dirty="0"/>
                  <a:t>, so the variability in the distribution of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ko-KR" sz="2200" dirty="0"/>
                  <a:t> arises from randomness in both the numerator and the denominator.</a:t>
                </a:r>
              </a:p>
              <a:p>
                <a:pPr algn="just">
                  <a:lnSpc>
                    <a:spcPct val="114000"/>
                  </a:lnSpc>
                </a:pPr>
                <a:r>
                  <a:rPr lang="en-US" altLang="ko-KR" sz="2200" dirty="0"/>
                  <a:t>This implies that the probability distribution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ko-KR" alt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2200" dirty="0"/>
                  <a:t> will be more spread out than the standard normal distribution.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0818"/>
                <a:ext cx="10515600" cy="5384799"/>
              </a:xfrm>
              <a:blipFill>
                <a:blip r:embed="rId2"/>
                <a:stretch>
                  <a:fillRect l="-290" t="-340" r="-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Intervals based on a Normal Population Distribution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7300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0085"/>
                <a:ext cx="10515600" cy="5384799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lnSpc>
                    <a:spcPct val="114000"/>
                  </a:lnSpc>
                  <a:buFont typeface="+mj-ea"/>
                  <a:buAutoNum type="circleNumDbPlain"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sub>
                    </m:sSub>
                  </m:oMath>
                </a14:m>
                <a:r>
                  <a:rPr lang="en-US" altLang="ko-KR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sz="2200" dirty="0">
                    <a:ea typeface="Cambria Math" panose="02040503050406030204" pitchFamily="18" charset="0"/>
                  </a:rPr>
                  <a:t>curve is bell-shaped and centered at 0</a:t>
                </a:r>
              </a:p>
              <a:p>
                <a:pPr marL="457200" indent="-457200">
                  <a:lnSpc>
                    <a:spcPct val="114000"/>
                  </a:lnSpc>
                  <a:buFont typeface="+mj-ea"/>
                  <a:buAutoNum type="circleNumDbPlain"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sub>
                    </m:sSub>
                  </m:oMath>
                </a14:m>
                <a:r>
                  <a:rPr lang="en-US" altLang="ko-KR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sz="2200" dirty="0">
                    <a:ea typeface="Cambria Math" panose="02040503050406030204" pitchFamily="18" charset="0"/>
                  </a:rPr>
                  <a:t>curves is more spread out than the standard normal.</a:t>
                </a:r>
              </a:p>
              <a:p>
                <a:pPr marL="457200" indent="-457200">
                  <a:lnSpc>
                    <a:spcPct val="114000"/>
                  </a:lnSpc>
                  <a:buFont typeface="+mj-ea"/>
                  <a:buAutoNum type="circleNumDbPlain"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altLang="ko-KR" sz="2200" dirty="0"/>
                  <a:t>, the spread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sub>
                    </m:sSub>
                  </m:oMath>
                </a14:m>
                <a:r>
                  <a:rPr lang="en-US" altLang="ko-KR" sz="2200" dirty="0"/>
                  <a:t> decreases</a:t>
                </a:r>
              </a:p>
              <a:p>
                <a:pPr marL="457200" indent="-457200">
                  <a:lnSpc>
                    <a:spcPct val="114000"/>
                  </a:lnSpc>
                  <a:buFont typeface="+mj-ea"/>
                  <a:buAutoNum type="circleNumDbPlain"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↑∞</m:t>
                    </m:r>
                  </m:oMath>
                </a14:m>
                <a:r>
                  <a:rPr lang="en-US" altLang="ko-KR" sz="2200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sub>
                    </m:sSub>
                  </m:oMath>
                </a14:m>
                <a:r>
                  <a:rPr lang="en-US" altLang="ko-KR" sz="2200" dirty="0"/>
                  <a:t> approaches the standard normal.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endParaRPr lang="en-US" altLang="ko-KR" sz="2400" dirty="0"/>
              </a:p>
              <a:p>
                <a:pPr marL="0" indent="0" algn="just">
                  <a:lnSpc>
                    <a:spcPct val="124000"/>
                  </a:lnSpc>
                  <a:buNone/>
                </a:pPr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0085"/>
                <a:ext cx="10515600" cy="5384799"/>
              </a:xfrm>
              <a:blipFill rotWithShape="0">
                <a:blip r:embed="rId2"/>
                <a:stretch>
                  <a:fillRect l="-348" t="-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Properties of the T distribution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100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Shared PC\1 POWERPOINT JOBS\Devore 6e\chap07\ch07D_Page_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14" y="239713"/>
            <a:ext cx="9121775" cy="638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270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9170"/>
                <a:ext cx="10662634" cy="487496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40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ko-KR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ko-KR" sz="2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The number of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𝑑𝑓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for T is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−1. </m:t>
                    </m:r>
                  </m:oMath>
                </a14:m>
                <a:endParaRPr lang="en-US" altLang="ko-KR" sz="2200" dirty="0">
                  <a:ea typeface="Cambria Math" panose="02040503050406030204" pitchFamily="18" charset="0"/>
                </a:endParaRPr>
              </a:p>
              <a:p>
                <a:pPr marL="358775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Although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is based on the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deviations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, the fact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ko-KR" alt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</m:e>
                    </m:nary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implies that only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of these are “freely determined”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The number of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𝑑𝑓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for a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variable is the number of freely determined deviations on which the estimated standard deviation in the denominator of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is based.</a:t>
                </a:r>
              </a:p>
              <a:p>
                <a:pPr>
                  <a:lnSpc>
                    <a:spcPct val="114000"/>
                  </a:lnSpc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The use of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distribution in making inferences requires notation for capturing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-curve tail areas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altLang="ko-KR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sz="2200" dirty="0">
                    <a:ea typeface="Cambria Math" panose="02040503050406030204" pitchFamily="18" charset="0"/>
                  </a:rPr>
                  <a:t>analogous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for the</a:t>
                </a:r>
                <a14:m>
                  <m:oMath xmlns:m="http://schemas.openxmlformats.org/officeDocument/2006/math">
                    <m: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altLang="ko-K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sz="2200" dirty="0"/>
                  <a:t>curve</a:t>
                </a:r>
              </a:p>
              <a:p>
                <a:pPr marL="0" indent="0" algn="just">
                  <a:lnSpc>
                    <a:spcPct val="124000"/>
                  </a:lnSpc>
                  <a:buNone/>
                </a:pPr>
                <a:endParaRPr lang="en-US" altLang="ko-KR" sz="2400" dirty="0"/>
              </a:p>
              <a:p>
                <a:pPr marL="0" indent="0" algn="just">
                  <a:lnSpc>
                    <a:spcPct val="124000"/>
                  </a:lnSpc>
                  <a:buNone/>
                </a:pPr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9170"/>
                <a:ext cx="10662634" cy="4874968"/>
              </a:xfrm>
              <a:blipFill>
                <a:blip r:embed="rId2"/>
                <a:stretch>
                  <a:fillRect l="-286" r="-7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Properties of the t distribution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88" y="4707844"/>
            <a:ext cx="3647496" cy="182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1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1618"/>
                <a:ext cx="10456333" cy="499071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ko-KR" alt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ko-KR" sz="2200" dirty="0">
                  <a:ea typeface="Cambria Math" panose="02040503050406030204" pitchFamily="18" charset="0"/>
                </a:endParaRPr>
              </a:p>
              <a:p>
                <a:pPr marL="1343025" indent="-1343025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Definition</a:t>
                </a:r>
                <a:r>
                  <a:rPr lang="en-US" altLang="ko-KR" sz="2200" dirty="0">
                    <a:ea typeface="Cambria Math" panose="02040503050406030204" pitchFamily="18" charset="0"/>
                  </a:rPr>
                  <a:t> : A </a:t>
                </a:r>
                <a:r>
                  <a:rPr lang="en-US" altLang="ko-KR" sz="2200" b="1" dirty="0">
                    <a:ea typeface="Cambria Math" panose="02040503050406030204" pitchFamily="18" charset="0"/>
                  </a:rPr>
                  <a:t>t critical value</a:t>
                </a:r>
                <a:r>
                  <a:rPr lang="en-US" altLang="ko-KR" sz="2200" dirty="0">
                    <a:ea typeface="Cambria Math" panose="02040503050406030204" pitchFamily="18" charset="0"/>
                  </a:rPr>
                  <a:t>, 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sub>
                    </m:sSub>
                  </m:oMath>
                </a14:m>
                <a:r>
                  <a:rPr lang="en-US" altLang="ko-KR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altLang="ko-KR" sz="2200" dirty="0">
                    <a:ea typeface="Cambria Math" panose="02040503050406030204" pitchFamily="18" charset="0"/>
                  </a:rPr>
                  <a:t>is the point 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sub>
                    </m:sSub>
                  </m:oMath>
                </a14:m>
                <a:r>
                  <a:rPr lang="en-US" altLang="ko-KR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sz="2200" dirty="0">
                    <a:ea typeface="Cambria Math" panose="02040503050406030204" pitchFamily="18" charset="0"/>
                  </a:rPr>
                  <a:t>curve with probability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to the right.</a:t>
                </a:r>
              </a:p>
              <a:p>
                <a:pPr marL="1343025" indent="-80010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    Text </a:t>
                </a:r>
                <a:r>
                  <a:rPr lang="en-US" altLang="ko-KR" sz="2200" dirty="0">
                    <a:ea typeface="Cambria Math" panose="02040503050406030204" pitchFamily="18" charset="0"/>
                  </a:rPr>
                  <a:t>Critical values for selected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are given in table A.8, A-5 (on inside   back cover)</a:t>
                </a:r>
              </a:p>
              <a:p>
                <a:pPr marL="0" indent="898525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ko-KR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sz="2200" dirty="0"/>
                  <a:t>Use the </a:t>
                </a:r>
                <a:r>
                  <a:rPr lang="en-US" altLang="ko-KR" sz="2200" dirty="0" err="1"/>
                  <a:t>qt</a:t>
                </a:r>
                <a:r>
                  <a:rPr lang="en-US" altLang="ko-KR" sz="2200" dirty="0"/>
                  <a:t> function with lower=FALSE</a:t>
                </a:r>
                <a:endParaRPr lang="en-US" altLang="ko-KR" sz="2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1343025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&gt; </a:t>
                </a:r>
                <a:r>
                  <a:rPr lang="en-US" altLang="ko-KR" sz="2200" dirty="0" err="1">
                    <a:ea typeface="Cambria Math" panose="02040503050406030204" pitchFamily="18" charset="0"/>
                  </a:rPr>
                  <a:t>qt</a:t>
                </a:r>
                <a:r>
                  <a:rPr lang="en-US" altLang="ko-KR" sz="2200" dirty="0">
                    <a:ea typeface="Cambria Math" panose="02040503050406030204" pitchFamily="18" charset="0"/>
                  </a:rPr>
                  <a:t>(0.05, </a:t>
                </a:r>
                <a:r>
                  <a:rPr lang="en-US" altLang="ko-KR" sz="2200" dirty="0" err="1">
                    <a:ea typeface="Cambria Math" panose="02040503050406030204" pitchFamily="18" charset="0"/>
                  </a:rPr>
                  <a:t>df</a:t>
                </a:r>
                <a:r>
                  <a:rPr lang="en-US" altLang="ko-KR" sz="2200" dirty="0">
                    <a:ea typeface="Cambria Math" panose="02040503050406030204" pitchFamily="18" charset="0"/>
                  </a:rPr>
                  <a:t>=15, lower=FALSE)</a:t>
                </a:r>
              </a:p>
              <a:p>
                <a:pPr marL="0" indent="1343025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[1] 1.75305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	       or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	        &gt; </a:t>
                </a:r>
                <a:r>
                  <a:rPr lang="en-US" altLang="ko-KR" sz="2200" dirty="0" err="1">
                    <a:ea typeface="Cambria Math" panose="02040503050406030204" pitchFamily="18" charset="0"/>
                  </a:rPr>
                  <a:t>qt</a:t>
                </a:r>
                <a:r>
                  <a:rPr lang="en-US" altLang="ko-KR" sz="2200" dirty="0">
                    <a:ea typeface="Cambria Math" panose="02040503050406030204" pitchFamily="18" charset="0"/>
                  </a:rPr>
                  <a:t>(0.95, </a:t>
                </a:r>
                <a:r>
                  <a:rPr lang="en-US" altLang="ko-KR" sz="2200" dirty="0" err="1">
                    <a:ea typeface="Cambria Math" panose="02040503050406030204" pitchFamily="18" charset="0"/>
                  </a:rPr>
                  <a:t>df</a:t>
                </a:r>
                <a:r>
                  <a:rPr lang="en-US" altLang="ko-KR" sz="2200" dirty="0">
                    <a:ea typeface="Cambria Math" panose="02040503050406030204" pitchFamily="18" charset="0"/>
                  </a:rPr>
                  <a:t>=15) #1.75305</a:t>
                </a:r>
              </a:p>
              <a:p>
                <a:pPr marL="0" indent="1165225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   The first argument is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or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1−</m:t>
                    </m:r>
                  </m:oMath>
                </a14:m>
                <a:r>
                  <a:rPr lang="ko-KR" altLang="en-US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). The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𝑑𝑓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 argument is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ko-KR" sz="2200" dirty="0"/>
                  <a:t>.</a:t>
                </a:r>
              </a:p>
              <a:p>
                <a:pPr algn="just">
                  <a:lnSpc>
                    <a:spcPct val="124000"/>
                  </a:lnSpc>
                </a:pPr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1618"/>
                <a:ext cx="10456333" cy="4990715"/>
              </a:xfrm>
              <a:blipFill>
                <a:blip r:embed="rId2"/>
                <a:stretch>
                  <a:fillRect l="-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T critical values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60" y="3742169"/>
            <a:ext cx="3647496" cy="182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14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7B8BAF9-BC20-3B9C-E6F7-3CA7129BB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186" y="878028"/>
            <a:ext cx="9066213" cy="510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9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1618"/>
                <a:ext cx="10456333" cy="499071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Two-sided </a:t>
                </a:r>
                <a:r>
                  <a:rPr lang="en-US" altLang="ko-KR" sz="2200" dirty="0">
                    <a:ea typeface="Cambria Math" panose="02040503050406030204" pitchFamily="18" charset="0"/>
                  </a:rPr>
                  <a:t> The general two-sided interval is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/2,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			</a:t>
                </a:r>
                <a:r>
                  <a:rPr lang="en-US" altLang="ko-KR" sz="2200" dirty="0" err="1">
                    <a:ea typeface="Cambria Math" panose="02040503050406030204" pitchFamily="18" charset="0"/>
                  </a:rPr>
                  <a:t>cf</a:t>
                </a:r>
                <a:r>
                  <a:rPr lang="en-US" altLang="ko-KR" sz="2200" dirty="0"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	</a:t>
                </a:r>
              </a:p>
              <a:p>
                <a:pPr marL="1343025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This is provided by </a:t>
                </a:r>
                <a:r>
                  <a:rPr lang="en-US" altLang="ko-KR" sz="2200" dirty="0" err="1">
                    <a:ea typeface="Cambria Math" panose="02040503050406030204" pitchFamily="18" charset="0"/>
                  </a:rPr>
                  <a:t>t.test</a:t>
                </a:r>
                <a:r>
                  <a:rPr lang="en-US" altLang="ko-KR" sz="2200" dirty="0">
                    <a:ea typeface="Cambria Math" panose="020405030504060302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.  </a:t>
                </a:r>
              </a:p>
              <a:p>
                <a:pPr marL="1343025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Use the argument </a:t>
                </a:r>
                <a:r>
                  <a:rPr lang="en-US" altLang="ko-KR" sz="2200" dirty="0" err="1">
                    <a:ea typeface="Cambria Math" panose="02040503050406030204" pitchFamily="18" charset="0"/>
                  </a:rPr>
                  <a:t>conf.level</a:t>
                </a:r>
                <a:r>
                  <a:rPr lang="en-US" altLang="ko-KR" sz="2200" dirty="0">
                    <a:ea typeface="Cambria Math" panose="02040503050406030204" pitchFamily="18" charset="0"/>
                  </a:rPr>
                  <a:t> to get a level other than the default of 95%.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One-sided </a:t>
                </a:r>
                <a:r>
                  <a:rPr lang="en-US" altLang="ko-KR" sz="2200" dirty="0">
                    <a:ea typeface="Cambria Math" panose="02040503050406030204" pitchFamily="18" charset="0"/>
                  </a:rPr>
                  <a:t> An upper confidence bound is provided by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2200" dirty="0">
                    <a:ea typeface="Cambria Math" panose="02040503050406030204" pitchFamily="18" charset="0"/>
                  </a:rPr>
                  <a:t>			</a:t>
                </a:r>
                <a:r>
                  <a:rPr lang="en-US" altLang="ko-KR" sz="2200" dirty="0" err="1">
                    <a:ea typeface="Cambria Math" panose="02040503050406030204" pitchFamily="18" charset="0"/>
                  </a:rPr>
                  <a:t>cf</a:t>
                </a:r>
                <a:r>
                  <a:rPr lang="en-US" altLang="ko-KR" sz="2200" dirty="0"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ko-KR" sz="2200" dirty="0">
                  <a:ea typeface="Cambria Math" panose="02040503050406030204" pitchFamily="18" charset="0"/>
                </a:endParaRPr>
              </a:p>
              <a:p>
                <a:pPr marL="1343025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Use alt=“less” in </a:t>
                </a:r>
                <a:r>
                  <a:rPr lang="en-US" altLang="ko-KR" sz="2200" dirty="0" err="1">
                    <a:ea typeface="Cambria Math" panose="02040503050406030204" pitchFamily="18" charset="0"/>
                  </a:rPr>
                  <a:t>t.test</a:t>
                </a:r>
                <a:r>
                  <a:rPr lang="en-US" altLang="ko-KR" sz="2200" dirty="0">
                    <a:ea typeface="Cambria Math" panose="02040503050406030204" pitchFamily="18" charset="0"/>
                  </a:rPr>
                  <a:t> to get this interval. </a:t>
                </a:r>
              </a:p>
              <a:p>
                <a:pPr marL="1343025" indent="0">
                  <a:lnSpc>
                    <a:spcPct val="114000"/>
                  </a:lnSpc>
                  <a:buNone/>
                </a:pPr>
                <a:r>
                  <a:rPr lang="en-US" altLang="ko-KR" sz="2200" dirty="0">
                    <a:ea typeface="Cambria Math" panose="02040503050406030204" pitchFamily="18" charset="0"/>
                  </a:rPr>
                  <a:t>A lower bound is provided by alt=“greater” and calculated as </a:t>
                </a:r>
              </a:p>
              <a:p>
                <a:pPr marL="1343025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ko-KR" sz="2200" dirty="0"/>
                  <a:t> 		</a:t>
                </a:r>
                <a:r>
                  <a:rPr lang="en-US" altLang="ko-KR" sz="2200" dirty="0">
                    <a:ea typeface="Cambria Math" panose="02040503050406030204" pitchFamily="18" charset="0"/>
                  </a:rPr>
                  <a:t>cf)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ko-KR" sz="22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1618"/>
                <a:ext cx="10456333" cy="4990715"/>
              </a:xfrm>
              <a:blipFill>
                <a:blip r:embed="rId2"/>
                <a:stretch>
                  <a:fillRect l="-758" t="-3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63942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ko-KR" sz="2800" dirty="0"/>
                  <a:t>General confidence interval on </a:t>
                </a:r>
                <a14:m>
                  <m:oMath xmlns:m="http://schemas.openxmlformats.org/officeDocument/2006/math">
                    <m:r>
                      <a:rPr lang="ko-KR" altLang="en-US" sz="2800" b="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639427"/>
              </a:xfrm>
              <a:blipFill rotWithShape="0">
                <a:blip r:embed="rId3"/>
                <a:stretch>
                  <a:fillRect l="-1217" b="-180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348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9806"/>
                <a:ext cx="10515600" cy="52809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000" dirty="0"/>
                  <a:t>Two-sided interval :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/>
                  <a:t>		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&lt;</m:t>
                    </m:r>
                    <m:acc>
                      <m:accPr>
                        <m:chr m:val="̅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&lt;−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&lt;−</m:t>
                    </m:r>
                    <m:acc>
                      <m:accPr>
                        <m:chr m:val="̅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		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&lt;</m:t>
                    </m:r>
                    <m:acc>
                      <m:accPr>
                        <m:chr m:val="̅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One-sided interval :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/>
                  <a:t>		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		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&lt;−</m:t>
                    </m:r>
                    <m:acc>
                      <m:accPr>
                        <m:chr m:val="̅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		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9806"/>
                <a:ext cx="10515600" cy="5280909"/>
              </a:xfrm>
              <a:blipFill>
                <a:blip r:embed="rId2"/>
                <a:stretch>
                  <a:fillRect l="-638" t="-6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63942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ko-KR" sz="2800" dirty="0"/>
                  <a:t>Confidence interval when </a:t>
                </a:r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sz="2800" dirty="0"/>
                  <a:t> </a:t>
                </a:r>
                <a:r>
                  <a:rPr lang="en-US" altLang="ko-KR" sz="2800" dirty="0"/>
                  <a:t>is unknown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639427"/>
              </a:xfrm>
              <a:blipFill>
                <a:blip r:embed="rId3"/>
                <a:stretch>
                  <a:fillRect l="-1217" b="-180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86176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3608</TotalTime>
  <Words>839</Words>
  <Application>Microsoft Office PowerPoint</Application>
  <PresentationFormat>와이드스크린</PresentationFormat>
  <Paragraphs>71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Arial</vt:lpstr>
      <vt:lpstr>Cambria Math</vt:lpstr>
      <vt:lpstr>Corbel</vt:lpstr>
      <vt:lpstr>Wingdings</vt:lpstr>
      <vt:lpstr>Wingdings 2</vt:lpstr>
      <vt:lpstr>New_Education03</vt:lpstr>
      <vt:lpstr>Intervals based on a Normal Distribution</vt:lpstr>
      <vt:lpstr>Intervals based on a Normal Population Distribution</vt:lpstr>
      <vt:lpstr>Properties of the T distribution</vt:lpstr>
      <vt:lpstr>PowerPoint 프레젠테이션</vt:lpstr>
      <vt:lpstr>Properties of the t distribution</vt:lpstr>
      <vt:lpstr>T critical values</vt:lpstr>
      <vt:lpstr>PowerPoint 프레젠테이션</vt:lpstr>
      <vt:lpstr>General confidence interval on μ</vt:lpstr>
      <vt:lpstr>Confidence interval when σ is unknown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Kook Kwangho</cp:lastModifiedBy>
  <cp:revision>264</cp:revision>
  <dcterms:created xsi:type="dcterms:W3CDTF">2017-06-22T04:03:47Z</dcterms:created>
  <dcterms:modified xsi:type="dcterms:W3CDTF">2022-05-05T11:12:08Z</dcterms:modified>
</cp:coreProperties>
</file>