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0" r:id="rId2"/>
    <p:sldId id="423" r:id="rId3"/>
    <p:sldId id="421" r:id="rId4"/>
    <p:sldId id="459" r:id="rId5"/>
    <p:sldId id="44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0372"/>
                <a:ext cx="10361177" cy="52836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Data on the modulus of rupture of composite beams designed to add value to low-grade sweetgum lumber is given in an article in J. of  Bridge Engr.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:endParaRPr lang="en-US" altLang="ko-KR" sz="2200" dirty="0"/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6807.99, 7637.06, 6663.28, 6165.03, 6991.41, 6992.23, 6981.46, 7569.75, 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7437.88, 6872.39, 7663.18, 6032.28, 6906.04, 6617.17, 6984.12, 7093.71, 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7659.50, 7378.61, 7295.54, 6702.76, 7440.17, 8053.26, 8284.75, 7347.95,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7422.69, 7886.87, 6316.67, 7713.65, 7503.33, 7674.99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endParaRPr lang="en-US" altLang="ko-KR" sz="2200" dirty="0">
                  <a:ea typeface="굴림" panose="020B0600000101010101" pitchFamily="50" charset="-127"/>
                </a:endParaRP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95% CI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0372"/>
                <a:ext cx="10361177" cy="5283649"/>
              </a:xfrm>
              <a:blipFill>
                <a:blip r:embed="rId2"/>
                <a:stretch>
                  <a:fillRect l="-765" r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5782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The One-Sample </a:t>
                </a:r>
                <a14:m>
                  <m:oMath xmlns:m="http://schemas.openxmlformats.org/officeDocument/2006/math">
                    <m:r>
                      <a:rPr lang="en-US" altLang="ko-K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Confidence Interval : Example 7.11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57821"/>
              </a:xfrm>
              <a:blipFill>
                <a:blip r:embed="rId3"/>
                <a:stretch>
                  <a:fillRect l="-1217" t="-659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FBDFE4D-F2B5-8F97-02A6-83201599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85" y="2001837"/>
            <a:ext cx="2200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6684" y="1305776"/>
            <a:ext cx="10784080" cy="53847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4000"/>
              </a:lnSpc>
            </a:pPr>
            <a:r>
              <a:rPr lang="en-US" altLang="ko-KR" sz="2200" dirty="0">
                <a:ea typeface="굴림" panose="020B0600000101010101" pitchFamily="50" charset="-127"/>
              </a:rPr>
              <a:t>modulus &lt;- c(6807.99, 7637.06, 6663.28, 6165.03, 6991.41, 6992.23, 6981.46, 7569.75, 7437.88, 6872.39, 7663.18, 6032.28, 6906.04, 6617.17, 6984.12, 7093.71, 7659.50, 7378.61, 7295.54, 6702.76, 7440.17, 8053.26, 8284.75, 7347.95, 7422.69, 7886.87, 6316.67, 7713.65, 7503.33, 7674.99)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     95% confidence interval : 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&gt; mean(modulus) + c(lower=-1, upper=+1) * </a:t>
            </a:r>
            <a:r>
              <a:rPr lang="en-US" altLang="ko-KR" sz="2200" dirty="0" err="1">
                <a:ea typeface="굴림" panose="020B0600000101010101" pitchFamily="50" charset="-127"/>
              </a:rPr>
              <a:t>qt</a:t>
            </a:r>
            <a:r>
              <a:rPr lang="en-US" altLang="ko-KR" sz="2200" dirty="0">
                <a:ea typeface="굴림" panose="020B0600000101010101" pitchFamily="50" charset="-127"/>
              </a:rPr>
              <a:t>(0.975,29)*</a:t>
            </a:r>
            <a:r>
              <a:rPr lang="en-US" altLang="ko-KR" sz="2200" dirty="0" err="1">
                <a:ea typeface="굴림" panose="020B0600000101010101" pitchFamily="50" charset="-127"/>
              </a:rPr>
              <a:t>sd</a:t>
            </a:r>
            <a:r>
              <a:rPr lang="en-US" altLang="ko-KR" sz="2200" dirty="0">
                <a:ea typeface="굴림" panose="020B0600000101010101" pitchFamily="50" charset="-127"/>
              </a:rPr>
              <a:t>(modulus)/</a:t>
            </a:r>
            <a:r>
              <a:rPr lang="en-US" altLang="ko-KR" sz="2200" dirty="0" err="1">
                <a:ea typeface="굴림" panose="020B0600000101010101" pitchFamily="50" charset="-127"/>
              </a:rPr>
              <a:t>sqrt</a:t>
            </a:r>
            <a:r>
              <a:rPr lang="en-US" altLang="ko-KR" sz="2200" dirty="0">
                <a:ea typeface="굴림" panose="020B0600000101010101" pitchFamily="50" charset="-127"/>
              </a:rPr>
              <a:t>(length(modulus))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&gt;</a:t>
            </a:r>
            <a:br>
              <a:rPr lang="en-US" altLang="ko-KR" sz="2200" dirty="0">
                <a:ea typeface="굴림" panose="020B0600000101010101" pitchFamily="50" charset="-127"/>
              </a:rPr>
            </a:br>
            <a:r>
              <a:rPr lang="en-US" altLang="ko-KR" sz="2200" dirty="0">
                <a:ea typeface="굴림" panose="020B0600000101010101" pitchFamily="50" charset="-127"/>
              </a:rPr>
              <a:t>    lower         upper </a:t>
            </a:r>
            <a:br>
              <a:rPr lang="en-US" altLang="ko-KR" sz="2200" dirty="0">
                <a:ea typeface="굴림" panose="020B0600000101010101" pitchFamily="50" charset="-127"/>
              </a:rPr>
            </a:br>
            <a:r>
              <a:rPr lang="en-US" altLang="ko-KR" sz="2200" dirty="0">
                <a:ea typeface="굴림" panose="020B0600000101010101" pitchFamily="50" charset="-127"/>
              </a:rPr>
              <a:t> 7000</a:t>
            </a:r>
            <a:r>
              <a:rPr lang="en-US" altLang="ko-KR" sz="2000" dirty="0">
                <a:ea typeface="굴림" panose="020B0600000101010101" pitchFamily="50" charset="-127"/>
              </a:rPr>
              <a:t>.2</a:t>
            </a:r>
            <a:r>
              <a:rPr lang="en-US" altLang="ko-KR" sz="2200" dirty="0">
                <a:ea typeface="굴림" panose="020B0600000101010101" pitchFamily="50" charset="-127"/>
              </a:rPr>
              <a:t>30   7406.152 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&gt; </a:t>
            </a:r>
            <a:r>
              <a:rPr lang="en-US" altLang="ko-KR" sz="2200" dirty="0" err="1">
                <a:ea typeface="굴림" panose="020B0600000101010101" pitchFamily="50" charset="-127"/>
              </a:rPr>
              <a:t>t.test</a:t>
            </a:r>
            <a:r>
              <a:rPr lang="en-US" altLang="ko-KR" sz="2200" dirty="0">
                <a:ea typeface="굴림" panose="020B0600000101010101" pitchFamily="50" charset="-127"/>
              </a:rPr>
              <a:t>(modulus)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200" dirty="0"/>
              <a:t>  95 percent confidence interval: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200" dirty="0"/>
              <a:t>   7000.230 7406.152</a:t>
            </a:r>
          </a:p>
        </p:txBody>
      </p:sp>
    </p:spTree>
    <p:extLst>
      <p:ext uri="{BB962C8B-B14F-4D97-AF65-F5344CB8AC3E}">
        <p14:creationId xmlns:p14="http://schemas.microsoft.com/office/powerpoint/2010/main" val="27377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290"/>
                <a:ext cx="10886630" cy="5384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Data on the modulus of elasticity of Scotch pine lumber specimens is given in an article in J. of Testing and </a:t>
                </a:r>
                <a:r>
                  <a:rPr lang="en-US" altLang="ko-KR" sz="2200" dirty="0" err="1"/>
                  <a:t>Eval</a:t>
                </a:r>
                <a:r>
                  <a:rPr lang="en-US" altLang="ko-KR" sz="2200" dirty="0"/>
                  <a:t>.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str</a:t>
                </a:r>
                <a:r>
                  <a:rPr lang="en-US" altLang="ko-KR" sz="2200" dirty="0"/>
                  <a:t>(xmp07.11)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'</a:t>
                </a:r>
                <a:r>
                  <a:rPr lang="en-US" altLang="ko-KR" sz="2200" dirty="0" err="1"/>
                  <a:t>data.frame</a:t>
                </a:r>
                <a:r>
                  <a:rPr lang="en-US" altLang="ko-KR" sz="2200" dirty="0"/>
                  <a:t>':   16 obs. of  1 variable: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 $ Elasticity: </a:t>
                </a:r>
                <a:r>
                  <a:rPr lang="en-US" altLang="ko-KR" sz="2200" dirty="0" err="1"/>
                  <a:t>int</a:t>
                </a:r>
                <a:r>
                  <a:rPr lang="en-US" altLang="ko-KR" sz="2200" dirty="0"/>
                  <a:t>  10490 16620 17300 15480 12970 17260 13400 13900 13630 13260 ...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&gt; elasticity &lt;- xmp07.11$Elasticity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&gt; mean(elasticity) + c(lower=-1, upper=+1) *  t(0.975,15)*</a:t>
                </a:r>
                <a:r>
                  <a:rPr lang="en-US" altLang="ko-KR" sz="2200" dirty="0" err="1"/>
                  <a:t>sd</a:t>
                </a:r>
                <a:r>
                  <a:rPr lang="en-US" altLang="ko-KR" sz="2200" dirty="0"/>
                  <a:t>(elasticity)/</a:t>
                </a:r>
                <a:r>
                  <a:rPr lang="en-US" altLang="ko-KR" sz="2200" dirty="0" err="1"/>
                  <a:t>sqrt</a:t>
                </a:r>
                <a:r>
                  <a:rPr lang="en-US" altLang="ko-KR" sz="2200" dirty="0"/>
                  <a:t>(length(elasticity))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      lower         upper 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   13437.11   15627.89 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t.test</a:t>
                </a:r>
                <a:r>
                  <a:rPr lang="en-US" altLang="ko-KR" sz="2200" dirty="0"/>
                  <a:t>(xmp07.11$Elasticity)</a:t>
                </a:r>
              </a:p>
              <a:p>
                <a:pPr marL="1165225" indent="-11652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	95% CI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1165225" indent="-1165225">
                  <a:lnSpc>
                    <a:spcPct val="134000"/>
                  </a:lnSpc>
                  <a:buNone/>
                </a:pPr>
                <a:endParaRPr lang="en-US" altLang="ko-KR" sz="2200" dirty="0"/>
              </a:p>
              <a:p>
                <a:pPr marL="1165225" indent="-1165225">
                  <a:lnSpc>
                    <a:spcPct val="134000"/>
                  </a:lnSpc>
                  <a:buNone/>
                </a:pPr>
                <a:endParaRPr lang="en-US" altLang="ko-KR" sz="2200" dirty="0"/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290"/>
                <a:ext cx="10886630" cy="5384799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>
                    <a:ea typeface="Cambria Math" panose="02040503050406030204" pitchFamily="18" charset="0"/>
                  </a:rPr>
                  <a:t>Example of confidence interval on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: Example 7.14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8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282701"/>
                <a:ext cx="10515600" cy="55752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A prediction interval is a confidence interval on the value of a future response(observation). 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This interval incorporates the variability in the estimate of the unknown mean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and the variability  in the response itself.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1+1/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200" dirty="0"/>
                  <a:t>	</a:t>
                </a:r>
              </a:p>
              <a:p>
                <a:pPr marL="1343025" indent="-1343025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This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sz="2200" dirty="0"/>
                  <a:t>type of interval is much less common than the confidence interval on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 marL="1343025" indent="-1343025">
                  <a:lnSpc>
                    <a:spcPct val="13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We have a random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from a normal distribution, and wish to 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a single future observation.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/>
                  <a:t>  distribution with n-1 </a:t>
                </a:r>
                <a:r>
                  <a:rPr lang="en-US" altLang="ko-KR" sz="2200" dirty="0" err="1"/>
                  <a:t>df</a:t>
                </a:r>
                <a:endParaRPr lang="en-US" altLang="ko-KR" sz="22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1+1/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1343025" indent="-1343025">
                  <a:lnSpc>
                    <a:spcPct val="134000"/>
                  </a:lnSpc>
                  <a:buNone/>
                </a:pPr>
                <a:endParaRPr lang="en-US" altLang="ko-KR" sz="2200" dirty="0"/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282701"/>
                <a:ext cx="10515600" cy="5575299"/>
              </a:xfrm>
              <a:blipFill>
                <a:blip r:embed="rId2"/>
                <a:stretch>
                  <a:fillRect l="-580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Prediction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659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931492" y="1438360"/>
                <a:ext cx="10458883" cy="48929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Consider the following sample of fat content (in percentage)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굴림" panose="020B0600000101010101" pitchFamily="50" charset="-127"/>
                  </a:rPr>
                  <a:t> 10 randomly selected hot dogs .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	25.2  21.3  22.8  17.0  29.8  21.0  25.5  16.0  20.9  19.5</a:t>
                </a:r>
                <a:br>
                  <a:rPr lang="en-US" altLang="ko-KR" sz="2200" dirty="0">
                    <a:ea typeface="굴림" panose="020B0600000101010101" pitchFamily="50" charset="-127"/>
                  </a:rPr>
                </a:br>
                <a:r>
                  <a:rPr lang="en-US" altLang="ko-KR" sz="2200" dirty="0">
                    <a:ea typeface="굴림" panose="020B0600000101010101" pitchFamily="50" charset="-127"/>
                  </a:rPr>
                  <a:t>Assume that these were selected from a normal population distribution,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95% CI :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 </a:t>
                </a: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0.025, 9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=21.90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.262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4.134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=21.90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altLang="ko-KR" sz="2200" dirty="0"/>
                  <a:t>.96=(18.94, 24.86) </a:t>
                </a:r>
              </a:p>
              <a:p>
                <a:pPr marL="987425" indent="-987425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95% PI : </a:t>
                </a:r>
              </a:p>
              <a:p>
                <a:pPr marL="987425" indent="-987425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ko-KR" alt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altLang="ko-KR" sz="1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.90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2.262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)(4.134)</m:t>
                      </m:r>
                      <m:rad>
                        <m:radPr>
                          <m:degHide m:val="on"/>
                          <m:ctrlPr>
                            <a:rPr lang="en-US" altLang="ko-KR" sz="1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9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rad>
                      <m:r>
                        <a:rPr lang="en-US" altLang="ko-KR" sz="1900" i="1">
                          <a:latin typeface="Cambria Math" panose="02040503050406030204" pitchFamily="18" charset="0"/>
                        </a:rPr>
                        <m:t>=21.90</m:t>
                      </m:r>
                      <m:r>
                        <a:rPr lang="en-US" altLang="ko-KR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9.81</m:t>
                      </m:r>
                      <m:r>
                        <m:rPr>
                          <m:nor/>
                        </m:rPr>
                        <a:rPr lang="en-US" altLang="ko-KR" sz="1900" dirty="0"/>
                        <m:t>=(</m:t>
                      </m:r>
                      <m:r>
                        <m:rPr>
                          <m:nor/>
                        </m:rPr>
                        <a:rPr lang="en-US" altLang="ko-KR" sz="1900" b="0" i="0" dirty="0" smtClean="0"/>
                        <m:t>12.09, 31.71</m:t>
                      </m:r>
                      <m:r>
                        <m:rPr>
                          <m:nor/>
                        </m:rPr>
                        <a:rPr lang="en-US" altLang="ko-KR" sz="1900" dirty="0"/>
                        <m:t>) </m:t>
                      </m:r>
                    </m:oMath>
                  </m:oMathPara>
                </a14:m>
                <a:endParaRPr lang="en-US" altLang="ko-KR" sz="1900" dirty="0"/>
              </a:p>
              <a:p>
                <a:pPr marL="987425" indent="-987425">
                  <a:lnSpc>
                    <a:spcPct val="134000"/>
                  </a:lnSpc>
                  <a:buNone/>
                </a:pPr>
                <a:endParaRPr lang="ko-KR" altLang="en-US" sz="19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1492" y="1438360"/>
                <a:ext cx="10458883" cy="4892992"/>
              </a:xfrm>
              <a:blipFill>
                <a:blip r:embed="rId2"/>
                <a:stretch>
                  <a:fillRect l="-758" r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ea typeface="굴림" panose="020B0600000101010101" pitchFamily="50" charset="-127"/>
              </a:rPr>
              <a:t>Example 7.12, 7.13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37303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3634</TotalTime>
  <Words>596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The One-Sample t Confidence Interval : Example 7.11</vt:lpstr>
      <vt:lpstr>PowerPoint 프레젠테이션</vt:lpstr>
      <vt:lpstr>Example of confidence interval on μ : Example 7.14 </vt:lpstr>
      <vt:lpstr>Prediction</vt:lpstr>
      <vt:lpstr>Example 7.12, 7.13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267</cp:revision>
  <dcterms:created xsi:type="dcterms:W3CDTF">2017-06-22T04:03:47Z</dcterms:created>
  <dcterms:modified xsi:type="dcterms:W3CDTF">2022-05-05T11:30:00Z</dcterms:modified>
</cp:coreProperties>
</file>