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431" r:id="rId5"/>
    <p:sldId id="433" r:id="rId6"/>
    <p:sldId id="430" r:id="rId7"/>
    <p:sldId id="43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vn.com/author/arlin-crisco" TargetMode="External"/><Relationship Id="rId2" Type="http://schemas.openxmlformats.org/officeDocument/2006/relationships/hyperlink" Target="https://blog.cvn.com/26.75m-verdict-in-tobacco-case-retrial-over-smokers-fatal-cancer-more-than-doubles-original-aw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vn.com/proceedings/duignan-v-rj-reynolds-trial-2020-01-3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5446" y="2020579"/>
            <a:ext cx="9508671" cy="2387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Chapter 8 – Single sample hypothesis tests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Hypotheses and test procedures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Tests About a Population Mean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Tests Concerning a Population Proportion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P-values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515600" cy="4957319"/>
              </a:xfrm>
            </p:spPr>
            <p:txBody>
              <a:bodyPr>
                <a:normAutofit lnSpcReduction="10000"/>
              </a:bodyPr>
              <a:lstStyle/>
              <a:p>
                <a:pPr marL="358775" indent="-358775">
                  <a:lnSpc>
                    <a:spcPct val="130000"/>
                  </a:lnSpc>
                </a:pPr>
                <a:r>
                  <a:rPr lang="en-US" altLang="ko-KR" sz="2200" dirty="0"/>
                  <a:t>A statistical hypothesis is a claim about the value of one or more population parameters.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Null Hypothesis </a:t>
                </a:r>
                <a:r>
                  <a:rPr lang="en-US" altLang="ko-KR" sz="2200" dirty="0"/>
                  <a:t>This is the claim that is initially assumed to be true ( the prior belief claim)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Alternative Hypothesis </a:t>
                </a:r>
                <a:r>
                  <a:rPr lang="en-US" altLang="ko-KR" sz="2200" dirty="0"/>
                  <a:t>: This is the assertion that is contradictory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spc="-45" dirty="0">
                    <a:cs typeface="Arial"/>
                  </a:rPr>
                  <a:t>Th</a:t>
                </a:r>
                <a:r>
                  <a:rPr lang="en-US" altLang="ko-KR" sz="2200" spc="-35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nul</a:t>
                </a:r>
                <a:r>
                  <a:rPr lang="en-US" altLang="ko-KR" sz="2200" spc="-10" dirty="0">
                    <a:cs typeface="Arial"/>
                  </a:rPr>
                  <a:t>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hy</a:t>
                </a:r>
                <a:r>
                  <a:rPr lang="en-US" altLang="ko-KR" sz="2200" spc="-25" dirty="0">
                    <a:cs typeface="Arial"/>
                  </a:rPr>
                  <a:t>p</a:t>
                </a:r>
                <a:r>
                  <a:rPr lang="en-US" altLang="ko-KR" sz="2200" spc="-60" dirty="0">
                    <a:cs typeface="Arial"/>
                  </a:rPr>
                  <a:t>othesis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dirty="0">
                    <a:cs typeface="Arial"/>
                  </a:rPr>
                  <a:t>will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b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rejecte</a:t>
                </a:r>
                <a:r>
                  <a:rPr lang="en-US" altLang="ko-KR" sz="2200" spc="-60" dirty="0">
                    <a:cs typeface="Arial"/>
                  </a:rPr>
                  <a:t>d</a:t>
                </a:r>
                <a:r>
                  <a:rPr lang="en-US" altLang="ko-KR" sz="2200" spc="60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i</a:t>
                </a:r>
                <a:r>
                  <a:rPr lang="en-US" altLang="ko-KR" sz="2200" spc="-25" dirty="0">
                    <a:cs typeface="Arial"/>
                  </a:rPr>
                  <a:t>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fav</a:t>
                </a:r>
                <a:r>
                  <a:rPr lang="en-US" altLang="ko-KR" sz="2200" spc="-85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5" dirty="0">
                    <a:cs typeface="Arial"/>
                  </a:rPr>
                  <a:t>alternativ</a:t>
                </a:r>
                <a:r>
                  <a:rPr lang="en-US" altLang="ko-KR" sz="2200" spc="-40" dirty="0">
                    <a:cs typeface="Arial"/>
                  </a:rPr>
                  <a:t>e</a:t>
                </a:r>
                <a:r>
                  <a:rPr lang="en-US" altLang="ko-KR" sz="2200" spc="60" dirty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hy</a:t>
                </a:r>
                <a:r>
                  <a:rPr lang="en-US" altLang="ko-KR" sz="2200" spc="-20" dirty="0">
                    <a:cs typeface="Arial"/>
                  </a:rPr>
                  <a:t>p</a:t>
                </a:r>
                <a:r>
                  <a:rPr lang="en-US" altLang="ko-KR" sz="2200" spc="-60" dirty="0">
                    <a:cs typeface="Arial"/>
                  </a:rPr>
                  <a:t>othesis</a:t>
                </a:r>
                <a:r>
                  <a:rPr lang="en-US" altLang="ko-KR" sz="2200" spc="-40" dirty="0">
                    <a:cs typeface="Arial"/>
                  </a:rPr>
                  <a:t> only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i</a:t>
                </a:r>
                <a:r>
                  <a:rPr lang="en-US" altLang="ko-KR" sz="2200" spc="20" dirty="0">
                    <a:cs typeface="Arial"/>
                  </a:rPr>
                  <a:t>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sample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evidence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80" dirty="0">
                    <a:cs typeface="Arial"/>
                  </a:rPr>
                  <a:t>suggests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that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baseline="-10416" dirty="0">
                    <a:cs typeface="Tahoma"/>
                  </a:rPr>
                  <a:t> </a:t>
                </a:r>
                <a:r>
                  <a:rPr lang="en-US" altLang="ko-KR" sz="2200" spc="-135" baseline="-10416" dirty="0">
                    <a:cs typeface="Tahoma"/>
                  </a:rPr>
                  <a:t> </a:t>
                </a:r>
                <a:r>
                  <a:rPr lang="en-US" altLang="ko-KR" sz="2200" spc="-45" dirty="0">
                    <a:cs typeface="Arial"/>
                  </a:rPr>
                  <a:t>i</a:t>
                </a:r>
                <a:r>
                  <a:rPr lang="en-US" altLang="ko-KR" sz="2200" spc="-80" dirty="0">
                    <a:cs typeface="Arial"/>
                  </a:rPr>
                  <a:t>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false</a:t>
                </a:r>
                <a:r>
                  <a:rPr lang="en-US" altLang="ko-KR" sz="2200" spc="-40" dirty="0">
                    <a:cs typeface="Arial"/>
                  </a:rPr>
                  <a:t>.</a:t>
                </a:r>
                <a:r>
                  <a:rPr lang="en-US" altLang="ko-KR" sz="2200" dirty="0">
                    <a:cs typeface="Arial"/>
                  </a:rPr>
                  <a:t> </a:t>
                </a:r>
                <a:r>
                  <a:rPr lang="en-US" altLang="ko-KR" sz="2200" spc="-125" dirty="0">
                    <a:cs typeface="Arial"/>
                  </a:rPr>
                  <a:t> </a:t>
                </a:r>
              </a:p>
              <a:p>
                <a:pPr marL="358775" indent="-358775">
                  <a:lnSpc>
                    <a:spcPct val="130000"/>
                  </a:lnSpc>
                  <a:buNone/>
                </a:pPr>
                <a:r>
                  <a:rPr lang="en-US" altLang="ko-KR" sz="2200" spc="5" dirty="0">
                    <a:cs typeface="Arial"/>
                  </a:rPr>
                  <a:t>      I</a:t>
                </a:r>
                <a:r>
                  <a:rPr lang="en-US" altLang="ko-KR" sz="2200" spc="10" dirty="0">
                    <a:cs typeface="Arial"/>
                  </a:rPr>
                  <a:t>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sample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d</a:t>
                </a:r>
                <a:r>
                  <a:rPr lang="en-US" altLang="ko-KR" sz="2200" spc="-30" dirty="0">
                    <a:cs typeface="Arial"/>
                  </a:rPr>
                  <a:t>o</a:t>
                </a:r>
                <a:r>
                  <a:rPr lang="en-US" altLang="ko-KR" sz="2200" spc="-130" dirty="0">
                    <a:cs typeface="Arial"/>
                  </a:rPr>
                  <a:t>es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not </a:t>
                </a:r>
                <a:r>
                  <a:rPr lang="en-US" altLang="ko-KR" sz="2200" spc="-35" dirty="0">
                    <a:cs typeface="Arial"/>
                  </a:rPr>
                  <a:t>strongly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contradict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spc="-5" dirty="0">
                    <a:cs typeface="Arial"/>
                  </a:rPr>
                  <a:t>,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80" dirty="0">
                    <a:cs typeface="Arial"/>
                  </a:rPr>
                  <a:t>w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dirty="0">
                    <a:cs typeface="Arial"/>
                  </a:rPr>
                  <a:t>will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continue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to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b</a:t>
                </a:r>
                <a:r>
                  <a:rPr lang="en-US" altLang="ko-KR" sz="2200" spc="-70" dirty="0">
                    <a:cs typeface="Arial"/>
                  </a:rPr>
                  <a:t>elieve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i</a:t>
                </a:r>
                <a:r>
                  <a:rPr lang="en-US" altLang="ko-KR" sz="2200" spc="-25" dirty="0">
                    <a:cs typeface="Arial"/>
                  </a:rPr>
                  <a:t>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plausibili</a:t>
                </a:r>
                <a:r>
                  <a:rPr lang="en-US" altLang="ko-KR" sz="2200" spc="-45" dirty="0">
                    <a:cs typeface="Arial"/>
                  </a:rPr>
                  <a:t>t</a:t>
                </a:r>
                <a:r>
                  <a:rPr lang="en-US" altLang="ko-KR" sz="2200" spc="-50" dirty="0">
                    <a:cs typeface="Arial"/>
                  </a:rPr>
                  <a:t>y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-20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nul</a:t>
                </a:r>
                <a:r>
                  <a:rPr lang="en-US" altLang="ko-KR" sz="2200" spc="-10" dirty="0">
                    <a:cs typeface="Arial"/>
                  </a:rPr>
                  <a:t>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hy</a:t>
                </a:r>
                <a:r>
                  <a:rPr lang="en-US" altLang="ko-KR" sz="2200" spc="-20" dirty="0">
                    <a:cs typeface="Arial"/>
                  </a:rPr>
                  <a:t>p</a:t>
                </a:r>
                <a:r>
                  <a:rPr lang="en-US" altLang="ko-KR" sz="2200" spc="-55" dirty="0">
                    <a:cs typeface="Arial"/>
                  </a:rPr>
                  <a:t>othesis.</a:t>
                </a:r>
                <a:r>
                  <a:rPr lang="en-US" altLang="ko-KR" sz="2200" dirty="0">
                    <a:cs typeface="Arial"/>
                  </a:rPr>
                  <a:t> </a:t>
                </a:r>
                <a:r>
                  <a:rPr lang="en-US" altLang="ko-KR" sz="2200" spc="-130" dirty="0">
                    <a:cs typeface="Arial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2200" spc="-45" dirty="0">
                    <a:cs typeface="Arial"/>
                  </a:rPr>
                  <a:t>       Th</a:t>
                </a:r>
                <a:r>
                  <a:rPr lang="en-US" altLang="ko-KR" sz="2200" spc="-35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50" dirty="0">
                    <a:cs typeface="Arial"/>
                  </a:rPr>
                  <a:t>t</a:t>
                </a:r>
                <a:r>
                  <a:rPr lang="en-US" altLang="ko-KR" sz="2200" spc="-85" dirty="0">
                    <a:cs typeface="Arial"/>
                  </a:rPr>
                  <a:t>w</a:t>
                </a:r>
                <a:r>
                  <a:rPr lang="en-US" altLang="ko-KR" sz="2200" spc="-70" dirty="0">
                    <a:cs typeface="Arial"/>
                  </a:rPr>
                  <a:t>o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p</a:t>
                </a:r>
                <a:r>
                  <a:rPr lang="en-US" altLang="ko-KR" sz="2200" spc="-70" dirty="0">
                    <a:cs typeface="Arial"/>
                  </a:rPr>
                  <a:t>ossible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conclusions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fro</a:t>
                </a:r>
                <a:r>
                  <a:rPr lang="en-US" altLang="ko-KR" sz="2200" spc="-35" dirty="0">
                    <a:cs typeface="Arial"/>
                  </a:rPr>
                  <a:t>m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a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hy</a:t>
                </a:r>
                <a:r>
                  <a:rPr lang="en-US" altLang="ko-KR" sz="2200" spc="-25" dirty="0">
                    <a:cs typeface="Arial"/>
                  </a:rPr>
                  <a:t>p</a:t>
                </a:r>
                <a:r>
                  <a:rPr lang="en-US" altLang="ko-KR" sz="2200" spc="-60" dirty="0">
                    <a:cs typeface="Arial"/>
                  </a:rPr>
                  <a:t>othesis</a:t>
                </a:r>
                <a:r>
                  <a:rPr lang="en-US" altLang="ko-KR" sz="2200" spc="-25" dirty="0">
                    <a:cs typeface="Arial"/>
                  </a:rPr>
                  <a:t>-testing</a:t>
                </a:r>
                <a:r>
                  <a:rPr lang="en-US" altLang="ko-KR" sz="2200" spc="-20" dirty="0">
                    <a:cs typeface="Arial"/>
                  </a:rPr>
                  <a:t> </a:t>
                </a:r>
                <a:r>
                  <a:rPr lang="en-US" altLang="ko-KR" sz="2200" spc="-70" dirty="0">
                    <a:cs typeface="Arial"/>
                  </a:rPr>
                  <a:t>analysis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25" dirty="0">
                    <a:cs typeface="Arial"/>
                  </a:rPr>
                  <a:t>a</a:t>
                </a:r>
                <a:r>
                  <a:rPr lang="en-US" altLang="ko-KR" sz="2200" spc="-55" dirty="0">
                    <a:cs typeface="Arial"/>
                  </a:rPr>
                  <a:t>r</a:t>
                </a:r>
                <a:r>
                  <a:rPr lang="en-US" altLang="ko-KR" sz="2200" spc="-8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, 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2200" spc="-40" dirty="0">
                    <a:solidFill>
                      <a:srgbClr val="FF0000"/>
                    </a:solidFill>
                    <a:cs typeface="Arial"/>
                  </a:rPr>
                  <a:t>		rejec</a:t>
                </a:r>
                <a:r>
                  <a:rPr lang="en-US" altLang="ko-KR" sz="2200" spc="-25" dirty="0">
                    <a:solidFill>
                      <a:srgbClr val="FF0000"/>
                    </a:solidFill>
                    <a:cs typeface="Arial"/>
                  </a:rPr>
                  <a:t>t</a:t>
                </a:r>
                <a:r>
                  <a:rPr lang="en-US" altLang="ko-KR" sz="2200" spc="60" dirty="0">
                    <a:solidFill>
                      <a:srgbClr val="FF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baseline="-10416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sz="2200" spc="-135" baseline="-10416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sz="2200" spc="-105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20" dirty="0">
                    <a:solidFill>
                      <a:srgbClr val="FF0000"/>
                    </a:solidFill>
                    <a:cs typeface="Arial"/>
                  </a:rPr>
                  <a:t>f</a:t>
                </a:r>
                <a:r>
                  <a:rPr lang="en-US" altLang="ko-KR" sz="2200" spc="-30" dirty="0">
                    <a:solidFill>
                      <a:srgbClr val="FF0000"/>
                    </a:solidFill>
                    <a:cs typeface="Arial"/>
                  </a:rPr>
                  <a:t>ai</a:t>
                </a:r>
                <a:r>
                  <a:rPr lang="en-US" altLang="ko-KR" sz="2200" spc="-15" dirty="0">
                    <a:solidFill>
                      <a:srgbClr val="FF0000"/>
                    </a:solidFill>
                    <a:cs typeface="Arial"/>
                  </a:rPr>
                  <a:t>l</a:t>
                </a:r>
                <a:r>
                  <a:rPr lang="en-US" altLang="ko-KR" sz="2200" spc="55" dirty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n-US" altLang="ko-KR" sz="2200" spc="10" dirty="0">
                    <a:solidFill>
                      <a:srgbClr val="FF0000"/>
                    </a:solidFill>
                    <a:cs typeface="Arial"/>
                  </a:rPr>
                  <a:t>to</a:t>
                </a:r>
                <a:r>
                  <a:rPr lang="en-US" altLang="ko-KR" sz="2200" spc="55" dirty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n-US" altLang="ko-KR" sz="2200" spc="-40" dirty="0">
                    <a:solidFill>
                      <a:srgbClr val="FF0000"/>
                    </a:solidFill>
                    <a:cs typeface="Arial"/>
                  </a:rPr>
                  <a:t>rejec</a:t>
                </a:r>
                <a:r>
                  <a:rPr lang="en-US" altLang="ko-KR" sz="2200" spc="-25" dirty="0">
                    <a:solidFill>
                      <a:srgbClr val="FF0000"/>
                    </a:solidFill>
                    <a:cs typeface="Arial"/>
                  </a:rPr>
                  <a:t>t</a:t>
                </a:r>
                <a:r>
                  <a:rPr lang="en-US" altLang="ko-KR" sz="2200" spc="60" dirty="0">
                    <a:solidFill>
                      <a:srgbClr val="FF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spc="-5" dirty="0">
                    <a:cs typeface="Arial"/>
                  </a:rPr>
                  <a:t>.</a:t>
                </a:r>
                <a:endParaRPr lang="en-US" altLang="ko-KR" sz="2200" dirty="0">
                  <a:cs typeface="Arial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515600" cy="4957319"/>
              </a:xfrm>
              <a:blipFill>
                <a:blip r:embed="rId2"/>
                <a:stretch>
                  <a:fillRect l="-290" b="-1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Statistical Hypotheses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83478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sz="2600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) : Smoking does not cause the lung cancer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 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600" dirty="0"/>
                  <a:t>) : Smoking causes the lung cancer.</a:t>
                </a:r>
              </a:p>
              <a:p>
                <a:pPr marL="0" indent="0">
                  <a:buNone/>
                </a:pPr>
                <a:endParaRPr lang="en-US" altLang="ko-KR" sz="2600" dirty="0"/>
              </a:p>
              <a:p>
                <a:r>
                  <a:rPr lang="en-US" altLang="ko-KR" sz="2600" dirty="0">
                    <a:hlinkClick r:id="rId2"/>
                  </a:rPr>
                  <a:t>$26.75M Award in Retrial Over Smoker's Death More Than Doubles Original Trial Verdict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  Posted by </a:t>
                </a:r>
                <a:r>
                  <a:rPr lang="en-US" altLang="ko-KR" sz="2600" i="1" dirty="0" err="1">
                    <a:hlinkClick r:id="rId3"/>
                  </a:rPr>
                  <a:t>Arlin</a:t>
                </a:r>
                <a:r>
                  <a:rPr lang="en-US" altLang="ko-KR" sz="2600" i="1" dirty="0">
                    <a:hlinkClick r:id="rId3"/>
                  </a:rPr>
                  <a:t> Crisco</a:t>
                </a:r>
                <a:r>
                  <a:rPr lang="en-US" altLang="ko-KR" sz="2600" dirty="0"/>
                  <a:t> on Feb 18, 2020 4:27:29 PM</a:t>
                </a:r>
              </a:p>
              <a:p>
                <a:pPr marL="0" indent="0">
                  <a:buNone/>
                </a:pPr>
                <a:endParaRPr lang="en-US" altLang="ko-KR" sz="2600" dirty="0"/>
              </a:p>
              <a:p>
                <a:pPr marL="358775" indent="0">
                  <a:buNone/>
                </a:pPr>
                <a:r>
                  <a:rPr lang="en-US" altLang="ko-KR" sz="2600" dirty="0"/>
                  <a:t>St. Petersburg, FL— A Florida state court jury awarded $26.75 million to the family of a Florida smoker after finding the nation’s two largest tobacco companies responsible for his cancer death. </a:t>
                </a:r>
                <a:r>
                  <a:rPr lang="en-US" altLang="ko-KR" sz="2600" i="1" dirty="0">
                    <a:hlinkClick r:id="rId4"/>
                  </a:rPr>
                  <a:t>Duignan v. R.J. Reynolds and Philip Morris, 13-010978-CI. </a:t>
                </a:r>
                <a:endParaRPr lang="en-US" altLang="ko-KR" sz="2600" i="1" dirty="0"/>
              </a:p>
              <a:p>
                <a:pPr marL="358775" indent="0">
                  <a:buNone/>
                </a:pPr>
                <a:r>
                  <a:rPr lang="en-US" altLang="ko-KR" sz="2600" dirty="0"/>
                  <a:t>Duignan, 42 when he died, smoked up to two packs of cigarettes a day for more than 25 years. His family contends Reynolds and Philip Morris’s role in a conspiracy to hide the dangers of cigarettes hooked Duignan to nicotine and caused his fatal cancer. 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834782"/>
              </a:xfrm>
              <a:blipFill>
                <a:blip r:embed="rId5"/>
                <a:stretch>
                  <a:fillRect l="-225" t="-1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Smoking example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056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B5380D-EB34-7390-1D9F-17B1D90E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81012"/>
            <a:ext cx="75628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sz="2200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) : Defendant is assumed to be innocent.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solidFill>
                      <a:schemeClr val="tx1"/>
                    </a:solidFill>
                  </a:rPr>
                  <a:t>      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2200" dirty="0"/>
                  <a:t>Defendant is guilty.</a:t>
                </a:r>
              </a:p>
              <a:p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/>
                  <a:t>When there exists enough evidence that the defendant is guilty, he receives a verdict of guilty.</a:t>
                </a:r>
              </a:p>
              <a:p>
                <a:pPr marL="0" indent="0">
                  <a:buNone/>
                </a:pP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/>
                  <a:t>Error probability :</a:t>
                </a:r>
              </a:p>
              <a:p>
                <a:pPr indent="-77788">
                  <a:buFont typeface="Wingdings" panose="05000000000000000000" pitchFamily="2" charset="2"/>
                  <a:buChar char="Ø"/>
                </a:pPr>
                <a:r>
                  <a:rPr lang="en-US" altLang="ko-KR" sz="2200" dirty="0">
                    <a:solidFill>
                      <a:schemeClr val="tx1"/>
                    </a:solidFill>
                  </a:rPr>
                  <a:t>  Defendant receives a verdict of guilty when he is innocent.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	 This probability is kept very low. </a:t>
                </a:r>
              </a:p>
              <a:p>
                <a:pPr indent="-77788"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  Defendant receives a verdict of not guilty when he is guilty.</a:t>
                </a:r>
              </a:p>
              <a:p>
                <a:pPr marL="265112" indent="0">
                  <a:buNone/>
                </a:pPr>
                <a:r>
                  <a:rPr lang="en-US" altLang="ko-KR" sz="2200" dirty="0"/>
                  <a:t>  O.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J.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Simpson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trial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: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former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college and professional football star (</a:t>
                </a:r>
                <a:r>
                  <a:rPr lang="en-US" altLang="ko-KR" sz="2200" dirty="0" err="1"/>
                  <a:t>defence</a:t>
                </a:r>
                <a:r>
                  <a:rPr lang="en-US" altLang="ko-KR" sz="2200" dirty="0"/>
                  <a:t> team : dream team)</a:t>
                </a:r>
              </a:p>
              <a:p>
                <a:pPr marL="265112" indent="0">
                  <a:buNone/>
                </a:pPr>
                <a:r>
                  <a:rPr lang="en-US" altLang="ko-KR" sz="2200" dirty="0"/>
                  <a:t>  - In criminal trial, found not guilty of the murder of his wife</a:t>
                </a:r>
              </a:p>
              <a:p>
                <a:pPr marL="265112" indent="0">
                  <a:buNone/>
                </a:pPr>
                <a:r>
                  <a:rPr lang="en-US" altLang="ko-KR" sz="2200" dirty="0"/>
                  <a:t>  - In civil trial, found responsible for the death of his wife and fined $33.5 million</a:t>
                </a:r>
              </a:p>
              <a:p>
                <a:pPr marL="0" indent="0">
                  <a:buNone/>
                </a:pP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Court example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72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04C7C6-FDEC-ADB8-C948-914C88F5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1475"/>
            <a:ext cx="7620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786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2808</TotalTime>
  <Words>435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8 – Single sample hypothesis tests</vt:lpstr>
      <vt:lpstr>Outline</vt:lpstr>
      <vt:lpstr>Statistical Hypotheses</vt:lpstr>
      <vt:lpstr>Smoking example</vt:lpstr>
      <vt:lpstr>PowerPoint 프레젠테이션</vt:lpstr>
      <vt:lpstr>Court example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221</cp:revision>
  <cp:lastPrinted>2018-11-27T02:29:16Z</cp:lastPrinted>
  <dcterms:created xsi:type="dcterms:W3CDTF">2017-06-22T04:03:47Z</dcterms:created>
  <dcterms:modified xsi:type="dcterms:W3CDTF">2022-05-05T12:38:47Z</dcterms:modified>
</cp:coreProperties>
</file>