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9"/>
  </p:notesMasterIdLst>
  <p:handoutMasterIdLst>
    <p:handoutMasterId r:id="rId10"/>
  </p:handoutMasterIdLst>
  <p:sldIdLst>
    <p:sldId id="259" r:id="rId2"/>
    <p:sldId id="411" r:id="rId3"/>
    <p:sldId id="429" r:id="rId4"/>
    <p:sldId id="430" r:id="rId5"/>
    <p:sldId id="412" r:id="rId6"/>
    <p:sldId id="413" r:id="rId7"/>
    <p:sldId id="428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spc="-10" dirty="0">
                    <a:cs typeface="Arial"/>
                  </a:rPr>
                  <a:t>A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85" dirty="0">
                    <a:cs typeface="Arial"/>
                  </a:rPr>
                  <a:t>p</a:t>
                </a:r>
                <a:r>
                  <a:rPr lang="en-US" altLang="ko-KR" sz="2200" spc="-30" dirty="0">
                    <a:cs typeface="Arial"/>
                  </a:rPr>
                  <a:t>r</a:t>
                </a:r>
                <a:r>
                  <a:rPr lang="en-US" altLang="ko-KR" sz="2200" spc="-10" dirty="0">
                    <a:cs typeface="Arial"/>
                  </a:rPr>
                  <a:t>o</a:t>
                </a:r>
                <a:r>
                  <a:rPr lang="en-US" altLang="ko-KR" sz="2200" spc="-70" dirty="0">
                    <a:cs typeface="Arial"/>
                  </a:rPr>
                  <a:t>cedure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5" dirty="0">
                    <a:cs typeface="Arial"/>
                  </a:rPr>
                  <a:t>i</a:t>
                </a:r>
                <a:r>
                  <a:rPr lang="en-US" altLang="ko-KR" sz="2200" spc="-80" dirty="0">
                    <a:cs typeface="Arial"/>
                  </a:rPr>
                  <a:t>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90" dirty="0">
                    <a:cs typeface="Arial"/>
                  </a:rPr>
                  <a:t>s</a:t>
                </a:r>
                <a:r>
                  <a:rPr lang="en-US" altLang="ko-KR" sz="2200" spc="-65" dirty="0">
                    <a:cs typeface="Arial"/>
                  </a:rPr>
                  <a:t>p</a:t>
                </a:r>
                <a:r>
                  <a:rPr lang="en-US" altLang="ko-KR" sz="2200" spc="-50" dirty="0">
                    <a:cs typeface="Arial"/>
                  </a:rPr>
                  <a:t>ecified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85" dirty="0">
                    <a:cs typeface="Arial"/>
                  </a:rPr>
                  <a:t>b</a:t>
                </a:r>
                <a:r>
                  <a:rPr lang="en-US" altLang="ko-KR" sz="2200" spc="-50" dirty="0">
                    <a:cs typeface="Arial"/>
                  </a:rPr>
                  <a:t>y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20" dirty="0" smtClean="0">
                    <a:cs typeface="Arial"/>
                  </a:rPr>
                  <a:t>f</a:t>
                </a:r>
                <a:r>
                  <a:rPr lang="en-US" altLang="ko-KR" sz="2200" spc="-25" dirty="0" smtClean="0">
                    <a:cs typeface="Arial"/>
                  </a:rPr>
                  <a:t>oll</a:t>
                </a:r>
                <a:r>
                  <a:rPr lang="en-US" altLang="ko-KR" sz="2200" spc="-70" dirty="0" smtClean="0">
                    <a:cs typeface="Arial"/>
                  </a:rPr>
                  <a:t>o</a:t>
                </a:r>
                <a:r>
                  <a:rPr lang="en-US" altLang="ko-KR" sz="2200" spc="-30" dirty="0" smtClean="0">
                    <a:cs typeface="Arial"/>
                  </a:rPr>
                  <a:t>wing :</a:t>
                </a:r>
              </a:p>
              <a:p>
                <a:pPr marL="355600" indent="-355600">
                  <a:lnSpc>
                    <a:spcPct val="130000"/>
                  </a:lnSpc>
                  <a:buNone/>
                </a:pPr>
                <a:r>
                  <a:rPr lang="en-US" altLang="ko-KR" sz="2200" spc="-10" dirty="0" smtClean="0">
                    <a:cs typeface="Arial"/>
                  </a:rPr>
                  <a:t>1. A</a:t>
                </a:r>
                <a:r>
                  <a:rPr lang="en-US" altLang="ko-KR" sz="2200" spc="55" dirty="0" smtClean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5" dirty="0" smtClean="0">
                    <a:cs typeface="Arial"/>
                  </a:rPr>
                  <a:t>statistic :</a:t>
                </a:r>
                <a:r>
                  <a:rPr lang="en-US" altLang="ko-KR" sz="2200" spc="55" dirty="0" smtClean="0">
                    <a:cs typeface="Arial"/>
                  </a:rPr>
                  <a:t> </a:t>
                </a:r>
                <a:r>
                  <a:rPr lang="en-US" altLang="ko-KR" sz="2200" spc="-90" dirty="0">
                    <a:cs typeface="Arial"/>
                  </a:rPr>
                  <a:t>a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function</a:t>
                </a:r>
                <a:r>
                  <a:rPr lang="en-US" altLang="ko-KR" sz="2200" spc="60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of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5" dirty="0">
                    <a:cs typeface="Arial"/>
                  </a:rPr>
                  <a:t>sample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0" dirty="0">
                    <a:cs typeface="Arial"/>
                  </a:rPr>
                  <a:t>data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on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0" dirty="0">
                    <a:cs typeface="Arial"/>
                  </a:rPr>
                  <a:t>which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decision</a:t>
                </a:r>
                <a:r>
                  <a:rPr lang="en-US" altLang="ko-KR" sz="2200" spc="-40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(rejec</a:t>
                </a:r>
                <a:r>
                  <a:rPr lang="en-US" altLang="ko-KR" sz="2200" spc="-15" dirty="0">
                    <a:cs typeface="Arial"/>
                  </a:rPr>
                  <a:t>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baseline="-10416" dirty="0">
                    <a:cs typeface="Tahoma"/>
                  </a:rPr>
                  <a:t> </a:t>
                </a:r>
                <a:r>
                  <a:rPr lang="en-US" altLang="ko-KR" sz="2200" spc="-135" baseline="-10416" dirty="0">
                    <a:cs typeface="Tahoma"/>
                  </a:rPr>
                  <a:t> </a:t>
                </a:r>
                <a:r>
                  <a:rPr lang="en-US" altLang="ko-KR" sz="2200" spc="-105" dirty="0">
                    <a:cs typeface="Arial"/>
                  </a:rPr>
                  <a:t>o</a:t>
                </a:r>
                <a:r>
                  <a:rPr lang="en-US" altLang="ko-KR" sz="2200" spc="5" dirty="0">
                    <a:cs typeface="Arial"/>
                  </a:rPr>
                  <a:t>r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d</a:t>
                </a:r>
                <a:r>
                  <a:rPr lang="en-US" altLang="ko-KR" sz="2200" spc="-60" dirty="0">
                    <a:cs typeface="Arial"/>
                  </a:rPr>
                  <a:t>o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no</a:t>
                </a:r>
                <a:r>
                  <a:rPr lang="en-US" altLang="ko-KR" sz="2200" spc="-10" dirty="0">
                    <a:cs typeface="Arial"/>
                  </a:rPr>
                  <a:t>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0" dirty="0">
                    <a:cs typeface="Arial"/>
                  </a:rPr>
                  <a:t>rejec</a:t>
                </a:r>
                <a:r>
                  <a:rPr lang="en-US" altLang="ko-KR" sz="2200" spc="-25" dirty="0">
                    <a:cs typeface="Arial"/>
                  </a:rPr>
                  <a:t>t</a:t>
                </a:r>
                <a:r>
                  <a:rPr lang="en-US" altLang="ko-KR" sz="2200" spc="6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spc="55" dirty="0">
                    <a:cs typeface="Arial"/>
                  </a:rPr>
                  <a:t>) </a:t>
                </a:r>
                <a:r>
                  <a:rPr lang="en-US" altLang="ko-KR" sz="2200" spc="-45" dirty="0">
                    <a:cs typeface="Arial"/>
                  </a:rPr>
                  <a:t>i</a:t>
                </a:r>
                <a:r>
                  <a:rPr lang="en-US" altLang="ko-KR" sz="2200" spc="-80" dirty="0">
                    <a:cs typeface="Arial"/>
                  </a:rPr>
                  <a:t>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to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b</a:t>
                </a:r>
                <a:r>
                  <a:rPr lang="en-US" altLang="ko-KR" sz="2200" spc="-13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95" dirty="0" smtClean="0">
                    <a:cs typeface="Arial"/>
                  </a:rPr>
                  <a:t>based.</a:t>
                </a:r>
              </a:p>
              <a:p>
                <a:pPr marL="355600" indent="-355600">
                  <a:lnSpc>
                    <a:spcPct val="130000"/>
                  </a:lnSpc>
                  <a:buNone/>
                </a:pPr>
                <a:r>
                  <a:rPr lang="en-US" altLang="ko-KR" sz="2200" spc="-10" dirty="0" smtClean="0">
                    <a:cs typeface="Arial"/>
                  </a:rPr>
                  <a:t>2. A</a:t>
                </a:r>
                <a:r>
                  <a:rPr lang="en-US" altLang="ko-KR" sz="2200" spc="55" dirty="0" smtClean="0">
                    <a:cs typeface="Arial"/>
                  </a:rPr>
                  <a:t> </a:t>
                </a:r>
                <a:r>
                  <a:rPr lang="en-US" altLang="ko-KR" sz="2200" spc="-35" dirty="0">
                    <a:cs typeface="Arial"/>
                  </a:rPr>
                  <a:t>rejectio</a:t>
                </a:r>
                <a:r>
                  <a:rPr lang="en-US" altLang="ko-KR" sz="2200" spc="-45" dirty="0">
                    <a:cs typeface="Arial"/>
                  </a:rPr>
                  <a:t>n</a:t>
                </a:r>
                <a:r>
                  <a:rPr lang="en-US" altLang="ko-KR" sz="2200" spc="60" dirty="0">
                    <a:cs typeface="Arial"/>
                  </a:rPr>
                  <a:t> </a:t>
                </a:r>
                <a:r>
                  <a:rPr lang="en-US" altLang="ko-KR" sz="2200" spc="-50" dirty="0" smtClean="0">
                    <a:cs typeface="Arial"/>
                  </a:rPr>
                  <a:t>region</a:t>
                </a:r>
                <a:r>
                  <a:rPr lang="en-US" altLang="ko-KR" sz="2200" spc="-30" dirty="0" smtClean="0">
                    <a:cs typeface="Arial"/>
                  </a:rPr>
                  <a:t> : the</a:t>
                </a:r>
                <a:r>
                  <a:rPr lang="en-US" altLang="ko-KR" sz="2200" spc="55" dirty="0" smtClean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set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of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al</a:t>
                </a:r>
                <a:r>
                  <a:rPr lang="en-US" altLang="ko-KR" sz="2200" spc="-15" dirty="0">
                    <a:cs typeface="Arial"/>
                  </a:rPr>
                  <a:t>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5" dirty="0">
                    <a:cs typeface="Arial"/>
                  </a:rPr>
                  <a:t>statistic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5" dirty="0">
                    <a:cs typeface="Arial"/>
                  </a:rPr>
                  <a:t>values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f</a:t>
                </a:r>
                <a:r>
                  <a:rPr lang="en-US" altLang="ko-KR" sz="2200" spc="-60" dirty="0">
                    <a:cs typeface="Arial"/>
                  </a:rPr>
                  <a:t>o</a:t>
                </a:r>
                <a:r>
                  <a:rPr lang="en-US" altLang="ko-KR" sz="2200" spc="5" dirty="0">
                    <a:cs typeface="Arial"/>
                  </a:rPr>
                  <a:t>r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0" dirty="0">
                    <a:cs typeface="Arial"/>
                  </a:rPr>
                  <a:t>which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baseline="-10416" dirty="0">
                    <a:cs typeface="Tahoma"/>
                  </a:rPr>
                  <a:t> </a:t>
                </a:r>
                <a:r>
                  <a:rPr lang="en-US" altLang="ko-KR" sz="2200" spc="-135" baseline="-10416" dirty="0">
                    <a:cs typeface="Tahoma"/>
                  </a:rPr>
                  <a:t> </a:t>
                </a:r>
                <a:r>
                  <a:rPr lang="en-US" altLang="ko-KR" sz="2200" dirty="0">
                    <a:cs typeface="Arial"/>
                  </a:rPr>
                  <a:t>will </a:t>
                </a:r>
                <a:r>
                  <a:rPr lang="en-US" altLang="ko-KR" sz="2200" spc="-20" dirty="0">
                    <a:cs typeface="Arial"/>
                  </a:rPr>
                  <a:t>b</a:t>
                </a:r>
                <a:r>
                  <a:rPr lang="en-US" altLang="ko-KR" sz="2200" spc="-13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0" dirty="0">
                    <a:cs typeface="Arial"/>
                  </a:rPr>
                  <a:t>rejected</a:t>
                </a:r>
                <a:endParaRPr lang="en-US" altLang="ko-KR" sz="2200" dirty="0">
                  <a:cs typeface="Arial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spc="-45" dirty="0" smtClean="0">
                  <a:cs typeface="Arial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spc="-45" dirty="0" smtClean="0">
                    <a:cs typeface="Arial"/>
                  </a:rPr>
                  <a:t>Th</a:t>
                </a:r>
                <a:r>
                  <a:rPr lang="en-US" altLang="ko-KR" sz="2200" spc="-35" dirty="0" smtClean="0">
                    <a:cs typeface="Arial"/>
                  </a:rPr>
                  <a:t>e</a:t>
                </a:r>
                <a:r>
                  <a:rPr lang="en-US" altLang="ko-KR" sz="2200" spc="55" dirty="0" smtClean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nul</a:t>
                </a:r>
                <a:r>
                  <a:rPr lang="en-US" altLang="ko-KR" sz="2200" spc="-10" dirty="0">
                    <a:cs typeface="Arial"/>
                  </a:rPr>
                  <a:t>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5" dirty="0">
                    <a:cs typeface="Arial"/>
                  </a:rPr>
                  <a:t>hy</a:t>
                </a:r>
                <a:r>
                  <a:rPr lang="en-US" altLang="ko-KR" sz="2200" spc="-25" dirty="0">
                    <a:cs typeface="Arial"/>
                  </a:rPr>
                  <a:t>p</a:t>
                </a:r>
                <a:r>
                  <a:rPr lang="en-US" altLang="ko-KR" sz="2200" spc="-60" dirty="0">
                    <a:cs typeface="Arial"/>
                  </a:rPr>
                  <a:t>othesis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dirty="0">
                    <a:cs typeface="Arial"/>
                  </a:rPr>
                  <a:t>will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5" dirty="0">
                    <a:cs typeface="Arial"/>
                  </a:rPr>
                  <a:t>then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b</a:t>
                </a:r>
                <a:r>
                  <a:rPr lang="en-US" altLang="ko-KR" sz="2200" spc="-13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0" dirty="0">
                    <a:cs typeface="Arial"/>
                  </a:rPr>
                  <a:t>rej</a:t>
                </a:r>
                <a:r>
                  <a:rPr lang="en-US" altLang="ko-KR" sz="2200" spc="-70" dirty="0">
                    <a:cs typeface="Arial"/>
                  </a:rPr>
                  <a:t>e</a:t>
                </a:r>
                <a:r>
                  <a:rPr lang="en-US" altLang="ko-KR" sz="2200" spc="-40" dirty="0">
                    <a:cs typeface="Arial"/>
                  </a:rPr>
                  <a:t>cted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i</a:t>
                </a:r>
                <a:r>
                  <a:rPr lang="en-US" altLang="ko-KR" sz="2200" spc="20" dirty="0">
                    <a:cs typeface="Arial"/>
                  </a:rPr>
                  <a:t>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0" dirty="0">
                    <a:cs typeface="Arial"/>
                  </a:rPr>
                  <a:t>an</a:t>
                </a:r>
                <a:r>
                  <a:rPr lang="en-US" altLang="ko-KR" sz="2200" spc="-65" dirty="0">
                    <a:cs typeface="Arial"/>
                  </a:rPr>
                  <a:t>d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40" dirty="0">
                    <a:cs typeface="Arial"/>
                  </a:rPr>
                  <a:t>only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i</a:t>
                </a:r>
                <a:r>
                  <a:rPr lang="en-US" altLang="ko-KR" sz="2200" spc="20" dirty="0">
                    <a:cs typeface="Arial"/>
                  </a:rPr>
                  <a:t>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5" dirty="0">
                    <a:cs typeface="Arial"/>
                  </a:rPr>
                  <a:t>observed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05" dirty="0">
                    <a:cs typeface="Arial"/>
                  </a:rPr>
                  <a:t>o</a:t>
                </a:r>
                <a:r>
                  <a:rPr lang="en-US" altLang="ko-KR" sz="2200" spc="5" dirty="0">
                    <a:cs typeface="Arial"/>
                  </a:rPr>
                  <a:t>r </a:t>
                </a:r>
                <a:r>
                  <a:rPr lang="en-US" altLang="ko-KR" sz="2200" spc="-50" dirty="0">
                    <a:cs typeface="Arial"/>
                  </a:rPr>
                  <a:t>computed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5" dirty="0">
                    <a:cs typeface="Arial"/>
                  </a:rPr>
                  <a:t>statistic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value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20" dirty="0">
                    <a:cs typeface="Arial"/>
                  </a:rPr>
                  <a:t>f</a:t>
                </a:r>
                <a:r>
                  <a:rPr lang="en-US" altLang="ko-KR" sz="2200" spc="-50" dirty="0">
                    <a:cs typeface="Arial"/>
                  </a:rPr>
                  <a:t>all</a:t>
                </a:r>
                <a:r>
                  <a:rPr lang="en-US" altLang="ko-KR" sz="2200" spc="-65" dirty="0">
                    <a:cs typeface="Arial"/>
                  </a:rPr>
                  <a:t>s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5" dirty="0">
                    <a:cs typeface="Arial"/>
                  </a:rPr>
                  <a:t>i</a:t>
                </a:r>
                <a:r>
                  <a:rPr lang="en-US" altLang="ko-KR" sz="2200" spc="-25" dirty="0">
                    <a:cs typeface="Arial"/>
                  </a:rPr>
                  <a:t>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reje</a:t>
                </a:r>
                <a:r>
                  <a:rPr lang="en-US" altLang="ko-KR" sz="2200" spc="-65" dirty="0">
                    <a:cs typeface="Arial"/>
                  </a:rPr>
                  <a:t>c</a:t>
                </a:r>
                <a:r>
                  <a:rPr lang="en-US" altLang="ko-KR" sz="2200" spc="-5" dirty="0">
                    <a:cs typeface="Arial"/>
                  </a:rPr>
                  <a:t>tion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50" dirty="0">
                    <a:cs typeface="Arial"/>
                  </a:rPr>
                  <a:t>region.</a:t>
                </a:r>
                <a:endParaRPr lang="en-US" altLang="ko-KR" sz="2200" dirty="0">
                  <a:cs typeface="Arial"/>
                </a:endParaRP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400" dirty="0">
                  <a:latin typeface="Arial"/>
                  <a:cs typeface="Arial"/>
                </a:endParaRP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Test Procedures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1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061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215"/>
                  </a:spcBef>
                  <a:buNone/>
                </a:pPr>
                <a:r>
                  <a:rPr lang="en-US" altLang="ko-KR" sz="2400" spc="-10" dirty="0" smtClean="0">
                    <a:cs typeface="Arial"/>
                  </a:rPr>
                  <a:t>A</a:t>
                </a:r>
                <a:r>
                  <a:rPr lang="en-US" altLang="ko-KR" sz="2400" spc="25" dirty="0" smtClean="0">
                    <a:cs typeface="Arial"/>
                  </a:rPr>
                  <a:t> </a:t>
                </a:r>
                <a:r>
                  <a:rPr lang="en-US" altLang="ko-KR" sz="2400" spc="50" dirty="0">
                    <a:cs typeface="Arial"/>
                  </a:rPr>
                  <a:t>t</a:t>
                </a:r>
                <a:r>
                  <a:rPr lang="en-US" altLang="ko-KR" sz="2400" spc="-45" dirty="0">
                    <a:cs typeface="Arial"/>
                  </a:rPr>
                  <a:t>y</a:t>
                </a:r>
                <a:r>
                  <a:rPr lang="en-US" altLang="ko-KR" sz="2400" spc="-20" dirty="0">
                    <a:cs typeface="Arial"/>
                  </a:rPr>
                  <a:t>p</a:t>
                </a:r>
                <a:r>
                  <a:rPr lang="en-US" altLang="ko-KR" sz="2400" spc="-130" dirty="0">
                    <a:cs typeface="Arial"/>
                  </a:rPr>
                  <a:t>e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5" dirty="0">
                    <a:cs typeface="Arial"/>
                  </a:rPr>
                  <a:t>I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45" dirty="0" smtClean="0">
                    <a:cs typeface="Arial"/>
                  </a:rPr>
                  <a:t>err</a:t>
                </a:r>
                <a:r>
                  <a:rPr lang="en-US" altLang="ko-KR" sz="2400" spc="-95" dirty="0" smtClean="0">
                    <a:cs typeface="Arial"/>
                  </a:rPr>
                  <a:t>o</a:t>
                </a:r>
                <a:r>
                  <a:rPr lang="en-US" altLang="ko-KR" sz="2400" spc="5" dirty="0" smtClean="0">
                    <a:cs typeface="Arial"/>
                  </a:rPr>
                  <a:t>r(</a:t>
                </a:r>
                <a:r>
                  <a:rPr lang="en-US" altLang="ko-KR" sz="2400" i="1" spc="10" dirty="0" smtClean="0">
                    <a:cs typeface="Verdana"/>
                  </a:rPr>
                  <a:t>α</a:t>
                </a:r>
                <a:r>
                  <a:rPr lang="en-US" altLang="ko-KR" sz="2400" spc="10" dirty="0" smtClean="0">
                    <a:cs typeface="Verdana"/>
                  </a:rPr>
                  <a:t>)</a:t>
                </a:r>
                <a:r>
                  <a:rPr lang="en-US" altLang="ko-KR" sz="2400" spc="25" dirty="0" smtClean="0">
                    <a:cs typeface="Arial"/>
                  </a:rPr>
                  <a:t> </a:t>
                </a:r>
                <a:r>
                  <a:rPr lang="en-US" altLang="ko-KR" sz="2400" spc="-60" dirty="0">
                    <a:cs typeface="Arial"/>
                  </a:rPr>
                  <a:t>consists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20" dirty="0">
                    <a:cs typeface="Arial"/>
                  </a:rPr>
                  <a:t>of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35" dirty="0">
                    <a:cs typeface="Arial"/>
                  </a:rPr>
                  <a:t>rejectin</a:t>
                </a:r>
                <a:r>
                  <a:rPr lang="en-US" altLang="ko-KR" sz="2400" spc="-45" dirty="0">
                    <a:cs typeface="Arial"/>
                  </a:rPr>
                  <a:t>g</a:t>
                </a:r>
                <a:r>
                  <a:rPr lang="en-US" altLang="ko-KR" sz="2400" spc="30" dirty="0">
                    <a:cs typeface="Arial"/>
                  </a:rPr>
                  <a:t> </a:t>
                </a:r>
                <a:r>
                  <a:rPr lang="en-US" altLang="ko-KR" sz="2400" spc="-30" dirty="0">
                    <a:cs typeface="Arial"/>
                  </a:rPr>
                  <a:t>the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25" dirty="0">
                    <a:cs typeface="Arial"/>
                  </a:rPr>
                  <a:t>nul</a:t>
                </a:r>
                <a:r>
                  <a:rPr lang="en-US" altLang="ko-KR" sz="2400" spc="-10" dirty="0">
                    <a:cs typeface="Arial"/>
                  </a:rPr>
                  <a:t>l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55" dirty="0">
                    <a:cs typeface="Arial"/>
                  </a:rPr>
                  <a:t>hy</a:t>
                </a:r>
                <a:r>
                  <a:rPr lang="en-US" altLang="ko-KR" sz="2400" spc="-20" dirty="0">
                    <a:cs typeface="Arial"/>
                  </a:rPr>
                  <a:t>p</a:t>
                </a:r>
                <a:r>
                  <a:rPr lang="en-US" altLang="ko-KR" sz="2400" spc="-60" dirty="0">
                    <a:cs typeface="Arial"/>
                  </a:rPr>
                  <a:t>othesis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baseline="-10416" dirty="0">
                    <a:cs typeface="Tahoma"/>
                  </a:rPr>
                  <a:t> </a:t>
                </a:r>
                <a:r>
                  <a:rPr lang="en-US" altLang="ko-KR" sz="2400" spc="-179" baseline="-10416" dirty="0">
                    <a:cs typeface="Tahoma"/>
                  </a:rPr>
                  <a:t> </a:t>
                </a:r>
                <a:r>
                  <a:rPr lang="en-US" altLang="ko-KR" sz="2400" spc="-70" dirty="0">
                    <a:cs typeface="Arial"/>
                  </a:rPr>
                  <a:t>when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40" dirty="0">
                    <a:cs typeface="Arial"/>
                  </a:rPr>
                  <a:t>i</a:t>
                </a:r>
                <a:r>
                  <a:rPr lang="en-US" altLang="ko-KR" sz="2400" spc="55" dirty="0">
                    <a:cs typeface="Arial"/>
                  </a:rPr>
                  <a:t>t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45" dirty="0">
                    <a:cs typeface="Arial"/>
                  </a:rPr>
                  <a:t>i</a:t>
                </a:r>
                <a:r>
                  <a:rPr lang="en-US" altLang="ko-KR" sz="2400" spc="-80" dirty="0">
                    <a:cs typeface="Arial"/>
                  </a:rPr>
                  <a:t>s</a:t>
                </a:r>
                <a:r>
                  <a:rPr lang="en-US" altLang="ko-KR" sz="2400" spc="25" dirty="0">
                    <a:cs typeface="Arial"/>
                  </a:rPr>
                  <a:t> </a:t>
                </a:r>
                <a:r>
                  <a:rPr lang="en-US" altLang="ko-KR" sz="2400" spc="-20" dirty="0">
                    <a:cs typeface="Arial"/>
                  </a:rPr>
                  <a:t>true.</a:t>
                </a:r>
                <a:endParaRPr lang="en-US" altLang="ko-KR" sz="2400" dirty="0">
                  <a:cs typeface="Arial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5"/>
                  </a:spcBef>
                  <a:buNone/>
                </a:pPr>
                <a:r>
                  <a:rPr lang="en-US" altLang="ko-KR" sz="2400" spc="-10" dirty="0" smtClean="0">
                    <a:cs typeface="Arial"/>
                  </a:rPr>
                  <a:t>A</a:t>
                </a:r>
                <a:r>
                  <a:rPr lang="en-US" altLang="ko-KR" sz="2400" spc="55" dirty="0" smtClean="0">
                    <a:cs typeface="Arial"/>
                  </a:rPr>
                  <a:t> </a:t>
                </a:r>
                <a:r>
                  <a:rPr lang="en-US" altLang="ko-KR" sz="2400" spc="55" dirty="0">
                    <a:cs typeface="Arial"/>
                  </a:rPr>
                  <a:t>t</a:t>
                </a:r>
                <a:r>
                  <a:rPr lang="en-US" altLang="ko-KR" sz="2400" spc="-45" dirty="0">
                    <a:cs typeface="Arial"/>
                  </a:rPr>
                  <a:t>y</a:t>
                </a:r>
                <a:r>
                  <a:rPr lang="en-US" altLang="ko-KR" sz="2400" spc="-25" dirty="0">
                    <a:cs typeface="Arial"/>
                  </a:rPr>
                  <a:t>p</a:t>
                </a:r>
                <a:r>
                  <a:rPr lang="en-US" altLang="ko-KR" sz="2400" spc="-130" dirty="0">
                    <a:cs typeface="Arial"/>
                  </a:rPr>
                  <a:t>e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20" dirty="0">
                    <a:cs typeface="Arial"/>
                  </a:rPr>
                  <a:t>I</a:t>
                </a:r>
                <a:r>
                  <a:rPr lang="en-US" altLang="ko-KR" sz="2400" spc="-5" dirty="0">
                    <a:cs typeface="Arial"/>
                  </a:rPr>
                  <a:t>I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45" dirty="0" smtClean="0">
                    <a:cs typeface="Arial"/>
                  </a:rPr>
                  <a:t>err</a:t>
                </a:r>
                <a:r>
                  <a:rPr lang="en-US" altLang="ko-KR" sz="2400" spc="-95" dirty="0" smtClean="0">
                    <a:cs typeface="Arial"/>
                  </a:rPr>
                  <a:t>o</a:t>
                </a:r>
                <a:r>
                  <a:rPr lang="en-US" altLang="ko-KR" sz="2400" spc="5" dirty="0" smtClean="0">
                    <a:cs typeface="Arial"/>
                  </a:rPr>
                  <a:t>r(</a:t>
                </a:r>
                <a:r>
                  <a:rPr lang="en-US" altLang="ko-KR" sz="2400" spc="-10" dirty="0" smtClean="0">
                    <a:cs typeface="Verdana"/>
                  </a:rPr>
                  <a:t>β)</a:t>
                </a:r>
                <a:r>
                  <a:rPr lang="en-US" altLang="ko-KR" sz="2400" spc="55" dirty="0" smtClean="0">
                    <a:cs typeface="Arial"/>
                  </a:rPr>
                  <a:t> </a:t>
                </a:r>
                <a:r>
                  <a:rPr lang="en-US" altLang="ko-KR" sz="2400" spc="-60" dirty="0">
                    <a:cs typeface="Arial"/>
                  </a:rPr>
                  <a:t>involve</a:t>
                </a:r>
                <a:r>
                  <a:rPr lang="en-US" altLang="ko-KR" sz="2400" spc="-65" dirty="0">
                    <a:cs typeface="Arial"/>
                  </a:rPr>
                  <a:t>s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20" dirty="0">
                    <a:cs typeface="Arial"/>
                  </a:rPr>
                  <a:t>no</a:t>
                </a:r>
                <a:r>
                  <a:rPr lang="en-US" altLang="ko-KR" sz="2400" spc="-10" dirty="0">
                    <a:cs typeface="Arial"/>
                  </a:rPr>
                  <a:t>t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35" dirty="0">
                    <a:cs typeface="Arial"/>
                  </a:rPr>
                  <a:t>rejectin</a:t>
                </a:r>
                <a:r>
                  <a:rPr lang="en-US" altLang="ko-KR" sz="2400" spc="-45" dirty="0">
                    <a:cs typeface="Arial"/>
                  </a:rPr>
                  <a:t>g</a:t>
                </a:r>
                <a:r>
                  <a:rPr lang="en-US" altLang="ko-KR" sz="2400" spc="6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spc="-135" baseline="-10416" dirty="0">
                    <a:cs typeface="Tahoma"/>
                  </a:rPr>
                  <a:t> </a:t>
                </a:r>
                <a:r>
                  <a:rPr lang="en-US" altLang="ko-KR" sz="2400" spc="-70" dirty="0">
                    <a:cs typeface="Arial"/>
                  </a:rPr>
                  <a:t>when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baseline="-10416" dirty="0">
                    <a:cs typeface="Tahoma"/>
                  </a:rPr>
                  <a:t> </a:t>
                </a:r>
                <a:r>
                  <a:rPr lang="en-US" altLang="ko-KR" sz="2400" spc="-135" baseline="-10416" dirty="0">
                    <a:cs typeface="Tahoma"/>
                  </a:rPr>
                  <a:t> </a:t>
                </a:r>
                <a:r>
                  <a:rPr lang="en-US" altLang="ko-KR" sz="2400" spc="-45" dirty="0">
                    <a:cs typeface="Arial"/>
                  </a:rPr>
                  <a:t>i</a:t>
                </a:r>
                <a:r>
                  <a:rPr lang="en-US" altLang="ko-KR" sz="2400" spc="-80" dirty="0">
                    <a:cs typeface="Arial"/>
                  </a:rPr>
                  <a:t>s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60" dirty="0">
                    <a:cs typeface="Arial"/>
                  </a:rPr>
                  <a:t>false</a:t>
                </a:r>
                <a:r>
                  <a:rPr lang="en-US" altLang="ko-KR" sz="2400" spc="-60" dirty="0" smtClean="0"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35"/>
                  </a:spcBef>
                  <a:buNone/>
                </a:pPr>
                <a:endParaRPr lang="en-US" altLang="ko-KR" sz="2400" spc="-60" dirty="0">
                  <a:cs typeface="Arial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5"/>
                  </a:spcBef>
                  <a:buNone/>
                </a:pPr>
                <a:r>
                  <a:rPr lang="en-US" altLang="ko-KR" sz="2400" spc="-10" dirty="0" smtClean="0"/>
                  <a:t>A</a:t>
                </a:r>
                <a:r>
                  <a:rPr lang="en-US" altLang="ko-KR" sz="2400" spc="40" dirty="0" smtClean="0"/>
                  <a:t> </a:t>
                </a:r>
                <a:r>
                  <a:rPr lang="en-US" altLang="ko-KR" sz="2400" spc="-35" dirty="0"/>
                  <a:t>certain</a:t>
                </a:r>
                <a:r>
                  <a:rPr lang="en-US" altLang="ko-KR" sz="2400" spc="35" dirty="0"/>
                  <a:t> </a:t>
                </a:r>
                <a:r>
                  <a:rPr lang="en-US" altLang="ko-KR" sz="2400" spc="50" dirty="0"/>
                  <a:t>t</a:t>
                </a:r>
                <a:r>
                  <a:rPr lang="en-US" altLang="ko-KR" sz="2400" spc="-45" dirty="0"/>
                  <a:t>y</a:t>
                </a:r>
                <a:r>
                  <a:rPr lang="en-US" altLang="ko-KR" sz="2400" spc="-20" dirty="0"/>
                  <a:t>p</a:t>
                </a:r>
                <a:r>
                  <a:rPr lang="en-US" altLang="ko-KR" sz="2400" spc="-130" dirty="0"/>
                  <a:t>e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20" dirty="0"/>
                  <a:t>of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45" dirty="0"/>
                  <a:t>automobile</a:t>
                </a:r>
                <a:r>
                  <a:rPr lang="en-US" altLang="ko-KR" sz="2400" spc="45" dirty="0"/>
                  <a:t> </a:t>
                </a:r>
                <a:r>
                  <a:rPr lang="en-US" altLang="ko-KR" sz="2400" spc="-45" dirty="0"/>
                  <a:t>i</a:t>
                </a:r>
                <a:r>
                  <a:rPr lang="en-US" altLang="ko-KR" sz="2400" spc="-80" dirty="0"/>
                  <a:t>s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50" dirty="0"/>
                  <a:t>kn</a:t>
                </a:r>
                <a:r>
                  <a:rPr lang="en-US" altLang="ko-KR" sz="2400" spc="-80" dirty="0"/>
                  <a:t>o</a:t>
                </a:r>
                <a:r>
                  <a:rPr lang="en-US" altLang="ko-KR" sz="2400" spc="-50" dirty="0"/>
                  <a:t>wn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10" dirty="0"/>
                  <a:t>to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50" dirty="0" smtClean="0"/>
                  <a:t>have</a:t>
                </a:r>
                <a:r>
                  <a:rPr lang="en-US" altLang="ko-KR" sz="2400" spc="35" dirty="0" smtClean="0"/>
                  <a:t> </a:t>
                </a:r>
                <a:r>
                  <a:rPr lang="en-US" altLang="ko-KR" sz="2400" spc="-65" dirty="0"/>
                  <a:t>n</a:t>
                </a:r>
                <a:r>
                  <a:rPr lang="en-US" altLang="ko-KR" sz="2400" spc="-60" dirty="0"/>
                  <a:t>o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45" dirty="0"/>
                  <a:t>visible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55" dirty="0"/>
                  <a:t>d</a:t>
                </a:r>
                <a:r>
                  <a:rPr lang="en-US" altLang="ko-KR" sz="2400" spc="-95" dirty="0"/>
                  <a:t>amag</a:t>
                </a:r>
                <a:r>
                  <a:rPr lang="en-US" altLang="ko-KR" sz="2400" spc="-80" dirty="0"/>
                  <a:t>e</a:t>
                </a:r>
                <a:r>
                  <a:rPr lang="en-US" altLang="ko-KR" sz="2400" spc="45" dirty="0"/>
                  <a:t> </a:t>
                </a:r>
                <a:r>
                  <a:rPr lang="en-US" altLang="ko-KR" sz="2400" spc="-70" dirty="0"/>
                  <a:t>25%</a:t>
                </a:r>
                <a:r>
                  <a:rPr lang="en-US" altLang="ko-KR" sz="2400" spc="40" dirty="0"/>
                  <a:t> </a:t>
                </a:r>
                <a:r>
                  <a:rPr lang="en-US" altLang="ko-KR" sz="2400" spc="-20" dirty="0"/>
                  <a:t>of</a:t>
                </a:r>
                <a:r>
                  <a:rPr lang="en-US" altLang="ko-KR" sz="2400" spc="-15" dirty="0"/>
                  <a:t> </a:t>
                </a:r>
                <a:r>
                  <a:rPr lang="en-US" altLang="ko-KR" sz="2400" spc="-30" dirty="0"/>
                  <a:t>the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20" dirty="0"/>
                  <a:t>time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15" dirty="0"/>
                  <a:t>i</a:t>
                </a:r>
                <a:r>
                  <a:rPr lang="en-US" altLang="ko-KR" sz="2400" spc="-25" dirty="0"/>
                  <a:t>n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50" dirty="0"/>
                  <a:t>10-mph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0" dirty="0"/>
                  <a:t>crash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40" dirty="0"/>
                  <a:t>tests.</a:t>
                </a:r>
                <a:r>
                  <a:rPr lang="en-US" altLang="ko-KR" sz="2400" dirty="0"/>
                  <a:t> </a:t>
                </a:r>
                <a:endParaRPr lang="en-US" altLang="ko-KR" sz="2400" dirty="0" smtClean="0"/>
              </a:p>
              <a:p>
                <a:pPr marL="0" indent="0" algn="just">
                  <a:lnSpc>
                    <a:spcPct val="150000"/>
                  </a:lnSpc>
                  <a:spcBef>
                    <a:spcPts val="35"/>
                  </a:spcBef>
                  <a:buNone/>
                </a:pPr>
                <a:r>
                  <a:rPr lang="en-US" altLang="ko-KR" sz="2400" spc="-130" dirty="0" smtClean="0"/>
                  <a:t> </a:t>
                </a:r>
                <a:r>
                  <a:rPr lang="en-US" altLang="ko-KR" sz="2400" spc="-10" dirty="0"/>
                  <a:t>A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0" dirty="0"/>
                  <a:t>m</a:t>
                </a:r>
                <a:r>
                  <a:rPr lang="en-US" altLang="ko-KR" sz="2400" spc="-25" dirty="0"/>
                  <a:t>o</a:t>
                </a:r>
                <a:r>
                  <a:rPr lang="en-US" altLang="ko-KR" sz="2400" spc="-35" dirty="0"/>
                  <a:t>difie</a:t>
                </a:r>
                <a:r>
                  <a:rPr lang="en-US" altLang="ko-KR" sz="2400" spc="-40" dirty="0"/>
                  <a:t>d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55" dirty="0"/>
                  <a:t>bum</a:t>
                </a:r>
                <a:r>
                  <a:rPr lang="en-US" altLang="ko-KR" sz="2400" spc="-20" dirty="0"/>
                  <a:t>p</a:t>
                </a:r>
                <a:r>
                  <a:rPr lang="en-US" altLang="ko-KR" sz="2400" spc="-130" dirty="0"/>
                  <a:t>e</a:t>
                </a:r>
                <a:r>
                  <a:rPr lang="en-US" altLang="ko-KR" sz="2400" spc="5" dirty="0"/>
                  <a:t>r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5" dirty="0"/>
                  <a:t>desig</a:t>
                </a:r>
                <a:r>
                  <a:rPr lang="en-US" altLang="ko-KR" sz="2400" spc="-80" dirty="0"/>
                  <a:t>n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100" dirty="0"/>
                  <a:t>ha</a:t>
                </a:r>
                <a:r>
                  <a:rPr lang="en-US" altLang="ko-KR" sz="2400" spc="-85" dirty="0"/>
                  <a:t>s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20" dirty="0"/>
                  <a:t>b</a:t>
                </a:r>
                <a:r>
                  <a:rPr lang="en-US" altLang="ko-KR" sz="2400" spc="-105" dirty="0"/>
                  <a:t>een</a:t>
                </a:r>
                <a:r>
                  <a:rPr lang="en-US" altLang="ko-KR" sz="2400" spc="-55" dirty="0"/>
                  <a:t> </a:t>
                </a:r>
                <a:r>
                  <a:rPr lang="en-US" altLang="ko-KR" sz="2400" spc="-85" dirty="0"/>
                  <a:t>p</a:t>
                </a:r>
                <a:r>
                  <a:rPr lang="en-US" altLang="ko-KR" sz="2400" spc="-40" dirty="0"/>
                  <a:t>ro</a:t>
                </a:r>
                <a:r>
                  <a:rPr lang="en-US" altLang="ko-KR" sz="2400" spc="-15" dirty="0"/>
                  <a:t>p</a:t>
                </a:r>
                <a:r>
                  <a:rPr lang="en-US" altLang="ko-KR" sz="2400" spc="-95" dirty="0"/>
                  <a:t>osed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15" dirty="0"/>
                  <a:t>i</a:t>
                </a:r>
                <a:r>
                  <a:rPr lang="en-US" altLang="ko-KR" sz="2400" spc="-25" dirty="0"/>
                  <a:t>n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5" dirty="0"/>
                  <a:t>a</a:t>
                </a:r>
                <a:r>
                  <a:rPr lang="en-US" altLang="ko-KR" sz="2400" spc="-70" dirty="0"/>
                  <a:t>n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40" dirty="0"/>
                  <a:t>eff</a:t>
                </a:r>
                <a:r>
                  <a:rPr lang="en-US" altLang="ko-KR" sz="2400" spc="-95" dirty="0"/>
                  <a:t>o</a:t>
                </a:r>
                <a:r>
                  <a:rPr lang="en-US" altLang="ko-KR" sz="2400" spc="45" dirty="0"/>
                  <a:t>r</a:t>
                </a:r>
                <a:r>
                  <a:rPr lang="en-US" altLang="ko-KR" sz="2400" spc="40" dirty="0"/>
                  <a:t>t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10" dirty="0"/>
                  <a:t>to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5" dirty="0"/>
                  <a:t>increas</a:t>
                </a:r>
                <a:r>
                  <a:rPr lang="en-US" altLang="ko-KR" sz="2400" spc="-85" dirty="0"/>
                  <a:t>e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20" dirty="0"/>
                  <a:t>this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25" dirty="0"/>
                  <a:t>p</a:t>
                </a:r>
                <a:r>
                  <a:rPr lang="en-US" altLang="ko-KR" sz="2400" spc="-60" dirty="0"/>
                  <a:t>ercentage</a:t>
                </a:r>
                <a:r>
                  <a:rPr lang="en-US" altLang="ko-KR" sz="2400" spc="-60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755"/>
                  </a:spcBef>
                  <a:buNone/>
                </a:pPr>
                <a:r>
                  <a:rPr lang="en-US" altLang="ko-KR" sz="2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spc="150" baseline="-10416" dirty="0" smtClean="0">
                    <a:cs typeface="Tahoma"/>
                  </a:rPr>
                  <a:t> </a:t>
                </a:r>
                <a:r>
                  <a:rPr lang="en-US" altLang="ko-KR" sz="2400" spc="-5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400" i="1" spc="10" dirty="0" smtClean="0">
                    <a:cs typeface="Trebuchet MS"/>
                  </a:rPr>
                  <a:t> </a:t>
                </a:r>
                <a:r>
                  <a:rPr lang="en-US" altLang="ko-KR" sz="2400" spc="204" dirty="0" smtClean="0"/>
                  <a:t>=</a:t>
                </a:r>
                <a:r>
                  <a:rPr lang="en-US" altLang="ko-KR" sz="2400" spc="-5" dirty="0" smtClean="0"/>
                  <a:t> </a:t>
                </a:r>
                <a:r>
                  <a:rPr lang="en-US" altLang="ko-KR" sz="2400" spc="-75" dirty="0" smtClean="0"/>
                  <a:t>0</a:t>
                </a:r>
                <a:r>
                  <a:rPr lang="en-US" altLang="ko-KR" sz="2400" i="1" spc="-105" dirty="0" smtClean="0">
                    <a:cs typeface="Verdana"/>
                  </a:rPr>
                  <a:t>.</a:t>
                </a:r>
                <a:r>
                  <a:rPr lang="en-US" altLang="ko-KR" sz="2400" spc="-70" dirty="0" smtClean="0"/>
                  <a:t>25</a:t>
                </a:r>
                <a:r>
                  <a:rPr lang="en-US" altLang="ko-KR" sz="2400" spc="55" dirty="0" smtClean="0"/>
                  <a:t> </a:t>
                </a:r>
                <a:r>
                  <a:rPr lang="en-US" altLang="ko-KR" sz="2400" spc="-80" dirty="0" smtClean="0"/>
                  <a:t>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400" i="1" spc="-60" baseline="-10416" dirty="0" smtClean="0">
                    <a:cs typeface="Arial"/>
                  </a:rPr>
                  <a:t> </a:t>
                </a:r>
                <a:r>
                  <a:rPr lang="en-US" altLang="ko-KR" sz="2400" i="1" spc="-127" baseline="-10416" dirty="0" smtClean="0">
                    <a:cs typeface="Arial"/>
                  </a:rPr>
                  <a:t> </a:t>
                </a:r>
                <a:r>
                  <a:rPr lang="en-US" altLang="ko-KR" sz="2400" spc="-5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400" i="1" spc="10" dirty="0" smtClean="0">
                    <a:cs typeface="Trebuchet MS"/>
                  </a:rPr>
                  <a:t> </a:t>
                </a:r>
                <a:r>
                  <a:rPr lang="en-US" altLang="ko-KR" sz="2400" i="1" spc="-55" dirty="0" smtClean="0">
                    <a:cs typeface="Verdana"/>
                  </a:rPr>
                  <a:t>&gt;</a:t>
                </a:r>
                <a:r>
                  <a:rPr lang="en-US" altLang="ko-KR" sz="2400" spc="-75" dirty="0"/>
                  <a:t> 0</a:t>
                </a:r>
                <a:r>
                  <a:rPr lang="en-US" altLang="ko-KR" sz="2400" i="1" spc="-105" dirty="0">
                    <a:cs typeface="Verdana"/>
                  </a:rPr>
                  <a:t>.</a:t>
                </a:r>
                <a:r>
                  <a:rPr lang="en-US" altLang="ko-KR" sz="2400" spc="-70" dirty="0"/>
                  <a:t>25</a:t>
                </a:r>
                <a:r>
                  <a:rPr lang="en-US" altLang="ko-KR" sz="2400" i="1" spc="-100" dirty="0" smtClean="0">
                    <a:cs typeface="Verdana"/>
                  </a:rPr>
                  <a:t>.</a:t>
                </a:r>
                <a:endParaRPr lang="en-US" altLang="ko-KR" sz="2400" dirty="0" smtClean="0">
                  <a:cs typeface="Verdana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5"/>
                  </a:spcBef>
                  <a:buNone/>
                </a:pPr>
                <a:r>
                  <a:rPr lang="en-US" altLang="ko-KR" sz="2400" spc="-45" dirty="0"/>
                  <a:t>Th</a:t>
                </a:r>
                <a:r>
                  <a:rPr lang="en-US" altLang="ko-KR" sz="2400" spc="-35" dirty="0"/>
                  <a:t>e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25" dirty="0"/>
                  <a:t>test</a:t>
                </a:r>
                <a:r>
                  <a:rPr lang="en-US" altLang="ko-KR" sz="2400" spc="55" dirty="0"/>
                  <a:t> </a:t>
                </a:r>
                <a:r>
                  <a:rPr lang="en-US" altLang="ko-KR" sz="2400" dirty="0"/>
                  <a:t>will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20" dirty="0"/>
                  <a:t>b</a:t>
                </a:r>
                <a:r>
                  <a:rPr lang="en-US" altLang="ko-KR" sz="2400" spc="-130" dirty="0"/>
                  <a:t>e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95" dirty="0"/>
                  <a:t>based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60" dirty="0"/>
                  <a:t>on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5" dirty="0"/>
                  <a:t>a</a:t>
                </a:r>
                <a:r>
                  <a:rPr lang="en-US" altLang="ko-KR" sz="2400" spc="-70" dirty="0"/>
                  <a:t>n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75" dirty="0"/>
                  <a:t>ex</a:t>
                </a:r>
                <a:r>
                  <a:rPr lang="en-US" altLang="ko-KR" sz="2400" spc="-55" dirty="0"/>
                  <a:t>p</a:t>
                </a:r>
                <a:r>
                  <a:rPr lang="en-US" altLang="ko-KR" sz="2400" spc="-35" dirty="0"/>
                  <a:t>eriment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35" dirty="0"/>
                  <a:t>involvin</a:t>
                </a:r>
                <a:r>
                  <a:rPr lang="en-US" altLang="ko-KR" sz="2400" spc="-40" dirty="0"/>
                  <a:t>g</a:t>
                </a:r>
                <a:r>
                  <a:rPr lang="en-US" altLang="ko-KR" sz="2400" spc="55" dirty="0"/>
                  <a:t> </a:t>
                </a:r>
                <a:r>
                  <a:rPr lang="en-US" altLang="ko-KR" sz="2400" i="1" spc="-40" dirty="0" smtClean="0">
                    <a:cs typeface="Trebuchet MS"/>
                  </a:rPr>
                  <a:t>n</a:t>
                </a:r>
                <a:r>
                  <a:rPr lang="en-US" altLang="ko-KR" sz="2400" spc="204" dirty="0" smtClean="0"/>
                  <a:t>=</a:t>
                </a:r>
                <a:r>
                  <a:rPr lang="en-US" altLang="ko-KR" sz="2400" spc="-70" dirty="0" smtClean="0"/>
                  <a:t>20</a:t>
                </a:r>
                <a:r>
                  <a:rPr lang="en-US" altLang="ko-KR" sz="2400" spc="55" dirty="0" smtClean="0"/>
                  <a:t> </a:t>
                </a:r>
                <a:r>
                  <a:rPr lang="en-US" altLang="ko-KR" sz="2400" spc="-55" dirty="0"/>
                  <a:t>inde</a:t>
                </a:r>
                <a:r>
                  <a:rPr lang="en-US" altLang="ko-KR" sz="2400" spc="-30" dirty="0"/>
                  <a:t>p</a:t>
                </a:r>
                <a:r>
                  <a:rPr lang="en-US" altLang="ko-KR" sz="2400" spc="-55" dirty="0"/>
                  <a:t>endent</a:t>
                </a:r>
                <a:r>
                  <a:rPr lang="en-US" altLang="ko-KR" sz="2400" spc="-30" dirty="0"/>
                  <a:t> </a:t>
                </a:r>
                <a:r>
                  <a:rPr lang="en-US" altLang="ko-KR" sz="2400" spc="-85" dirty="0"/>
                  <a:t>crashes</a:t>
                </a:r>
                <a:r>
                  <a:rPr lang="en-US" altLang="ko-KR" sz="2400" spc="55" dirty="0"/>
                  <a:t> </a:t>
                </a:r>
                <a:r>
                  <a:rPr lang="en-US" altLang="ko-KR" sz="2400" dirty="0"/>
                  <a:t>with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55" dirty="0" smtClean="0"/>
                  <a:t>cars of </a:t>
                </a:r>
                <a:r>
                  <a:rPr lang="en-US" altLang="ko-KR" sz="2400" spc="-75" dirty="0"/>
                  <a:t>ne</a:t>
                </a:r>
                <a:r>
                  <a:rPr lang="en-US" altLang="ko-KR" sz="2400" spc="-90" dirty="0"/>
                  <a:t>w</a:t>
                </a:r>
                <a:r>
                  <a:rPr lang="en-US" altLang="ko-KR" sz="2400" spc="55" dirty="0"/>
                  <a:t> </a:t>
                </a:r>
                <a:r>
                  <a:rPr lang="en-US" altLang="ko-KR" sz="2400" spc="-65" dirty="0"/>
                  <a:t>design.</a:t>
                </a:r>
              </a:p>
              <a:p>
                <a:pPr marL="1076325" indent="-717550">
                  <a:lnSpc>
                    <a:spcPct val="150000"/>
                  </a:lnSpc>
                  <a:buNone/>
                </a:pPr>
                <a:r>
                  <a:rPr lang="en-US" altLang="ko-KR" sz="2400" spc="-70" dirty="0">
                    <a:cs typeface="Arial"/>
                  </a:rPr>
                  <a:t>Conside</a:t>
                </a:r>
                <a:r>
                  <a:rPr lang="en-US" altLang="ko-KR" sz="2400" spc="-45" dirty="0">
                    <a:cs typeface="Arial"/>
                  </a:rPr>
                  <a:t>r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30" dirty="0">
                    <a:cs typeface="Arial"/>
                  </a:rPr>
                  <a:t>the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20" dirty="0">
                    <a:cs typeface="Arial"/>
                  </a:rPr>
                  <a:t>foll</a:t>
                </a:r>
                <a:r>
                  <a:rPr lang="en-US" altLang="ko-KR" sz="2400" spc="-55" dirty="0">
                    <a:cs typeface="Arial"/>
                  </a:rPr>
                  <a:t>o</a:t>
                </a:r>
                <a:r>
                  <a:rPr lang="en-US" altLang="ko-KR" sz="2400" spc="-40" dirty="0">
                    <a:cs typeface="Arial"/>
                  </a:rPr>
                  <a:t>wing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25" dirty="0">
                    <a:cs typeface="Arial"/>
                  </a:rPr>
                  <a:t>test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85" dirty="0">
                    <a:cs typeface="Arial"/>
                  </a:rPr>
                  <a:t>p</a:t>
                </a:r>
                <a:r>
                  <a:rPr lang="en-US" altLang="ko-KR" sz="2400" spc="-30" dirty="0">
                    <a:cs typeface="Arial"/>
                  </a:rPr>
                  <a:t>r</a:t>
                </a:r>
                <a:r>
                  <a:rPr lang="en-US" altLang="ko-KR" sz="2400" spc="-10" dirty="0">
                    <a:cs typeface="Arial"/>
                  </a:rPr>
                  <a:t>o</a:t>
                </a:r>
                <a:r>
                  <a:rPr lang="en-US" altLang="ko-KR" sz="2400" spc="-60" dirty="0">
                    <a:cs typeface="Arial"/>
                  </a:rPr>
                  <a:t>cedure:</a:t>
                </a:r>
                <a:endParaRPr lang="en-US" altLang="ko-KR" sz="2400" dirty="0">
                  <a:cs typeface="Arial"/>
                </a:endParaRPr>
              </a:p>
              <a:p>
                <a:pPr marL="1076325" indent="-452438">
                  <a:lnSpc>
                    <a:spcPct val="150000"/>
                  </a:lnSpc>
                  <a:spcBef>
                    <a:spcPts val="35"/>
                  </a:spcBef>
                  <a:buNone/>
                </a:pPr>
                <a:r>
                  <a:rPr lang="en-US" altLang="ko-KR" sz="2400" spc="-25" dirty="0" smtClean="0">
                    <a:cs typeface="Arial"/>
                  </a:rPr>
                  <a:t>     T</a:t>
                </a:r>
                <a:r>
                  <a:rPr lang="en-US" altLang="ko-KR" sz="2400" spc="-60" dirty="0" smtClean="0">
                    <a:cs typeface="Arial"/>
                  </a:rPr>
                  <a:t>est</a:t>
                </a:r>
                <a:r>
                  <a:rPr lang="en-US" altLang="ko-KR" sz="2400" spc="55" dirty="0" smtClean="0">
                    <a:cs typeface="Arial"/>
                  </a:rPr>
                  <a:t> </a:t>
                </a:r>
                <a:r>
                  <a:rPr lang="en-US" altLang="ko-KR" sz="2400" spc="-15" dirty="0">
                    <a:cs typeface="Arial"/>
                  </a:rPr>
                  <a:t>statistic:</a:t>
                </a:r>
                <a:r>
                  <a:rPr lang="en-US" altLang="ko-KR" sz="2400" dirty="0">
                    <a:cs typeface="Arial"/>
                  </a:rPr>
                  <a:t> </a:t>
                </a:r>
                <a:r>
                  <a:rPr lang="en-US" altLang="ko-KR" sz="2400" spc="-130" dirty="0">
                    <a:cs typeface="Arial"/>
                  </a:rPr>
                  <a:t> </a:t>
                </a:r>
                <a:r>
                  <a:rPr lang="en-US" altLang="ko-KR" sz="2400" i="1" spc="114" dirty="0">
                    <a:cs typeface="Trebuchet MS"/>
                  </a:rPr>
                  <a:t>X</a:t>
                </a:r>
                <a:r>
                  <a:rPr lang="en-US" altLang="ko-KR" sz="2400" i="1" dirty="0">
                    <a:cs typeface="Trebuchet MS"/>
                  </a:rPr>
                  <a:t> </a:t>
                </a:r>
                <a:r>
                  <a:rPr lang="en-US" altLang="ko-KR" sz="2400" i="1" spc="-155" dirty="0">
                    <a:cs typeface="Trebuchet MS"/>
                  </a:rPr>
                  <a:t> </a:t>
                </a:r>
                <a:r>
                  <a:rPr lang="en-US" altLang="ko-KR" sz="2400" spc="204" dirty="0">
                    <a:cs typeface="Arial"/>
                  </a:rPr>
                  <a:t>=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30" dirty="0">
                    <a:cs typeface="Arial"/>
                  </a:rPr>
                  <a:t>the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55" dirty="0">
                    <a:cs typeface="Arial"/>
                  </a:rPr>
                  <a:t>num</a:t>
                </a:r>
                <a:r>
                  <a:rPr lang="en-US" altLang="ko-KR" sz="2400" spc="-20" dirty="0">
                    <a:cs typeface="Arial"/>
                  </a:rPr>
                  <a:t>b</a:t>
                </a:r>
                <a:r>
                  <a:rPr lang="en-US" altLang="ko-KR" sz="2400" spc="-65" dirty="0">
                    <a:cs typeface="Arial"/>
                  </a:rPr>
                  <a:t>er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20" dirty="0">
                    <a:cs typeface="Arial"/>
                  </a:rPr>
                  <a:t>of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85" dirty="0">
                    <a:cs typeface="Arial"/>
                  </a:rPr>
                  <a:t>crashes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dirty="0">
                    <a:cs typeface="Arial"/>
                  </a:rPr>
                  <a:t>with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65" dirty="0">
                    <a:cs typeface="Arial"/>
                  </a:rPr>
                  <a:t>n</a:t>
                </a:r>
                <a:r>
                  <a:rPr lang="en-US" altLang="ko-KR" sz="2400" spc="-60" dirty="0">
                    <a:cs typeface="Arial"/>
                  </a:rPr>
                  <a:t>o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45" dirty="0">
                    <a:cs typeface="Arial"/>
                  </a:rPr>
                  <a:t>visible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85" dirty="0">
                    <a:cs typeface="Arial"/>
                  </a:rPr>
                  <a:t>damage</a:t>
                </a:r>
                <a:endParaRPr lang="en-US" altLang="ko-KR" sz="2400" dirty="0">
                  <a:cs typeface="Arial"/>
                </a:endParaRPr>
              </a:p>
              <a:p>
                <a:pPr marL="1076325" marR="231775" indent="-452438">
                  <a:lnSpc>
                    <a:spcPct val="150000"/>
                  </a:lnSpc>
                  <a:spcBef>
                    <a:spcPts val="720"/>
                  </a:spcBef>
                  <a:buNone/>
                </a:pPr>
                <a:r>
                  <a:rPr lang="en-US" altLang="ko-KR" sz="2400" spc="-50" dirty="0" smtClean="0">
                    <a:cs typeface="Arial"/>
                  </a:rPr>
                  <a:t>     Rejection</a:t>
                </a:r>
                <a:r>
                  <a:rPr lang="en-US" altLang="ko-KR" sz="2400" spc="55" dirty="0" smtClean="0">
                    <a:cs typeface="Arial"/>
                  </a:rPr>
                  <a:t> </a:t>
                </a:r>
                <a:r>
                  <a:rPr lang="en-US" altLang="ko-KR" sz="2400" spc="-50" dirty="0">
                    <a:cs typeface="Arial"/>
                  </a:rPr>
                  <a:t>region</a:t>
                </a:r>
                <a:r>
                  <a:rPr lang="en-US" altLang="ko-KR" sz="2400" spc="-30" dirty="0">
                    <a:cs typeface="Arial"/>
                  </a:rPr>
                  <a:t>:</a:t>
                </a:r>
                <a:r>
                  <a:rPr lang="en-US" altLang="ko-KR" sz="2400" dirty="0">
                    <a:cs typeface="Arial"/>
                  </a:rPr>
                  <a:t> </a:t>
                </a:r>
                <a:r>
                  <a:rPr lang="en-US" altLang="ko-KR" sz="2400" spc="-12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sz="2400" spc="150" baseline="-10416" dirty="0">
                    <a:cs typeface="Tahoma"/>
                  </a:rPr>
                  <a:t> </a:t>
                </a:r>
                <a:r>
                  <a:rPr lang="en-US" altLang="ko-KR" sz="2400" spc="204" dirty="0">
                    <a:cs typeface="Arial"/>
                  </a:rPr>
                  <a:t>=</a:t>
                </a:r>
                <a:r>
                  <a:rPr lang="en-US" altLang="ko-KR" sz="2400" spc="-5" dirty="0">
                    <a:cs typeface="Arial"/>
                  </a:rPr>
                  <a:t> </a:t>
                </a:r>
                <a:r>
                  <a:rPr lang="en-US" altLang="ko-KR" sz="2400" spc="-114" dirty="0" smtClean="0">
                    <a:cs typeface="Meiryo"/>
                  </a:rPr>
                  <a:t>{ </a:t>
                </a:r>
                <a:r>
                  <a:rPr lang="en-US" altLang="ko-KR" sz="2400" spc="-70" dirty="0" smtClean="0">
                    <a:cs typeface="Arial"/>
                  </a:rPr>
                  <a:t>8</a:t>
                </a:r>
                <a:r>
                  <a:rPr lang="en-US" altLang="ko-KR" sz="2400" spc="-100" dirty="0">
                    <a:cs typeface="Verdana"/>
                  </a:rPr>
                  <a:t>,</a:t>
                </a:r>
                <a:r>
                  <a:rPr lang="en-US" altLang="ko-KR" sz="2400" spc="-210" dirty="0">
                    <a:cs typeface="Verdana"/>
                  </a:rPr>
                  <a:t> </a:t>
                </a:r>
                <a:r>
                  <a:rPr lang="en-US" altLang="ko-KR" sz="2400" spc="-70" dirty="0">
                    <a:cs typeface="Arial"/>
                  </a:rPr>
                  <a:t>9</a:t>
                </a:r>
                <a:r>
                  <a:rPr lang="en-US" altLang="ko-KR" sz="2400" spc="-100" dirty="0">
                    <a:cs typeface="Verdana"/>
                  </a:rPr>
                  <a:t>,</a:t>
                </a:r>
                <a:r>
                  <a:rPr lang="en-US" altLang="ko-KR" sz="2400" spc="-210" dirty="0">
                    <a:cs typeface="Verdana"/>
                  </a:rPr>
                  <a:t> </a:t>
                </a:r>
                <a:r>
                  <a:rPr lang="en-US" altLang="ko-KR" sz="2400" spc="-70" dirty="0">
                    <a:cs typeface="Arial"/>
                  </a:rPr>
                  <a:t>10</a:t>
                </a:r>
                <a:r>
                  <a:rPr lang="en-US" altLang="ko-KR" sz="2400" spc="-100" dirty="0">
                    <a:cs typeface="Verdana"/>
                  </a:rPr>
                  <a:t>,</a:t>
                </a:r>
                <a:r>
                  <a:rPr lang="en-US" altLang="ko-KR" sz="2400" spc="-210" dirty="0">
                    <a:cs typeface="Verdana"/>
                  </a:rPr>
                  <a:t> </a:t>
                </a:r>
                <a:r>
                  <a:rPr lang="en-US" altLang="ko-KR" sz="2400" spc="-105" dirty="0" smtClean="0">
                    <a:cs typeface="Verdana"/>
                  </a:rPr>
                  <a:t>... </a:t>
                </a:r>
                <a:r>
                  <a:rPr lang="en-US" altLang="ko-KR" sz="2400" spc="-100" dirty="0" smtClean="0">
                    <a:cs typeface="Verdana"/>
                  </a:rPr>
                  <a:t>,</a:t>
                </a:r>
                <a:r>
                  <a:rPr lang="en-US" altLang="ko-KR" sz="2400" spc="-210" dirty="0" smtClean="0">
                    <a:cs typeface="Verdana"/>
                  </a:rPr>
                  <a:t> </a:t>
                </a:r>
                <a:r>
                  <a:rPr lang="en-US" altLang="ko-KR" sz="2400" spc="-70" dirty="0">
                    <a:cs typeface="Arial"/>
                  </a:rPr>
                  <a:t>19</a:t>
                </a:r>
                <a:r>
                  <a:rPr lang="en-US" altLang="ko-KR" sz="2400" spc="-100" dirty="0">
                    <a:cs typeface="Verdana"/>
                  </a:rPr>
                  <a:t>,</a:t>
                </a:r>
                <a:r>
                  <a:rPr lang="en-US" altLang="ko-KR" sz="2400" spc="-210" dirty="0">
                    <a:cs typeface="Verdana"/>
                  </a:rPr>
                  <a:t> </a:t>
                </a:r>
                <a:r>
                  <a:rPr lang="en-US" altLang="ko-KR" sz="2400" spc="-70" dirty="0" smtClean="0">
                    <a:cs typeface="Arial"/>
                  </a:rPr>
                  <a:t>20 </a:t>
                </a:r>
                <a:r>
                  <a:rPr lang="en-US" altLang="ko-KR" sz="2400" spc="-114" dirty="0" smtClean="0">
                    <a:cs typeface="Meiryo"/>
                  </a:rPr>
                  <a:t>}</a:t>
                </a:r>
                <a:r>
                  <a:rPr lang="en-US" altLang="ko-KR" sz="2400" spc="-5" dirty="0" smtClean="0">
                    <a:cs typeface="Arial"/>
                  </a:rPr>
                  <a:t>;</a:t>
                </a:r>
                <a:r>
                  <a:rPr lang="en-US" altLang="ko-KR" sz="2400" spc="55" dirty="0" smtClean="0">
                    <a:cs typeface="Arial"/>
                  </a:rPr>
                  <a:t> </a:t>
                </a:r>
                <a:r>
                  <a:rPr lang="en-US" altLang="ko-KR" sz="2400" spc="10" dirty="0">
                    <a:cs typeface="Arial"/>
                  </a:rPr>
                  <a:t>that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50" dirty="0">
                    <a:cs typeface="Arial"/>
                  </a:rPr>
                  <a:t>is</a:t>
                </a:r>
                <a:r>
                  <a:rPr lang="en-US" altLang="ko-KR" sz="2400" spc="-35" dirty="0">
                    <a:cs typeface="Arial"/>
                  </a:rPr>
                  <a:t>,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spc="-40" dirty="0">
                    <a:cs typeface="Arial"/>
                  </a:rPr>
                  <a:t>rejec</a:t>
                </a:r>
                <a:r>
                  <a:rPr lang="en-US" altLang="ko-KR" sz="2400" spc="-25" dirty="0">
                    <a:cs typeface="Arial"/>
                  </a:rPr>
                  <a:t>t</a:t>
                </a:r>
                <a:r>
                  <a:rPr lang="en-US" altLang="ko-KR" sz="2400" spc="6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baseline="-10416" dirty="0">
                    <a:cs typeface="Tahoma"/>
                  </a:rPr>
                  <a:t> </a:t>
                </a:r>
                <a:r>
                  <a:rPr lang="en-US" altLang="ko-KR" sz="2400" spc="-135" baseline="-10416" dirty="0">
                    <a:cs typeface="Tahoma"/>
                  </a:rPr>
                  <a:t> </a:t>
                </a:r>
                <a:r>
                  <a:rPr lang="en-US" altLang="ko-KR" sz="2400" spc="10" dirty="0">
                    <a:cs typeface="Arial"/>
                  </a:rPr>
                  <a:t>i</a:t>
                </a:r>
                <a:r>
                  <a:rPr lang="en-US" altLang="ko-KR" sz="2400" spc="20" dirty="0">
                    <a:cs typeface="Arial"/>
                  </a:rPr>
                  <a:t>f</a:t>
                </a:r>
                <a:r>
                  <a:rPr lang="en-US" altLang="ko-KR" sz="2400" spc="55" dirty="0">
                    <a:cs typeface="Arial"/>
                  </a:rPr>
                  <a:t> </a:t>
                </a:r>
                <a:r>
                  <a:rPr lang="en-US" altLang="ko-KR" sz="2400" i="1" spc="-50" dirty="0">
                    <a:cs typeface="Trebuchet MS"/>
                  </a:rPr>
                  <a:t>x</a:t>
                </a:r>
                <a:r>
                  <a:rPr lang="en-US" altLang="ko-KR" sz="2400" i="1" spc="70" dirty="0">
                    <a:cs typeface="Trebuchet MS"/>
                  </a:rPr>
                  <a:t> </a:t>
                </a:r>
                <a:r>
                  <a:rPr lang="en-US" altLang="ko-KR" sz="2400" i="1" spc="-40" dirty="0">
                    <a:cs typeface="Meiryo"/>
                  </a:rPr>
                  <a:t>≥</a:t>
                </a:r>
                <a:r>
                  <a:rPr lang="en-US" altLang="ko-KR" sz="2400" i="1" spc="-75" dirty="0">
                    <a:cs typeface="Meiryo"/>
                  </a:rPr>
                  <a:t> </a:t>
                </a:r>
                <a:r>
                  <a:rPr lang="en-US" altLang="ko-KR" sz="2400" spc="-35" dirty="0" smtClean="0">
                    <a:cs typeface="Arial"/>
                  </a:rPr>
                  <a:t>8</a:t>
                </a:r>
                <a:endParaRPr lang="en-US" altLang="ko-KR" sz="2400" dirty="0">
                  <a:cs typeface="Arial"/>
                </a:endParaRP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061607"/>
              </a:xfrm>
              <a:blipFill>
                <a:blip r:embed="rId2"/>
                <a:stretch>
                  <a:fillRect l="-638" r="-1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/>
              <a:t>Err</a:t>
            </a:r>
            <a:r>
              <a:rPr lang="en-US" altLang="ko-KR" sz="2800" spc="-65" dirty="0"/>
              <a:t>o</a:t>
            </a:r>
            <a:r>
              <a:rPr lang="en-US" altLang="ko-KR" sz="2800" spc="-60" dirty="0"/>
              <a:t>r</a:t>
            </a:r>
            <a:r>
              <a:rPr lang="en-US" altLang="ko-KR" sz="2800" spc="-65" dirty="0"/>
              <a:t>s</a:t>
            </a:r>
            <a:r>
              <a:rPr lang="en-US" altLang="ko-KR" sz="2800" spc="30" dirty="0"/>
              <a:t> </a:t>
            </a:r>
            <a:r>
              <a:rPr lang="en-US" altLang="ko-KR" sz="2800" spc="-30" dirty="0"/>
              <a:t>in</a:t>
            </a:r>
            <a:r>
              <a:rPr lang="en-US" altLang="ko-KR" sz="2800" spc="30" dirty="0"/>
              <a:t> </a:t>
            </a:r>
            <a:r>
              <a:rPr lang="en-US" altLang="ko-KR" sz="2800" spc="35" dirty="0"/>
              <a:t>H</a:t>
            </a:r>
            <a:r>
              <a:rPr lang="en-US" altLang="ko-KR" sz="2800" spc="-60" dirty="0"/>
              <a:t>y</a:t>
            </a:r>
            <a:r>
              <a:rPr lang="en-US" altLang="ko-KR" sz="2800" spc="-25" dirty="0"/>
              <a:t>p</a:t>
            </a:r>
            <a:r>
              <a:rPr lang="en-US" altLang="ko-KR" sz="2800" spc="-60" dirty="0"/>
              <a:t>othesi</a:t>
            </a:r>
            <a:r>
              <a:rPr lang="en-US" altLang="ko-KR" sz="2800" spc="-55" dirty="0"/>
              <a:t>s</a:t>
            </a:r>
            <a:r>
              <a:rPr lang="en-US" altLang="ko-KR" sz="2800" spc="30" dirty="0"/>
              <a:t> </a:t>
            </a:r>
            <a:r>
              <a:rPr lang="en-US" altLang="ko-KR" sz="2800" spc="20" dirty="0" smtClean="0"/>
              <a:t>T</a:t>
            </a:r>
            <a:r>
              <a:rPr lang="en-US" altLang="ko-KR" sz="2800" spc="-50" dirty="0" smtClean="0"/>
              <a:t>esting : </a:t>
            </a:r>
            <a:r>
              <a:rPr lang="en-US" altLang="ko-KR" sz="2800" spc="-60" dirty="0">
                <a:cs typeface="Arial"/>
              </a:rPr>
              <a:t>Example 8.1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341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66" y="757548"/>
            <a:ext cx="8694991" cy="50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200" dirty="0" smtClean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 : Defendant is assumed to be innocent.</a:t>
                </a:r>
              </a:p>
              <a:p>
                <a:pPr marL="0" indent="0">
                  <a:buNone/>
                </a:pPr>
                <a:r>
                  <a:rPr lang="en-US" altLang="ko-KR" sz="2200" dirty="0" smtClean="0">
                    <a:solidFill>
                      <a:schemeClr val="tx1"/>
                    </a:solidFill>
                  </a:rPr>
                  <a:t>      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solidFill>
                      <a:schemeClr val="tx1"/>
                    </a:solidFill>
                  </a:rPr>
                  <a:t>) : </a:t>
                </a:r>
                <a:r>
                  <a:rPr lang="en-US" altLang="ko-KR" sz="2200" dirty="0"/>
                  <a:t>Defendant is </a:t>
                </a:r>
                <a:r>
                  <a:rPr lang="en-US" altLang="ko-KR" sz="2200" dirty="0" smtClean="0"/>
                  <a:t>guilty.</a:t>
                </a:r>
              </a:p>
              <a:p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2200" dirty="0" smtClean="0"/>
                  <a:t>When there exists enough evidence that the defendant is guilty, he receives a verdict of guilty.</a:t>
                </a:r>
              </a:p>
              <a:p>
                <a:pPr marL="0" indent="0">
                  <a:buNone/>
                </a:pPr>
                <a:endParaRPr lang="en-US" altLang="ko-KR" sz="2200" dirty="0">
                  <a:solidFill>
                    <a:schemeClr val="tx1"/>
                  </a:solidFill>
                </a:endParaRPr>
              </a:p>
              <a:p>
                <a:r>
                  <a:rPr lang="en-US" altLang="ko-KR" sz="2200" dirty="0" smtClean="0"/>
                  <a:t>Error probability :</a:t>
                </a:r>
              </a:p>
              <a:p>
                <a:pPr indent="-77788"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>
                    <a:solidFill>
                      <a:schemeClr val="tx1"/>
                    </a:solidFill>
                  </a:rPr>
                  <a:t>  Defendant receives a verdict of guilty when he is innocent</a:t>
                </a:r>
                <a:r>
                  <a:rPr lang="en-US" altLang="ko-KR" sz="2200" dirty="0" smtClean="0">
                    <a:solidFill>
                      <a:schemeClr val="tx1"/>
                    </a:solidFill>
                  </a:rPr>
                  <a:t>. :  type</a:t>
                </a:r>
                <a:r>
                  <a:rPr lang="ko-KR" alt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dirty="0" smtClean="0">
                    <a:solidFill>
                      <a:schemeClr val="tx1"/>
                    </a:solidFill>
                  </a:rPr>
                  <a:t>I error</a:t>
                </a:r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	 This probability is kept very low. </a:t>
                </a:r>
              </a:p>
              <a:p>
                <a:pPr indent="-77788"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/>
                  <a:t>  Defendant </a:t>
                </a:r>
                <a:r>
                  <a:rPr lang="en-US" altLang="ko-KR" sz="2200" dirty="0"/>
                  <a:t>receives a verdict of </a:t>
                </a:r>
                <a:r>
                  <a:rPr lang="en-US" altLang="ko-KR" sz="2200" dirty="0" smtClean="0"/>
                  <a:t>not guilty </a:t>
                </a:r>
                <a:r>
                  <a:rPr lang="en-US" altLang="ko-KR" sz="2200" dirty="0"/>
                  <a:t>when he is </a:t>
                </a:r>
                <a:r>
                  <a:rPr lang="en-US" altLang="ko-KR" sz="2200" dirty="0" smtClean="0"/>
                  <a:t>guilty</a:t>
                </a:r>
                <a:r>
                  <a:rPr lang="en-US" altLang="ko-KR" sz="2200" dirty="0" smtClean="0"/>
                  <a:t>. : type II error</a:t>
                </a: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 smtClean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5"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Court example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03636"/>
              </a:xfrm>
            </p:spPr>
            <p:txBody>
              <a:bodyPr>
                <a:normAutofit lnSpcReduction="10000"/>
              </a:bodyPr>
              <a:lstStyle/>
              <a:p>
                <a:pPr marL="0" marR="196215" indent="0">
                  <a:lnSpc>
                    <a:spcPct val="130000"/>
                  </a:lnSpc>
                  <a:buNone/>
                </a:pPr>
                <a:r>
                  <a:rPr lang="en-US" altLang="ko-KR" sz="2000" spc="-60" dirty="0" smtClean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true,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dirty="0">
                    <a:cs typeface="Trebuchet MS"/>
                  </a:rPr>
                  <a:t> </a:t>
                </a:r>
                <a:r>
                  <a:rPr lang="en-US" altLang="ko-KR" sz="2000" i="1" spc="-155" dirty="0">
                    <a:cs typeface="Trebuchet MS"/>
                  </a:rPr>
                  <a:t> </a:t>
                </a:r>
                <a:r>
                  <a:rPr lang="en-US" altLang="ko-KR" sz="2000" spc="-100" dirty="0">
                    <a:cs typeface="Arial"/>
                  </a:rPr>
                  <a:t>ha</a:t>
                </a:r>
                <a:r>
                  <a:rPr lang="en-US" altLang="ko-KR" sz="2000" spc="-85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90" dirty="0">
                    <a:cs typeface="Arial"/>
                  </a:rPr>
                  <a:t>a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0" dirty="0">
                    <a:cs typeface="Arial"/>
                  </a:rPr>
                  <a:t>binomia</a:t>
                </a:r>
                <a:r>
                  <a:rPr lang="en-US" altLang="ko-KR" sz="2000" spc="-15" dirty="0">
                    <a:cs typeface="Arial"/>
                  </a:rPr>
                  <a:t>l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85" dirty="0">
                    <a:cs typeface="Arial"/>
                  </a:rPr>
                  <a:t>p</a:t>
                </a:r>
                <a:r>
                  <a:rPr lang="en-US" altLang="ko-KR" sz="2000" spc="-20" dirty="0">
                    <a:cs typeface="Arial"/>
                  </a:rPr>
                  <a:t>robabili</a:t>
                </a:r>
                <a:r>
                  <a:rPr lang="en-US" altLang="ko-KR" sz="2000" spc="-40" dirty="0">
                    <a:cs typeface="Arial"/>
                  </a:rPr>
                  <a:t>t</a:t>
                </a:r>
                <a:r>
                  <a:rPr lang="en-US" altLang="ko-KR" sz="2000" spc="-50" dirty="0">
                    <a:cs typeface="Arial"/>
                  </a:rPr>
                  <a:t>y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distribution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:r>
                  <a:rPr lang="en-US" altLang="ko-KR" sz="2000" dirty="0">
                    <a:cs typeface="Arial"/>
                  </a:rPr>
                  <a:t>with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i="1" spc="-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20</a:t>
                </a:r>
                <a:r>
                  <a:rPr lang="en-US" altLang="ko-KR" sz="2000" spc="-3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an</a:t>
                </a:r>
                <a:r>
                  <a:rPr lang="en-US" altLang="ko-KR" sz="2000" spc="-65" dirty="0">
                    <a:cs typeface="Arial"/>
                  </a:rPr>
                  <a:t>d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105" dirty="0" smtClean="0">
                    <a:cs typeface="Verdana"/>
                  </a:rPr>
                  <a:t>0.</a:t>
                </a:r>
                <a:r>
                  <a:rPr lang="en-US" altLang="ko-KR" sz="2000" spc="-45" dirty="0" smtClean="0">
                    <a:cs typeface="Arial"/>
                  </a:rPr>
                  <a:t>25</a:t>
                </a:r>
                <a:r>
                  <a:rPr lang="en-US" altLang="ko-KR" sz="2000" spc="-45" dirty="0">
                    <a:cs typeface="Arial"/>
                  </a:rPr>
                  <a:t>.</a:t>
                </a:r>
                <a:r>
                  <a:rPr lang="en-US" altLang="ko-KR" sz="2000" dirty="0">
                    <a:cs typeface="Arial"/>
                  </a:rPr>
                  <a:t> </a:t>
                </a:r>
                <a:r>
                  <a:rPr lang="en-US" altLang="ko-KR" sz="2000" spc="-130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Then</a:t>
                </a:r>
                <a:endParaRPr lang="en-US" altLang="ko-KR" sz="2000" dirty="0">
                  <a:cs typeface="Arial"/>
                </a:endParaRPr>
              </a:p>
              <a:p>
                <a:pPr marL="412115" indent="0">
                  <a:lnSpc>
                    <a:spcPct val="130000"/>
                  </a:lnSpc>
                  <a:buNone/>
                </a:pPr>
                <a:r>
                  <a:rPr lang="en-US" altLang="ko-KR" sz="2000" i="1" spc="10" dirty="0" smtClean="0">
                    <a:cs typeface="Verdana"/>
                  </a:rPr>
                  <a:t>     α  </a:t>
                </a:r>
                <a:r>
                  <a:rPr lang="en-US" altLang="ko-KR" sz="2000" i="1" spc="-165" dirty="0" smtClean="0">
                    <a:cs typeface="Verdana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70" dirty="0">
                    <a:cs typeface="Arial"/>
                  </a:rPr>
                  <a:t>(</a:t>
                </a:r>
                <a:r>
                  <a:rPr lang="en-US" altLang="ko-KR" sz="2000" spc="30" dirty="0">
                    <a:cs typeface="Arial"/>
                  </a:rPr>
                  <a:t>t</a:t>
                </a:r>
                <a:r>
                  <a:rPr lang="en-US" altLang="ko-KR" sz="2000" spc="-45" dirty="0">
                    <a:cs typeface="Arial"/>
                  </a:rPr>
                  <a:t>y</a:t>
                </a:r>
                <a:r>
                  <a:rPr lang="en-US" altLang="ko-KR" sz="2000" spc="-20" dirty="0">
                    <a:cs typeface="Arial"/>
                  </a:rPr>
                  <a:t>p</a:t>
                </a:r>
                <a:r>
                  <a:rPr lang="en-US" altLang="ko-KR" sz="2000" spc="-130" dirty="0">
                    <a:cs typeface="Arial"/>
                  </a:rPr>
                  <a:t>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err</a:t>
                </a:r>
                <a:r>
                  <a:rPr lang="en-US" altLang="ko-KR" sz="2000" spc="-95" dirty="0">
                    <a:cs typeface="Arial"/>
                  </a:rPr>
                  <a:t>o</a:t>
                </a:r>
                <a:r>
                  <a:rPr lang="en-US" altLang="ko-KR" sz="2000" spc="25" dirty="0">
                    <a:cs typeface="Arial"/>
                  </a:rPr>
                  <a:t>r)</a:t>
                </a:r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 smtClean="0">
                    <a:cs typeface="Arial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5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0" dirty="0">
                    <a:cs typeface="Arial"/>
                  </a:rPr>
                  <a:t>rejecte</a:t>
                </a:r>
                <a:r>
                  <a:rPr lang="en-US" altLang="ko-KR" sz="2000" spc="-60" dirty="0">
                    <a:cs typeface="Arial"/>
                  </a:rPr>
                  <a:t>d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40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t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" dirty="0">
                    <a:cs typeface="Arial"/>
                  </a:rPr>
                  <a:t>true)</a:t>
                </a:r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 smtClean="0">
                    <a:cs typeface="Arial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5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spc="114" dirty="0">
                    <a:cs typeface="Trebuchet MS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≥</a:t>
                </a:r>
                <a:r>
                  <a:rPr lang="en-US" altLang="ko-KR" sz="2000" i="1" spc="-75" dirty="0">
                    <a:cs typeface="Meiryo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8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dirty="0">
                    <a:cs typeface="Trebuchet MS"/>
                  </a:rPr>
                  <a:t> </a:t>
                </a:r>
                <a:r>
                  <a:rPr lang="en-US" altLang="ko-KR" sz="2000" i="1" dirty="0" smtClean="0">
                    <a:cs typeface="Trebuchet MS"/>
                  </a:rPr>
                  <a:t>~</a:t>
                </a:r>
                <a:r>
                  <a:rPr lang="en-US" altLang="ko-KR" sz="2000" i="1" spc="-155" dirty="0" smtClean="0">
                    <a:cs typeface="Trebuchet MS"/>
                  </a:rPr>
                  <a:t> </a:t>
                </a:r>
                <a:r>
                  <a:rPr lang="en-US" altLang="ko-KR" sz="2000" spc="-10" dirty="0" smtClean="0">
                    <a:cs typeface="Trebuchet MS"/>
                  </a:rPr>
                  <a:t>Bin</a:t>
                </a:r>
                <a:r>
                  <a:rPr lang="en-US" altLang="ko-KR" sz="2000" spc="55" dirty="0" smtClean="0">
                    <a:cs typeface="Arial"/>
                  </a:rPr>
                  <a:t>(</a:t>
                </a:r>
                <a:r>
                  <a:rPr lang="en-US" altLang="ko-KR" sz="2000" i="1" spc="-40" dirty="0" smtClean="0">
                    <a:cs typeface="Trebuchet MS"/>
                  </a:rPr>
                  <a:t>n</a:t>
                </a:r>
                <a:r>
                  <a:rPr lang="en-US" altLang="ko-KR" sz="2000" i="1" spc="-10" dirty="0" smtClean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p</a:t>
                </a:r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25))</a:t>
                </a:r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 smtClean="0">
                    <a:cs typeface="Arial"/>
                  </a:rPr>
                  <a:t>      =</a:t>
                </a:r>
                <a:r>
                  <a:rPr lang="en-US" altLang="ko-KR" sz="2000" spc="75" dirty="0" smtClean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1</a:t>
                </a:r>
                <a:r>
                  <a:rPr lang="en-US" altLang="ko-KR" sz="2000" spc="-65" dirty="0">
                    <a:cs typeface="Arial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−</a:t>
                </a:r>
                <a:r>
                  <a:rPr lang="en-US" altLang="ko-KR" sz="2000" i="1" spc="-135" dirty="0">
                    <a:cs typeface="Meiryo"/>
                  </a:rPr>
                  <a:t> </a:t>
                </a:r>
                <a:r>
                  <a:rPr lang="en-US" altLang="ko-KR" sz="2000" spc="195" dirty="0">
                    <a:cs typeface="Trebuchet MS"/>
                  </a:rPr>
                  <a:t>B</a:t>
                </a:r>
                <a:r>
                  <a:rPr lang="en-US" altLang="ko-KR" sz="2000" spc="-10" dirty="0">
                    <a:cs typeface="Arial"/>
                  </a:rPr>
                  <a:t>(7</a:t>
                </a:r>
                <a:r>
                  <a:rPr lang="en-US" altLang="ko-KR" sz="2000" spc="-5" dirty="0">
                    <a:cs typeface="Arial"/>
                  </a:rPr>
                  <a:t>;</a:t>
                </a:r>
                <a:r>
                  <a:rPr lang="en-US" altLang="ko-KR" sz="2000" spc="-12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25" dirty="0">
                    <a:cs typeface="Arial"/>
                  </a:rPr>
                  <a:t>25)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 smtClean="0">
                    <a:cs typeface="Arial"/>
                  </a:rPr>
                  <a:t>0</a:t>
                </a:r>
                <a:r>
                  <a:rPr lang="en-US" altLang="ko-KR" sz="2000" i="1" spc="-105" dirty="0" smtClean="0">
                    <a:cs typeface="Verdana"/>
                  </a:rPr>
                  <a:t>.</a:t>
                </a:r>
                <a:r>
                  <a:rPr lang="en-US" altLang="ko-KR" sz="2000" spc="-70" dirty="0" smtClean="0">
                    <a:cs typeface="Arial"/>
                  </a:rPr>
                  <a:t>102		</a:t>
                </a:r>
                <a14:m>
                  <m:oMath xmlns:m="http://schemas.openxmlformats.org/officeDocument/2006/math">
                    <m:r>
                      <a:rPr lang="en-US" altLang="ko-KR" sz="2000" b="0" i="1" spc="-70" smtClean="0">
                        <a:latin typeface="Cambria Math" panose="02040503050406030204" pitchFamily="18" charset="0"/>
                        <a:cs typeface="Arial"/>
                      </a:rPr>
                      <m:t>1−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pc="-7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pc="-7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pc="-7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  <m:r>
                                    <a:rPr lang="en-US" altLang="ko-KR" sz="2000" b="0" i="1" spc="-7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pc="-7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0.25</m:t>
                        </m:r>
                      </m:e>
                      <m:sup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(1−</m:t>
                        </m:r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0.25</m:t>
                        </m:r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20−</m:t>
                        </m:r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spc="-70" dirty="0" smtClean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-70" dirty="0" smtClean="0">
                    <a:cs typeface="Arial"/>
                  </a:rPr>
                  <a:t>&gt; 1- </a:t>
                </a:r>
                <a:r>
                  <a:rPr lang="en-US" altLang="ko-KR" sz="2000" spc="-70" dirty="0" err="1" smtClean="0">
                    <a:cs typeface="Arial"/>
                  </a:rPr>
                  <a:t>pbinom</a:t>
                </a:r>
                <a:r>
                  <a:rPr lang="en-US" altLang="ko-KR" sz="2000" spc="-70" dirty="0" smtClean="0">
                    <a:cs typeface="Arial"/>
                  </a:rPr>
                  <a:t>(7, 20, </a:t>
                </a:r>
                <a:r>
                  <a:rPr lang="en-US" altLang="ko-KR" sz="2000" spc="-70" dirty="0">
                    <a:cs typeface="Arial"/>
                  </a:rPr>
                  <a:t>0.25) # </a:t>
                </a:r>
                <a:r>
                  <a:rPr lang="en-US" altLang="ko-KR" sz="2000" spc="-70" dirty="0" smtClean="0">
                    <a:cs typeface="Arial"/>
                  </a:rPr>
                  <a:t>0.1018119</a:t>
                </a:r>
              </a:p>
              <a:p>
                <a:pPr marL="0" marR="1337310" indent="0" algn="just">
                  <a:lnSpc>
                    <a:spcPct val="130000"/>
                  </a:lnSpc>
                  <a:buNone/>
                </a:pPr>
                <a:r>
                  <a:rPr lang="en-US" altLang="ko-KR" sz="2000" spc="-10" dirty="0" smtClean="0">
                    <a:cs typeface="Verdana"/>
                  </a:rPr>
                  <a:t>      β</a:t>
                </a:r>
                <a:r>
                  <a:rPr lang="en-US" altLang="ko-KR" sz="2000" spc="-10" dirty="0" smtClean="0">
                    <a:cs typeface="Arial"/>
                  </a:rPr>
                  <a:t>(</a:t>
                </a:r>
                <a:r>
                  <a:rPr lang="en-US" altLang="ko-KR" sz="2000" spc="-5" dirty="0" smtClean="0">
                    <a:cs typeface="Arial"/>
                  </a:rPr>
                  <a:t>0</a:t>
                </a:r>
                <a:r>
                  <a:rPr lang="en-US" altLang="ko-KR" sz="2000" spc="-105" dirty="0" smtClean="0">
                    <a:cs typeface="Verdana"/>
                  </a:rPr>
                  <a:t>.</a:t>
                </a:r>
                <a:r>
                  <a:rPr lang="en-US" altLang="ko-KR" sz="2000" spc="-5" dirty="0" smtClean="0">
                    <a:cs typeface="Arial"/>
                  </a:rPr>
                  <a:t>3</a:t>
                </a:r>
                <a:r>
                  <a:rPr lang="en-US" altLang="ko-KR" sz="2000" spc="-5" dirty="0">
                    <a:cs typeface="Arial"/>
                  </a:rPr>
                  <a:t>)</a:t>
                </a:r>
                <a:r>
                  <a:rPr lang="en-US" altLang="ko-KR" sz="2000" dirty="0">
                    <a:cs typeface="Arial"/>
                  </a:rPr>
                  <a:t> </a:t>
                </a:r>
                <a:r>
                  <a:rPr lang="en-US" altLang="ko-KR" sz="2000" dirty="0" smtClean="0">
                    <a:cs typeface="Arial"/>
                  </a:rPr>
                  <a:t>  </a:t>
                </a:r>
                <a:r>
                  <a:rPr lang="en-US" altLang="ko-KR" sz="2000" spc="204" dirty="0" smtClean="0">
                    <a:cs typeface="Arial"/>
                  </a:rPr>
                  <a:t>=</a:t>
                </a:r>
                <a:r>
                  <a:rPr lang="en-US" altLang="ko-KR" sz="2000" dirty="0" smtClean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70" dirty="0">
                    <a:cs typeface="Arial"/>
                  </a:rPr>
                  <a:t>(</a:t>
                </a:r>
                <a:r>
                  <a:rPr lang="en-US" altLang="ko-KR" sz="2000" spc="30" dirty="0">
                    <a:cs typeface="Arial"/>
                  </a:rPr>
                  <a:t>t</a:t>
                </a:r>
                <a:r>
                  <a:rPr lang="en-US" altLang="ko-KR" sz="2000" spc="-45" dirty="0">
                    <a:cs typeface="Arial"/>
                  </a:rPr>
                  <a:t>y</a:t>
                </a:r>
                <a:r>
                  <a:rPr lang="en-US" altLang="ko-KR" sz="2000" spc="-20" dirty="0">
                    <a:cs typeface="Arial"/>
                  </a:rPr>
                  <a:t>p</a:t>
                </a:r>
                <a:r>
                  <a:rPr lang="en-US" altLang="ko-KR" sz="2000" spc="-130" dirty="0">
                    <a:cs typeface="Arial"/>
                  </a:rPr>
                  <a:t>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25" dirty="0">
                    <a:cs typeface="Arial"/>
                  </a:rPr>
                  <a:t>I</a:t>
                </a:r>
                <a:r>
                  <a:rPr lang="en-US" altLang="ko-KR" sz="2000" spc="-5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err</a:t>
                </a:r>
                <a:r>
                  <a:rPr lang="en-US" altLang="ko-KR" sz="2000" spc="-95" dirty="0">
                    <a:cs typeface="Arial"/>
                  </a:rPr>
                  <a:t>o</a:t>
                </a:r>
                <a:r>
                  <a:rPr lang="en-US" altLang="ko-KR" sz="2000" spc="5" dirty="0">
                    <a:cs typeface="Arial"/>
                  </a:rPr>
                  <a:t>r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p</a:t>
                </a:r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3)</a:t>
                </a:r>
                <a:endParaRPr lang="en-US" altLang="ko-KR" sz="20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 smtClean="0">
                    <a:cs typeface="Arial"/>
                  </a:rPr>
                  <a:t>   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0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no</a:t>
                </a:r>
                <a:r>
                  <a:rPr lang="en-US" altLang="ko-KR" sz="2000" spc="-10" dirty="0">
                    <a:cs typeface="Arial"/>
                  </a:rPr>
                  <a:t>t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0" dirty="0">
                    <a:cs typeface="Arial"/>
                  </a:rPr>
                  <a:t>rejecte</a:t>
                </a:r>
                <a:r>
                  <a:rPr lang="en-US" altLang="ko-KR" sz="2000" spc="-60" dirty="0">
                    <a:cs typeface="Arial"/>
                  </a:rPr>
                  <a:t>d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40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t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65" dirty="0">
                    <a:cs typeface="Arial"/>
                  </a:rPr>
                  <a:t>fals</a:t>
                </a:r>
                <a:r>
                  <a:rPr lang="en-US" altLang="ko-KR" sz="2000" spc="-80" dirty="0">
                    <a:cs typeface="Arial"/>
                  </a:rPr>
                  <a:t>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b</a:t>
                </a:r>
                <a:r>
                  <a:rPr lang="en-US" altLang="ko-KR" sz="2000" spc="-100" dirty="0">
                    <a:cs typeface="Arial"/>
                  </a:rPr>
                  <a:t>ecause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p</a:t>
                </a:r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3)</a:t>
                </a:r>
                <a:endParaRPr lang="en-US" altLang="ko-KR" sz="20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 smtClean="0">
                    <a:cs typeface="Arial"/>
                  </a:rPr>
                  <a:t>   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0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spc="114" dirty="0">
                    <a:cs typeface="Trebuchet MS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≤</a:t>
                </a:r>
                <a:r>
                  <a:rPr lang="en-US" altLang="ko-KR" sz="2000" i="1" spc="-75" dirty="0">
                    <a:cs typeface="Meiryo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7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dirty="0">
                    <a:cs typeface="Trebuchet MS"/>
                  </a:rPr>
                  <a:t> ~</a:t>
                </a:r>
                <a:r>
                  <a:rPr lang="en-US" altLang="ko-KR" sz="2000" i="1" spc="-155" dirty="0" smtClean="0">
                    <a:cs typeface="Trebuchet MS"/>
                  </a:rPr>
                  <a:t> </a:t>
                </a:r>
                <a:r>
                  <a:rPr lang="en-US" altLang="ko-KR" sz="2000" spc="-10" dirty="0">
                    <a:cs typeface="Trebuchet MS"/>
                  </a:rPr>
                  <a:t>Bi</a:t>
                </a:r>
                <a:r>
                  <a:rPr lang="en-US" altLang="ko-KR" sz="2000" spc="5" dirty="0">
                    <a:cs typeface="Trebuchet MS"/>
                  </a:rPr>
                  <a:t>n</a:t>
                </a:r>
                <a:r>
                  <a:rPr lang="en-US" altLang="ko-KR" sz="2000" spc="-30" dirty="0">
                    <a:cs typeface="Arial"/>
                  </a:rPr>
                  <a:t>(20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15" dirty="0">
                    <a:cs typeface="Arial"/>
                  </a:rPr>
                  <a:t>3))</a:t>
                </a:r>
                <a:endParaRPr lang="en-US" altLang="ko-KR" sz="20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 smtClean="0">
                    <a:cs typeface="Arial"/>
                  </a:rPr>
                  <a:t>         = </a:t>
                </a:r>
                <a:r>
                  <a:rPr lang="en-US" altLang="ko-KR" sz="2000" spc="195" dirty="0" smtClean="0">
                    <a:cs typeface="Trebuchet MS"/>
                  </a:rPr>
                  <a:t>B</a:t>
                </a:r>
                <a:r>
                  <a:rPr lang="en-US" altLang="ko-KR" sz="2000" spc="-10" dirty="0" smtClean="0">
                    <a:cs typeface="Arial"/>
                  </a:rPr>
                  <a:t>(7</a:t>
                </a:r>
                <a:r>
                  <a:rPr lang="en-US" altLang="ko-KR" sz="2000" spc="-5" dirty="0">
                    <a:cs typeface="Arial"/>
                  </a:rPr>
                  <a:t>;</a:t>
                </a:r>
                <a:r>
                  <a:rPr lang="en-US" altLang="ko-KR" sz="2000" spc="-12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3)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 smtClean="0">
                    <a:cs typeface="Arial"/>
                  </a:rPr>
                  <a:t>0</a:t>
                </a:r>
                <a:r>
                  <a:rPr lang="en-US" altLang="ko-KR" sz="2000" i="1" spc="-105" dirty="0" smtClean="0">
                    <a:cs typeface="Verdana"/>
                  </a:rPr>
                  <a:t>.</a:t>
                </a:r>
                <a:r>
                  <a:rPr lang="en-US" altLang="ko-KR" sz="2000" spc="-70" dirty="0" smtClean="0">
                    <a:cs typeface="Arial"/>
                  </a:rPr>
                  <a:t>772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=0</m:t>
                        </m:r>
                      </m:sub>
                      <m:sup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p>
                      <m:e>
                        <m:d>
                          <m:dPr>
                            <m:ctrlPr>
                              <a:rPr lang="en-US" altLang="ko-KR" sz="2000" i="1" spc="-7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pc="-7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i="1" spc="-7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  <m:r>
                                    <a:rPr lang="en-US" altLang="ko-KR" sz="2000" i="1" spc="-7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i="1" spc="-7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0.</m:t>
                        </m:r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  <m:sup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(1−0.</m:t>
                        </m:r>
                        <m:r>
                          <a:rPr lang="en-US" altLang="ko-KR" sz="2000" b="0" i="1" spc="-7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  <m:sup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20−</m:t>
                        </m:r>
                        <m:r>
                          <a:rPr lang="en-US" altLang="ko-KR" sz="2000" i="1" spc="-7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-70" dirty="0">
                    <a:cs typeface="Arial"/>
                  </a:rPr>
                  <a:t>&gt; </a:t>
                </a:r>
                <a:r>
                  <a:rPr lang="en-US" altLang="ko-KR" sz="2000" spc="-70" dirty="0" smtClean="0">
                    <a:cs typeface="Arial"/>
                  </a:rPr>
                  <a:t> </a:t>
                </a:r>
                <a:r>
                  <a:rPr lang="en-US" altLang="ko-KR" sz="2000" spc="-70" dirty="0" err="1" smtClean="0">
                    <a:cs typeface="Arial"/>
                  </a:rPr>
                  <a:t>pbinom</a:t>
                </a:r>
                <a:r>
                  <a:rPr lang="en-US" altLang="ko-KR" sz="2000" spc="-70" dirty="0" smtClean="0">
                    <a:cs typeface="Arial"/>
                  </a:rPr>
                  <a:t>(7</a:t>
                </a:r>
                <a:r>
                  <a:rPr lang="en-US" altLang="ko-KR" sz="2000" spc="-70" dirty="0">
                    <a:cs typeface="Arial"/>
                  </a:rPr>
                  <a:t>, 20, </a:t>
                </a:r>
                <a:r>
                  <a:rPr lang="en-US" altLang="ko-KR" sz="2000" spc="-70" dirty="0" smtClean="0">
                    <a:cs typeface="Arial"/>
                  </a:rPr>
                  <a:t>0.3) </a:t>
                </a:r>
                <a:r>
                  <a:rPr lang="en-US" altLang="ko-KR" sz="2000" spc="-70" dirty="0">
                    <a:cs typeface="Arial"/>
                  </a:rPr>
                  <a:t># 0.7722718</a:t>
                </a:r>
              </a:p>
              <a:p>
                <a:pPr marL="628015" indent="0">
                  <a:spcBef>
                    <a:spcPts val="330"/>
                  </a:spcBef>
                  <a:buNone/>
                </a:pPr>
                <a:endParaRPr lang="en-US" altLang="ko-KR" sz="2200" dirty="0">
                  <a:latin typeface="+mn-ea"/>
                  <a:cs typeface="Arial"/>
                </a:endParaRPr>
              </a:p>
              <a:p>
                <a:pPr marL="628015" indent="0">
                  <a:spcBef>
                    <a:spcPts val="330"/>
                  </a:spcBef>
                  <a:buNone/>
                </a:pPr>
                <a:endParaRPr lang="en-US" altLang="ko-KR" sz="2200" dirty="0">
                  <a:latin typeface="+mn-ea"/>
                  <a:cs typeface="Arial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03636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/>
              <a:t>Err</a:t>
            </a:r>
            <a:r>
              <a:rPr lang="en-US" altLang="ko-KR" sz="2800" spc="-65" dirty="0"/>
              <a:t>o</a:t>
            </a:r>
            <a:r>
              <a:rPr lang="en-US" altLang="ko-KR" sz="2800" spc="-60" dirty="0"/>
              <a:t>r</a:t>
            </a:r>
            <a:r>
              <a:rPr lang="en-US" altLang="ko-KR" sz="2800" spc="-65" dirty="0"/>
              <a:t>s</a:t>
            </a:r>
            <a:r>
              <a:rPr lang="en-US" altLang="ko-KR" sz="2800" spc="30" dirty="0"/>
              <a:t> </a:t>
            </a:r>
            <a:r>
              <a:rPr lang="en-US" altLang="ko-KR" sz="2800" spc="-30" dirty="0"/>
              <a:t>in</a:t>
            </a:r>
            <a:r>
              <a:rPr lang="en-US" altLang="ko-KR" sz="2800" spc="30" dirty="0"/>
              <a:t> </a:t>
            </a:r>
            <a:r>
              <a:rPr lang="en-US" altLang="ko-KR" sz="2800" spc="35" dirty="0"/>
              <a:t>H</a:t>
            </a:r>
            <a:r>
              <a:rPr lang="en-US" altLang="ko-KR" sz="2800" spc="-60" dirty="0"/>
              <a:t>y</a:t>
            </a:r>
            <a:r>
              <a:rPr lang="en-US" altLang="ko-KR" sz="2800" spc="-25" dirty="0"/>
              <a:t>p</a:t>
            </a:r>
            <a:r>
              <a:rPr lang="en-US" altLang="ko-KR" sz="2800" spc="-60" dirty="0"/>
              <a:t>othesi</a:t>
            </a:r>
            <a:r>
              <a:rPr lang="en-US" altLang="ko-KR" sz="2800" spc="-55" dirty="0"/>
              <a:t>s</a:t>
            </a:r>
            <a:r>
              <a:rPr lang="en-US" altLang="ko-KR" sz="2800" spc="30" dirty="0"/>
              <a:t> </a:t>
            </a:r>
            <a:r>
              <a:rPr lang="en-US" altLang="ko-KR" sz="2800" spc="20" dirty="0"/>
              <a:t>T</a:t>
            </a:r>
            <a:r>
              <a:rPr lang="en-US" altLang="ko-KR" sz="2800" spc="-50" dirty="0"/>
              <a:t>esting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78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670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2700">
                  <a:lnSpc>
                    <a:spcPct val="130000"/>
                  </a:lnSpc>
                </a:pPr>
                <a:r>
                  <a:rPr lang="en-US" altLang="ko-KR" sz="2200" spc="-25" dirty="0">
                    <a:solidFill>
                      <a:srgbClr val="04064C"/>
                    </a:solidFill>
                    <a:cs typeface="Tahoma"/>
                  </a:rPr>
                  <a:t>Pro</a:t>
                </a:r>
                <a:r>
                  <a:rPr lang="en-US" altLang="ko-KR" sz="2200" spc="5" dirty="0">
                    <a:solidFill>
                      <a:srgbClr val="04064C"/>
                    </a:solidFill>
                    <a:cs typeface="Tahoma"/>
                  </a:rPr>
                  <a:t>p</a:t>
                </a:r>
                <a:r>
                  <a:rPr lang="en-US" altLang="ko-KR" sz="2200" spc="-45" dirty="0">
                    <a:solidFill>
                      <a:srgbClr val="04064C"/>
                    </a:solidFill>
                    <a:cs typeface="Tahoma"/>
                  </a:rPr>
                  <a:t>osition</a:t>
                </a:r>
                <a:endParaRPr lang="en-US" altLang="ko-KR" sz="2200" dirty="0">
                  <a:cs typeface="Tahoma"/>
                </a:endParaRPr>
              </a:p>
              <a:p>
                <a:pPr marL="355600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spc="-25" dirty="0">
                    <a:cs typeface="Trebuchet MS"/>
                  </a:rPr>
                  <a:t>Sup</a:t>
                </a:r>
                <a:r>
                  <a:rPr lang="en-US" altLang="ko-KR" sz="2200" spc="10" dirty="0">
                    <a:cs typeface="Trebuchet MS"/>
                  </a:rPr>
                  <a:t>p</a:t>
                </a:r>
                <a:r>
                  <a:rPr lang="en-US" altLang="ko-KR" sz="2200" spc="-60" dirty="0">
                    <a:cs typeface="Trebuchet MS"/>
                  </a:rPr>
                  <a:t>ose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0" dirty="0">
                    <a:cs typeface="Trebuchet MS"/>
                  </a:rPr>
                  <a:t>an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70" dirty="0">
                    <a:cs typeface="Trebuchet MS"/>
                  </a:rPr>
                  <a:t>ex</a:t>
                </a:r>
                <a:r>
                  <a:rPr lang="en-US" altLang="ko-KR" sz="2200" spc="-50" dirty="0">
                    <a:cs typeface="Trebuchet MS"/>
                  </a:rPr>
                  <a:t>p</a:t>
                </a:r>
                <a:r>
                  <a:rPr lang="en-US" altLang="ko-KR" sz="2200" spc="-80" dirty="0">
                    <a:cs typeface="Trebuchet MS"/>
                  </a:rPr>
                  <a:t>eriment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a</a:t>
                </a:r>
                <a:r>
                  <a:rPr lang="en-US" altLang="ko-KR" sz="2200" spc="-50" dirty="0">
                    <a:cs typeface="Trebuchet MS"/>
                  </a:rPr>
                  <a:t>n</a:t>
                </a:r>
                <a:r>
                  <a:rPr lang="en-US" altLang="ko-KR" sz="2200" spc="-45" dirty="0">
                    <a:cs typeface="Trebuchet MS"/>
                  </a:rPr>
                  <a:t>d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a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5" dirty="0">
                    <a:cs typeface="Trebuchet MS"/>
                  </a:rPr>
                  <a:t>sample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5" dirty="0">
                    <a:cs typeface="Trebuchet MS"/>
                  </a:rPr>
                  <a:t>size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90" dirty="0">
                    <a:cs typeface="Trebuchet MS"/>
                  </a:rPr>
                  <a:t>ar</a:t>
                </a:r>
                <a:r>
                  <a:rPr lang="en-US" altLang="ko-KR" sz="2200" spc="-110" dirty="0">
                    <a:cs typeface="Trebuchet MS"/>
                  </a:rPr>
                  <a:t>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80" dirty="0">
                    <a:cs typeface="Trebuchet MS"/>
                  </a:rPr>
                  <a:t>fixed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an</a:t>
                </a:r>
                <a:r>
                  <a:rPr lang="en-US" altLang="ko-KR" sz="2200" spc="-50" dirty="0">
                    <a:cs typeface="Trebuchet MS"/>
                  </a:rPr>
                  <a:t>d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a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70" dirty="0">
                    <a:cs typeface="Trebuchet MS"/>
                  </a:rPr>
                  <a:t>test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statistic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is</a:t>
                </a:r>
                <a:r>
                  <a:rPr lang="en-US" altLang="ko-KR" sz="2200" spc="-5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chosen.</a:t>
                </a:r>
                <a:r>
                  <a:rPr lang="en-US" altLang="ko-KR" sz="2200" spc="150" dirty="0">
                    <a:cs typeface="Trebuchet MS"/>
                  </a:rPr>
                  <a:t> </a:t>
                </a:r>
                <a:r>
                  <a:rPr lang="en-US" altLang="ko-KR" sz="2200" spc="-30" dirty="0">
                    <a:cs typeface="Trebuchet MS"/>
                  </a:rPr>
                  <a:t>The</a:t>
                </a:r>
                <a:r>
                  <a:rPr lang="en-US" altLang="ko-KR" sz="2200" spc="-25" dirty="0">
                    <a:cs typeface="Trebuchet MS"/>
                  </a:rPr>
                  <a:t>n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5" dirty="0">
                    <a:cs typeface="Trebuchet MS"/>
                  </a:rPr>
                  <a:t>decreasin</a:t>
                </a:r>
                <a:r>
                  <a:rPr lang="en-US" altLang="ko-KR" sz="2200" spc="-60" dirty="0">
                    <a:cs typeface="Trebuchet MS"/>
                  </a:rPr>
                  <a:t>g</a:t>
                </a:r>
                <a:r>
                  <a:rPr lang="en-US" altLang="ko-KR" sz="2200" spc="35" dirty="0">
                    <a:cs typeface="Trebuchet MS"/>
                  </a:rPr>
                  <a:t> </a:t>
                </a:r>
                <a:r>
                  <a:rPr lang="en-US" altLang="ko-KR" sz="2200" spc="-75" dirty="0">
                    <a:cs typeface="Trebuchet MS"/>
                  </a:rPr>
                  <a:t>the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30" dirty="0">
                    <a:cs typeface="Trebuchet MS"/>
                  </a:rPr>
                  <a:t>s</a:t>
                </a:r>
                <a:r>
                  <a:rPr lang="en-US" altLang="ko-KR" sz="2200" spc="-85" dirty="0">
                    <a:cs typeface="Trebuchet MS"/>
                  </a:rPr>
                  <a:t>i</a:t>
                </a:r>
                <a:r>
                  <a:rPr lang="en-US" altLang="ko-KR" sz="2200" spc="-50" dirty="0">
                    <a:cs typeface="Trebuchet MS"/>
                  </a:rPr>
                  <a:t>z</a:t>
                </a:r>
                <a:r>
                  <a:rPr lang="en-US" altLang="ko-KR" sz="2200" spc="-110" dirty="0">
                    <a:cs typeface="Trebuchet MS"/>
                  </a:rPr>
                  <a:t>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80" dirty="0">
                    <a:cs typeface="Trebuchet MS"/>
                  </a:rPr>
                  <a:t>of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75" dirty="0">
                    <a:cs typeface="Trebuchet MS"/>
                  </a:rPr>
                  <a:t>the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80" dirty="0">
                    <a:cs typeface="Trebuchet MS"/>
                  </a:rPr>
                  <a:t>rejectio</a:t>
                </a:r>
                <a:r>
                  <a:rPr lang="en-US" altLang="ko-KR" sz="2200" spc="-90" dirty="0">
                    <a:cs typeface="Trebuchet MS"/>
                  </a:rPr>
                  <a:t>n</a:t>
                </a:r>
                <a:r>
                  <a:rPr lang="en-US" altLang="ko-KR" sz="2200" spc="35" dirty="0">
                    <a:cs typeface="Trebuchet MS"/>
                  </a:rPr>
                  <a:t> </a:t>
                </a:r>
                <a:r>
                  <a:rPr lang="en-US" altLang="ko-KR" sz="2200" spc="-65" dirty="0">
                    <a:cs typeface="Trebuchet MS"/>
                  </a:rPr>
                  <a:t>regio</a:t>
                </a:r>
                <a:r>
                  <a:rPr lang="en-US" altLang="ko-KR" sz="2200" spc="-70" dirty="0">
                    <a:cs typeface="Trebuchet MS"/>
                  </a:rPr>
                  <a:t>n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to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obt</a:t>
                </a:r>
                <a:r>
                  <a:rPr lang="en-US" altLang="ko-KR" sz="2200" spc="-65" dirty="0">
                    <a:cs typeface="Trebuchet MS"/>
                  </a:rPr>
                  <a:t>a</a:t>
                </a:r>
                <a:r>
                  <a:rPr lang="en-US" altLang="ko-KR" sz="2200" spc="-50" dirty="0">
                    <a:cs typeface="Trebuchet MS"/>
                  </a:rPr>
                  <a:t>i</a:t>
                </a:r>
                <a:r>
                  <a:rPr lang="en-US" altLang="ko-KR" sz="2200" spc="-75" dirty="0">
                    <a:cs typeface="Trebuchet MS"/>
                  </a:rPr>
                  <a:t>n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a</a:t>
                </a:r>
                <a:r>
                  <a:rPr lang="en-US" altLang="ko-KR" sz="2200" spc="-35" dirty="0">
                    <a:cs typeface="Trebuchet MS"/>
                  </a:rPr>
                  <a:t> </a:t>
                </a:r>
                <a:r>
                  <a:rPr lang="en-US" altLang="ko-KR" sz="2200" spc="-75" dirty="0">
                    <a:cs typeface="Trebuchet MS"/>
                  </a:rPr>
                  <a:t>smaller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70" dirty="0">
                    <a:cs typeface="Trebuchet MS"/>
                  </a:rPr>
                  <a:t>value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80" dirty="0">
                    <a:cs typeface="Trebuchet MS"/>
                  </a:rPr>
                  <a:t>of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10" dirty="0">
                    <a:cs typeface="Verdana"/>
                  </a:rPr>
                  <a:t>α</a:t>
                </a:r>
                <a:r>
                  <a:rPr lang="en-US" altLang="ko-KR" sz="2200" spc="-20" dirty="0">
                    <a:cs typeface="Verdana"/>
                  </a:rPr>
                  <a:t> </a:t>
                </a:r>
                <a:r>
                  <a:rPr lang="en-US" altLang="ko-KR" sz="2200" spc="-75" dirty="0">
                    <a:cs typeface="Trebuchet MS"/>
                  </a:rPr>
                  <a:t>result</a:t>
                </a:r>
                <a:r>
                  <a:rPr lang="en-US" altLang="ko-KR" sz="2200" spc="-65" dirty="0">
                    <a:cs typeface="Trebuchet MS"/>
                  </a:rPr>
                  <a:t>s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0" dirty="0">
                    <a:cs typeface="Trebuchet MS"/>
                  </a:rPr>
                  <a:t>i</a:t>
                </a:r>
                <a:r>
                  <a:rPr lang="en-US" altLang="ko-KR" sz="2200" spc="-75" dirty="0">
                    <a:cs typeface="Trebuchet MS"/>
                  </a:rPr>
                  <a:t>n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a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l</a:t>
                </a:r>
                <a:r>
                  <a:rPr lang="en-US" altLang="ko-KR" sz="2200" spc="-125" dirty="0">
                    <a:cs typeface="Trebuchet MS"/>
                  </a:rPr>
                  <a:t>a</a:t>
                </a:r>
                <a:r>
                  <a:rPr lang="en-US" altLang="ko-KR" sz="2200" spc="-80" dirty="0">
                    <a:cs typeface="Trebuchet MS"/>
                  </a:rPr>
                  <a:t>rge</a:t>
                </a:r>
                <a:r>
                  <a:rPr lang="en-US" altLang="ko-KR" sz="2200" spc="-65" dirty="0">
                    <a:cs typeface="Trebuchet MS"/>
                  </a:rPr>
                  <a:t>r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70" dirty="0">
                    <a:cs typeface="Trebuchet MS"/>
                  </a:rPr>
                  <a:t>value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80" dirty="0">
                    <a:cs typeface="Trebuchet MS"/>
                  </a:rPr>
                  <a:t>of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5" dirty="0">
                    <a:cs typeface="Verdana"/>
                  </a:rPr>
                  <a:t>β</a:t>
                </a:r>
                <a:r>
                  <a:rPr lang="en-US" altLang="ko-KR" sz="2200" spc="30" dirty="0">
                    <a:cs typeface="Verdana"/>
                  </a:rPr>
                  <a:t> </a:t>
                </a:r>
                <a:r>
                  <a:rPr lang="en-US" altLang="ko-KR" sz="2200" spc="-75" dirty="0">
                    <a:cs typeface="Trebuchet MS"/>
                  </a:rPr>
                  <a:t>f</a:t>
                </a:r>
                <a:r>
                  <a:rPr lang="en-US" altLang="ko-KR" sz="2200" spc="-125" dirty="0">
                    <a:cs typeface="Trebuchet MS"/>
                  </a:rPr>
                  <a:t>o</a:t>
                </a:r>
                <a:r>
                  <a:rPr lang="en-US" altLang="ko-KR" sz="2200" spc="-90" dirty="0">
                    <a:cs typeface="Trebuchet MS"/>
                  </a:rPr>
                  <a:t>r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a</a:t>
                </a:r>
                <a:r>
                  <a:rPr lang="en-US" altLang="ko-KR" sz="2200" spc="-45" dirty="0">
                    <a:cs typeface="Trebuchet MS"/>
                  </a:rPr>
                  <a:t>n</a:t>
                </a:r>
                <a:r>
                  <a:rPr lang="en-US" altLang="ko-KR" sz="2200" spc="-40" dirty="0">
                    <a:cs typeface="Trebuchet MS"/>
                  </a:rPr>
                  <a:t>y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p</a:t>
                </a:r>
                <a:r>
                  <a:rPr lang="en-US" altLang="ko-KR" sz="2200" spc="-85" dirty="0">
                    <a:cs typeface="Trebuchet MS"/>
                  </a:rPr>
                  <a:t>a</a:t>
                </a:r>
                <a:r>
                  <a:rPr lang="en-US" altLang="ko-KR" sz="2200" spc="-70" dirty="0">
                    <a:cs typeface="Trebuchet MS"/>
                  </a:rPr>
                  <a:t>rticul</a:t>
                </a:r>
                <a:r>
                  <a:rPr lang="en-US" altLang="ko-KR" sz="2200" spc="-110" dirty="0">
                    <a:cs typeface="Trebuchet MS"/>
                  </a:rPr>
                  <a:t>a</a:t>
                </a:r>
                <a:r>
                  <a:rPr lang="en-US" altLang="ko-KR" sz="2200" spc="-90" dirty="0">
                    <a:cs typeface="Trebuchet MS"/>
                  </a:rPr>
                  <a:t>r</a:t>
                </a:r>
                <a:r>
                  <a:rPr lang="en-US" altLang="ko-KR" sz="2200" spc="-65" dirty="0">
                    <a:cs typeface="Trebuchet MS"/>
                  </a:rPr>
                  <a:t> </a:t>
                </a:r>
                <a:r>
                  <a:rPr lang="en-US" altLang="ko-KR" sz="2200" spc="-60" dirty="0">
                    <a:cs typeface="Trebuchet MS"/>
                  </a:rPr>
                  <a:t>p</a:t>
                </a:r>
                <a:r>
                  <a:rPr lang="en-US" altLang="ko-KR" sz="2200" spc="-85" dirty="0">
                    <a:cs typeface="Trebuchet MS"/>
                  </a:rPr>
                  <a:t>a</a:t>
                </a:r>
                <a:r>
                  <a:rPr lang="en-US" altLang="ko-KR" sz="2200" spc="-90" dirty="0">
                    <a:cs typeface="Trebuchet MS"/>
                  </a:rPr>
                  <a:t>ramete</a:t>
                </a:r>
                <a:r>
                  <a:rPr lang="en-US" altLang="ko-KR" sz="2200" spc="-65" dirty="0">
                    <a:cs typeface="Trebuchet MS"/>
                  </a:rPr>
                  <a:t>r</a:t>
                </a:r>
                <a:r>
                  <a:rPr lang="en-US" altLang="ko-KR" sz="2200" spc="35" dirty="0">
                    <a:cs typeface="Trebuchet MS"/>
                  </a:rPr>
                  <a:t> </a:t>
                </a:r>
                <a:r>
                  <a:rPr lang="en-US" altLang="ko-KR" sz="2200" spc="-45" dirty="0">
                    <a:cs typeface="Trebuchet MS"/>
                  </a:rPr>
                  <a:t>v</a:t>
                </a:r>
                <a:r>
                  <a:rPr lang="en-US" altLang="ko-KR" sz="2200" spc="-55" dirty="0">
                    <a:cs typeface="Trebuchet MS"/>
                  </a:rPr>
                  <a:t>a</a:t>
                </a:r>
                <a:r>
                  <a:rPr lang="en-US" altLang="ko-KR" sz="2200" spc="-85" dirty="0">
                    <a:cs typeface="Trebuchet MS"/>
                  </a:rPr>
                  <a:t>lu</a:t>
                </a:r>
                <a:r>
                  <a:rPr lang="en-US" altLang="ko-KR" sz="2200" spc="-95" dirty="0">
                    <a:cs typeface="Trebuchet MS"/>
                  </a:rPr>
                  <a:t>e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:r>
                  <a:rPr lang="en-US" altLang="ko-KR" sz="2200" spc="-55" dirty="0">
                    <a:cs typeface="Trebuchet MS"/>
                  </a:rPr>
                  <a:t>consistent</a:t>
                </a:r>
                <a:r>
                  <a:rPr lang="en-US" altLang="ko-KR" sz="2200" spc="25" dirty="0">
                    <a:cs typeface="Trebuchet MS"/>
                  </a:rPr>
                  <a:t> </a:t>
                </a:r>
                <a:r>
                  <a:rPr lang="en-US" altLang="ko-KR" sz="2200" spc="-70" dirty="0">
                    <a:cs typeface="Trebuchet MS"/>
                  </a:rPr>
                  <a:t>with</a:t>
                </a:r>
                <a:r>
                  <a:rPr lang="en-US" altLang="ko-KR" sz="2200" spc="30" dirty="0"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spc="-105" dirty="0" smtClean="0">
                    <a:cs typeface="Trebuchet MS"/>
                  </a:rPr>
                  <a:t>.</a:t>
                </a:r>
              </a:p>
              <a:p>
                <a:pPr marL="355600" indent="-355600">
                  <a:lnSpc>
                    <a:spcPct val="130000"/>
                  </a:lnSpc>
                  <a:spcBef>
                    <a:spcPts val="330"/>
                  </a:spcBef>
                </a:pPr>
                <a:r>
                  <a:rPr lang="en-US" altLang="ko-KR" sz="2200" spc="-30" dirty="0"/>
                  <a:t>Thi</a:t>
                </a:r>
                <a:r>
                  <a:rPr lang="en-US" altLang="ko-KR" sz="2200" spc="-25" dirty="0"/>
                  <a:t>s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80" dirty="0"/>
                  <a:t>p</a:t>
                </a:r>
                <a:r>
                  <a:rPr lang="en-US" altLang="ko-KR" sz="2200" spc="-40" dirty="0"/>
                  <a:t>ro</a:t>
                </a:r>
                <a:r>
                  <a:rPr lang="en-US" altLang="ko-KR" sz="2200" spc="-20" dirty="0"/>
                  <a:t>p</a:t>
                </a:r>
                <a:r>
                  <a:rPr lang="en-US" altLang="ko-KR" sz="2200" spc="-30" dirty="0"/>
                  <a:t>osition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105" dirty="0"/>
                  <a:t>s</a:t>
                </a:r>
                <a:r>
                  <a:rPr lang="en-US" altLang="ko-KR" sz="2200" spc="-155" dirty="0"/>
                  <a:t>a</a:t>
                </a:r>
                <a:r>
                  <a:rPr lang="en-US" altLang="ko-KR" sz="2200" spc="-90" dirty="0"/>
                  <a:t>ys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10" dirty="0"/>
                  <a:t>that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80" dirty="0"/>
                  <a:t>once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30" dirty="0"/>
                  <a:t>the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25" dirty="0"/>
                  <a:t>test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15" dirty="0"/>
                  <a:t>statistic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70" dirty="0"/>
                  <a:t>an</a:t>
                </a:r>
                <a:r>
                  <a:rPr lang="en-US" altLang="ko-KR" sz="2200" spc="-65" dirty="0"/>
                  <a:t>d</a:t>
                </a:r>
                <a:r>
                  <a:rPr lang="en-US" altLang="ko-KR" sz="2200" spc="3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i="1" spc="25" dirty="0">
                    <a:latin typeface="Trebuchet MS"/>
                    <a:cs typeface="Trebuchet MS"/>
                  </a:rPr>
                  <a:t> </a:t>
                </a:r>
                <a:r>
                  <a:rPr lang="en-US" altLang="ko-KR" sz="2200" spc="-125" dirty="0"/>
                  <a:t>a</a:t>
                </a:r>
                <a:r>
                  <a:rPr lang="en-US" altLang="ko-KR" sz="2200" spc="-55" dirty="0"/>
                  <a:t>r</a:t>
                </a:r>
                <a:r>
                  <a:rPr lang="en-US" altLang="ko-KR" sz="2200" spc="-80" dirty="0"/>
                  <a:t>e</a:t>
                </a:r>
                <a:r>
                  <a:rPr lang="en-US" altLang="ko-KR" sz="2200" spc="35" dirty="0"/>
                  <a:t> </a:t>
                </a:r>
                <a:r>
                  <a:rPr lang="en-US" altLang="ko-KR" sz="2200" spc="-35" dirty="0"/>
                  <a:t>fixed,</a:t>
                </a:r>
                <a:r>
                  <a:rPr lang="en-US" altLang="ko-KR" sz="2200" spc="35" dirty="0"/>
                  <a:t> </a:t>
                </a:r>
                <a:r>
                  <a:rPr lang="en-US" altLang="ko-KR" sz="2200" spc="-45" dirty="0"/>
                  <a:t>there</a:t>
                </a:r>
                <a:r>
                  <a:rPr lang="en-US" altLang="ko-KR" sz="2200" spc="30" dirty="0"/>
                  <a:t> </a:t>
                </a:r>
                <a:r>
                  <a:rPr lang="en-US" altLang="ko-KR" sz="2200" spc="-65" dirty="0"/>
                  <a:t>is</a:t>
                </a:r>
                <a:r>
                  <a:rPr lang="en-US" altLang="ko-KR" sz="2200" spc="-50" dirty="0"/>
                  <a:t> </a:t>
                </a:r>
                <a:r>
                  <a:rPr lang="en-US" altLang="ko-KR" sz="2200" spc="-65" dirty="0"/>
                  <a:t>n</a:t>
                </a:r>
                <a:r>
                  <a:rPr lang="en-US" altLang="ko-KR" sz="2200" spc="-60" dirty="0"/>
                  <a:t>o</a:t>
                </a:r>
                <a:r>
                  <a:rPr lang="en-US" altLang="ko-KR" sz="2200" spc="55" dirty="0"/>
                  <a:t> </a:t>
                </a:r>
                <a:r>
                  <a:rPr lang="en-US" altLang="ko-KR" sz="2200" spc="-35" dirty="0"/>
                  <a:t>rejectio</a:t>
                </a:r>
                <a:r>
                  <a:rPr lang="en-US" altLang="ko-KR" sz="2200" spc="-45" dirty="0"/>
                  <a:t>n</a:t>
                </a:r>
                <a:r>
                  <a:rPr lang="en-US" altLang="ko-KR" sz="2200" spc="60" dirty="0"/>
                  <a:t> </a:t>
                </a:r>
                <a:r>
                  <a:rPr lang="en-US" altLang="ko-KR" sz="2200" spc="-55" dirty="0"/>
                  <a:t>regio</a:t>
                </a:r>
                <a:r>
                  <a:rPr lang="en-US" altLang="ko-KR" sz="2200" spc="-60" dirty="0"/>
                  <a:t>n</a:t>
                </a:r>
                <a:r>
                  <a:rPr lang="en-US" altLang="ko-KR" sz="2200" spc="55" dirty="0"/>
                  <a:t> </a:t>
                </a:r>
                <a:r>
                  <a:rPr lang="en-US" altLang="ko-KR" sz="2200" spc="10" dirty="0"/>
                  <a:t>that</a:t>
                </a:r>
                <a:r>
                  <a:rPr lang="en-US" altLang="ko-KR" sz="2200" spc="55" dirty="0"/>
                  <a:t> </a:t>
                </a:r>
                <a:r>
                  <a:rPr lang="en-US" altLang="ko-KR" sz="2200" dirty="0"/>
                  <a:t>will</a:t>
                </a:r>
                <a:r>
                  <a:rPr lang="en-US" altLang="ko-KR" sz="2200" spc="55" dirty="0"/>
                  <a:t> </a:t>
                </a:r>
                <a:r>
                  <a:rPr lang="en-US" altLang="ko-KR" sz="2200" spc="-50" dirty="0"/>
                  <a:t>simultaneously</a:t>
                </a:r>
                <a:r>
                  <a:rPr lang="en-US" altLang="ko-KR" sz="2200" spc="50" dirty="0"/>
                  <a:t> </a:t>
                </a:r>
                <a:r>
                  <a:rPr lang="en-US" altLang="ko-KR" sz="2200" spc="-60" dirty="0"/>
                  <a:t>ma</a:t>
                </a:r>
                <a:r>
                  <a:rPr lang="en-US" altLang="ko-KR" sz="2200" spc="-80" dirty="0"/>
                  <a:t>k</a:t>
                </a:r>
                <a:r>
                  <a:rPr lang="en-US" altLang="ko-KR" sz="2200" spc="-130" dirty="0"/>
                  <a:t>e</a:t>
                </a:r>
                <a:r>
                  <a:rPr lang="en-US" altLang="ko-KR" sz="2200" spc="55" dirty="0"/>
                  <a:t> </a:t>
                </a:r>
                <a:r>
                  <a:rPr lang="en-US" altLang="ko-KR" sz="2200" spc="-25" dirty="0"/>
                  <a:t>b</a:t>
                </a:r>
                <a:r>
                  <a:rPr lang="en-US" altLang="ko-KR" sz="2200" spc="-10" dirty="0"/>
                  <a:t>oth</a:t>
                </a:r>
                <a:r>
                  <a:rPr lang="en-US" altLang="ko-KR" sz="2200" spc="55" dirty="0"/>
                  <a:t> </a:t>
                </a:r>
                <a:r>
                  <a:rPr lang="en-US" altLang="ko-KR" sz="2200" i="1" spc="10" dirty="0">
                    <a:cs typeface="Verdana"/>
                  </a:rPr>
                  <a:t>α</a:t>
                </a:r>
                <a:r>
                  <a:rPr lang="en-US" altLang="ko-KR" sz="2200" i="1" spc="-20" dirty="0" smtClean="0">
                    <a:latin typeface="Verdana"/>
                    <a:cs typeface="Verdana"/>
                  </a:rPr>
                  <a:t> </a:t>
                </a:r>
                <a:r>
                  <a:rPr lang="en-US" altLang="ko-KR" sz="2200" spc="-70" dirty="0"/>
                  <a:t>an</a:t>
                </a:r>
                <a:r>
                  <a:rPr lang="en-US" altLang="ko-KR" sz="2200" spc="-65" dirty="0"/>
                  <a:t>d</a:t>
                </a:r>
                <a:r>
                  <a:rPr lang="en-US" altLang="ko-KR" sz="2200" spc="55" dirty="0"/>
                  <a:t> </a:t>
                </a:r>
                <a:r>
                  <a:rPr lang="en-US" altLang="ko-KR" sz="2200" spc="-30" dirty="0"/>
                  <a:t>al</a:t>
                </a:r>
                <a:r>
                  <a:rPr lang="en-US" altLang="ko-KR" sz="2200" spc="-15" dirty="0"/>
                  <a:t>l</a:t>
                </a:r>
                <a:r>
                  <a:rPr lang="en-US" altLang="ko-KR" sz="2200" spc="55" dirty="0"/>
                  <a:t> </a:t>
                </a:r>
                <a:r>
                  <a:rPr lang="en-US" altLang="ko-KR" sz="2200" spc="-10" dirty="0">
                    <a:cs typeface="Verdana"/>
                  </a:rPr>
                  <a:t> β</a:t>
                </a:r>
                <a:r>
                  <a:rPr lang="en-US" altLang="ko-KR" sz="2200" spc="-30" dirty="0" smtClean="0"/>
                  <a:t>’</a:t>
                </a:r>
                <a:r>
                  <a:rPr lang="en-US" altLang="ko-KR" sz="2200" spc="-55" dirty="0" smtClean="0"/>
                  <a:t>s</a:t>
                </a:r>
                <a:r>
                  <a:rPr lang="en-US" altLang="ko-KR" sz="2200" spc="55" dirty="0" smtClean="0"/>
                  <a:t> </a:t>
                </a:r>
                <a:r>
                  <a:rPr lang="en-US" altLang="ko-KR" sz="2200" spc="-40" dirty="0"/>
                  <a:t>small.</a:t>
                </a:r>
                <a:endParaRPr lang="en-US" altLang="ko-KR" sz="2200" dirty="0">
                  <a:cs typeface="Trebuchet MS"/>
                </a:endParaRPr>
              </a:p>
              <a:p>
                <a:pPr marL="355600" marR="5080" indent="-355600">
                  <a:lnSpc>
                    <a:spcPct val="130000"/>
                  </a:lnSpc>
                  <a:spcBef>
                    <a:spcPts val="720"/>
                  </a:spcBef>
                </a:pPr>
                <a:r>
                  <a:rPr lang="en-US" altLang="ko-KR" sz="2200" spc="-90" dirty="0" smtClean="0">
                    <a:cs typeface="Arial"/>
                  </a:rPr>
                  <a:t>We s</a:t>
                </a:r>
                <a:r>
                  <a:rPr lang="en-US" altLang="ko-KR" sz="2200" spc="-65" dirty="0" smtClean="0">
                    <a:cs typeface="Arial"/>
                  </a:rPr>
                  <a:t>p</a:t>
                </a:r>
                <a:r>
                  <a:rPr lang="en-US" altLang="ko-KR" sz="2200" spc="-40" dirty="0" smtClean="0">
                    <a:cs typeface="Arial"/>
                  </a:rPr>
                  <a:t>ecify</a:t>
                </a:r>
                <a:r>
                  <a:rPr lang="en-US" altLang="ko-KR" sz="2200" spc="-30" dirty="0" smtClean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l</a:t>
                </a:r>
                <a:r>
                  <a:rPr lang="en-US" altLang="ko-KR" sz="2200" spc="-85" dirty="0">
                    <a:cs typeface="Arial"/>
                  </a:rPr>
                  <a:t>a</a:t>
                </a:r>
                <a:r>
                  <a:rPr lang="en-US" altLang="ko-KR" sz="2200" spc="-60" dirty="0">
                    <a:cs typeface="Arial"/>
                  </a:rPr>
                  <a:t>rges</a:t>
                </a:r>
                <a:r>
                  <a:rPr lang="en-US" altLang="ko-KR" sz="2200" spc="-30" dirty="0">
                    <a:cs typeface="Arial"/>
                  </a:rPr>
                  <a:t>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0" dirty="0">
                    <a:cs typeface="Arial"/>
                  </a:rPr>
                  <a:t>value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of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i="1" spc="10" dirty="0">
                    <a:cs typeface="Verdana"/>
                  </a:rPr>
                  <a:t>α</a:t>
                </a:r>
                <a:r>
                  <a:rPr lang="en-US" altLang="ko-KR" sz="2200" i="1" spc="-20" dirty="0" smtClean="0">
                    <a:cs typeface="Verdana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that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70" dirty="0">
                    <a:cs typeface="Arial"/>
                  </a:rPr>
                  <a:t>can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b</a:t>
                </a:r>
                <a:r>
                  <a:rPr lang="en-US" altLang="ko-KR" sz="2200" spc="-130" dirty="0">
                    <a:cs typeface="Arial"/>
                  </a:rPr>
                  <a:t>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30" dirty="0" smtClean="0">
                    <a:cs typeface="Arial"/>
                  </a:rPr>
                  <a:t>tolerated. </a:t>
                </a:r>
                <a:r>
                  <a:rPr lang="en-US" altLang="ko-KR" sz="2200" i="1" spc="10" dirty="0" smtClean="0">
                    <a:cs typeface="Verdana"/>
                  </a:rPr>
                  <a:t>α </a:t>
                </a:r>
                <a:r>
                  <a:rPr lang="en-US" altLang="ko-KR" sz="2200" spc="-25" dirty="0" smtClean="0">
                    <a:cs typeface="Arial"/>
                  </a:rPr>
                  <a:t>is</a:t>
                </a:r>
                <a:r>
                  <a:rPr lang="en-US" altLang="ko-KR" sz="2200" spc="50" dirty="0" smtClean="0">
                    <a:cs typeface="Arial"/>
                  </a:rPr>
                  <a:t> </a:t>
                </a:r>
                <a:r>
                  <a:rPr lang="en-US" altLang="ko-KR" sz="2200" spc="-55" dirty="0">
                    <a:cs typeface="Arial"/>
                  </a:rPr>
                  <a:t>referre</a:t>
                </a:r>
                <a:r>
                  <a:rPr lang="en-US" altLang="ko-KR" sz="2200" spc="-65" dirty="0">
                    <a:cs typeface="Arial"/>
                  </a:rPr>
                  <a:t>d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10" dirty="0">
                    <a:cs typeface="Arial"/>
                  </a:rPr>
                  <a:t>to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25" dirty="0">
                    <a:cs typeface="Arial"/>
                  </a:rPr>
                  <a:t>a</a:t>
                </a:r>
                <a:r>
                  <a:rPr lang="en-US" altLang="ko-KR" sz="2200" spc="-105" dirty="0">
                    <a:cs typeface="Arial"/>
                  </a:rPr>
                  <a:t>s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spc="-50" dirty="0">
                    <a:solidFill>
                      <a:srgbClr val="FF0000"/>
                    </a:solidFill>
                    <a:cs typeface="Arial"/>
                  </a:rPr>
                  <a:t>significance</a:t>
                </a:r>
                <a:r>
                  <a:rPr lang="en-US" altLang="ko-KR" sz="2200" spc="50" dirty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en-US" altLang="ko-KR" sz="2200" spc="-65" dirty="0">
                    <a:solidFill>
                      <a:srgbClr val="FF0000"/>
                    </a:solidFill>
                    <a:cs typeface="Arial"/>
                  </a:rPr>
                  <a:t>leve</a:t>
                </a:r>
                <a:r>
                  <a:rPr lang="en-US" altLang="ko-KR" sz="2200" spc="-30" dirty="0">
                    <a:solidFill>
                      <a:srgbClr val="FF0000"/>
                    </a:solidFill>
                    <a:cs typeface="Arial"/>
                  </a:rPr>
                  <a:t>l</a:t>
                </a:r>
                <a:r>
                  <a:rPr lang="en-US" altLang="ko-KR" sz="2200" spc="55" dirty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of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the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20" dirty="0">
                    <a:cs typeface="Arial"/>
                  </a:rPr>
                  <a:t>test</a:t>
                </a:r>
                <a:r>
                  <a:rPr lang="en-US" altLang="ko-KR" sz="2200" spc="-20" dirty="0" smtClean="0">
                    <a:cs typeface="Arial"/>
                  </a:rPr>
                  <a:t>.</a:t>
                </a:r>
              </a:p>
              <a:p>
                <a:pPr marL="355600" marR="5080" indent="-355600">
                  <a:lnSpc>
                    <a:spcPct val="130000"/>
                  </a:lnSpc>
                  <a:spcBef>
                    <a:spcPts val="720"/>
                  </a:spcBef>
                </a:pPr>
                <a:r>
                  <a:rPr lang="en-US" altLang="ko-KR" sz="2200" spc="-45" dirty="0">
                    <a:cs typeface="Arial"/>
                  </a:rPr>
                  <a:t>Th</a:t>
                </a:r>
                <a:r>
                  <a:rPr lang="en-US" altLang="ko-KR" sz="2200" spc="-35" dirty="0">
                    <a:cs typeface="Arial"/>
                  </a:rPr>
                  <a:t>e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c</a:t>
                </a:r>
                <a:r>
                  <a:rPr lang="en-US" altLang="ko-KR" sz="2200" spc="-105" dirty="0">
                    <a:cs typeface="Arial"/>
                  </a:rPr>
                  <a:t>o</a:t>
                </a:r>
                <a:r>
                  <a:rPr lang="en-US" altLang="ko-KR" sz="2200" spc="-65" dirty="0">
                    <a:cs typeface="Arial"/>
                  </a:rPr>
                  <a:t>rres</a:t>
                </a:r>
                <a:r>
                  <a:rPr lang="en-US" altLang="ko-KR" sz="2200" spc="-45" dirty="0">
                    <a:cs typeface="Arial"/>
                  </a:rPr>
                  <a:t>ponding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85" dirty="0">
                    <a:cs typeface="Arial"/>
                  </a:rPr>
                  <a:t>p</a:t>
                </a:r>
                <a:r>
                  <a:rPr lang="en-US" altLang="ko-KR" sz="2200" spc="-30" dirty="0">
                    <a:cs typeface="Arial"/>
                  </a:rPr>
                  <a:t>r</a:t>
                </a:r>
                <a:r>
                  <a:rPr lang="en-US" altLang="ko-KR" sz="2200" spc="-10" dirty="0">
                    <a:cs typeface="Arial"/>
                  </a:rPr>
                  <a:t>o</a:t>
                </a:r>
                <a:r>
                  <a:rPr lang="en-US" altLang="ko-KR" sz="2200" spc="-70" dirty="0">
                    <a:cs typeface="Arial"/>
                  </a:rPr>
                  <a:t>cedure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45" dirty="0">
                    <a:cs typeface="Arial"/>
                  </a:rPr>
                  <a:t>i</a:t>
                </a:r>
                <a:r>
                  <a:rPr lang="en-US" altLang="ko-KR" sz="2200" spc="-80" dirty="0">
                    <a:cs typeface="Arial"/>
                  </a:rPr>
                  <a:t>s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50" dirty="0">
                    <a:cs typeface="Arial"/>
                  </a:rPr>
                  <a:t>called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90" dirty="0">
                    <a:cs typeface="Arial"/>
                  </a:rPr>
                  <a:t>a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leve</a:t>
                </a:r>
                <a:r>
                  <a:rPr lang="en-US" altLang="ko-KR" sz="2200" spc="-30" dirty="0">
                    <a:cs typeface="Arial"/>
                  </a:rPr>
                  <a:t>l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i="1" spc="10" dirty="0">
                    <a:cs typeface="Verdana"/>
                  </a:rPr>
                  <a:t>α</a:t>
                </a:r>
                <a:r>
                  <a:rPr lang="en-US" altLang="ko-KR" sz="2200" i="1" spc="-30" dirty="0">
                    <a:cs typeface="Verdana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30" dirty="0">
                    <a:cs typeface="Arial"/>
                  </a:rPr>
                  <a:t>(e.g.</a:t>
                </a:r>
                <a:r>
                  <a:rPr lang="en-US" altLang="ko-KR" sz="2200" spc="-20" dirty="0">
                    <a:cs typeface="Arial"/>
                  </a:rPr>
                  <a:t>,</a:t>
                </a:r>
                <a:r>
                  <a:rPr lang="en-US" altLang="ko-KR" sz="2200" spc="50" dirty="0">
                    <a:cs typeface="Arial"/>
                  </a:rPr>
                  <a:t> </a:t>
                </a:r>
                <a:r>
                  <a:rPr lang="en-US" altLang="ko-KR" sz="2200" spc="-90" dirty="0">
                    <a:cs typeface="Arial"/>
                  </a:rPr>
                  <a:t>a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leve</a:t>
                </a:r>
                <a:r>
                  <a:rPr lang="en-US" altLang="ko-KR" sz="2200" spc="-30" dirty="0">
                    <a:cs typeface="Arial"/>
                  </a:rPr>
                  <a:t>l</a:t>
                </a:r>
                <a:r>
                  <a:rPr lang="en-US" altLang="ko-KR" sz="2200" spc="45" dirty="0">
                    <a:cs typeface="Arial"/>
                  </a:rPr>
                  <a:t> </a:t>
                </a:r>
                <a:r>
                  <a:rPr lang="en-US" altLang="ko-KR" sz="2200" spc="45" dirty="0" smtClean="0">
                    <a:cs typeface="Arial"/>
                  </a:rPr>
                  <a:t>0</a:t>
                </a:r>
                <a:r>
                  <a:rPr lang="en-US" altLang="ko-KR" sz="2200" spc="-50" dirty="0" smtClean="0">
                    <a:cs typeface="Arial"/>
                  </a:rPr>
                  <a:t>.05</a:t>
                </a:r>
                <a:r>
                  <a:rPr lang="en-US" altLang="ko-KR" sz="2200" spc="-35" dirty="0" smtClean="0">
                    <a:cs typeface="Arial"/>
                  </a:rPr>
                  <a:t> </a:t>
                </a:r>
                <a:r>
                  <a:rPr lang="en-US" altLang="ko-KR" sz="2200" spc="-25" dirty="0">
                    <a:cs typeface="Arial"/>
                  </a:rPr>
                  <a:t>test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100" dirty="0">
                    <a:cs typeface="Arial"/>
                  </a:rPr>
                  <a:t>o</a:t>
                </a:r>
                <a:r>
                  <a:rPr lang="en-US" altLang="ko-KR" sz="2200" spc="5" dirty="0">
                    <a:cs typeface="Arial"/>
                  </a:rPr>
                  <a:t>r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90" dirty="0">
                    <a:cs typeface="Arial"/>
                  </a:rPr>
                  <a:t>a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-65" dirty="0">
                    <a:cs typeface="Arial"/>
                  </a:rPr>
                  <a:t>leve</a:t>
                </a:r>
                <a:r>
                  <a:rPr lang="en-US" altLang="ko-KR" sz="2200" spc="-30" dirty="0">
                    <a:cs typeface="Arial"/>
                  </a:rPr>
                  <a:t>l</a:t>
                </a:r>
                <a:r>
                  <a:rPr lang="en-US" altLang="ko-KR" sz="2200" spc="55" dirty="0">
                    <a:cs typeface="Arial"/>
                  </a:rPr>
                  <a:t> </a:t>
                </a:r>
                <a:r>
                  <a:rPr lang="en-US" altLang="ko-KR" sz="2200" spc="55" dirty="0" smtClean="0">
                    <a:cs typeface="Arial"/>
                  </a:rPr>
                  <a:t>0</a:t>
                </a:r>
                <a:r>
                  <a:rPr lang="en-US" altLang="ko-KR" sz="2200" spc="-50" dirty="0" smtClean="0">
                    <a:cs typeface="Arial"/>
                  </a:rPr>
                  <a:t>.0</a:t>
                </a:r>
                <a:r>
                  <a:rPr lang="en-US" altLang="ko-KR" sz="2200" spc="-55" dirty="0" smtClean="0">
                    <a:cs typeface="Arial"/>
                  </a:rPr>
                  <a:t>1</a:t>
                </a:r>
                <a:r>
                  <a:rPr lang="en-US" altLang="ko-KR" sz="2200" spc="55" dirty="0" smtClean="0">
                    <a:cs typeface="Arial"/>
                  </a:rPr>
                  <a:t> </a:t>
                </a:r>
                <a:r>
                  <a:rPr lang="en-US" altLang="ko-KR" sz="2200" spc="-5" dirty="0">
                    <a:cs typeface="Arial"/>
                  </a:rPr>
                  <a:t>test</a:t>
                </a:r>
                <a:r>
                  <a:rPr lang="en-US" altLang="ko-KR" sz="2200" spc="-5" dirty="0" smtClean="0">
                    <a:cs typeface="Arial"/>
                  </a:rPr>
                  <a:t>).</a:t>
                </a:r>
                <a:endParaRPr lang="en-US" altLang="ko-KR" sz="2200" dirty="0">
                  <a:cs typeface="Arial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670"/>
                <a:ext cx="10515600" cy="4760857"/>
              </a:xfrm>
              <a:blipFill>
                <a:blip r:embed="rId2"/>
                <a:stretch>
                  <a:fillRect l="-290" b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/>
              <a:t>Err</a:t>
            </a:r>
            <a:r>
              <a:rPr lang="en-US" altLang="ko-KR" sz="2800" spc="-65" dirty="0"/>
              <a:t>o</a:t>
            </a:r>
            <a:r>
              <a:rPr lang="en-US" altLang="ko-KR" sz="2800" spc="-60" dirty="0"/>
              <a:t>r</a:t>
            </a:r>
            <a:r>
              <a:rPr lang="en-US" altLang="ko-KR" sz="2800" spc="-65" dirty="0"/>
              <a:t>s</a:t>
            </a:r>
            <a:r>
              <a:rPr lang="en-US" altLang="ko-KR" sz="2800" spc="30" dirty="0"/>
              <a:t> </a:t>
            </a:r>
            <a:r>
              <a:rPr lang="en-US" altLang="ko-KR" sz="2800" spc="-30" dirty="0"/>
              <a:t>in</a:t>
            </a:r>
            <a:r>
              <a:rPr lang="en-US" altLang="ko-KR" sz="2800" spc="30" dirty="0"/>
              <a:t> </a:t>
            </a:r>
            <a:r>
              <a:rPr lang="en-US" altLang="ko-KR" sz="2800" spc="35" dirty="0"/>
              <a:t>H</a:t>
            </a:r>
            <a:r>
              <a:rPr lang="en-US" altLang="ko-KR" sz="2800" spc="-60" dirty="0"/>
              <a:t>y</a:t>
            </a:r>
            <a:r>
              <a:rPr lang="en-US" altLang="ko-KR" sz="2800" spc="-25" dirty="0"/>
              <a:t>p</a:t>
            </a:r>
            <a:r>
              <a:rPr lang="en-US" altLang="ko-KR" sz="2800" spc="-60" dirty="0"/>
              <a:t>othesi</a:t>
            </a:r>
            <a:r>
              <a:rPr lang="en-US" altLang="ko-KR" sz="2800" spc="-55" dirty="0"/>
              <a:t>s</a:t>
            </a:r>
            <a:r>
              <a:rPr lang="en-US" altLang="ko-KR" sz="2800" spc="30" dirty="0"/>
              <a:t> </a:t>
            </a:r>
            <a:r>
              <a:rPr lang="en-US" altLang="ko-KR" sz="2800" spc="20" dirty="0"/>
              <a:t>T</a:t>
            </a:r>
            <a:r>
              <a:rPr lang="en-US" altLang="ko-KR" sz="2800" spc="-50" dirty="0"/>
              <a:t>esting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07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061607"/>
              </a:xfrm>
            </p:spPr>
            <p:txBody>
              <a:bodyPr>
                <a:normAutofit fontScale="92500" lnSpcReduction="10000"/>
              </a:bodyPr>
              <a:lstStyle/>
              <a:p>
                <a:pPr marL="1076325" indent="-1076325">
                  <a:lnSpc>
                    <a:spcPct val="150000"/>
                  </a:lnSpc>
                  <a:buNone/>
                </a:pPr>
                <a:r>
                  <a:rPr lang="en-US" altLang="ko-KR" sz="2400" spc="-70" dirty="0" smtClean="0">
                    <a:cs typeface="Arial"/>
                  </a:rPr>
                  <a:t>Bumper example: </a:t>
                </a:r>
                <a:r>
                  <a:rPr lang="en-US" altLang="ko-KR" sz="2000" spc="-70" dirty="0" smtClean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Conside</a:t>
                </a:r>
                <a:r>
                  <a:rPr lang="en-US" altLang="ko-KR" sz="2000" spc="-45" dirty="0">
                    <a:cs typeface="Arial"/>
                  </a:rPr>
                  <a:t>r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30" dirty="0">
                    <a:cs typeface="Arial"/>
                  </a:rPr>
                  <a:t>the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foll</a:t>
                </a:r>
                <a:r>
                  <a:rPr lang="en-US" altLang="ko-KR" sz="2000" spc="-55" dirty="0">
                    <a:cs typeface="Arial"/>
                  </a:rPr>
                  <a:t>o</a:t>
                </a:r>
                <a:r>
                  <a:rPr lang="en-US" altLang="ko-KR" sz="2000" spc="-40" dirty="0">
                    <a:cs typeface="Arial"/>
                  </a:rPr>
                  <a:t>wing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5" dirty="0">
                    <a:cs typeface="Arial"/>
                  </a:rPr>
                  <a:t>test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85" dirty="0">
                    <a:cs typeface="Arial"/>
                  </a:rPr>
                  <a:t>p</a:t>
                </a:r>
                <a:r>
                  <a:rPr lang="en-US" altLang="ko-KR" sz="2000" spc="-30" dirty="0">
                    <a:cs typeface="Arial"/>
                  </a:rPr>
                  <a:t>r</a:t>
                </a:r>
                <a:r>
                  <a:rPr lang="en-US" altLang="ko-KR" sz="2000" spc="-10" dirty="0">
                    <a:cs typeface="Arial"/>
                  </a:rPr>
                  <a:t>o</a:t>
                </a:r>
                <a:r>
                  <a:rPr lang="en-US" altLang="ko-KR" sz="2000" spc="-60" dirty="0">
                    <a:cs typeface="Arial"/>
                  </a:rPr>
                  <a:t>cedure:</a:t>
                </a:r>
                <a:endParaRPr lang="en-US" altLang="ko-KR" sz="2000" dirty="0">
                  <a:cs typeface="Arial"/>
                </a:endParaRPr>
              </a:p>
              <a:p>
                <a:pPr marL="1076325" indent="-452438">
                  <a:lnSpc>
                    <a:spcPct val="150000"/>
                  </a:lnSpc>
                  <a:spcBef>
                    <a:spcPts val="35"/>
                  </a:spcBef>
                  <a:buNone/>
                </a:pPr>
                <a:r>
                  <a:rPr lang="en-US" altLang="ko-KR" sz="2000" spc="-25" dirty="0">
                    <a:cs typeface="Arial"/>
                  </a:rPr>
                  <a:t>     T</a:t>
                </a:r>
                <a:r>
                  <a:rPr lang="en-US" altLang="ko-KR" sz="2000" spc="-60" dirty="0">
                    <a:cs typeface="Arial"/>
                  </a:rPr>
                  <a:t>est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15" dirty="0">
                    <a:cs typeface="Arial"/>
                  </a:rPr>
                  <a:t>statistic:</a:t>
                </a:r>
                <a:r>
                  <a:rPr lang="en-US" altLang="ko-KR" sz="2000" dirty="0">
                    <a:cs typeface="Arial"/>
                  </a:rPr>
                  <a:t> </a:t>
                </a:r>
                <a:r>
                  <a:rPr lang="en-US" altLang="ko-KR" sz="2000" spc="-130" dirty="0">
                    <a:cs typeface="Arial"/>
                  </a:rPr>
                  <a:t> </a:t>
                </a:r>
                <a:r>
                  <a:rPr lang="en-US" altLang="ko-KR" sz="2000" i="1" spc="114" dirty="0">
                    <a:cs typeface="Trebuchet MS"/>
                  </a:rPr>
                  <a:t>X</a:t>
                </a:r>
                <a:r>
                  <a:rPr lang="en-US" altLang="ko-KR" sz="2000" i="1" dirty="0">
                    <a:cs typeface="Trebuchet MS"/>
                  </a:rPr>
                  <a:t> </a:t>
                </a:r>
                <a:r>
                  <a:rPr lang="en-US" altLang="ko-KR" sz="2000" i="1" spc="-155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30" dirty="0">
                    <a:cs typeface="Arial"/>
                  </a:rPr>
                  <a:t>the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5" dirty="0">
                    <a:cs typeface="Arial"/>
                  </a:rPr>
                  <a:t>num</a:t>
                </a:r>
                <a:r>
                  <a:rPr lang="en-US" altLang="ko-KR" sz="2000" spc="-20" dirty="0">
                    <a:cs typeface="Arial"/>
                  </a:rPr>
                  <a:t>b</a:t>
                </a:r>
                <a:r>
                  <a:rPr lang="en-US" altLang="ko-KR" sz="2000" spc="-65" dirty="0">
                    <a:cs typeface="Arial"/>
                  </a:rPr>
                  <a:t>er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of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85" dirty="0">
                    <a:cs typeface="Arial"/>
                  </a:rPr>
                  <a:t>crashes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dirty="0">
                    <a:cs typeface="Arial"/>
                  </a:rPr>
                  <a:t>with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65" dirty="0">
                    <a:cs typeface="Arial"/>
                  </a:rPr>
                  <a:t>n</a:t>
                </a:r>
                <a:r>
                  <a:rPr lang="en-US" altLang="ko-KR" sz="2000" spc="-60" dirty="0">
                    <a:cs typeface="Arial"/>
                  </a:rPr>
                  <a:t>o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visible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85" dirty="0">
                    <a:cs typeface="Arial"/>
                  </a:rPr>
                  <a:t>damage</a:t>
                </a:r>
                <a:endParaRPr lang="en-US" altLang="ko-KR" sz="2000" dirty="0">
                  <a:cs typeface="Arial"/>
                </a:endParaRPr>
              </a:p>
              <a:p>
                <a:pPr marL="1076325" marR="231775" indent="-452438">
                  <a:lnSpc>
                    <a:spcPct val="150000"/>
                  </a:lnSpc>
                  <a:spcBef>
                    <a:spcPts val="720"/>
                  </a:spcBef>
                  <a:buNone/>
                </a:pPr>
                <a:r>
                  <a:rPr lang="en-US" altLang="ko-KR" sz="2000" spc="-50" dirty="0">
                    <a:cs typeface="Arial"/>
                  </a:rPr>
                  <a:t>     Rejection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0" dirty="0">
                    <a:cs typeface="Arial"/>
                  </a:rPr>
                  <a:t>region</a:t>
                </a:r>
                <a:r>
                  <a:rPr lang="en-US" altLang="ko-KR" sz="2000" spc="-30" dirty="0">
                    <a:cs typeface="Arial"/>
                  </a:rPr>
                  <a:t>:</a:t>
                </a:r>
                <a:r>
                  <a:rPr lang="en-US" altLang="ko-KR" sz="2000" dirty="0">
                    <a:cs typeface="Arial"/>
                  </a:rPr>
                  <a:t> </a:t>
                </a:r>
                <a:r>
                  <a:rPr lang="en-US" altLang="ko-KR" sz="2000" spc="-12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ko-KR" sz="2000" spc="150" baseline="-10416" dirty="0">
                    <a:cs typeface="Tahoma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114" dirty="0" smtClean="0">
                    <a:cs typeface="Meiryo"/>
                  </a:rPr>
                  <a:t>{</a:t>
                </a:r>
                <a:r>
                  <a:rPr lang="en-US" altLang="ko-KR" sz="2000" spc="-70" dirty="0" smtClean="0">
                    <a:cs typeface="Arial"/>
                  </a:rPr>
                  <a:t>9</a:t>
                </a:r>
                <a:r>
                  <a:rPr lang="en-US" altLang="ko-KR" sz="2000" spc="-100" dirty="0">
                    <a:cs typeface="Verdana"/>
                  </a:rPr>
                  <a:t>,</a:t>
                </a:r>
                <a:r>
                  <a:rPr lang="en-US" altLang="ko-KR" sz="2000" spc="-210" dirty="0">
                    <a:cs typeface="Verdana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10</a:t>
                </a:r>
                <a:r>
                  <a:rPr lang="en-US" altLang="ko-KR" sz="2000" spc="-100" dirty="0">
                    <a:cs typeface="Verdana"/>
                  </a:rPr>
                  <a:t>,</a:t>
                </a:r>
                <a:r>
                  <a:rPr lang="en-US" altLang="ko-KR" sz="2000" spc="-210" dirty="0">
                    <a:cs typeface="Verdana"/>
                  </a:rPr>
                  <a:t> </a:t>
                </a:r>
                <a:r>
                  <a:rPr lang="en-US" altLang="ko-KR" sz="2000" spc="-105" dirty="0">
                    <a:cs typeface="Verdana"/>
                  </a:rPr>
                  <a:t>... </a:t>
                </a:r>
                <a:r>
                  <a:rPr lang="en-US" altLang="ko-KR" sz="2000" spc="-100" dirty="0">
                    <a:cs typeface="Verdana"/>
                  </a:rPr>
                  <a:t>,</a:t>
                </a:r>
                <a:r>
                  <a:rPr lang="en-US" altLang="ko-KR" sz="2000" spc="-210" dirty="0">
                    <a:cs typeface="Verdana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19</a:t>
                </a:r>
                <a:r>
                  <a:rPr lang="en-US" altLang="ko-KR" sz="2000" spc="-100" dirty="0">
                    <a:cs typeface="Verdana"/>
                  </a:rPr>
                  <a:t>,</a:t>
                </a:r>
                <a:r>
                  <a:rPr lang="en-US" altLang="ko-KR" sz="2000" spc="-210" dirty="0">
                    <a:cs typeface="Verdana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20 </a:t>
                </a:r>
                <a:r>
                  <a:rPr lang="en-US" altLang="ko-KR" sz="2000" spc="-114" dirty="0">
                    <a:cs typeface="Meiryo"/>
                  </a:rPr>
                  <a:t>}</a:t>
                </a:r>
                <a:r>
                  <a:rPr lang="en-US" altLang="ko-KR" sz="2000" spc="-5" dirty="0">
                    <a:cs typeface="Arial"/>
                  </a:rPr>
                  <a:t>;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10" dirty="0">
                    <a:cs typeface="Arial"/>
                  </a:rPr>
                  <a:t>that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0" dirty="0">
                    <a:cs typeface="Arial"/>
                  </a:rPr>
                  <a:t>is</a:t>
                </a:r>
                <a:r>
                  <a:rPr lang="en-US" altLang="ko-KR" sz="2000" spc="-35" dirty="0">
                    <a:cs typeface="Arial"/>
                  </a:rPr>
                  <a:t>,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0" dirty="0">
                    <a:cs typeface="Arial"/>
                  </a:rPr>
                  <a:t>rejec</a:t>
                </a:r>
                <a:r>
                  <a:rPr lang="en-US" altLang="ko-KR" sz="2000" spc="-25" dirty="0">
                    <a:cs typeface="Arial"/>
                  </a:rPr>
                  <a:t>t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10" dirty="0">
                    <a:cs typeface="Arial"/>
                  </a:rPr>
                  <a:t>i</a:t>
                </a:r>
                <a:r>
                  <a:rPr lang="en-US" altLang="ko-KR" sz="2000" spc="20" dirty="0">
                    <a:cs typeface="Arial"/>
                  </a:rPr>
                  <a:t>f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x</a:t>
                </a:r>
                <a:r>
                  <a:rPr lang="en-US" altLang="ko-KR" sz="2000" i="1" spc="70" dirty="0">
                    <a:cs typeface="Trebuchet MS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≥</a:t>
                </a:r>
                <a:r>
                  <a:rPr lang="en-US" altLang="ko-KR" sz="2000" i="1" spc="-75" dirty="0">
                    <a:cs typeface="Meiryo"/>
                  </a:rPr>
                  <a:t> </a:t>
                </a:r>
                <a:r>
                  <a:rPr lang="en-US" altLang="ko-KR" sz="2000" spc="-35" dirty="0" smtClean="0">
                    <a:cs typeface="Arial"/>
                  </a:rPr>
                  <a:t>9</a:t>
                </a:r>
              </a:p>
              <a:p>
                <a:pPr marL="0" marR="196215" indent="0">
                  <a:lnSpc>
                    <a:spcPct val="130000"/>
                  </a:lnSpc>
                  <a:buNone/>
                </a:pPr>
                <a:r>
                  <a:rPr lang="en-US" altLang="ko-KR" sz="2000" spc="-6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true,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dirty="0">
                    <a:cs typeface="Trebuchet MS"/>
                  </a:rPr>
                  <a:t> </a:t>
                </a:r>
                <a:r>
                  <a:rPr lang="en-US" altLang="ko-KR" sz="2000" i="1" spc="-155" dirty="0">
                    <a:cs typeface="Trebuchet MS"/>
                  </a:rPr>
                  <a:t> </a:t>
                </a:r>
                <a:r>
                  <a:rPr lang="en-US" altLang="ko-KR" sz="2000" spc="-100" dirty="0">
                    <a:cs typeface="Arial"/>
                  </a:rPr>
                  <a:t>ha</a:t>
                </a:r>
                <a:r>
                  <a:rPr lang="en-US" altLang="ko-KR" sz="2000" spc="-85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90" dirty="0">
                    <a:cs typeface="Arial"/>
                  </a:rPr>
                  <a:t>a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0" dirty="0">
                    <a:cs typeface="Arial"/>
                  </a:rPr>
                  <a:t>binomia</a:t>
                </a:r>
                <a:r>
                  <a:rPr lang="en-US" altLang="ko-KR" sz="2000" spc="-15" dirty="0">
                    <a:cs typeface="Arial"/>
                  </a:rPr>
                  <a:t>l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85" dirty="0">
                    <a:cs typeface="Arial"/>
                  </a:rPr>
                  <a:t>p</a:t>
                </a:r>
                <a:r>
                  <a:rPr lang="en-US" altLang="ko-KR" sz="2000" spc="-20" dirty="0">
                    <a:cs typeface="Arial"/>
                  </a:rPr>
                  <a:t>robabili</a:t>
                </a:r>
                <a:r>
                  <a:rPr lang="en-US" altLang="ko-KR" sz="2000" spc="-40" dirty="0">
                    <a:cs typeface="Arial"/>
                  </a:rPr>
                  <a:t>t</a:t>
                </a:r>
                <a:r>
                  <a:rPr lang="en-US" altLang="ko-KR" sz="2000" spc="-50" dirty="0">
                    <a:cs typeface="Arial"/>
                  </a:rPr>
                  <a:t>y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distribution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:r>
                  <a:rPr lang="en-US" altLang="ko-KR" sz="2000" dirty="0">
                    <a:cs typeface="Arial"/>
                  </a:rPr>
                  <a:t>with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i="1" spc="-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20</a:t>
                </a:r>
                <a:r>
                  <a:rPr lang="en-US" altLang="ko-KR" sz="2000" spc="-3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an</a:t>
                </a:r>
                <a:r>
                  <a:rPr lang="en-US" altLang="ko-KR" sz="2000" spc="-65" dirty="0">
                    <a:cs typeface="Arial"/>
                  </a:rPr>
                  <a:t>d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105" dirty="0">
                    <a:cs typeface="Verdana"/>
                  </a:rPr>
                  <a:t>0.</a:t>
                </a:r>
                <a:r>
                  <a:rPr lang="en-US" altLang="ko-KR" sz="2000" spc="-45" dirty="0">
                    <a:cs typeface="Arial"/>
                  </a:rPr>
                  <a:t>25.</a:t>
                </a:r>
                <a:r>
                  <a:rPr lang="en-US" altLang="ko-KR" sz="2000" dirty="0">
                    <a:cs typeface="Arial"/>
                  </a:rPr>
                  <a:t> </a:t>
                </a:r>
                <a:r>
                  <a:rPr lang="en-US" altLang="ko-KR" sz="2000" spc="-130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Then</a:t>
                </a:r>
                <a:endParaRPr lang="en-US" altLang="ko-KR" sz="2000" dirty="0">
                  <a:cs typeface="Arial"/>
                </a:endParaRPr>
              </a:p>
              <a:p>
                <a:pPr marL="412115" indent="0">
                  <a:lnSpc>
                    <a:spcPct val="130000"/>
                  </a:lnSpc>
                  <a:buNone/>
                </a:pPr>
                <a:r>
                  <a:rPr lang="en-US" altLang="ko-KR" sz="2000" i="1" spc="10" dirty="0">
                    <a:cs typeface="Verdana"/>
                  </a:rPr>
                  <a:t>     α  </a:t>
                </a:r>
                <a:r>
                  <a:rPr lang="en-US" altLang="ko-KR" sz="2000" i="1" spc="-165" dirty="0">
                    <a:cs typeface="Verdana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70" dirty="0">
                    <a:cs typeface="Arial"/>
                  </a:rPr>
                  <a:t>(</a:t>
                </a:r>
                <a:r>
                  <a:rPr lang="en-US" altLang="ko-KR" sz="2000" spc="30" dirty="0">
                    <a:cs typeface="Arial"/>
                  </a:rPr>
                  <a:t>t</a:t>
                </a:r>
                <a:r>
                  <a:rPr lang="en-US" altLang="ko-KR" sz="2000" spc="-45" dirty="0">
                    <a:cs typeface="Arial"/>
                  </a:rPr>
                  <a:t>y</a:t>
                </a:r>
                <a:r>
                  <a:rPr lang="en-US" altLang="ko-KR" sz="2000" spc="-20" dirty="0">
                    <a:cs typeface="Arial"/>
                  </a:rPr>
                  <a:t>p</a:t>
                </a:r>
                <a:r>
                  <a:rPr lang="en-US" altLang="ko-KR" sz="2000" spc="-130" dirty="0">
                    <a:cs typeface="Arial"/>
                  </a:rPr>
                  <a:t>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err</a:t>
                </a:r>
                <a:r>
                  <a:rPr lang="en-US" altLang="ko-KR" sz="2000" spc="-95" dirty="0">
                    <a:cs typeface="Arial"/>
                  </a:rPr>
                  <a:t>o</a:t>
                </a:r>
                <a:r>
                  <a:rPr lang="en-US" altLang="ko-KR" sz="2000" spc="25" dirty="0">
                    <a:cs typeface="Arial"/>
                  </a:rPr>
                  <a:t>r)</a:t>
                </a:r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>
                    <a:cs typeface="Arial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5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0" dirty="0">
                    <a:cs typeface="Arial"/>
                  </a:rPr>
                  <a:t>rejecte</a:t>
                </a:r>
                <a:r>
                  <a:rPr lang="en-US" altLang="ko-KR" sz="2000" spc="-60" dirty="0">
                    <a:cs typeface="Arial"/>
                  </a:rPr>
                  <a:t>d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40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t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" dirty="0">
                    <a:cs typeface="Arial"/>
                  </a:rPr>
                  <a:t>true)</a:t>
                </a:r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>
                    <a:cs typeface="Arial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5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spc="114" dirty="0">
                    <a:cs typeface="Trebuchet MS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≥</a:t>
                </a:r>
                <a:r>
                  <a:rPr lang="en-US" altLang="ko-KR" sz="2000" i="1" spc="-75" dirty="0">
                    <a:cs typeface="Meiryo"/>
                  </a:rPr>
                  <a:t> </a:t>
                </a:r>
                <a:r>
                  <a:rPr lang="en-US" altLang="ko-KR" sz="2000" spc="-70" dirty="0" smtClean="0">
                    <a:cs typeface="Arial"/>
                  </a:rPr>
                  <a:t>9</a:t>
                </a:r>
                <a:r>
                  <a:rPr lang="en-US" altLang="ko-KR" sz="2000" spc="55" dirty="0" smtClean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dirty="0">
                    <a:cs typeface="Trebuchet MS"/>
                  </a:rPr>
                  <a:t> ~</a:t>
                </a:r>
                <a:r>
                  <a:rPr lang="en-US" altLang="ko-KR" sz="2000" i="1" spc="-155" dirty="0">
                    <a:cs typeface="Trebuchet MS"/>
                  </a:rPr>
                  <a:t> </a:t>
                </a:r>
                <a:r>
                  <a:rPr lang="en-US" altLang="ko-KR" sz="2000" spc="-10" dirty="0">
                    <a:cs typeface="Trebuchet MS"/>
                  </a:rPr>
                  <a:t>Bin</a:t>
                </a:r>
                <a:r>
                  <a:rPr lang="en-US" altLang="ko-KR" sz="2000" spc="55" dirty="0">
                    <a:cs typeface="Arial"/>
                  </a:rPr>
                  <a:t>(</a:t>
                </a:r>
                <a:r>
                  <a:rPr lang="en-US" altLang="ko-KR" sz="2000" i="1" spc="-40" dirty="0">
                    <a:cs typeface="Trebuchet MS"/>
                  </a:rPr>
                  <a:t>n</a:t>
                </a:r>
                <a:r>
                  <a:rPr lang="en-US" altLang="ko-KR" sz="2000" i="1" spc="-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p</a:t>
                </a:r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25))</a:t>
                </a:r>
                <a:endParaRPr lang="en-US" altLang="ko-KR" sz="2000" dirty="0">
                  <a:cs typeface="Arial"/>
                </a:endParaRPr>
              </a:p>
              <a:p>
                <a:pPr marL="62801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>
                    <a:cs typeface="Arial"/>
                  </a:rPr>
                  <a:t>      =</a:t>
                </a:r>
                <a:r>
                  <a:rPr lang="en-US" altLang="ko-KR" sz="2000" spc="7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1</a:t>
                </a:r>
                <a:r>
                  <a:rPr lang="en-US" altLang="ko-KR" sz="2000" spc="-65" dirty="0">
                    <a:cs typeface="Arial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−</a:t>
                </a:r>
                <a:r>
                  <a:rPr lang="en-US" altLang="ko-KR" sz="2000" i="1" spc="-135" dirty="0">
                    <a:cs typeface="Meiryo"/>
                  </a:rPr>
                  <a:t> </a:t>
                </a:r>
                <a:r>
                  <a:rPr lang="en-US" altLang="ko-KR" sz="2000" spc="195" dirty="0" smtClean="0">
                    <a:cs typeface="Trebuchet MS"/>
                  </a:rPr>
                  <a:t>B</a:t>
                </a:r>
                <a:r>
                  <a:rPr lang="en-US" altLang="ko-KR" sz="2000" spc="-10" dirty="0" smtClean="0">
                    <a:cs typeface="Arial"/>
                  </a:rPr>
                  <a:t>(8</a:t>
                </a:r>
                <a:r>
                  <a:rPr lang="en-US" altLang="ko-KR" sz="2000" spc="-5" dirty="0" smtClean="0">
                    <a:cs typeface="Arial"/>
                  </a:rPr>
                  <a:t>;</a:t>
                </a:r>
                <a:r>
                  <a:rPr lang="en-US" altLang="ko-KR" sz="2000" spc="-125" dirty="0" smtClean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25" dirty="0">
                    <a:cs typeface="Arial"/>
                  </a:rPr>
                  <a:t>25)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 smtClean="0">
                    <a:cs typeface="Arial"/>
                  </a:rPr>
                  <a:t>0.04092517      (reduced from 0.1018119)</a:t>
                </a:r>
              </a:p>
              <a:p>
                <a:pPr marL="627063" indent="-446088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-75" dirty="0">
                    <a:cs typeface="Arial"/>
                  </a:rPr>
                  <a:t> </a:t>
                </a:r>
                <a:r>
                  <a:rPr lang="en-US" altLang="ko-KR" sz="2000" spc="-75" dirty="0" smtClean="0">
                    <a:cs typeface="Arial"/>
                  </a:rPr>
                  <a:t>    </a:t>
                </a:r>
                <a:r>
                  <a:rPr lang="en-US" altLang="ko-KR" sz="2000" spc="-10" dirty="0" smtClean="0">
                    <a:cs typeface="Verdana"/>
                  </a:rPr>
                  <a:t>β</a:t>
                </a:r>
                <a:r>
                  <a:rPr lang="en-US" altLang="ko-KR" sz="2000" spc="-10" dirty="0" smtClean="0">
                    <a:cs typeface="Arial"/>
                  </a:rPr>
                  <a:t>(</a:t>
                </a:r>
                <a:r>
                  <a:rPr lang="en-US" altLang="ko-KR" sz="2000" spc="-5" dirty="0" smtClean="0">
                    <a:cs typeface="Arial"/>
                  </a:rPr>
                  <a:t>0</a:t>
                </a:r>
                <a:r>
                  <a:rPr lang="en-US" altLang="ko-KR" sz="2000" spc="-105" dirty="0" smtClean="0">
                    <a:cs typeface="Verdana"/>
                  </a:rPr>
                  <a:t>.</a:t>
                </a:r>
                <a:r>
                  <a:rPr lang="en-US" altLang="ko-KR" sz="2000" spc="-5" dirty="0" smtClean="0">
                    <a:cs typeface="Arial"/>
                  </a:rPr>
                  <a:t>3</a:t>
                </a:r>
                <a:r>
                  <a:rPr lang="en-US" altLang="ko-KR" sz="2000" spc="-5" dirty="0">
                    <a:cs typeface="Arial"/>
                  </a:rPr>
                  <a:t>)</a:t>
                </a:r>
                <a:r>
                  <a:rPr lang="en-US" altLang="ko-KR" sz="2000" dirty="0">
                    <a:cs typeface="Arial"/>
                  </a:rPr>
                  <a:t>  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70" dirty="0">
                    <a:cs typeface="Arial"/>
                  </a:rPr>
                  <a:t>(</a:t>
                </a:r>
                <a:r>
                  <a:rPr lang="en-US" altLang="ko-KR" sz="2000" spc="30" dirty="0">
                    <a:cs typeface="Arial"/>
                  </a:rPr>
                  <a:t>t</a:t>
                </a:r>
                <a:r>
                  <a:rPr lang="en-US" altLang="ko-KR" sz="2000" spc="-45" dirty="0">
                    <a:cs typeface="Arial"/>
                  </a:rPr>
                  <a:t>y</a:t>
                </a:r>
                <a:r>
                  <a:rPr lang="en-US" altLang="ko-KR" sz="2000" spc="-20" dirty="0">
                    <a:cs typeface="Arial"/>
                  </a:rPr>
                  <a:t>p</a:t>
                </a:r>
                <a:r>
                  <a:rPr lang="en-US" altLang="ko-KR" sz="2000" spc="-130" dirty="0">
                    <a:cs typeface="Arial"/>
                  </a:rPr>
                  <a:t>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25" dirty="0">
                    <a:cs typeface="Arial"/>
                  </a:rPr>
                  <a:t>I</a:t>
                </a:r>
                <a:r>
                  <a:rPr lang="en-US" altLang="ko-KR" sz="2000" spc="-5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err</a:t>
                </a:r>
                <a:r>
                  <a:rPr lang="en-US" altLang="ko-KR" sz="2000" spc="-95" dirty="0">
                    <a:cs typeface="Arial"/>
                  </a:rPr>
                  <a:t>o</a:t>
                </a:r>
                <a:r>
                  <a:rPr lang="en-US" altLang="ko-KR" sz="2000" spc="5" dirty="0">
                    <a:cs typeface="Arial"/>
                  </a:rPr>
                  <a:t>r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p</a:t>
                </a:r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3)</a:t>
                </a:r>
                <a:endParaRPr lang="en-US" altLang="ko-KR" sz="20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>
                    <a:cs typeface="Arial"/>
                  </a:rPr>
                  <a:t>   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0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baseline="-10416" dirty="0">
                    <a:cs typeface="Tahoma"/>
                  </a:rPr>
                  <a:t> </a:t>
                </a:r>
                <a:r>
                  <a:rPr lang="en-US" altLang="ko-KR" sz="2000" spc="-135" baseline="-10416" dirty="0">
                    <a:cs typeface="Tahoma"/>
                  </a:rPr>
                  <a:t>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no</a:t>
                </a:r>
                <a:r>
                  <a:rPr lang="en-US" altLang="ko-KR" sz="2000" spc="-10" dirty="0">
                    <a:cs typeface="Arial"/>
                  </a:rPr>
                  <a:t>t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50" dirty="0">
                    <a:cs typeface="Arial"/>
                  </a:rPr>
                  <a:t>rejecte</a:t>
                </a:r>
                <a:r>
                  <a:rPr lang="en-US" altLang="ko-KR" sz="2000" spc="-60" dirty="0">
                    <a:cs typeface="Arial"/>
                  </a:rPr>
                  <a:t>d</a:t>
                </a:r>
                <a:r>
                  <a:rPr lang="en-US" altLang="ko-KR" sz="2000" spc="60" dirty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when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40" dirty="0">
                    <a:cs typeface="Arial"/>
                  </a:rPr>
                  <a:t>i</a:t>
                </a:r>
                <a:r>
                  <a:rPr lang="en-US" altLang="ko-KR" sz="2000" spc="55" dirty="0">
                    <a:cs typeface="Arial"/>
                  </a:rPr>
                  <a:t>t </a:t>
                </a:r>
                <a:r>
                  <a:rPr lang="en-US" altLang="ko-KR" sz="2000" spc="-45" dirty="0">
                    <a:cs typeface="Arial"/>
                  </a:rPr>
                  <a:t>i</a:t>
                </a:r>
                <a:r>
                  <a:rPr lang="en-US" altLang="ko-KR" sz="2000" spc="-80" dirty="0">
                    <a:cs typeface="Arial"/>
                  </a:rPr>
                  <a:t>s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65" dirty="0">
                    <a:cs typeface="Arial"/>
                  </a:rPr>
                  <a:t>fals</a:t>
                </a:r>
                <a:r>
                  <a:rPr lang="en-US" altLang="ko-KR" sz="2000" spc="-80" dirty="0">
                    <a:cs typeface="Arial"/>
                  </a:rPr>
                  <a:t>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spc="-20" dirty="0">
                    <a:cs typeface="Arial"/>
                  </a:rPr>
                  <a:t>b</a:t>
                </a:r>
                <a:r>
                  <a:rPr lang="en-US" altLang="ko-KR" sz="2000" spc="-100" dirty="0">
                    <a:cs typeface="Arial"/>
                  </a:rPr>
                  <a:t>ecause</a:t>
                </a:r>
                <a:r>
                  <a:rPr lang="en-US" altLang="ko-KR" sz="2000" spc="55" dirty="0">
                    <a:cs typeface="Arial"/>
                  </a:rPr>
                  <a:t> </a:t>
                </a:r>
                <a:r>
                  <a:rPr lang="en-US" altLang="ko-KR" sz="2000" i="1" spc="-50" dirty="0">
                    <a:cs typeface="Trebuchet MS"/>
                  </a:rPr>
                  <a:t>p</a:t>
                </a:r>
                <a:r>
                  <a:rPr lang="en-US" altLang="ko-KR" sz="2000" i="1" spc="10" dirty="0">
                    <a:cs typeface="Trebuchet MS"/>
                  </a:rPr>
                  <a:t>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3)</a:t>
                </a:r>
                <a:endParaRPr lang="en-US" altLang="ko-KR" sz="20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>
                    <a:cs typeface="Arial"/>
                  </a:rPr>
                  <a:t>        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000" spc="50" dirty="0"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spc="114" dirty="0">
                    <a:cs typeface="Trebuchet MS"/>
                  </a:rPr>
                  <a:t> </a:t>
                </a:r>
                <a:r>
                  <a:rPr lang="en-US" altLang="ko-KR" sz="2000" i="1" spc="-40" dirty="0">
                    <a:cs typeface="Meiryo"/>
                  </a:rPr>
                  <a:t>≤</a:t>
                </a:r>
                <a:r>
                  <a:rPr lang="en-US" altLang="ko-KR" sz="2000" i="1" spc="-75" dirty="0">
                    <a:cs typeface="Meiryo"/>
                  </a:rPr>
                  <a:t> </a:t>
                </a:r>
                <a:r>
                  <a:rPr lang="en-US" altLang="ko-KR" sz="2000" spc="-70" dirty="0" smtClean="0">
                    <a:cs typeface="Arial"/>
                  </a:rPr>
                  <a:t>8 when</a:t>
                </a:r>
                <a:r>
                  <a:rPr lang="en-US" altLang="ko-KR" sz="2000" spc="55" dirty="0" smtClean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i="1" dirty="0">
                    <a:cs typeface="Trebuchet MS"/>
                  </a:rPr>
                  <a:t> ~</a:t>
                </a:r>
                <a:r>
                  <a:rPr lang="en-US" altLang="ko-KR" sz="2000" i="1" spc="-155" dirty="0">
                    <a:cs typeface="Trebuchet MS"/>
                  </a:rPr>
                  <a:t> </a:t>
                </a:r>
                <a:r>
                  <a:rPr lang="en-US" altLang="ko-KR" sz="2000" spc="-10" dirty="0">
                    <a:cs typeface="Trebuchet MS"/>
                  </a:rPr>
                  <a:t>Bi</a:t>
                </a:r>
                <a:r>
                  <a:rPr lang="en-US" altLang="ko-KR" sz="2000" spc="5" dirty="0">
                    <a:cs typeface="Trebuchet MS"/>
                  </a:rPr>
                  <a:t>n</a:t>
                </a:r>
                <a:r>
                  <a:rPr lang="en-US" altLang="ko-KR" sz="2000" spc="-30" dirty="0">
                    <a:cs typeface="Arial"/>
                  </a:rPr>
                  <a:t>(20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15" dirty="0">
                    <a:cs typeface="Arial"/>
                  </a:rPr>
                  <a:t>3))</a:t>
                </a:r>
                <a:endParaRPr lang="en-US" altLang="ko-KR" sz="2000" dirty="0">
                  <a:cs typeface="Arial"/>
                </a:endParaRP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000" spc="204" dirty="0">
                    <a:cs typeface="Arial"/>
                  </a:rPr>
                  <a:t>         = </a:t>
                </a:r>
                <a:r>
                  <a:rPr lang="en-US" altLang="ko-KR" sz="2000" spc="195" dirty="0" smtClean="0">
                    <a:cs typeface="Trebuchet MS"/>
                  </a:rPr>
                  <a:t>B</a:t>
                </a:r>
                <a:r>
                  <a:rPr lang="en-US" altLang="ko-KR" sz="2000" spc="-10" dirty="0" smtClean="0">
                    <a:cs typeface="Arial"/>
                  </a:rPr>
                  <a:t>(8</a:t>
                </a:r>
                <a:r>
                  <a:rPr lang="en-US" altLang="ko-KR" sz="2000" spc="-5" dirty="0" smtClean="0">
                    <a:cs typeface="Arial"/>
                  </a:rPr>
                  <a:t>;</a:t>
                </a:r>
                <a:r>
                  <a:rPr lang="en-US" altLang="ko-KR" sz="2000" spc="-125" dirty="0" smtClean="0">
                    <a:cs typeface="Arial"/>
                  </a:rPr>
                  <a:t> </a:t>
                </a:r>
                <a:r>
                  <a:rPr lang="en-US" altLang="ko-KR" sz="2000" spc="-70" dirty="0">
                    <a:cs typeface="Arial"/>
                  </a:rPr>
                  <a:t>2</a:t>
                </a:r>
                <a:r>
                  <a:rPr lang="en-US" altLang="ko-KR" sz="2000" spc="-75" dirty="0">
                    <a:cs typeface="Arial"/>
                  </a:rPr>
                  <a:t>0</a:t>
                </a:r>
                <a:r>
                  <a:rPr lang="en-US" altLang="ko-KR" sz="2000" i="1" spc="-100" dirty="0">
                    <a:cs typeface="Verdana"/>
                  </a:rPr>
                  <a:t>,</a:t>
                </a:r>
                <a:r>
                  <a:rPr lang="en-US" altLang="ko-KR" sz="2000" i="1" spc="-210" dirty="0">
                    <a:cs typeface="Verdana"/>
                  </a:rPr>
                  <a:t> </a:t>
                </a:r>
                <a:r>
                  <a:rPr lang="en-US" altLang="ko-KR" sz="2000" i="1" spc="-105" dirty="0">
                    <a:cs typeface="Verdana"/>
                  </a:rPr>
                  <a:t>.</a:t>
                </a:r>
                <a:r>
                  <a:rPr lang="en-US" altLang="ko-KR" sz="2000" spc="-5" dirty="0">
                    <a:cs typeface="Arial"/>
                  </a:rPr>
                  <a:t>3) </a:t>
                </a:r>
                <a:r>
                  <a:rPr lang="en-US" altLang="ko-KR" sz="2000" spc="204" dirty="0">
                    <a:cs typeface="Arial"/>
                  </a:rPr>
                  <a:t>=</a:t>
                </a:r>
                <a:r>
                  <a:rPr lang="en-US" altLang="ko-KR" sz="2000" spc="-5" dirty="0">
                    <a:cs typeface="Arial"/>
                  </a:rPr>
                  <a:t> </a:t>
                </a:r>
                <a:r>
                  <a:rPr lang="en-US" altLang="ko-KR" sz="2000" spc="-75" dirty="0" smtClean="0">
                    <a:cs typeface="Arial"/>
                  </a:rPr>
                  <a:t>0.8866685    </a:t>
                </a:r>
                <a:r>
                  <a:rPr lang="en-US" altLang="ko-KR" sz="2000" spc="-75" dirty="0">
                    <a:cs typeface="Arial"/>
                  </a:rPr>
                  <a:t>(increased from </a:t>
                </a:r>
                <a:r>
                  <a:rPr lang="en-US" altLang="ko-KR" sz="2000" spc="-75" dirty="0" smtClean="0">
                    <a:cs typeface="Arial"/>
                  </a:rPr>
                  <a:t>0.7722718)</a:t>
                </a:r>
                <a:endParaRPr lang="en-US" altLang="ko-KR" sz="2000" dirty="0">
                  <a:cs typeface="Arial"/>
                </a:endParaRP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06160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2169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2988</TotalTime>
  <Words>136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Meiryo</vt:lpstr>
      <vt:lpstr>맑은 고딕</vt:lpstr>
      <vt:lpstr>Arial</vt:lpstr>
      <vt:lpstr>Cambria Math</vt:lpstr>
      <vt:lpstr>Corbel</vt:lpstr>
      <vt:lpstr>Tahoma</vt:lpstr>
      <vt:lpstr>Trebuchet MS</vt:lpstr>
      <vt:lpstr>Verdana</vt:lpstr>
      <vt:lpstr>Wingdings</vt:lpstr>
      <vt:lpstr>Wingdings 2</vt:lpstr>
      <vt:lpstr>New_Education03</vt:lpstr>
      <vt:lpstr>Test Procedures</vt:lpstr>
      <vt:lpstr>Errors in Hypothesis Testing : Example 8.1 </vt:lpstr>
      <vt:lpstr>PowerPoint 프레젠테이션</vt:lpstr>
      <vt:lpstr>Court example </vt:lpstr>
      <vt:lpstr>Errors in Hypothesis Testing</vt:lpstr>
      <vt:lpstr>Errors in Hypothesis Testing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225</cp:revision>
  <cp:lastPrinted>2018-11-27T02:29:16Z</cp:lastPrinted>
  <dcterms:created xsi:type="dcterms:W3CDTF">2017-06-22T04:03:47Z</dcterms:created>
  <dcterms:modified xsi:type="dcterms:W3CDTF">2020-05-06T07:09:14Z</dcterms:modified>
</cp:coreProperties>
</file>