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7"/>
  </p:notesMasterIdLst>
  <p:handoutMasterIdLst>
    <p:handoutMasterId r:id="rId8"/>
  </p:handoutMasterIdLst>
  <p:sldIdLst>
    <p:sldId id="410" r:id="rId2"/>
    <p:sldId id="414" r:id="rId3"/>
    <p:sldId id="416" r:id="rId4"/>
    <p:sldId id="417" r:id="rId5"/>
    <p:sldId id="429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represent a random sample from the normal distribution.</a:t>
                </a:r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Null hypothesis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Test </a:t>
                </a:r>
                <a:r>
                  <a:rPr lang="en-US" altLang="ko-KR" sz="2200" dirty="0" smtClean="0"/>
                  <a:t>statistic value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   </a:t>
                </a:r>
                <a:r>
                  <a:rPr lang="en-US" altLang="ko-KR" sz="2200" dirty="0" smtClean="0"/>
                  <a:t>Alternative Hypothesis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 test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(upper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(lower </a:t>
                </a:r>
                <a:r>
                  <a:rPr lang="en-US" altLang="ko-KR" sz="2200" dirty="0"/>
                  <a:t>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:r>
                  <a:rPr lang="en-US" altLang="ko-KR" sz="2200" dirty="0" smtClean="0"/>
                  <a:t>either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(two- </a:t>
                </a:r>
                <a:r>
                  <a:rPr lang="en-US" altLang="ko-KR" sz="2200" dirty="0" smtClean="0"/>
                  <a:t>tailed)</a:t>
                </a: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Test </a:t>
                </a:r>
                <a:r>
                  <a:rPr lang="en-US" altLang="ko-KR" sz="2800" dirty="0" smtClean="0"/>
                  <a:t>about </a:t>
                </a:r>
                <a:r>
                  <a:rPr lang="en-US" altLang="ko-KR" sz="2800" dirty="0"/>
                  <a:t>a </a:t>
                </a:r>
                <a:r>
                  <a:rPr lang="en-US" altLang="ko-KR" sz="2800" dirty="0" smtClean="0"/>
                  <a:t>population mean with Known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55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6"/>
                <a:ext cx="10515600" cy="437779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/>
                  <a:t>Use of the following sequence of steps is recommended </a:t>
                </a:r>
                <a:endParaRPr lang="en-US" altLang="ko-KR" sz="22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Identify </a:t>
                </a:r>
                <a:r>
                  <a:rPr lang="en-US" altLang="ko-KR" sz="2200" dirty="0"/>
                  <a:t>the parameter of interest and describe it in the context of </a:t>
                </a:r>
                <a:r>
                  <a:rPr lang="en-US" altLang="ko-KR" sz="2200" dirty="0" smtClean="0"/>
                  <a:t>the problem </a:t>
                </a:r>
                <a:r>
                  <a:rPr lang="en-US" altLang="ko-KR" sz="2200" dirty="0"/>
                  <a:t>situation.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Determine </a:t>
                </a:r>
                <a:r>
                  <a:rPr lang="en-US" altLang="ko-KR" sz="2200" dirty="0"/>
                  <a:t>the null value and state the null hypothesis.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State </a:t>
                </a:r>
                <a:r>
                  <a:rPr lang="en-US" altLang="ko-KR" sz="2200" dirty="0"/>
                  <a:t>the appropriate alternative hypothesis.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Give </a:t>
                </a:r>
                <a:r>
                  <a:rPr lang="en-US" altLang="ko-KR" sz="2200" dirty="0"/>
                  <a:t>the formula </a:t>
                </a:r>
                <a:r>
                  <a:rPr lang="en-US" altLang="ko-KR" sz="2200" dirty="0" smtClean="0"/>
                  <a:t>of </a:t>
                </a:r>
                <a:r>
                  <a:rPr lang="en-US" altLang="ko-KR" sz="2200" dirty="0"/>
                  <a:t>the test statistic.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State </a:t>
                </a:r>
                <a:r>
                  <a:rPr lang="en-US" altLang="ko-KR" sz="2200" dirty="0"/>
                  <a:t>the rejection region for the selected </a:t>
                </a:r>
                <a:r>
                  <a:rPr lang="en-US" altLang="ko-KR" sz="2200" dirty="0" smtClean="0"/>
                  <a:t>significance </a:t>
                </a:r>
                <a:r>
                  <a:rPr lang="en-US" altLang="ko-KR" sz="2200" dirty="0"/>
                  <a:t>level 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Compute </a:t>
                </a:r>
                <a:r>
                  <a:rPr lang="en-US" altLang="ko-KR" sz="2200" dirty="0"/>
                  <a:t>any necessary sample quantities, substitute into </a:t>
                </a:r>
                <a:r>
                  <a:rPr lang="en-US" altLang="ko-KR" sz="2200" dirty="0" smtClean="0"/>
                  <a:t>the formula</a:t>
                </a:r>
                <a:endParaRPr lang="en-US" altLang="ko-KR" sz="22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Decide </a:t>
                </a:r>
                <a:r>
                  <a:rPr lang="en-US" altLang="ko-KR" sz="2200" dirty="0"/>
                  <a:t>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should be </a:t>
                </a:r>
                <a:r>
                  <a:rPr lang="en-US" altLang="ko-KR" sz="2200" dirty="0" smtClean="0"/>
                  <a:t>rejected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6"/>
                <a:ext cx="10515600" cy="4377792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Test about a population mean with Known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0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6"/>
                <a:ext cx="10515600" cy="43777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A manufacturer of sprinkler systems </a:t>
                </a:r>
                <a:r>
                  <a:rPr lang="en-US" altLang="ko-KR" sz="2200" dirty="0" smtClean="0"/>
                  <a:t>claims </a:t>
                </a:r>
                <a:r>
                  <a:rPr lang="en-US" altLang="ko-KR" sz="2200" dirty="0"/>
                  <a:t>that the true average </a:t>
                </a:r>
                <a:r>
                  <a:rPr lang="en-US" altLang="ko-KR" sz="2200" dirty="0" smtClean="0"/>
                  <a:t>system-activation temperature </a:t>
                </a:r>
                <a:r>
                  <a:rPr lang="en-US" altLang="ko-KR" sz="2200" dirty="0"/>
                  <a:t>is </a:t>
                </a:r>
                <a:r>
                  <a:rPr lang="en-US" altLang="ko-KR" sz="2200" dirty="0" smtClean="0"/>
                  <a:t>130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r>
                  <a:rPr lang="en-US" altLang="ko-KR" sz="2200" dirty="0" smtClean="0"/>
                  <a:t>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A </a:t>
                </a:r>
                <a:r>
                  <a:rPr lang="en-US" altLang="ko-KR" sz="2200" dirty="0"/>
                  <a:t>sample of n = 9 </a:t>
                </a:r>
                <a:r>
                  <a:rPr lang="en-US" altLang="ko-KR" sz="2200" dirty="0" smtClean="0"/>
                  <a:t>systems </a:t>
                </a:r>
                <a:r>
                  <a:rPr lang="en-US" altLang="ko-KR" sz="2200" dirty="0"/>
                  <a:t>yields a sample average activation temperature of </a:t>
                </a:r>
                <a:r>
                  <a:rPr lang="en-US" altLang="ko-KR" sz="2200" dirty="0" smtClean="0"/>
                  <a:t>131.08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If the </a:t>
                </a:r>
                <a:r>
                  <a:rPr lang="en-US" altLang="ko-KR" sz="2200" dirty="0"/>
                  <a:t>distribution of activation times is normal with standard deviation </a:t>
                </a:r>
                <a:r>
                  <a:rPr lang="en-US" altLang="ko-KR" sz="2200" dirty="0" smtClean="0"/>
                  <a:t>1.5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r>
                  <a:rPr lang="en-US" altLang="ko-KR" sz="2200" dirty="0"/>
                  <a:t>, does the data contradict the manufacturers </a:t>
                </a:r>
                <a:r>
                  <a:rPr lang="en-US" altLang="ko-KR" sz="2200" dirty="0" smtClean="0"/>
                  <a:t>claim at significance </a:t>
                </a:r>
                <a:r>
                  <a:rPr lang="en-US" altLang="ko-KR" sz="2200" dirty="0"/>
                  <a:t>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 </a:t>
                </a:r>
                <a:r>
                  <a:rPr lang="en-US" altLang="ko-KR" sz="2200" dirty="0" smtClean="0"/>
                  <a:t>0.01?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/>
                  <a:t>Parameter of interest: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 true average activation temperature.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Null </a:t>
                </a:r>
                <a:r>
                  <a:rPr lang="en-US" altLang="ko-KR" sz="2200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= 130 (null value </a:t>
                </a:r>
                <a:r>
                  <a:rPr lang="en-US" altLang="ko-KR" sz="2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= 130).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Alternative </a:t>
                </a:r>
                <a:r>
                  <a:rPr lang="en-US" altLang="ko-KR" sz="2200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130 </a:t>
                </a:r>
                <a:r>
                  <a:rPr lang="en-US" altLang="ko-KR" sz="2200" dirty="0"/>
                  <a:t>(a departure from the </a:t>
                </a:r>
                <a:r>
                  <a:rPr lang="en-US" altLang="ko-KR" sz="2200" dirty="0" smtClean="0"/>
                  <a:t>claimed  value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in </a:t>
                </a:r>
                <a:r>
                  <a:rPr lang="en-US" altLang="ko-KR" sz="2200" dirty="0"/>
                  <a:t>either direction is of concern</a:t>
                </a:r>
                <a:r>
                  <a:rPr lang="en-US" altLang="ko-KR" sz="2200" dirty="0" smtClean="0"/>
                  <a:t>).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6"/>
                <a:ext cx="10515600" cy="4377792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Test about a population mean with </a:t>
                </a:r>
                <a:r>
                  <a:rPr lang="en-US" altLang="ko-KR" sz="2800" dirty="0" smtClean="0"/>
                  <a:t>known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6"/>
                <a:ext cx="10515600" cy="437779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4"/>
                </a:pPr>
                <a:r>
                  <a:rPr lang="en-US" altLang="ko-KR" sz="2200" dirty="0" smtClean="0"/>
                  <a:t>Test </a:t>
                </a:r>
                <a:r>
                  <a:rPr lang="en-US" altLang="ko-KR" sz="2200" dirty="0"/>
                  <a:t>statistic value: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200" dirty="0" smtClean="0"/>
                  <a:t>We </a:t>
                </a:r>
                <a:r>
                  <a:rPr lang="en-US" altLang="ko-KR" sz="22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if either z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2.58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0.005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</m:oMath>
                </a14:m>
                <a:r>
                  <a:rPr lang="en-US" altLang="ko-KR" sz="2200" dirty="0" smtClean="0"/>
                  <a:t>2.58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0.005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200" dirty="0" smtClean="0"/>
                  <a:t>Substituting </a:t>
                </a:r>
                <a:r>
                  <a:rPr lang="en-US" altLang="ko-KR" sz="2200" dirty="0"/>
                  <a:t>n = 9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131.08</a:t>
                </a:r>
                <a:r>
                  <a:rPr lang="en-US" altLang="ko-KR" sz="2200" dirty="0"/>
                  <a:t>, we get 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+mj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+mj-ea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+mj-ea"/>
                          </a:rPr>
                          <m:t>−130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+mj-ea"/>
                          </a:rPr>
                          <m:t>1.5/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131.08−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+mj-ea"/>
                          </a:rPr>
                          <m:t>130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+mj-ea"/>
                          </a:rPr>
                          <m:t>1.5/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9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+mj-ea"/>
                      </a:rPr>
                      <m:t>=2.16</m:t>
                    </m:r>
                  </m:oMath>
                </a14:m>
                <a:endParaRPr lang="en-US" altLang="ko-KR" sz="2200" dirty="0">
                  <a:ea typeface="+mj-ea"/>
                </a:endParaRP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200" dirty="0" smtClean="0"/>
                  <a:t>z </a:t>
                </a:r>
                <a:r>
                  <a:rPr lang="en-US" altLang="ko-KR" sz="2200" dirty="0"/>
                  <a:t>does not fall in the rejection region. </a:t>
                </a:r>
                <a:r>
                  <a:rPr lang="en-US" altLang="ko-KR" sz="2200" dirty="0" smtClean="0"/>
                  <a:t>Therefore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cannot </a:t>
                </a:r>
                <a:r>
                  <a:rPr lang="en-US" altLang="ko-KR" sz="2200" dirty="0" smtClean="0"/>
                  <a:t>be rejected</a:t>
                </a:r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44450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data does not give strong evidence to claim that </a:t>
                </a:r>
                <a:r>
                  <a:rPr lang="en-US" altLang="ko-KR" sz="2200" dirty="0" smtClean="0"/>
                  <a:t>the true </a:t>
                </a:r>
                <a:r>
                  <a:rPr lang="en-US" altLang="ko-KR" sz="2200" dirty="0"/>
                  <a:t>average </a:t>
                </a:r>
                <a:r>
                  <a:rPr lang="en-US" altLang="ko-KR" sz="2200" dirty="0" smtClean="0"/>
                  <a:t>differs </a:t>
                </a:r>
                <a:r>
                  <a:rPr lang="en-US" altLang="ko-KR" sz="2200" dirty="0"/>
                  <a:t>from the design value of 130.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6"/>
                <a:ext cx="10515600" cy="4377792"/>
              </a:xfrm>
              <a:blipFill>
                <a:blip r:embed="rId2"/>
                <a:stretch>
                  <a:fillRect l="-464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Test about a population mean with Known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6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27104" y="1632245"/>
                <a:ext cx="10515600" cy="478564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A manufacturer of sprinkler systems claims </a:t>
                </a:r>
                <a:r>
                  <a:rPr lang="en-US" altLang="ko-KR" sz="1800" dirty="0"/>
                  <a:t>that the true average </a:t>
                </a:r>
                <a:r>
                  <a:rPr lang="en-US" altLang="ko-KR" sz="1800" dirty="0" smtClean="0"/>
                  <a:t>system-activation temperature </a:t>
                </a:r>
                <a:r>
                  <a:rPr lang="en-US" altLang="ko-KR" sz="1800" dirty="0"/>
                  <a:t>is </a:t>
                </a:r>
                <a:r>
                  <a:rPr lang="en-US" altLang="ko-KR" sz="1800" dirty="0" smtClean="0"/>
                  <a:t>130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r>
                  <a:rPr lang="en-US" altLang="ko-KR" sz="1800" dirty="0" smtClean="0"/>
                  <a:t>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Using the same data as before, n </a:t>
                </a:r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9, sample </a:t>
                </a:r>
                <a:r>
                  <a:rPr lang="en-US" altLang="ko-KR" sz="1800" dirty="0"/>
                  <a:t>average activation temperature of </a:t>
                </a:r>
                <a:r>
                  <a:rPr lang="en-US" altLang="ko-KR" sz="1800" dirty="0" smtClean="0"/>
                  <a:t>131.08</a:t>
                </a: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r>
                  <a:rPr lang="en-US" altLang="ko-KR" sz="1800" dirty="0" smtClean="0"/>
                  <a:t>,</a:t>
                </a:r>
                <a:r>
                  <a:rPr lang="en-US" altLang="ko-KR" sz="1800" dirty="0"/>
                  <a:t> </a:t>
                </a: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normal distribution and standard </a:t>
                </a:r>
                <a:r>
                  <a:rPr lang="en-US" altLang="ko-KR" sz="1800" dirty="0"/>
                  <a:t>deviation </a:t>
                </a:r>
                <a:r>
                  <a:rPr lang="en-US" altLang="ko-KR" sz="1800" dirty="0" smtClean="0"/>
                  <a:t>1.5</a:t>
                </a: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r>
                  <a:rPr lang="en-US" altLang="ko-KR" sz="1800" dirty="0"/>
                  <a:t>, </a:t>
                </a:r>
                <a:r>
                  <a:rPr lang="en-US" altLang="ko-KR" sz="1800" dirty="0" smtClean="0"/>
                  <a:t>significance </a:t>
                </a:r>
                <a:r>
                  <a:rPr lang="en-US" altLang="ko-KR" sz="1800" dirty="0"/>
                  <a:t>level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0.01,what is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132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sz="1800" b="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1800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= 130 </a:t>
                </a:r>
                <a:r>
                  <a:rPr lang="en-US" altLang="ko-KR" sz="1800" dirty="0" smtClean="0"/>
                  <a:t>  vs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130 	</a:t>
                </a: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    </a:t>
                </a:r>
                <a:r>
                  <a:rPr lang="en-US" altLang="ko-KR" sz="1800" dirty="0" smtClean="0"/>
                  <a:t>Rejection </a:t>
                </a:r>
                <a:r>
                  <a:rPr lang="en-US" altLang="ko-KR" sz="1800" dirty="0" smtClean="0"/>
                  <a:t>region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130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rad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m:rPr>
                        <m:nor/>
                      </m:rPr>
                      <a:rPr lang="en-US" altLang="ko-KR" sz="1800" dirty="0"/>
                      <m:t>2.58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128.71</m:t>
                    </m:r>
                  </m:oMath>
                </a14:m>
                <a:r>
                  <a:rPr lang="en-US" altLang="ko-KR" sz="1800" b="0" dirty="0" smtClean="0"/>
                  <a:t>,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−130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rad>
                      </m:den>
                    </m:f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ko-KR" sz="1800" dirty="0"/>
                      <m:t>2.58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31.29 </m:t>
                    </m:r>
                  </m:oMath>
                </a14:m>
                <a:endParaRPr lang="en-US" altLang="ko-KR" sz="1800" b="0" i="1" dirty="0" smtClean="0">
                  <a:ea typeface="Cambria Math" panose="02040503050406030204" pitchFamily="18" charset="0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   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132</m:t>
                        </m:r>
                      </m:e>
                    </m:d>
                    <m:r>
                      <m:rPr>
                        <m:nor/>
                      </m:rPr>
                      <a:rPr lang="en-US" altLang="ko-KR" sz="1800" dirty="0">
                        <a:cs typeface="Arial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sz="1800" spc="204" dirty="0"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800" dirty="0">
                        <a:cs typeface="Arial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1800" spc="70" dirty="0"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800" spc="3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1800" spc="-45" dirty="0">
                        <a:cs typeface="Arial"/>
                      </a:rPr>
                      <m:t>y</m:t>
                    </m:r>
                    <m:r>
                      <m:rPr>
                        <m:nor/>
                      </m:rPr>
                      <a:rPr lang="en-US" altLang="ko-KR" sz="1800" spc="-20" dirty="0">
                        <a:cs typeface="Arial"/>
                      </a:rPr>
                      <m:t>p</m:t>
                    </m:r>
                    <m:r>
                      <m:rPr>
                        <m:nor/>
                      </m:rPr>
                      <a:rPr lang="en-US" altLang="ko-KR" sz="1800" spc="-130" dirty="0">
                        <a:cs typeface="Arial"/>
                      </a:rPr>
                      <m:t>e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2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1800" spc="-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45" dirty="0">
                        <a:cs typeface="Arial"/>
                      </a:rPr>
                      <m:t>err</m:t>
                    </m:r>
                    <m:r>
                      <m:rPr>
                        <m:nor/>
                      </m:rPr>
                      <a:rPr lang="en-US" altLang="ko-KR" sz="1800" spc="-95" dirty="0">
                        <a:cs typeface="Arial"/>
                      </a:rPr>
                      <m:t>o</m:t>
                    </m:r>
                    <m:r>
                      <m:rPr>
                        <m:nor/>
                      </m:rPr>
                      <a:rPr lang="en-US" altLang="ko-KR" sz="1800" spc="5" dirty="0">
                        <a:cs typeface="Arial"/>
                      </a:rPr>
                      <m:t>r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1800" b="0" i="0" spc="-70" dirty="0" smtClean="0">
                        <a:cs typeface="Arial"/>
                      </a:rPr>
                      <m:t> 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1800" spc="204" dirty="0"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800" spc="-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b="0" i="1" spc="-75" dirty="0" smtClean="0">
                        <a:cs typeface="Arial"/>
                      </a:rPr>
                      <m:t>132</m:t>
                    </m:r>
                    <m:r>
                      <m:rPr>
                        <m:nor/>
                      </m:rPr>
                      <a:rPr lang="en-US" altLang="ko-KR" sz="18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1800" dirty="0" smtClean="0">
                    <a:cs typeface="Arial"/>
                  </a:rPr>
                  <a:t> </a:t>
                </a:r>
                <a:endParaRPr lang="en-US" altLang="ko-KR" sz="1800" dirty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1800" spc="204" dirty="0" smtClean="0"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spc="204" dirty="0">
                        <a:cs typeface="Arial"/>
                      </a:rPr>
                      <m:t>  =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18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135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4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1800" spc="-80" dirty="0">
                        <a:cs typeface="Arial"/>
                      </a:rPr>
                      <m:t>s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20" dirty="0">
                        <a:cs typeface="Arial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1800" spc="-1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50" dirty="0">
                        <a:cs typeface="Arial"/>
                      </a:rPr>
                      <m:t>rejecte</m:t>
                    </m:r>
                    <m:r>
                      <m:rPr>
                        <m:nor/>
                      </m:rPr>
                      <a:rPr lang="en-US" altLang="ko-KR" sz="1800" spc="-60" dirty="0">
                        <a:cs typeface="Arial"/>
                      </a:rPr>
                      <m:t>d</m:t>
                    </m:r>
                    <m:r>
                      <m:rPr>
                        <m:nor/>
                      </m:rPr>
                      <a:rPr lang="en-US" altLang="ko-KR" sz="1800" spc="60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40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4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1800" spc="-80" dirty="0">
                        <a:cs typeface="Arial"/>
                      </a:rPr>
                      <m:t>s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65" dirty="0">
                        <a:cs typeface="Arial"/>
                      </a:rPr>
                      <m:t>fals</m:t>
                    </m:r>
                    <m:r>
                      <m:rPr>
                        <m:nor/>
                      </m:rPr>
                      <a:rPr lang="en-US" altLang="ko-KR" sz="1800" spc="-80" dirty="0">
                        <a:cs typeface="Arial"/>
                      </a:rPr>
                      <m:t>e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spc="-20" dirty="0">
                        <a:cs typeface="Arial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800" spc="-100" dirty="0">
                        <a:cs typeface="Arial"/>
                      </a:rPr>
                      <m:t>ecause</m:t>
                    </m:r>
                    <m:r>
                      <a:rPr lang="en-US" altLang="ko-KR" sz="1800" b="0" i="1" spc="-10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1800" spc="204" dirty="0"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800" spc="-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i="1" spc="-75" dirty="0">
                        <a:cs typeface="Arial"/>
                      </a:rPr>
                      <m:t>132</m:t>
                    </m:r>
                    <m:r>
                      <m:rPr>
                        <m:nor/>
                      </m:rPr>
                      <a:rPr lang="en-US" altLang="ko-KR" sz="18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1800" dirty="0" smtClean="0">
                    <a:cs typeface="Arial"/>
                  </a:rPr>
                  <a:t> </a:t>
                </a:r>
                <a:endParaRPr lang="en-US" altLang="ko-KR" sz="1800" dirty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1800" spc="204" dirty="0" smtClean="0"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spc="204" dirty="0">
                        <a:cs typeface="Arial"/>
                      </a:rPr>
                      <m:t>  =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1800" spc="50" dirty="0">
                        <a:cs typeface="Arial"/>
                      </a:rPr>
                      <m:t>(</m:t>
                    </m:r>
                    <m:r>
                      <a:rPr lang="en-US" altLang="ko-KR" sz="1800" b="0" i="1" spc="50" dirty="0" smtClean="0">
                        <a:latin typeface="Cambria Math" panose="02040503050406030204" pitchFamily="18" charset="0"/>
                        <a:cs typeface="Arial"/>
                      </a:rPr>
                      <m:t>128.71≤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ko-KR" sz="1800" b="0" i="0" smtClean="0"/>
                      <m:t>131.29  </m:t>
                    </m:r>
                    <m:r>
                      <m:rPr>
                        <m:nor/>
                      </m:rPr>
                      <a:rPr lang="en-US" altLang="ko-KR" sz="18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1800" spc="55" dirty="0">
                        <a:cs typeface="Arial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altLang="ko-KR" sz="1800" i="1" dirty="0">
                        <a:cs typeface="Trebuchet MS"/>
                      </a:rPr>
                      <m:t> ~</m:t>
                    </m:r>
                    <m:r>
                      <m:rPr>
                        <m:nor/>
                      </m:rPr>
                      <a:rPr lang="en-US" altLang="ko-KR" sz="1800" i="1" spc="-155" dirty="0">
                        <a:cs typeface="Trebuchet MS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b="0" i="0" spc="-10" dirty="0" smtClean="0">
                        <a:cs typeface="Trebuchet MS"/>
                      </a:rPr>
                      <m:t>N</m:t>
                    </m:r>
                    <m:r>
                      <m:rPr>
                        <m:nor/>
                      </m:rPr>
                      <a:rPr lang="en-US" altLang="ko-KR" sz="1800" spc="-30" dirty="0"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800" b="0" i="0" spc="-30" dirty="0" smtClean="0">
                        <a:cs typeface="Arial"/>
                      </a:rPr>
                      <m:t>132</m:t>
                    </m:r>
                    <m:r>
                      <m:rPr>
                        <m:nor/>
                      </m:rPr>
                      <a:rPr lang="en-US" altLang="ko-KR" sz="1800" i="1" spc="-100" dirty="0">
                        <a:cs typeface="Verdana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800" b="0" i="0" spc="-100" dirty="0" smtClean="0">
                        <a:cs typeface="Verdana"/>
                      </a:rPr>
                      <m:t> </m:t>
                    </m:r>
                    <m:sSup>
                      <m:sSupPr>
                        <m:ctrlPr>
                          <a:rPr lang="en-US" altLang="ko-KR" sz="1800" b="0" i="1" spc="-1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pc="-100" dirty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altLang="ko-KR" sz="1800" b="0" i="1" spc="-1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800" spc="15" dirty="0">
                        <a:cs typeface="Arial"/>
                      </a:rPr>
                      <m:t>))</m:t>
                    </m:r>
                  </m:oMath>
                </a14:m>
                <a:r>
                  <a:rPr lang="en-US" altLang="ko-KR" sz="1800" dirty="0" smtClean="0">
                    <a:cs typeface="Arial"/>
                  </a:rPr>
                  <a:t> </a:t>
                </a:r>
                <a:r>
                  <a:rPr lang="en-US" altLang="ko-KR" sz="1800" dirty="0" smtClean="0">
                    <a:cs typeface="Arial"/>
                  </a:rPr>
                  <a:t>			128.71   130         131.29</a:t>
                </a:r>
                <a:endParaRPr lang="en-US" altLang="ko-KR" sz="1800" dirty="0" smtClean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1800" spc="204" dirty="0" smtClean="0">
                    <a:cs typeface="Arial"/>
                  </a:rPr>
                  <a:t>	</a:t>
                </a:r>
                <a:r>
                  <a:rPr lang="en-US" altLang="ko-KR" sz="1800" spc="204" dirty="0" smtClean="0">
                    <a:cs typeface="Arial"/>
                  </a:rPr>
                  <a:t>  =</a:t>
                </a:r>
                <a14:m>
                  <m:oMath xmlns:m="http://schemas.openxmlformats.org/officeDocument/2006/math">
                    <m:r>
                      <a:rPr lang="en-US" altLang="ko-KR" sz="1800" b="0" i="0" spc="204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18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128.71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−13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rad>
                      </m:den>
                    </m:f>
                    <m:r>
                      <a:rPr lang="en-US" altLang="ko-KR" sz="1800" i="1" spc="50" dirty="0">
                        <a:latin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131.29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−13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m:rPr>
                        <m:nor/>
                      </m:rPr>
                      <a:rPr lang="en-US" altLang="ko-KR" sz="1800" spc="15" dirty="0">
                        <a:cs typeface="Arial"/>
                      </a:rPr>
                      <m:t>)</m:t>
                    </m:r>
                    <m:r>
                      <a:rPr lang="en-US" altLang="ko-KR" sz="1800" b="0" i="0" spc="5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pc="50" dirty="0" smtClean="0">
                        <a:latin typeface="Cambria Math" panose="02040503050406030204" pitchFamily="18" charset="0"/>
                        <a:cs typeface="Arial"/>
                      </a:rPr>
                      <m:t>P</m:t>
                    </m:r>
                    <m:d>
                      <m:dPr>
                        <m:ctrlPr>
                          <a:rPr lang="en-US" altLang="ko-KR" sz="1800" b="0" i="1" spc="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1800" b="0" i="0" spc="50" dirty="0" smtClean="0">
                            <a:latin typeface="Cambria Math" panose="02040503050406030204" pitchFamily="18" charset="0"/>
                            <a:cs typeface="Arial"/>
                          </a:rPr>
                          <m:t>−6.58</m:t>
                        </m:r>
                        <m:r>
                          <a:rPr lang="en-US" altLang="ko-KR" sz="1800" i="1" spc="50" dirty="0">
                            <a:latin typeface="Cambria Math" panose="02040503050406030204" pitchFamily="18" charset="0"/>
                            <a:cs typeface="Arial"/>
                          </a:rPr>
                          <m:t>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≤−1.42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=0.0778</m:t>
                    </m:r>
                  </m:oMath>
                </a14:m>
                <a:r>
                  <a:rPr lang="en-US" altLang="ko-KR" sz="1800" dirty="0" smtClean="0">
                    <a:cs typeface="Arial"/>
                  </a:rPr>
                  <a:t> </a:t>
                </a:r>
                <a:endParaRPr lang="en-US" altLang="ko-KR" sz="1800" dirty="0" smtClean="0">
                  <a:cs typeface="Arial"/>
                </a:endParaRPr>
              </a:p>
              <a:p>
                <a:pPr marL="403225" indent="-403225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1800" dirty="0" smtClean="0">
                    <a:cs typeface="Arial"/>
                  </a:rPr>
                  <a:t>&gt; </a:t>
                </a:r>
                <a:r>
                  <a:rPr lang="en-US" altLang="ko-KR" sz="1800" dirty="0" err="1" smtClean="0">
                    <a:cs typeface="Arial"/>
                  </a:rPr>
                  <a:t>pnorm</a:t>
                </a:r>
                <a:r>
                  <a:rPr lang="en-US" altLang="ko-KR" sz="1800" dirty="0" smtClean="0">
                    <a:cs typeface="Arial"/>
                  </a:rPr>
                  <a:t>(-1.42)- </a:t>
                </a:r>
                <a:r>
                  <a:rPr lang="en-US" altLang="ko-KR" sz="1800" dirty="0" err="1" smtClean="0">
                    <a:cs typeface="Arial"/>
                  </a:rPr>
                  <a:t>pnorm</a:t>
                </a:r>
                <a:r>
                  <a:rPr lang="en-US" altLang="ko-KR" sz="1800" dirty="0" smtClean="0">
                    <a:cs typeface="Arial"/>
                  </a:rPr>
                  <a:t>(-6.58) #0.0778</a:t>
                </a:r>
              </a:p>
              <a:p>
                <a:pPr marL="746125">
                  <a:lnSpc>
                    <a:spcPct val="130000"/>
                  </a:lnSpc>
                  <a:spcBef>
                    <a:spcPts val="330"/>
                  </a:spcBef>
                  <a:buFont typeface="Wingdings" panose="05000000000000000000" pitchFamily="2" charset="2"/>
                  <a:buChar char="Ø"/>
                </a:pPr>
                <a:endParaRPr lang="en-US" altLang="ko-KR" sz="2000" dirty="0">
                  <a:cs typeface="Arial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104" y="1632245"/>
                <a:ext cx="10515600" cy="4785645"/>
              </a:xfrm>
              <a:blipFill>
                <a:blip r:embed="rId2"/>
                <a:stretch>
                  <a:fillRect l="-464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650192" y="424946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Test about a population mean with </a:t>
                </a:r>
                <a:r>
                  <a:rPr lang="en-US" altLang="ko-KR" sz="2800" dirty="0" smtClean="0"/>
                  <a:t>known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0192" y="424946"/>
                <a:ext cx="10515600" cy="639427"/>
              </a:xfrm>
              <a:blipFill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787" y="2923260"/>
            <a:ext cx="2742310" cy="173868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9913121" y="4473932"/>
            <a:ext cx="0" cy="37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9152546" y="4473933"/>
            <a:ext cx="230736" cy="37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10463880" y="4473932"/>
            <a:ext cx="230736" cy="37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1038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2931</TotalTime>
  <Words>244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맑은 고딕</vt:lpstr>
      <vt:lpstr>Arial</vt:lpstr>
      <vt:lpstr>Cambria Math</vt:lpstr>
      <vt:lpstr>Corbel</vt:lpstr>
      <vt:lpstr>Tahoma</vt:lpstr>
      <vt:lpstr>Trebuchet MS</vt:lpstr>
      <vt:lpstr>Verdana</vt:lpstr>
      <vt:lpstr>Wingdings</vt:lpstr>
      <vt:lpstr>Wingdings 2</vt:lpstr>
      <vt:lpstr>New_Education03</vt:lpstr>
      <vt:lpstr>Test about a population mean with Known σ</vt:lpstr>
      <vt:lpstr>Test about a population mean with Known σ</vt:lpstr>
      <vt:lpstr>Test about a population mean with known σ</vt:lpstr>
      <vt:lpstr>Test about a population mean with Known σ</vt:lpstr>
      <vt:lpstr>Test about a population mean with known 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219</cp:revision>
  <cp:lastPrinted>2018-11-27T02:29:16Z</cp:lastPrinted>
  <dcterms:created xsi:type="dcterms:W3CDTF">2017-06-22T04:03:47Z</dcterms:created>
  <dcterms:modified xsi:type="dcterms:W3CDTF">2020-05-06T13:36:02Z</dcterms:modified>
</cp:coreProperties>
</file>