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4"/>
  </p:notesMasterIdLst>
  <p:handoutMasterIdLst>
    <p:handoutMasterId r:id="rId5"/>
  </p:handoutMasterIdLst>
  <p:sldIdLst>
    <p:sldId id="432" r:id="rId2"/>
    <p:sldId id="433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40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0E6C2-1D61-4FD1-B16A-E08835376531}" type="datetimeFigureOut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51431-B03B-4C3F-B3BF-83460B70157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573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Case I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vs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</a:t>
                </a:r>
                <a:r>
                  <a:rPr lang="en-US" altLang="ko-KR" sz="2200" dirty="0" smtClean="0"/>
                  <a:t>rejection region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/>
                  <a:t> (upper tailed)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marR="1337310" indent="0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m:rPr>
                        <m:nor/>
                      </m:rPr>
                      <a:rPr lang="en-US" altLang="ko-KR" sz="2200" dirty="0">
                        <a:cs typeface="Arial"/>
                      </a:rPr>
                      <m:t>   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200" dirty="0">
                        <a:cs typeface="Arial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70" dirty="0"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200" spc="30" dirty="0">
                        <a:cs typeface="Arial"/>
                      </a:rPr>
                      <m:t>t</m:t>
                    </m:r>
                    <m:r>
                      <m:rPr>
                        <m:nor/>
                      </m:rPr>
                      <a:rPr lang="en-US" altLang="ko-KR" sz="2200" spc="-45" dirty="0">
                        <a:cs typeface="Arial"/>
                      </a:rPr>
                      <m:t>y</m:t>
                    </m:r>
                    <m:r>
                      <m:rPr>
                        <m:nor/>
                      </m:rPr>
                      <a:rPr lang="en-US" altLang="ko-KR" sz="2200" spc="-20" dirty="0">
                        <a:cs typeface="Arial"/>
                      </a:rPr>
                      <m:t>p</m:t>
                    </m:r>
                    <m:r>
                      <m:rPr>
                        <m:nor/>
                      </m:rPr>
                      <a:rPr lang="en-US" altLang="ko-KR" sz="2200" spc="-130" dirty="0">
                        <a:cs typeface="Arial"/>
                      </a:rPr>
                      <m:t>e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2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2200" spc="-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45" dirty="0">
                        <a:cs typeface="Arial"/>
                      </a:rPr>
                      <m:t>err</m:t>
                    </m:r>
                    <m:r>
                      <m:rPr>
                        <m:nor/>
                      </m:rPr>
                      <a:rPr lang="en-US" altLang="ko-KR" sz="2200" spc="-95" dirty="0">
                        <a:cs typeface="Arial"/>
                      </a:rPr>
                      <m:t>o</m:t>
                    </m:r>
                    <m:r>
                      <m:rPr>
                        <m:nor/>
                      </m:rPr>
                      <a:rPr lang="en-US" altLang="ko-KR" sz="2200" spc="5" dirty="0">
                        <a:cs typeface="Arial"/>
                      </a:rPr>
                      <m:t>r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-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>
                    <a:cs typeface="Arial"/>
                  </a:rPr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    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aseline="-10416" dirty="0">
                        <a:cs typeface="Tahom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135" baseline="-10416" dirty="0">
                        <a:cs typeface="Tahom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4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2200" spc="-80" dirty="0">
                        <a:cs typeface="Arial"/>
                      </a:rPr>
                      <m:t>s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20" dirty="0">
                        <a:cs typeface="Arial"/>
                      </a:rPr>
                      <m:t>no</m:t>
                    </m:r>
                    <m:r>
                      <m:rPr>
                        <m:nor/>
                      </m:rPr>
                      <a:rPr lang="en-US" altLang="ko-KR" sz="2200" spc="-10" dirty="0">
                        <a:cs typeface="Arial"/>
                      </a:rPr>
                      <m:t>t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50" dirty="0">
                        <a:cs typeface="Arial"/>
                      </a:rPr>
                      <m:t>rejecte</m:t>
                    </m:r>
                    <m:r>
                      <m:rPr>
                        <m:nor/>
                      </m:rPr>
                      <a:rPr lang="en-US" altLang="ko-KR" sz="2200" spc="-60" dirty="0">
                        <a:cs typeface="Arial"/>
                      </a:rPr>
                      <m:t>d</m:t>
                    </m:r>
                    <m:r>
                      <m:rPr>
                        <m:nor/>
                      </m:rPr>
                      <a:rPr lang="en-US" altLang="ko-KR" sz="2200" spc="60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-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>
                    <a:cs typeface="Arial"/>
                  </a:rPr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    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1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>
                    <a:cs typeface="Arial"/>
                  </a:rPr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b="0" i="0" spc="204" dirty="0" smtClean="0">
                        <a:cs typeface="Arial"/>
                      </a:rPr>
                      <m:t>    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a:rPr lang="en-US" altLang="ko-KR" sz="2200" i="1" spc="-70" dirty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1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b="0" i="0" spc="204" dirty="0" smtClean="0">
                        <a:cs typeface="Arial"/>
                      </a:rPr>
                      <m:t>     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a:rPr lang="en-US" altLang="ko-KR" sz="2200" i="1" spc="-70" dirty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1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200" spc="204" dirty="0" smtClean="0">
                    <a:cs typeface="Arial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= </m:t>
                    </m:r>
                    <m:r>
                      <m:rPr>
                        <m:sty m:val="p"/>
                      </m:rPr>
                      <a:rPr lang="el-GR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</a:t>
                </a:r>
                <a:endParaRPr lang="en-US" altLang="ko-KR" sz="22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en-US" altLang="ko-KR" sz="22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and sample size computation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18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Suppose we fix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 smtClean="0">
                    <a:ea typeface="Cambria Math" panose="02040503050406030204" pitchFamily="18" charset="0"/>
                  </a:rPr>
                  <a:t> and also specify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200" dirty="0" smtClean="0">
                    <a:ea typeface="Cambria Math" panose="02040503050406030204" pitchFamily="18" charset="0"/>
                  </a:rPr>
                  <a:t> for an alternative value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2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Then we need,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i="1" spc="-70" dirty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sz="2200" dirty="0"/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This implies that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0" spc="-70" dirty="0" smtClean="0"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ko-KR" sz="2200" dirty="0"/>
                          <m:t> </m:t>
                        </m:r>
                      </m:sub>
                    </m:sSub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ko-K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critical value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that captures lower-tail area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altLang="ko-KR" sz="2200" dirty="0"/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Therefore						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ko-KR" sz="2200" dirty="0"/>
                          <m:t> </m:t>
                        </m:r>
                      </m:sub>
                    </m:sSub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US" altLang="ko-KR" sz="2200" dirty="0"/>
                              <m:t> </m:t>
                            </m:r>
                          </m:sub>
                        </m:s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 smtClean="0"/>
                  <a:t>  and </a:t>
                </a:r>
                <a14:m>
                  <m:oMath xmlns:m="http://schemas.openxmlformats.org/officeDocument/2006/math">
                    <m:r>
                      <a:rPr lang="en-US" altLang="ko-KR" sz="2200" spc="-70" dirty="0"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ko-KR" sz="2200" dirty="0"/>
                          <m:t> 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nor/>
                              </m:rPr>
                              <a:rPr lang="en-US" altLang="ko-KR" sz="2200" dirty="0"/>
                              <m:t> </m:t>
                            </m:r>
                          </m:sub>
                        </m:s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en-US" altLang="ko-KR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sz="2200" dirty="0"/>
                                      <m:t> </m:t>
                                    </m:r>
                                  </m:sub>
                                </m:sSub>
                                <m:r>
                                  <a:rPr lang="en-US" altLang="ko-KR" sz="22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en-US" altLang="ko-KR" sz="22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4" t="-5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and sample size computation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70" y="2333625"/>
            <a:ext cx="2809875" cy="219075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742490" y="2828658"/>
            <a:ext cx="17091" cy="1580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7657032" y="4033615"/>
            <a:ext cx="102549" cy="26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7537391" y="3751604"/>
            <a:ext cx="205100" cy="53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7434841" y="3520867"/>
            <a:ext cx="307649" cy="76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7340694" y="3683237"/>
            <a:ext cx="247971" cy="60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7238289" y="4093436"/>
            <a:ext cx="76982" cy="19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93009" y="3429000"/>
            <a:ext cx="3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8289" y="3324314"/>
                <a:ext cx="2263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289" y="3324314"/>
                <a:ext cx="226390" cy="646331"/>
              </a:xfrm>
              <a:prstGeom prst="rect">
                <a:avLst/>
              </a:prstGeom>
              <a:blipFill>
                <a:blip r:embed="rId5"/>
                <a:stretch>
                  <a:fillRect l="-7895" r="-4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/>
          <p:cNvCxnSpPr/>
          <p:nvPr/>
        </p:nvCxnSpPr>
        <p:spPr>
          <a:xfrm flipH="1">
            <a:off x="7639941" y="4298535"/>
            <a:ext cx="102549" cy="59820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864764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2910</TotalTime>
  <Words>31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Arial</vt:lpstr>
      <vt:lpstr>Cambria Math</vt:lpstr>
      <vt:lpstr>Corbel</vt:lpstr>
      <vt:lpstr>Tahoma</vt:lpstr>
      <vt:lpstr>Wingdings</vt:lpstr>
      <vt:lpstr>Wingdings 2</vt:lpstr>
      <vt:lpstr>New_Education03</vt:lpstr>
      <vt:lpstr>β and sample size computation</vt:lpstr>
      <vt:lpstr>β and sample size computation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222</cp:revision>
  <cp:lastPrinted>2018-11-27T02:29:16Z</cp:lastPrinted>
  <dcterms:created xsi:type="dcterms:W3CDTF">2017-06-22T04:03:47Z</dcterms:created>
  <dcterms:modified xsi:type="dcterms:W3CDTF">2020-05-07T09:45:36Z</dcterms:modified>
</cp:coreProperties>
</file>