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7"/>
  </p:notesMasterIdLst>
  <p:handoutMasterIdLst>
    <p:handoutMasterId r:id="rId8"/>
  </p:handoutMasterIdLst>
  <p:sldIdLst>
    <p:sldId id="440" r:id="rId2"/>
    <p:sldId id="441" r:id="rId3"/>
    <p:sldId id="436" r:id="rId4"/>
    <p:sldId id="437" r:id="rId5"/>
    <p:sldId id="431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E6C2-1D61-4FD1-B16A-E08835376531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1431-B03B-4C3F-B3BF-83460B70157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7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Case I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vs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rejection region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(upper tailed)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m:rPr>
                        <m:nor/>
                      </m:rPr>
                      <a:rPr lang="en-US" altLang="ko-KR" sz="2200" dirty="0">
                        <a:cs typeface="Arial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 dirty="0">
                        <a:cs typeface="Arial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70" dirty="0"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200" spc="3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y</m:t>
                    </m:r>
                    <m:r>
                      <m:rPr>
                        <m:nor/>
                      </m:rPr>
                      <a:rPr lang="en-US" altLang="ko-KR" sz="2200" spc="-20" dirty="0">
                        <a:cs typeface="Arial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200" spc="-130" dirty="0">
                        <a:cs typeface="Arial"/>
                      </a:rPr>
                      <m:t>e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2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err</m:t>
                    </m:r>
                    <m:r>
                      <m:rPr>
                        <m:nor/>
                      </m:rPr>
                      <a:rPr lang="en-US" altLang="ko-KR" sz="2200" spc="-95" dirty="0">
                        <a:cs typeface="Arial"/>
                      </a:rPr>
                      <m:t>o</m:t>
                    </m:r>
                    <m:r>
                      <m:rPr>
                        <m:nor/>
                      </m:rPr>
                      <a:rPr lang="en-US" altLang="ko-KR" sz="2200" spc="5" dirty="0">
                        <a:cs typeface="Arial"/>
                      </a:rPr>
                      <m:t>r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   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135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-80" dirty="0">
                        <a:cs typeface="Arial"/>
                      </a:rPr>
                      <m:t>s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20" dirty="0">
                        <a:cs typeface="Arial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2200" spc="-1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50" dirty="0">
                        <a:cs typeface="Arial"/>
                      </a:rPr>
                      <m:t>rejecte</m:t>
                    </m:r>
                    <m:r>
                      <m:rPr>
                        <m:nor/>
                      </m:rPr>
                      <a:rPr lang="en-US" altLang="ko-KR" sz="2200" spc="-60" dirty="0">
                        <a:cs typeface="Arial"/>
                      </a:rPr>
                      <m:t>d</m:t>
                    </m:r>
                    <m:r>
                      <m:rPr>
                        <m:nor/>
                      </m:rPr>
                      <a:rPr lang="en-US" altLang="ko-KR" sz="2200" spc="60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   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b="0" i="0" spc="204" dirty="0" smtClean="0">
                        <a:cs typeface="Arial"/>
                      </a:rPr>
                      <m:t> 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b="0" i="0" spc="204" dirty="0" smtClean="0">
                        <a:cs typeface="Arial"/>
                      </a:rPr>
                      <m:t>  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spc="204" dirty="0" smtClean="0">
                    <a:cs typeface="Arial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= </m:t>
                    </m:r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and sample size computation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01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Suppose we fix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 and also specify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 for an alternative value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Then we need,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200" dirty="0"/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This implies that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pc="-70" dirty="0" smtClean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 </m:t>
                        </m:r>
                      </m:sub>
                    </m:sSub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critical value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that captures lower-tail area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altLang="ko-KR" sz="2200" dirty="0"/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						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 </m:t>
                        </m:r>
                      </m:sub>
                    </m:sSub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altLang="ko-KR" sz="2200" dirty="0"/>
                              <m:t> 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  and </a:t>
                </a:r>
                <a14:m>
                  <m:oMath xmlns:m="http://schemas.openxmlformats.org/officeDocument/2006/math">
                    <m:r>
                      <a:rPr lang="en-US" altLang="ko-KR" sz="2200" spc="-70" dirty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 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altLang="ko-KR" sz="2200" dirty="0"/>
                              <m:t> </m:t>
                            </m:r>
                          </m:sub>
                        </m:s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22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4" t="-5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and sample size computation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70" y="2333625"/>
            <a:ext cx="2809875" cy="219075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742490" y="2828658"/>
            <a:ext cx="17091" cy="158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7657032" y="4033615"/>
            <a:ext cx="102549" cy="26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7537391" y="3751604"/>
            <a:ext cx="205100" cy="53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7434841" y="3520867"/>
            <a:ext cx="307649" cy="76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340694" y="3683237"/>
            <a:ext cx="247971" cy="60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238289" y="4093436"/>
            <a:ext cx="76982" cy="19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93009" y="3429000"/>
            <a:ext cx="3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8289" y="3324314"/>
                <a:ext cx="2263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89" y="3324314"/>
                <a:ext cx="226390" cy="646331"/>
              </a:xfrm>
              <a:prstGeom prst="rect">
                <a:avLst/>
              </a:prstGeom>
              <a:blipFill>
                <a:blip r:embed="rId5"/>
                <a:stretch>
                  <a:fillRect l="-7895" r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/>
          <p:cNvCxnSpPr/>
          <p:nvPr/>
        </p:nvCxnSpPr>
        <p:spPr>
          <a:xfrm flipH="1">
            <a:off x="7639941" y="4298535"/>
            <a:ext cx="102549" cy="59820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Case II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vs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rejection region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(lower </a:t>
                </a:r>
                <a:r>
                  <a:rPr lang="en-US" altLang="ko-KR" sz="2200" dirty="0"/>
                  <a:t>tailed)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m:rPr>
                        <m:nor/>
                      </m:rPr>
                      <a:rPr lang="en-US" altLang="ko-KR" sz="2200" dirty="0">
                        <a:cs typeface="Arial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 dirty="0">
                        <a:cs typeface="Arial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70" dirty="0"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200" spc="3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y</m:t>
                    </m:r>
                    <m:r>
                      <m:rPr>
                        <m:nor/>
                      </m:rPr>
                      <a:rPr lang="en-US" altLang="ko-KR" sz="2200" spc="-20" dirty="0">
                        <a:cs typeface="Arial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200" spc="-130" dirty="0">
                        <a:cs typeface="Arial"/>
                      </a:rPr>
                      <m:t>e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2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err</m:t>
                    </m:r>
                    <m:r>
                      <m:rPr>
                        <m:nor/>
                      </m:rPr>
                      <a:rPr lang="en-US" altLang="ko-KR" sz="2200" spc="-95" dirty="0">
                        <a:cs typeface="Arial"/>
                      </a:rPr>
                      <m:t>o</m:t>
                    </m:r>
                    <m:r>
                      <m:rPr>
                        <m:nor/>
                      </m:rPr>
                      <a:rPr lang="en-US" altLang="ko-KR" sz="2200" spc="5" dirty="0">
                        <a:cs typeface="Arial"/>
                      </a:rPr>
                      <m:t>r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   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135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-80" dirty="0">
                        <a:cs typeface="Arial"/>
                      </a:rPr>
                      <m:t>s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20" dirty="0">
                        <a:cs typeface="Arial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2200" spc="-1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50" dirty="0">
                        <a:cs typeface="Arial"/>
                      </a:rPr>
                      <m:t>rejecte</m:t>
                    </m:r>
                    <m:r>
                      <m:rPr>
                        <m:nor/>
                      </m:rPr>
                      <a:rPr lang="en-US" altLang="ko-KR" sz="2200" spc="-60" dirty="0">
                        <a:cs typeface="Arial"/>
                      </a:rPr>
                      <m:t>d</m:t>
                    </m:r>
                    <m:r>
                      <m:rPr>
                        <m:nor/>
                      </m:rPr>
                      <a:rPr lang="en-US" altLang="ko-KR" sz="2200" spc="60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   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b="0" i="0" spc="204" dirty="0" smtClean="0">
                        <a:cs typeface="Arial"/>
                      </a:rPr>
                      <m:t> 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b="0" i="0" spc="204" dirty="0" smtClean="0">
                        <a:cs typeface="Arial"/>
                      </a:rPr>
                      <m:t>  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spc="204" dirty="0" smtClean="0">
                    <a:cs typeface="Arial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2200" b="0" i="0" spc="204" dirty="0" smtClean="0">
                        <a:cs typeface="Arial"/>
                      </a:rPr>
                      <m:t>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 smtClean="0"/>
                  <a:t>		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Z</m:t>
                    </m:r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 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200" b="0" i="0" spc="50" dirty="0" smtClean="0">
                        <a:cs typeface="Arial"/>
                      </a:rPr>
                      <m:t>Z</m:t>
                    </m:r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)=1−</m:t>
                    </m:r>
                  </m:oMath>
                </a14:m>
                <a:r>
                  <a:rPr lang="el-GR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and sample size computation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5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Suppose we fix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 and also specify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of type II error probability for 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an alternative value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Then we need,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200" dirty="0" smtClean="0">
                  <a:ea typeface="Cambria Math" panose="02040503050406030204" pitchFamily="18" charset="0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This implies that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+mn-ea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200" dirty="0">
                            <a:latin typeface="+mn-ea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critical value 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that captures lower-tail area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altLang="ko-KR" sz="2200" dirty="0"/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						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200" dirty="0">
                            <a:latin typeface="+mn-ea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+mn-ea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 smtClean="0">
                    <a:latin typeface="+mn-ea"/>
                  </a:rPr>
                  <a:t>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>
                    <a:latin typeface="+mn-ea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200" dirty="0">
                            <a:latin typeface="+mn-ea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+mn-ea"/>
                  </a:rPr>
                  <a:t> </a:t>
                </a:r>
                <a:endParaRPr lang="en-US" altLang="ko-KR" sz="2200" dirty="0">
                  <a:latin typeface="+mn-ea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+mn-ea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2200" dirty="0">
                                        <a:latin typeface="+mn-ea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 t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and sample size computation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70" y="2333625"/>
            <a:ext cx="2809875" cy="219075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648344" y="2973936"/>
            <a:ext cx="59820" cy="132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8460336" y="4298535"/>
            <a:ext cx="247828" cy="52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30355" y="3375589"/>
                <a:ext cx="273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55" y="3375589"/>
                <a:ext cx="273466" cy="369332"/>
              </a:xfrm>
              <a:prstGeom prst="rect">
                <a:avLst/>
              </a:prstGeom>
              <a:blipFill>
                <a:blip r:embed="rId5"/>
                <a:stretch>
                  <a:fillRect l="-6667" r="-2444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/>
          <p:cNvCxnSpPr/>
          <p:nvPr/>
        </p:nvCxnSpPr>
        <p:spPr>
          <a:xfrm flipH="1">
            <a:off x="8691072" y="3835719"/>
            <a:ext cx="128187" cy="179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8678254" y="3744921"/>
            <a:ext cx="94003" cy="11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8686799" y="3925450"/>
            <a:ext cx="170915" cy="25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729527" y="4015181"/>
            <a:ext cx="175190" cy="24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8860852" y="4098807"/>
            <a:ext cx="94004" cy="16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8954856" y="4178893"/>
            <a:ext cx="112232" cy="11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l-GR" dirty="0" smtClean="0"/>
              <a:t>β</a:t>
            </a:r>
            <a:r>
              <a:rPr lang="en-US" dirty="0" smtClean="0"/>
              <a:t>(</a:t>
            </a:r>
            <a:r>
              <a:rPr lang="el-GR" dirty="0" smtClean="0"/>
              <a:t>μ</a:t>
            </a:r>
            <a:r>
              <a:rPr lang="en-US" dirty="0" smtClean="0"/>
              <a:t>’) Summary</a:t>
            </a:r>
            <a:endParaRPr lang="en-US" dirty="0"/>
          </a:p>
        </p:txBody>
      </p:sp>
      <p:pic>
        <p:nvPicPr>
          <p:cNvPr id="4" name="Content Placeholder 3" descr="p.298 summary.t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672" t="40872" r="8603" b="26733"/>
          <a:stretch>
            <a:fillRect/>
          </a:stretch>
        </p:blipFill>
        <p:spPr>
          <a:xfrm rot="60000">
            <a:off x="2184425" y="902334"/>
            <a:ext cx="7548446" cy="5890247"/>
          </a:xfrm>
        </p:spPr>
      </p:pic>
    </p:spTree>
    <p:extLst>
      <p:ext uri="{BB962C8B-B14F-4D97-AF65-F5344CB8AC3E}">
        <p14:creationId xmlns:p14="http://schemas.microsoft.com/office/powerpoint/2010/main" val="9195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2894</TotalTime>
  <Words>72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Tahoma</vt:lpstr>
      <vt:lpstr>Wingdings</vt:lpstr>
      <vt:lpstr>Wingdings 2</vt:lpstr>
      <vt:lpstr>New_Education03</vt:lpstr>
      <vt:lpstr>β and sample size computation</vt:lpstr>
      <vt:lpstr>β and sample size computation</vt:lpstr>
      <vt:lpstr>β and sample size computation</vt:lpstr>
      <vt:lpstr>β and sample size computation</vt:lpstr>
      <vt:lpstr>β(μ’)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221</cp:revision>
  <cp:lastPrinted>2018-11-27T02:29:16Z</cp:lastPrinted>
  <dcterms:created xsi:type="dcterms:W3CDTF">2017-06-22T04:03:47Z</dcterms:created>
  <dcterms:modified xsi:type="dcterms:W3CDTF">2020-05-09T05:29:23Z</dcterms:modified>
</cp:coreProperties>
</file>