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handoutMasterIdLst>
    <p:handoutMasterId r:id="rId8"/>
  </p:handoutMasterIdLst>
  <p:sldIdLst>
    <p:sldId id="437" r:id="rId2"/>
    <p:sldId id="438" r:id="rId3"/>
    <p:sldId id="418" r:id="rId4"/>
    <p:sldId id="427" r:id="rId5"/>
    <p:sldId id="434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984695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denote the true average tread life of a certain type of tire.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30000, </m:t>
                    </m:r>
                  </m:oMath>
                </a14:m>
                <a:r>
                  <a:rPr lang="en-US" altLang="ko-KR" sz="2200" dirty="0" smtClean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&gt;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altLang="ko-KR" sz="2200" dirty="0" smtClean="0"/>
                  <a:t> based </a:t>
                </a:r>
                <a:r>
                  <a:rPr lang="en-US" altLang="ko-KR" sz="2200" dirty="0"/>
                  <a:t>on a sample of size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 </m:t>
                    </m:r>
                  </m:oMath>
                </a14:m>
                <a:r>
                  <a:rPr lang="en-US" altLang="ko-KR" sz="2200" dirty="0"/>
                  <a:t>from a normal population distribution with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=1500</m:t>
                    </m:r>
                  </m:oMath>
                </a14:m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 </a:t>
                </a:r>
                <a:r>
                  <a:rPr lang="en-US" altLang="ko-KR" sz="2200" dirty="0"/>
                  <a:t>test with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US" altLang="ko-KR" sz="2200" dirty="0"/>
                  <a:t>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=2.33</m:t>
                    </m:r>
                  </m:oMath>
                </a14:m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probability of making a type II error when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000 </m:t>
                    </m:r>
                  </m:oMath>
                </a14:m>
                <a:r>
                  <a:rPr lang="en-US" altLang="ko-KR" sz="2200" dirty="0" smtClean="0"/>
                  <a:t>is,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 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2.33</m:t>
                    </m:r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30000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200" b="0" i="0" spc="-7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−0.34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=0.3669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 smtClean="0"/>
                  <a:t>When we want to make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31000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=0.1=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=1.28</m:t>
                    </m:r>
                  </m:oMath>
                </a14:m>
                <a:r>
                  <a:rPr lang="en-US" altLang="ko-KR" sz="2200" dirty="0" smtClean="0"/>
                  <a:t> and n becomes,</a:t>
                </a: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1500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2.33+1.28</m:t>
                                </m:r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30000−31000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=29.32</m:t>
                    </m:r>
                  </m:oMath>
                </a14:m>
                <a:endParaRPr lang="en-US" altLang="ko-KR" sz="2200" dirty="0"/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/>
                  <a:t>The sample size must be an integer, so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 </m:t>
                    </m:r>
                  </m:oMath>
                </a14:m>
                <a:r>
                  <a:rPr lang="en-US" altLang="ko-KR" sz="2200" dirty="0"/>
                  <a:t>tires should be </a:t>
                </a:r>
                <a:r>
                  <a:rPr lang="en-US" altLang="ko-KR" sz="2200" dirty="0" smtClean="0"/>
                  <a:t>used.</a:t>
                </a: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984695"/>
              </a:xfrm>
              <a:blipFill>
                <a:blip r:embed="rId2"/>
                <a:stretch>
                  <a:fillRect l="-754" r="-696" b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2216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8.7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43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561"/>
                <a:ext cx="10515600" cy="5374014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30000, </m:t>
                    </m:r>
                  </m:oMath>
                </a14:m>
                <a:r>
                  <a:rPr lang="en-US" altLang="ko-KR" sz="1600" dirty="0" smtClean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&gt;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altLang="ko-KR" sz="1600" dirty="0" smtClean="0"/>
                  <a:t> </a:t>
                </a:r>
                <a:endParaRPr lang="en-US" altLang="ko-KR" sz="16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1600" dirty="0" smtClean="0"/>
                  <a:t>Rejection region : 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16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30000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1500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&gt;2.33=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2.33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=30873.75</m:t>
                    </m:r>
                  </m:oMath>
                </a14:m>
                <a:endParaRPr lang="en-US" altLang="ko-KR" sz="1600" b="0" dirty="0" smtClean="0">
                  <a:ea typeface="Cambria Math" panose="02040503050406030204" pitchFamily="18" charset="0"/>
                </a:endParaRPr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600" dirty="0" smtClean="0">
                    <a:latin typeface="Cambria Math" panose="02040503050406030204" pitchFamily="18" charset="0"/>
                  </a:rPr>
                  <a:t>Type II error probability when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600" dirty="0" smtClean="0">
                    <a:latin typeface="Cambria Math" panose="02040503050406030204" pitchFamily="18" charset="0"/>
                  </a:rPr>
                  <a:t>		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&lt;30873.75</m:t>
                    </m:r>
                  </m:oMath>
                </a14:m>
                <a:r>
                  <a:rPr lang="en-US" altLang="ko-KR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</a:t>
                </a:r>
                <a:r>
                  <a:rPr lang="en-US" altLang="ko-KR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=31000)=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31000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1500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30873.75−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31000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1500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indent="-403225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1600" b="0" dirty="0" smtClean="0">
                    <a:ea typeface="Cambria Math" panose="02040503050406030204" pitchFamily="18" charset="0"/>
                  </a:rPr>
                  <a:t>						  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&lt;−0.3366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=0.3682</m:t>
                    </m:r>
                  </m:oMath>
                </a14:m>
                <a:endParaRPr lang="en-US" altLang="ko-KR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561"/>
                <a:ext cx="10515600" cy="5374014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8.7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38" y="4173028"/>
            <a:ext cx="3341658" cy="222777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153256" y="3908452"/>
            <a:ext cx="42729" cy="23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195985" y="6041877"/>
            <a:ext cx="512748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1462" y="6443021"/>
            <a:ext cx="1204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30873.75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97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is true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is large enough, </a:t>
                </a:r>
                <a:endParaRPr lang="en-US" altLang="ko-KR" sz="2200" dirty="0"/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altLang="ko-KR" sz="2200" dirty="0" smtClean="0"/>
                  <a:t> due to the central limit theorem</a:t>
                </a:r>
                <a:endParaRPr lang="en-US" altLang="ko-KR" sz="2200" dirty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200" dirty="0" smtClean="0"/>
                  <a:t> is the sample </a:t>
                </a:r>
                <a:r>
                  <a:rPr lang="en-US" altLang="ko-KR" sz="2200" smtClean="0"/>
                  <a:t>standard deviation. </a:t>
                </a:r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Alternative 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:r>
                  <a:rPr lang="en-US" altLang="ko-KR" sz="2200" dirty="0" smtClean="0"/>
                  <a:t>either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sz="2200" dirty="0" smtClean="0"/>
                  <a:t>(two- </a:t>
                </a:r>
                <a:r>
                  <a:rPr lang="en-US" altLang="ko-KR" sz="2200" dirty="0"/>
                  <a:t>tailed</a:t>
                </a:r>
                <a:r>
                  <a:rPr lang="en-US" altLang="ko-KR" sz="2200" dirty="0" smtClean="0"/>
                  <a:t>)</a:t>
                </a: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Test </a:t>
                </a:r>
                <a:r>
                  <a:rPr lang="en-US" altLang="ko-KR" sz="2800" dirty="0" smtClean="0"/>
                  <a:t>about </a:t>
                </a:r>
                <a:r>
                  <a:rPr lang="en-US" altLang="ko-KR" sz="2800" dirty="0"/>
                  <a:t>a </a:t>
                </a:r>
                <a:r>
                  <a:rPr lang="en-US" altLang="ko-KR" sz="2800" dirty="0" smtClean="0"/>
                  <a:t>population mean with unknown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Large Sample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28034" y="1416106"/>
                <a:ext cx="10972800" cy="52068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A dynamic cone penetrometer(DCP) is used for measuring material resistance to penetration.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It is required that true average DCP value for a certain type of pavement be less than 30. (</a:t>
                </a:r>
                <a:r>
                  <a:rPr lang="en-US" altLang="ko-KR" sz="2000" dirty="0"/>
                  <a:t>use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=0.05)</m:t>
                    </m:r>
                  </m:oMath>
                </a14:m>
                <a:endParaRPr lang="en-US" altLang="ko-KR" sz="2000" dirty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endParaRPr lang="en-US" altLang="ko-KR" sz="1600" dirty="0" smtClean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endParaRPr lang="en-US" altLang="ko-KR" sz="1600" dirty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endParaRPr lang="en-US" altLang="ko-KR" sz="1600" dirty="0" smtClean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endParaRPr lang="en-US" altLang="ko-KR" sz="1600" dirty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Is the true </a:t>
                </a:r>
                <a:r>
                  <a:rPr lang="en-US" altLang="ko-KR" sz="2000" dirty="0"/>
                  <a:t>average DCP value for a certain type </a:t>
                </a:r>
                <a:endParaRPr lang="en-US" altLang="ko-KR" sz="2000" dirty="0" smtClean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of </a:t>
                </a:r>
                <a:r>
                  <a:rPr lang="en-US" altLang="ko-KR" sz="2000" dirty="0"/>
                  <a:t>pavement be less than </a:t>
                </a:r>
                <a:r>
                  <a:rPr lang="en-US" altLang="ko-KR" sz="2000" dirty="0" smtClean="0"/>
                  <a:t>30?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034" y="1416106"/>
                <a:ext cx="10972800" cy="5206886"/>
              </a:xfrm>
              <a:blipFill>
                <a:blip r:embed="rId2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034" y="358086"/>
            <a:ext cx="10515600" cy="63942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smtClean="0"/>
              <a:t>Example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8.8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294398"/>
                  </p:ext>
                </p:extLst>
              </p:nvPr>
            </p:nvGraphicFramePr>
            <p:xfrm>
              <a:off x="637435" y="2524989"/>
              <a:ext cx="4630024" cy="11326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1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1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660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63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n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s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3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52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28.7615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12.2647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294398"/>
                  </p:ext>
                </p:extLst>
              </p:nvPr>
            </p:nvGraphicFramePr>
            <p:xfrm>
              <a:off x="637435" y="2524989"/>
              <a:ext cx="4630024" cy="11326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1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1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660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63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n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85" t="-7447" r="-93462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s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3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52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28.7615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200" dirty="0" smtClean="0"/>
                            <a:t>12.2647</a:t>
                          </a:r>
                          <a:endParaRPr lang="ko-KR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34" y="2524989"/>
            <a:ext cx="4082603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6"/>
                <a:ext cx="10515600" cy="520688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 smtClean="0"/>
                  <a:t> : true average DCP value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30 </a:t>
                </a:r>
                <a:r>
                  <a:rPr lang="en-US" altLang="ko-KR" sz="2200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30 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dirty="0" smtClean="0"/>
                      <m:t> </m:t>
                    </m:r>
                    <m:r>
                      <m:rPr>
                        <m:nor/>
                      </m:rPr>
                      <a:rPr lang="en-US" altLang="ko-KR" sz="2200" b="0" i="0" dirty="0" smtClean="0"/>
                      <m:t>i</m:t>
                    </m:r>
                    <m:r>
                      <m:rPr>
                        <m:sty m:val="p"/>
                      </m:rP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rejected</m:t>
                    </m:r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1.645. </a:t>
                </a:r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With n </a:t>
                </a:r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52,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28.76,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12.2647.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28.76−30</m:t>
                        </m:r>
                      </m:num>
                      <m:den>
                        <m: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12.2647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=−0.73</m:t>
                    </m:r>
                  </m:oMath>
                </a14:m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6"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0.73 &gt;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1.645,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cannot be rejected. 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6"/>
                <a:ext cx="10515600" cy="5206886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smtClean="0"/>
              <a:t>Example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8.8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85520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2909</TotalTime>
  <Words>104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Example 8.7</vt:lpstr>
      <vt:lpstr>Example 8.7</vt:lpstr>
      <vt:lpstr>Test about a population mean with unknown σ and Large Sample</vt:lpstr>
      <vt:lpstr>Example 8.8 </vt:lpstr>
      <vt:lpstr>Example 8.8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231</cp:revision>
  <cp:lastPrinted>2018-11-27T02:29:16Z</cp:lastPrinted>
  <dcterms:created xsi:type="dcterms:W3CDTF">2017-06-22T04:03:47Z</dcterms:created>
  <dcterms:modified xsi:type="dcterms:W3CDTF">2020-05-09T08:58:07Z</dcterms:modified>
</cp:coreProperties>
</file>