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notesMasterIdLst>
    <p:notesMasterId r:id="rId6"/>
  </p:notesMasterIdLst>
  <p:handoutMasterIdLst>
    <p:handoutMasterId r:id="rId7"/>
  </p:handoutMasterIdLst>
  <p:sldIdLst>
    <p:sldId id="419" r:id="rId2"/>
    <p:sldId id="420" r:id="rId3"/>
    <p:sldId id="435" r:id="rId4"/>
    <p:sldId id="436" r:id="rId5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10E6C2-1D61-4FD1-B16A-E08835376531}" type="datetimeFigureOut">
              <a:rPr lang="ko-KR" altLang="en-US" smtClean="0"/>
              <a:t>2020-05-09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51431-B03B-4C3F-B3BF-83460B70157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45730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31019-3A3A-42AD-B17A-34D09AF9C749}" type="datetimeFigureOut">
              <a:rPr lang="ko-KR" altLang="en-US" smtClean="0"/>
              <a:t>2020-05-09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DD68D-3BE2-477E-95F4-4FA8BA1368C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7837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12192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6762756" y="3571876"/>
            <a:ext cx="495612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1011936" y="786384"/>
            <a:ext cx="85344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2020-05-09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 dirty="0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9790176" y="740664"/>
            <a:ext cx="984069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10594849" y="1106424"/>
            <a:ext cx="1005068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12192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778718" y="2100960"/>
            <a:ext cx="1500199" cy="1889313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273552"/>
            <a:ext cx="103632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1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12192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2020-05-09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609600" y="1719072"/>
            <a:ext cx="10972800" cy="452628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19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429768"/>
            <a:ext cx="1999488" cy="582472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041FB73-D2D5-448A-9177-1A16D5DF1F9F}" type="datetimeFigureOut">
              <a:rPr lang="ko-KR" altLang="en-US" smtClean="0"/>
              <a:t>2020-05-09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609600" y="429768"/>
            <a:ext cx="8534400" cy="582472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44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2020-05-09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568452" y="67056"/>
            <a:ext cx="996696" cy="1292352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 dirty="0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Rectangle 12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201"/>
            <a:ext cx="10813143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2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12192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99232"/>
            <a:ext cx="8388096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2020-05-09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 dirty="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9448800" y="3465576"/>
            <a:ext cx="984069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10277857" y="3831336"/>
            <a:ext cx="1005068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12192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605028" y="4872228"/>
            <a:ext cx="1069848" cy="132892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4855465"/>
            <a:ext cx="9314688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99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8464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2020-05-09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26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12192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024" y="1535113"/>
            <a:ext cx="524256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24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6416" y="1535113"/>
            <a:ext cx="524256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6416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2020-05-09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 dirty="0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12192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484632" y="39624"/>
            <a:ext cx="932688" cy="114604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 dirty="0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426464" y="146304"/>
            <a:ext cx="9241536" cy="99669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1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2020-05-09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7482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2020-05-09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7343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356616"/>
            <a:ext cx="10863072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424" y="1216152"/>
            <a:ext cx="67056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53" y="1216152"/>
            <a:ext cx="4011084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2020-05-09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93948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43456" y="1143000"/>
            <a:ext cx="8217408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21536" y="384048"/>
            <a:ext cx="8400288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55648" y="1143000"/>
            <a:ext cx="8144256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2020-05-09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9" name="Rectangle 8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38068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1FB73-D2D5-448A-9177-1A16D5DF1F9F}" type="datetimeFigureOut">
              <a:rPr lang="ko-KR" altLang="en-US" smtClean="0"/>
              <a:t>2020-05-09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3952"/>
            <a:ext cx="3860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936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EBF62-9323-4D59-9AF8-529A6203A8E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7408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6105"/>
                <a:ext cx="10515600" cy="4760857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ko-KR" sz="2200" dirty="0" smtClean="0"/>
                  <a:t>Suppose that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 smtClean="0"/>
                  <a:t>follows the normal distribution.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ko-KR" sz="2200" dirty="0" smtClean="0"/>
                  <a:t>W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hen</m:t>
                    </m:r>
                    <m:r>
                      <a:rPr lang="en-US" altLang="ko-KR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dirty="0"/>
                  <a:t> :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dirty="0"/>
                  <a:t> is </a:t>
                </a:r>
                <a:r>
                  <a:rPr lang="en-US" altLang="ko-KR" sz="2200" dirty="0" smtClean="0"/>
                  <a:t>true,</a:t>
                </a:r>
              </a:p>
              <a:p>
                <a:pPr marL="0" indent="0">
                  <a:buNone/>
                </a:pPr>
                <a:r>
                  <a:rPr lang="en-US" altLang="ko-KR" sz="2200" dirty="0"/>
                  <a:t>	</a:t>
                </a:r>
                <a:r>
                  <a:rPr lang="en-US" altLang="ko-KR" sz="22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ko-KR" alt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ko-KR" sz="22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ko-K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ko-KR" sz="2200" dirty="0" smtClean="0"/>
                  <a:t>      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ko-KR" alt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ko-KR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(0,1)</m:t>
                    </m:r>
                  </m:oMath>
                </a14:m>
                <a:endParaRPr lang="en-US" altLang="ko-KR" sz="2200" dirty="0" smtClean="0"/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200" dirty="0" smtClean="0"/>
                  <a:t>       Test </a:t>
                </a:r>
                <a:r>
                  <a:rPr lang="en-US" altLang="ko-KR" sz="2200" dirty="0"/>
                  <a:t>statistic value :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ko-KR" alt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altLang="ko-KR" sz="2200" dirty="0" smtClean="0"/>
              </a:p>
              <a:p>
                <a:pPr marL="1076325" indent="-1076325" algn="just">
                  <a:lnSpc>
                    <a:spcPct val="130000"/>
                  </a:lnSpc>
                  <a:buNone/>
                </a:pPr>
                <a:endParaRPr lang="en-US" altLang="ko-KR" sz="2200" dirty="0" smtClean="0"/>
              </a:p>
              <a:p>
                <a:pPr marL="1076325" indent="-1076325" algn="just">
                  <a:lnSpc>
                    <a:spcPct val="130000"/>
                  </a:lnSpc>
                  <a:buNone/>
                </a:pPr>
                <a:r>
                  <a:rPr lang="en-US" altLang="ko-KR" sz="2200" dirty="0" smtClean="0"/>
                  <a:t>Alternative </a:t>
                </a:r>
                <a:r>
                  <a:rPr lang="en-US" altLang="ko-KR" sz="2200" dirty="0"/>
                  <a:t>Hypothesis	</a:t>
                </a:r>
                <a:r>
                  <a:rPr lang="en-US" altLang="ko-KR" sz="2200" dirty="0" smtClean="0"/>
                  <a:t>       Rejection </a:t>
                </a:r>
                <a:r>
                  <a:rPr lang="en-US" altLang="ko-KR" sz="2200" dirty="0"/>
                  <a:t>Region for level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2200" dirty="0"/>
                  <a:t> test</a:t>
                </a:r>
              </a:p>
              <a:p>
                <a:pPr marL="1076325" indent="-1076325" algn="just">
                  <a:lnSpc>
                    <a:spcPct val="130000"/>
                  </a:lnSpc>
                  <a:buNone/>
                </a:pPr>
                <a:r>
                  <a:rPr lang="en-US" altLang="ko-KR" sz="22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sz="2200" dirty="0"/>
                  <a:t> :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ko-KR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/>
                  <a:t>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dirty="0"/>
                  <a:t>		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sz="2200" dirty="0"/>
                  <a:t> (upper tailed)</a:t>
                </a:r>
              </a:p>
              <a:p>
                <a:pPr marL="1076325" indent="-1076325" algn="just">
                  <a:lnSpc>
                    <a:spcPct val="130000"/>
                  </a:lnSpc>
                  <a:buNone/>
                </a:pPr>
                <a:r>
                  <a:rPr lang="en-US" altLang="ko-KR" sz="22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sz="2200" dirty="0"/>
                  <a:t> :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ko-KR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/>
                  <a:t>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dirty="0"/>
                  <a:t>		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sz="2200" dirty="0"/>
                  <a:t>(lower tailed)</a:t>
                </a:r>
              </a:p>
              <a:p>
                <a:pPr marL="1076325" indent="-1076325" algn="just">
                  <a:lnSpc>
                    <a:spcPct val="130000"/>
                  </a:lnSpc>
                  <a:buNone/>
                </a:pPr>
                <a:r>
                  <a:rPr lang="en-US" altLang="ko-KR" sz="22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sz="2200" dirty="0"/>
                  <a:t> :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ko-KR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≠ 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dirty="0"/>
                  <a:t>		either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2200" dirty="0"/>
                      <m:t>or</m:t>
                    </m:r>
                  </m:oMath>
                </a14:m>
                <a:r>
                  <a:rPr lang="ko-KR" altLang="en-US" sz="22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sz="2200" dirty="0"/>
                  <a:t>(two- tailed)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6105"/>
                <a:ext cx="10515600" cy="4760857"/>
              </a:xfrm>
              <a:blipFill>
                <a:blip r:embed="rId2"/>
                <a:stretch>
                  <a:fillRect l="-754" b="-10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639427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altLang="ko-KR" sz="2800" dirty="0"/>
                  <a:t>Test </a:t>
                </a:r>
                <a:r>
                  <a:rPr lang="en-US" altLang="ko-KR" sz="2800" dirty="0" smtClean="0"/>
                  <a:t>about </a:t>
                </a:r>
                <a:r>
                  <a:rPr lang="en-US" altLang="ko-KR" sz="2800" dirty="0"/>
                  <a:t>a </a:t>
                </a:r>
                <a:r>
                  <a:rPr lang="en-US" altLang="ko-KR" sz="2800" dirty="0" smtClean="0"/>
                  <a:t>population mean with unknown </a:t>
                </a:r>
                <a14:m>
                  <m:oMath xmlns:m="http://schemas.openxmlformats.org/officeDocument/2006/math">
                    <m:r>
                      <a:rPr lang="ko-KR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ko-KR" altLang="en-US" sz="2800" dirty="0" smtClean="0"/>
                  <a:t> </a:t>
                </a:r>
                <a:r>
                  <a:rPr lang="en-US" altLang="ko-KR" sz="2800" dirty="0" smtClean="0"/>
                  <a:t>and Small Sample</a:t>
                </a:r>
                <a:endParaRPr lang="ko-KR" altLang="en-US" sz="2800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639427"/>
              </a:xfrm>
              <a:blipFill rotWithShape="0">
                <a:blip r:embed="rId3"/>
                <a:stretch>
                  <a:fillRect l="-1217" b="-180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3492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906566" y="1403285"/>
                <a:ext cx="10515600" cy="5168430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1800" dirty="0" smtClean="0"/>
                  <a:t>Glycerol contributes to the sweetness of wines. 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1800" dirty="0" smtClean="0"/>
                  <a:t>The following observations shows the glycerol concentration for samples of wines : 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1800" dirty="0"/>
                  <a:t>	</a:t>
                </a:r>
                <a:r>
                  <a:rPr lang="en-US" altLang="ko-KR" sz="1800" dirty="0" smtClean="0"/>
                  <a:t>2.67, 4.62, 4.14, 3.81, 3.83. 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1800" dirty="0" smtClean="0"/>
                  <a:t>Suppose the desired concentration value is 4. Does the sample data suggest that true average concentration is something other than the desired value (use </a:t>
                </a:r>
                <a14:m>
                  <m:oMath xmlns:m="http://schemas.openxmlformats.org/officeDocument/2006/math">
                    <m:r>
                      <a:rPr lang="ko-KR" alt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=0.05)</m:t>
                    </m:r>
                  </m:oMath>
                </a14:m>
                <a:r>
                  <a:rPr lang="en-US" altLang="ko-KR" sz="1800" dirty="0" smtClean="0"/>
                  <a:t>?</a:t>
                </a:r>
              </a:p>
              <a:p>
                <a:pPr marL="457200" indent="-457200">
                  <a:lnSpc>
                    <a:spcPct val="130000"/>
                  </a:lnSpc>
                  <a:buFont typeface="+mj-ea"/>
                  <a:buAutoNum type="circleNumDbPlain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8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800" dirty="0" smtClean="0"/>
                  <a:t> </a:t>
                </a:r>
                <a:r>
                  <a:rPr lang="en-US" altLang="ko-KR" sz="1800" dirty="0"/>
                  <a:t>: </a:t>
                </a:r>
                <a14:m>
                  <m:oMath xmlns:m="http://schemas.openxmlformats.org/officeDocument/2006/math">
                    <m:r>
                      <a:rPr lang="ko-KR" alt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ko-KR" alt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00" dirty="0"/>
                  <a:t>= </a:t>
                </a:r>
                <a:r>
                  <a:rPr lang="en-US" altLang="ko-KR" sz="1800" dirty="0" smtClean="0"/>
                  <a:t>4 </a:t>
                </a:r>
                <a:r>
                  <a:rPr lang="en-US" altLang="ko-KR" sz="1800" dirty="0"/>
                  <a:t>versus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sz="1800" dirty="0"/>
                  <a:t> : </a:t>
                </a:r>
                <a14:m>
                  <m:oMath xmlns:m="http://schemas.openxmlformats.org/officeDocument/2006/math">
                    <m:r>
                      <a:rPr lang="ko-KR" alt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ko-KR" alt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ko-KR" alt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00" dirty="0" smtClean="0"/>
                  <a:t>4 </a:t>
                </a:r>
              </a:p>
              <a:p>
                <a:pPr marL="457200" indent="-457200">
                  <a:lnSpc>
                    <a:spcPct val="130000"/>
                  </a:lnSpc>
                  <a:buFont typeface="+mj-ea"/>
                  <a:buAutoNum type="circleNumDbPlain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altLang="ko-KR" sz="18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18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  <m:r>
                          <a:rPr lang="en-US" altLang="ko-KR" sz="18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sz="18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  <m:r>
                          <a:rPr lang="en-US" altLang="ko-KR" sz="18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sty m:val="p"/>
                              </m:rPr>
                              <a:rPr lang="en-US" altLang="ko-KR" sz="18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</m:e>
                        </m:rad>
                      </m:den>
                    </m:f>
                  </m:oMath>
                </a14:m>
                <a:endParaRPr lang="en-US" altLang="ko-KR" sz="1800" dirty="0" smtClean="0"/>
              </a:p>
              <a:p>
                <a:pPr marL="457200" indent="-457200">
                  <a:lnSpc>
                    <a:spcPct val="130000"/>
                  </a:lnSpc>
                  <a:buFont typeface="+mj-ea"/>
                  <a:buAutoNum type="circleNumDbPlain" startAt="3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8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800" dirty="0"/>
                  <a:t> </a:t>
                </a:r>
                <a:r>
                  <a:rPr lang="en-US" altLang="ko-KR" sz="1800" dirty="0" smtClean="0"/>
                  <a:t>will be rejected if </a:t>
                </a:r>
                <a:r>
                  <a:rPr lang="en-US" altLang="ko-KR" sz="1800" dirty="0"/>
                  <a:t>either </a:t>
                </a:r>
                <a:r>
                  <a:rPr lang="en-US" altLang="ko-KR" sz="1800" dirty="0" smtClean="0"/>
                  <a:t>t </a:t>
                </a:r>
                <a14:m>
                  <m:oMath xmlns:m="http://schemas.openxmlformats.org/officeDocument/2006/math">
                    <m:r>
                      <a:rPr lang="ko-KR" alt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ko-KR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ko-KR" alt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/2, 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sz="1800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0.025,4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=2.776</m:t>
                    </m:r>
                  </m:oMath>
                </a14:m>
                <a:r>
                  <a:rPr lang="en-US" altLang="ko-KR" sz="1800" dirty="0" smtClean="0"/>
                  <a:t> </a:t>
                </a:r>
                <a:r>
                  <a:rPr lang="en-US" altLang="ko-KR" sz="1800" dirty="0"/>
                  <a:t>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≤−</m:t>
                    </m:r>
                  </m:oMath>
                </a14:m>
                <a:r>
                  <a:rPr lang="en-US" altLang="ko-KR" sz="1800" dirty="0" smtClean="0"/>
                  <a:t>2.776:</a:t>
                </a:r>
                <a:endParaRPr lang="en-US" altLang="ko-KR" sz="1800" dirty="0"/>
              </a:p>
              <a:p>
                <a:pPr marL="457200" indent="-457200">
                  <a:lnSpc>
                    <a:spcPct val="130000"/>
                  </a:lnSpc>
                  <a:buFont typeface="+mj-ea"/>
                  <a:buAutoNum type="circleNumDbPlain" startAt="3"/>
                </a:pPr>
                <a:r>
                  <a:rPr lang="en-US" altLang="ko-KR" sz="1800" dirty="0"/>
                  <a:t>Substituting n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1800" dirty="0"/>
                  <a:t> </a:t>
                </a:r>
                <a:r>
                  <a:rPr lang="en-US" altLang="ko-KR" sz="1800" dirty="0" smtClean="0"/>
                  <a:t>5,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1800" dirty="0"/>
                  <a:t> </a:t>
                </a:r>
                <a:r>
                  <a:rPr lang="en-US" altLang="ko-KR" sz="1800" dirty="0" smtClean="0"/>
                  <a:t>3.814, and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1800" dirty="0"/>
                  <a:t> </a:t>
                </a:r>
                <a:r>
                  <a:rPr lang="en-US" altLang="ko-KR" sz="1800" dirty="0" smtClean="0"/>
                  <a:t>0.718, we </a:t>
                </a:r>
                <a:r>
                  <a:rPr lang="en-US" altLang="ko-KR" sz="1800" dirty="0"/>
                  <a:t>get </a:t>
                </a:r>
                <a:endParaRPr lang="en-US" altLang="ko-KR" sz="1800" dirty="0" smtClean="0"/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1800" dirty="0" smtClean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altLang="ko-KR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3.814−</m:t>
                        </m:r>
                        <m:r>
                          <a:rPr lang="en-US" altLang="ko-KR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ko-KR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0.718</m:t>
                        </m:r>
                        <m:r>
                          <a:rPr lang="en-US" altLang="ko-KR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ko-KR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18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ko-KR" sz="1800" dirty="0" smtClean="0"/>
                  <a:t>0.58</a:t>
                </a:r>
                <a:endParaRPr lang="en-US" altLang="ko-KR" sz="1800" dirty="0"/>
              </a:p>
              <a:p>
                <a:pPr marL="457200" indent="-457200">
                  <a:lnSpc>
                    <a:spcPct val="130000"/>
                  </a:lnSpc>
                  <a:buFont typeface="+mj-ea"/>
                  <a:buAutoNum type="circleNumDbPlain" startAt="3"/>
                </a:pPr>
                <a:r>
                  <a:rPr lang="en-US" altLang="ko-KR" sz="1800" dirty="0" smtClean="0"/>
                  <a:t>Since t</a:t>
                </a:r>
                <a:r>
                  <a:rPr lang="en-US" altLang="ko-KR" sz="18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ko-KR" sz="1800" dirty="0" smtClean="0"/>
                  <a:t>0.58 </a:t>
                </a:r>
                <a:r>
                  <a:rPr lang="en-US" altLang="ko-KR" sz="1800" dirty="0"/>
                  <a:t>does not fall in the rejection </a:t>
                </a:r>
                <a:r>
                  <a:rPr lang="en-US" altLang="ko-KR" sz="1800" dirty="0" smtClean="0"/>
                  <a:t>region,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800" dirty="0"/>
                  <a:t> cannot be rejected. </a:t>
                </a:r>
              </a:p>
              <a:p>
                <a:pPr marL="457200" indent="-457200">
                  <a:lnSpc>
                    <a:spcPct val="130000"/>
                  </a:lnSpc>
                  <a:buFont typeface="+mj-ea"/>
                  <a:buAutoNum type="circleNumDbPlain" startAt="3"/>
                </a:pPr>
                <a:endParaRPr lang="en-US" altLang="ko-KR" sz="22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6566" y="1403285"/>
                <a:ext cx="10515600" cy="5168430"/>
              </a:xfrm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Example</a:t>
            </a:r>
            <a:r>
              <a:rPr lang="ko-KR" altLang="en-US" sz="2800" dirty="0" smtClean="0"/>
              <a:t> </a:t>
            </a:r>
            <a:r>
              <a:rPr lang="en-US" altLang="ko-KR" sz="2800" dirty="0"/>
              <a:t>8.9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78498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103" y="824892"/>
            <a:ext cx="7483534" cy="444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073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102" y="962069"/>
            <a:ext cx="6427756" cy="302027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701102" y="4401084"/>
                <a:ext cx="763945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P-value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&lt;−0.57886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0.57886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=0.5937</m:t>
                    </m:r>
                  </m:oMath>
                </a14:m>
                <a:endParaRPr lang="en-US" altLang="ko-KR" b="0" dirty="0" smtClean="0"/>
              </a:p>
              <a:p>
                <a:r>
                  <a:rPr lang="en-US" altLang="ko-KR" dirty="0" smtClean="0"/>
                  <a:t>&gt;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pt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−0.57886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,4)+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1−(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pt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0.57886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,4</m:t>
                        </m:r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#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0.5937</m:t>
                    </m:r>
                  </m:oMath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102" y="4401084"/>
                <a:ext cx="7639451" cy="923330"/>
              </a:xfrm>
              <a:prstGeom prst="rect">
                <a:avLst/>
              </a:prstGeom>
              <a:blipFill>
                <a:blip r:embed="rId3"/>
                <a:stretch>
                  <a:fillRect l="-638" t="-39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7689133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TM10237560[[fn=메모 테마]]</Template>
  <TotalTime>2967</TotalTime>
  <Words>45</Words>
  <Application>Microsoft Office PowerPoint</Application>
  <PresentationFormat>와이드스크린</PresentationFormat>
  <Paragraphs>23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맑은 고딕</vt:lpstr>
      <vt:lpstr>Arial</vt:lpstr>
      <vt:lpstr>Cambria Math</vt:lpstr>
      <vt:lpstr>Corbel</vt:lpstr>
      <vt:lpstr>Wingdings</vt:lpstr>
      <vt:lpstr>Wingdings 2</vt:lpstr>
      <vt:lpstr>New_Education03</vt:lpstr>
      <vt:lpstr>Test about a population mean with unknown σ and Small Sample</vt:lpstr>
      <vt:lpstr>Example 8.9 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and Descriptive Statistics</dc:title>
  <dc:creator>User</dc:creator>
  <cp:lastModifiedBy>Windows 사용자</cp:lastModifiedBy>
  <cp:revision>226</cp:revision>
  <cp:lastPrinted>2018-11-27T02:29:16Z</cp:lastPrinted>
  <dcterms:created xsi:type="dcterms:W3CDTF">2017-06-22T04:03:47Z</dcterms:created>
  <dcterms:modified xsi:type="dcterms:W3CDTF">2020-05-09T10:01:14Z</dcterms:modified>
</cp:coreProperties>
</file>