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7"/>
  </p:notesMasterIdLst>
  <p:handoutMasterIdLst>
    <p:handoutMasterId r:id="rId8"/>
  </p:handoutMasterIdLst>
  <p:sldIdLst>
    <p:sldId id="440" r:id="rId2"/>
    <p:sldId id="441" r:id="rId3"/>
    <p:sldId id="438" r:id="rId4"/>
    <p:sldId id="439" r:id="rId5"/>
    <p:sldId id="435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0E6C2-1D61-4FD1-B16A-E08835376531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51431-B03B-4C3F-B3BF-83460B70157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573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8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/>
              </a:bodyPr>
              <a:lstStyle/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Null hypothesis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 p=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endParaRPr lang="en-US" altLang="ko-KR" sz="2200" dirty="0" smtClean="0"/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Test statistic value :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200" dirty="0" smtClean="0"/>
                  <a:t>)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   Alternative Hypothesis	Rejection Region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:r>
                  <a:rPr lang="en-US" altLang="ko-KR" sz="2200" dirty="0" smtClean="0"/>
                  <a:t>p 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(upper tailed)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:r>
                  <a:rPr lang="en-US" altLang="ko-KR" sz="2200" dirty="0" smtClean="0"/>
                  <a:t>p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(lower </a:t>
                </a:r>
                <a:r>
                  <a:rPr lang="en-US" altLang="ko-KR" sz="2200" dirty="0"/>
                  <a:t>tailed)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:r>
                  <a:rPr lang="en-US" altLang="ko-KR" sz="2200" dirty="0" smtClean="0"/>
                  <a:t>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	</a:t>
                </a:r>
                <a:r>
                  <a:rPr lang="en-US" altLang="ko-KR" sz="2200" dirty="0" smtClean="0"/>
                  <a:t>either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ko-KR" sz="2200" dirty="0"/>
                      <m:t>or</m:t>
                    </m:r>
                  </m:oMath>
                </a14:m>
                <a:r>
                  <a:rPr lang="ko-KR" alt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altLang="ko-KR" sz="2200" dirty="0" smtClean="0"/>
                  <a:t> (two- </a:t>
                </a:r>
                <a:r>
                  <a:rPr lang="en-US" altLang="ko-KR" sz="2200" dirty="0"/>
                  <a:t>tailed)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These test procedures are valid provided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&gt;10, 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&gt;10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ko-KR" altLang="en-US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754" t="-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Test on a </a:t>
            </a:r>
            <a:r>
              <a:rPr lang="en-US" altLang="ko-KR" sz="2800" dirty="0" smtClean="0"/>
              <a:t>proportion : Large-Sample Tests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809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5001787"/>
              </a:xfrm>
            </p:spPr>
            <p:txBody>
              <a:bodyPr>
                <a:normAutofit/>
              </a:bodyPr>
              <a:lstStyle/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000" dirty="0" smtClean="0"/>
                  <a:t>Natural cork in wine bottles is subject to deterioration. 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altLang="ko-KR" sz="2000" dirty="0" smtClean="0"/>
                  <a:t>Suppose that 16 of 91 bottles were considered spoiled by cork-associated characteristics. 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altLang="ko-KR" sz="2000" dirty="0" smtClean="0"/>
                  <a:t>Does this data provide strong evidence for concluding that more than 15% of all such bottles are contaminated in this way?  </a:t>
                </a:r>
                <a:r>
                  <a:rPr lang="en-US" altLang="ko-KR" sz="2000" dirty="0"/>
                  <a:t>(use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 smtClean="0"/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000" dirty="0" smtClean="0"/>
                  <a:t>(Solution)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: p=0.15 vs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: p&gt;0.15</a:t>
                </a:r>
              </a:p>
              <a:p>
                <a:pPr marL="809625" indent="0" algn="just">
                  <a:lnSpc>
                    <a:spcPct val="130000"/>
                  </a:lnSpc>
                  <a:buNone/>
                </a:pPr>
                <a:r>
                  <a:rPr lang="en-US" altLang="ko-KR" sz="2000" dirty="0" smtClean="0"/>
                  <a:t>Since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=91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0.15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=13.65&gt;10, </m:t>
                    </m:r>
                  </m:oMath>
                </a14:m>
                <a:r>
                  <a:rPr lang="en-US" altLang="ko-KR" sz="2000" dirty="0" smtClean="0">
                    <a:ea typeface="Cambria Math" panose="02040503050406030204" pitchFamily="18" charset="0"/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)=91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77.3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5&gt;10</m:t>
                    </m:r>
                  </m:oMath>
                </a14:m>
                <a:r>
                  <a:rPr lang="en-US" altLang="ko-KR" sz="2000" dirty="0" smtClean="0">
                    <a:ea typeface="Cambria Math" panose="02040503050406030204" pitchFamily="18" charset="0"/>
                  </a:rPr>
                  <a:t>, the large sample z test can be used. 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−0.15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(0.15)(0.85)/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0.1758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−0.15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(0.15)(0.85)/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91</m:t>
                              </m:r>
                            </m:e>
                          </m:rad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=0.69</m:t>
                      </m:r>
                    </m:oMath>
                  </m:oMathPara>
                </a14:m>
                <a:endParaRPr lang="en-US" altLang="ko-KR" sz="2000" b="0" dirty="0" smtClean="0">
                  <a:ea typeface="Cambria Math" panose="02040503050406030204" pitchFamily="18" charset="0"/>
                </a:endParaRPr>
              </a:p>
              <a:p>
                <a:pPr marL="809625" indent="0" algn="just">
                  <a:lnSpc>
                    <a:spcPct val="130000"/>
                  </a:lnSpc>
                  <a:buNone/>
                </a:pPr>
                <a:r>
                  <a:rPr lang="en-US" altLang="ko-KR" sz="2000" dirty="0" smtClean="0"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=0.69&lt;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=1.28,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cannot be </a:t>
                </a:r>
                <a:r>
                  <a:rPr lang="en-US" altLang="ko-KR" sz="2000" dirty="0" smtClean="0"/>
                  <a:t>rejected</a:t>
                </a:r>
                <a:r>
                  <a:rPr lang="en-US" altLang="ko-KR" sz="20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5001787"/>
              </a:xfrm>
              <a:blipFill>
                <a:blip r:embed="rId2"/>
                <a:stretch>
                  <a:fillRect l="-638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Example </a:t>
            </a:r>
            <a:r>
              <a:rPr lang="en-US" altLang="ko-KR" sz="2800" dirty="0"/>
              <a:t>8.11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741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Case I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 p=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vs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:r>
                  <a:rPr lang="en-US" altLang="ko-KR" sz="2200" dirty="0" smtClean="0"/>
                  <a:t>p 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  </a:t>
                </a:r>
                <a:r>
                  <a:rPr lang="en-US" altLang="ko-KR" sz="2200" dirty="0"/>
                  <a:t>	</a:t>
                </a:r>
                <a:r>
                  <a:rPr lang="en-US" altLang="ko-KR" sz="2200" dirty="0" smtClean="0"/>
                  <a:t>rejection region :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200" dirty="0"/>
                  <a:t> (upper tailed)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 marL="0" marR="1337310" indent="0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m:rPr>
                        <m:nor/>
                      </m:rPr>
                      <a:rPr lang="en-US" altLang="ko-KR" sz="2200" dirty="0">
                        <a:cs typeface="Arial"/>
                      </a:rPr>
                      <m:t>   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200" dirty="0">
                        <a:cs typeface="Arial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70" dirty="0"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altLang="ko-KR" sz="2200" spc="30" dirty="0">
                        <a:cs typeface="Arial"/>
                      </a:rPr>
                      <m:t>t</m:t>
                    </m:r>
                    <m:r>
                      <m:rPr>
                        <m:nor/>
                      </m:rPr>
                      <a:rPr lang="en-US" altLang="ko-KR" sz="2200" spc="-45" dirty="0">
                        <a:cs typeface="Arial"/>
                      </a:rPr>
                      <m:t>y</m:t>
                    </m:r>
                    <m:r>
                      <m:rPr>
                        <m:nor/>
                      </m:rPr>
                      <a:rPr lang="en-US" altLang="ko-KR" sz="2200" spc="-20" dirty="0">
                        <a:cs typeface="Arial"/>
                      </a:rPr>
                      <m:t>p</m:t>
                    </m:r>
                    <m:r>
                      <m:rPr>
                        <m:nor/>
                      </m:rPr>
                      <a:rPr lang="en-US" altLang="ko-KR" sz="2200" spc="-130" dirty="0">
                        <a:cs typeface="Arial"/>
                      </a:rPr>
                      <m:t>e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25" dirty="0">
                        <a:cs typeface="Arial"/>
                      </a:rPr>
                      <m:t>I</m:t>
                    </m:r>
                    <m:r>
                      <m:rPr>
                        <m:nor/>
                      </m:rPr>
                      <a:rPr lang="en-US" altLang="ko-KR" sz="2200" spc="-5" dirty="0">
                        <a:cs typeface="Arial"/>
                      </a:rPr>
                      <m:t>I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45" dirty="0">
                        <a:cs typeface="Arial"/>
                      </a:rPr>
                      <m:t>err</m:t>
                    </m:r>
                    <m:r>
                      <m:rPr>
                        <m:nor/>
                      </m:rPr>
                      <a:rPr lang="en-US" altLang="ko-KR" sz="2200" spc="-95" dirty="0">
                        <a:cs typeface="Arial"/>
                      </a:rPr>
                      <m:t>o</m:t>
                    </m:r>
                    <m:r>
                      <m:rPr>
                        <m:nor/>
                      </m:rPr>
                      <a:rPr lang="en-US" altLang="ko-KR" sz="2200" spc="5" dirty="0">
                        <a:cs typeface="Arial"/>
                      </a:rPr>
                      <m:t>r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-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>
                    <a:cs typeface="Arial"/>
                  </a:rPr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     =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baseline="-10416" dirty="0">
                        <a:cs typeface="Tahom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135" baseline="-10416" dirty="0">
                        <a:cs typeface="Tahoma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45" dirty="0">
                        <a:cs typeface="Arial"/>
                      </a:rPr>
                      <m:t>i</m:t>
                    </m:r>
                    <m:r>
                      <m:rPr>
                        <m:nor/>
                      </m:rPr>
                      <a:rPr lang="en-US" altLang="ko-KR" sz="2200" spc="-80" dirty="0">
                        <a:cs typeface="Arial"/>
                      </a:rPr>
                      <m:t>s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20" dirty="0">
                        <a:cs typeface="Arial"/>
                      </a:rPr>
                      <m:t>no</m:t>
                    </m:r>
                    <m:r>
                      <m:rPr>
                        <m:nor/>
                      </m:rPr>
                      <a:rPr lang="en-US" altLang="ko-KR" sz="2200" spc="-10" dirty="0">
                        <a:cs typeface="Arial"/>
                      </a:rPr>
                      <m:t>t</m:t>
                    </m:r>
                    <m:r>
                      <m:rPr>
                        <m:nor/>
                      </m:rPr>
                      <a:rPr lang="en-US" altLang="ko-KR" sz="2200" spc="55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50" dirty="0">
                        <a:cs typeface="Arial"/>
                      </a:rPr>
                      <m:t>rejecte</m:t>
                    </m:r>
                    <m:r>
                      <m:rPr>
                        <m:nor/>
                      </m:rPr>
                      <a:rPr lang="en-US" altLang="ko-KR" sz="2200" spc="-60" dirty="0">
                        <a:cs typeface="Arial"/>
                      </a:rPr>
                      <m:t>d</m:t>
                    </m:r>
                    <m:r>
                      <m:rPr>
                        <m:nor/>
                      </m:rPr>
                      <a:rPr lang="en-US" altLang="ko-KR" sz="2200" spc="60" dirty="0"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a:rPr lang="en-US" altLang="ko-KR" sz="2200" b="0" i="1" spc="-70" dirty="0" smtClean="0"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-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>
                    <a:cs typeface="Arial"/>
                  </a:rPr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     =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m:rPr>
                        <m:nor/>
                      </m:rPr>
                      <a:rPr lang="en-US" altLang="ko-KR" sz="2200" b="0" i="0" spc="-70" dirty="0" smtClean="0">
                        <a:cs typeface="Arial"/>
                      </a:rPr>
                      <m:t> </m:t>
                    </m:r>
                    <m:r>
                      <a:rPr lang="en-US" altLang="ko-KR" sz="2200" b="0" i="1" spc="-7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1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>
                    <a:cs typeface="Arial"/>
                  </a:rPr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b="0" i="0" spc="204" dirty="0" smtClean="0">
                        <a:cs typeface="Arial"/>
                      </a:rPr>
                      <m:t>    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 =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ko-KR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)/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m:rPr>
                        <m:nor/>
                      </m:rPr>
                      <a:rPr lang="en-US" altLang="ko-KR" sz="2200" b="0" i="0" spc="-70" dirty="0" smtClean="0">
                        <a:cs typeface="Arial"/>
                      </a:rPr>
                      <m:t> 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1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 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′(1−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′)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200" dirty="0"/>
                  <a:t>)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b="0" i="0" spc="204" dirty="0" smtClean="0">
                        <a:cs typeface="Arial"/>
                      </a:rPr>
                      <m:t>     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′(1−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′)/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sz="22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′(1−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′)/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spc="-70" dirty="0">
                        <a:cs typeface="Arial"/>
                      </a:rPr>
                      <m:t>when</m:t>
                    </m:r>
                    <m:r>
                      <m:rPr>
                        <m:nor/>
                      </m:rPr>
                      <a:rPr lang="en-US" altLang="ko-KR" sz="2200" b="0" i="0" spc="-70" dirty="0" smtClean="0">
                        <a:cs typeface="Arial"/>
                      </a:rPr>
                      <m:t> 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200" spc="15" dirty="0"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r>
                  <a:rPr lang="en-US" altLang="ko-KR" sz="2200" spc="204" dirty="0" smtClean="0">
                    <a:cs typeface="Arial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200" spc="204" dirty="0">
                        <a:cs typeface="Arial"/>
                      </a:rPr>
                      <m:t> = </m:t>
                    </m:r>
                    <m:r>
                      <m:rPr>
                        <m:sty m:val="p"/>
                      </m:rPr>
                      <a:rPr lang="el-GR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n-US" altLang="ko-KR" sz="2200" spc="50" dirty="0"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′(1−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′)/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200" b="0" i="1" spc="-70" dirty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altLang="ko-KR" sz="2200" dirty="0" smtClean="0"/>
                  <a:t> </a:t>
                </a:r>
                <a:endParaRPr lang="en-US" altLang="ko-KR" sz="2200" dirty="0"/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endParaRPr lang="en-US" altLang="ko-KR" sz="2200" dirty="0"/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2800" dirty="0"/>
                  <a:t> </a:t>
                </a:r>
                <a:r>
                  <a:rPr lang="en-US" altLang="ko-KR" sz="2800" dirty="0"/>
                  <a:t>and sample size computation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60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69422" y="1445703"/>
                <a:ext cx="11110174" cy="5058176"/>
              </a:xfrm>
            </p:spPr>
            <p:txBody>
              <a:bodyPr>
                <a:normAutofit fontScale="85000" lnSpcReduction="20000"/>
              </a:bodyPr>
              <a:lstStyle/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400" dirty="0" smtClean="0">
                    <a:latin typeface="+mn-ea"/>
                  </a:rPr>
                  <a:t>Suppose we fix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 dirty="0">
                    <a:latin typeface="+mn-ea"/>
                  </a:rPr>
                  <a:t> and also specify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>
                    <a:latin typeface="+mn-ea"/>
                  </a:rPr>
                  <a:t> for an alternative value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400" dirty="0">
                    <a:latin typeface="+mn-ea"/>
                  </a:rPr>
                  <a:t>.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400" dirty="0">
                    <a:latin typeface="+mn-ea"/>
                  </a:rPr>
                  <a:t>Then we need,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400" dirty="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>
                        <a:latin typeface="Cambria Math" panose="020405030504060302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n-US" altLang="ko-KR" sz="2400" spc="50" dirty="0">
                        <a:latin typeface="+mn-ea"/>
                        <a:cs typeface="Arial"/>
                      </a:rPr>
                      <m:t>(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′(1−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′)/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400" i="1" spc="-70" dirty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altLang="ko-KR" sz="2400" b="0" i="1" spc="-70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</m:oMath>
                </a14:m>
                <a:r>
                  <a:rPr lang="en-US" altLang="ko-KR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sz="2400" dirty="0" smtClean="0">
                  <a:latin typeface="+mn-ea"/>
                </a:endParaRPr>
              </a:p>
              <a:p>
                <a:pPr marL="0" marR="1337310" indent="0">
                  <a:lnSpc>
                    <a:spcPct val="130000"/>
                  </a:lnSpc>
                  <a:buNone/>
                </a:pPr>
                <a:endParaRPr lang="en-US" altLang="ko-KR" sz="2400" dirty="0">
                  <a:latin typeface="+mn-ea"/>
                </a:endParaRP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400" dirty="0">
                    <a:latin typeface="+mn-ea"/>
                  </a:rPr>
                  <a:t>This implies that</a:t>
                </a: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400" dirty="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′(1−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′)/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0" spc="-70" dirty="0" smtClean="0"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altLang="ko-KR" sz="2400" dirty="0">
                            <a:latin typeface="+mn-ea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400" i="1" dirty="0" smtClean="0">
                    <a:latin typeface="+mn-ea"/>
                  </a:rPr>
                  <a:t> </a:t>
                </a:r>
                <a:r>
                  <a:rPr lang="en-US" altLang="ko-KR" sz="2400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altLang="ko-KR" sz="2400" dirty="0" smtClean="0">
                    <a:latin typeface="+mn-ea"/>
                  </a:rPr>
                  <a:t> critical value that captures lower-tail area </a:t>
                </a:r>
                <a14:m>
                  <m:oMath xmlns:m="http://schemas.openxmlformats.org/officeDocument/2006/math">
                    <m:r>
                      <a:rPr lang="ko-KR" altLang="en-US" sz="2400" b="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sz="2400" dirty="0" smtClean="0">
                  <a:latin typeface="+mn-ea"/>
                </a:endParaRP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400" dirty="0" smtClean="0">
                    <a:latin typeface="+mn-ea"/>
                  </a:rPr>
                  <a:t>Therefore</a:t>
                </a:r>
                <a:endParaRPr lang="en-US" altLang="ko-KR" sz="2400" dirty="0">
                  <a:latin typeface="+mn-ea"/>
                </a:endParaRPr>
              </a:p>
              <a:p>
                <a:pPr marL="0" marR="1337310" indent="0">
                  <a:lnSpc>
                    <a:spcPct val="130000"/>
                  </a:lnSpc>
                  <a:buNone/>
                </a:pPr>
                <a:r>
                  <a:rPr lang="en-US" altLang="ko-KR" sz="2400" dirty="0" smtClean="0">
                    <a:latin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4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ko-KR" alt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rad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ko-KR" altLang="en-US" sz="2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′(1−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e>
                                </m:rad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 smtClean="0">
                    <a:latin typeface="+mn-ea"/>
                  </a:rPr>
                  <a:t>  </a:t>
                </a:r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5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5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5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500" dirty="0" smtClean="0"/>
                  <a:t>)</a:t>
                </a:r>
                <a:r>
                  <a:rPr lang="en-US" altLang="ko-KR" sz="25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500" b="0" i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5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5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ko-KR" altLang="en-US" sz="25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rad>
                    <m:rad>
                      <m:radPr>
                        <m:degHide m:val="on"/>
                        <m:ctrlPr>
                          <a:rPr lang="ko-KR" altLang="en-US" sz="2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ko-KR" sz="25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ra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}/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sz="2500" dirty="0"/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endParaRPr lang="en-US" altLang="ko-KR" sz="2200" dirty="0"/>
              </a:p>
              <a:p>
                <a:pPr marL="403225" indent="0">
                  <a:lnSpc>
                    <a:spcPct val="130000"/>
                  </a:lnSpc>
                  <a:spcBef>
                    <a:spcPts val="330"/>
                  </a:spcBef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422" y="1445703"/>
                <a:ext cx="11110174" cy="5058176"/>
              </a:xfrm>
              <a:blipFill>
                <a:blip r:embed="rId2"/>
                <a:stretch>
                  <a:fillRect l="-604" t="-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제목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2800" dirty="0"/>
                  <a:t> </a:t>
                </a:r>
                <a:r>
                  <a:rPr lang="en-US" altLang="ko-KR" sz="2800" dirty="0"/>
                  <a:t>and sample size computation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3" name="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25000" y="3497239"/>
                <a:ext cx="3627404" cy="611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′(1−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′)/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and   </a:t>
                </a:r>
                <a14:m>
                  <m:oMath xmlns:m="http://schemas.openxmlformats.org/officeDocument/2006/math">
                    <m:r>
                      <a:rPr lang="en-US" altLang="ko-KR" spc="-70" dirty="0"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altLang="ko-KR" dirty="0">
                            <a:latin typeface="+mn-ea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000" y="3497239"/>
                <a:ext cx="3627404" cy="611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060" y="2146503"/>
            <a:ext cx="1590944" cy="1240397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7409204" y="2683379"/>
            <a:ext cx="0" cy="60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27194" y="2683379"/>
                <a:ext cx="1281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ko-KR" dirty="0">
                  <a:latin typeface="+mn-ea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94" y="2683379"/>
                <a:ext cx="128186" cy="646331"/>
              </a:xfrm>
              <a:prstGeom prst="rect">
                <a:avLst/>
              </a:prstGeom>
              <a:blipFill>
                <a:blip r:embed="rId6"/>
                <a:stretch>
                  <a:fillRect l="-33333" r="-147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 flipH="1" flipV="1">
            <a:off x="7409204" y="3290131"/>
            <a:ext cx="179461" cy="18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8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l-GR" dirty="0" smtClean="0"/>
              <a:t>β</a:t>
            </a:r>
            <a:r>
              <a:rPr lang="en-US" dirty="0" smtClean="0"/>
              <a:t>(p’) Summary</a:t>
            </a:r>
            <a:endParaRPr lang="en-US" dirty="0"/>
          </a:p>
        </p:txBody>
      </p:sp>
      <p:pic>
        <p:nvPicPr>
          <p:cNvPr id="6" name="Content Placeholder 5" descr="p.308 summary.ti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299" t="43289" r="11742" b="23752"/>
          <a:stretch>
            <a:fillRect/>
          </a:stretch>
        </p:blipFill>
        <p:spPr>
          <a:xfrm>
            <a:off x="2743201" y="838200"/>
            <a:ext cx="7054735" cy="5791200"/>
          </a:xfrm>
        </p:spPr>
      </p:pic>
    </p:spTree>
    <p:extLst>
      <p:ext uri="{BB962C8B-B14F-4D97-AF65-F5344CB8AC3E}">
        <p14:creationId xmlns:p14="http://schemas.microsoft.com/office/powerpoint/2010/main" val="2845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3001</TotalTime>
  <Words>102</Words>
  <Application>Microsoft Office PowerPoint</Application>
  <PresentationFormat>와이드스크린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Arial</vt:lpstr>
      <vt:lpstr>Cambria Math</vt:lpstr>
      <vt:lpstr>Corbel</vt:lpstr>
      <vt:lpstr>Tahoma</vt:lpstr>
      <vt:lpstr>Wingdings</vt:lpstr>
      <vt:lpstr>Wingdings 2</vt:lpstr>
      <vt:lpstr>New_Education03</vt:lpstr>
      <vt:lpstr>Test on a proportion : Large-Sample Tests </vt:lpstr>
      <vt:lpstr>Example 8.11 </vt:lpstr>
      <vt:lpstr>β and sample size computation</vt:lpstr>
      <vt:lpstr>β and sample size computation</vt:lpstr>
      <vt:lpstr>β(p’)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223</cp:revision>
  <cp:lastPrinted>2018-11-27T02:29:16Z</cp:lastPrinted>
  <dcterms:created xsi:type="dcterms:W3CDTF">2017-06-22T04:03:47Z</dcterms:created>
  <dcterms:modified xsi:type="dcterms:W3CDTF">2020-05-11T12:36:01Z</dcterms:modified>
</cp:coreProperties>
</file>