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handoutMasterIdLst>
    <p:handoutMasterId r:id="rId9"/>
  </p:handoutMasterIdLst>
  <p:sldIdLst>
    <p:sldId id="423" r:id="rId2"/>
    <p:sldId id="424" r:id="rId3"/>
    <p:sldId id="429" r:id="rId4"/>
    <p:sldId id="425" r:id="rId5"/>
    <p:sldId id="430" r:id="rId6"/>
    <p:sldId id="426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E6C2-1D61-4FD1-B16A-E08835376531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1431-B03B-4C3F-B3BF-83460B70157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7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980634" cy="515561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800" dirty="0" smtClean="0"/>
                  <a:t>Definition</a:t>
                </a: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The P-value is the probability, calculated assuming that the </a:t>
                </a:r>
                <a:r>
                  <a:rPr lang="en-US" altLang="ko-KR" sz="1800" dirty="0" smtClean="0"/>
                  <a:t>null hypothesis </a:t>
                </a:r>
                <a:r>
                  <a:rPr lang="en-US" altLang="ko-KR" sz="1800" dirty="0"/>
                  <a:t>is true, of obtaining a value of the test statistic at least </a:t>
                </a:r>
                <a:r>
                  <a:rPr lang="en-US" altLang="ko-KR" sz="1800" dirty="0" smtClean="0"/>
                  <a:t>as contradictory </a:t>
                </a:r>
                <a:r>
                  <a:rPr lang="en-US" altLang="ko-KR" sz="18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as the value calculated from the available sample</a:t>
                </a:r>
                <a:r>
                  <a:rPr lang="en-US" altLang="ko-KR" sz="1800" dirty="0" smtClean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 smtClean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	  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P-value</a:t>
                </a: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>
                    <a:ea typeface="Cambria Math" panose="02040503050406030204" pitchFamily="18" charset="0"/>
                  </a:rPr>
                  <a:t>	</a:t>
                </a:r>
                <a:r>
                  <a:rPr lang="en-US" altLang="ko-KR" sz="1800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when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sz="1800" dirty="0"/>
                  <a:t>the value </a:t>
                </a:r>
                <a:r>
                  <a:rPr lang="en-US" altLang="ko-KR" sz="1800" dirty="0" smtClean="0"/>
                  <a:t>calculated from </a:t>
                </a:r>
                <a:r>
                  <a:rPr lang="en-US" altLang="ko-KR" sz="1800" dirty="0"/>
                  <a:t>the available sample</a:t>
                </a:r>
                <a:endParaRPr lang="en-US" altLang="ko-KR" sz="1800" dirty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when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endParaRPr lang="en-US" altLang="ko-KR" sz="1800" dirty="0" smtClean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when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when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 smtClean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endParaRPr lang="en-US" altLang="ko-KR" sz="18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ko-KR" sz="1800" dirty="0" smtClean="0"/>
                  <a:t>Key </a:t>
                </a:r>
                <a:r>
                  <a:rPr lang="en-US" altLang="ko-KR" sz="1800" dirty="0"/>
                  <a:t>points of the </a:t>
                </a:r>
                <a:r>
                  <a:rPr lang="en-US" altLang="ko-KR" sz="1800" dirty="0" smtClean="0"/>
                  <a:t>definition</a:t>
                </a:r>
                <a:endParaRPr lang="en-US" altLang="ko-KR" sz="1800" dirty="0"/>
              </a:p>
              <a:p>
                <a:pPr indent="174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 smtClean="0"/>
                  <a:t> The </a:t>
                </a:r>
                <a:r>
                  <a:rPr lang="en-US" altLang="ko-KR" sz="1800" dirty="0"/>
                  <a:t>P-value is a probability.</a:t>
                </a:r>
              </a:p>
              <a:p>
                <a:pPr indent="174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 smtClean="0"/>
                  <a:t> This </a:t>
                </a:r>
                <a:r>
                  <a:rPr lang="en-US" altLang="ko-KR" sz="1800" dirty="0"/>
                  <a:t>probability is calculated assuming that H0 is true</a:t>
                </a:r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980634" cy="5155611"/>
              </a:xfrm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P-Values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621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146536"/>
              </a:xfrm>
            </p:spPr>
            <p:txBody>
              <a:bodyPr>
                <a:normAutofit fontScale="77500" lnSpcReduction="20000"/>
              </a:bodyPr>
              <a:lstStyle/>
              <a:p>
                <a:pPr marL="355600" indent="-355600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Urban </a:t>
                </a:r>
                <a:r>
                  <a:rPr lang="en-US" altLang="ko-KR" sz="2400" dirty="0">
                    <a:latin typeface="+mn-ea"/>
                  </a:rPr>
                  <a:t>storm water can be contaminated by many sources, </a:t>
                </a:r>
                <a:r>
                  <a:rPr lang="en-US" altLang="ko-KR" sz="2400" dirty="0" smtClean="0">
                    <a:latin typeface="+mn-ea"/>
                  </a:rPr>
                  <a:t>including discarded </a:t>
                </a:r>
                <a:r>
                  <a:rPr lang="en-US" altLang="ko-KR" sz="2400" dirty="0">
                    <a:latin typeface="+mn-ea"/>
                  </a:rPr>
                  <a:t>batteries</a:t>
                </a:r>
                <a:r>
                  <a:rPr lang="en-US" altLang="ko-KR" sz="2400" dirty="0" smtClean="0">
                    <a:latin typeface="+mn-ea"/>
                  </a:rPr>
                  <a:t>.</a:t>
                </a:r>
              </a:p>
              <a:p>
                <a:pPr marL="355600" indent="-355600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When </a:t>
                </a:r>
                <a:r>
                  <a:rPr lang="en-US" altLang="ko-KR" sz="2400" dirty="0">
                    <a:latin typeface="+mn-ea"/>
                  </a:rPr>
                  <a:t>ruptured, these batteries release metals </a:t>
                </a:r>
                <a:r>
                  <a:rPr lang="en-US" altLang="ko-KR" sz="2400" dirty="0" smtClean="0">
                    <a:latin typeface="+mn-ea"/>
                  </a:rPr>
                  <a:t>of environmental significance</a:t>
                </a:r>
                <a:r>
                  <a:rPr lang="en-US" altLang="ko-KR" sz="2400" dirty="0">
                    <a:latin typeface="+mn-ea"/>
                  </a:rPr>
                  <a:t>. </a:t>
                </a:r>
                <a:endParaRPr lang="en-US" altLang="ko-KR" sz="2400" dirty="0" smtClean="0">
                  <a:latin typeface="+mn-ea"/>
                </a:endParaRP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A </a:t>
                </a:r>
                <a:r>
                  <a:rPr lang="en-US" altLang="ko-KR" sz="2400" dirty="0">
                    <a:latin typeface="+mn-ea"/>
                  </a:rPr>
                  <a:t>sample of 51 Panasonic AAA batteries </a:t>
                </a:r>
                <a:r>
                  <a:rPr lang="en-US" altLang="ko-KR" sz="2400" dirty="0" smtClean="0">
                    <a:latin typeface="+mn-ea"/>
                  </a:rPr>
                  <a:t>gave a </a:t>
                </a:r>
                <a:r>
                  <a:rPr lang="en-US" altLang="ko-KR" sz="2400" dirty="0">
                    <a:latin typeface="+mn-ea"/>
                  </a:rPr>
                  <a:t>sample mean zinc mass of </a:t>
                </a:r>
                <a:r>
                  <a:rPr lang="en-US" altLang="ko-KR" sz="2400" dirty="0" smtClean="0">
                    <a:latin typeface="+mn-ea"/>
                  </a:rPr>
                  <a:t>2.06g </a:t>
                </a:r>
                <a:r>
                  <a:rPr lang="en-US" altLang="ko-KR" sz="2400" dirty="0">
                    <a:latin typeface="+mn-ea"/>
                  </a:rPr>
                  <a:t>and a sample standard deviation </a:t>
                </a:r>
                <a:r>
                  <a:rPr lang="en-US" altLang="ko-KR" sz="2400" dirty="0" smtClean="0">
                    <a:latin typeface="+mn-ea"/>
                  </a:rPr>
                  <a:t>of 0.141g</a:t>
                </a:r>
                <a:r>
                  <a:rPr lang="en-US" altLang="ko-KR" sz="2400" dirty="0">
                    <a:latin typeface="+mn-ea"/>
                  </a:rPr>
                  <a:t>. </a:t>
                </a:r>
                <a:endParaRPr lang="en-US" altLang="ko-KR" sz="2400" dirty="0" smtClean="0">
                  <a:latin typeface="+mn-ea"/>
                </a:endParaRPr>
              </a:p>
              <a:p>
                <a:pPr marL="355600" indent="-355600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Does </a:t>
                </a:r>
                <a:r>
                  <a:rPr lang="en-US" altLang="ko-KR" sz="2400" dirty="0">
                    <a:latin typeface="+mn-ea"/>
                  </a:rPr>
                  <a:t>this data provide </a:t>
                </a:r>
                <a:r>
                  <a:rPr lang="en-US" altLang="ko-KR" sz="2400" dirty="0" smtClean="0">
                    <a:latin typeface="+mn-ea"/>
                  </a:rPr>
                  <a:t>evidence </a:t>
                </a:r>
                <a:r>
                  <a:rPr lang="en-US" altLang="ko-KR" sz="2400" dirty="0">
                    <a:latin typeface="+mn-ea"/>
                  </a:rPr>
                  <a:t>for concluding </a:t>
                </a:r>
                <a:r>
                  <a:rPr lang="en-US" altLang="ko-KR" sz="2400" dirty="0" smtClean="0">
                    <a:latin typeface="+mn-ea"/>
                  </a:rPr>
                  <a:t>that the </a:t>
                </a:r>
                <a:r>
                  <a:rPr lang="en-US" altLang="ko-KR" sz="2400" dirty="0">
                    <a:latin typeface="+mn-ea"/>
                  </a:rPr>
                  <a:t>population mean zinc mass </a:t>
                </a:r>
                <a:r>
                  <a:rPr lang="en-US" altLang="ko-KR" sz="2400" dirty="0" smtClean="0">
                    <a:latin typeface="+mn-ea"/>
                  </a:rPr>
                  <a:t>exceeds</a:t>
                </a:r>
              </a:p>
              <a:p>
                <a:pPr marL="355600" indent="-355600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2.0g</a:t>
                </a:r>
                <a:r>
                  <a:rPr lang="en-US" altLang="ko-KR" sz="2400" dirty="0">
                    <a:latin typeface="+mn-ea"/>
                  </a:rPr>
                  <a:t>?</a:t>
                </a:r>
              </a:p>
              <a:p>
                <a:pPr marL="720725" indent="-720725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(Sol)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latin typeface="+mn-ea"/>
                  </a:rPr>
                  <a:t> </a:t>
                </a:r>
                <a:r>
                  <a:rPr lang="en-US" altLang="ko-KR" sz="240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= </a:t>
                </a:r>
                <a:r>
                  <a:rPr lang="en-US" altLang="ko-KR" sz="2400" dirty="0" smtClean="0">
                    <a:latin typeface="+mn-ea"/>
                  </a:rPr>
                  <a:t>2.0 </a:t>
                </a:r>
                <a:r>
                  <a:rPr lang="en-US" altLang="ko-KR" sz="2400" dirty="0">
                    <a:latin typeface="+mn-ea"/>
                  </a:rPr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+mn-ea"/>
                  </a:rPr>
                  <a:t> :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 &gt; </a:t>
                </a:r>
                <a:r>
                  <a:rPr lang="en-US" altLang="ko-KR" sz="2400" dirty="0" smtClean="0">
                    <a:latin typeface="+mn-ea"/>
                  </a:rPr>
                  <a:t>2.0.</a:t>
                </a:r>
                <a:endParaRPr lang="en-US" altLang="ko-KR" sz="2400" dirty="0">
                  <a:latin typeface="+mn-ea"/>
                </a:endParaRP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The </a:t>
                </a:r>
                <a:r>
                  <a:rPr lang="en-US" altLang="ko-KR" sz="2400" dirty="0">
                    <a:latin typeface="+mn-ea"/>
                  </a:rPr>
                  <a:t>sample size is large enough to use </a:t>
                </a:r>
                <a:r>
                  <a:rPr lang="en-US" altLang="ko-KR" sz="2400" dirty="0" smtClean="0">
                    <a:latin typeface="+mn-ea"/>
                  </a:rPr>
                  <a:t>CLT(Central Limit Theorem). </a:t>
                </a:r>
                <a:r>
                  <a:rPr lang="en-US" altLang="ko-KR" sz="2400" dirty="0">
                    <a:latin typeface="+mn-ea"/>
                  </a:rPr>
                  <a:t>The test statistic value is</a:t>
                </a: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2.06−2.0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0.141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e>
                        </m:rad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=3.04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   </a:t>
                </a: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The </a:t>
                </a:r>
                <a:r>
                  <a:rPr lang="en-US" altLang="ko-KR" sz="2400" dirty="0">
                    <a:latin typeface="+mn-ea"/>
                  </a:rPr>
                  <a:t>P-value is</a:t>
                </a: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	</a:t>
                </a:r>
                <a:r>
                  <a:rPr lang="pl-PL" altLang="ko-KR" sz="2400" dirty="0" smtClean="0">
                    <a:latin typeface="+mn-ea"/>
                  </a:rPr>
                  <a:t>P(Z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ko-KR" sz="2400" dirty="0" smtClean="0">
                    <a:latin typeface="+mn-ea"/>
                  </a:rPr>
                  <a:t>3</a:t>
                </a:r>
                <a:r>
                  <a:rPr lang="en-US" altLang="ko-KR" sz="2400" dirty="0" smtClean="0">
                    <a:latin typeface="+mn-ea"/>
                  </a:rPr>
                  <a:t>.</a:t>
                </a:r>
                <a:r>
                  <a:rPr lang="pl-PL" altLang="ko-KR" sz="2400" dirty="0" smtClean="0">
                    <a:latin typeface="+mn-ea"/>
                  </a:rPr>
                  <a:t>04 </a:t>
                </a:r>
                <a:r>
                  <a:rPr lang="pl-PL" altLang="ko-KR" sz="2400" dirty="0">
                    <a:latin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ko-KR" sz="2400" dirty="0">
                    <a:latin typeface="+mn-ea"/>
                  </a:rPr>
                  <a:t>= </a:t>
                </a:r>
                <a:r>
                  <a:rPr lang="pl-PL" altLang="ko-KR" sz="2400" dirty="0" smtClean="0">
                    <a:latin typeface="+mn-ea"/>
                  </a:rPr>
                  <a:t>2</a:t>
                </a:r>
                <a:r>
                  <a:rPr lang="en-US" altLang="ko-KR" sz="2400" dirty="0" smtClean="0">
                    <a:latin typeface="+mn-ea"/>
                  </a:rPr>
                  <a:t>.</a:t>
                </a:r>
                <a:r>
                  <a:rPr lang="pl-PL" altLang="ko-KR" sz="2400" dirty="0" smtClean="0">
                    <a:latin typeface="+mn-ea"/>
                  </a:rPr>
                  <a:t>0</a:t>
                </a:r>
                <a:r>
                  <a:rPr lang="pl-PL" altLang="ko-KR" sz="2400" dirty="0">
                    <a:latin typeface="+mn-ea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&lt;3.04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when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=2.0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=0.0012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 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146536"/>
              </a:xfrm>
              <a:blipFill>
                <a:blip r:embed="rId2"/>
                <a:stretch>
                  <a:fillRect l="-580" t="-118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P-Values : Example 8.14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61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813143" cy="47664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 2.0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 &gt; 2.0.</a:t>
                </a:r>
                <a:endParaRPr lang="ko-KR" altLang="ko-KR" sz="2200" dirty="0"/>
              </a:p>
              <a:p>
                <a:pPr marL="0" indent="0">
                  <a:buNone/>
                </a:pP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When the sample mean has a large value like 3, it will be a strong evidence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false.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The larger the sample mean is, the stronger the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becomes.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The observed sample mean is 2.06g.</a:t>
                </a:r>
              </a:p>
              <a:p>
                <a:pPr marL="0" indent="0">
                  <a:buNone/>
                </a:pPr>
                <a:endParaRPr lang="ko-KR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When the sample mean is larger than 2.06g, it is more contradictory to null hypothesis than the currently observed mean 2.06g</a:t>
                </a:r>
                <a:r>
                  <a:rPr lang="en-US" altLang="ko-KR" sz="22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Therefore, the p-value is the probability that the sample mean is larger than 2.06g.</a:t>
                </a:r>
                <a:endParaRPr lang="ko-KR" altLang="ko-KR" sz="2200" dirty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	P-value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&gt;2.06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2.06−2.0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0.141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altLang="ko-KR" sz="2000" dirty="0">
                        <a:latin typeface="+mn-ea"/>
                      </a:rPr>
                      <m:t>P</m:t>
                    </m:r>
                    <m:r>
                      <m:rPr>
                        <m:nor/>
                      </m:rPr>
                      <a:rPr lang="pl-PL" altLang="ko-KR" sz="2000" dirty="0"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pl-PL" altLang="ko-KR" sz="2000" dirty="0">
                        <a:latin typeface="+mn-ea"/>
                      </a:rPr>
                      <m:t>Z</m:t>
                    </m:r>
                    <m:r>
                      <m:rPr>
                        <m:nor/>
                      </m:rPr>
                      <a:rPr lang="pl-PL" altLang="ko-KR" sz="2000" dirty="0">
                        <a:latin typeface="+mn-ea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altLang="ko-KR" sz="2000" dirty="0">
                        <a:latin typeface="+mn-ea"/>
                      </a:rPr>
                      <m:t>3</m:t>
                    </m:r>
                    <m:r>
                      <m:rPr>
                        <m:nor/>
                      </m:rPr>
                      <a:rPr lang="en-US" altLang="ko-KR" sz="2000" dirty="0">
                        <a:latin typeface="+mn-ea"/>
                      </a:rPr>
                      <m:t>.</m:t>
                    </m:r>
                    <m:r>
                      <m:rPr>
                        <m:nor/>
                      </m:rPr>
                      <a:rPr lang="pl-PL" altLang="ko-KR" sz="2000" dirty="0">
                        <a:latin typeface="+mn-ea"/>
                      </a:rPr>
                      <m:t>04</m:t>
                    </m:r>
                  </m:oMath>
                </a14:m>
                <a:r>
                  <a:rPr lang="en-US" altLang="ko-KR" sz="2200" dirty="0" smtClean="0"/>
                  <a:t>)</a:t>
                </a:r>
                <a:endParaRPr lang="en-US" altLang="ko-KR" sz="22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813143" cy="4766416"/>
              </a:xfrm>
              <a:blipFill>
                <a:blip r:embed="rId2"/>
                <a:stretch>
                  <a:fillRect l="-733" t="-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09601" y="339487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P-Values : Example 8.14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37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50193" y="1392963"/>
                <a:ext cx="10515600" cy="510131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More generally, the smaller the P-value, the more evidence there is in the sample </a:t>
                </a:r>
                <a:r>
                  <a:rPr lang="en-US" altLang="ko-KR" sz="2200" dirty="0"/>
                  <a:t>data against the null hypothesis and for the alternative hypothesis</a:t>
                </a:r>
                <a:r>
                  <a:rPr lang="en-US" altLang="ko-KR" sz="2200" dirty="0" smtClean="0"/>
                  <a:t>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That </a:t>
                </a:r>
                <a:r>
                  <a:rPr lang="en-US" altLang="ko-KR" sz="2200" dirty="0"/>
                  <a:t>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should be rejected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when the P-value </a:t>
                </a:r>
                <a:r>
                  <a:rPr lang="en-US" altLang="ko-KR" sz="2200" dirty="0" smtClean="0"/>
                  <a:t>is sufficiently </a:t>
                </a:r>
                <a:r>
                  <a:rPr lang="en-US" altLang="ko-KR" sz="2200" dirty="0"/>
                  <a:t>small</a:t>
                </a:r>
                <a:r>
                  <a:rPr lang="en-US" altLang="ko-KR" sz="2200" dirty="0" smtClean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1" dirty="0"/>
                  <a:t>Decision rule based on the P-value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Select a </a:t>
                </a:r>
                <a:r>
                  <a:rPr lang="en-US" altLang="ko-KR" sz="2200" dirty="0" smtClean="0"/>
                  <a:t>significance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. Then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	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if P-value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  	   do </a:t>
                </a:r>
                <a:r>
                  <a:rPr lang="en-US" altLang="ko-KR" sz="2200" dirty="0"/>
                  <a:t>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if P-value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2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193" y="1392963"/>
                <a:ext cx="10515600" cy="5101311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14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14653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When the P-value is small like 0.001, it is very unlikely to observe the sample mean  value under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. It </a:t>
                </a:r>
                <a:r>
                  <a:rPr lang="en-US" altLang="ko-KR" sz="2200" dirty="0" smtClean="0"/>
                  <a:t>is very unlikely to observe z=3 in standard normal distribution.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It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false.</a:t>
                </a: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				     P-value </a:t>
                </a:r>
                <a:r>
                  <a:rPr lang="en-US" altLang="ko-KR" sz="2200" dirty="0" smtClean="0"/>
                  <a:t>(=P(Z&gt;3))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			</a:t>
                </a:r>
                <a:r>
                  <a:rPr lang="en-US" altLang="ko-KR" sz="22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ko-KR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146536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10" y="3367666"/>
            <a:ext cx="3136886" cy="244570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400942" y="5363603"/>
            <a:ext cx="0" cy="57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144568" y="5577248"/>
            <a:ext cx="256374" cy="35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349668" y="5153114"/>
            <a:ext cx="495656" cy="34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5324" y="495469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86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1465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/>
                  <a:t>Thus if the P-value exceeds the chosen </a:t>
                </a:r>
                <a:r>
                  <a:rPr lang="en-US" altLang="ko-KR" sz="2200" dirty="0" smtClean="0"/>
                  <a:t>significance </a:t>
                </a:r>
                <a:r>
                  <a:rPr lang="en-US" altLang="ko-KR" sz="2200" dirty="0"/>
                  <a:t>level, the </a:t>
                </a:r>
                <a:r>
                  <a:rPr lang="en-US" altLang="ko-KR" sz="2200" dirty="0" smtClean="0"/>
                  <a:t>null hypothesis </a:t>
                </a:r>
                <a:r>
                  <a:rPr lang="en-US" altLang="ko-KR" sz="2200" dirty="0"/>
                  <a:t>cannot be rejected at that level.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/>
                  <a:t>But if the P-value is equal to or less than the chosen significance level, then there is enough </a:t>
                </a:r>
                <a:r>
                  <a:rPr lang="en-US" altLang="ko-KR" sz="2200" dirty="0" smtClean="0"/>
                  <a:t>evidence to </a:t>
                </a:r>
                <a:r>
                  <a:rPr lang="en-US" altLang="ko-KR" sz="2200" dirty="0"/>
                  <a:t>justify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/>
                  <a:t>In Example 14, we calculated P-value = 0.0012. </a:t>
                </a:r>
                <a:endParaRPr lang="en-US" altLang="ko-KR" sz="2200" dirty="0" smtClean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 smtClean="0"/>
                  <a:t>Then </a:t>
                </a:r>
                <a:r>
                  <a:rPr lang="en-US" altLang="ko-KR" sz="2200" dirty="0"/>
                  <a:t>using a </a:t>
                </a:r>
                <a:r>
                  <a:rPr lang="en-US" altLang="ko-KR" sz="2200" dirty="0" smtClean="0"/>
                  <a:t>significance level </a:t>
                </a:r>
                <a:r>
                  <a:rPr lang="en-US" altLang="ko-KR" sz="2200" dirty="0"/>
                  <a:t>of 0.01, we would reject the null hypothesis in favor of the </a:t>
                </a:r>
                <a:r>
                  <a:rPr lang="en-US" altLang="ko-KR" sz="2200" dirty="0" smtClean="0"/>
                  <a:t>alternative hypothesis </a:t>
                </a:r>
                <a:r>
                  <a:rPr lang="en-US" altLang="ko-KR" sz="2200" dirty="0"/>
                  <a:t>because </a:t>
                </a:r>
                <a:r>
                  <a:rPr lang="en-US" altLang="ko-KR" sz="2200" dirty="0" smtClean="0"/>
                  <a:t>0.0012 </a:t>
                </a:r>
                <a:r>
                  <a:rPr lang="en-US" altLang="ko-KR" sz="2200" dirty="0"/>
                  <a:t>&lt; </a:t>
                </a:r>
                <a:r>
                  <a:rPr lang="en-US" altLang="ko-KR" sz="2200" dirty="0" smtClean="0"/>
                  <a:t>0.01</a:t>
                </a:r>
                <a:r>
                  <a:rPr lang="en-US" altLang="ko-KR" sz="2200" dirty="0"/>
                  <a:t>: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However, suppose we select a </a:t>
                </a:r>
                <a:r>
                  <a:rPr lang="en-US" altLang="ko-KR" sz="2200" dirty="0" smtClean="0"/>
                  <a:t>significance </a:t>
                </a:r>
                <a:r>
                  <a:rPr lang="en-US" altLang="ko-KR" sz="2200" dirty="0"/>
                  <a:t>level of only 0.001, </a:t>
                </a:r>
                <a:r>
                  <a:rPr lang="en-US" altLang="ko-KR" sz="2200" dirty="0" smtClean="0"/>
                  <a:t>which requires </a:t>
                </a:r>
                <a:r>
                  <a:rPr lang="en-US" altLang="ko-KR" sz="2200" dirty="0"/>
                  <a:t>more substantial evidence from the data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can </a:t>
                </a:r>
                <a:r>
                  <a:rPr lang="en-US" altLang="ko-KR" sz="2200" dirty="0" smtClean="0"/>
                  <a:t>be rejected</a:t>
                </a:r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 smtClean="0"/>
                  <a:t>In </a:t>
                </a:r>
                <a:r>
                  <a:rPr lang="en-US" altLang="ko-KR" sz="2200" dirty="0"/>
                  <a:t>this case we would 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because </a:t>
                </a:r>
                <a:r>
                  <a:rPr lang="en-US" altLang="ko-KR" sz="2200" dirty="0" smtClean="0"/>
                  <a:t>0.0012 </a:t>
                </a:r>
                <a:r>
                  <a:rPr lang="en-US" altLang="ko-KR" sz="2200" dirty="0"/>
                  <a:t>&gt; </a:t>
                </a:r>
                <a:r>
                  <a:rPr lang="en-US" altLang="ko-KR" sz="2200" dirty="0" smtClean="0"/>
                  <a:t>0.001: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146536"/>
              </a:xfrm>
              <a:blipFill>
                <a:blip r:embed="rId2"/>
                <a:stretch>
                  <a:fillRect l="-290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9260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3289</TotalTime>
  <Words>199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P-Values</vt:lpstr>
      <vt:lpstr>P-Values : Example 8.14</vt:lpstr>
      <vt:lpstr>P-Values : Example 8.14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236</cp:revision>
  <cp:lastPrinted>2018-11-27T02:29:16Z</cp:lastPrinted>
  <dcterms:created xsi:type="dcterms:W3CDTF">2017-06-22T04:03:47Z</dcterms:created>
  <dcterms:modified xsi:type="dcterms:W3CDTF">2020-05-12T11:59:19Z</dcterms:modified>
</cp:coreProperties>
</file>