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4" r:id="rId4"/>
    <p:sldId id="260" r:id="rId5"/>
    <p:sldId id="262" r:id="rId6"/>
    <p:sldId id="266" r:id="rId7"/>
    <p:sldId id="257" r:id="rId8"/>
    <p:sldId id="259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9954-991D-4C1F-A4C8-C54874555C99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F2F-A9EA-464D-814C-8AB2A2C67E33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8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9954-991D-4C1F-A4C8-C54874555C99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F2F-A9EA-464D-814C-8AB2A2C67E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5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4FF9954-991D-4C1F-A4C8-C54874555C99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5D2DF2F-A9EA-464D-814C-8AB2A2C67E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90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5B9-8681-4F57-B28C-8200AC9C629D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01E0-4520-4710-81AB-3D8832D7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3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9954-991D-4C1F-A4C8-C54874555C99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F2F-A9EA-464D-814C-8AB2A2C67E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2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9954-991D-4C1F-A4C8-C54874555C99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F2F-A9EA-464D-814C-8AB2A2C67E33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1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9954-991D-4C1F-A4C8-C54874555C99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F2F-A9EA-464D-814C-8AB2A2C67E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0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9954-991D-4C1F-A4C8-C54874555C99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F2F-A9EA-464D-814C-8AB2A2C67E33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0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9954-991D-4C1F-A4C8-C54874555C99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F2F-A9EA-464D-814C-8AB2A2C67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8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9954-991D-4C1F-A4C8-C54874555C99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F2F-A9EA-464D-814C-8AB2A2C67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9954-991D-4C1F-A4C8-C54874555C99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F2F-A9EA-464D-814C-8AB2A2C67E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7576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9954-991D-4C1F-A4C8-C54874555C99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F2F-A9EA-464D-814C-8AB2A2C67E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0347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F9954-991D-4C1F-A4C8-C54874555C99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DF2F-A9EA-464D-814C-8AB2A2C67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75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478422"/>
                <a:ext cx="10813143" cy="51531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 smtClean="0"/>
                  <a:t>A package-delivery service advertises that at least 90% of all packages brought to its office by 9 A.M. for delivery in the same city are delivered by noon that day. 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	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p=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lang="en-US" altLang="ko-KR" sz="2000" dirty="0" smtClean="0"/>
                  <a:t>  versus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000" dirty="0"/>
                  <a:t> : p &lt;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0.9.</m:t>
                    </m:r>
                  </m:oMath>
                </a14:m>
                <a:endParaRPr lang="en-US" altLang="ko-KR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 smtClean="0"/>
                  <a:t>What is the type II error probability when p=0.8, if we use level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altLang="ko-KR" sz="2000" dirty="0" smtClean="0"/>
                  <a:t>test based on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=225 </m:t>
                    </m:r>
                  </m:oMath>
                </a14:m>
                <a:r>
                  <a:rPr lang="en-US" altLang="ko-KR" sz="2000" dirty="0" smtClean="0"/>
                  <a:t>packages? 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What </a:t>
                </a:r>
                <a:r>
                  <a:rPr lang="en-US" altLang="ko-KR" sz="2000" dirty="0"/>
                  <a:t>should the sample size be to ensure that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altLang="ko-KR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=1− </m:t>
                    </m:r>
                    <m:r>
                      <m:rPr>
                        <m:sty m:val="p"/>
                      </m:rPr>
                      <a:rPr lang="el-GR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en-US" altLang="ko-KR" sz="2000" spc="50" dirty="0"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′(1−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′)/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i="1" spc="-70" dirty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=1− </m:t>
                    </m:r>
                    <m:r>
                      <m:rPr>
                        <m:sty m:val="p"/>
                      </m:rPr>
                      <a:rPr lang="el-GR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en-US" altLang="ko-KR" sz="2000" spc="50" dirty="0"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0.8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2.33</m:t>
                        </m:r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0.9</m:t>
                                </m:r>
                                <m:d>
                                  <m:dPr>
                                    <m:ctrlPr>
                                      <a:rPr lang="en-US" altLang="ko-KR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0.9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225</m:t>
                                </m:r>
                              </m:den>
                            </m:f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  <m:d>
                                  <m:dPr>
                                    <m:ctrlPr>
                                      <a:rPr lang="en-US" altLang="ko-KR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0.8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225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sz="2000" i="1" spc="-70" dirty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altLang="ko-KR" sz="2000" b="0" i="1" spc="-70" dirty="0" smtClean="0">
                        <a:latin typeface="Cambria Math" panose="02040503050406030204" pitchFamily="18" charset="0"/>
                        <a:cs typeface="Arial"/>
                      </a:rPr>
                      <m:t>=0.</m:t>
                    </m:r>
                    <m:r>
                      <a:rPr lang="en-US" altLang="ko-KR" sz="2000" b="0" i="1" spc="-70" dirty="0" smtClean="0"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en-US" altLang="ko-KR" sz="2000" b="0" i="1" spc="-70" dirty="0" smtClean="0">
                        <a:latin typeface="Cambria Math" panose="02040503050406030204" pitchFamily="18" charset="0"/>
                        <a:cs typeface="Arial"/>
                      </a:rPr>
                      <m:t>228</m:t>
                    </m:r>
                  </m:oMath>
                </a14:m>
                <a:r>
                  <a:rPr lang="en-US" altLang="ko-KR" sz="20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rad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′(1−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e>
                                </m:rad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>
                    <a:latin typeface="+mn-ea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2.33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0.9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0.9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rad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2.33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0.8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0.8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0.8−0.9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=266</m:t>
                    </m:r>
                  </m:oMath>
                </a14:m>
                <a:endParaRPr lang="en-US" altLang="ko-KR" sz="20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endParaRPr lang="en-US" altLang="ko-KR" sz="2200" dirty="0" smtClean="0"/>
              </a:p>
              <a:p>
                <a:endParaRPr lang="ko-KR" altLang="en-US" sz="22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478422"/>
                <a:ext cx="10813143" cy="5153113"/>
              </a:xfrm>
              <a:blipFill>
                <a:blip r:embed="rId2"/>
                <a:stretch>
                  <a:fillRect l="-564" t="-7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290557"/>
                <a:ext cx="10972800" cy="81185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 smtClean="0"/>
                  <a:t>Example </a:t>
                </a:r>
                <a:r>
                  <a:rPr lang="en-US" altLang="ko-KR" sz="2800" dirty="0" smtClean="0"/>
                  <a:t>8.12 : Computation of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290557"/>
                <a:ext cx="10972800" cy="811850"/>
              </a:xfrm>
              <a:blipFill>
                <a:blip r:embed="rId3"/>
                <a:stretch>
                  <a:fillRect l="-1111" b="-3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78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l-GR" dirty="0" smtClean="0"/>
              <a:t>β</a:t>
            </a:r>
            <a:r>
              <a:rPr lang="en-US" dirty="0" smtClean="0"/>
              <a:t>(p’) Summary</a:t>
            </a:r>
            <a:endParaRPr lang="en-US" dirty="0"/>
          </a:p>
        </p:txBody>
      </p:sp>
      <p:pic>
        <p:nvPicPr>
          <p:cNvPr id="6" name="Content Placeholder 5" descr="p.308 summary.ti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299" t="43289" r="11742" b="23752"/>
          <a:stretch>
            <a:fillRect/>
          </a:stretch>
        </p:blipFill>
        <p:spPr>
          <a:xfrm>
            <a:off x="2743201" y="838200"/>
            <a:ext cx="7054735" cy="5791200"/>
          </a:xfrm>
        </p:spPr>
      </p:pic>
    </p:spTree>
    <p:extLst>
      <p:ext uri="{BB962C8B-B14F-4D97-AF65-F5344CB8AC3E}">
        <p14:creationId xmlns:p14="http://schemas.microsoft.com/office/powerpoint/2010/main" val="29494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478422"/>
                <a:ext cx="10813143" cy="51531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 smtClean="0"/>
                  <a:t>Rejection region : </a:t>
                </a:r>
              </a:p>
              <a:p>
                <a:pPr marL="0" indent="0">
                  <a:buNone/>
                </a:pPr>
                <a:r>
                  <a:rPr lang="en-US" altLang="ko-KR" sz="20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0.9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0.9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225</m:t>
                            </m:r>
                          </m:e>
                        </m:rad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=−2.33</m:t>
                    </m:r>
                  </m:oMath>
                </a14:m>
                <a:r>
                  <a:rPr lang="en-US" altLang="ko-KR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m:rPr>
                        <m:nor/>
                      </m:rP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0.9 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2.33</m:t>
                    </m:r>
                    <m:rad>
                      <m:radPr>
                        <m:deg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0.9(1−0.9)/225</m:t>
                        </m:r>
                      </m:e>
                    </m:ra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=0.8534</m:t>
                    </m:r>
                  </m:oMath>
                </a14:m>
                <a:endParaRPr lang="en-US" altLang="ko-KR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&gt;0.8534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𝑤h𝑒𝑛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=0.8</m:t>
                        </m:r>
                      </m:e>
                    </m:d>
                  </m:oMath>
                </a14:m>
                <a:endParaRPr lang="en-US" altLang="ko-KR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000" dirty="0" smtClean="0"/>
                  <a:t>	   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000" spc="50" dirty="0"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(1−0.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)/225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0.8534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0.8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0.8(1−0.8)/225</m:t>
                            </m:r>
                          </m:e>
                        </m:ra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 </a:t>
                </a:r>
                <a:endParaRPr lang="en-US" altLang="ko-KR" sz="2000" dirty="0"/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000" spc="50" dirty="0">
                        <a:cs typeface="Arial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m:rPr>
                        <m:nor/>
                      </m:rP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2.0025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=0.0226</m:t>
                    </m:r>
                  </m:oMath>
                </a14:m>
                <a:r>
                  <a:rPr lang="en-US" altLang="ko-KR" sz="2000" dirty="0" smtClean="0"/>
                  <a:t> 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endParaRPr lang="en-US" altLang="ko-KR" sz="2200" dirty="0" smtClean="0"/>
              </a:p>
              <a:p>
                <a:endParaRPr lang="ko-KR" altLang="en-US" sz="2200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478422"/>
                <a:ext cx="10813143" cy="5153113"/>
              </a:xfrm>
              <a:blipFill>
                <a:blip r:embed="rId2"/>
                <a:stretch>
                  <a:fillRect l="-564" t="-7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290557"/>
            <a:ext cx="10972800" cy="81185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Example 8.12  - another solution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756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06566" y="1403285"/>
                <a:ext cx="10515600" cy="516843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/>
                  <a:t>Glycerol contributes to the sweetness of wines.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/>
                  <a:t>The following observations shows the glycerol concentration for samples of wines :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/>
                  <a:t>	</a:t>
                </a:r>
                <a:r>
                  <a:rPr lang="en-US" altLang="ko-KR" sz="1800" dirty="0" smtClean="0"/>
                  <a:t>2.67, 4.62, 4.14, 3.81, 3.83.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/>
                  <a:t>Suppose the desired concentration value is 4. Does the sample data suggest that true average concentration is something other than the desired value (use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=0.05)</m:t>
                    </m:r>
                  </m:oMath>
                </a14:m>
                <a:r>
                  <a:rPr lang="en-US" altLang="ko-KR" sz="1800" dirty="0" smtClean="0"/>
                  <a:t>?</a:t>
                </a: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 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= </a:t>
                </a:r>
                <a:r>
                  <a:rPr lang="en-US" altLang="ko-KR" sz="1800" dirty="0" smtClean="0"/>
                  <a:t>4 </a:t>
                </a:r>
                <a:r>
                  <a:rPr lang="en-US" altLang="ko-KR" sz="1800" dirty="0"/>
                  <a:t>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8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 smtClean="0"/>
                  <a:t>4 </a:t>
                </a: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sz="1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8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ko-KR" sz="1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1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ko-KR" sz="18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1800" dirty="0" smtClean="0"/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 startAt="3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will be rejected if </a:t>
                </a:r>
                <a:r>
                  <a:rPr lang="en-US" altLang="ko-KR" sz="1800" dirty="0"/>
                  <a:t>either </a:t>
                </a:r>
                <a:r>
                  <a:rPr lang="en-US" altLang="ko-KR" sz="1800" dirty="0" smtClean="0"/>
                  <a:t>t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/2,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0.025,4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=2.776</m:t>
                    </m:r>
                  </m:oMath>
                </a14:m>
                <a:r>
                  <a:rPr lang="en-US" altLang="ko-KR" sz="1800" dirty="0" smtClean="0"/>
                  <a:t> </a:t>
                </a:r>
                <a:r>
                  <a:rPr lang="en-US" altLang="ko-KR" sz="1800" dirty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</m:t>
                    </m:r>
                  </m:oMath>
                </a14:m>
                <a:r>
                  <a:rPr lang="en-US" altLang="ko-KR" sz="1800" dirty="0" smtClean="0"/>
                  <a:t>2.776:</a:t>
                </a:r>
                <a:endParaRPr lang="en-US" altLang="ko-KR" sz="1800" dirty="0"/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 startAt="3"/>
                </a:pPr>
                <a:r>
                  <a:rPr lang="en-US" altLang="ko-KR" sz="1800" dirty="0"/>
                  <a:t>Substituting n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5,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3.814, and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0.718, we </a:t>
                </a:r>
                <a:r>
                  <a:rPr lang="en-US" altLang="ko-KR" sz="1800" dirty="0"/>
                  <a:t>get </a:t>
                </a:r>
                <a:endParaRPr lang="en-US" altLang="ko-KR" sz="18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3.814−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0.718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800" dirty="0" smtClean="0"/>
                  <a:t>0.58</a:t>
                </a:r>
                <a:endParaRPr lang="en-US" altLang="ko-KR" sz="1800" dirty="0"/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 startAt="3"/>
                </a:pPr>
                <a:r>
                  <a:rPr lang="en-US" altLang="ko-KR" sz="1800" dirty="0" smtClean="0"/>
                  <a:t>Since t</a:t>
                </a:r>
                <a:r>
                  <a:rPr lang="en-US" altLang="ko-KR" sz="1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800" dirty="0" smtClean="0"/>
                  <a:t>0.58 </a:t>
                </a:r>
                <a:r>
                  <a:rPr lang="en-US" altLang="ko-KR" sz="1800" dirty="0"/>
                  <a:t>does not fall in the rejection </a:t>
                </a:r>
                <a:r>
                  <a:rPr lang="en-US" altLang="ko-KR" sz="1800" dirty="0" smtClean="0"/>
                  <a:t>region,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/>
                  <a:t> cannot be rejected. </a:t>
                </a: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 startAt="3"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566" y="1403285"/>
                <a:ext cx="10515600" cy="5168430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Example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8.9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529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02" y="962069"/>
            <a:ext cx="6427756" cy="30202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701102" y="4401084"/>
                <a:ext cx="763945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P-value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&lt;−0.57886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0.57886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=0.5937</m:t>
                    </m:r>
                  </m:oMath>
                </a14:m>
                <a:endParaRPr lang="en-US" altLang="ko-KR" b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−0.57886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,4)+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1−(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pt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0.57886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#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0.5937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02" y="4401084"/>
                <a:ext cx="7639451" cy="1200329"/>
              </a:xfrm>
              <a:prstGeom prst="rect">
                <a:avLst/>
              </a:prstGeo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65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980634" cy="5155611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ko-KR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sz="18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	</a:t>
                </a:r>
                <a:endParaRPr lang="en-US" altLang="ko-KR" sz="18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/>
                  <a:t>	</a:t>
                </a:r>
                <a:r>
                  <a:rPr lang="en-US" altLang="ko-KR" sz="1800" dirty="0" smtClean="0"/>
                  <a:t>	</a:t>
                </a:r>
                <a:r>
                  <a:rPr lang="en-US" altLang="ko-KR" sz="1800" dirty="0" smtClean="0"/>
                  <a:t>   </a:t>
                </a:r>
                <a:r>
                  <a:rPr lang="en-US" altLang="ko-KR" sz="1800" dirty="0"/>
                  <a:t>P-value</a:t>
                </a:r>
                <a:endParaRPr lang="en-US" altLang="ko-KR" sz="1800" dirty="0" smtClean="0"/>
              </a:p>
              <a:p>
                <a:pPr marL="0" indent="0">
                  <a:buNone/>
                </a:pPr>
                <a:r>
                  <a:rPr lang="en-US" altLang="ko-KR" sz="1800" dirty="0" smtClean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8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/>
                  <a:t>	</a:t>
                </a:r>
                <a:r>
                  <a:rPr lang="en-US" altLang="ko-KR" sz="18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pl-PL" altLang="ko-KR" sz="1800" dirty="0">
                        <a:latin typeface="+mn-ea"/>
                      </a:rPr>
                      <m:t>when</m:t>
                    </m:r>
                    <m:r>
                      <m:rPr>
                        <m:nor/>
                      </m:rPr>
                      <a:rPr lang="pl-PL" altLang="ko-KR" sz="1800" dirty="0">
                        <a:latin typeface="+mn-ea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altLang="ko-KR" sz="1800" dirty="0">
                        <a:latin typeface="+mn-ea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 smtClean="0"/>
                  <a:t> 	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altLang="ko-KR" sz="1800" dirty="0"/>
                  <a:t>the value </a:t>
                </a:r>
                <a:r>
                  <a:rPr lang="en-US" altLang="ko-KR" sz="1800" dirty="0" smtClean="0"/>
                  <a:t>calculated from </a:t>
                </a:r>
                <a:r>
                  <a:rPr lang="en-US" altLang="ko-KR" sz="1800" dirty="0"/>
                  <a:t>the available sample</a:t>
                </a:r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8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/>
                  <a:t>	</a:t>
                </a:r>
                <a:r>
                  <a:rPr lang="en-US" altLang="ko-KR" sz="1800" dirty="0" smtClean="0"/>
                  <a:t> </a:t>
                </a:r>
                <a:r>
                  <a:rPr lang="en-US" altLang="ko-KR" sz="1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altLang="ko-KR" sz="1800" dirty="0">
                        <a:latin typeface="+mn-ea"/>
                      </a:rPr>
                      <m:t>when</m:t>
                    </m:r>
                    <m:r>
                      <m:rPr>
                        <m:nor/>
                      </m:rPr>
                      <a:rPr lang="pl-PL" altLang="ko-KR" sz="1800" dirty="0">
                        <a:latin typeface="+mn-ea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altLang="ko-KR" sz="1800" dirty="0">
                        <a:latin typeface="+mn-ea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 </a:t>
                </a:r>
                <a:endParaRPr lang="en-US" altLang="ko-KR" sz="1800" dirty="0" smtClean="0"/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1800" dirty="0" smtClean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8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≠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/>
                  <a:t>	</a:t>
                </a:r>
                <a:r>
                  <a:rPr lang="en-US" altLang="ko-KR" sz="1800" dirty="0" smtClean="0"/>
                  <a:t> </a:t>
                </a:r>
                <a:r>
                  <a:rPr lang="en-US" altLang="ko-KR" sz="1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nor/>
                          </m:rPr>
                          <a:rPr lang="pl-PL" altLang="ko-KR" sz="1800" dirty="0">
                            <a:latin typeface="+mn-ea"/>
                          </a:rPr>
                          <m:t>when</m:t>
                        </m:r>
                        <m:r>
                          <m:rPr>
                            <m:nor/>
                          </m:rPr>
                          <a:rPr lang="pl-PL" altLang="ko-KR" sz="1800" dirty="0">
                            <a:latin typeface="+mn-ea"/>
                          </a:rPr>
                          <m:t> 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l-PL" altLang="ko-KR" sz="1800" dirty="0">
                            <a:latin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nor/>
                          </m:rPr>
                          <a:rPr lang="pl-PL" altLang="ko-KR" sz="1800" dirty="0">
                            <a:latin typeface="+mn-ea"/>
                          </a:rPr>
                          <m:t>when</m:t>
                        </m:r>
                        <m:r>
                          <m:rPr>
                            <m:nor/>
                          </m:rPr>
                          <a:rPr lang="pl-PL" altLang="ko-KR" sz="1800" dirty="0">
                            <a:latin typeface="+mn-ea"/>
                          </a:rPr>
                          <m:t> 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l-PL" altLang="ko-KR" sz="1800" dirty="0">
                            <a:latin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8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980634" cy="51556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P-Values for t distribution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798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0373"/>
                <a:ext cx="10361177" cy="490642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34000"/>
                  </a:lnSpc>
                  <a:buNone/>
                </a:pPr>
                <a:r>
                  <a:rPr lang="en-US" altLang="ko-KR" sz="2200" dirty="0" smtClean="0"/>
                  <a:t>Data </a:t>
                </a:r>
                <a:r>
                  <a:rPr lang="en-US" altLang="ko-KR" sz="2200" dirty="0"/>
                  <a:t>on the modulus of rupture</a:t>
                </a:r>
                <a:r>
                  <a:rPr lang="en-US" altLang="ko-KR" sz="2200" dirty="0" smtClean="0"/>
                  <a:t> </a:t>
                </a:r>
                <a:r>
                  <a:rPr lang="en-US" altLang="ko-KR" sz="2200" dirty="0"/>
                  <a:t>of composite beams designed to add value to low-grade sweetgum lumber </a:t>
                </a:r>
                <a:r>
                  <a:rPr lang="en-US" altLang="ko-KR" sz="2200" dirty="0" smtClean="0"/>
                  <a:t>is </a:t>
                </a:r>
                <a:r>
                  <a:rPr lang="en-US" altLang="ko-KR" sz="2200" dirty="0"/>
                  <a:t>given in an article in J. of </a:t>
                </a:r>
                <a:r>
                  <a:rPr lang="en-US" altLang="ko-KR" sz="2200" dirty="0" smtClean="0"/>
                  <a:t> Bridge </a:t>
                </a:r>
                <a:r>
                  <a:rPr lang="en-US" altLang="ko-KR" sz="2200" dirty="0"/>
                  <a:t>Engr</a:t>
                </a:r>
                <a:r>
                  <a:rPr lang="en-US" altLang="ko-KR" sz="2200" dirty="0" smtClean="0"/>
                  <a:t>.</a:t>
                </a:r>
                <a:endParaRPr lang="en-US" altLang="ko-KR" sz="2200" dirty="0"/>
              </a:p>
              <a:p>
                <a:pPr marL="0" indent="444500">
                  <a:lnSpc>
                    <a:spcPct val="134000"/>
                  </a:lnSpc>
                  <a:buNone/>
                </a:pPr>
                <a:r>
                  <a:rPr lang="en-US" altLang="ko-KR" sz="2200" dirty="0" smtClean="0">
                    <a:ea typeface="굴림" panose="020B0600000101010101" pitchFamily="50" charset="-127"/>
                  </a:rPr>
                  <a:t>6807.99</a:t>
                </a:r>
                <a:r>
                  <a:rPr lang="en-US" altLang="ko-KR" sz="2200" dirty="0">
                    <a:ea typeface="굴림" panose="020B0600000101010101" pitchFamily="50" charset="-127"/>
                  </a:rPr>
                  <a:t>, 7637.06, 6663.28, 6165.03, 6991.41, 6992.23, 6981.46, 7569.75, </a:t>
                </a:r>
              </a:p>
              <a:p>
                <a:pPr marL="0" indent="444500">
                  <a:lnSpc>
                    <a:spcPct val="134000"/>
                  </a:lnSpc>
                  <a:buNone/>
                </a:pPr>
                <a:r>
                  <a:rPr lang="en-US" altLang="ko-KR" sz="2200" dirty="0">
                    <a:ea typeface="굴림" panose="020B0600000101010101" pitchFamily="50" charset="-127"/>
                  </a:rPr>
                  <a:t>7437.88, 6872.39, 7663.18, 6032.28, 6906.04, 6617.17, 6984.12, 7093.71, </a:t>
                </a:r>
              </a:p>
              <a:p>
                <a:pPr marL="0" indent="444500">
                  <a:lnSpc>
                    <a:spcPct val="134000"/>
                  </a:lnSpc>
                  <a:buNone/>
                </a:pPr>
                <a:r>
                  <a:rPr lang="en-US" altLang="ko-KR" sz="2200" dirty="0">
                    <a:ea typeface="굴림" panose="020B0600000101010101" pitchFamily="50" charset="-127"/>
                  </a:rPr>
                  <a:t>7659.50, 7378.61, 7295.54, 6702.76, 7440.17, 8053.26, 8284.75, 7347.95,</a:t>
                </a:r>
              </a:p>
              <a:p>
                <a:pPr marL="0" indent="444500">
                  <a:lnSpc>
                    <a:spcPct val="134000"/>
                  </a:lnSpc>
                  <a:buNone/>
                </a:pPr>
                <a:r>
                  <a:rPr lang="en-US" altLang="ko-KR" sz="2200" dirty="0">
                    <a:ea typeface="굴림" panose="020B0600000101010101" pitchFamily="50" charset="-127"/>
                  </a:rPr>
                  <a:t>7422.69, 7886.87, 6316.67, 7713.65, 7503.33, </a:t>
                </a:r>
                <a:r>
                  <a:rPr lang="en-US" altLang="ko-KR" sz="2200" dirty="0" smtClean="0">
                    <a:ea typeface="굴림" panose="020B0600000101010101" pitchFamily="50" charset="-127"/>
                  </a:rPr>
                  <a:t>7674.99</a:t>
                </a:r>
              </a:p>
              <a:p>
                <a:pPr marL="0" indent="0" algn="just">
                  <a:lnSpc>
                    <a:spcPct val="140000"/>
                  </a:lnSpc>
                  <a:buNone/>
                </a:pPr>
                <a:r>
                  <a:rPr lang="en-US" altLang="ko-KR" sz="2000" dirty="0">
                    <a:latin typeface="+mn-ea"/>
                  </a:rPr>
                  <a:t>Does this data provide evidence for concluding that the population mean </a:t>
                </a:r>
                <a:r>
                  <a:rPr lang="en-US" altLang="ko-KR" sz="2000" dirty="0"/>
                  <a:t>modulus of rupture </a:t>
                </a:r>
                <a:r>
                  <a:rPr lang="en-US" altLang="ko-KR" sz="2000" dirty="0" smtClean="0">
                    <a:latin typeface="+mn-ea"/>
                  </a:rPr>
                  <a:t>exceeds 7000 (use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altLang="ko-KR" sz="2000" dirty="0" smtClean="0">
                    <a:latin typeface="+mn-ea"/>
                  </a:rPr>
                  <a:t>)?</a:t>
                </a: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0373"/>
                <a:ext cx="10361177" cy="4906424"/>
              </a:xfrm>
              <a:blipFill>
                <a:blip r:embed="rId2"/>
                <a:stretch>
                  <a:fillRect l="-765" r="-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36041"/>
            <a:ext cx="10515600" cy="55782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Hypothesis Test of mean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373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95102"/>
                <a:ext cx="10813143" cy="5338984"/>
              </a:xfrm>
            </p:spPr>
            <p:txBody>
              <a:bodyPr>
                <a:normAutofit fontScale="85000" lnSpcReduction="10000"/>
              </a:bodyPr>
              <a:lstStyle/>
              <a:p>
                <a:pPr marL="720725" indent="-720725" algn="just">
                  <a:lnSpc>
                    <a:spcPct val="140000"/>
                  </a:lnSpc>
                  <a:buNone/>
                </a:pPr>
                <a:r>
                  <a:rPr lang="en-US" altLang="ko-KR" sz="2400" dirty="0" smtClean="0">
                    <a:latin typeface="+mn-ea"/>
                  </a:rPr>
                  <a:t>(Sol)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+mn-ea"/>
                  </a:rPr>
                  <a:t> :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latin typeface="+mn-ea"/>
                  </a:rPr>
                  <a:t>= </a:t>
                </a:r>
                <a:r>
                  <a:rPr lang="en-US" altLang="ko-KR" sz="2400" dirty="0" smtClean="0">
                    <a:latin typeface="+mn-ea"/>
                  </a:rPr>
                  <a:t>7000 </a:t>
                </a:r>
                <a:r>
                  <a:rPr lang="en-US" altLang="ko-KR" sz="2400" dirty="0">
                    <a:latin typeface="+mn-ea"/>
                  </a:rPr>
                  <a:t>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+mn-ea"/>
                  </a:rPr>
                  <a:t> :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400" dirty="0">
                    <a:latin typeface="+mn-ea"/>
                  </a:rPr>
                  <a:t> &gt; </a:t>
                </a:r>
                <a:r>
                  <a:rPr lang="en-US" altLang="ko-KR" sz="2400" dirty="0" smtClean="0">
                    <a:latin typeface="+mn-ea"/>
                  </a:rPr>
                  <a:t>7000</a:t>
                </a:r>
                <a:r>
                  <a:rPr lang="en-US" altLang="ko-KR" sz="2400" dirty="0" smtClean="0">
                    <a:latin typeface="+mn-ea"/>
                  </a:rPr>
                  <a:t>.</a:t>
                </a:r>
                <a:endParaRPr lang="en-US" altLang="ko-KR" sz="2400" dirty="0">
                  <a:latin typeface="+mn-ea"/>
                </a:endParaRPr>
              </a:p>
              <a:p>
                <a:pPr marL="0" indent="0" algn="just">
                  <a:lnSpc>
                    <a:spcPct val="140000"/>
                  </a:lnSpc>
                  <a:buNone/>
                </a:pPr>
                <a:r>
                  <a:rPr lang="en-US" altLang="ko-KR" sz="2400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7203.19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7000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543.54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rad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2.0475</m:t>
                    </m:r>
                  </m:oMath>
                </a14:m>
                <a:r>
                  <a:rPr lang="en-US" altLang="ko-KR" sz="2400" dirty="0">
                    <a:latin typeface="+mn-ea"/>
                  </a:rPr>
                  <a:t>   </a:t>
                </a:r>
              </a:p>
              <a:p>
                <a:pPr marL="444500" indent="-444500" algn="just">
                  <a:lnSpc>
                    <a:spcPct val="14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dirty="0"/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2400" i="0">
                        <a:latin typeface="Cambria Math" panose="02040503050406030204" pitchFamily="18" charset="0"/>
                      </a:rPr>
                      <m:t>μ</m:t>
                    </m:r>
                    <m:r>
                      <a:rPr lang="ko-KR" altLang="en-US" sz="240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latin typeface="+mn-ea"/>
                  </a:rPr>
                  <a:t>= </a:t>
                </a:r>
                <a:r>
                  <a:rPr lang="en-US" altLang="ko-KR" sz="2400" dirty="0" smtClean="0">
                    <a:latin typeface="+mn-ea"/>
                  </a:rPr>
                  <a:t>7000 </a:t>
                </a:r>
                <a:r>
                  <a:rPr lang="en-US" altLang="ko-KR" sz="2400" dirty="0">
                    <a:latin typeface="+mn-ea"/>
                  </a:rPr>
                  <a:t>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+mn-ea"/>
                  </a:rPr>
                  <a:t> :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400" dirty="0">
                    <a:latin typeface="+mn-ea"/>
                  </a:rPr>
                  <a:t> &gt; </a:t>
                </a:r>
                <a:r>
                  <a:rPr lang="en-US" altLang="ko-KR" sz="2400" dirty="0" smtClean="0">
                    <a:latin typeface="+mn-ea"/>
                  </a:rPr>
                  <a:t>7000</a:t>
                </a:r>
                <a:r>
                  <a:rPr lang="en-US" altLang="ko-KR" sz="2400" dirty="0">
                    <a:latin typeface="+mn-ea"/>
                  </a:rPr>
                  <a:t>.</a:t>
                </a: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 sz="2400" b="0" i="0" dirty="0" smtClean="0">
                            <a:latin typeface="+mn-ea"/>
                          </a:rPr>
                          <m:t>7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latin typeface="+mn-ea"/>
                          </a:rPr>
                          <m:t>000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400" dirty="0"/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 startAt="3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dirty="0"/>
                  <a:t> will be rejected if either t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1.6991</m:t>
                    </m:r>
                  </m:oMath>
                </a14:m>
                <a:r>
                  <a:rPr lang="en-US" altLang="ko-KR" sz="2400" dirty="0"/>
                  <a:t> </a:t>
                </a:r>
                <a:endParaRPr lang="en-US" altLang="ko-KR" sz="2400" dirty="0" smtClean="0"/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 startAt="3"/>
                </a:pPr>
                <a:r>
                  <a:rPr lang="en-US" altLang="ko-KR" sz="2400" dirty="0" smtClean="0"/>
                  <a:t>Substituting </a:t>
                </a:r>
                <a:r>
                  <a:rPr lang="en-US" altLang="ko-KR" sz="2400" dirty="0"/>
                  <a:t>n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30,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7203.19, </a:t>
                </a:r>
                <a:r>
                  <a:rPr lang="en-US" altLang="ko-KR" sz="24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543.54</m:t>
                    </m:r>
                  </m:oMath>
                </a14:m>
                <a:r>
                  <a:rPr lang="en-US" altLang="ko-KR" sz="2400" dirty="0"/>
                  <a:t>, we get </a:t>
                </a:r>
                <a:endParaRPr lang="en-US" altLang="ko-KR" sz="24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7203.19−7000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543.54/</m:t>
                        </m:r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rad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=2.0475</m:t>
                    </m:r>
                  </m:oMath>
                </a14:m>
                <a:r>
                  <a:rPr lang="en-US" altLang="ko-KR" sz="2400" dirty="0">
                    <a:latin typeface="+mn-ea"/>
                  </a:rPr>
                  <a:t> </a:t>
                </a:r>
                <a:endParaRPr lang="en-US" altLang="ko-KR" sz="2400" dirty="0" smtClean="0">
                  <a:latin typeface="+mn-ea"/>
                </a:endParaRPr>
              </a:p>
              <a:p>
                <a:pPr marL="514350" indent="-514350">
                  <a:lnSpc>
                    <a:spcPct val="130000"/>
                  </a:lnSpc>
                  <a:buFont typeface="+mj-ea"/>
                  <a:buAutoNum type="circleNumDbPlain" startAt="5"/>
                </a:pPr>
                <a:r>
                  <a:rPr lang="en-US" altLang="ko-KR" sz="2400" dirty="0" smtClean="0"/>
                  <a:t>Since </a:t>
                </a:r>
                <a:r>
                  <a:rPr lang="en-US" altLang="ko-KR" sz="2400" dirty="0"/>
                  <a:t>t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2.0475</m:t>
                    </m:r>
                  </m:oMath>
                </a14:m>
                <a:r>
                  <a:rPr lang="en-US" altLang="ko-KR" sz="2400" dirty="0" smtClean="0"/>
                  <a:t> falls </a:t>
                </a:r>
                <a:r>
                  <a:rPr lang="en-US" altLang="ko-KR" sz="2400" dirty="0"/>
                  <a:t>in the rejection region,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can </a:t>
                </a:r>
                <a:r>
                  <a:rPr lang="en-US" altLang="ko-KR" sz="2400" dirty="0"/>
                  <a:t>be rejected</a:t>
                </a:r>
                <a:r>
                  <a:rPr lang="en-US" altLang="ko-KR" sz="2400" dirty="0" smtClean="0"/>
                  <a:t>.</a:t>
                </a:r>
              </a:p>
              <a:p>
                <a:pPr marL="514350" indent="-514350">
                  <a:lnSpc>
                    <a:spcPct val="130000"/>
                  </a:lnSpc>
                  <a:buFont typeface="+mj-ea"/>
                  <a:buAutoNum type="circleNumDbPlain" startAt="5"/>
                </a:pPr>
                <a:r>
                  <a:rPr lang="en-US" altLang="ko-KR" sz="2400" dirty="0" smtClean="0"/>
                  <a:t>Since p-value </a:t>
                </a:r>
                <a:r>
                  <a:rPr lang="en-US" altLang="ko-KR" sz="2400" dirty="0"/>
                  <a:t>=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2.0475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 smtClean="0"/>
                  <a:t>=</a:t>
                </a:r>
                <a:r>
                  <a:rPr lang="en-US" altLang="ko-KR" sz="2400" dirty="0"/>
                  <a:t> 0.0249  &lt; 0.05,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dirty="0"/>
                  <a:t> can be </a:t>
                </a:r>
                <a:r>
                  <a:rPr lang="en-US" altLang="ko-KR" sz="2400" dirty="0" smtClean="0"/>
                  <a:t>rejected.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400" dirty="0" smtClean="0"/>
                  <a:t>    &gt; </a:t>
                </a:r>
                <a:r>
                  <a:rPr lang="en-US" altLang="ko-KR" sz="2400" dirty="0"/>
                  <a:t>1-pt(2.0475, 29</a:t>
                </a:r>
                <a:r>
                  <a:rPr lang="en-US" altLang="ko-KR" sz="2400" dirty="0" smtClean="0"/>
                  <a:t>) # 0.0249  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95102"/>
                <a:ext cx="10813143" cy="5338984"/>
              </a:xfrm>
              <a:blipFill>
                <a:blip r:embed="rId2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3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025" y="1486968"/>
            <a:ext cx="10784080" cy="4800195"/>
          </a:xfrm>
        </p:spPr>
        <p:txBody>
          <a:bodyPr>
            <a:normAutofit/>
          </a:bodyPr>
          <a:lstStyle/>
          <a:p>
            <a:pPr algn="just">
              <a:lnSpc>
                <a:spcPct val="124000"/>
              </a:lnSpc>
            </a:pPr>
            <a:r>
              <a:rPr lang="en-US" altLang="ko-KR" sz="1900" dirty="0">
                <a:ea typeface="굴림" panose="020B0600000101010101" pitchFamily="50" charset="-127"/>
              </a:rPr>
              <a:t>modulus &lt;- c(6807.99, 7637.06, 6663.28, 6165.03, 6991.41, </a:t>
            </a:r>
            <a:r>
              <a:rPr lang="en-US" altLang="ko-KR" sz="1900" dirty="0" smtClean="0">
                <a:ea typeface="굴림" panose="020B0600000101010101" pitchFamily="50" charset="-127"/>
              </a:rPr>
              <a:t>6992.23</a:t>
            </a:r>
            <a:r>
              <a:rPr lang="en-US" altLang="ko-KR" sz="1900" dirty="0">
                <a:ea typeface="굴림" panose="020B0600000101010101" pitchFamily="50" charset="-127"/>
              </a:rPr>
              <a:t>, 6981.46, 7569.75, 7437.88, 6872.39, 7663.18, 6032.28, 6906.04, 6617.17, 6984.12, 7093.71, 7659.50, 7378.61, 7295.54, 6702.76, 7440.17, 8053.26, 8284.75, 7347.95, 7422.69, 7886.87, 6316.67, 7713.65, 7503.33, 7674.99</a:t>
            </a:r>
            <a:r>
              <a:rPr lang="en-US" altLang="ko-KR" sz="1900" dirty="0" smtClean="0">
                <a:ea typeface="굴림" panose="020B0600000101010101" pitchFamily="50" charset="-127"/>
              </a:rPr>
              <a:t>)</a:t>
            </a:r>
          </a:p>
          <a:p>
            <a:pPr marL="0" indent="0" algn="just">
              <a:lnSpc>
                <a:spcPct val="124000"/>
              </a:lnSpc>
              <a:buNone/>
            </a:pPr>
            <a:r>
              <a:rPr lang="en-US" altLang="ko-KR" sz="1900" dirty="0" smtClean="0">
                <a:ea typeface="굴림" panose="020B0600000101010101" pitchFamily="50" charset="-127"/>
              </a:rPr>
              <a:t> </a:t>
            </a:r>
            <a:endParaRPr lang="en-US" altLang="ko-KR" sz="19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4" y="2787219"/>
            <a:ext cx="6653029" cy="27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39771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336</TotalTime>
  <Words>263</Words>
  <Application>Microsoft Office PowerPoint</Application>
  <PresentationFormat>와이드스크린</PresentationFormat>
  <Paragraphs>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Example 8.12 : Computation of β</vt:lpstr>
      <vt:lpstr>β(p’) Summary</vt:lpstr>
      <vt:lpstr>Example 8.12  - another solution</vt:lpstr>
      <vt:lpstr>Example 8.9 </vt:lpstr>
      <vt:lpstr>PowerPoint 프레젠테이션</vt:lpstr>
      <vt:lpstr>P-Values for t distribution</vt:lpstr>
      <vt:lpstr>Hypothesis Test of mean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One-Sample t Confidence Interval</dc:title>
  <dc:creator>Windows 사용자</dc:creator>
  <cp:lastModifiedBy>Windows 사용자</cp:lastModifiedBy>
  <cp:revision>13</cp:revision>
  <dcterms:created xsi:type="dcterms:W3CDTF">2020-05-04T13:43:20Z</dcterms:created>
  <dcterms:modified xsi:type="dcterms:W3CDTF">2020-05-12T13:46:01Z</dcterms:modified>
</cp:coreProperties>
</file>