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427" r:id="rId5"/>
    <p:sldId id="411" r:id="rId6"/>
    <p:sldId id="428" r:id="rId7"/>
    <p:sldId id="410" r:id="rId8"/>
    <p:sldId id="429" r:id="rId9"/>
    <p:sldId id="430" r:id="rId10"/>
  </p:sldIdLst>
  <p:sldSz cx="12192000" cy="6858000"/>
  <p:notesSz cx="67691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3425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4930E-BCB0-4171-ACF1-6B1460BA6108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3425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32FB4-5431-443E-8C3B-6A8BC1BC3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41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3425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910" y="4767262"/>
            <a:ext cx="541528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3425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5446" y="2020579"/>
            <a:ext cx="9508671" cy="23876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Chapter </a:t>
            </a:r>
            <a:r>
              <a:rPr lang="en-US" altLang="ko-KR" sz="3600" dirty="0" smtClean="0"/>
              <a:t>9 </a:t>
            </a:r>
            <a:r>
              <a:rPr lang="en-US" altLang="ko-KR" sz="3600" dirty="0"/>
              <a:t>– Inference Based </a:t>
            </a:r>
            <a:r>
              <a:rPr lang="en-US" altLang="ko-KR" sz="3600" dirty="0" smtClean="0"/>
              <a:t>on Two </a:t>
            </a:r>
            <a:r>
              <a:rPr lang="en-US" altLang="ko-KR" sz="3600" dirty="0"/>
              <a:t>Samples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998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47"/>
                <a:ext cx="10943804" cy="495731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1800" dirty="0" smtClean="0">
                    <a:solidFill>
                      <a:srgbClr val="00B0F0"/>
                    </a:solidFill>
                  </a:rPr>
                  <a:t>Basic Assumptions</a:t>
                </a:r>
              </a:p>
              <a:p>
                <a:pPr marL="0" indent="179388">
                  <a:lnSpc>
                    <a:spcPct val="130000"/>
                  </a:lnSpc>
                  <a:buNone/>
                </a:pPr>
                <a:r>
                  <a:rPr lang="en-US" altLang="ko-KR" sz="18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 is </a:t>
                </a:r>
                <a:r>
                  <a:rPr lang="en-US" altLang="ko-KR" sz="1800" dirty="0"/>
                  <a:t>a </a:t>
                </a:r>
                <a:r>
                  <a:rPr lang="en-US" altLang="ko-KR" sz="1800" b="1" dirty="0"/>
                  <a:t>random sample </a:t>
                </a:r>
                <a:r>
                  <a:rPr lang="en-US" altLang="ko-KR" sz="1800" dirty="0"/>
                  <a:t>from a distribution </a:t>
                </a:r>
                <a:r>
                  <a:rPr lang="en-US" altLang="ko-KR" sz="1800" dirty="0" smtClean="0"/>
                  <a:t>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l-GR" altLang="ko-KR" sz="1800" dirty="0"/>
                  <a:t> </a:t>
                </a:r>
                <a:r>
                  <a:rPr lang="en-US" altLang="ko-KR" sz="1800" dirty="0"/>
                  <a:t>and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800" dirty="0" smtClean="0"/>
                  <a:t>.</a:t>
                </a:r>
                <a:endParaRPr lang="en-US" altLang="ko-KR" sz="1800" dirty="0"/>
              </a:p>
              <a:p>
                <a:pPr marL="0" indent="179388">
                  <a:lnSpc>
                    <a:spcPct val="130000"/>
                  </a:lnSpc>
                  <a:buNone/>
                </a:pPr>
                <a:r>
                  <a:rPr lang="en-US" altLang="ko-KR" sz="1800" dirty="0"/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 is </a:t>
                </a:r>
                <a:r>
                  <a:rPr lang="en-US" altLang="ko-KR" sz="1800" dirty="0"/>
                  <a:t>a </a:t>
                </a:r>
                <a:r>
                  <a:rPr lang="en-US" altLang="ko-KR" sz="1800" b="1" dirty="0"/>
                  <a:t>random sample </a:t>
                </a:r>
                <a:r>
                  <a:rPr lang="en-US" altLang="ko-KR" sz="1800" dirty="0"/>
                  <a:t>from a distribution </a:t>
                </a:r>
                <a:r>
                  <a:rPr lang="en-US" altLang="ko-KR" sz="1800" dirty="0" smtClean="0"/>
                  <a:t>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l-GR" altLang="ko-KR" sz="1800" dirty="0"/>
                  <a:t> </a:t>
                </a:r>
                <a:r>
                  <a:rPr lang="en-US" altLang="ko-KR" sz="1800" dirty="0"/>
                  <a:t>and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800" dirty="0"/>
                  <a:t>.</a:t>
                </a:r>
              </a:p>
              <a:p>
                <a:pPr marL="0" indent="179388">
                  <a:lnSpc>
                    <a:spcPct val="130000"/>
                  </a:lnSpc>
                  <a:buNone/>
                </a:pPr>
                <a:r>
                  <a:rPr lang="en-US" altLang="ko-KR" sz="1800" dirty="0"/>
                  <a:t>3. The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1800" i="1" dirty="0"/>
                  <a:t> </a:t>
                </a:r>
                <a:r>
                  <a:rPr lang="en-US" altLang="ko-KR" sz="18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1800" i="1" dirty="0"/>
                  <a:t> </a:t>
                </a:r>
                <a:r>
                  <a:rPr lang="en-US" altLang="ko-KR" sz="1800" dirty="0"/>
                  <a:t>samples are </a:t>
                </a:r>
                <a:r>
                  <a:rPr lang="en-US" altLang="ko-KR" sz="1800" b="1" dirty="0"/>
                  <a:t>independent </a:t>
                </a:r>
                <a:r>
                  <a:rPr lang="en-US" altLang="ko-KR" sz="1800" dirty="0"/>
                  <a:t>of one another.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1800" b="1" dirty="0"/>
                  <a:t>Proposition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/>
                  <a:t>The expected value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sz="1800" dirty="0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, </a:t>
                </a:r>
                <a:r>
                  <a:rPr lang="en-US" altLang="ko-KR" sz="1800" dirty="0"/>
                  <a:t>so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sz="1800" dirty="0" smtClean="0"/>
                  <a:t> is an unbiased </a:t>
                </a:r>
                <a:r>
                  <a:rPr lang="en-US" altLang="ko-KR" sz="1800" dirty="0"/>
                  <a:t>estimator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/>
                  <a:t>. </a:t>
                </a:r>
                <a:endParaRPr lang="en-US" altLang="ko-KR" sz="18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/>
                  <a:t>The </a:t>
                </a:r>
                <a:r>
                  <a:rPr lang="en-US" altLang="ko-KR" sz="1800" dirty="0"/>
                  <a:t>standard deviation </a:t>
                </a:r>
                <a:r>
                  <a:rPr lang="en-US" altLang="ko-KR" sz="1800" dirty="0" smtClean="0"/>
                  <a:t>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sz="1800" dirty="0" smtClean="0"/>
                  <a:t> is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altLang="ko-KR" sz="1800" b="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/>
                  <a:t>The sample </a:t>
                </a:r>
                <a:r>
                  <a:rPr lang="en-US" altLang="ko-KR" sz="1800" dirty="0" smtClean="0"/>
                  <a:t>variances must </a:t>
                </a:r>
                <a:r>
                  <a:rPr lang="en-US" altLang="ko-KR" sz="1800" dirty="0"/>
                  <a:t>be used to estimate </a:t>
                </a:r>
                <a:r>
                  <a:rPr lang="en-US" altLang="ko-KR" sz="1800" dirty="0" smtClean="0"/>
                  <a:t>this when </a:t>
                </a:r>
                <a:r>
                  <a:rPr lang="en-US" altLang="ko-KR" sz="1800" dirty="0"/>
                  <a:t>population variances are unknown</a:t>
                </a:r>
                <a:r>
                  <a:rPr lang="en-US" altLang="ko-KR" sz="1800" dirty="0" smtClean="0"/>
                  <a:t>.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80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ko-KR" altLang="en-US" sz="1800" dirty="0"/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ko-KR" altLang="en-US" sz="18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47"/>
                <a:ext cx="10943804" cy="4957319"/>
              </a:xfrm>
              <a:blipFill>
                <a:blip r:embed="rId2"/>
                <a:stretch>
                  <a:fillRect l="-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0" dirty="0"/>
              <a:t>Difference Between Two Population Means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168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2200" dirty="0" smtClean="0"/>
                  <a:t>If both of the population distributions are normal, </a:t>
                </a:r>
                <a:r>
                  <a:rPr lang="en-US" altLang="ko-KR" sz="2200" dirty="0"/>
                  <a:t>the difference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sz="2200" dirty="0" smtClean="0"/>
                  <a:t> is </a:t>
                </a:r>
                <a:r>
                  <a:rPr lang="en-US" altLang="ko-KR" sz="2200" dirty="0"/>
                  <a:t>normally distributed, </a:t>
                </a:r>
                <a:r>
                  <a:rPr lang="en-US" altLang="ko-KR" sz="2200" dirty="0" smtClean="0"/>
                  <a:t>with expected </a:t>
                </a:r>
                <a:r>
                  <a:rPr lang="en-US" altLang="ko-KR" sz="2200" dirty="0"/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and </a:t>
                </a:r>
                <a:r>
                  <a:rPr lang="en-US" altLang="ko-KR" sz="2200" dirty="0"/>
                  <a:t>standard </a:t>
                </a:r>
                <a:r>
                  <a:rPr lang="en-US" altLang="ko-KR" sz="2200" dirty="0" smtClean="0"/>
                  <a:t>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200" dirty="0" smtClean="0"/>
              </a:p>
              <a:p>
                <a:pPr>
                  <a:lnSpc>
                    <a:spcPct val="130000"/>
                  </a:lnSpc>
                </a:pPr>
                <a:r>
                  <a:rPr lang="en-US" altLang="ko-KR" sz="2200" dirty="0" smtClean="0"/>
                  <a:t>Standardizing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sz="2200" dirty="0" smtClean="0"/>
                  <a:t> gives </a:t>
                </a:r>
                <a:r>
                  <a:rPr lang="en-US" altLang="ko-KR" sz="2200" dirty="0"/>
                  <a:t>the standard normal </a:t>
                </a:r>
                <a:r>
                  <a:rPr lang="en-US" altLang="ko-KR" sz="2200" dirty="0" smtClean="0"/>
                  <a:t>variable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ko-KR" altLang="en-US" sz="220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ko-KR" altLang="en-US" sz="220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22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  <m: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22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0" dirty="0"/>
              <a:t>Test Procedures for Normal Populations with Known Variances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812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51488" y="1488933"/>
                <a:ext cx="10515600" cy="4760857"/>
              </a:xfrm>
            </p:spPr>
            <p:txBody>
              <a:bodyPr>
                <a:normAutofit/>
              </a:bodyPr>
              <a:lstStyle/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Null hypothesis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sz="2200" dirty="0" smtClean="0"/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Test statistic value : </a:t>
                </a:r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22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  <m: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22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altLang="ko-KR" sz="2200" dirty="0" smtClean="0"/>
                  <a:t> </a:t>
                </a:r>
                <a:r>
                  <a:rPr lang="en-US" altLang="ko-KR" sz="2200" dirty="0" smtClean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220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m</m:t>
                            </m:r>
                          </m:den>
                        </m:f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220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d>
                  </m:oMath>
                </a14:m>
                <a:endParaRPr lang="en-US" altLang="ko-KR" sz="2200" dirty="0" smtClean="0"/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endParaRPr lang="en-US" altLang="ko-KR" sz="2200" dirty="0" smtClean="0"/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                Alternative Hypothesis		Rejection Region for level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 smtClean="0"/>
                  <a:t> test</a:t>
                </a:r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	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(upper tailed)</a:t>
                </a:r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:r>
                  <a:rPr lang="en-US" altLang="ko-KR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(lower </a:t>
                </a:r>
                <a:r>
                  <a:rPr lang="en-US" altLang="ko-KR" sz="2200" dirty="0"/>
                  <a:t>tailed)</a:t>
                </a:r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		</a:t>
                </a:r>
                <a:r>
                  <a:rPr lang="en-US" altLang="ko-KR" sz="2200" dirty="0" smtClean="0"/>
                  <a:t>either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m:rPr>
                        <m:nor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ko-KR" sz="2200" dirty="0"/>
                      <m:t>or</m:t>
                    </m:r>
                  </m:oMath>
                </a14:m>
                <a:r>
                  <a:rPr lang="ko-KR" alt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(two- </a:t>
                </a:r>
                <a:r>
                  <a:rPr lang="en-US" altLang="ko-KR" sz="2200" dirty="0"/>
                  <a:t>tailed</a:t>
                </a:r>
                <a:r>
                  <a:rPr lang="en-US" altLang="ko-KR" sz="2200" dirty="0" smtClean="0"/>
                  <a:t>)</a:t>
                </a:r>
                <a:endParaRPr lang="en-US" altLang="ko-KR" sz="22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1488" y="1488933"/>
                <a:ext cx="10515600" cy="4760857"/>
              </a:xfrm>
              <a:blipFill>
                <a:blip r:embed="rId2"/>
                <a:stretch>
                  <a:fillRect l="-754" t="-3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ko-KR" sz="2800" dirty="0" smtClean="0"/>
                  <a:t>Test about </a:t>
                </a:r>
                <a:r>
                  <a:rPr lang="en-US" altLang="ko-KR" sz="2800" dirty="0"/>
                  <a:t>a </a:t>
                </a:r>
                <a:r>
                  <a:rPr lang="en-US" altLang="ko-KR" sz="2800" dirty="0" smtClean="0"/>
                  <a:t>population means with Known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  <a:blipFill>
                <a:blip r:embed="rId3"/>
                <a:stretch>
                  <a:fillRect l="-1217" b="-18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8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522397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Analysis of a random sample consisting of </a:t>
                </a:r>
                <a:r>
                  <a:rPr lang="en-US" altLang="ko-KR" sz="2200" i="1" dirty="0"/>
                  <a:t>m </a:t>
                </a:r>
                <a:r>
                  <a:rPr lang="en-US" altLang="ko-KR" sz="2200" dirty="0"/>
                  <a:t>= </a:t>
                </a:r>
                <a:r>
                  <a:rPr lang="en-US" altLang="ko-KR" sz="2200" dirty="0" smtClean="0"/>
                  <a:t>20 specimens </a:t>
                </a:r>
                <a:r>
                  <a:rPr lang="en-US" altLang="ko-KR" sz="2200" dirty="0"/>
                  <a:t>of cold-rolled steel to determine yield </a:t>
                </a:r>
                <a:r>
                  <a:rPr lang="en-US" altLang="ko-KR" sz="2200" dirty="0" smtClean="0"/>
                  <a:t>strengths resulted </a:t>
                </a:r>
                <a:r>
                  <a:rPr lang="en-US" altLang="ko-KR" sz="2200" dirty="0"/>
                  <a:t>in a sample average strength </a:t>
                </a:r>
                <a:r>
                  <a:rPr lang="en-US" altLang="ko-KR" sz="2200" dirty="0" smtClean="0"/>
                  <a:t>of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=29.8</m:t>
                    </m:r>
                  </m:oMath>
                </a14:m>
                <a:r>
                  <a:rPr lang="en-US" altLang="ko-KR" sz="2200" dirty="0" smtClean="0"/>
                  <a:t> ksi.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A </a:t>
                </a:r>
                <a:r>
                  <a:rPr lang="en-US" altLang="ko-KR" sz="2200" dirty="0"/>
                  <a:t>second random sample of </a:t>
                </a:r>
                <a:r>
                  <a:rPr lang="en-US" altLang="ko-KR" sz="2200" i="1" dirty="0"/>
                  <a:t>n </a:t>
                </a:r>
                <a:r>
                  <a:rPr lang="en-US" altLang="ko-KR" sz="2200" dirty="0"/>
                  <a:t>= 25 two-sided </a:t>
                </a:r>
                <a:r>
                  <a:rPr lang="en-US" altLang="ko-KR" sz="2200" dirty="0" smtClean="0"/>
                  <a:t>galvanized steel </a:t>
                </a:r>
                <a:r>
                  <a:rPr lang="en-US" altLang="ko-KR" sz="2200" dirty="0"/>
                  <a:t>specimens gave a sample average strength </a:t>
                </a:r>
                <a:r>
                  <a:rPr lang="en-US" altLang="ko-KR" sz="2200" dirty="0" smtClean="0"/>
                  <a:t>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34.7</m:t>
                    </m:r>
                  </m:oMath>
                </a14:m>
                <a:r>
                  <a:rPr lang="en-US" altLang="ko-KR" sz="2200" dirty="0"/>
                  <a:t> ksi.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Assuming that the two yield-strength distributions </a:t>
                </a:r>
                <a:r>
                  <a:rPr lang="en-US" altLang="ko-KR" sz="2200" dirty="0" smtClean="0"/>
                  <a:t>are normal </a:t>
                </a:r>
                <a:r>
                  <a:rPr lang="en-US" altLang="ko-KR" sz="22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4.0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 5.0, does the data </a:t>
                </a:r>
                <a:r>
                  <a:rPr lang="en-US" altLang="ko-KR" sz="2200" dirty="0" smtClean="0"/>
                  <a:t>indicate that </a:t>
                </a:r>
                <a:r>
                  <a:rPr lang="en-US" altLang="ko-KR" sz="2200" dirty="0"/>
                  <a:t>the corresponding true average yield strengths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are </a:t>
                </a:r>
                <a:r>
                  <a:rPr lang="en-US" altLang="ko-KR" sz="2200" dirty="0"/>
                  <a:t>different?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Let’s carry out a test at significance level α = </a:t>
                </a:r>
                <a:r>
                  <a:rPr lang="en-US" altLang="ko-KR" sz="2200" dirty="0" smtClean="0"/>
                  <a:t>0.01.</a:t>
                </a:r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en-US" altLang="ko-KR" sz="2200" dirty="0"/>
                  <a:t>Parameter of interest: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200" dirty="0" smtClean="0"/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en-US" altLang="ko-KR" sz="2200" dirty="0" smtClean="0"/>
                  <a:t>Null </a:t>
                </a:r>
                <a:r>
                  <a:rPr lang="en-US" altLang="ko-KR" sz="2200" dirty="0"/>
                  <a:t>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2200" dirty="0"/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en-US" altLang="ko-KR" sz="2200" dirty="0"/>
                  <a:t>Alternative 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2200" dirty="0" smtClean="0"/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en-US" altLang="ko-KR" sz="2200" dirty="0" smtClean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altLang="ko-KR" sz="2200" dirty="0" smtClean="0"/>
                  <a:t>the test statistic value is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2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2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22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  <m: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22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5223977"/>
              </a:xfrm>
              <a:blipFill>
                <a:blip r:embed="rId2"/>
                <a:stretch>
                  <a:fillRect l="-638" t="-350" r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spc="-15" dirty="0" smtClean="0"/>
              <a:t>Example 9.1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341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6"/>
                <a:ext cx="10515600" cy="4377792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 startAt="5"/>
                </a:pPr>
                <a:r>
                  <a:rPr lang="en-US" altLang="ko-KR" sz="2400" dirty="0" smtClean="0"/>
                  <a:t>α = 0.01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will be rejected if z </a:t>
                </a:r>
                <a14:m>
                  <m:oMath xmlns:m="http://schemas.openxmlformats.org/officeDocument/2006/math">
                    <m:r>
                      <a:rPr lang="ko-KR" alt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2200" dirty="0"/>
                  <a:t> 2.58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0.01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altLang="ko-KR" sz="2200" dirty="0"/>
                  <a:t> or </a:t>
                </a:r>
                <a14:m>
                  <m:oMath xmlns:m="http://schemas.openxmlformats.org/officeDocument/2006/math">
                    <m:r>
                      <a:rPr lang="en-US" altLang="ko-KR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</m:t>
                    </m:r>
                  </m:oMath>
                </a14:m>
                <a:r>
                  <a:rPr lang="en-US" altLang="ko-KR" sz="2200" dirty="0"/>
                  <a:t>2.58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05</m:t>
                        </m:r>
                      </m:sub>
                    </m:sSub>
                  </m:oMath>
                </a14:m>
                <a:endParaRPr lang="en-US" altLang="ko-KR" sz="2200" dirty="0" smtClean="0"/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 startAt="5"/>
                </a:pPr>
                <a:r>
                  <a:rPr lang="en-US" altLang="ko-KR" sz="2200" dirty="0" smtClean="0"/>
                  <a:t>Test </a:t>
                </a:r>
                <a:r>
                  <a:rPr lang="en-US" altLang="ko-KR" sz="2200" dirty="0"/>
                  <a:t>statistic value: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29.8</m:t>
                        </m:r>
                        <m:r>
                          <a:rPr lang="en-US" altLang="ko-KR" sz="2200" b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34.7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16.0</m:t>
                                </m:r>
                              </m:num>
                              <m:den>
                                <m:r>
                                  <a:rPr lang="en-US" altLang="ko-KR" sz="2200" b="0" i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den>
                            </m:f>
                            <m:r>
                              <a:rPr lang="en-US" altLang="ko-KR" sz="2200" b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25.0</m:t>
                                </m:r>
                              </m:num>
                              <m:den>
                                <m:r>
                                  <a:rPr lang="en-US" altLang="ko-KR" sz="2200" b="0" i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=−3.66</m:t>
                    </m:r>
                  </m:oMath>
                </a14:m>
                <a:endParaRPr lang="en-US" altLang="ko-KR" sz="2200" dirty="0"/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 startAt="6"/>
                </a:pPr>
                <a:r>
                  <a:rPr lang="en-US" altLang="ko-KR" sz="2200" dirty="0" smtClean="0"/>
                  <a:t>Since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−3.66</m:t>
                    </m:r>
                  </m:oMath>
                </a14:m>
                <a:r>
                  <a:rPr lang="en-US" altLang="ko-KR" sz="2200" dirty="0" smtClean="0"/>
                  <a:t> &lt;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200" dirty="0" smtClean="0"/>
                  <a:t>2.58,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altLang="ko-KR" sz="2200" dirty="0" smtClean="0"/>
                  <a:t> falls </a:t>
                </a:r>
                <a:r>
                  <a:rPr lang="en-US" altLang="ko-KR" sz="2200" dirty="0"/>
                  <a:t>in </a:t>
                </a:r>
                <a:r>
                  <a:rPr lang="en-US" altLang="ko-KR" sz="2200" dirty="0" smtClean="0"/>
                  <a:t>the lower tail of the </a:t>
                </a:r>
                <a:r>
                  <a:rPr lang="en-US" altLang="ko-KR" sz="2200" dirty="0"/>
                  <a:t>rejection region. </a:t>
                </a:r>
                <a:endParaRPr lang="en-US" altLang="ko-KR" sz="22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        Therefore</a:t>
                </a:r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is rejected</a:t>
                </a:r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at level 0.01.</a:t>
                </a:r>
                <a:endParaRPr lang="en-US" altLang="ko-KR" sz="22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6"/>
                <a:ext cx="10515600" cy="4377792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/>
          <p:cNvSpPr txBox="1">
            <a:spLocks/>
          </p:cNvSpPr>
          <p:nvPr/>
        </p:nvSpPr>
        <p:spPr bwMode="black">
          <a:xfrm>
            <a:off x="838200" y="397884"/>
            <a:ext cx="10515600" cy="6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800" spc="-15" smtClean="0"/>
              <a:t>Example 9.1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72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The assumptions of normal population distributions and known </a:t>
                </a:r>
                <a:r>
                  <a:rPr lang="en-US" altLang="ko-KR" sz="2200" dirty="0"/>
                  <a:t>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/>
                  <a:t> are fortunately </a:t>
                </a:r>
                <a:r>
                  <a:rPr lang="en-US" altLang="ko-KR" sz="2200" dirty="0" smtClean="0"/>
                  <a:t>unnecessary when </a:t>
                </a:r>
                <a:r>
                  <a:rPr lang="en-US" altLang="ko-KR" sz="2200" dirty="0"/>
                  <a:t>both sample sizes are sufficiently large. WHY?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Furthermore, 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 smtClean="0"/>
                  <a:t> in </a:t>
                </a:r>
                <a:r>
                  <a:rPr lang="en-US" altLang="ko-KR" sz="2200" dirty="0"/>
                  <a:t>place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 smtClean="0"/>
                  <a:t> gives a variable </a:t>
                </a:r>
                <a:r>
                  <a:rPr lang="en-US" altLang="ko-KR" sz="2200" dirty="0"/>
                  <a:t>whose distribution is approximately </a:t>
                </a:r>
                <a:r>
                  <a:rPr lang="en-US" altLang="ko-KR" sz="2200" dirty="0" smtClean="0"/>
                  <a:t>standard normal: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ko-KR" altLang="en-US" sz="220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ko-KR" altLang="en-US" sz="220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2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  <m: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altLang="ko-KR" sz="22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These tests are usually appropriate if both </a:t>
                </a:r>
                <a:r>
                  <a:rPr lang="en-US" altLang="ko-KR" sz="2200" i="1" dirty="0"/>
                  <a:t>m &gt; </a:t>
                </a:r>
                <a:r>
                  <a:rPr lang="en-US" altLang="ko-KR" sz="2200" dirty="0"/>
                  <a:t>40 and </a:t>
                </a:r>
                <a:r>
                  <a:rPr lang="en-US" altLang="ko-KR" sz="2200" i="1" dirty="0"/>
                  <a:t>n </a:t>
                </a:r>
                <a:r>
                  <a:rPr lang="en-US" altLang="ko-KR" sz="2200" i="1" dirty="0" smtClean="0"/>
                  <a:t>&gt; </a:t>
                </a:r>
                <a:r>
                  <a:rPr lang="en-US" altLang="ko-KR" sz="2200" dirty="0" smtClean="0"/>
                  <a:t>40</a:t>
                </a:r>
                <a:r>
                  <a:rPr lang="en-US" altLang="ko-KR" sz="2200" dirty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Large-Sample Tests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655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6105"/>
            <a:ext cx="10515600" cy="476085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2200" dirty="0"/>
              <a:t>Data on daily calorie intake both for a sample of teens </a:t>
            </a:r>
            <a:r>
              <a:rPr lang="en-US" altLang="ko-KR" sz="2200" dirty="0" smtClean="0"/>
              <a:t>who said </a:t>
            </a:r>
            <a:r>
              <a:rPr lang="en-US" altLang="ko-KR" sz="2200" dirty="0"/>
              <a:t>they did not typically eat fast food and another </a:t>
            </a:r>
            <a:r>
              <a:rPr lang="en-US" altLang="ko-KR" sz="2200" dirty="0" smtClean="0"/>
              <a:t>sample of </a:t>
            </a:r>
            <a:r>
              <a:rPr lang="en-US" altLang="ko-KR" sz="2200" dirty="0"/>
              <a:t>teens who said they did usually eat fast food</a:t>
            </a:r>
            <a:r>
              <a:rPr lang="en-US" altLang="ko-KR" sz="2200" dirty="0" smtClean="0"/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2200" dirty="0" smtClean="0"/>
          </a:p>
          <a:p>
            <a:pPr marL="0" indent="0">
              <a:lnSpc>
                <a:spcPct val="130000"/>
              </a:lnSpc>
              <a:buNone/>
            </a:pPr>
            <a:endParaRPr lang="en-US" altLang="ko-KR" sz="22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200" dirty="0" smtClean="0"/>
              <a:t>Does </a:t>
            </a:r>
            <a:r>
              <a:rPr lang="en-US" altLang="ko-KR" sz="2200" dirty="0"/>
              <a:t>this data provide strong evidence for concluding </a:t>
            </a:r>
            <a:r>
              <a:rPr lang="en-US" altLang="ko-KR" sz="2200" dirty="0" smtClean="0"/>
              <a:t>that true </a:t>
            </a:r>
            <a:r>
              <a:rPr lang="en-US" altLang="ko-KR" sz="2200" dirty="0"/>
              <a:t>average calorie intake for teens who typically eat </a:t>
            </a:r>
            <a:r>
              <a:rPr lang="en-US" altLang="ko-KR" sz="2200" dirty="0" smtClean="0"/>
              <a:t>fast food </a:t>
            </a:r>
            <a:r>
              <a:rPr lang="en-US" altLang="ko-KR" sz="2200" dirty="0"/>
              <a:t>exceeds by more than 200 calories per day the true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200" dirty="0"/>
              <a:t>average intake for those who don’t typically eat fast food?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200" dirty="0"/>
              <a:t>Let’s investigate by carrying out a test of hypotheses at </a:t>
            </a:r>
            <a:r>
              <a:rPr lang="en-US" altLang="ko-KR" sz="2200" dirty="0" smtClean="0"/>
              <a:t>a significance </a:t>
            </a:r>
            <a:r>
              <a:rPr lang="en-US" altLang="ko-KR" sz="2200" dirty="0"/>
              <a:t>level of approximately </a:t>
            </a:r>
            <a:r>
              <a:rPr lang="en-US" altLang="ko-KR" sz="2200" dirty="0" smtClean="0"/>
              <a:t>0.05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spc="-15" dirty="0" smtClean="0"/>
              <a:t>Example 9.4</a:t>
            </a:r>
            <a:endParaRPr lang="ko-KR" altLang="en-US" sz="2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669255"/>
              </p:ext>
            </p:extLst>
          </p:nvPr>
        </p:nvGraphicFramePr>
        <p:xfrm>
          <a:off x="1919620" y="2420431"/>
          <a:ext cx="8128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Eat Fast Food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Sample Size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Sample Mean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Sample SD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663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2258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2637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1138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8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5211272"/>
              </a:xfrm>
            </p:spPr>
            <p:txBody>
              <a:bodyPr>
                <a:noAutofit/>
              </a:bodyPr>
              <a:lstStyle/>
              <a:p>
                <a:pPr marL="457200" indent="-457200">
                  <a:lnSpc>
                    <a:spcPct val="113000"/>
                  </a:lnSpc>
                  <a:buFont typeface="+mj-ea"/>
                  <a:buAutoNum type="circleNumDbPlain"/>
                </a:pPr>
                <a:r>
                  <a:rPr lang="en-US" altLang="ko-KR" sz="2000" dirty="0" smtClean="0"/>
                  <a:t>Null </a:t>
                </a:r>
                <a:r>
                  <a:rPr lang="en-US" altLang="ko-KR" sz="2000" dirty="0"/>
                  <a:t>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−200  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−200 </m:t>
                    </m:r>
                  </m:oMath>
                </a14:m>
                <a:endParaRPr lang="en-US" altLang="ko-KR" sz="2000" dirty="0" smtClean="0"/>
              </a:p>
              <a:p>
                <a:pPr marL="0" indent="0">
                  <a:lnSpc>
                    <a:spcPct val="113000"/>
                  </a:lnSpc>
                  <a:buNone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 : the true average calories intake for teens who don’t typically eat fast food</a:t>
                </a:r>
                <a:endParaRPr lang="en-US" altLang="ko-KR" sz="2000" dirty="0"/>
              </a:p>
              <a:p>
                <a:pPr marL="457200" indent="-457200">
                  <a:lnSpc>
                    <a:spcPct val="113000"/>
                  </a:lnSpc>
                  <a:buFont typeface="+mj-ea"/>
                  <a:buAutoNum type="circleNumDbPlain" startAt="2"/>
                </a:pPr>
                <a:r>
                  <a:rPr lang="en-US" altLang="ko-KR" sz="2000" dirty="0" smtClean="0"/>
                  <a:t>The test </a:t>
                </a:r>
                <a:r>
                  <a:rPr lang="en-US" altLang="ko-KR" sz="2000" dirty="0" smtClean="0"/>
                  <a:t> statistic </a:t>
                </a:r>
                <a:r>
                  <a:rPr lang="en-US" altLang="ko-KR" sz="2000" dirty="0" smtClean="0"/>
                  <a:t>value is</a:t>
                </a:r>
              </a:p>
              <a:p>
                <a:pPr marL="0" indent="0">
                  <a:lnSpc>
                    <a:spcPct val="113000"/>
                  </a:lnSpc>
                  <a:buNone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−200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altLang="ko-KR" sz="2000" dirty="0" smtClean="0"/>
              </a:p>
              <a:p>
                <a:pPr marL="457200" indent="-457200">
                  <a:lnSpc>
                    <a:spcPct val="113000"/>
                  </a:lnSpc>
                  <a:buFont typeface="+mj-ea"/>
                  <a:buAutoNum type="circleNumDbPlain" startAt="3"/>
                </a:pPr>
                <a:r>
                  <a:rPr lang="en-US" altLang="ko-KR" sz="2000" dirty="0"/>
                  <a:t>α = </a:t>
                </a:r>
                <a:r>
                  <a:rPr lang="en-US" altLang="ko-KR" sz="2000" dirty="0" smtClean="0"/>
                  <a:t>0.05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will be rejected if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0.05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=−1.645</m:t>
                    </m:r>
                  </m:oMath>
                </a14:m>
                <a:endParaRPr lang="en-US" altLang="ko-KR" sz="2000" dirty="0" smtClean="0"/>
              </a:p>
              <a:p>
                <a:pPr marL="457200" indent="-457200">
                  <a:lnSpc>
                    <a:spcPct val="113000"/>
                  </a:lnSpc>
                  <a:buFont typeface="+mj-ea"/>
                  <a:buAutoNum type="circleNumDbPlain" startAt="3"/>
                </a:pPr>
                <a:r>
                  <a:rPr lang="en-US" altLang="ko-KR" sz="2000" dirty="0" smtClean="0"/>
                  <a:t>Test </a:t>
                </a:r>
                <a:r>
                  <a:rPr lang="en-US" altLang="ko-KR" sz="2000" dirty="0"/>
                  <a:t>statistic value: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altLang="ko-K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2258−2637+200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(1519)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663</m:t>
                                </m:r>
                              </m:den>
                            </m:f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(1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138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413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2.20</m:t>
                    </m:r>
                  </m:oMath>
                </a14:m>
                <a:endParaRPr lang="en-US" altLang="ko-KR" sz="2000" dirty="0" smtClean="0"/>
              </a:p>
              <a:p>
                <a:pPr marL="457200" indent="-457200">
                  <a:lnSpc>
                    <a:spcPct val="113000"/>
                  </a:lnSpc>
                  <a:buFont typeface="+mj-ea"/>
                  <a:buAutoNum type="circleNumDbPlain" startAt="3"/>
                </a:pPr>
                <a:r>
                  <a:rPr lang="en-US" altLang="ko-KR" sz="2000" dirty="0"/>
                  <a:t>Since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altLang="ko-KR" sz="2000" dirty="0" smtClean="0"/>
                  <a:t>2.20 </a:t>
                </a:r>
                <a:r>
                  <a:rPr lang="en-US" altLang="ko-KR" sz="2000" dirty="0"/>
                  <a:t>&lt;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altLang="ko-KR" sz="2000" dirty="0" smtClean="0"/>
                  <a:t>1.645,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is rejected at level </a:t>
                </a:r>
                <a:r>
                  <a:rPr lang="en-US" altLang="ko-KR" sz="2000" dirty="0" smtClean="0"/>
                  <a:t>0.05.</a:t>
                </a:r>
              </a:p>
              <a:p>
                <a:pPr marL="457200" indent="-457200">
                  <a:lnSpc>
                    <a:spcPct val="113000"/>
                  </a:lnSpc>
                  <a:buFont typeface="+mj-ea"/>
                  <a:buAutoNum type="circleNumDbPlain" startAt="3"/>
                </a:pPr>
                <a:r>
                  <a:rPr lang="en-US" altLang="ko-KR" sz="2000" dirty="0" smtClean="0"/>
                  <a:t>The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2000" dirty="0" smtClean="0"/>
                  <a:t>-value for the test is</a:t>
                </a:r>
              </a:p>
              <a:p>
                <a:pPr marL="0" indent="0">
                  <a:lnSpc>
                    <a:spcPct val="113000"/>
                  </a:lnSpc>
                  <a:buNone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2000" dirty="0"/>
                  <a:t>-</a:t>
                </a:r>
                <a:r>
                  <a:rPr lang="en-US" altLang="ko-KR" sz="2000" dirty="0" smtClean="0"/>
                  <a:t>value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&lt;−2.20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−2.20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=0.0139</m:t>
                    </m:r>
                  </m:oMath>
                </a14:m>
                <a:endParaRPr lang="en-US" altLang="ko-KR" sz="2000" dirty="0" smtClean="0"/>
              </a:p>
              <a:p>
                <a:pPr marL="457200" indent="-457200">
                  <a:lnSpc>
                    <a:spcPct val="113000"/>
                  </a:lnSpc>
                  <a:buFont typeface="+mj-ea"/>
                  <a:buAutoNum type="circleNumDbPlain" startAt="3"/>
                </a:pPr>
                <a:r>
                  <a:rPr lang="en-US" altLang="ko-KR" sz="2000" dirty="0" smtClean="0"/>
                  <a:t>Because 0.0139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0.05,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at significance level 0.05.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5211272"/>
              </a:xfrm>
              <a:blipFill>
                <a:blip r:embed="rId2"/>
                <a:stretch>
                  <a:fillRect l="-348" t="-2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spc="-15" dirty="0" smtClean="0"/>
              <a:t>Example 9.4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537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3198</TotalTime>
  <Words>208</Words>
  <Application>Microsoft Office PowerPoint</Application>
  <PresentationFormat>와이드스크린</PresentationFormat>
  <Paragraphs>76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Chapter 9 – Inference Based on Two Samples</vt:lpstr>
      <vt:lpstr>Difference Between Two Population Means</vt:lpstr>
      <vt:lpstr>Test Procedures for Normal Populations with Known Variances</vt:lpstr>
      <vt:lpstr>Test about a population means with Known σ</vt:lpstr>
      <vt:lpstr>Example 9.1</vt:lpstr>
      <vt:lpstr>PowerPoint 프레젠테이션</vt:lpstr>
      <vt:lpstr>Large-Sample Tests</vt:lpstr>
      <vt:lpstr>Example 9.4</vt:lpstr>
      <vt:lpstr>Example 9.4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248</cp:revision>
  <cp:lastPrinted>2017-11-15T05:03:58Z</cp:lastPrinted>
  <dcterms:created xsi:type="dcterms:W3CDTF">2017-06-22T04:03:47Z</dcterms:created>
  <dcterms:modified xsi:type="dcterms:W3CDTF">2020-05-12T14:29:09Z</dcterms:modified>
</cp:coreProperties>
</file>