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handoutMasterIdLst>
    <p:handoutMasterId r:id="rId9"/>
  </p:handoutMasterIdLst>
  <p:sldIdLst>
    <p:sldId id="414" r:id="rId2"/>
    <p:sldId id="454" r:id="rId3"/>
    <p:sldId id="432" r:id="rId4"/>
    <p:sldId id="416" r:id="rId5"/>
    <p:sldId id="433" r:id="rId6"/>
    <p:sldId id="434" r:id="rId7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4930E-BCB0-4171-ACF1-6B1460BA6108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2FB4-5431-443E-8C3B-6A8BC1BC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4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1384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2000" dirty="0" smtClean="0"/>
                  <a:t>Since the area under the </a:t>
                </a:r>
                <a:r>
                  <a:rPr lang="en-US" altLang="ko-KR" sz="2000" i="1" dirty="0"/>
                  <a:t>z </a:t>
                </a:r>
                <a:r>
                  <a:rPr lang="en-US" altLang="ko-KR" sz="2000" dirty="0"/>
                  <a:t>curve between 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is 1 </a:t>
                </a:r>
                <a:r>
                  <a:rPr lang="en-US" altLang="ko-KR" sz="2000" dirty="0"/>
                  <a:t>–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, it follows </a:t>
                </a:r>
                <a:r>
                  <a:rPr lang="en-US" altLang="ko-KR" sz="2000" dirty="0" smtClean="0"/>
                  <a:t>that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0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ko-KR" altLang="en-US" sz="20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ko-KR" altLang="en-US" sz="20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1 –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0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/>
                  <a:t>Manipulation of the inequalities inside the parentheses </a:t>
                </a:r>
                <a:r>
                  <a:rPr lang="en-US" altLang="ko-KR" sz="2000" dirty="0" smtClean="0"/>
                  <a:t>to isolate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yields </a:t>
                </a:r>
                <a:r>
                  <a:rPr lang="en-US" altLang="ko-KR" sz="20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 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 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138443"/>
              </a:xfr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1384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2000" dirty="0" smtClean="0"/>
                  <a:t>We</a:t>
                </a:r>
                <a:r>
                  <a:rPr lang="ko-KR" altLang="en-US" sz="2000" dirty="0"/>
                  <a:t> </a:t>
                </a:r>
                <a:r>
                  <a:rPr lang="en-US" altLang="ko-KR" sz="2000" dirty="0" smtClean="0"/>
                  <a:t>have equivalent probability statement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1 –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 smtClean="0"/>
                  <a:t> </a:t>
                </a:r>
                <a:endParaRPr lang="en-US" altLang="ko-KR" sz="2000" dirty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/>
                  <a:t>Provided that </a:t>
                </a:r>
                <a:r>
                  <a:rPr lang="en-US" altLang="ko-KR" sz="2000" i="1" dirty="0"/>
                  <a:t>m </a:t>
                </a:r>
                <a:r>
                  <a:rPr lang="en-US" altLang="ko-KR" sz="2000" dirty="0"/>
                  <a:t>and </a:t>
                </a:r>
                <a:r>
                  <a:rPr lang="en-US" altLang="ko-KR" sz="2000" i="1" dirty="0"/>
                  <a:t>n </a:t>
                </a:r>
                <a:r>
                  <a:rPr lang="en-US" altLang="ko-KR" sz="2000" dirty="0"/>
                  <a:t>are both large, a CI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with a confidence </a:t>
                </a:r>
                <a:r>
                  <a:rPr lang="en-US" altLang="ko-KR" sz="2000" dirty="0"/>
                  <a:t>level of approximately 100(1 – α</a:t>
                </a:r>
                <a:r>
                  <a:rPr lang="en-US" altLang="ko-KR" sz="2000" dirty="0" smtClean="0"/>
                  <a:t>)</a:t>
                </a:r>
                <a:r>
                  <a:rPr lang="en-US" altLang="ko-KR" sz="2000" dirty="0"/>
                  <a:t> % </a:t>
                </a:r>
                <a:r>
                  <a:rPr lang="en-US" altLang="ko-KR" sz="2000" dirty="0" smtClean="0"/>
                  <a:t>is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1 –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138443"/>
              </a:xfrm>
              <a:blipFill>
                <a:blip r:embed="rId2"/>
                <a:stretch>
                  <a:fillRect l="-174" t="-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1" i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5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10433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An experiment carried out to study various characteristics of anchor bolts resulted in 78 observations on shear strength (kip) of 3/8-in. diameter bolts and 88 observations on the strength of 1/2-in. diameter bolts. The </a:t>
                </a:r>
                <a:r>
                  <a:rPr lang="en-US" altLang="ko-KR" sz="2000" dirty="0"/>
                  <a:t>summaries are as follows </a:t>
                </a:r>
                <a:r>
                  <a:rPr lang="en-US" altLang="ko-KR" sz="2000" dirty="0" smtClean="0"/>
                  <a:t>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0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0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Let’s </a:t>
                </a:r>
                <a:r>
                  <a:rPr lang="en-US" altLang="ko-KR" sz="2000" dirty="0"/>
                  <a:t>now calculate a confidence interval for the </a:t>
                </a:r>
                <a:r>
                  <a:rPr lang="en-US" altLang="ko-KR" sz="2000" dirty="0" smtClean="0"/>
                  <a:t>difference between </a:t>
                </a:r>
                <a:r>
                  <a:rPr lang="en-US" altLang="ko-KR" sz="2000" dirty="0"/>
                  <a:t>true average shear strength for 3/8-in. bolts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) and </a:t>
                </a:r>
                <a:r>
                  <a:rPr lang="en-US" altLang="ko-KR" sz="2000" dirty="0"/>
                  <a:t>true average shear strength for 1/2-in. bolts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en-US" altLang="ko-KR" sz="2000" dirty="0" smtClean="0"/>
                  <a:t>using a </a:t>
                </a:r>
                <a:r>
                  <a:rPr lang="en-US" altLang="ko-KR" sz="2000" dirty="0"/>
                  <a:t>confidence level </a:t>
                </a:r>
                <a:r>
                  <a:rPr lang="en-US" altLang="ko-KR" sz="2000" dirty="0" smtClean="0"/>
                  <a:t> of </a:t>
                </a:r>
                <a:r>
                  <a:rPr lang="en-US" altLang="ko-KR" sz="2000" dirty="0"/>
                  <a:t>95%: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4.25−7.14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1.96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1.30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78</m:t>
                            </m:r>
                          </m:den>
                        </m:f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1.68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88</m:t>
                            </m:r>
                          </m:den>
                        </m:f>
                      </m:e>
                    </m:ra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=−2.89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1.96</m:t>
                        </m:r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0.2318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=(−3.34, −2.44)</m:t>
                    </m:r>
                  </m:oMath>
                </a14:m>
                <a:r>
                  <a:rPr lang="en-US" altLang="ko-KR" sz="2000" b="0" dirty="0" smtClean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104336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9.5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50036"/>
              </p:ext>
            </p:extLst>
          </p:nvPr>
        </p:nvGraphicFramePr>
        <p:xfrm>
          <a:off x="1829700" y="2896424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Variable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Size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Mean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SD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diam</a:t>
                      </a:r>
                      <a:r>
                        <a:rPr lang="en-US" altLang="ko-KR" dirty="0" smtClean="0"/>
                        <a:t> 3/8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diam</a:t>
                      </a:r>
                      <a:r>
                        <a:rPr lang="en-US" altLang="ko-KR" dirty="0" smtClean="0"/>
                        <a:t> 1/2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1.68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5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198"/>
                <a:ext cx="10515600" cy="437779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200" dirty="0" smtClean="0"/>
                  <a:t>When the population distribution are both normal, the standardized variable</a:t>
                </a:r>
              </a:p>
              <a:p>
                <a:pPr marL="0" indent="0"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ko-KR" altLang="en-US" sz="22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>
                  <a:buNone/>
                </a:pPr>
                <a:r>
                  <a:rPr lang="en-US" altLang="ko-KR" sz="2200" dirty="0" smtClean="0"/>
                  <a:t>      has </a:t>
                </a:r>
                <a:r>
                  <a:rPr lang="en-US" altLang="ko-KR" sz="2200" dirty="0"/>
                  <a:t>approximately a </a:t>
                </a:r>
                <a:r>
                  <a:rPr lang="en-US" altLang="ko-KR" sz="2200" i="1" dirty="0"/>
                  <a:t>t </a:t>
                </a:r>
                <a:r>
                  <a:rPr lang="en-US" altLang="ko-KR" sz="2200" dirty="0"/>
                  <a:t>distribution with </a:t>
                </a:r>
                <a:r>
                  <a:rPr lang="en-US" altLang="ko-KR" sz="2200" dirty="0" err="1"/>
                  <a:t>df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estimated from </a:t>
                </a:r>
                <a:r>
                  <a:rPr lang="en-US" altLang="ko-KR" sz="2200" dirty="0"/>
                  <a:t>the data </a:t>
                </a:r>
                <a:r>
                  <a:rPr lang="en-US" altLang="ko-KR" sz="2200" dirty="0" smtClean="0"/>
                  <a:t>by</a:t>
                </a:r>
              </a:p>
              <a:p>
                <a:pPr marL="0" indent="0"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2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den>
                    </m:f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198"/>
                <a:ext cx="10515600" cy="4377792"/>
              </a:xfrm>
              <a:blipFill>
                <a:blip r:embed="rId2"/>
                <a:stretch>
                  <a:fillRect l="-290" t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Two-Sample </a:t>
            </a:r>
            <a:r>
              <a:rPr lang="en-US" altLang="ko-KR" sz="2800" i="1" dirty="0"/>
              <a:t>t </a:t>
            </a:r>
            <a:r>
              <a:rPr lang="en-US" altLang="ko-KR" sz="2800" dirty="0"/>
              <a:t>Test and Confidence Interval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278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197"/>
                <a:ext cx="10515600" cy="519508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b="1" dirty="0"/>
                  <a:t>two-sample </a:t>
                </a:r>
                <a:r>
                  <a:rPr lang="en-US" altLang="ko-KR" sz="2200" b="1" i="1" dirty="0"/>
                  <a:t>t </a:t>
                </a:r>
                <a:r>
                  <a:rPr lang="en-US" altLang="ko-KR" sz="2200" b="1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with confidence </a:t>
                </a:r>
                <a:r>
                  <a:rPr lang="en-US" altLang="ko-KR" sz="2200" dirty="0"/>
                  <a:t>level 100(1 – α ) % is </a:t>
                </a:r>
                <a:r>
                  <a:rPr lang="en-US" altLang="ko-KR" sz="2200" dirty="0" smtClean="0"/>
                  <a:t>	</a:t>
                </a:r>
                <a:endParaRPr lang="en-US" altLang="ko-KR" sz="220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4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4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4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den>
                                </m:f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ko-KR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ko-KR" sz="24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dirty="0"/>
                  <a:t> 1 –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4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4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4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 The </a:t>
                </a:r>
                <a:r>
                  <a:rPr lang="en-US" altLang="ko-KR" sz="2200" b="1" dirty="0"/>
                  <a:t>two-sample </a:t>
                </a:r>
                <a:r>
                  <a:rPr lang="en-US" altLang="ko-KR" sz="2200" b="1" i="1" dirty="0"/>
                  <a:t>t </a:t>
                </a:r>
                <a:r>
                  <a:rPr lang="en-US" altLang="ko-KR" sz="2200" b="1" dirty="0"/>
                  <a:t>test </a:t>
                </a:r>
                <a:r>
                  <a:rPr lang="en-US" altLang="ko-KR" sz="2200" dirty="0"/>
                  <a:t>for testing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is </a:t>
                </a:r>
                <a:r>
                  <a:rPr lang="en-US" altLang="ko-KR" sz="2200" dirty="0" smtClean="0"/>
                  <a:t>as follows: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Test </a:t>
                </a:r>
                <a:r>
                  <a:rPr lang="en-US" altLang="ko-KR" sz="2200" dirty="0"/>
                  <a:t>statistic value</a:t>
                </a:r>
                <a:r>
                  <a:rPr lang="en-US" altLang="ko-KR" sz="22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2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2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                 Alternative </a:t>
                </a:r>
                <a:r>
                  <a:rPr lang="en-US" altLang="ko-KR" sz="2200" dirty="0"/>
                  <a:t>Hypothesis	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test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altLang="ko-KR" sz="2200" dirty="0"/>
                  <a:t> (upper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altLang="ko-KR" sz="2200" dirty="0"/>
                  <a:t>(lower tailed)</a:t>
                </a:r>
              </a:p>
              <a:p>
                <a:pPr marL="1076325" indent="-1076325" algn="just">
                  <a:lnSpc>
                    <a:spcPct val="130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2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		either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altLang="ko-KR" sz="2200" dirty="0"/>
                  <a:t>(two- tailed)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197"/>
                <a:ext cx="10515600" cy="5195087"/>
              </a:xfrm>
              <a:blipFill>
                <a:blip r:embed="rId2"/>
                <a:stretch>
                  <a:fillRect l="-58" t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The Two-Sample </a:t>
            </a:r>
            <a:r>
              <a:rPr lang="en-US" altLang="ko-KR" sz="2800" i="1" dirty="0"/>
              <a:t>t </a:t>
            </a:r>
            <a:r>
              <a:rPr lang="en-US" altLang="ko-KR" sz="2800" dirty="0"/>
              <a:t>Test and Confidence Interval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86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11028" y="1440380"/>
                <a:ext cx="10515600" cy="5276613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Consider the following data on two different types of plain-weave </a:t>
                </a:r>
                <a:r>
                  <a:rPr lang="en-US" altLang="ko-KR" sz="2200" dirty="0"/>
                  <a:t>fabric</a:t>
                </a:r>
                <a:r>
                  <a:rPr lang="en-US" altLang="ko-KR" sz="2200" dirty="0" smtClean="0"/>
                  <a:t>:</a:t>
                </a:r>
              </a:p>
              <a:p>
                <a:pPr>
                  <a:lnSpc>
                    <a:spcPct val="130000"/>
                  </a:lnSpc>
                </a:pPr>
                <a:endParaRPr lang="en-US" altLang="ko-KR" sz="2200" dirty="0"/>
              </a:p>
              <a:p>
                <a:pPr>
                  <a:lnSpc>
                    <a:spcPct val="130000"/>
                  </a:lnSpc>
                </a:pPr>
                <a:endParaRPr lang="en-US" altLang="ko-KR" sz="2200" dirty="0" smtClean="0"/>
              </a:p>
              <a:p>
                <a:pPr>
                  <a:lnSpc>
                    <a:spcPct val="130000"/>
                  </a:lnSpc>
                </a:pPr>
                <a:endParaRPr lang="en-US" altLang="ko-KR" sz="2200" dirty="0"/>
              </a:p>
              <a:p>
                <a:pPr>
                  <a:lnSpc>
                    <a:spcPct val="130000"/>
                  </a:lnSpc>
                </a:pP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Assuming that the porosity distributions for both types </a:t>
                </a:r>
                <a:r>
                  <a:rPr lang="en-US" altLang="ko-KR" sz="2200" dirty="0" smtClean="0"/>
                  <a:t>of fabric </a:t>
                </a:r>
                <a:r>
                  <a:rPr lang="en-US" altLang="ko-KR" sz="2200" dirty="0"/>
                  <a:t>are normal, let’s calculate a confidence interval </a:t>
                </a:r>
                <a:r>
                  <a:rPr lang="en-US" altLang="ko-KR" sz="2200" dirty="0" smtClean="0"/>
                  <a:t>for the </a:t>
                </a:r>
                <a:r>
                  <a:rPr lang="en-US" altLang="ko-KR" sz="2200" dirty="0"/>
                  <a:t>difference between true average porosity for the </a:t>
                </a:r>
                <a:r>
                  <a:rPr lang="en-US" altLang="ko-KR" sz="2200" dirty="0" smtClean="0"/>
                  <a:t>cotton fabric </a:t>
                </a:r>
                <a:r>
                  <a:rPr lang="en-US" altLang="ko-KR" sz="2200" dirty="0"/>
                  <a:t>and that for the acetate fabric, using a 95</a:t>
                </a:r>
                <a:r>
                  <a:rPr lang="en-US" altLang="ko-KR" sz="2200" dirty="0" smtClean="0"/>
                  <a:t>% confidence level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4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0.6241</m:t>
                                    </m:r>
                                  </m:num>
                                  <m:den>
                                    <m:r>
                                      <a:rPr lang="en-US" altLang="ko-KR" sz="24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12.8881</m:t>
                                    </m:r>
                                  </m:num>
                                  <m:den>
                                    <m:r>
                                      <a:rPr lang="en-US" altLang="ko-KR" sz="240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0.6241/10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12.8881/10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=9.84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Thus 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altLang="ko-KR" sz="2000" b="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=51.71−136.14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2.262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0.6241</m:t>
                            </m:r>
                          </m:num>
                          <m:den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12.8881</m:t>
                            </m:r>
                          </m:num>
                          <m:den>
                            <m:r>
                              <a:rPr lang="en-US" altLang="ko-KR" sz="2200" b="0" i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=(−87.06, −81.80)</m:t>
                    </m:r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028" y="1440380"/>
                <a:ext cx="10515600" cy="5276613"/>
              </a:xfrm>
              <a:blipFill>
                <a:blip r:embed="rId2"/>
                <a:stretch>
                  <a:fillRect l="-522" t="-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9.6</a:t>
            </a:r>
            <a:endParaRPr lang="ko-KR" altLang="en-US" sz="2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03599"/>
              </p:ext>
            </p:extLst>
          </p:nvPr>
        </p:nvGraphicFramePr>
        <p:xfrm>
          <a:off x="1596392" y="2030198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0269">
                  <a:extLst>
                    <a:ext uri="{9D8B030D-6E8A-4147-A177-3AD203B41FA5}">
                      <a16:colId xmlns:a16="http://schemas.microsoft.com/office/drawing/2014/main" val="162609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Fabric</a:t>
                      </a:r>
                      <a:r>
                        <a:rPr lang="en-US" altLang="ko-KR" baseline="0" dirty="0" smtClean="0"/>
                        <a:t> Type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Size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Mean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Sample SD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Sample Variance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Cotton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51.71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0.79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0.6241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Triacetate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136.14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3.59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12.8881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4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3547</TotalTime>
  <Words>211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Confidence Intervals for μ_1-μ_2</vt:lpstr>
      <vt:lpstr>Confidence Intervals for μ_1-μ_2</vt:lpstr>
      <vt:lpstr>Example 9.5</vt:lpstr>
      <vt:lpstr>The Two-Sample t Test and Confidence Interval</vt:lpstr>
      <vt:lpstr>The Two-Sample t Test and Confidence Interval</vt:lpstr>
      <vt:lpstr>Example 9.6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256</cp:revision>
  <cp:lastPrinted>2017-11-15T05:03:58Z</cp:lastPrinted>
  <dcterms:created xsi:type="dcterms:W3CDTF">2017-06-22T04:03:47Z</dcterms:created>
  <dcterms:modified xsi:type="dcterms:W3CDTF">2020-05-14T01:15:34Z</dcterms:modified>
</cp:coreProperties>
</file>