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8"/>
  </p:notesMasterIdLst>
  <p:handoutMasterIdLst>
    <p:handoutMasterId r:id="rId9"/>
  </p:handoutMasterIdLst>
  <p:sldIdLst>
    <p:sldId id="453" r:id="rId2"/>
    <p:sldId id="456" r:id="rId3"/>
    <p:sldId id="457" r:id="rId4"/>
    <p:sldId id="458" r:id="rId5"/>
    <p:sldId id="460" r:id="rId6"/>
    <p:sldId id="459" r:id="rId7"/>
  </p:sldIdLst>
  <p:sldSz cx="12192000" cy="6858000"/>
  <p:notesSz cx="67691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3425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4930E-BCB0-4171-ACF1-6B1460BA6108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3425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2FB4-5431-443E-8C3B-6A8BC1BC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4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425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425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414/node/201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200" dirty="0" smtClean="0"/>
                  <a:t>Two population distributions are normal and they have equal variances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ko-KR" altLang="en-US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ko-KR" altLang="en-US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b="0" dirty="0" smtClean="0"/>
              </a:p>
              <a:p>
                <a:r>
                  <a:rPr lang="en-US" altLang="ko-KR" sz="2200" dirty="0" smtClean="0"/>
                  <a:t>Pooled estimator </a:t>
                </a:r>
                <a:r>
                  <a:rPr lang="en-US" altLang="ko-KR" sz="2200" dirty="0" smtClean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4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400" b="0" i="0" smtClean="0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4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40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40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den>
                                </m:f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ko-KR" altLang="en-US" sz="2200" dirty="0" smtClean="0"/>
                  <a:t> </a:t>
                </a:r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180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180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den>
                                </m:f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  <a:p>
                <a:pPr marL="0" indent="0">
                  <a:buNone/>
                </a:pPr>
                <a:endParaRPr lang="en-US" altLang="ko-KR" sz="2200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5" t="-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Pooled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t Procedures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053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4197"/>
                <a:ext cx="10515600" cy="5195087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200" dirty="0" smtClean="0"/>
                  <a:t>The </a:t>
                </a:r>
                <a:r>
                  <a:rPr lang="en-US" altLang="ko-KR" sz="2200" b="1" dirty="0"/>
                  <a:t>two-sample </a:t>
                </a:r>
                <a:r>
                  <a:rPr lang="en-US" altLang="ko-KR" sz="2200" b="1" i="1" dirty="0"/>
                  <a:t>t </a:t>
                </a:r>
                <a:r>
                  <a:rPr lang="en-US" altLang="ko-KR" sz="2200" b="1" dirty="0"/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with confidence </a:t>
                </a:r>
                <a:r>
                  <a:rPr lang="en-US" altLang="ko-KR" sz="2200" dirty="0"/>
                  <a:t>level 100(1 – α ) % is </a:t>
                </a:r>
                <a:r>
                  <a:rPr lang="en-US" altLang="ko-KR" sz="2200" dirty="0" smtClean="0"/>
                  <a:t>	</a:t>
                </a:r>
                <a:endParaRPr lang="en-US" altLang="ko-KR" sz="22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ko-KR" sz="180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num>
                          <m:den>
                            <m:r>
                              <a:rPr lang="en-US" altLang="ko-KR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sz="2000" dirty="0"/>
                  <a:t>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dirty="0" smtClean="0"/>
                  <a:t> The </a:t>
                </a:r>
                <a:r>
                  <a:rPr lang="en-US" altLang="ko-KR" sz="2200" b="1" dirty="0"/>
                  <a:t>two-sample </a:t>
                </a:r>
                <a:r>
                  <a:rPr lang="en-US" altLang="ko-KR" sz="2200" b="1" i="1" dirty="0"/>
                  <a:t>t </a:t>
                </a:r>
                <a:r>
                  <a:rPr lang="en-US" altLang="ko-KR" sz="2200" b="1" dirty="0"/>
                  <a:t>test </a:t>
                </a:r>
                <a:r>
                  <a:rPr lang="en-US" altLang="ko-KR" sz="2200" dirty="0"/>
                  <a:t>for 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is </a:t>
                </a:r>
                <a:r>
                  <a:rPr lang="en-US" altLang="ko-KR" sz="2200" dirty="0" smtClean="0"/>
                  <a:t>as follows: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Test </a:t>
                </a:r>
                <a:r>
                  <a:rPr lang="en-US" altLang="ko-KR" sz="2200" dirty="0"/>
                  <a:t>statistic value</a:t>
                </a:r>
                <a:r>
                  <a:rPr lang="en-US" altLang="ko-KR" sz="22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ko-KR" sz="2200" dirty="0" smtClean="0"/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                 Alternative </a:t>
                </a:r>
                <a:r>
                  <a:rPr lang="en-US" altLang="ko-KR" sz="2200" dirty="0"/>
                  <a:t>Hypothesis		Rejection Region for level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/>
                  <a:t> test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2200" dirty="0"/>
                  <a:t> (upper tailed)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2200" dirty="0"/>
                  <a:t>(lower tailed)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either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dirty="0"/>
                      <m:t>or</m:t>
                    </m:r>
                  </m:oMath>
                </a14:m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2200" dirty="0"/>
                  <a:t>(two- tailed)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4197"/>
                <a:ext cx="10515600" cy="5195087"/>
              </a:xfrm>
              <a:blipFill>
                <a:blip r:embed="rId2"/>
                <a:stretch>
                  <a:fillRect l="-174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The Two-Sample </a:t>
            </a:r>
            <a:r>
              <a:rPr lang="en-US" altLang="ko-KR" sz="2800" i="1" dirty="0"/>
              <a:t>t </a:t>
            </a:r>
            <a:r>
              <a:rPr lang="en-US" altLang="ko-KR" sz="2800" dirty="0"/>
              <a:t>Test and Confidence Interval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27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979"/>
                <a:ext cx="10515600" cy="473777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The feeding habits of two species of net-casting spiders are studied. The species, the </a:t>
                </a:r>
                <a:r>
                  <a:rPr lang="en-US" altLang="ko-KR" sz="1800" dirty="0" err="1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deinopis</a:t>
                </a:r>
                <a:r>
                  <a:rPr lang="en-US" altLang="ko-KR" sz="18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and </a:t>
                </a:r>
                <a:r>
                  <a:rPr lang="en-US" altLang="ko-KR" sz="1800" dirty="0" err="1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menneus</a:t>
                </a:r>
                <a:r>
                  <a:rPr lang="en-US" altLang="ko-KR" sz="18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coexist in eastern Australia. The following data were obtained on the size, in millimeters, of the prey of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random samples of the two species: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</a:t>
                </a:r>
                <a:r>
                  <a:rPr lang="ko-KR" altLang="ko-KR" sz="18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einopis</a:t>
                </a:r>
                <a:r>
                  <a:rPr lang="en-US" altLang="ko-KR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12.9, 10.2, 7.4, 7.0, 10.5, 11.9, 7.1, 9.9, 14.4, 11.3         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m</a:t>
                </a:r>
                <a:r>
                  <a:rPr lang="ko-KR" altLang="ko-KR" sz="18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enneus</a:t>
                </a:r>
                <a:r>
                  <a:rPr lang="en-US" altLang="ko-KR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10.2, 6.9, 10.9, 11.0, 10.1, 5.3, 7.5, 10.3, 9.2, 8.8</a:t>
                </a:r>
                <a:endParaRPr lang="en-US" altLang="ko-KR" sz="18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Compute 95</a:t>
                </a:r>
                <a:r>
                  <a:rPr lang="en-US" altLang="ko-KR" sz="1800" dirty="0"/>
                  <a:t>% </a:t>
                </a:r>
                <a:r>
                  <a:rPr lang="en-US" altLang="ko-KR" sz="1800" dirty="0" smtClean="0"/>
                  <a:t>confident interval for the </a:t>
                </a:r>
                <a:r>
                  <a:rPr lang="en-US" altLang="ko-KR" sz="1800" dirty="0"/>
                  <a:t>actual mean difference in the size of the prey</a:t>
                </a:r>
                <a:r>
                  <a:rPr lang="ko-KR" altLang="ko-KR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deinopis</m:t>
                        </m:r>
                      </m:sub>
                      <m:sup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=6.3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menneus</m:t>
                        </m:r>
                      </m:sub>
                      <m:sup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3.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597</m:t>
                    </m:r>
                  </m:oMath>
                </a14:m>
                <a:r>
                  <a:rPr lang="en-US" altLang="ko-KR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10.26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9.02</m:t>
                    </m:r>
                  </m:oMath>
                </a14:m>
                <a:endPara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10+10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6.318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10−1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10+10−2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3.597</m:t>
                    </m:r>
                  </m:oMath>
                </a14:m>
                <a:r>
                  <a:rPr lang="en-US" altLang="ko-KR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=4.9</a:t>
                </a:r>
                <a:r>
                  <a:rPr lang="en-US" altLang="ko-KR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57</a:t>
                </a:r>
                <a:r>
                  <a:rPr lang="en-US" altLang="ko-KR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altLang="ko-KR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/>
                  <a:t>95% confident interval</a:t>
                </a:r>
                <a:endPara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ko-KR" sz="180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num>
                          <m:den>
                            <m:r>
                              <a:rPr lang="en-US" altLang="ko-KR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ra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=10.26−9.02</m:t>
                    </m:r>
                  </m:oMath>
                </a14:m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2.101)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4.9575</m:t>
                        </m:r>
                      </m:e>
                    </m:rad>
                  </m:oMath>
                </a14:m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ra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=1.24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2.092 </m:t>
                    </m:r>
                  </m:oMath>
                </a14:m>
                <a:r>
                  <a:rPr lang="en-US" altLang="ko-KR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altLang="ko-KR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(-0.852, 3.332)</a:t>
                </a:r>
                <a:endPara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979"/>
                <a:ext cx="10515600" cy="4737771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spc="-15" dirty="0" smtClean="0"/>
              <a:t>Example (</a:t>
            </a:r>
            <a:r>
              <a:rPr lang="en-US" altLang="ko-KR" sz="2800" dirty="0">
                <a:hlinkClick r:id="rId3"/>
              </a:rPr>
              <a:t>https://online.stat.psu.edu/stat414/node/201</a:t>
            </a:r>
            <a:r>
              <a:rPr lang="en-US" altLang="ko-KR" sz="2800" dirty="0" smtClean="0">
                <a:hlinkClick r:id="rId3"/>
              </a:rPr>
              <a:t>/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59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813143" cy="5334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&gt; </a:t>
                </a:r>
                <a:r>
                  <a:rPr lang="en-US" altLang="ko-KR" sz="2000" dirty="0" err="1" smtClean="0"/>
                  <a:t>deinopis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&lt;- c(12.9, 10.2, 7.4, 7.0, 10.5, 11.9, 7.1, 9.9, 14.4, 11.3)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</a:t>
                </a:r>
                <a:r>
                  <a:rPr lang="en-US" altLang="ko-KR" sz="2000" dirty="0" err="1" smtClean="0"/>
                  <a:t>menneus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&lt;- c(10.2, 6.9, 10.9, 11.0, 10.1, 5.3, 7.5, 10.3, 9.2, 8.8)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</a:t>
                </a:r>
                <a:r>
                  <a:rPr lang="en-US" altLang="ko-KR" sz="2000" dirty="0" err="1" smtClean="0"/>
                  <a:t>t.test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 err="1" smtClean="0"/>
                  <a:t>deinopis</a:t>
                </a:r>
                <a:r>
                  <a:rPr lang="en-US" altLang="ko-KR" sz="2000" dirty="0"/>
                  <a:t>, </a:t>
                </a:r>
                <a:r>
                  <a:rPr lang="en-US" altLang="ko-KR" sz="2000" dirty="0" err="1"/>
                  <a:t>menneus</a:t>
                </a:r>
                <a:r>
                  <a:rPr lang="en-US" altLang="ko-KR" sz="2000" dirty="0"/>
                  <a:t>, </a:t>
                </a:r>
                <a:r>
                  <a:rPr lang="en-US" altLang="ko-KR" sz="2000" dirty="0" err="1"/>
                  <a:t>var.equal</a:t>
                </a:r>
                <a:r>
                  <a:rPr lang="en-US" altLang="ko-KR" sz="2000" dirty="0"/>
                  <a:t>=T</a:t>
                </a:r>
                <a:r>
                  <a:rPr lang="en-US" altLang="ko-KR" sz="2000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vs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 : 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P-value :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&lt;−1.2453)+</m:t>
                    </m:r>
                  </m:oMath>
                </a14:m>
                <a:r>
                  <a:rPr lang="en-US" altLang="ko-KR" sz="2000" dirty="0"/>
                  <a:t>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1.2453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)=0.229</m:t>
                    </m:r>
                  </m:oMath>
                </a14:m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</a:t>
                </a:r>
                <a:r>
                  <a:rPr lang="en-US" altLang="ko-KR" sz="2000" dirty="0" err="1" smtClean="0"/>
                  <a:t>pt</a:t>
                </a:r>
                <a:r>
                  <a:rPr lang="en-US" altLang="ko-KR" sz="2000" dirty="0"/>
                  <a:t>(-1.2453, 18)+(1-pt(1.2453, 18</a:t>
                </a:r>
                <a:r>
                  <a:rPr lang="en-US" altLang="ko-KR" sz="2000" dirty="0" smtClean="0"/>
                  <a:t>)) # 0.229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2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2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10.26−9.02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4.9</m:t>
                            </m:r>
                            <m: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57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ko-KR" sz="2400" dirty="0"/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2200">
                        <a:latin typeface="Cambria Math" panose="02040503050406030204" pitchFamily="18" charset="0"/>
                      </a:rPr>
                      <m:t>=1.2453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ko-KR" altLang="en-US" sz="22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813143" cy="5334000"/>
              </a:xfrm>
              <a:blipFill>
                <a:blip r:embed="rId2"/>
                <a:stretch>
                  <a:fillRect l="-507" t="-1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18" y="2347304"/>
            <a:ext cx="7578379" cy="227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7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1"/>
                <a:ext cx="10813143" cy="49336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10.26, 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=9.02, 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deinopis</m:t>
                        </m:r>
                      </m:sub>
                      <m:sup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=6.3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menneus</m:t>
                        </m:r>
                      </m:sub>
                      <m:sup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=3.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597</m:t>
                    </m:r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den>
                                </m:f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6.318</m:t>
                                    </m:r>
                                  </m:num>
                                  <m:den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3.597</m:t>
                                    </m:r>
                                  </m:num>
                                  <m:den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6.318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/10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3.597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/10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16.74</m:t>
                    </m:r>
                  </m:oMath>
                </a14:m>
                <a:r>
                  <a:rPr lang="en-US" altLang="ko-KR" sz="2200" dirty="0"/>
                  <a:t> </a:t>
                </a:r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2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2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10.26−9.02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6.318</m:t>
                                </m:r>
                              </m:num>
                              <m:den>
                                <m:r>
                                  <a:rPr lang="en-US" altLang="ko-KR" sz="22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3.597</m:t>
                                </m:r>
                              </m:num>
                              <m:den>
                                <m:r>
                                  <a:rPr lang="en-US" altLang="ko-KR" sz="22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=1.2453</m:t>
                    </m:r>
                  </m:oMath>
                </a14:m>
                <a:r>
                  <a:rPr lang="en-US" altLang="ko-KR" sz="2200" dirty="0" smtClean="0"/>
                  <a:t> </a:t>
                </a:r>
                <a:endParaRPr lang="en-US" altLang="ko-KR" sz="2200" dirty="0" smtClean="0"/>
              </a:p>
              <a:p>
                <a:r>
                  <a:rPr lang="en-US" altLang="ko-KR" sz="2200" dirty="0" smtClean="0"/>
                  <a:t>95% CI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: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 smtClean="0"/>
                  <a:t>16 (largest integer less than 16.74)</a:t>
                </a:r>
              </a:p>
              <a:p>
                <a:pPr marL="0" indent="0"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ra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10.26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9.02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6.318</m:t>
                            </m:r>
                          </m:num>
                          <m:den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3.597</m:t>
                            </m:r>
                          </m:num>
                          <m:den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ra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0.871, 3.351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200" dirty="0" smtClean="0"/>
                  <a:t> </a:t>
                </a:r>
                <a:endParaRPr lang="ko-KR" altLang="en-US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16.74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ra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10.26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9.02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±2.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6.318</m:t>
                            </m:r>
                          </m:num>
                          <m:den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3.597</m:t>
                            </m:r>
                          </m:num>
                          <m:den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ra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0.8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63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3.3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43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200" dirty="0"/>
                  <a:t> </a:t>
                </a:r>
                <a:endParaRPr lang="ko-KR" altLang="en-US" sz="2200" dirty="0"/>
              </a:p>
              <a:p>
                <a:pPr marL="0" indent="0">
                  <a:buNone/>
                </a:pPr>
                <a:endParaRPr lang="en-US" altLang="ko-KR" sz="2200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1"/>
                <a:ext cx="10813143" cy="4933603"/>
              </a:xfrm>
              <a:blipFill>
                <a:blip r:embed="rId2"/>
                <a:stretch>
                  <a:fillRect l="-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Suppose the variances are different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24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813143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&gt; </a:t>
                </a:r>
                <a:r>
                  <a:rPr lang="en-US" altLang="ko-KR" sz="2000" dirty="0" err="1" smtClean="0"/>
                  <a:t>deinopis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&lt;- c(12.9, 10.2, 7.4, 7.0, 10.5, 11.9, 7.1, 9.9, 14.4, 11.3)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</a:t>
                </a:r>
                <a:r>
                  <a:rPr lang="en-US" altLang="ko-KR" sz="2000" dirty="0" err="1" smtClean="0"/>
                  <a:t>menneus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&lt;- c(10.2, 6.9, 10.9, 11.0, 10.1, 5.3, 7.5, 10.3, 9.2, 8.8)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</a:t>
                </a:r>
                <a:r>
                  <a:rPr lang="en-US" altLang="ko-KR" sz="2000" dirty="0" err="1" smtClean="0"/>
                  <a:t>t.test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 err="1" smtClean="0"/>
                  <a:t>deinopis</a:t>
                </a:r>
                <a:r>
                  <a:rPr lang="en-US" altLang="ko-KR" sz="2000" dirty="0"/>
                  <a:t>, </a:t>
                </a:r>
                <a:r>
                  <a:rPr lang="en-US" altLang="ko-KR" sz="2000" dirty="0" err="1" smtClean="0"/>
                  <a:t>menneus</a:t>
                </a:r>
                <a:r>
                  <a:rPr lang="en-US" altLang="ko-KR" sz="2000" dirty="0" smtClean="0"/>
                  <a:t>)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vs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 : 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P-value :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16.74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&lt;−1.2453)+</m:t>
                    </m:r>
                  </m:oMath>
                </a14:m>
                <a:r>
                  <a:rPr lang="en-US" altLang="ko-KR" sz="2000" dirty="0"/>
                  <a:t>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16.74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1.2453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0.2302</m:t>
                    </m:r>
                  </m:oMath>
                </a14:m>
                <a:endParaRPr lang="en-US" altLang="ko-KR" sz="2000" b="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</a:t>
                </a:r>
                <a:r>
                  <a:rPr lang="en-US" altLang="ko-KR" sz="2000" dirty="0" err="1" smtClean="0"/>
                  <a:t>pt</a:t>
                </a:r>
                <a:r>
                  <a:rPr lang="en-US" altLang="ko-KR" sz="2000" dirty="0"/>
                  <a:t>(-1.2453,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16.74</m:t>
                    </m:r>
                  </m:oMath>
                </a14:m>
                <a:r>
                  <a:rPr lang="en-US" altLang="ko-KR" sz="2000" dirty="0"/>
                  <a:t>)+(1-pt(1.2453,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16.74</m:t>
                    </m:r>
                  </m:oMath>
                </a14:m>
                <a:r>
                  <a:rPr lang="en-US" altLang="ko-KR" sz="2000" dirty="0" smtClean="0"/>
                  <a:t>)) # </a:t>
                </a:r>
                <a:r>
                  <a:rPr lang="en-US" altLang="ko-KR" sz="2000" dirty="0" smtClean="0"/>
                  <a:t>0.2302</a:t>
                </a:r>
                <a:endParaRPr lang="en-US" altLang="ko-KR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ko-KR" altLang="en-US" sz="22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813143" cy="5334000"/>
              </a:xfrm>
              <a:blipFill>
                <a:blip r:embed="rId2"/>
                <a:stretch>
                  <a:fillRect l="-564" t="-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42188"/>
            <a:ext cx="8783204" cy="266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01377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3619</TotalTime>
  <Words>192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Arial</vt:lpstr>
      <vt:lpstr>Cambria Math</vt:lpstr>
      <vt:lpstr>Corbel</vt:lpstr>
      <vt:lpstr>Times New Roman</vt:lpstr>
      <vt:lpstr>Wingdings</vt:lpstr>
      <vt:lpstr>Wingdings 2</vt:lpstr>
      <vt:lpstr>New_Education03</vt:lpstr>
      <vt:lpstr>Pooled t Procedures</vt:lpstr>
      <vt:lpstr>The Two-Sample t Test and Confidence Interval</vt:lpstr>
      <vt:lpstr>Example (https://online.stat.psu.edu/stat414/node/201/)</vt:lpstr>
      <vt:lpstr>PowerPoint 프레젠테이션</vt:lpstr>
      <vt:lpstr>Suppose the variances are different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270</cp:revision>
  <cp:lastPrinted>2017-11-15T05:03:58Z</cp:lastPrinted>
  <dcterms:created xsi:type="dcterms:W3CDTF">2017-06-22T04:03:47Z</dcterms:created>
  <dcterms:modified xsi:type="dcterms:W3CDTF">2020-05-14T08:25:22Z</dcterms:modified>
</cp:coreProperties>
</file>