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1"/>
  </p:notesMasterIdLst>
  <p:sldIdLst>
    <p:sldId id="256" r:id="rId2"/>
    <p:sldId id="257" r:id="rId3"/>
    <p:sldId id="259" r:id="rId4"/>
    <p:sldId id="263" r:id="rId5"/>
    <p:sldId id="324" r:id="rId6"/>
    <p:sldId id="325" r:id="rId7"/>
    <p:sldId id="317" r:id="rId8"/>
    <p:sldId id="318" r:id="rId9"/>
    <p:sldId id="28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8B5B65-90A8-4A69-B74B-B1D7ADDC4AE7}" type="slidenum">
              <a:rPr lang="en-US" altLang="ko-KR" smtClean="0"/>
              <a:pPr>
                <a:spcBef>
                  <a:spcPct val="0"/>
                </a:spcBef>
              </a:pPr>
              <a:t>6</a:t>
            </a:fld>
            <a:endParaRPr lang="en-US" altLang="ko-K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4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8B5B65-90A8-4A69-B74B-B1D7ADDC4AE7}" type="slidenum">
              <a:rPr lang="en-US" altLang="ko-KR" smtClean="0"/>
              <a:pPr>
                <a:spcBef>
                  <a:spcPct val="0"/>
                </a:spcBef>
              </a:pPr>
              <a:t>7</a:t>
            </a:fld>
            <a:endParaRPr lang="en-US" altLang="ko-K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3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8B5B65-90A8-4A69-B74B-B1D7ADDC4AE7}" type="slidenum">
              <a:rPr lang="en-US" altLang="ko-KR" smtClean="0"/>
              <a:pPr>
                <a:spcBef>
                  <a:spcPct val="0"/>
                </a:spcBef>
              </a:pPr>
              <a:t>8</a:t>
            </a:fld>
            <a:endParaRPr lang="en-US" altLang="ko-K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5B9-8681-4F57-B28C-8200AC9C629D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01E0-4520-4710-81AB-3D8832D7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LeastSquaresFitt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5446" y="2020579"/>
            <a:ext cx="9508671" cy="23876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dirty="0"/>
              <a:t>Chapter </a:t>
            </a:r>
            <a:r>
              <a:rPr lang="en-US" altLang="ko-KR" sz="3600" dirty="0" smtClean="0"/>
              <a:t>12 </a:t>
            </a:r>
            <a:r>
              <a:rPr lang="en-US" altLang="ko-KR" sz="3600" dirty="0"/>
              <a:t>– </a:t>
            </a:r>
            <a:r>
              <a:rPr lang="en-US" altLang="ko-KR" sz="3600" dirty="0" smtClean="0">
                <a:latin typeface="Arial" charset="0"/>
              </a:rPr>
              <a:t>Simple Linear Regression and Correlation</a:t>
            </a:r>
            <a:endParaRPr lang="en-US" altLang="en-US" sz="3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0235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sz="2400" dirty="0" smtClean="0"/>
                  <a:t>Simple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Linear Regression</a:t>
                </a: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sz="2400" dirty="0" smtClean="0"/>
                  <a:t>Estimating parameters</a:t>
                </a:r>
                <a:endParaRPr lang="en-US" altLang="ko-KR" sz="2400" dirty="0"/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sz="2400" dirty="0" smtClean="0"/>
                  <a:t>Inferences about the slope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400" dirty="0" smtClean="0"/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sz="2400" dirty="0" smtClean="0"/>
                  <a:t>Inferences concerning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and the prediction of future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400" dirty="0" smtClean="0"/>
                  <a:t> values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02359"/>
              </a:xfrm>
              <a:blipFill rotWithShape="0"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>
            <a:normAutofit/>
          </a:bodyPr>
          <a:lstStyle/>
          <a:p>
            <a:pPr marL="1617663" indent="-1617663" algn="l"/>
            <a:r>
              <a:rPr lang="en-US" altLang="ko-KR" sz="2800" dirty="0"/>
              <a:t>Outline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725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Simple Linear Regression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3" y="1305697"/>
                <a:ext cx="10670223" cy="5017830"/>
              </a:xfrm>
            </p:spPr>
            <p:txBody>
              <a:bodyPr>
                <a:normAutofit/>
              </a:bodyPr>
              <a:lstStyle/>
              <a:p>
                <a:pPr marL="1520825" indent="-1520825">
                  <a:lnSpc>
                    <a:spcPct val="13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20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hat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200" dirty="0" smtClean="0"/>
                  <a:t> : Regression analysis deals with the relationships between two or more, usually continuous, variables. </a:t>
                </a:r>
              </a:p>
              <a:p>
                <a:pPr marL="1520825" indent="-1520825">
                  <a:lnSpc>
                    <a:spcPct val="130000"/>
                  </a:lnSpc>
                  <a:buNone/>
                </a:pPr>
                <a:r>
                  <a:rPr lang="en-US" sz="2200" dirty="0" smtClean="0"/>
                  <a:t>           Model : The simple </a:t>
                </a:r>
                <a:r>
                  <a:rPr lang="en-US" altLang="ko-KR" sz="2200" dirty="0" smtClean="0"/>
                  <a:t>linear regression model assumes a relationship between observations of a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=1, ⋯,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dirty="0" smtClean="0"/>
                  <a:t> and the corresponding predictor   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=1, ⋯,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20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=1, ⋯,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200" dirty="0" smtClean="0"/>
              </a:p>
              <a:p>
                <a:pPr marL="1520825" indent="-1520825">
                  <a:lnSpc>
                    <a:spcPct val="130000"/>
                  </a:lnSpc>
                  <a:buNone/>
                </a:pPr>
                <a:r>
                  <a:rPr lang="en-US" sz="2200" dirty="0" smtClean="0"/>
                  <a:t>Parameters : The parameters to be estimated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, the intercept,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/>
                  <a:t>, the slope. </a:t>
                </a:r>
              </a:p>
              <a:p>
                <a:pPr marL="1520825" indent="-1520825">
                  <a:lnSpc>
                    <a:spcPct val="130000"/>
                  </a:lnSpc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We  also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 smtClean="0"/>
                  <a:t>, the variance of the noise term.</a:t>
                </a:r>
                <a:endParaRPr lang="en-US" sz="2200" dirty="0"/>
              </a:p>
              <a:p>
                <a:pPr marL="0" lvl="5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3" y="1305697"/>
                <a:ext cx="10670223" cy="5017830"/>
              </a:xfrm>
              <a:blipFill>
                <a:blip r:embed="rId2"/>
                <a:stretch>
                  <a:fillRect l="-743" r="-4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46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/>
              <a:t>Simple Linear Regression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732" y="1417638"/>
                <a:ext cx="8763000" cy="50178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Observe that given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200" b="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200" dirty="0"/>
                          <m:t>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altLang="ko-KR" sz="2200" dirty="0"/>
                          <m:t> +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US" altLang="ko-KR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           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 smtClean="0"/>
              </a:p>
              <a:p>
                <a:pPr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/>
                  <a:t>Observed data</a:t>
                </a:r>
                <a:r>
                  <a:rPr lang="en-US" altLang="ko-KR" sz="2200" dirty="0" smtClean="0"/>
                  <a:t>: </a:t>
                </a: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s-ES" altLang="ko-KR" sz="2200" dirty="0" smtClean="0"/>
                  <a:t> 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altLang="ko-KR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altLang="ko-KR" sz="2200" dirty="0"/>
                  <a:t>)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altLang="ko-KR" sz="22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altLang="ko-KR" sz="2200" dirty="0"/>
                  <a:t>)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altLang="ko-KR" sz="22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altLang="ko-KR" sz="2200" dirty="0"/>
                  <a:t>)</a:t>
                </a:r>
                <a:r>
                  <a:rPr lang="en-US" altLang="ko-KR" sz="2200" dirty="0"/>
                  <a:t> </a:t>
                </a:r>
                <a:endParaRPr lang="es-ES" altLang="ko-KR" sz="2200" dirty="0"/>
              </a:p>
              <a:p>
                <a:pPr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/>
                  <a:t> observations: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=1, ⋯,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/>
                  <a:t> are independent and identically distributed.</a:t>
                </a:r>
              </a:p>
              <a:p>
                <a:pPr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/>
                  <a:t>First question: How to find good estimators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/>
                  <a:t>?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732" y="1417638"/>
                <a:ext cx="8763000" cy="5017830"/>
              </a:xfrm>
              <a:blipFill>
                <a:blip r:embed="rId2"/>
                <a:stretch>
                  <a:fillRect l="-348" t="-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40" y="1005912"/>
            <a:ext cx="5376624" cy="275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5564" y="5328304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2200" dirty="0">
                <a:ea typeface="굴림" panose="020B0600000101010101" pitchFamily="50" charset="-127"/>
              </a:rPr>
              <a:t>Figure </a:t>
            </a:r>
            <a:r>
              <a:rPr lang="en-US" altLang="ko-KR" sz="2200" dirty="0" smtClean="0">
                <a:ea typeface="굴림" panose="020B0600000101010101" pitchFamily="50" charset="-127"/>
              </a:rPr>
              <a:t>2.7   </a:t>
            </a:r>
            <a:r>
              <a:rPr lang="en-US" altLang="ko-KR" sz="2200" b="0" dirty="0" smtClean="0">
                <a:ea typeface="굴림" panose="020B0600000101010101" pitchFamily="50" charset="-127"/>
              </a:rPr>
              <a:t>Yield strength versus nitrogen content for a sample of welds</a:t>
            </a:r>
            <a:endParaRPr lang="en-US" altLang="ko-KR" sz="2200" b="0" dirty="0">
              <a:ea typeface="굴림" panose="020B0600000101010101" pitchFamily="50" charset="-127"/>
            </a:endParaRPr>
          </a:p>
        </p:txBody>
      </p:sp>
      <p:pic>
        <p:nvPicPr>
          <p:cNvPr id="64515" name="Picture 4" descr="nav76345_02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876" y="585387"/>
            <a:ext cx="5260975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981630" y="1375873"/>
                <a:ext cx="1999715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630" y="1375873"/>
                <a:ext cx="1999715" cy="384336"/>
              </a:xfrm>
              <a:prstGeom prst="rect">
                <a:avLst/>
              </a:prstGeom>
              <a:blipFill>
                <a:blip r:embed="rId3"/>
                <a:stretch>
                  <a:fillRect t="-7937" b="-126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 flipV="1">
            <a:off x="8400516" y="1444239"/>
            <a:ext cx="717847" cy="12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2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9BBB59"/>
              </a:buClr>
              <a:buSzPct val="70000"/>
              <a:buFont typeface="Wingdings 2" panose="05020102010507070707" pitchFamily="18" charset="2"/>
              <a:buChar char="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8064A2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4BACC6"/>
              </a:buClr>
              <a:buSzPct val="100000"/>
              <a:buFont typeface="Wingdings 2" panose="05020102010507070707" pitchFamily="18" charset="2"/>
              <a:buChar char="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33A30BDD-497C-450B-98FD-3016E2059420}" type="slidenum">
              <a:rPr lang="en-US" altLang="ko-KR" sz="1400">
                <a:latin typeface="Arial" panose="020B0604020202020204" pitchFamily="34" charset="0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46028" y="1346276"/>
                <a:ext cx="10841172" cy="524253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>
                    <a:hlinkClick r:id="rId3"/>
                  </a:rPr>
                  <a:t>https</a:t>
                </a:r>
                <a:r>
                  <a:rPr lang="en-US" altLang="ko-KR" sz="2000" dirty="0">
                    <a:hlinkClick r:id="rId3"/>
                  </a:rPr>
                  <a:t>://mathworld.wolfram.com/LeastSquaresFitting.html</a:t>
                </a:r>
                <a:endParaRPr lang="en-US" altLang="ko-KR" sz="2000" dirty="0" smtClean="0">
                  <a:ea typeface="굴림" panose="020B0600000101010101" pitchFamily="50" charset="-127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000" b="0" dirty="0" smtClean="0">
                    <a:ea typeface="굴림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굴림" panose="020B0600000101010101" pitchFamily="50" charset="-127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  <a:ea typeface="굴림" panose="020B0600000101010101" pitchFamily="50" charset="-127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굴림" panose="020B0600000101010101" pitchFamily="50" charset="-127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  <a:ea typeface="굴림" panose="020B0600000101010101" pitchFamily="50" charset="-127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b="0" dirty="0" smtClean="0">
                    <a:ea typeface="굴림" panose="020B0600000101010101" pitchFamily="50" charset="-127"/>
                  </a:rPr>
                  <a:t> </a:t>
                </a: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>
                    <a:ea typeface="굴림" panose="020B0600000101010101" pitchFamily="50" charset="-127"/>
                  </a:rPr>
                  <a:t>Consider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b="0" dirty="0" smtClean="0">
                    <a:ea typeface="굴림" panose="020B0600000101010101" pitchFamily="50" charset="-12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000" b="0" dirty="0" smtClean="0">
                  <a:ea typeface="굴림" panose="020B0600000101010101" pitchFamily="50" charset="-127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000" b="0" dirty="0" smtClean="0">
                    <a:ea typeface="굴림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)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굴림" panose="020B0600000101010101" pitchFamily="50" charset="-127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굴림" panose="020B0600000101010101" pitchFamily="50" charset="-127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  <a:ea typeface="굴림" panose="020B0600000101010101" pitchFamily="50" charset="-127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굴림" panose="020B0600000101010101" pitchFamily="50" charset="-127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굴림" panose="020B0600000101010101" pitchFamily="50" charset="-127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굴림" panose="020B0600000101010101" pitchFamily="50" charset="-127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  <a:ea typeface="굴림" panose="020B0600000101010101" pitchFamily="50" charset="-127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굴림" panose="020B0600000101010101" pitchFamily="50" charset="-127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b="0" dirty="0" smtClean="0">
                    <a:ea typeface="굴림" panose="020B0600000101010101" pitchFamily="50" charset="-127"/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000" b="0" dirty="0" smtClean="0">
                    <a:ea typeface="굴림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=−2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굴림" panose="020B0600000101010101" pitchFamily="50" charset="-127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  <a:ea typeface="굴림" panose="020B0600000101010101" pitchFamily="50" charset="-127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굴림" panose="020B0600000101010101" pitchFamily="50" charset="-127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  <a:ea typeface="굴림" panose="020B0600000101010101" pitchFamily="50" charset="-127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=0  </m:t>
                    </m:r>
                  </m:oMath>
                </a14:m>
                <a:r>
                  <a:rPr lang="en-US" altLang="ko-KR" sz="2000" b="0" dirty="0" smtClean="0">
                    <a:ea typeface="굴림" panose="020B0600000101010101" pitchFamily="50" charset="-127"/>
                  </a:rPr>
                  <a:t> 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b="0" dirty="0" smtClean="0">
                  <a:ea typeface="굴림" panose="020B0600000101010101" pitchFamily="50" charset="-127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000" b="0" dirty="0" smtClean="0">
                    <a:ea typeface="굴림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=−2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굴림" panose="020B0600000101010101" pitchFamily="50" charset="-127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  <a:ea typeface="굴림" panose="020B0600000101010101" pitchFamily="50" charset="-127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굴림" panose="020B0600000101010101" pitchFamily="50" charset="-127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  <a:ea typeface="굴림" panose="020B0600000101010101" pitchFamily="50" charset="-127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=0  </m:t>
                    </m:r>
                  </m:oMath>
                </a14:m>
                <a:r>
                  <a:rPr lang="en-US" altLang="ko-KR" sz="2000" b="0" dirty="0" smtClean="0">
                    <a:ea typeface="굴림" panose="020B0600000101010101" pitchFamily="50" charset="-127"/>
                  </a:rPr>
                  <a:t> 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dirty="0">
                  <a:ea typeface="굴림" panose="020B0600000101010101" pitchFamily="50" charset="-127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>
                    <a:ea typeface="굴림" panose="020B0600000101010101" pitchFamily="50" charset="-127"/>
                  </a:rPr>
                  <a:t>This leads to equation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000" b="0" dirty="0" smtClean="0">
                    <a:ea typeface="굴림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𝑛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b="0" dirty="0" smtClean="0">
                    <a:ea typeface="굴림" panose="020B0600000101010101" pitchFamily="50" charset="-127"/>
                  </a:rPr>
                  <a:t> 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000" b="0" dirty="0" smtClean="0">
                    <a:ea typeface="굴림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b="0" dirty="0" smtClean="0">
                    <a:ea typeface="굴림" panose="020B0600000101010101" pitchFamily="50" charset="-127"/>
                  </a:rPr>
                  <a:t> 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2400" b="0" dirty="0" smtClean="0">
                  <a:ea typeface="굴림" panose="020B0600000101010101" pitchFamily="50" charset="-127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24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91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6028" y="1346276"/>
                <a:ext cx="10841172" cy="5242531"/>
              </a:xfrm>
              <a:blipFill>
                <a:blip r:embed="rId4"/>
                <a:stretch>
                  <a:fillRect l="-169" b="-12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166" y="283184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/>
              <a:t>Method of Least Squares </a:t>
            </a:r>
            <a:r>
              <a:rPr lang="en-US" altLang="ko-KR" sz="3200" dirty="0" smtClean="0"/>
              <a:t>(MLS)</a:t>
            </a:r>
            <a:endParaRPr lang="en-US" altLang="ko-KR" sz="3200" dirty="0">
              <a:ea typeface="굴림" panose="020B0600000101010101" pitchFamily="50" charset="-127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9BBB59"/>
              </a:buClr>
              <a:buSzPct val="70000"/>
              <a:buFont typeface="Wingdings 2" panose="05020102010507070707" pitchFamily="18" charset="2"/>
              <a:buChar char="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8064A2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4BACC6"/>
              </a:buClr>
              <a:buSzPct val="100000"/>
              <a:buFont typeface="Wingdings 2" panose="05020102010507070707" pitchFamily="18" charset="2"/>
              <a:buChar char="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9BBB59"/>
              </a:buClr>
              <a:buSzPct val="70000"/>
              <a:buFont typeface="Wingdings 2" panose="05020102010507070707" pitchFamily="18" charset="2"/>
              <a:buChar char="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8064A2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4BACC6"/>
              </a:buClr>
              <a:buSzPct val="100000"/>
              <a:buFont typeface="Wingdings 2" panose="05020102010507070707" pitchFamily="18" charset="2"/>
              <a:buChar char="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9159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9BBB59"/>
              </a:buClr>
              <a:buSzPct val="70000"/>
              <a:buFont typeface="Wingdings 2" panose="05020102010507070707" pitchFamily="18" charset="2"/>
              <a:buChar char="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8064A2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4BACC6"/>
              </a:buClr>
              <a:buSzPct val="100000"/>
              <a:buFont typeface="Wingdings 2" panose="05020102010507070707" pitchFamily="18" charset="2"/>
              <a:buChar char="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9160" name="Rectangle 11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9BBB59"/>
              </a:buClr>
              <a:buSzPct val="70000"/>
              <a:buFont typeface="Wingdings 2" panose="05020102010507070707" pitchFamily="18" charset="2"/>
              <a:buChar char="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8064A2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4BACC6"/>
              </a:buClr>
              <a:buSzPct val="100000"/>
              <a:buFont typeface="Wingdings 2" panose="05020102010507070707" pitchFamily="18" charset="2"/>
              <a:buChar char="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09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9BBB59"/>
              </a:buClr>
              <a:buSzPct val="70000"/>
              <a:buFont typeface="Wingdings 2" panose="05020102010507070707" pitchFamily="18" charset="2"/>
              <a:buChar char="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8064A2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4BACC6"/>
              </a:buClr>
              <a:buSzPct val="100000"/>
              <a:buFont typeface="Wingdings 2" panose="05020102010507070707" pitchFamily="18" charset="2"/>
              <a:buChar char="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33A30BDD-497C-450B-98FD-3016E2059420}" type="slidenum">
              <a:rPr lang="en-US" altLang="ko-KR" sz="1400">
                <a:latin typeface="Arial" panose="020B0604020202020204" pitchFamily="34" charset="0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37483" y="1375175"/>
                <a:ext cx="10290680" cy="524965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 smtClean="0">
                    <a:ea typeface="굴림" panose="020B0600000101010101" pitchFamily="50" charset="-127"/>
                  </a:rPr>
                  <a:t>In matrix form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>
                    <a:ea typeface="굴림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𝑛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 smtClean="0">
                    <a:ea typeface="굴림" panose="020B0600000101010101" pitchFamily="50" charset="-127"/>
                  </a:rPr>
                  <a:t> </a:t>
                </a: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0" dirty="0" smtClean="0">
                    <a:ea typeface="굴림" panose="020B0600000101010101" pitchFamily="50" charset="-127"/>
                  </a:rPr>
                  <a:t>So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>
                    <a:ea typeface="굴림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𝑛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mr>
                              <m:m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  <a:ea typeface="굴림" panose="020B0600000101010101" pitchFamily="50" charset="-127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  <a:ea typeface="굴림" panose="020B0600000101010101" pitchFamily="50" charset="-127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  <a:ea typeface="굴림" panose="020B0600000101010101" pitchFamily="50" charset="-127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  <a:ea typeface="굴림" panose="020B0600000101010101" pitchFamily="50" charset="-127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b="0" dirty="0" smtClean="0">
                    <a:ea typeface="굴림" panose="020B0600000101010101" pitchFamily="50" charset="-127"/>
                  </a:rPr>
                  <a:t> </a:t>
                </a:r>
                <a:r>
                  <a:rPr lang="en-US" altLang="ko-KR" sz="1800" dirty="0">
                    <a:ea typeface="굴림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𝑎𝑑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−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𝑏𝑐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−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−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𝑎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altLang="ko-KR" sz="1800" b="0" dirty="0" smtClean="0">
                  <a:ea typeface="굴림" panose="020B0600000101010101" pitchFamily="50" charset="-127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 smtClean="0">
                    <a:ea typeface="굴림" panose="020B0600000101010101" pitchFamily="50" charset="-127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2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altLang="ko-KR" sz="1800" b="0" dirty="0" smtClean="0">
                    <a:ea typeface="굴림" panose="020B0600000101010101" pitchFamily="50" charset="-127"/>
                  </a:rPr>
                  <a:t> matrix inverse is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>
                    <a:ea typeface="굴림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  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>
                    <a:ea typeface="굴림" panose="020B0600000101010101" pitchFamily="50" charset="-127"/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>
                    <a:ea typeface="굴림" panose="020B0600000101010101" pitchFamily="50" charset="-127"/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𝑖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mr>
                          <m:mr>
                            <m:e>
                              <m:r>
                                <a:rPr lang="en-US" altLang="ko-KR" sz="1800" b="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굴림" panose="020B0600000101010101" pitchFamily="50" charset="-127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 smtClean="0">
                    <a:ea typeface="굴림" panose="020B0600000101010101" pitchFamily="50" charset="-127"/>
                  </a:rPr>
                  <a:t> </a:t>
                </a:r>
                <a:endParaRPr lang="en-US" altLang="ko-KR" sz="18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91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7483" y="1375175"/>
                <a:ext cx="10290680" cy="5249653"/>
              </a:xfrm>
              <a:blipFill>
                <a:blip r:embed="rId3"/>
                <a:stretch>
                  <a:fillRect l="-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5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037483" y="337769"/>
                <a:ext cx="8229600" cy="792162"/>
              </a:xfrm>
            </p:spPr>
            <p:txBody>
              <a:bodyPr/>
              <a:lstStyle/>
              <a:p>
                <a:pPr algn="l"/>
                <a:r>
                  <a:rPr lang="en-US" altLang="ko-KR" sz="3200" dirty="0" smtClean="0">
                    <a:ea typeface="굴림" panose="020B0600000101010101" pitchFamily="50" charset="-127"/>
                  </a:rPr>
                  <a:t>Derivation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32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3200" dirty="0" smtClean="0">
                    <a:ea typeface="굴림" panose="020B0600000101010101" pitchFamily="50" charset="-12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32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32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915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37483" y="337769"/>
                <a:ext cx="8229600" cy="792162"/>
              </a:xfrm>
              <a:blipFill>
                <a:blip r:embed="rId4"/>
                <a:stretch>
                  <a:fillRect l="-1852" b="-1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9BBB59"/>
              </a:buClr>
              <a:buSzPct val="70000"/>
              <a:buFont typeface="Wingdings 2" panose="05020102010507070707" pitchFamily="18" charset="2"/>
              <a:buChar char="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8064A2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4BACC6"/>
              </a:buClr>
              <a:buSzPct val="100000"/>
              <a:buFont typeface="Wingdings 2" panose="05020102010507070707" pitchFamily="18" charset="2"/>
              <a:buChar char="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9BBB59"/>
              </a:buClr>
              <a:buSzPct val="70000"/>
              <a:buFont typeface="Wingdings 2" panose="05020102010507070707" pitchFamily="18" charset="2"/>
              <a:buChar char="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8064A2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4BACC6"/>
              </a:buClr>
              <a:buSzPct val="100000"/>
              <a:buFont typeface="Wingdings 2" panose="05020102010507070707" pitchFamily="18" charset="2"/>
              <a:buChar char="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9159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9BBB59"/>
              </a:buClr>
              <a:buSzPct val="70000"/>
              <a:buFont typeface="Wingdings 2" panose="05020102010507070707" pitchFamily="18" charset="2"/>
              <a:buChar char="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8064A2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4BACC6"/>
              </a:buClr>
              <a:buSzPct val="100000"/>
              <a:buFont typeface="Wingdings 2" panose="05020102010507070707" pitchFamily="18" charset="2"/>
              <a:buChar char="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9160" name="Rectangle 11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9BBB59"/>
              </a:buClr>
              <a:buSzPct val="70000"/>
              <a:buFont typeface="Wingdings 2" panose="05020102010507070707" pitchFamily="18" charset="2"/>
              <a:buChar char="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8064A2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4BACC6"/>
              </a:buClr>
              <a:buSzPct val="100000"/>
              <a:buFont typeface="Wingdings 2" panose="05020102010507070707" pitchFamily="18" charset="2"/>
              <a:buChar char="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4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9BBB59"/>
              </a:buClr>
              <a:buSzPct val="70000"/>
              <a:buFont typeface="Wingdings 2" panose="05020102010507070707" pitchFamily="18" charset="2"/>
              <a:buChar char="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8064A2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4BACC6"/>
              </a:buClr>
              <a:buSzPct val="100000"/>
              <a:buFont typeface="Wingdings 2" panose="05020102010507070707" pitchFamily="18" charset="2"/>
              <a:buChar char="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33A30BDD-497C-450B-98FD-3016E2059420}" type="slidenum">
              <a:rPr lang="en-US" altLang="ko-KR" sz="1400">
                <a:latin typeface="Arial" panose="020B0604020202020204" pitchFamily="34" charset="0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71666" y="1442815"/>
                <a:ext cx="10290680" cy="511181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0" dirty="0" smtClean="0">
                    <a:ea typeface="굴림" panose="020B0600000101010101" pitchFamily="50" charset="-127"/>
                  </a:rPr>
                  <a:t>So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>
                    <a:ea typeface="굴림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𝑖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𝑖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800" b="0" dirty="0" smtClean="0">
                    <a:ea typeface="굴림" panose="020B0600000101010101" pitchFamily="50" charset="-127"/>
                  </a:rPr>
                  <a:t> 		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𝑥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1800" b="0" dirty="0" smtClean="0">
                    <a:ea typeface="굴림" panose="020B0600000101010101" pitchFamily="50" charset="-127"/>
                  </a:rPr>
                  <a:t>)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b="0" dirty="0" smtClean="0">
                    <a:ea typeface="굴림" panose="020B0600000101010101" pitchFamily="50" charset="-127"/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𝑦</m:t>
                            </m:r>
                          </m:e>
                        </m:acc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𝑥</m:t>
                            </m:r>
                          </m:e>
                        </m:acc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800" b="0" dirty="0" smtClean="0">
                    <a:ea typeface="굴림" panose="020B0600000101010101" pitchFamily="50" charset="-127"/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>
                    <a:ea typeface="굴림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𝑖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800" b="0" dirty="0" smtClean="0">
                    <a:ea typeface="굴림" panose="020B0600000101010101" pitchFamily="50" charset="-127"/>
                  </a:rPr>
                  <a:t>   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b="0" dirty="0" smtClean="0">
                    <a:ea typeface="굴림" panose="020B0600000101010101" pitchFamily="50" charset="-127"/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𝑖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𝑦</m:t>
                            </m:r>
                          </m:e>
                        </m:acc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800" b="0" dirty="0" smtClean="0"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sz="1800" b="0" dirty="0" smtClean="0">
                    <a:ea typeface="굴림" panose="020B0600000101010101" pitchFamily="50" charset="-127"/>
                  </a:rPr>
                  <a:t> 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/>
                  <a:t>	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b="0" dirty="0" smtClean="0"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nary>
                      <m:naryPr>
                        <m:chr m:val="∑"/>
                        <m:limLoc m:val="subSup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𝑥</m:t>
                        </m:r>
                      </m:e>
                    </m:acc>
                    <m:nary>
                      <m:naryPr>
                        <m:chr m:val="∑"/>
                        <m:limLoc m:val="subSup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sz="1800" b="0" dirty="0" smtClean="0">
                  <a:ea typeface="굴림" panose="020B0600000101010101" pitchFamily="50" charset="-127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>
                    <a:ea typeface="굴림" panose="020B0600000101010101" pitchFamily="50" charset="-127"/>
                  </a:rPr>
                  <a:t>	</a:t>
                </a:r>
                <a:r>
                  <a:rPr lang="en-US" altLang="ko-KR" sz="1800" dirty="0" smtClean="0">
                    <a:ea typeface="굴림" panose="020B0600000101010101" pitchFamily="50" charset="-127"/>
                  </a:rPr>
                  <a:t>		         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𝑦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𝑦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𝑦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𝑛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1800" b="0" dirty="0" smtClean="0">
                    <a:ea typeface="굴림" panose="020B0600000101010101" pitchFamily="50" charset="-127"/>
                  </a:rPr>
                  <a:t>    )</a:t>
                </a: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𝑦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𝑥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  </m:t>
                    </m:r>
                  </m:oMath>
                </a14:m>
                <a:r>
                  <a:rPr lang="en-US" altLang="ko-KR" sz="2000" dirty="0" smtClean="0">
                    <a:ea typeface="굴림" panose="020B0600000101010101" pitchFamily="50" charset="-127"/>
                  </a:rPr>
                  <a:t> </a:t>
                </a:r>
                <a:endParaRPr lang="en-US" altLang="ko-KR" sz="20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91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1666" y="1442815"/>
                <a:ext cx="10290680" cy="5111810"/>
              </a:xfrm>
              <a:blipFill>
                <a:blip r:embed="rId3"/>
                <a:stretch>
                  <a:fillRect l="-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5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177895" y="260275"/>
                <a:ext cx="8229600" cy="792162"/>
              </a:xfrm>
            </p:spPr>
            <p:txBody>
              <a:bodyPr/>
              <a:lstStyle/>
              <a:p>
                <a:pPr algn="l"/>
                <a:r>
                  <a:rPr lang="en-US" altLang="ko-KR" sz="3200" dirty="0" smtClean="0">
                    <a:ea typeface="굴림" panose="020B0600000101010101" pitchFamily="50" charset="-127"/>
                  </a:rPr>
                  <a:t>Derivation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32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3200" dirty="0" smtClean="0">
                    <a:ea typeface="굴림" panose="020B0600000101010101" pitchFamily="50" charset="-12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32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32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915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77895" y="260275"/>
                <a:ext cx="8229600" cy="792162"/>
              </a:xfrm>
              <a:blipFill>
                <a:blip r:embed="rId4"/>
                <a:stretch>
                  <a:fillRect l="-1852" b="-1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9BBB59"/>
              </a:buClr>
              <a:buSzPct val="70000"/>
              <a:buFont typeface="Wingdings 2" panose="05020102010507070707" pitchFamily="18" charset="2"/>
              <a:buChar char="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8064A2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4BACC6"/>
              </a:buClr>
              <a:buSzPct val="100000"/>
              <a:buFont typeface="Wingdings 2" panose="05020102010507070707" pitchFamily="18" charset="2"/>
              <a:buChar char="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9BBB59"/>
              </a:buClr>
              <a:buSzPct val="70000"/>
              <a:buFont typeface="Wingdings 2" panose="05020102010507070707" pitchFamily="18" charset="2"/>
              <a:buChar char="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8064A2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4BACC6"/>
              </a:buClr>
              <a:buSzPct val="100000"/>
              <a:buFont typeface="Wingdings 2" panose="05020102010507070707" pitchFamily="18" charset="2"/>
              <a:buChar char="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9159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9BBB59"/>
              </a:buClr>
              <a:buSzPct val="70000"/>
              <a:buFont typeface="Wingdings 2" panose="05020102010507070707" pitchFamily="18" charset="2"/>
              <a:buChar char="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8064A2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4BACC6"/>
              </a:buClr>
              <a:buSzPct val="100000"/>
              <a:buFont typeface="Wingdings 2" panose="05020102010507070707" pitchFamily="18" charset="2"/>
              <a:buChar char="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9160" name="Rectangle 11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9BBB59"/>
              </a:buClr>
              <a:buSzPct val="70000"/>
              <a:buFont typeface="Wingdings 2" panose="05020102010507070707" pitchFamily="18" charset="2"/>
              <a:buChar char="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8064A2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4BACC6"/>
              </a:buClr>
              <a:buSzPct val="100000"/>
              <a:buFont typeface="Wingdings 2" panose="05020102010507070707" pitchFamily="18" charset="2"/>
              <a:buChar char="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2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32" y="274638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Method of Least Squares (MLS)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732" y="1417638"/>
                <a:ext cx="8763000" cy="50178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 smtClean="0"/>
                  <a:t>Let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altLang="ko-KR" sz="2200" dirty="0"/>
              </a:p>
              <a:p>
                <a:pPr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/>
                  <a:t>Solve the MLS equations, we obtain </a:t>
                </a:r>
                <a:r>
                  <a:rPr lang="en-US" altLang="ko-KR" sz="2200" dirty="0" smtClean="0"/>
                  <a:t>that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200" dirty="0" smtClean="0"/>
              </a:p>
              <a:p>
                <a:pPr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Estimated regression line: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 smtClean="0"/>
                  <a:t>:</a:t>
                </a:r>
                <a:endParaRPr lang="en-US" altLang="ko-KR" sz="2400" dirty="0"/>
              </a:p>
              <a:p>
                <a:pPr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 </a:t>
                </a:r>
                <a:r>
                  <a:rPr lang="en-US" altLang="ko-KR" sz="2400" dirty="0"/>
                  <a:t>are unbiased </a:t>
                </a:r>
                <a:r>
                  <a:rPr lang="en-US" altLang="ko-KR" sz="2400" dirty="0" smtClean="0"/>
                  <a:t>estimator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 respectively.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732" y="1417638"/>
                <a:ext cx="8763000" cy="5017830"/>
              </a:xfrm>
              <a:blipFill>
                <a:blip r:embed="rId2"/>
                <a:stretch>
                  <a:fillRect l="-487" t="-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0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3852</TotalTime>
  <Words>115</Words>
  <Application>Microsoft Office PowerPoint</Application>
  <PresentationFormat>와이드스크린</PresentationFormat>
  <Paragraphs>67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Chapter 12 – Simple Linear Regression and Correlation</vt:lpstr>
      <vt:lpstr>Outline</vt:lpstr>
      <vt:lpstr>Simple Linear Regression</vt:lpstr>
      <vt:lpstr>Simple Linear Regression</vt:lpstr>
      <vt:lpstr>Figure 2.7   Yield strength versus nitrogen content for a sample of welds</vt:lpstr>
      <vt:lpstr>Method of Least Squares (MLS)</vt:lpstr>
      <vt:lpstr>Derivation of β ̂_0 and β ̂_1</vt:lpstr>
      <vt:lpstr>Derivation of β ̂_0 and β ̂_1</vt:lpstr>
      <vt:lpstr>Method of Least Squares (MLS)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324</cp:revision>
  <dcterms:created xsi:type="dcterms:W3CDTF">2017-06-22T04:03:47Z</dcterms:created>
  <dcterms:modified xsi:type="dcterms:W3CDTF">2020-05-19T05:36:27Z</dcterms:modified>
</cp:coreProperties>
</file>