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0"/>
  </p:notesMasterIdLst>
  <p:sldIdLst>
    <p:sldId id="327" r:id="rId2"/>
    <p:sldId id="328" r:id="rId3"/>
    <p:sldId id="289" r:id="rId4"/>
    <p:sldId id="323" r:id="rId5"/>
    <p:sldId id="292" r:id="rId6"/>
    <p:sldId id="301" r:id="rId7"/>
    <p:sldId id="287" r:id="rId8"/>
    <p:sldId id="29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8B5B65-90A8-4A69-B74B-B1D7ADDC4AE7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7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LeastSquaresFitt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564" y="5328304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200" dirty="0">
                <a:ea typeface="굴림" panose="020B0600000101010101" pitchFamily="50" charset="-127"/>
              </a:rPr>
              <a:t>Figure </a:t>
            </a:r>
            <a:r>
              <a:rPr lang="en-US" altLang="ko-KR" sz="2200" dirty="0" smtClean="0">
                <a:ea typeface="굴림" panose="020B0600000101010101" pitchFamily="50" charset="-127"/>
              </a:rPr>
              <a:t>2.7   </a:t>
            </a:r>
            <a:r>
              <a:rPr lang="en-US" altLang="ko-KR" sz="2200" b="0" dirty="0" smtClean="0">
                <a:ea typeface="굴림" panose="020B0600000101010101" pitchFamily="50" charset="-127"/>
              </a:rPr>
              <a:t>Yield strength versus nitrogen content for a sample of welds</a:t>
            </a:r>
            <a:endParaRPr lang="en-US" altLang="ko-KR" sz="2200" b="0" dirty="0">
              <a:ea typeface="굴림" panose="020B0600000101010101" pitchFamily="50" charset="-127"/>
            </a:endParaRPr>
          </a:p>
        </p:txBody>
      </p:sp>
      <p:pic>
        <p:nvPicPr>
          <p:cNvPr id="64515" name="Picture 4" descr="nav76345_0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76" y="585387"/>
            <a:ext cx="5260975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81630" y="1375873"/>
                <a:ext cx="1999715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630" y="1375873"/>
                <a:ext cx="1999715" cy="384336"/>
              </a:xfrm>
              <a:prstGeom prst="rect">
                <a:avLst/>
              </a:prstGeom>
              <a:blipFill>
                <a:blip r:embed="rId3"/>
                <a:stretch>
                  <a:fillRect t="-7937"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 flipV="1">
            <a:off x="8400516" y="1444239"/>
            <a:ext cx="717847" cy="12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33A30BDD-497C-450B-98FD-3016E2059420}" type="slidenum">
              <a:rPr lang="en-US" altLang="ko-KR" sz="1400">
                <a:latin typeface="Arial" panose="020B0604020202020204" pitchFamily="34" charset="0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46028" y="1346276"/>
                <a:ext cx="10841172" cy="52425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hlinkClick r:id="rId3"/>
                  </a:rPr>
                  <a:t>https</a:t>
                </a:r>
                <a:r>
                  <a:rPr lang="en-US" altLang="ko-KR" sz="2000" dirty="0">
                    <a:hlinkClick r:id="rId3"/>
                  </a:rPr>
                  <a:t>://mathworld.wolfram.com/LeastSquaresFitting.html</a:t>
                </a:r>
                <a:endParaRPr lang="en-US" altLang="ko-KR" sz="2000" dirty="0" smtClean="0">
                  <a:ea typeface="굴림" panose="020B0600000101010101" pitchFamily="50" charset="-127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b="0" dirty="0" smtClean="0">
                    <a:ea typeface="굴림" panose="020B0600000101010101" pitchFamily="50" charset="-127"/>
                  </a:rPr>
                  <a:t>	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b="0" dirty="0" smtClean="0">
                    <a:ea typeface="굴림" panose="020B0600000101010101" pitchFamily="50" charset="-127"/>
                  </a:rPr>
                  <a:t> </a:t>
                </a:r>
              </a:p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Let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Solve the MLS equations, we obtain that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2000" b="0" dirty="0" smtClean="0">
                  <a:ea typeface="굴림" panose="020B0600000101010101" pitchFamily="50" charset="-127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4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9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6028" y="1346276"/>
                <a:ext cx="10841172" cy="5242531"/>
              </a:xfrm>
              <a:blipFill>
                <a:blip r:embed="rId4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166" y="283184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/>
              <a:t>Method of Least Squares </a:t>
            </a:r>
            <a:r>
              <a:rPr lang="en-US" altLang="ko-KR" sz="3200" dirty="0" smtClean="0"/>
              <a:t>(MLS)</a:t>
            </a:r>
            <a:endParaRPr lang="en-US" altLang="ko-KR" sz="3200" dirty="0">
              <a:ea typeface="굴림" panose="020B0600000101010101" pitchFamily="50" charset="-127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9BBB59"/>
              </a:buClr>
              <a:buSzPct val="70000"/>
              <a:buFont typeface="Wingdings 2" panose="05020102010507070707" pitchFamily="18" charset="2"/>
              <a:buChar char="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8064A2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4BACC6"/>
              </a:buClr>
              <a:buSzPct val="100000"/>
              <a:buFont typeface="Wingdings 2" panose="05020102010507070707" pitchFamily="18" charset="2"/>
              <a:buChar char="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Example 12.4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63" y="1305697"/>
            <a:ext cx="10459829" cy="501783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en-US" altLang="ko-KR" sz="2200" dirty="0" smtClean="0"/>
              <a:t>The </a:t>
            </a:r>
            <a:r>
              <a:rPr lang="en-US" altLang="ko-KR" sz="2200" dirty="0" err="1" smtClean="0"/>
              <a:t>cetane</a:t>
            </a:r>
            <a:r>
              <a:rPr lang="en-US" altLang="ko-KR" sz="2200" dirty="0" smtClean="0"/>
              <a:t> number is a critical property in specifying the ignition quality of a fuel used in a diesel engine. 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n-US" altLang="ko-KR" sz="2200" dirty="0" smtClean="0"/>
              <a:t>Determination of this number for a biodiesel fuel is expensive and time-consuming. 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n-US" altLang="ko-KR" sz="2200" dirty="0" smtClean="0"/>
              <a:t>Therefore a way of predicting this number is wanted. 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n-US" altLang="ko-KR" sz="2200" dirty="0" smtClean="0"/>
              <a:t>The data on the table is x = iodine value (g) and y = </a:t>
            </a:r>
            <a:r>
              <a:rPr lang="en-US" altLang="ko-KR" sz="2200" dirty="0" err="1" smtClean="0"/>
              <a:t>cetane</a:t>
            </a:r>
            <a:r>
              <a:rPr lang="en-US" altLang="ko-KR" sz="2200" dirty="0" smtClean="0"/>
              <a:t> number for a sample of 14 biofuels. 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n-US" altLang="ko-KR" sz="2200" dirty="0" smtClean="0"/>
              <a:t>The iodine value is the amount of iodine necessary to saturate a sample of 100g of oil. </a:t>
            </a:r>
          </a:p>
          <a:p>
            <a:pPr marL="0" indent="0" algn="just">
              <a:lnSpc>
                <a:spcPct val="114000"/>
              </a:lnSpc>
              <a:buNone/>
            </a:pPr>
            <a:endParaRPr lang="en-US" altLang="ko-KR" sz="2200" dirty="0"/>
          </a:p>
          <a:p>
            <a:pPr marL="0" indent="0" algn="just">
              <a:lnSpc>
                <a:spcPct val="114000"/>
              </a:lnSpc>
              <a:buNone/>
            </a:pPr>
            <a:endParaRPr lang="en-US" altLang="ko-KR" sz="2200" dirty="0" smtClean="0"/>
          </a:p>
          <a:p>
            <a:pPr marL="0" indent="0" algn="just">
              <a:lnSpc>
                <a:spcPct val="114000"/>
              </a:lnSpc>
              <a:buNone/>
            </a:pPr>
            <a:endParaRPr lang="en-US" altLang="ko-KR" sz="2200" dirty="0" smtClean="0"/>
          </a:p>
          <a:p>
            <a:pPr marL="0" indent="0">
              <a:lnSpc>
                <a:spcPct val="114000"/>
              </a:lnSpc>
              <a:buNone/>
            </a:pPr>
            <a:r>
              <a:rPr lang="es-ES" sz="2200" dirty="0"/>
              <a:t>&gt; x &lt;- c(132.0, 129.0, 120.0, 113.2, 105.0, 92.0, 84.0, 83.2, 88.4, 59.0, 80.0, 81.5, 71.0, 69.2)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s-ES" sz="2200" dirty="0"/>
              <a:t>&gt; y &lt;- c(46.0, 48.0, 51.0, 52.1, 54.0, 52.0, 59.0, 58.7, 61.6, 64.0, 61.4, 54.6, 58.8, 58.0)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s-ES" sz="2200" dirty="0"/>
              <a:t>&gt; f &lt;- lm(y~x)</a:t>
            </a:r>
          </a:p>
          <a:p>
            <a:pPr marL="0" indent="0">
              <a:buNone/>
            </a:pPr>
            <a:endParaRPr lang="en-US" sz="2200" dirty="0"/>
          </a:p>
          <a:p>
            <a:pPr marL="0" lvl="5" indent="0">
              <a:buNone/>
            </a:pPr>
            <a:endParaRPr 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73520"/>
              </p:ext>
            </p:extLst>
          </p:nvPr>
        </p:nvGraphicFramePr>
        <p:xfrm>
          <a:off x="1056290" y="3948157"/>
          <a:ext cx="9435312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132.0   129.0   120.0   113.2   105.0    92.0    84.0    83.2    88.4    59.0    80.0    81.5    71.0    69.2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46.0     48.0      51.0     52.1     54.0     52.0     59.0    58.7    61.6    64.0    61.4    54.6</a:t>
                      </a:r>
                      <a:r>
                        <a:rPr lang="en-US" altLang="ko-KR" baseline="0" dirty="0" smtClean="0"/>
                        <a:t>    58.8    58.0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8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610" y="1600200"/>
            <a:ext cx="48427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Steps in the analysis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417638"/>
                <a:ext cx="8763000" cy="501783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14000"/>
                  </a:lnSpc>
                  <a:buAutoNum type="alphaLcParenR"/>
                </a:pPr>
                <a:r>
                  <a:rPr lang="en-US" altLang="ko-KR" sz="2200" dirty="0" smtClean="0"/>
                  <a:t>What is the estimated regression line?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14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93.393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55.657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=6802.7693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=−1424.41429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−1424.41429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6802.7693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=−0.2094</m:t>
                    </m:r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55.657−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0.2094</m:t>
                        </m:r>
                      </m:e>
                    </m:d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93.393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=75.212</m:t>
                    </m:r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The equation of the estimated regression line is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=75.212−0.2094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417638"/>
                <a:ext cx="8763000" cy="5017830"/>
              </a:xfrm>
              <a:blipFill>
                <a:blip r:embed="rId2"/>
                <a:stretch>
                  <a:fillRect l="-905" t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Steps in the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32" y="1207697"/>
            <a:ext cx="8763000" cy="53483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200" dirty="0" smtClean="0"/>
              <a:t>&gt; f &lt;- lm(y ~ x)</a:t>
            </a:r>
          </a:p>
          <a:p>
            <a:pPr marL="0" indent="0">
              <a:buNone/>
            </a:pPr>
            <a:r>
              <a:rPr lang="en-US" altLang="ko-KR" sz="2200" dirty="0" smtClean="0"/>
              <a:t>&gt; </a:t>
            </a:r>
            <a:r>
              <a:rPr lang="en-US" altLang="ko-KR" sz="2200" dirty="0"/>
              <a:t>summary(f)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Call:</a:t>
            </a:r>
          </a:p>
          <a:p>
            <a:pPr marL="0" indent="0">
              <a:buNone/>
            </a:pPr>
            <a:r>
              <a:rPr lang="en-US" altLang="ko-KR" sz="2200" dirty="0"/>
              <a:t>lm(formula = y ~ x)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Residuals:</a:t>
            </a:r>
          </a:p>
          <a:p>
            <a:pPr marL="0" indent="0">
              <a:buNone/>
            </a:pPr>
            <a:r>
              <a:rPr lang="en-US" altLang="ko-KR" sz="2200" dirty="0"/>
              <a:t>    Min    </a:t>
            </a:r>
            <a:r>
              <a:rPr lang="en-US" altLang="ko-KR" sz="2200" dirty="0" smtClean="0"/>
              <a:t>          </a:t>
            </a:r>
            <a:r>
              <a:rPr lang="en-US" altLang="ko-KR" sz="2200" dirty="0"/>
              <a:t>1Q </a:t>
            </a:r>
            <a:r>
              <a:rPr lang="en-US" altLang="ko-KR" sz="2200" dirty="0" smtClean="0"/>
              <a:t>       </a:t>
            </a:r>
            <a:r>
              <a:rPr lang="en-US" altLang="ko-KR" sz="2200" dirty="0"/>
              <a:t>Median 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3Q   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Max </a:t>
            </a:r>
          </a:p>
          <a:p>
            <a:pPr marL="0" indent="0">
              <a:buNone/>
            </a:pPr>
            <a:r>
              <a:rPr lang="en-US" altLang="ko-KR" sz="2200" dirty="0"/>
              <a:t>-</a:t>
            </a:r>
            <a:r>
              <a:rPr lang="en-US" altLang="ko-KR" sz="2200" dirty="0" smtClean="0"/>
              <a:t>3.9488     </a:t>
            </a:r>
            <a:r>
              <a:rPr lang="en-US" altLang="ko-KR" sz="2200" dirty="0"/>
              <a:t>-1.5665 </a:t>
            </a:r>
            <a:r>
              <a:rPr lang="en-US" altLang="ko-KR" sz="2200" dirty="0" smtClean="0"/>
              <a:t>    </a:t>
            </a:r>
            <a:r>
              <a:rPr lang="en-US" altLang="ko-KR" sz="2200" dirty="0"/>
              <a:t>0.6817 </a:t>
            </a:r>
            <a:r>
              <a:rPr lang="en-US" altLang="ko-KR" sz="2200" dirty="0" smtClean="0"/>
              <a:t>    </a:t>
            </a:r>
            <a:r>
              <a:rPr lang="en-US" altLang="ko-KR" sz="2200" dirty="0"/>
              <a:t>1.0846  </a:t>
            </a:r>
            <a:r>
              <a:rPr lang="en-US" altLang="ko-KR" sz="2200" dirty="0" smtClean="0"/>
              <a:t>   4.8974 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Coefficients:</a:t>
            </a:r>
          </a:p>
          <a:p>
            <a:pPr marL="0" indent="0">
              <a:buNone/>
            </a:pPr>
            <a:r>
              <a:rPr lang="en-US" altLang="ko-KR" sz="2200" dirty="0"/>
              <a:t>           </a:t>
            </a:r>
            <a:r>
              <a:rPr lang="en-US" altLang="ko-KR" sz="2200" dirty="0" smtClean="0"/>
              <a:t>            Estimate     </a:t>
            </a:r>
            <a:r>
              <a:rPr lang="en-US" altLang="ko-KR" sz="2200" dirty="0"/>
              <a:t>Std. </a:t>
            </a:r>
            <a:r>
              <a:rPr lang="en-US" altLang="ko-KR" sz="2200" dirty="0" smtClean="0"/>
              <a:t>Error   </a:t>
            </a:r>
            <a:r>
              <a:rPr lang="en-US" altLang="ko-KR" sz="2200" dirty="0"/>
              <a:t>t value </a:t>
            </a:r>
            <a:r>
              <a:rPr lang="en-US" altLang="ko-KR" sz="2200" dirty="0" smtClean="0"/>
              <a:t>       </a:t>
            </a:r>
            <a:r>
              <a:rPr lang="en-US" altLang="ko-KR" sz="2200" dirty="0" err="1" smtClean="0"/>
              <a:t>Pr</a:t>
            </a:r>
            <a:r>
              <a:rPr lang="en-US" altLang="ko-KR" sz="2200" dirty="0"/>
              <a:t>(&gt;|t|)    </a:t>
            </a:r>
          </a:p>
          <a:p>
            <a:pPr marL="0" indent="0">
              <a:buNone/>
            </a:pPr>
            <a:r>
              <a:rPr lang="en-US" altLang="ko-KR" sz="2200" dirty="0"/>
              <a:t>(Intercept) 75.21243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2.98363  </a:t>
            </a:r>
            <a:r>
              <a:rPr lang="en-US" altLang="ko-KR" sz="2200" dirty="0" smtClean="0"/>
              <a:t>   25.208    9.22e-12 </a:t>
            </a:r>
            <a:r>
              <a:rPr lang="en-US" altLang="ko-KR" sz="2200" dirty="0"/>
              <a:t>***</a:t>
            </a:r>
          </a:p>
          <a:p>
            <a:pPr marL="0" indent="0">
              <a:buNone/>
            </a:pPr>
            <a:r>
              <a:rPr lang="en-US" altLang="ko-KR" sz="2200" dirty="0"/>
              <a:t>x          </a:t>
            </a:r>
            <a:r>
              <a:rPr lang="en-US" altLang="ko-KR" sz="2200" dirty="0" smtClean="0"/>
              <a:t>           </a:t>
            </a:r>
            <a:r>
              <a:rPr lang="en-US" altLang="ko-KR" sz="2200" dirty="0"/>
              <a:t>-0.20939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0.03109 </a:t>
            </a:r>
            <a:r>
              <a:rPr lang="en-US" altLang="ko-KR" sz="2200" dirty="0" smtClean="0"/>
              <a:t>    </a:t>
            </a:r>
            <a:r>
              <a:rPr lang="en-US" altLang="ko-KR" sz="2200" dirty="0"/>
              <a:t>-</a:t>
            </a:r>
            <a:r>
              <a:rPr lang="en-US" altLang="ko-KR" sz="2200" dirty="0" smtClean="0"/>
              <a:t>6.734     </a:t>
            </a:r>
            <a:r>
              <a:rPr lang="en-US" altLang="ko-KR" sz="2200" dirty="0"/>
              <a:t>2.09e-05 ***</a:t>
            </a:r>
          </a:p>
          <a:p>
            <a:pPr marL="0" indent="0">
              <a:buNone/>
            </a:pPr>
            <a:r>
              <a:rPr lang="en-US" altLang="ko-KR" sz="2200" dirty="0"/>
              <a:t>---</a:t>
            </a:r>
          </a:p>
          <a:p>
            <a:pPr marL="0" indent="0">
              <a:buNone/>
            </a:pPr>
            <a:r>
              <a:rPr lang="en-US" altLang="ko-KR" sz="2200" dirty="0" err="1"/>
              <a:t>Signif</a:t>
            </a:r>
            <a:r>
              <a:rPr lang="en-US" altLang="ko-KR" sz="2200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Residual standard error: 2.564 on 12 degrees of </a:t>
            </a:r>
            <a:r>
              <a:rPr lang="en-US" altLang="ko-KR" sz="2200" dirty="0" smtClean="0"/>
              <a:t>freedom</a:t>
            </a:r>
          </a:p>
          <a:p>
            <a:pPr marL="0" indent="0">
              <a:buNone/>
            </a:pPr>
            <a:r>
              <a:rPr lang="en-US" altLang="ko-KR" sz="2200" dirty="0"/>
              <a:t>Multiple R-squared:  0.7908,    Adjusted R-squared:  0.7733 </a:t>
            </a:r>
          </a:p>
          <a:p>
            <a:pPr marL="0" indent="0">
              <a:buNone/>
            </a:pPr>
            <a:r>
              <a:rPr lang="en-US" altLang="ko-KR" sz="2200" dirty="0"/>
              <a:t>F-statistic: 45.35 on 1 and 12 DF,  p-value: 2.091e-05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5224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32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Residual Sum of Squares</a:t>
            </a:r>
            <a:endParaRPr lang="en-US" altLang="ko-K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9557" y="1349271"/>
                <a:ext cx="8763000" cy="50178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?</a:t>
                </a: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/>
                  <a:t>Residuals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2200" dirty="0" smtClean="0"/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/>
                  <a:t>The residual sum of squares (error sum of squares) :</a:t>
                </a:r>
                <a:endParaRPr lang="en-US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2200" dirty="0" smtClean="0"/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/>
                  <a:t>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ko-KR" sz="22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557" y="1349271"/>
                <a:ext cx="8763000" cy="5017830"/>
              </a:xfrm>
              <a:blipFill>
                <a:blip r:embed="rId2"/>
                <a:stretch>
                  <a:fillRect l="-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3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Example 12.4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7"/>
                <a:ext cx="10459829" cy="501783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 data on the next table is x = iodine value (g) and y = </a:t>
                </a:r>
                <a:r>
                  <a:rPr lang="en-US" altLang="ko-KR" sz="2200" dirty="0" err="1" smtClean="0"/>
                  <a:t>cetane</a:t>
                </a:r>
                <a:r>
                  <a:rPr lang="en-US" altLang="ko-KR" sz="2200" dirty="0" smtClean="0"/>
                  <a:t> number for a sample of 14 biofuels. Find the estimate of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200" dirty="0" smtClean="0"/>
                  <a:t>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=75.212−0.2094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&gt; res &lt;- y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200" dirty="0" smtClean="0"/>
                  <a:t>(</a:t>
                </a:r>
                <a:r>
                  <a:rPr lang="en-US" altLang="ko-KR" sz="2200" dirty="0"/>
                  <a:t>75.21243-0.20939*x)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&gt; </a:t>
                </a:r>
                <a:r>
                  <a:rPr lang="en-US" altLang="ko-KR" sz="2200" dirty="0" smtClean="0"/>
                  <a:t>sum(res^2</a:t>
                </a:r>
                <a:r>
                  <a:rPr lang="en-US" altLang="ko-KR" sz="2200" dirty="0"/>
                  <a:t>)/(length(x)-2) </a:t>
                </a:r>
                <a:r>
                  <a:rPr lang="en-US" altLang="ko-KR" sz="2200" dirty="0" smtClean="0"/>
                  <a:t> # 6.576655</a:t>
                </a:r>
                <a:endParaRPr lang="en-US" altLang="ko-KR" sz="2200" dirty="0" smtClean="0"/>
              </a:p>
              <a:p>
                <a:pPr marL="0" indent="0" algn="just">
                  <a:buNone/>
                </a:pPr>
                <a:r>
                  <a:rPr lang="en-US" altLang="ko-KR" sz="2200" dirty="0"/>
                  <a:t>&gt; </a:t>
                </a:r>
                <a:r>
                  <a:rPr lang="en-US" altLang="ko-KR" sz="2200" dirty="0" err="1" smtClean="0"/>
                  <a:t>sqrt</a:t>
                </a:r>
                <a:r>
                  <a:rPr lang="en-US" altLang="ko-KR" sz="2200" smtClean="0"/>
                  <a:t>(sum(res^2</a:t>
                </a:r>
                <a:r>
                  <a:rPr lang="en-US" altLang="ko-KR" sz="2200" dirty="0"/>
                  <a:t>)/(length(x)-</a:t>
                </a:r>
                <a:r>
                  <a:rPr lang="en-US" altLang="ko-KR" sz="2200"/>
                  <a:t>2</a:t>
                </a:r>
                <a:r>
                  <a:rPr lang="en-US" altLang="ko-KR" sz="2200" smtClean="0"/>
                  <a:t>)) # 2.564499</a:t>
                </a:r>
                <a:endParaRPr lang="en-US" altLang="ko-KR" sz="2200" dirty="0" smtClean="0"/>
              </a:p>
              <a:p>
                <a:pPr marL="0" indent="0" algn="just">
                  <a:buNone/>
                </a:pPr>
                <a:endParaRPr lang="en-US" altLang="ko-KR" sz="2200" dirty="0"/>
              </a:p>
              <a:p>
                <a:pPr marL="0" indent="0" algn="just">
                  <a:buNone/>
                </a:pPr>
                <a:endParaRPr lang="en-US" altLang="ko-KR" sz="2200" dirty="0" smtClean="0"/>
              </a:p>
              <a:p>
                <a:pPr marL="0" indent="0" algn="just">
                  <a:buNone/>
                </a:pPr>
                <a:endParaRPr lang="en-US" altLang="ko-KR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7"/>
                <a:ext cx="10459829" cy="5017830"/>
              </a:xfrm>
              <a:blipFill>
                <a:blip r:embed="rId2"/>
                <a:stretch>
                  <a:fillRect l="-758" t="-365" r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03756"/>
              </p:ext>
            </p:extLst>
          </p:nvPr>
        </p:nvGraphicFramePr>
        <p:xfrm>
          <a:off x="982732" y="2346492"/>
          <a:ext cx="10400064" cy="146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132.0   129.0   120.0   113.2   105.0    92.0    84.0    83.2     88.4     59.0     80.0     81.5     71.0     69.2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46.0     48.0      51.0     52.1     54.0     52.0     59.0    58.7     61.6     64.0     61.4     54.6</a:t>
                      </a:r>
                      <a:r>
                        <a:rPr lang="en-US" altLang="ko-KR" baseline="0" dirty="0" smtClean="0"/>
                        <a:t>     58.8     58.0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47.57   48.20   50.09   51.51   53.23   55.95   57.62   57.79  56.70  62.86  58.46   58.15  60.35    60.73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Residual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-1.57      -0.20     0.91     0.59     0.77    -3.95      1.34    0.91     4.90    1.14     2.94    -3.55    -1.55   -2.725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3774</TotalTime>
  <Words>449</Words>
  <Application>Microsoft Office PowerPoint</Application>
  <PresentationFormat>와이드스크린</PresentationFormat>
  <Paragraphs>87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Figure 2.7   Yield strength versus nitrogen content for a sample of welds</vt:lpstr>
      <vt:lpstr>Method of Least Squares (MLS)</vt:lpstr>
      <vt:lpstr>Example 12.4</vt:lpstr>
      <vt:lpstr>PowerPoint 프레젠테이션</vt:lpstr>
      <vt:lpstr>Steps in the analysis</vt:lpstr>
      <vt:lpstr>Steps in the analysis</vt:lpstr>
      <vt:lpstr>Residual Sum of Squares</vt:lpstr>
      <vt:lpstr>Example 12.4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326</cp:revision>
  <dcterms:created xsi:type="dcterms:W3CDTF">2017-06-22T04:03:47Z</dcterms:created>
  <dcterms:modified xsi:type="dcterms:W3CDTF">2020-05-18T23:09:13Z</dcterms:modified>
</cp:coreProperties>
</file>