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6"/>
  </p:notesMasterIdLst>
  <p:sldIdLst>
    <p:sldId id="323" r:id="rId2"/>
    <p:sldId id="325" r:id="rId3"/>
    <p:sldId id="321" r:id="rId4"/>
    <p:sldId id="32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Simple Linear Regression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305697"/>
                <a:ext cx="10670223" cy="5017830"/>
              </a:xfrm>
            </p:spPr>
            <p:txBody>
              <a:bodyPr>
                <a:normAutofit/>
              </a:bodyPr>
              <a:lstStyle/>
              <a:p>
                <a:pPr marL="896938" indent="-896938">
                  <a:lnSpc>
                    <a:spcPct val="130000"/>
                  </a:lnSpc>
                  <a:buNone/>
                </a:pPr>
                <a:r>
                  <a:rPr lang="en-US" sz="2200" dirty="0" smtClean="0"/>
                  <a:t>Model : The simple </a:t>
                </a:r>
                <a:r>
                  <a:rPr lang="en-US" altLang="ko-KR" sz="2200" dirty="0" smtClean="0"/>
                  <a:t>linear regression model assumes a relationship between observations of a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=1, ⋯,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 smtClean="0"/>
                  <a:t> and the corresponding predictor  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 ⋯,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20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=1, ⋯,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200" dirty="0" smtClean="0"/>
              </a:p>
              <a:p>
                <a:pPr marL="1520825" indent="-1520825">
                  <a:lnSpc>
                    <a:spcPct val="130000"/>
                  </a:lnSpc>
                  <a:buNone/>
                </a:pPr>
                <a:r>
                  <a:rPr lang="en-US" sz="2200" dirty="0" smtClean="0"/>
                  <a:t>Parameters : The parameters to be estimated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, the intercept,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, the slope. </a:t>
                </a:r>
              </a:p>
              <a:p>
                <a:pPr marL="1520825" indent="-1520825">
                  <a:lnSpc>
                    <a:spcPct val="130000"/>
                  </a:lnSpc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We  also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 smtClean="0"/>
                  <a:t>, the variance of the noise term.</a:t>
                </a:r>
                <a:endParaRPr lang="en-US" sz="2200" dirty="0"/>
              </a:p>
              <a:p>
                <a:pPr marL="0" lvl="5" indent="0"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 		</a:t>
                </a:r>
                <a:r>
                  <a:rPr lang="en-US" altLang="ko-KR" sz="2200" dirty="0" smtClean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sz="2200" dirty="0" smtClean="0">
                    <a:latin typeface="Cambria Math" panose="02040503050406030204" pitchFamily="18" charset="0"/>
                  </a:rPr>
                  <a:t>)	</a:t>
                </a:r>
                <a:endParaRPr lang="en-US" altLang="ko-KR" sz="2200" dirty="0">
                  <a:latin typeface="Cambria Math" panose="02040503050406030204" pitchFamily="18" charset="0"/>
                </a:endParaRPr>
              </a:p>
              <a:p>
                <a:pPr marL="0" lvl="5" indent="0">
                  <a:buNone/>
                </a:pPr>
                <a:r>
                  <a:rPr lang="en-US" altLang="ko-KR" sz="2200" dirty="0" smtClean="0"/>
                  <a:t>	where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305697"/>
                <a:ext cx="10670223" cy="5017830"/>
              </a:xfrm>
              <a:blipFill>
                <a:blip r:embed="rId2"/>
                <a:stretch>
                  <a:fillRect l="-743" r="-1143" b="-115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869" y="538003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2200" dirty="0">
                <a:ea typeface="굴림" panose="020B0600000101010101" pitchFamily="50" charset="-127"/>
              </a:rPr>
              <a:t>Figure </a:t>
            </a:r>
            <a:r>
              <a:rPr lang="en-US" altLang="ko-KR" sz="2200" dirty="0" smtClean="0">
                <a:ea typeface="굴림" panose="020B0600000101010101" pitchFamily="50" charset="-127"/>
              </a:rPr>
              <a:t>2.7   </a:t>
            </a:r>
            <a:r>
              <a:rPr lang="en-US" altLang="ko-KR" sz="2200" b="0" dirty="0" smtClean="0">
                <a:ea typeface="굴림" panose="020B0600000101010101" pitchFamily="50" charset="-127"/>
              </a:rPr>
              <a:t>Yield strength versus nitrogen content for a sample of welds</a:t>
            </a:r>
            <a:endParaRPr lang="en-US" altLang="ko-KR" sz="2200" b="0" dirty="0">
              <a:ea typeface="굴림" panose="020B0600000101010101" pitchFamily="50" charset="-127"/>
            </a:endParaRPr>
          </a:p>
        </p:txBody>
      </p:sp>
      <p:pic>
        <p:nvPicPr>
          <p:cNvPr id="64515" name="Picture 4" descr="nav76345_02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919" y="600601"/>
            <a:ext cx="5260975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449086" y="1639261"/>
                <a:ext cx="1999715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086" y="1639261"/>
                <a:ext cx="1999715" cy="384336"/>
              </a:xfrm>
              <a:prstGeom prst="rect">
                <a:avLst/>
              </a:prstGeom>
              <a:blipFill>
                <a:blip r:embed="rId3"/>
                <a:stretch>
                  <a:fillRect t="-7937" b="-12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 flipV="1">
            <a:off x="7161991" y="1532539"/>
            <a:ext cx="717847" cy="12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281869" y="2717563"/>
            <a:ext cx="6657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963678" y="2828657"/>
                <a:ext cx="50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78" y="2828657"/>
                <a:ext cx="508669" cy="369332"/>
              </a:xfrm>
              <a:prstGeom prst="rect">
                <a:avLst/>
              </a:prstGeom>
              <a:blipFill>
                <a:blip r:embed="rId4"/>
                <a:stretch>
                  <a:fillRect r="-11905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32" y="274638"/>
            <a:ext cx="10972800" cy="86836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Coefficient of determination</a:t>
            </a:r>
            <a:endParaRPr lang="en-US" altLang="ko-K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732" y="1078971"/>
                <a:ext cx="11234499" cy="5612386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The coefficient </a:t>
                </a:r>
                <a:r>
                  <a:rPr lang="en-US" altLang="ko-KR" sz="2200" dirty="0"/>
                  <a:t>of </a:t>
                </a:r>
                <a:r>
                  <a:rPr lang="en-US" altLang="ko-KR" sz="2200" dirty="0" smtClean="0"/>
                  <a:t>determination,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, is </a:t>
                </a:r>
                <a:r>
                  <a:rPr lang="en-US" altLang="ko-KR" sz="2200" dirty="0" smtClean="0"/>
                  <a:t>the proportion of the variation in the response “explained” by the predictor.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𝑆𝑆𝑇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	</a:t>
                </a:r>
                <a:r>
                  <a:rPr lang="en-US" altLang="ko-KR" sz="22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𝑆𝑆𝑇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A high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(i.e. close to 1) indicates a successful model in the sense that the residual variability is much smaller than the original variability.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Example 12.9. The scatter plot of the iodine value-</a:t>
                </a:r>
                <a:r>
                  <a:rPr lang="en-US" altLang="ko-KR" sz="2200" dirty="0" err="1" smtClean="0"/>
                  <a:t>cetane</a:t>
                </a:r>
                <a:r>
                  <a:rPr lang="en-US" altLang="ko-KR" sz="2200" dirty="0" smtClean="0"/>
                  <a:t> number data shows a reasonably high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 value.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s-ES" altLang="ko-KR" sz="2200" dirty="0" smtClean="0">
                    <a:latin typeface="Cambria Math" panose="02040503050406030204" pitchFamily="18" charset="0"/>
                  </a:rPr>
                  <a:t>  SST : &gt; </a:t>
                </a:r>
                <a:r>
                  <a:rPr lang="es-ES" altLang="ko-KR" sz="2200" dirty="0">
                    <a:latin typeface="Cambria Math" panose="02040503050406030204" pitchFamily="18" charset="0"/>
                  </a:rPr>
                  <a:t>sum((y-mean(y))^2</a:t>
                </a:r>
                <a:r>
                  <a:rPr lang="es-ES" altLang="ko-KR" sz="2200" dirty="0" smtClean="0">
                    <a:latin typeface="Cambria Math" panose="02040503050406030204" pitchFamily="18" charset="0"/>
                  </a:rPr>
                  <a:t>) # </a:t>
                </a:r>
                <a:r>
                  <a:rPr lang="es-ES" altLang="ko-KR" sz="2200" dirty="0">
                    <a:latin typeface="Cambria Math" panose="02040503050406030204" pitchFamily="18" charset="0"/>
                  </a:rPr>
                  <a:t>377.1743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s-ES" altLang="ko-KR" sz="2200" dirty="0" smtClean="0">
                    <a:latin typeface="Cambria Math" panose="02040503050406030204" pitchFamily="18" charset="0"/>
                  </a:rPr>
                  <a:t>  SSE : &gt; sum(</a:t>
                </a:r>
                <a:r>
                  <a:rPr lang="en-US" altLang="ko-KR" sz="2200" dirty="0" smtClean="0">
                    <a:latin typeface="Cambria Math" panose="02040503050406030204" pitchFamily="18" charset="0"/>
                  </a:rPr>
                  <a:t>res</a:t>
                </a:r>
                <a:r>
                  <a:rPr lang="es-ES" altLang="ko-KR" sz="2200" dirty="0" smtClean="0">
                    <a:latin typeface="Cambria Math" panose="02040503050406030204" pitchFamily="18" charset="0"/>
                  </a:rPr>
                  <a:t>^2) # 78.91986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The </a:t>
                </a:r>
                <a:r>
                  <a:rPr lang="en-US" altLang="ko-KR" sz="2200" dirty="0"/>
                  <a:t>coefficient of </a:t>
                </a:r>
                <a:r>
                  <a:rPr lang="en-US" altLang="ko-KR" sz="2200" dirty="0" smtClean="0"/>
                  <a:t>determination is then </a:t>
                </a:r>
                <a:endParaRPr lang="es-ES" altLang="ko-KR" sz="2200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𝑆𝑆𝑇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78.920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377.1743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=0.791</m:t>
                    </m:r>
                  </m:oMath>
                </a14:m>
                <a:endParaRPr lang="en-US" altLang="ko-KR" sz="22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32" y="1078971"/>
                <a:ext cx="11234499" cy="5612386"/>
              </a:xfrm>
              <a:blipFill>
                <a:blip r:embed="rId2"/>
                <a:stretch>
                  <a:fillRect l="-597" r="-5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6466985" y="4395880"/>
            <a:ext cx="2356221" cy="220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Steps in the analysis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32" y="1207697"/>
            <a:ext cx="8763000" cy="53483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200" dirty="0" smtClean="0"/>
              <a:t>&gt; f &lt;- lm(y ~ x)</a:t>
            </a:r>
          </a:p>
          <a:p>
            <a:pPr marL="0" indent="0">
              <a:buNone/>
            </a:pPr>
            <a:r>
              <a:rPr lang="en-US" altLang="ko-KR" sz="2200" dirty="0" smtClean="0"/>
              <a:t>&gt; </a:t>
            </a:r>
            <a:r>
              <a:rPr lang="en-US" altLang="ko-KR" sz="2200" dirty="0"/>
              <a:t>summary(f)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Call:</a:t>
            </a:r>
          </a:p>
          <a:p>
            <a:pPr marL="0" indent="0">
              <a:buNone/>
            </a:pPr>
            <a:r>
              <a:rPr lang="en-US" altLang="ko-KR" sz="2200" dirty="0"/>
              <a:t>lm(formula = y ~ x)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Residuals:</a:t>
            </a:r>
          </a:p>
          <a:p>
            <a:pPr marL="0" indent="0">
              <a:buNone/>
            </a:pPr>
            <a:r>
              <a:rPr lang="en-US" altLang="ko-KR" sz="2200" dirty="0"/>
              <a:t>    Min    </a:t>
            </a:r>
            <a:r>
              <a:rPr lang="en-US" altLang="ko-KR" sz="2200" dirty="0" smtClean="0"/>
              <a:t>          </a:t>
            </a:r>
            <a:r>
              <a:rPr lang="en-US" altLang="ko-KR" sz="2200" dirty="0"/>
              <a:t>1Q </a:t>
            </a:r>
            <a:r>
              <a:rPr lang="en-US" altLang="ko-KR" sz="2200" dirty="0" smtClean="0"/>
              <a:t>       </a:t>
            </a:r>
            <a:r>
              <a:rPr lang="en-US" altLang="ko-KR" sz="2200" dirty="0"/>
              <a:t>Median  </a:t>
            </a:r>
            <a:r>
              <a:rPr lang="en-US" altLang="ko-KR" sz="2200" dirty="0" smtClean="0"/>
              <a:t>      </a:t>
            </a:r>
            <a:r>
              <a:rPr lang="en-US" altLang="ko-KR" sz="2200" dirty="0"/>
              <a:t>3Q    </a:t>
            </a:r>
            <a:r>
              <a:rPr lang="en-US" altLang="ko-KR" sz="2200" dirty="0" smtClean="0"/>
              <a:t>      </a:t>
            </a:r>
            <a:r>
              <a:rPr lang="en-US" altLang="ko-KR" sz="2200" dirty="0"/>
              <a:t>Max </a:t>
            </a:r>
          </a:p>
          <a:p>
            <a:pPr marL="0" indent="0">
              <a:buNone/>
            </a:pPr>
            <a:r>
              <a:rPr lang="en-US" altLang="ko-KR" sz="2200" dirty="0"/>
              <a:t>-</a:t>
            </a:r>
            <a:r>
              <a:rPr lang="en-US" altLang="ko-KR" sz="2200" dirty="0" smtClean="0"/>
              <a:t>3.9488     </a:t>
            </a:r>
            <a:r>
              <a:rPr lang="en-US" altLang="ko-KR" sz="2200" dirty="0"/>
              <a:t>-1.5665 </a:t>
            </a:r>
            <a:r>
              <a:rPr lang="en-US" altLang="ko-KR" sz="2200" dirty="0" smtClean="0"/>
              <a:t>    </a:t>
            </a:r>
            <a:r>
              <a:rPr lang="en-US" altLang="ko-KR" sz="2200" dirty="0"/>
              <a:t>0.6817 </a:t>
            </a:r>
            <a:r>
              <a:rPr lang="en-US" altLang="ko-KR" sz="2200" dirty="0" smtClean="0"/>
              <a:t>    </a:t>
            </a:r>
            <a:r>
              <a:rPr lang="en-US" altLang="ko-KR" sz="2200" dirty="0"/>
              <a:t>1.0846  </a:t>
            </a:r>
            <a:r>
              <a:rPr lang="en-US" altLang="ko-KR" sz="2200" dirty="0" smtClean="0"/>
              <a:t>   4.8974 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Coefficients:</a:t>
            </a:r>
          </a:p>
          <a:p>
            <a:pPr marL="0" indent="0">
              <a:buNone/>
            </a:pPr>
            <a:r>
              <a:rPr lang="en-US" altLang="ko-KR" sz="2200" dirty="0"/>
              <a:t>           </a:t>
            </a:r>
            <a:r>
              <a:rPr lang="en-US" altLang="ko-KR" sz="2200" dirty="0" smtClean="0"/>
              <a:t>            Estimate     </a:t>
            </a:r>
            <a:r>
              <a:rPr lang="en-US" altLang="ko-KR" sz="2200" dirty="0"/>
              <a:t>Std. </a:t>
            </a:r>
            <a:r>
              <a:rPr lang="en-US" altLang="ko-KR" sz="2200" dirty="0" smtClean="0"/>
              <a:t>Error   </a:t>
            </a:r>
            <a:r>
              <a:rPr lang="en-US" altLang="ko-KR" sz="2200" dirty="0"/>
              <a:t>t value </a:t>
            </a:r>
            <a:r>
              <a:rPr lang="en-US" altLang="ko-KR" sz="2200" dirty="0" smtClean="0"/>
              <a:t>       </a:t>
            </a:r>
            <a:r>
              <a:rPr lang="en-US" altLang="ko-KR" sz="2200" dirty="0" err="1" smtClean="0"/>
              <a:t>Pr</a:t>
            </a:r>
            <a:r>
              <a:rPr lang="en-US" altLang="ko-KR" sz="2200" dirty="0"/>
              <a:t>(&gt;|t|)    </a:t>
            </a:r>
          </a:p>
          <a:p>
            <a:pPr marL="0" indent="0">
              <a:buNone/>
            </a:pPr>
            <a:r>
              <a:rPr lang="en-US" altLang="ko-KR" sz="2200" dirty="0"/>
              <a:t>(Intercept) 75.21243 </a:t>
            </a:r>
            <a:r>
              <a:rPr lang="en-US" altLang="ko-KR" sz="2200" dirty="0" smtClean="0"/>
              <a:t>      </a:t>
            </a:r>
            <a:r>
              <a:rPr lang="en-US" altLang="ko-KR" sz="2200" dirty="0"/>
              <a:t>2.98363  </a:t>
            </a:r>
            <a:r>
              <a:rPr lang="en-US" altLang="ko-KR" sz="2200" dirty="0" smtClean="0"/>
              <a:t>   25.208    9.22e-12 </a:t>
            </a:r>
            <a:r>
              <a:rPr lang="en-US" altLang="ko-KR" sz="2200" dirty="0"/>
              <a:t>***</a:t>
            </a:r>
          </a:p>
          <a:p>
            <a:pPr marL="0" indent="0">
              <a:buNone/>
            </a:pPr>
            <a:r>
              <a:rPr lang="en-US" altLang="ko-KR" sz="2200" dirty="0"/>
              <a:t>x          </a:t>
            </a:r>
            <a:r>
              <a:rPr lang="en-US" altLang="ko-KR" sz="2200" dirty="0" smtClean="0"/>
              <a:t>           </a:t>
            </a:r>
            <a:r>
              <a:rPr lang="en-US" altLang="ko-KR" sz="2200" dirty="0"/>
              <a:t>-0.20939 </a:t>
            </a:r>
            <a:r>
              <a:rPr lang="en-US" altLang="ko-KR" sz="2200" dirty="0" smtClean="0"/>
              <a:t>      </a:t>
            </a:r>
            <a:r>
              <a:rPr lang="en-US" altLang="ko-KR" sz="2200" dirty="0"/>
              <a:t>0.03109 </a:t>
            </a:r>
            <a:r>
              <a:rPr lang="en-US" altLang="ko-KR" sz="2200" dirty="0" smtClean="0"/>
              <a:t>    </a:t>
            </a:r>
            <a:r>
              <a:rPr lang="en-US" altLang="ko-KR" sz="2200" dirty="0"/>
              <a:t>-</a:t>
            </a:r>
            <a:r>
              <a:rPr lang="en-US" altLang="ko-KR" sz="2200" dirty="0" smtClean="0"/>
              <a:t>6.734     </a:t>
            </a:r>
            <a:r>
              <a:rPr lang="en-US" altLang="ko-KR" sz="2200" dirty="0"/>
              <a:t>2.09e-05 ***</a:t>
            </a:r>
          </a:p>
          <a:p>
            <a:pPr marL="0" indent="0">
              <a:buNone/>
            </a:pPr>
            <a:r>
              <a:rPr lang="en-US" altLang="ko-KR" sz="2200" dirty="0"/>
              <a:t>---</a:t>
            </a:r>
          </a:p>
          <a:p>
            <a:pPr marL="0" indent="0">
              <a:buNone/>
            </a:pPr>
            <a:r>
              <a:rPr lang="en-US" altLang="ko-KR" sz="2200" dirty="0" err="1"/>
              <a:t>Signif</a:t>
            </a:r>
            <a:r>
              <a:rPr lang="en-US" altLang="ko-KR" sz="2200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Residual standard error: 2.564 on 12 degrees of </a:t>
            </a:r>
            <a:r>
              <a:rPr lang="en-US" altLang="ko-KR" sz="2200" dirty="0" smtClean="0"/>
              <a:t>freedom</a:t>
            </a:r>
          </a:p>
          <a:p>
            <a:pPr marL="0" indent="0">
              <a:buNone/>
            </a:pPr>
            <a:r>
              <a:rPr lang="en-US" altLang="ko-KR" sz="2200" dirty="0"/>
              <a:t>Multiple R-squared:  0.7908,    Adjusted R-squared:  0.7733 </a:t>
            </a:r>
          </a:p>
          <a:p>
            <a:pPr marL="0" indent="0">
              <a:buNone/>
            </a:pPr>
            <a:r>
              <a:rPr lang="en-US" altLang="ko-KR" sz="2200" dirty="0"/>
              <a:t>F-statistic: 45.35 on 1 and 12 DF,  p-value: 2.091e-05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159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4043</TotalTime>
  <Words>153</Words>
  <Application>Microsoft Office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굴림</vt:lpstr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Simple Linear Regression</vt:lpstr>
      <vt:lpstr>Figure 2.7   Yield strength versus nitrogen content for a sample of welds</vt:lpstr>
      <vt:lpstr>Coefficient of determination</vt:lpstr>
      <vt:lpstr>Steps in the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337</cp:revision>
  <dcterms:created xsi:type="dcterms:W3CDTF">2017-06-22T04:03:47Z</dcterms:created>
  <dcterms:modified xsi:type="dcterms:W3CDTF">2020-05-20T13:23:28Z</dcterms:modified>
</cp:coreProperties>
</file>