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6"/>
  </p:notesMasterIdLst>
  <p:sldIdLst>
    <p:sldId id="302" r:id="rId2"/>
    <p:sldId id="321" r:id="rId3"/>
    <p:sldId id="303" r:id="rId4"/>
    <p:sldId id="33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55732" y="274638"/>
                <a:ext cx="10972800" cy="8683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 smtClean="0"/>
                  <a:t>Inferences Concerning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z="2800" dirty="0" smtClean="0"/>
                  <a:t> and the Prediction of Future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800" dirty="0" smtClean="0"/>
                  <a:t> Values</a:t>
                </a:r>
                <a:endParaRPr lang="en-US" altLang="ko-KR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5732" y="274638"/>
                <a:ext cx="10972800" cy="868362"/>
              </a:xfrm>
              <a:blipFill rotWithShape="0">
                <a:blip r:embed="rId2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732" y="1143000"/>
                <a:ext cx="11293838" cy="5359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Proposition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 is some fixed value of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200" dirty="0" smtClean="0"/>
                  <a:t>. Then</a:t>
                </a:r>
              </a:p>
              <a:p>
                <a:pPr marL="457200" indent="-457200" algn="just">
                  <a:lnSpc>
                    <a:spcPct val="124000"/>
                  </a:lnSpc>
                  <a:buAutoNum type="arabicPeriod"/>
                </a:pPr>
                <a:r>
                  <a:rPr lang="en-US" altLang="ko-KR" sz="2200" dirty="0" smtClean="0"/>
                  <a:t>The mean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is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sz="2200" dirty="0" smtClean="0"/>
              </a:p>
              <a:p>
                <a:pPr marL="457200" indent="-457200" algn="just">
                  <a:lnSpc>
                    <a:spcPct val="124000"/>
                  </a:lnSpc>
                  <a:buFont typeface="+mj-lt"/>
                  <a:buAutoNum type="arabicPeriod" startAt="2"/>
                </a:pPr>
                <a:r>
                  <a:rPr lang="en-US" altLang="ko-KR" sz="2200" dirty="0" smtClean="0"/>
                  <a:t>The variance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is </a:t>
                </a:r>
                <a:endParaRPr lang="en-US" altLang="ko-KR" sz="2200" dirty="0" smtClean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ko-KR" sz="2200" dirty="0" smtClean="0"/>
              </a:p>
              <a:p>
                <a:pPr marL="457200" indent="-457200" algn="just">
                  <a:lnSpc>
                    <a:spcPct val="124000"/>
                  </a:lnSpc>
                  <a:buFont typeface="+mj-lt"/>
                  <a:buAutoNum type="arabicPeriod" startAt="3"/>
                </a:pPr>
                <a:r>
                  <a:rPr lang="en-US" altLang="ko-KR" sz="2200" dirty="0" smtClean="0"/>
                  <a:t>The estimated standard deviation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 results from replacing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by its estimate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A 100(1-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/>
                  <a:t>)% CI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 i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 b="1" i="0"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en-US" altLang="ko-KR" sz="22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ko-KR" sz="22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, the expected value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, is</a:t>
                </a:r>
                <a:endParaRPr lang="en-US" altLang="ko-KR" sz="2200" dirty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z="2200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</m:oMath>
                </a14:m>
                <a:endParaRPr lang="en-US" altLang="ko-KR" sz="2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32" y="1143000"/>
                <a:ext cx="11293838" cy="5359400"/>
              </a:xfrm>
              <a:blipFill>
                <a:blip r:embed="rId3"/>
                <a:stretch>
                  <a:fillRect l="-594" t="-2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175" y="1364835"/>
            <a:ext cx="4392357" cy="22500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101411" y="5050565"/>
                <a:ext cx="3717421" cy="1008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411" y="5050565"/>
                <a:ext cx="3717421" cy="1008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9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732" y="1142999"/>
                <a:ext cx="10682735" cy="547674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sz="2200" b="0" dirty="0" smtClean="0"/>
                  <a:t> 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	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	 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	  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2200" dirty="0" smtClean="0"/>
                  <a:t>  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altLang="ko-KR" sz="2200" dirty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		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		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&gt; https://math.stackexchange.com/questions/2912624/show-that-cov-bary-hat-beta-1-0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200" dirty="0" smtClean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32" y="1142999"/>
                <a:ext cx="10682735" cy="5476741"/>
              </a:xfrm>
              <a:blipFill>
                <a:blip r:embed="rId2"/>
                <a:stretch>
                  <a:fillRect l="-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6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55732" y="274638"/>
                <a:ext cx="10972800" cy="8683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 smtClean="0"/>
                  <a:t>A Prediction Interval of Future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800" dirty="0" smtClean="0"/>
                  <a:t> Values</a:t>
                </a:r>
                <a:endParaRPr lang="en-US" altLang="ko-KR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5732" y="274638"/>
                <a:ext cx="10972800" cy="868362"/>
              </a:xfrm>
              <a:blipFill rotWithShape="0">
                <a:blip r:embed="rId2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732" y="1143000"/>
                <a:ext cx="10682735" cy="535940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000" dirty="0" smtClean="0"/>
                  <a:t>Consider some future observation value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 smtClean="0"/>
                  <a:t>when the independent variable has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0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000" dirty="0" smtClean="0"/>
                  <a:t>The </a:t>
                </a:r>
                <a:r>
                  <a:rPr lang="en-US" altLang="ko-KR" sz="2000" dirty="0" smtClean="0"/>
                  <a:t>error of prediction is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dirty="0" smtClean="0"/>
                  <a:t>, a difference between two random variables. 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000" dirty="0" smtClean="0"/>
                  <a:t>Because the future value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 smtClean="0"/>
                  <a:t>is independent of the observed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ko-KR" sz="20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000" dirty="0" smtClean="0"/>
                  <a:t>			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2000" dirty="0" smtClean="0"/>
                  <a:t> 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		</a:t>
                </a:r>
                <a:r>
                  <a:rPr lang="en-US" altLang="ko-KR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2000" dirty="0" smtClean="0"/>
                  <a:t> </a:t>
                </a:r>
                <a:endParaRPr lang="en-US" altLang="ko-KR" sz="20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0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A 100(1-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)% CI for </a:t>
                </a:r>
                <a:r>
                  <a:rPr lang="en-US" altLang="ko-KR" sz="2000" dirty="0" smtClean="0"/>
                  <a:t>a future observation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 smtClean="0"/>
                  <a:t>to be made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is </a:t>
                </a:r>
                <a:endParaRPr lang="en-US" altLang="ko-KR" sz="20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ko-KR" sz="2000" dirty="0" smtClean="0"/>
                  <a:t>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32" y="1143000"/>
                <a:ext cx="10682735" cy="5359400"/>
              </a:xfrm>
              <a:blipFill>
                <a:blip r:embed="rId3"/>
                <a:stretch>
                  <a:fillRect l="-628" t="-2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4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Example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90446"/>
                <a:ext cx="10459829" cy="550365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The data on the table is x = iodine value (g) and y = </a:t>
                </a:r>
                <a:r>
                  <a:rPr lang="en-US" altLang="ko-KR" sz="2200" dirty="0" err="1" smtClean="0"/>
                  <a:t>cetane</a:t>
                </a:r>
                <a:r>
                  <a:rPr lang="en-US" altLang="ko-KR" sz="2200" dirty="0" smtClean="0"/>
                  <a:t> number for a sample of 14 biofuels. </a:t>
                </a:r>
              </a:p>
              <a:p>
                <a:pPr algn="just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 smtClean="0"/>
                  <a:t>Compute </a:t>
                </a:r>
                <a:r>
                  <a:rPr lang="en-US" altLang="ko-KR" sz="2200" dirty="0"/>
                  <a:t>the </a:t>
                </a:r>
                <a:r>
                  <a:rPr lang="en-US" altLang="ko-KR" sz="2200" dirty="0" smtClean="0"/>
                  <a:t>95% </a:t>
                </a:r>
                <a:r>
                  <a:rPr lang="en-US" altLang="ko-KR" sz="2200" dirty="0"/>
                  <a:t>CI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 b="1"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en-US" altLang="ko-KR" sz="2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𝟏𝟎𝟎</m:t>
                        </m:r>
                      </m:sub>
                    </m:sSub>
                  </m:oMath>
                </a14:m>
                <a:r>
                  <a:rPr lang="en-US" altLang="ko-KR" sz="2200" dirty="0"/>
                  <a:t> , the expected value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0.025, 12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0.025, 12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200" dirty="0" smtClean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75.21243+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−0.20939</m:t>
                        </m:r>
                      </m:e>
                    </m:d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en-US" altLang="ko-KR" sz="2200" dirty="0"/>
                      <m:t>2.179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2.564</m:t>
                    </m:r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20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3.393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6802.769</m:t>
                            </m:r>
                          </m:den>
                        </m:f>
                      </m:e>
                    </m:rad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(52.715, 55.832</m:t>
                    </m:r>
                  </m:oMath>
                </a14:m>
                <a:r>
                  <a:rPr lang="en-US" sz="2200" dirty="0" smtClean="0"/>
                  <a:t> )</a:t>
                </a:r>
                <a:endParaRPr lang="en-US" sz="2200" dirty="0"/>
              </a:p>
              <a:p>
                <a:pPr marL="0" lvl="5" indent="0">
                  <a:buNone/>
                </a:pPr>
                <a:r>
                  <a:rPr lang="en-US" sz="2400" dirty="0" smtClean="0"/>
                  <a:t>&gt; predict(f</a:t>
                </a:r>
                <a:r>
                  <a:rPr lang="en-US" sz="2400" dirty="0"/>
                  <a:t>, list(x=c(100)),interval="</a:t>
                </a:r>
                <a:r>
                  <a:rPr lang="en-US" sz="2400" dirty="0" err="1"/>
                  <a:t>conf</a:t>
                </a:r>
                <a:r>
                  <a:rPr lang="en-US" sz="2400" dirty="0" smtClean="0"/>
                  <a:t>") </a:t>
                </a:r>
              </a:p>
              <a:p>
                <a:pPr algn="just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 </a:t>
                </a:r>
                <a:r>
                  <a:rPr lang="en-US" altLang="ko-KR" sz="2400" dirty="0"/>
                  <a:t>Compute the 95% CI for </a:t>
                </a:r>
                <a:r>
                  <a:rPr lang="en-US" altLang="ko-KR" sz="2200" dirty="0"/>
                  <a:t>a future observation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100 </m:t>
                    </m:r>
                  </m:oMath>
                </a14:m>
                <a:r>
                  <a:rPr lang="en-US" altLang="ko-KR" sz="2200" dirty="0"/>
                  <a:t>is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0.025, 12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0.025, 12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=75.21243+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−0.20939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×100±</m:t>
                    </m:r>
                    <m:r>
                      <m:rPr>
                        <m:nor/>
                      </m:rPr>
                      <a:rPr lang="en-US" altLang="ko-KR" sz="2200" dirty="0"/>
                      <m:t>2.179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2.564</m:t>
                    </m:r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100−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3.393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6802.769</m:t>
                            </m:r>
                          </m:den>
                        </m:f>
                      </m:e>
                    </m:ra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48.473, 60.074</m:t>
                    </m:r>
                  </m:oMath>
                </a14:m>
                <a:r>
                  <a:rPr lang="en-US" altLang="ko-KR" sz="2200" dirty="0" smtClean="0"/>
                  <a:t>)</a:t>
                </a:r>
              </a:p>
              <a:p>
                <a:pPr marL="0" lvl="5" indent="0">
                  <a:lnSpc>
                    <a:spcPct val="114000"/>
                  </a:lnSpc>
                  <a:buClr>
                    <a:schemeClr val="accent2"/>
                  </a:buClr>
                  <a:buSzPct val="75000"/>
                  <a:buNone/>
                </a:pPr>
                <a:r>
                  <a:rPr lang="en-US" altLang="ko-KR" sz="2400" dirty="0"/>
                  <a:t>&gt; predict(f, list(x=c(100)),interval</a:t>
                </a:r>
                <a:r>
                  <a:rPr lang="en-US" altLang="ko-KR" sz="2400" dirty="0" smtClean="0"/>
                  <a:t>=“</a:t>
                </a:r>
                <a:r>
                  <a:rPr lang="en-US" altLang="ko-KR" sz="2400" dirty="0" err="1" smtClean="0"/>
                  <a:t>pred</a:t>
                </a:r>
                <a:r>
                  <a:rPr lang="en-US" altLang="ko-KR" sz="2400" dirty="0" smtClean="0"/>
                  <a:t>") </a:t>
                </a:r>
                <a:endParaRPr lang="en-US" altLang="ko-KR" sz="24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lvl="5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90446"/>
                <a:ext cx="10459829" cy="5503652"/>
              </a:xfrm>
              <a:blipFill>
                <a:blip r:embed="rId2"/>
                <a:stretch>
                  <a:fillRect l="-583" t="-8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05427"/>
              </p:ext>
            </p:extLst>
          </p:nvPr>
        </p:nvGraphicFramePr>
        <p:xfrm>
          <a:off x="1073382" y="2080397"/>
          <a:ext cx="9435312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132.0   129.0   120.0   113.2   105.0    92.0    84.0    83.2    88.4    59.0    80.0    81.5    71.0    69.2 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46.0     48.0      51.0     52.1     54.0     52.0     59.0    58.7    61.6    64.0    61.4    54.6</a:t>
                      </a:r>
                      <a:r>
                        <a:rPr lang="en-US" altLang="ko-KR" baseline="0" dirty="0" smtClean="0"/>
                        <a:t>    58.8    58.0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3893</TotalTime>
  <Words>87</Words>
  <Application>Microsoft Office PowerPoint</Application>
  <PresentationFormat>와이드스크린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Inferences Concerning μ_(Y∙x^∗ ) and the Prediction of Future Y Values</vt:lpstr>
      <vt:lpstr>PowerPoint 프레젠테이션</vt:lpstr>
      <vt:lpstr>A Prediction Interval of Future Y Values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334</cp:revision>
  <dcterms:created xsi:type="dcterms:W3CDTF">2017-06-22T04:03:47Z</dcterms:created>
  <dcterms:modified xsi:type="dcterms:W3CDTF">2020-05-21T00:59:45Z</dcterms:modified>
</cp:coreProperties>
</file>