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8"/>
  </p:notesMasterIdLst>
  <p:handoutMasterIdLst>
    <p:handoutMasterId r:id="rId9"/>
  </p:handoutMasterIdLst>
  <p:sldIdLst>
    <p:sldId id="448" r:id="rId2"/>
    <p:sldId id="452" r:id="rId3"/>
    <p:sldId id="449" r:id="rId4"/>
    <p:sldId id="450" r:id="rId5"/>
    <p:sldId id="451" r:id="rId6"/>
    <p:sldId id="453" r:id="rId7"/>
  </p:sldIdLst>
  <p:sldSz cx="12192000" cy="6858000"/>
  <p:notesSz cx="67691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4930E-BCB0-4171-ACF1-6B1460BA6108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2FB4-5431-443E-8C3B-6A8BC1BC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4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202966" cy="47608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There are a number of experimental situations in which there is only one set of n individuals or experimental objects: making two observations on each one results in a natural pairing of values.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Assumption</a:t>
                </a:r>
              </a:p>
              <a:p>
                <a:pPr marL="360363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The data consists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 smtClean="0"/>
                  <a:t> independently selected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 smtClean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. </a:t>
                </a:r>
              </a:p>
              <a:p>
                <a:pPr marL="360363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so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altLang="ko-KR" sz="2200" dirty="0" smtClean="0"/>
                  <a:t> the differences within pairs. </a:t>
                </a:r>
              </a:p>
              <a:p>
                <a:pPr marL="360363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Then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r>
                  <a:rPr lang="en-US" altLang="ko-KR" sz="2200" dirty="0" smtClean="0"/>
                  <a:t> assumed to be normally distributed with mean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 smtClean="0"/>
                  <a:t>.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 smtClean="0"/>
                  <a:t>)</a:t>
                </a: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202966" cy="4760857"/>
              </a:xfrm>
              <a:blipFill>
                <a:blip r:embed="rId2"/>
                <a:stretch>
                  <a:fillRect l="-299" r="-239" b="-1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Analysis of Paired Data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1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418897"/>
            <a:ext cx="11364309" cy="5257800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Suppose that you want to test the effect of a diet plan.</a:t>
            </a:r>
            <a:endParaRPr lang="ko-KR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A diet plan may consist of controlling the food and making some exercise.</a:t>
            </a:r>
            <a:endParaRPr lang="ko-KR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So you select 10 volunteers.</a:t>
            </a:r>
            <a:endParaRPr lang="ko-KR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You measure their weight before starting a diet plan.</a:t>
            </a:r>
            <a:endParaRPr lang="ko-KR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Make </a:t>
            </a:r>
            <a:r>
              <a:rPr lang="en-US" altLang="ko-KR" sz="2200"/>
              <a:t>them </a:t>
            </a:r>
            <a:r>
              <a:rPr lang="en-US" altLang="ko-KR" sz="2200" smtClean="0"/>
              <a:t>go </a:t>
            </a:r>
            <a:r>
              <a:rPr lang="en-US" altLang="ko-KR" sz="2200" dirty="0"/>
              <a:t>through the diet plan for 3 months.</a:t>
            </a:r>
            <a:endParaRPr lang="ko-KR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You measure their weight again.</a:t>
            </a:r>
            <a:endParaRPr lang="ko-KR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You will test if the diet plan actually lessens their weight. </a:t>
            </a:r>
            <a:endParaRPr lang="en-US" altLang="ko-KR" sz="2200" dirty="0" smtClean="0"/>
          </a:p>
          <a:p>
            <a:r>
              <a:rPr lang="en-US" altLang="ko-KR" sz="2200" dirty="0" smtClean="0">
                <a:ea typeface="굴림" charset="-127"/>
              </a:rPr>
              <a:t>Test of tread </a:t>
            </a:r>
            <a:r>
              <a:rPr lang="en-US" altLang="ko-KR" sz="2200" dirty="0">
                <a:ea typeface="굴림" charset="-127"/>
              </a:rPr>
              <a:t>wear on </a:t>
            </a:r>
            <a:r>
              <a:rPr lang="en-US" altLang="ko-KR" sz="2200" dirty="0" smtClean="0">
                <a:ea typeface="굴림" charset="-127"/>
              </a:rPr>
              <a:t>tires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dirty="0">
                <a:ea typeface="굴림" charset="-127"/>
              </a:rPr>
              <a:t>A manufacturer wishes to compare the tread wear of tires made of a new material with that of tires made of a conventional material. 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dirty="0">
                <a:ea typeface="굴림" charset="-127"/>
              </a:rPr>
              <a:t>One tire of each type is placed on each front wheel of 10 front-wheel-drive automobiles. 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dirty="0">
                <a:ea typeface="굴림" charset="-127"/>
              </a:rPr>
              <a:t>Each car is driven for 40,000, a measurement of tread wear is then made on each tire. </a:t>
            </a:r>
          </a:p>
          <a:p>
            <a:endParaRPr lang="ko-KR" altLang="ko-KR" sz="22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6928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51488" y="1488933"/>
                <a:ext cx="10515600" cy="5045874"/>
              </a:xfrm>
            </p:spPr>
            <p:txBody>
              <a:bodyPr>
                <a:normAutofit lnSpcReduction="10000"/>
              </a:bodyPr>
              <a:lstStyle/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Null hypothesis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Test statistic value : 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  Alternative Hypothesis	Rejection Region for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/>
                  <a:t> test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(upper tailed)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(lower </a:t>
                </a:r>
                <a:r>
                  <a:rPr lang="en-US" altLang="ko-KR" sz="2200" dirty="0"/>
                  <a:t>tailed)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:r>
                  <a:rPr lang="en-US" altLang="ko-KR" sz="2200" dirty="0" smtClean="0"/>
                  <a:t>either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dirty="0"/>
                      <m:t>or</m:t>
                    </m:r>
                  </m:oMath>
                </a14:m>
                <a:r>
                  <a:rPr lang="ko-KR" alt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(two- </a:t>
                </a:r>
                <a:r>
                  <a:rPr lang="en-US" altLang="ko-KR" sz="2200" dirty="0"/>
                  <a:t>tailed</a:t>
                </a:r>
                <a:r>
                  <a:rPr lang="en-US" altLang="ko-KR" sz="2200" dirty="0" smtClean="0"/>
                  <a:t>)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100(1-</a:t>
                </a:r>
                <a:r>
                  <a:rPr lang="ko-KR" alt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/>
                  <a:t>)% confidence interval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20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ko-KR" sz="2200" dirty="0" smtClean="0"/>
                  <a:t>: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 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1488" y="1488933"/>
                <a:ext cx="10515600" cy="5045874"/>
              </a:xfrm>
              <a:blipFill>
                <a:blip r:embed="rId2"/>
                <a:stretch>
                  <a:fillRect l="-754" t="-8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Analysis of Paired Data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72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6105"/>
            <a:ext cx="10515600" cy="5189794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 smtClean="0"/>
              <a:t>The accompanying data was obtained from a sample of n=16 subjects.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 smtClean="0"/>
              <a:t>Each observation is the amount of time, expressed as a proportion of total time observed, during which arm elevation was below 30</a:t>
            </a:r>
            <a:r>
              <a:rPr lang="en-US" altLang="ko-KR" sz="2000" baseline="30000" dirty="0" smtClean="0"/>
              <a:t>o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 smtClean="0"/>
              <a:t> The two measurements from each subject were obtained 18 months apart. During this period, work conditions were changed. </a:t>
            </a:r>
            <a:endParaRPr lang="en-US" altLang="ko-KR" sz="20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30000"/>
              </a:lnSpc>
              <a:buNone/>
            </a:pP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 smtClean="0"/>
              <a:t>Example 9.9</a:t>
            </a:r>
            <a:endParaRPr lang="ko-KR" altLang="en-US" sz="2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27307"/>
              </p:ext>
            </p:extLst>
          </p:nvPr>
        </p:nvGraphicFramePr>
        <p:xfrm>
          <a:off x="1786337" y="3724656"/>
          <a:ext cx="5489262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Subject              1       2        3       4        5       6        7        8</a:t>
                      </a:r>
                      <a:r>
                        <a:rPr lang="en-US" altLang="ko-KR" baseline="0" dirty="0" smtClean="0"/>
                        <a:t>   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Before               81     87     86     82     90     86     96     73</a:t>
                      </a:r>
                    </a:p>
                    <a:p>
                      <a:pPr latinLnBrk="1"/>
                      <a:r>
                        <a:rPr lang="en-US" altLang="ko-KR" dirty="0" smtClean="0"/>
                        <a:t>After                   78     91     78     78     84     67     92     70</a:t>
                      </a:r>
                    </a:p>
                    <a:p>
                      <a:pPr latinLnBrk="1"/>
                      <a:r>
                        <a:rPr lang="en-US" altLang="ko-KR" dirty="0" smtClean="0"/>
                        <a:t>Difference          3      -4       8       4       6      19      4</a:t>
                      </a:r>
                      <a:r>
                        <a:rPr lang="en-US" altLang="ko-KR" baseline="0" dirty="0" smtClean="0"/>
                        <a:t>        3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Subject              9      10     11     12      13     14      15     16</a:t>
                      </a:r>
                      <a:r>
                        <a:rPr lang="en-US" altLang="ko-KR" baseline="0" dirty="0" smtClean="0"/>
                        <a:t>  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Before               74     75      72     80     66     72      56     82</a:t>
                      </a:r>
                    </a:p>
                    <a:p>
                      <a:pPr latinLnBrk="1"/>
                      <a:r>
                        <a:rPr lang="en-US" altLang="ko-KR" dirty="0" smtClean="0"/>
                        <a:t>After                   58     62     70     58     66     60     65     73</a:t>
                      </a:r>
                    </a:p>
                    <a:p>
                      <a:pPr latinLnBrk="1"/>
                      <a:r>
                        <a:rPr lang="en-US" altLang="ko-KR" dirty="0" smtClean="0"/>
                        <a:t>Difference        16     13       2      22       0      12     -9       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8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211272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 i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 smtClean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ko-KR" altLang="en-US" sz="2200" i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i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sz="2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200" i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/>
                  <a:t> </a:t>
                </a:r>
                <a:endParaRPr lang="en-US" altLang="ko-KR" sz="2200" dirty="0" smtClean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en-US" altLang="ko-KR" sz="2200" dirty="0" smtClean="0"/>
                  <a:t>Test statistic</a:t>
                </a:r>
                <a:r>
                  <a:rPr lang="ko-KR" altLang="en-US" sz="2200" dirty="0" smtClean="0"/>
                  <a:t> </a:t>
                </a:r>
                <a:r>
                  <a:rPr lang="en-US" altLang="ko-KR" sz="2200" dirty="0"/>
                  <a:t>: </a:t>
                </a: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dirty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3"/>
                </a:pPr>
                <a:r>
                  <a:rPr lang="en-US" altLang="ko-KR" sz="2200" dirty="0" smtClean="0"/>
                  <a:t>Test </a:t>
                </a:r>
                <a:r>
                  <a:rPr lang="en-US" altLang="ko-KR" sz="2200" dirty="0"/>
                  <a:t>statistic value: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6.75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8.234/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3.28</m:t>
                    </m:r>
                  </m:oMath>
                </a14:m>
                <a:endParaRPr lang="en-US" altLang="ko-KR" sz="2200" b="0" dirty="0" smtClean="0"/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3"/>
                </a:pPr>
                <a:r>
                  <a:rPr lang="en-US" altLang="ko-KR" sz="2200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200" dirty="0" smtClean="0"/>
                  <a:t>-value for the test is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200" dirty="0"/>
                  <a:t>-</a:t>
                </a:r>
                <a:r>
                  <a:rPr lang="en-US" altLang="ko-KR" sz="2200" dirty="0" smtClean="0"/>
                  <a:t>value =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&gt;3.28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b="0" dirty="0" smtClean="0">
                    <a:ea typeface="Cambria Math" panose="02040503050406030204" pitchFamily="18" charset="0"/>
                  </a:rPr>
                  <a:t>0.00506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5"/>
                </a:pPr>
                <a:r>
                  <a:rPr lang="en-US" altLang="ko-KR" sz="2200" dirty="0"/>
                  <a:t>Because </a:t>
                </a:r>
                <a:r>
                  <a:rPr lang="en-US" altLang="ko-KR" sz="2200" dirty="0" smtClean="0"/>
                  <a:t>0.00506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 smtClean="0"/>
                  <a:t>0.01, </a:t>
                </a:r>
                <a:r>
                  <a:rPr lang="en-US" altLang="ko-KR" sz="2200" dirty="0"/>
                  <a:t>we </a:t>
                </a:r>
                <a:r>
                  <a:rPr lang="en-US" altLang="ko-KR" sz="2200" dirty="0" smtClean="0"/>
                  <a:t>can reject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at significance level </a:t>
                </a:r>
                <a:r>
                  <a:rPr lang="en-US" altLang="ko-KR" sz="2200" dirty="0" smtClean="0"/>
                  <a:t>0.05 or 0.01.</a:t>
                </a: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 startAt="5"/>
                </a:pPr>
                <a:r>
                  <a:rPr lang="en-US" altLang="ko-KR" sz="2200" dirty="0" smtClean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3.28</m:t>
                    </m:r>
                  </m:oMath>
                </a14:m>
                <a:r>
                  <a:rPr lang="en-US" altLang="ko-KR" sz="2200" dirty="0" smtClean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</m:num>
                          <m:den>
                            <m: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,15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2.947,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200" dirty="0" smtClean="0"/>
                  <a:t> </a:t>
                </a:r>
                <a:r>
                  <a:rPr lang="en-US" altLang="ko-KR" sz="2200" dirty="0" smtClean="0"/>
                  <a:t>can be rejected at significance level 0.01.</a:t>
                </a:r>
                <a:endParaRPr lang="ko-KR" altLang="en-US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&gt;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2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*(1-pt(3.28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, 15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))</a:t>
                </a:r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[1] 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0.00506228</a:t>
                </a:r>
                <a:endParaRPr lang="en-US" altLang="ko-KR" sz="2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211272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 smtClean="0"/>
              <a:t>Example 9.9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30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&gt; before </a:t>
                </a:r>
                <a:r>
                  <a:rPr lang="en-US" altLang="ko-KR" sz="2000" dirty="0"/>
                  <a:t>&lt;- c(81, 87, 86, 82, 90, 86, 96, 73, 74, 75, 72, 80, 66, 72, 56, 82)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after </a:t>
                </a:r>
                <a:r>
                  <a:rPr lang="en-US" altLang="ko-KR" sz="2000" dirty="0"/>
                  <a:t>&lt;- c(78, 91, 78, 78, 84, 67, 92, 70, 58, 62, 70, 58, 66, 60, 65, 73)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diff </a:t>
                </a:r>
                <a:r>
                  <a:rPr lang="en-US" altLang="ko-KR" sz="2000" dirty="0"/>
                  <a:t>&lt;- before - after</a:t>
                </a:r>
              </a:p>
              <a:p>
                <a:pPr marL="0" indent="0">
                  <a:buNone/>
                </a:pPr>
                <a:r>
                  <a:rPr lang="en-US" altLang="ko-KR" sz="2000" smtClean="0"/>
                  <a:t>&gt; t.test</a:t>
                </a:r>
                <a:r>
                  <a:rPr lang="en-US" altLang="ko-KR" sz="2000" dirty="0" smtClean="0"/>
                  <a:t>(diff)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=6.75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2.131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8.234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(2.362, 11.138)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4" t="-1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32" y="3101182"/>
            <a:ext cx="5736825" cy="21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1240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3363</TotalTime>
  <Words>411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Analysis of Paired Data</vt:lpstr>
      <vt:lpstr>Example </vt:lpstr>
      <vt:lpstr>Analysis of Paired Data</vt:lpstr>
      <vt:lpstr>Example 9.9</vt:lpstr>
      <vt:lpstr>Example 9.9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256</cp:revision>
  <cp:lastPrinted>2017-11-15T05:03:58Z</cp:lastPrinted>
  <dcterms:created xsi:type="dcterms:W3CDTF">2017-06-22T04:03:47Z</dcterms:created>
  <dcterms:modified xsi:type="dcterms:W3CDTF">2020-05-17T09:58:02Z</dcterms:modified>
</cp:coreProperties>
</file>