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9"/>
  </p:notesMasterIdLst>
  <p:handoutMasterIdLst>
    <p:handoutMasterId r:id="rId10"/>
  </p:handoutMasterIdLst>
  <p:sldIdLst>
    <p:sldId id="435" r:id="rId2"/>
    <p:sldId id="436" r:id="rId3"/>
    <p:sldId id="437" r:id="rId4"/>
    <p:sldId id="438" r:id="rId5"/>
    <p:sldId id="439" r:id="rId6"/>
    <p:sldId id="440" r:id="rId7"/>
    <p:sldId id="441" r:id="rId8"/>
  </p:sldIdLst>
  <p:sldSz cx="12192000" cy="6858000"/>
  <p:notesSz cx="6769100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34257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4930E-BCB0-4171-ACF1-6B1460BA6108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3425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32FB4-5431-443E-8C3B-6A8BC1BC3A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41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34257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910" y="4767262"/>
            <a:ext cx="541528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3425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1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8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4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19394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3806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0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7647774" cy="4760857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2200" dirty="0" smtClean="0"/>
                  <a:t>Let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i="1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</a:t>
                </a:r>
                <a:r>
                  <a:rPr lang="en-US" altLang="ko-KR" sz="2200" dirty="0"/>
                  <a:t>= the true proportion of </a:t>
                </a:r>
                <a:r>
                  <a:rPr lang="en-US" altLang="ko-KR" sz="2200" i="1" dirty="0"/>
                  <a:t>S</a:t>
                </a:r>
                <a:r>
                  <a:rPr lang="en-US" altLang="ko-KR" sz="2200" dirty="0"/>
                  <a:t>’s in population # </a:t>
                </a:r>
                <a:r>
                  <a:rPr lang="en-US" altLang="ko-KR" sz="2200" dirty="0" smtClean="0"/>
                  <a:t>1</a:t>
                </a:r>
                <a:endParaRPr lang="en-US" altLang="ko-KR" sz="2200" dirty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i="1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= the true proportion of </a:t>
                </a:r>
                <a:r>
                  <a:rPr lang="en-US" altLang="ko-KR" sz="2200" i="1" dirty="0" smtClean="0"/>
                  <a:t>S</a:t>
                </a:r>
                <a:r>
                  <a:rPr lang="en-US" altLang="ko-KR" sz="2200" dirty="0" smtClean="0"/>
                  <a:t>’s in population # 2</a:t>
                </a:r>
              </a:p>
              <a:p>
                <a:pPr marL="898525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m : size of a sample selected </a:t>
                </a:r>
                <a:r>
                  <a:rPr lang="en-US" altLang="ko-KR" sz="2200" dirty="0"/>
                  <a:t>from the </a:t>
                </a:r>
                <a:r>
                  <a:rPr lang="en-US" altLang="ko-KR" sz="2200" dirty="0" smtClean="0"/>
                  <a:t>first population </a:t>
                </a:r>
              </a:p>
              <a:p>
                <a:pPr marL="898525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n </a:t>
                </a:r>
                <a:r>
                  <a:rPr lang="en-US" altLang="ko-KR" sz="2200" dirty="0"/>
                  <a:t>: size of a sample selected from the </a:t>
                </a:r>
                <a:r>
                  <a:rPr lang="en-US" altLang="ko-KR" sz="2200" dirty="0" smtClean="0"/>
                  <a:t>second </a:t>
                </a:r>
                <a:r>
                  <a:rPr lang="en-US" altLang="ko-KR" sz="2200" dirty="0"/>
                  <a:t>population </a:t>
                </a:r>
              </a:p>
              <a:p>
                <a:pPr marL="898525" indent="0">
                  <a:lnSpc>
                    <a:spcPct val="130000"/>
                  </a:lnSpc>
                  <a:buNone/>
                </a:pPr>
                <a:r>
                  <a:rPr lang="en-US" altLang="ko-KR" sz="2200" i="1" dirty="0" smtClean="0"/>
                  <a:t>X  : </a:t>
                </a:r>
                <a:r>
                  <a:rPr lang="en-US" altLang="ko-KR" sz="2200" dirty="0" smtClean="0"/>
                  <a:t>the </a:t>
                </a:r>
                <a:r>
                  <a:rPr lang="en-US" altLang="ko-KR" sz="2200" dirty="0"/>
                  <a:t>number of </a:t>
                </a:r>
                <a:r>
                  <a:rPr lang="en-US" altLang="ko-KR" sz="2200" i="1" dirty="0"/>
                  <a:t>S</a:t>
                </a:r>
                <a:r>
                  <a:rPr lang="en-US" altLang="ko-KR" sz="2200" dirty="0"/>
                  <a:t>’s in the first </a:t>
                </a:r>
                <a:r>
                  <a:rPr lang="en-US" altLang="ko-KR" sz="2200" dirty="0" smtClean="0"/>
                  <a:t>sample </a:t>
                </a:r>
              </a:p>
              <a:p>
                <a:pPr marL="898525" indent="0">
                  <a:lnSpc>
                    <a:spcPct val="130000"/>
                  </a:lnSpc>
                  <a:buNone/>
                </a:pPr>
                <a:r>
                  <a:rPr lang="en-US" altLang="ko-KR" sz="2200" i="1" dirty="0" smtClean="0"/>
                  <a:t>Y  : </a:t>
                </a:r>
                <a:r>
                  <a:rPr lang="en-US" altLang="ko-KR" sz="2200" dirty="0" smtClean="0"/>
                  <a:t>the </a:t>
                </a:r>
                <a:r>
                  <a:rPr lang="en-US" altLang="ko-KR" sz="2200" dirty="0"/>
                  <a:t>number of </a:t>
                </a:r>
                <a:r>
                  <a:rPr lang="en-US" altLang="ko-KR" sz="2200" i="1" dirty="0" smtClean="0"/>
                  <a:t>S</a:t>
                </a:r>
                <a:r>
                  <a:rPr lang="en-US" altLang="ko-KR" sz="2200" dirty="0" smtClean="0"/>
                  <a:t>’s </a:t>
                </a:r>
                <a:r>
                  <a:rPr lang="en-US" altLang="ko-KR" sz="2200" dirty="0"/>
                  <a:t>in the </a:t>
                </a:r>
                <a:r>
                  <a:rPr lang="en-US" altLang="ko-KR" sz="2200" dirty="0" smtClean="0"/>
                  <a:t>second sample </a:t>
                </a:r>
              </a:p>
              <a:p>
                <a:pPr marL="898525" indent="0">
                  <a:lnSpc>
                    <a:spcPct val="130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ko-KR" sz="2200" dirty="0" smtClean="0">
                    <a:ea typeface="Cambria Math" panose="02040503050406030204" pitchFamily="18" charset="0"/>
                  </a:rPr>
                  <a:t> </a:t>
                </a:r>
              </a:p>
              <a:p>
                <a:pPr marL="898525" indent="0">
                  <a:lnSpc>
                    <a:spcPct val="130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200" dirty="0" smtClean="0"/>
                  <a:t> 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7647774" cy="4760857"/>
              </a:xfrm>
              <a:blipFill>
                <a:blip r:embed="rId2"/>
                <a:stretch>
                  <a:fillRect l="-3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Inference Concerning a Difference Between Population Proportions</a:t>
            </a:r>
            <a:endParaRPr lang="ko-KR" altLang="en-US" sz="2800" dirty="0"/>
          </a:p>
        </p:txBody>
      </p:sp>
      <p:sp>
        <p:nvSpPr>
          <p:cNvPr id="4" name="타원 3"/>
          <p:cNvSpPr/>
          <p:nvPr/>
        </p:nvSpPr>
        <p:spPr>
          <a:xfrm>
            <a:off x="8588523" y="1968364"/>
            <a:ext cx="957129" cy="1239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8691073" y="3754101"/>
            <a:ext cx="957129" cy="12391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545652" y="3022838"/>
            <a:ext cx="42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48202" y="4700822"/>
            <a:ext cx="42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36352" y="2194660"/>
            <a:ext cx="42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55992" y="3981533"/>
            <a:ext cx="42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417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2200" dirty="0" smtClean="0"/>
                  <a:t>Proposition</a:t>
                </a:r>
                <a:endParaRPr lang="en-US" altLang="ko-KR" sz="2200" dirty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altLang="ko-KR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l-GR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l-GR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where </a:t>
                </a:r>
                <a:r>
                  <a:rPr lang="en-US" altLang="ko-KR" sz="2200" i="1" dirty="0"/>
                  <a:t>X </a:t>
                </a:r>
                <a:r>
                  <a:rPr lang="en-US" altLang="ko-KR" sz="2200" dirty="0"/>
                  <a:t>~ Bin(</a:t>
                </a:r>
                <a:r>
                  <a:rPr lang="en-US" altLang="ko-KR" sz="2200" i="1" dirty="0"/>
                  <a:t>m</a:t>
                </a:r>
                <a:r>
                  <a:rPr lang="en-US" altLang="ko-KR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dirty="0"/>
                  <a:t>) </a:t>
                </a:r>
                <a:r>
                  <a:rPr lang="en-US" altLang="ko-KR" sz="2200" dirty="0" smtClean="0"/>
                  <a:t>and </a:t>
                </a:r>
                <a:r>
                  <a:rPr lang="en-US" altLang="ko-KR" sz="2200" i="1" dirty="0" smtClean="0"/>
                  <a:t>Y </a:t>
                </a:r>
                <a:r>
                  <a:rPr lang="en-US" altLang="ko-KR" sz="2200" dirty="0"/>
                  <a:t>~ Bin(</a:t>
                </a:r>
                <a:r>
                  <a:rPr lang="en-US" altLang="ko-KR" sz="2200" i="1" dirty="0"/>
                  <a:t>n</a:t>
                </a:r>
                <a:r>
                  <a:rPr lang="en-US" altLang="ko-KR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00" dirty="0"/>
                  <a:t> ) with </a:t>
                </a:r>
                <a:r>
                  <a:rPr lang="en-US" altLang="ko-KR" sz="2200" i="1" dirty="0"/>
                  <a:t>X </a:t>
                </a:r>
                <a:r>
                  <a:rPr lang="en-US" altLang="ko-KR" sz="2200" dirty="0"/>
                  <a:t>and </a:t>
                </a:r>
                <a:r>
                  <a:rPr lang="en-US" altLang="ko-KR" sz="2200" i="1" dirty="0"/>
                  <a:t>Y </a:t>
                </a:r>
                <a:r>
                  <a:rPr lang="en-US" altLang="ko-KR" sz="2200" dirty="0"/>
                  <a:t>independent variables. </a:t>
                </a:r>
                <a:endParaRPr lang="en-US" altLang="ko-KR" sz="2200" dirty="0" smtClean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 smtClean="0"/>
                  <a:t> </a:t>
                </a:r>
              </a:p>
              <a:p>
                <a:pPr marL="457200" lvl="1" indent="-457200">
                  <a:lnSpc>
                    <a:spcPct val="130000"/>
                  </a:lnSpc>
                  <a:buNone/>
                </a:pPr>
                <a:r>
                  <a:rPr lang="en-US" altLang="ko-KR" sz="2200" b="0" dirty="0" smtClean="0">
                    <a:ea typeface="Cambria Math" panose="02040503050406030204" pitchFamily="18" charset="0"/>
                  </a:rPr>
                  <a:t>Then 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2200" dirty="0" smtClean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is </a:t>
                </a:r>
                <a:r>
                  <a:rPr lang="en-US" altLang="ko-KR" sz="2200" dirty="0"/>
                  <a:t>an unbiased estimator </a:t>
                </a:r>
                <a:r>
                  <a:rPr lang="en-US" altLang="ko-KR" sz="2200" dirty="0" smtClean="0"/>
                  <a:t>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dirty="0"/>
                  <a:t>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00" dirty="0"/>
                  <a:t>, and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b="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200" dirty="0" smtClean="0"/>
                  <a:t>   (</a:t>
                </a:r>
                <a:r>
                  <a:rPr lang="en-US" altLang="ko-KR" sz="22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/>
                  <a:t>= 1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)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ko-KR" sz="22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Inference </a:t>
            </a:r>
            <a:r>
              <a:rPr lang="en-US" altLang="ko-KR" sz="2800" dirty="0"/>
              <a:t>Concerning a </a:t>
            </a:r>
            <a:r>
              <a:rPr lang="en-US" altLang="ko-KR" sz="2800" dirty="0" smtClean="0"/>
              <a:t>Difference Between </a:t>
            </a:r>
            <a:r>
              <a:rPr lang="en-US" altLang="ko-KR" sz="2800" dirty="0"/>
              <a:t>Population Proportions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7395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5266706"/>
              </a:xfrm>
            </p:spPr>
            <p:txBody>
              <a:bodyPr>
                <a:normAutofit fontScale="92500"/>
              </a:bodyPr>
              <a:lstStyle/>
              <a:p>
                <a:pPr marL="0" lvl="1" indent="0">
                  <a:lnSpc>
                    <a:spcPct val="124000"/>
                  </a:lnSpc>
                  <a:buNone/>
                </a:pPr>
                <a:r>
                  <a:rPr lang="en-US" altLang="ko-KR" sz="2200" dirty="0" smtClean="0"/>
                  <a:t>The most general null hypothesis an </a:t>
                </a:r>
                <a:r>
                  <a:rPr lang="en-US" altLang="ko-KR" sz="2200" dirty="0"/>
                  <a:t>investigator </a:t>
                </a:r>
                <a:r>
                  <a:rPr lang="en-US" altLang="ko-KR" sz="2200" dirty="0" smtClean="0"/>
                  <a:t>might consider </a:t>
                </a:r>
                <a:r>
                  <a:rPr lang="en-US" altLang="ko-KR" sz="2200" dirty="0"/>
                  <a:t>would be of the form </a:t>
                </a:r>
                <a:r>
                  <a:rPr lang="en-US" altLang="ko-KR" sz="2200" dirty="0" smtClean="0"/>
                  <a:t>                 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Since the vast majority of actual problems of this </a:t>
                </a:r>
                <a:r>
                  <a:rPr lang="en-US" altLang="ko-KR" sz="2200" dirty="0" smtClean="0"/>
                  <a:t>sort involve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200" dirty="0"/>
                  <a:t> (i.e., the null </a:t>
                </a:r>
                <a:r>
                  <a:rPr lang="en-US" altLang="ko-KR" sz="2200" dirty="0" smtClean="0"/>
                  <a:t>hypothesis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:</a:t>
                </a:r>
                <a:r>
                  <a:rPr lang="en-US" altLang="ko-KR" sz="2200" dirty="0" smtClean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00" dirty="0"/>
                  <a:t>). </a:t>
                </a:r>
                <a:r>
                  <a:rPr lang="en-US" altLang="ko-KR" sz="2200" dirty="0" smtClean="0"/>
                  <a:t>we’ll concentrate </a:t>
                </a:r>
                <a:r>
                  <a:rPr lang="en-US" altLang="ko-KR" sz="2200" dirty="0"/>
                  <a:t>on this case.</a:t>
                </a:r>
                <a:endParaRPr lang="en-US" altLang="ko-KR" sz="22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altLang="ko-KR" sz="2200" dirty="0" smtClean="0"/>
                  <a:t>is </a:t>
                </a:r>
                <a:r>
                  <a:rPr lang="en-US" altLang="ko-KR" sz="2200" dirty="0"/>
                  <a:t>true, let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2200" i="1" dirty="0"/>
                  <a:t> </a:t>
                </a:r>
                <a:r>
                  <a:rPr lang="en-US" altLang="ko-KR" sz="2200" dirty="0"/>
                  <a:t>denote the </a:t>
                </a:r>
                <a:r>
                  <a:rPr lang="en-US" altLang="ko-KR" sz="2200" dirty="0" smtClean="0"/>
                  <a:t>common value </a:t>
                </a:r>
                <a:r>
                  <a:rPr lang="en-US" altLang="ko-KR" sz="22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00" dirty="0"/>
                  <a:t> (and similarly for </a:t>
                </a:r>
                <a:r>
                  <a:rPr lang="en-US" altLang="ko-KR" sz="2200" i="1" dirty="0"/>
                  <a:t>q</a:t>
                </a:r>
                <a:r>
                  <a:rPr lang="en-US" altLang="ko-KR" sz="2200" dirty="0" smtClean="0"/>
                  <a:t>).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Then the standardized </a:t>
                </a:r>
                <a:r>
                  <a:rPr lang="en-US" altLang="ko-KR" sz="2200" dirty="0" smtClean="0"/>
                  <a:t>variable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200" dirty="0" smtClean="0"/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 smtClean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𝑝𝑞</m:t>
                                </m:r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𝑝𝑞</m:t>
                                </m:r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𝑝𝑞</m:t>
                            </m:r>
                            <m:d>
                              <m:d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has approximately a standard normal distribution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is </a:t>
                </a:r>
                <a:r>
                  <a:rPr lang="en-US" altLang="ko-KR" sz="2200" dirty="0"/>
                  <a:t>true</a:t>
                </a:r>
                <a:r>
                  <a:rPr lang="en-US" altLang="ko-KR" sz="2200" dirty="0" smtClean="0"/>
                  <a:t>.</a:t>
                </a:r>
                <a:r>
                  <a:rPr lang="en-US" altLang="ko-KR" sz="2200" dirty="0"/>
                  <a:t> </a:t>
                </a:r>
                <a:endParaRPr lang="en-US" altLang="ko-KR" sz="2200" dirty="0" smtClean="0"/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 smtClean="0"/>
                  <a:t>The </a:t>
                </a:r>
                <a:r>
                  <a:rPr lang="en-US" altLang="ko-KR" sz="2200" dirty="0"/>
                  <a:t>natural estimator of </a:t>
                </a:r>
                <a:r>
                  <a:rPr lang="en-US" altLang="ko-KR" sz="2200" i="1" dirty="0"/>
                  <a:t>p </a:t>
                </a:r>
                <a:r>
                  <a:rPr lang="en-US" altLang="ko-KR" sz="2200" dirty="0"/>
                  <a:t>is </a:t>
                </a:r>
                <a:r>
                  <a:rPr lang="en-US" altLang="ko-KR" sz="2200" dirty="0" smtClean="0"/>
                  <a:t>then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220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5266706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0" dirty="0" smtClean="0"/>
              <a:t>A Large-Sample </a:t>
            </a:r>
            <a:r>
              <a:rPr lang="en-US" altLang="ko-KR" sz="2800" b="0" dirty="0"/>
              <a:t>Test Procedure</a:t>
            </a:r>
            <a:r>
              <a:rPr lang="en-US" altLang="ko-KR" sz="2800" b="0" dirty="0" smtClean="0"/>
              <a:t>s</a:t>
            </a:r>
            <a:endParaRPr lang="ko-KR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414367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</p:spPr>
            <p:txBody>
              <a:bodyPr>
                <a:normAutofit/>
              </a:bodyPr>
              <a:lstStyle/>
              <a:p>
                <a:pPr marL="1076325" indent="-1076325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Null hypothesis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sz="2200" dirty="0"/>
              </a:p>
              <a:p>
                <a:pPr marL="1076325" indent="-1076325" algn="just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Test statistic value :</a:t>
                </a:r>
                <a:r>
                  <a:rPr lang="en-US" altLang="ko-KR" sz="22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acc>
                              <m:accPr>
                                <m:chr m:val="̂"/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acc>
                              <m:accPr>
                                <m:chr m:val="̂"/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</m:oMath>
                </a14:m>
                <a:endParaRPr lang="en-US" altLang="ko-KR" sz="2200" dirty="0"/>
              </a:p>
              <a:p>
                <a:pPr marL="1076325" indent="-1076325" algn="just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1076325" indent="-1076325" algn="just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             Alternative </a:t>
                </a:r>
                <a:r>
                  <a:rPr lang="en-US" altLang="ko-KR" sz="2200" dirty="0"/>
                  <a:t>Hypothesis		Rejection Region for level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200" dirty="0"/>
                  <a:t> test</a:t>
                </a:r>
              </a:p>
              <a:p>
                <a:pPr marL="1076325" indent="-1076325" algn="just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2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ko-KR" sz="2200" dirty="0"/>
                  <a:t> (upper tailed)</a:t>
                </a:r>
              </a:p>
              <a:p>
                <a:pPr marL="1076325" indent="-1076325" algn="just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2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ko-KR" sz="2200" dirty="0"/>
                  <a:t> (lower tailed)</a:t>
                </a:r>
              </a:p>
              <a:p>
                <a:pPr marL="1076325" indent="-1076325" algn="just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200" dirty="0"/>
                  <a:t>		either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m:rPr>
                        <m:nor/>
                      </m:rP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altLang="ko-KR" sz="2200" dirty="0"/>
                      <m:t>or</m:t>
                    </m:r>
                  </m:oMath>
                </a14:m>
                <a:r>
                  <a:rPr lang="ko-KR" altLang="en-US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altLang="ko-KR" sz="2200" dirty="0"/>
                  <a:t> (two- tailed</a:t>
                </a:r>
                <a:r>
                  <a:rPr lang="en-US" altLang="ko-KR" sz="22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ko-KR" sz="2400" dirty="0"/>
                  <a:t>The test can safely be used as long </a:t>
                </a:r>
                <a:r>
                  <a:rPr lang="en-US" altLang="ko-KR" sz="2400" dirty="0" smtClean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acc>
                          <m:accPr>
                            <m:chr m:val="̂"/>
                            <m:ctrlPr>
                              <a:rPr lang="el-G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l-GR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acc>
                          <m:accPr>
                            <m:chr m:val="̂"/>
                            <m:ctrlPr>
                              <a:rPr lang="el-G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l-GR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̂"/>
                            <m:ctrlPr>
                              <a:rPr lang="el-G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̂"/>
                            <m:ctrlPr>
                              <a:rPr lang="el-GR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 are </a:t>
                </a:r>
                <a:r>
                  <a:rPr lang="en-US" altLang="ko-KR" sz="2400" dirty="0"/>
                  <a:t>all at least 10.</a:t>
                </a: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  <a:blipFill>
                <a:blip r:embed="rId2"/>
                <a:stretch>
                  <a:fillRect l="-928" t="-2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0" dirty="0" smtClean="0"/>
              <a:t>A Large-Sample </a:t>
            </a:r>
            <a:r>
              <a:rPr lang="en-US" altLang="ko-KR" sz="2800" b="0" dirty="0"/>
              <a:t>Test Procedure</a:t>
            </a:r>
            <a:r>
              <a:rPr lang="en-US" altLang="ko-KR" sz="2800" b="0" dirty="0" smtClean="0"/>
              <a:t>s</a:t>
            </a:r>
            <a:endParaRPr lang="ko-KR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404830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27212" y="1375645"/>
                <a:ext cx="10515600" cy="535844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just">
                  <a:lnSpc>
                    <a:spcPct val="140000"/>
                  </a:lnSpc>
                  <a:buNone/>
                </a:pPr>
                <a:r>
                  <a:rPr lang="en-US" altLang="ko-KR" sz="2200" dirty="0" smtClean="0"/>
                  <a:t>An article reported </a:t>
                </a:r>
                <a:r>
                  <a:rPr lang="en-US" altLang="ko-KR" sz="2200" dirty="0"/>
                  <a:t>that of 549 </a:t>
                </a:r>
                <a:r>
                  <a:rPr lang="en-US" altLang="ko-KR" sz="2200" dirty="0" smtClean="0"/>
                  <a:t>participants who regularly </a:t>
                </a:r>
                <a:r>
                  <a:rPr lang="en-US" altLang="ko-KR" sz="2200" dirty="0"/>
                  <a:t>used aspirin after being diagnosed with </a:t>
                </a:r>
                <a:r>
                  <a:rPr lang="en-US" altLang="ko-KR" sz="2200" dirty="0" smtClean="0"/>
                  <a:t>colorectal cancer</a:t>
                </a:r>
                <a:r>
                  <a:rPr lang="en-US" altLang="ko-KR" sz="2200" dirty="0"/>
                  <a:t>, there were 81 colorectal cancer-specific deaths</a:t>
                </a:r>
                <a:r>
                  <a:rPr lang="en-US" altLang="ko-KR" sz="2200" dirty="0" smtClean="0"/>
                  <a:t>, whereas </a:t>
                </a:r>
                <a:r>
                  <a:rPr lang="en-US" altLang="ko-KR" sz="2200" dirty="0"/>
                  <a:t>among 730 similarly diagnosed individuals </a:t>
                </a:r>
                <a:r>
                  <a:rPr lang="en-US" altLang="ko-KR" sz="2200" dirty="0" smtClean="0"/>
                  <a:t>who did </a:t>
                </a:r>
                <a:r>
                  <a:rPr lang="en-US" altLang="ko-KR" sz="2200" dirty="0"/>
                  <a:t>not </a:t>
                </a:r>
                <a:r>
                  <a:rPr lang="en-US" altLang="ko-KR" sz="2200" dirty="0" smtClean="0"/>
                  <a:t>subsequently </a:t>
                </a:r>
                <a:r>
                  <a:rPr lang="en-US" altLang="ko-KR" sz="2200" dirty="0"/>
                  <a:t>use aspirin, there were 141 </a:t>
                </a:r>
                <a:r>
                  <a:rPr lang="en-US" altLang="ko-KR" sz="2200" dirty="0" smtClean="0"/>
                  <a:t>colorectal cancer-specific </a:t>
                </a:r>
                <a:r>
                  <a:rPr lang="en-US" altLang="ko-KR" sz="2200" dirty="0"/>
                  <a:t>deaths</a:t>
                </a:r>
                <a:r>
                  <a:rPr lang="en-US" altLang="ko-KR" sz="2200" dirty="0" smtClean="0"/>
                  <a:t>. </a:t>
                </a:r>
              </a:p>
              <a:p>
                <a:pPr marL="0" indent="0" algn="just">
                  <a:lnSpc>
                    <a:spcPct val="140000"/>
                  </a:lnSpc>
                  <a:buNone/>
                </a:pPr>
                <a:r>
                  <a:rPr lang="en-US" altLang="ko-KR" sz="2200" dirty="0" smtClean="0"/>
                  <a:t>Does </a:t>
                </a:r>
                <a:r>
                  <a:rPr lang="en-US" altLang="ko-KR" sz="2200" dirty="0"/>
                  <a:t>this data suggest that the regular use of aspirin </a:t>
                </a:r>
                <a:r>
                  <a:rPr lang="en-US" altLang="ko-KR" sz="2200" dirty="0" smtClean="0"/>
                  <a:t>after diagnosis </a:t>
                </a:r>
                <a:r>
                  <a:rPr lang="en-US" altLang="ko-KR" sz="2200" dirty="0"/>
                  <a:t>will decrease the incidence rate of </a:t>
                </a:r>
                <a:r>
                  <a:rPr lang="en-US" altLang="ko-KR" sz="2200" dirty="0" smtClean="0"/>
                  <a:t>colorectal cancer-specific </a:t>
                </a:r>
                <a:r>
                  <a:rPr lang="en-US" altLang="ko-KR" sz="2200" dirty="0"/>
                  <a:t>deaths? </a:t>
                </a:r>
                <a:endParaRPr lang="en-US" altLang="ko-KR" sz="2200" dirty="0" smtClean="0"/>
              </a:p>
              <a:p>
                <a:pPr marL="0" indent="0" algn="just">
                  <a:lnSpc>
                    <a:spcPct val="140000"/>
                  </a:lnSpc>
                  <a:buNone/>
                </a:pPr>
                <a:r>
                  <a:rPr lang="en-US" altLang="ko-KR" sz="2200" dirty="0" smtClean="0"/>
                  <a:t>Let’s </a:t>
                </a:r>
                <a:r>
                  <a:rPr lang="en-US" altLang="ko-KR" sz="2200" dirty="0"/>
                  <a:t>test the </a:t>
                </a:r>
                <a:r>
                  <a:rPr lang="en-US" altLang="ko-KR" sz="2200" dirty="0" smtClean="0"/>
                  <a:t>appropriate hypotheses </a:t>
                </a:r>
                <a:r>
                  <a:rPr lang="en-US" altLang="ko-KR" sz="2200" dirty="0"/>
                  <a:t>using a significance level of </a:t>
                </a:r>
                <a:r>
                  <a:rPr lang="en-US" altLang="ko-KR" sz="2200" dirty="0" smtClean="0"/>
                  <a:t>0.05.</a:t>
                </a:r>
              </a:p>
              <a:p>
                <a:pPr marL="0" indent="0" algn="just">
                  <a:lnSpc>
                    <a:spcPct val="140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200" dirty="0" smtClean="0"/>
                  <a:t>  vs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200" dirty="0"/>
                  <a:t> </a:t>
                </a:r>
                <a:endParaRPr lang="en-US" altLang="ko-KR" sz="2200" dirty="0" smtClean="0"/>
              </a:p>
              <a:p>
                <a:pPr marL="0" indent="0" algn="just">
                  <a:lnSpc>
                    <a:spcPct val="140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549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=0.1475, </m:t>
                    </m:r>
                    <m:sSub>
                      <m:sSubPr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141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730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1932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81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+141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549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+730</m:t>
                        </m:r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736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200" dirty="0"/>
              </a:p>
              <a:p>
                <a:pPr marL="0" indent="0" algn="just">
                  <a:lnSpc>
                    <a:spcPct val="140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acc>
                              <m:accPr>
                                <m:chr m:val="̂"/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acc>
                              <m:accPr>
                                <m:chr m:val="̂"/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0.1475</m:t>
                        </m:r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0.1932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(0.1736)(0.8264)</m:t>
                            </m:r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549</m:t>
                                    </m:r>
                                  </m:den>
                                </m:f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730</m:t>
                                    </m:r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=−2.14</m:t>
                    </m:r>
                  </m:oMath>
                </a14:m>
                <a:endParaRPr lang="en-US" altLang="ko-KR" sz="2200" dirty="0" smtClean="0"/>
              </a:p>
              <a:p>
                <a:pPr marL="0" indent="0" algn="just">
                  <a:lnSpc>
                    <a:spcPct val="140000"/>
                  </a:lnSpc>
                  <a:buNone/>
                </a:pPr>
                <a:r>
                  <a:rPr lang="en-US" altLang="ko-KR" sz="2200" dirty="0" smtClean="0"/>
                  <a:t>P-value :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&lt;−2.14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=0.0162. </m:t>
                    </m:r>
                  </m:oMath>
                </a14:m>
                <a:endParaRPr lang="en-US" altLang="ko-KR" sz="2200" dirty="0" smtClean="0"/>
              </a:p>
              <a:p>
                <a:pPr marL="0" indent="0" algn="just">
                  <a:lnSpc>
                    <a:spcPct val="140000"/>
                  </a:lnSpc>
                  <a:buNone/>
                </a:pPr>
                <a:r>
                  <a:rPr lang="en-US" altLang="ko-KR" sz="2200" dirty="0" smtClean="0"/>
                  <a:t>Because 0.0162</a:t>
                </a:r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2200" dirty="0" smtClean="0"/>
                  <a:t>0.05, the null hypothesis can be rejected at significance level 0.05.</a:t>
                </a:r>
              </a:p>
              <a:p>
                <a:pPr marL="0" indent="0" algn="just">
                  <a:lnSpc>
                    <a:spcPct val="140000"/>
                  </a:lnSpc>
                  <a:buNone/>
                </a:pPr>
                <a:r>
                  <a:rPr lang="en-US" altLang="ko-KR" sz="2200" dirty="0" smtClean="0"/>
                  <a:t>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−2.14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0.05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=−1.645,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 smtClean="0"/>
                  <a:t>falls in the rejection region,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can be rejected at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=0.05.</m:t>
                    </m:r>
                  </m:oMath>
                </a14:m>
                <a:endParaRPr lang="en-US" altLang="ko-KR" sz="2200" dirty="0"/>
              </a:p>
              <a:p>
                <a:pPr marL="0" indent="0" algn="just">
                  <a:lnSpc>
                    <a:spcPct val="140000"/>
                  </a:lnSpc>
                  <a:buNone/>
                </a:pPr>
                <a:endParaRPr lang="ko-KR" altLang="en-US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7212" y="1375645"/>
                <a:ext cx="10515600" cy="5358441"/>
              </a:xfrm>
              <a:blipFill>
                <a:blip r:embed="rId2"/>
                <a:stretch>
                  <a:fillRect l="-348" r="-4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spc="-15" dirty="0" smtClean="0"/>
              <a:t>Example 9.11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3814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A CI for </a:t>
                </a:r>
                <a:r>
                  <a:rPr lang="en-US" altLang="ko-KR" sz="2200" i="1" dirty="0"/>
                  <a:t>p</a:t>
                </a:r>
                <a:r>
                  <a:rPr lang="en-US" altLang="ko-KR" sz="2200" dirty="0"/>
                  <a:t>1 – </a:t>
                </a:r>
                <a:r>
                  <a:rPr lang="en-US" altLang="ko-KR" sz="2200" i="1" dirty="0"/>
                  <a:t>p</a:t>
                </a:r>
                <a:r>
                  <a:rPr lang="en-US" altLang="ko-KR" sz="2200" dirty="0"/>
                  <a:t>2 with confidence level </a:t>
                </a:r>
                <a:r>
                  <a:rPr lang="en-US" altLang="ko-KR" sz="2200" dirty="0" smtClean="0"/>
                  <a:t>approximately </a:t>
                </a:r>
                <a:r>
                  <a:rPr lang="el-GR" altLang="ko-KR" sz="2200" dirty="0" smtClean="0"/>
                  <a:t>100(1 </a:t>
                </a:r>
                <a:r>
                  <a:rPr lang="el-GR" altLang="ko-KR" sz="2200" dirty="0"/>
                  <a:t>– α )% </a:t>
                </a:r>
                <a:r>
                  <a:rPr lang="en-US" altLang="ko-KR" sz="2200" dirty="0" smtClean="0"/>
                  <a:t>is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l-GR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l-GR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l-GR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l-GR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ko-KR" sz="2200" dirty="0" smtClean="0"/>
                  <a:t>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This interval can </a:t>
                </a:r>
                <a:r>
                  <a:rPr lang="en-US" altLang="ko-KR" sz="2200" dirty="0"/>
                  <a:t>safely be used as long </a:t>
                </a:r>
                <a:r>
                  <a:rPr lang="en-US" altLang="ko-KR" sz="2200" dirty="0" smtClean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acc>
                          <m:accPr>
                            <m:chr m:val="̂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acc>
                          <m:accPr>
                            <m:chr m:val="̂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̂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̂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00" dirty="0"/>
                  <a:t> are all at least 10</a:t>
                </a:r>
                <a:r>
                  <a:rPr lang="en-US" altLang="ko-KR" sz="2200" dirty="0" smtClean="0"/>
                  <a:t>.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l-GR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l-GR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l-GR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l-GR" altLang="ko-K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l-GR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l-GR" altLang="ko-K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l-GR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l-GR" altLang="ko-K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l-GR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l-GR" altLang="ko-K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rad>
                          </m:den>
                        </m:f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ko-KR" altLang="en-US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sz="2200" dirty="0" smtClean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sSub>
                      <m:sSubPr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l-GR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l-GR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l-GR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l-GR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l-GR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l-GR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l-GR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l-GR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acc>
                          <m:accPr>
                            <m:chr m:val="̂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)&lt;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l-GR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l-GR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l-GR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l-GR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ko-KR" sz="2200" dirty="0" smtClean="0"/>
                  <a:t>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b="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l-GR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l-GR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l-GR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l-GR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)&lt;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̂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rad>
                  </m:oMath>
                </a14:m>
                <a:r>
                  <a:rPr lang="en-US" altLang="ko-KR" sz="2200" dirty="0" smtClean="0"/>
                  <a:t>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l-GR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l-GR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l-GR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l-GR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l-GR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l-GR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l-GR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l-GR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m:rPr>
                        <m:nor/>
                      </m:rPr>
                      <a:rPr lang="en-US" altLang="ko-KR" sz="2200" dirty="0"/>
                      <m:t> </m:t>
                    </m:r>
                  </m:oMath>
                </a14:m>
                <a:endParaRPr lang="en-US" altLang="ko-KR" sz="2200" dirty="0"/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05"/>
                <a:ext cx="10515600" cy="4760857"/>
              </a:xfrm>
              <a:blipFill>
                <a:blip r:embed="rId2"/>
                <a:stretch>
                  <a:fillRect l="-580" t="-3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b="0" dirty="0" smtClean="0"/>
              <a:t>A Large-Sample </a:t>
            </a:r>
            <a:r>
              <a:rPr lang="en-US" altLang="ko-KR" sz="2800" b="0" dirty="0"/>
              <a:t>Confidence Interval</a:t>
            </a:r>
            <a:endParaRPr lang="ko-KR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44738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927212" y="1375645"/>
                <a:ext cx="10515600" cy="504133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Comparison of the cancer treatment method :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/>
                  <a:t>Of the 154 individuals who received the </a:t>
                </a:r>
                <a:r>
                  <a:rPr lang="en-US" altLang="ko-KR" sz="2200" dirty="0" smtClean="0"/>
                  <a:t>chemotherapy-only treatment</a:t>
                </a:r>
                <a:r>
                  <a:rPr lang="en-US" altLang="ko-KR" sz="2200" dirty="0"/>
                  <a:t>, 76 survived at least 15 years, whereas 98 of </a:t>
                </a:r>
                <a:r>
                  <a:rPr lang="en-US" altLang="ko-KR" sz="2200" dirty="0" smtClean="0"/>
                  <a:t>the 164 </a:t>
                </a:r>
                <a:r>
                  <a:rPr lang="en-US" altLang="ko-KR" sz="2200" dirty="0"/>
                  <a:t>patients who received the hybrid treatment survived </a:t>
                </a:r>
                <a:r>
                  <a:rPr lang="en-US" altLang="ko-KR" sz="2200" dirty="0" smtClean="0"/>
                  <a:t>at least </a:t>
                </a:r>
                <a:r>
                  <a:rPr lang="en-US" altLang="ko-KR" sz="2200" dirty="0"/>
                  <a:t>that long.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/>
                  <a:t>What is the 99% confidence interval for this difference </a:t>
                </a:r>
                <a:r>
                  <a:rPr lang="en-US" altLang="ko-KR" sz="2200" dirty="0" smtClean="0"/>
                  <a:t>in proportions?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76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154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=0.494,  </m:t>
                    </m:r>
                    <m:sSub>
                      <m:sSubPr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98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164</m:t>
                        </m:r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598</m:t>
                    </m:r>
                  </m:oMath>
                </a14:m>
                <a:endParaRPr lang="en-US" altLang="ko-KR" sz="22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l-GR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l-GR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l-GR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l-GR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=0.494−0.598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2.58</m:t>
                    </m:r>
                    <m:rad>
                      <m:radPr>
                        <m:deg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(0.494)(0.506)</m:t>
                            </m:r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154</m:t>
                            </m:r>
                          </m:den>
                        </m:f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(0.598)(0.402)</m:t>
                            </m:r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164</m:t>
                            </m:r>
                          </m:den>
                        </m:f>
                      </m:e>
                    </m:rad>
                  </m:oMath>
                </a14:m>
                <a:endParaRPr lang="en-US" altLang="ko-KR" sz="2200" dirty="0" smtClean="0"/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				    </a:t>
                </a:r>
                <a:r>
                  <a:rPr lang="en-US" altLang="ko-KR" sz="22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200" dirty="0" smtClean="0"/>
                  <a:t>0.247, 0.039)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7212" y="1375645"/>
                <a:ext cx="10515600" cy="5041339"/>
              </a:xfrm>
              <a:blipFill>
                <a:blip r:embed="rId2"/>
                <a:stretch>
                  <a:fillRect l="-754" r="-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spc="-15" dirty="0" smtClean="0"/>
              <a:t>Example 9.12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378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3603</TotalTime>
  <Words>202</Words>
  <Application>Microsoft Office PowerPoint</Application>
  <PresentationFormat>와이드스크린</PresentationFormat>
  <Paragraphs>64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Inference Concerning a Difference Between Population Proportions</vt:lpstr>
      <vt:lpstr>Inference Concerning a Difference Between Population Proportions</vt:lpstr>
      <vt:lpstr>A Large-Sample Test Procedures</vt:lpstr>
      <vt:lpstr>A Large-Sample Test Procedures</vt:lpstr>
      <vt:lpstr>Example 9.11</vt:lpstr>
      <vt:lpstr>A Large-Sample Confidence Interval</vt:lpstr>
      <vt:lpstr>Example 9.12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Windows 사용자</cp:lastModifiedBy>
  <cp:revision>259</cp:revision>
  <cp:lastPrinted>2017-11-15T05:03:58Z</cp:lastPrinted>
  <dcterms:created xsi:type="dcterms:W3CDTF">2017-06-22T04:03:47Z</dcterms:created>
  <dcterms:modified xsi:type="dcterms:W3CDTF">2020-05-18T09:10:05Z</dcterms:modified>
</cp:coreProperties>
</file>